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1" r:id="rId3"/>
    <p:sldId id="347" r:id="rId4"/>
    <p:sldId id="372" r:id="rId5"/>
    <p:sldId id="376" r:id="rId6"/>
    <p:sldId id="375" r:id="rId7"/>
    <p:sldId id="374" r:id="rId8"/>
    <p:sldId id="377" r:id="rId9"/>
    <p:sldId id="378" r:id="rId10"/>
    <p:sldId id="380" r:id="rId12"/>
    <p:sldId id="381" r:id="rId13"/>
    <p:sldId id="383" r:id="rId14"/>
    <p:sldId id="382" r:id="rId15"/>
    <p:sldId id="384" r:id="rId16"/>
    <p:sldId id="385" r:id="rId17"/>
    <p:sldId id="386" r:id="rId18"/>
    <p:sldId id="388" r:id="rId19"/>
    <p:sldId id="390" r:id="rId20"/>
    <p:sldId id="389" r:id="rId21"/>
    <p:sldId id="391" r:id="rId22"/>
    <p:sldId id="394" r:id="rId23"/>
    <p:sldId id="393" r:id="rId24"/>
    <p:sldId id="395" r:id="rId25"/>
    <p:sldId id="396" r:id="rId26"/>
    <p:sldId id="397" r:id="rId27"/>
    <p:sldId id="398" r:id="rId28"/>
    <p:sldId id="399" r:id="rId29"/>
    <p:sldId id="400" r:id="rId30"/>
    <p:sldId id="401" r:id="rId31"/>
    <p:sldId id="402" r:id="rId32"/>
    <p:sldId id="404" r:id="rId33"/>
    <p:sldId id="405" r:id="rId34"/>
    <p:sldId id="406" r:id="rId35"/>
    <p:sldId id="373" r:id="rId36"/>
    <p:sldId id="345" r:id="rId37"/>
    <p:sldId id="259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4" r:id="rId49"/>
    <p:sldId id="315" r:id="rId50"/>
    <p:sldId id="316" r:id="rId51"/>
    <p:sldId id="317" r:id="rId52"/>
    <p:sldId id="318" r:id="rId53"/>
    <p:sldId id="320" r:id="rId54"/>
    <p:sldId id="338" r:id="rId55"/>
    <p:sldId id="427" r:id="rId56"/>
    <p:sldId id="428" r:id="rId57"/>
    <p:sldId id="429" r:id="rId58"/>
    <p:sldId id="430" r:id="rId5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77" y="-120"/>
      </p:cViewPr>
      <p:guideLst>
        <p:guide orient="horz" pos="2053"/>
        <p:guide pos="2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.xml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.xml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.xml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4.xml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>
            <a:off x="0" y="852513"/>
            <a:ext cx="9144000" cy="1647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>
            <a:off x="0" y="5835993"/>
            <a:ext cx="9144000" cy="1647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 rot="16200000">
            <a:off x="-2369356" y="3329477"/>
            <a:ext cx="4875873" cy="137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 rot="16200000">
            <a:off x="6637484" y="3329477"/>
            <a:ext cx="4875873" cy="137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300" y="1650968"/>
            <a:ext cx="409770" cy="704278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5574278" y="2003433"/>
            <a:ext cx="28560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101" y="3910847"/>
            <a:ext cx="526446" cy="3958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5303" y="4417829"/>
            <a:ext cx="401102" cy="28903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3943" y="4483628"/>
            <a:ext cx="426171" cy="4524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8403" y="4865206"/>
            <a:ext cx="407369" cy="43983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2936" y="5145774"/>
            <a:ext cx="388568" cy="408423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843280" y="2526030"/>
            <a:ext cx="744378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演讲稿的写作</a:t>
            </a:r>
            <a:endParaRPr lang="zh-CN" altLang="en-US" sz="66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671570" y="1698625"/>
            <a:ext cx="5221605" cy="42989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>
                <a:solidFill>
                  <a:schemeClr val="tx1"/>
                </a:solidFill>
                <a:latin typeface="蝉羽清楷" panose="02010609000101010101" charset="-122"/>
                <a:ea typeface="蝉羽清楷" panose="02010609000101010101" charset="-122"/>
                <a:cs typeface="蝉羽清楷" panose="02010609000101010101" charset="-122"/>
              </a:rPr>
              <a:t>2019.8.22</a:t>
            </a:r>
            <a:r>
              <a:rPr lang="zh-CN" altLang="en-US" sz="3200">
                <a:solidFill>
                  <a:schemeClr val="tx1"/>
                </a:solidFill>
                <a:latin typeface="蝉羽清楷" panose="02010609000101010101" charset="-122"/>
                <a:ea typeface="蝉羽清楷" panose="02010609000101010101" charset="-122"/>
                <a:cs typeface="蝉羽清楷" panose="02010609000101010101" charset="-122"/>
              </a:rPr>
              <a:t>入学考试作文讲评</a:t>
            </a:r>
            <a:endParaRPr lang="zh-CN" altLang="en-US" sz="3200">
              <a:solidFill>
                <a:schemeClr val="tx1"/>
              </a:solidFill>
              <a:latin typeface="蝉羽清楷" panose="02010609000101010101" charset="-122"/>
              <a:ea typeface="蝉羽清楷" panose="02010609000101010101" charset="-122"/>
              <a:cs typeface="蝉羽清楷" panose="02010609000101010101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039995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b="1" dirty="0" smtClean="0">
                <a:solidFill>
                  <a:srgbClr val="FF0000"/>
                </a:solidFill>
              </a:rPr>
              <a:t>拟</a:t>
            </a:r>
            <a:r>
              <a:rPr lang="zh-CN" altLang="en-US" b="1" dirty="0" smtClean="0">
                <a:solidFill>
                  <a:srgbClr val="FF0000"/>
                </a:solidFill>
              </a:rPr>
              <a:t>标题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474980" y="742633"/>
            <a:ext cx="7488238" cy="252285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这样的标题好吗？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《</a:t>
            </a:r>
            <a:r>
              <a:rPr lang="zh-CN" altLang="en-US" sz="2800" b="1" dirty="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自信</a:t>
            </a:r>
            <a:r>
              <a:rPr lang="en-US" altLang="zh-CN" sz="2800" b="1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endParaRPr lang="en-US" altLang="zh-CN" sz="2800" b="1">
              <a:solidFill>
                <a:srgbClr val="33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《</a:t>
            </a:r>
            <a:r>
              <a:rPr lang="zh-CN" altLang="en-US" sz="2800" b="1" dirty="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理想</a:t>
            </a:r>
            <a:r>
              <a:rPr lang="en-US" altLang="zh-CN" sz="2800" b="1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endParaRPr lang="en-US" altLang="zh-CN" sz="2800" b="1">
              <a:solidFill>
                <a:srgbClr val="3333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《</a:t>
            </a:r>
            <a:r>
              <a:rPr lang="zh-CN" altLang="en-US" sz="2800" b="1" dirty="0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热爱和平</a:t>
            </a:r>
            <a:r>
              <a:rPr lang="en-US" altLang="zh-CN" sz="2800" b="1">
                <a:solidFill>
                  <a:srgbClr val="3333C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5625" y="2938780"/>
            <a:ext cx="139954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8000" b="1">
                <a:solidFill>
                  <a:srgbClr val="FF0000"/>
                </a:solidFill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×</a:t>
            </a:r>
            <a:endParaRPr lang="en-US" altLang="zh-CN" sz="8000" b="1">
              <a:solidFill>
                <a:srgbClr val="FF0000"/>
              </a:solidFill>
              <a:latin typeface="兰米小象体" panose="02000503000000000000" charset="-122"/>
              <a:ea typeface="兰米小象体" panose="02000503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4920615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b="1" dirty="0" smtClean="0">
                <a:solidFill>
                  <a:srgbClr val="FF0000"/>
                </a:solidFill>
              </a:rPr>
              <a:t>喊</a:t>
            </a:r>
            <a:r>
              <a:rPr lang="zh-CN" altLang="en-US" b="1" dirty="0" smtClean="0">
                <a:solidFill>
                  <a:srgbClr val="FF0000"/>
                </a:solidFill>
              </a:rPr>
              <a:t>称呼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Text Box 4"/>
          <p:cNvSpPr txBox="1"/>
          <p:nvPr/>
        </p:nvSpPr>
        <p:spPr>
          <a:xfrm>
            <a:off x="255905" y="742950"/>
            <a:ext cx="8691880" cy="661606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同志们</a:t>
            </a:r>
            <a:endParaRPr lang="zh-CN" altLang="en-US" sz="3600" b="1" dirty="0">
              <a:solidFill>
                <a:srgbClr val="0000FF"/>
              </a:solidFill>
              <a:latin typeface="兰米小象体" panose="02000503000000000000" charset="-122"/>
              <a:ea typeface="兰米小象体" panose="02000503000000000000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朋友们</a:t>
            </a:r>
            <a:endParaRPr lang="zh-CN" altLang="en-US" sz="3600" b="1" dirty="0">
              <a:solidFill>
                <a:srgbClr val="0000FF"/>
              </a:solidFill>
              <a:latin typeface="兰米小象体" panose="02000503000000000000" charset="-122"/>
              <a:ea typeface="兰米小象体" panose="02000503000000000000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同学们</a:t>
            </a:r>
            <a:endParaRPr lang="zh-CN" altLang="en-US" sz="3600" b="1" dirty="0">
              <a:solidFill>
                <a:srgbClr val="0000FF"/>
              </a:solidFill>
              <a:latin typeface="兰米小象体" panose="02000503000000000000" charset="-122"/>
              <a:ea typeface="兰米小象体" panose="02000503000000000000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女士们、先生们</a:t>
            </a:r>
            <a:endParaRPr lang="zh-CN" altLang="en-US" sz="3600" b="1" dirty="0">
              <a:solidFill>
                <a:srgbClr val="0000FF"/>
              </a:solidFill>
              <a:latin typeface="兰米小象体" panose="02000503000000000000" charset="-122"/>
              <a:ea typeface="兰米小象体" panose="02000503000000000000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年轻的朋友们</a:t>
            </a:r>
            <a:endParaRPr lang="zh-CN" altLang="en-US" sz="3600" b="1" dirty="0">
              <a:solidFill>
                <a:srgbClr val="0000FF"/>
              </a:solidFill>
              <a:latin typeface="兰米小象体" panose="02000503000000000000" charset="-122"/>
              <a:ea typeface="兰米小象体" panose="02000503000000000000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尊敬的女士们、先生们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3600" b="1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endParaRPr lang="en-US" altLang="zh-CN" sz="3600" b="1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b="1" dirty="0" smtClean="0">
                <a:solidFill>
                  <a:srgbClr val="FF0000"/>
                </a:solidFill>
              </a:rPr>
              <a:t>写开头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474980" y="742950"/>
            <a:ext cx="8434705" cy="556958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兰米小象体" panose="02000503000000000000" charset="-122"/>
                <a:ea typeface="兰米小象体" panose="02000503000000000000" charset="-122"/>
                <a:cs typeface="兰米小象体" panose="02000503000000000000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兰米小象体" panose="02000503000000000000" charset="-122"/>
                <a:ea typeface="兰米小象体" panose="02000503000000000000" charset="-122"/>
                <a:cs typeface="兰米小象体" panose="02000503000000000000" charset="-122"/>
                <a:sym typeface="+mn-ea"/>
              </a:rPr>
              <a:t>万事开头难” “良好的开头是成功的一半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）直入式（开门见山）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陶醉，像一个索命的幽灵，在中国大地上徘徊了上千年，它吞噬着一代又一代中国人的灵魂，是我们中华民族的一条劣根。只有挖掉这条劣根，我们的改革才能成功，我们的球籍才能不被开除。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r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——《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少点陶醉  多点反省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7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4">
                                            <p:txEl>
                                              <p:charRg st="7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4">
                                            <p:txEl>
                                              <p:charRg st="7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4">
                                            <p:txEl>
                                              <p:charRg st="7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4">
                                            <p:txEl>
                                              <p:charRg st="7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0244">
                                            <p:txEl>
                                              <p:charRg st="7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4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244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4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4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4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24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b="1" dirty="0" smtClean="0">
                <a:solidFill>
                  <a:srgbClr val="FF0000"/>
                </a:solidFill>
              </a:rPr>
              <a:t>写开头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474980" y="742950"/>
            <a:ext cx="8434705" cy="602361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）提问式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ts val="33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</a:t>
            </a:r>
            <a:r>
              <a:rPr lang="zh-CN" altLang="en-US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有这样一个问题常在我的脑海里萦回：</a:t>
            </a:r>
            <a:r>
              <a:rPr lang="zh-CN" altLang="en-US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是什么力量使爱因斯坦名扬天下之后仍在攀登科学高峰呢？是什么力量使张海迪在死神缠绕之时仍锐志奋进呢？</a:t>
            </a:r>
            <a:r>
              <a:rPr lang="zh-CN" altLang="en-US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这大概是当代青年，特别是我们大学生讨论最多的问题之一，也是我今天演讲的题目。</a:t>
            </a:r>
            <a:r>
              <a:rPr lang="en-US" altLang="zh-CN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 </a:t>
            </a:r>
            <a:endParaRPr lang="en-US" altLang="zh-CN" sz="32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fontAlgn="auto">
              <a:lnSpc>
                <a:spcPts val="3300"/>
              </a:lnSpc>
              <a:spcBef>
                <a:spcPts val="0"/>
              </a:spcBef>
            </a:pPr>
            <a:endParaRPr lang="en-US" altLang="zh-CN" sz="32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fontAlgn="auto">
              <a:lnSpc>
                <a:spcPts val="3300"/>
              </a:lnSpc>
              <a:spcBef>
                <a:spcPts val="0"/>
              </a:spcBef>
            </a:pPr>
            <a:r>
              <a:rPr lang="en-US" altLang="zh-CN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</a:t>
            </a:r>
            <a:r>
              <a:rPr lang="zh-CN" altLang="en-US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这几天，大家晓得，在昆明出现了历史上最卑劣、最无耻的事情</a:t>
            </a:r>
            <a:r>
              <a:rPr lang="en-US" altLang="zh-CN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!</a:t>
            </a:r>
            <a:r>
              <a:rPr lang="zh-CN" altLang="en-US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李先生究竟犯了什么罪，竟遭此毒手</a:t>
            </a:r>
            <a:r>
              <a:rPr lang="en-US" altLang="zh-CN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?</a:t>
            </a:r>
            <a:r>
              <a:rPr lang="zh-CN" altLang="en-US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他只不过用笔写写文章，用嘴说说话，而他所写的，所说的，都无非是一个没有失掉良心的中国人的话</a:t>
            </a:r>
            <a:r>
              <a:rPr lang="en-US" altLang="zh-CN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!</a:t>
            </a:r>
            <a:endParaRPr lang="en-US" altLang="zh-CN" sz="32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algn="r" fontAlgn="auto">
              <a:lnSpc>
                <a:spcPts val="33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闻一多：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最后一次的讲演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b="1" dirty="0" smtClean="0">
                <a:solidFill>
                  <a:srgbClr val="FF0000"/>
                </a:solidFill>
              </a:rPr>
              <a:t>写开头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474980" y="742950"/>
            <a:ext cx="8434705" cy="556958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）悬念式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</a:t>
            </a:r>
            <a:r>
              <a:rPr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联想集团培养人的第一个方法叫做</a:t>
            </a:r>
            <a:r>
              <a:rPr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“缝鞋垫”与“做西服”</a:t>
            </a:r>
            <a:r>
              <a:rPr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。</a:t>
            </a:r>
            <a:endParaRPr sz="32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algn="r" fontAlgn="auto">
              <a:lnSpc>
                <a:spcPct val="100000"/>
              </a:lnSpc>
              <a:spcBef>
                <a:spcPts val="0"/>
              </a:spcBef>
            </a:pPr>
            <a:r>
              <a:rPr 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 联想集团总裁柳传志的演讲开头）</a:t>
            </a:r>
            <a:r>
              <a:rPr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</a:t>
            </a:r>
            <a:endParaRPr sz="32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fontAlgn="auto">
              <a:lnSpc>
                <a:spcPts val="3300"/>
              </a:lnSpc>
              <a:spcBef>
                <a:spcPts val="0"/>
              </a:spcBef>
            </a:pPr>
            <a:endParaRPr lang="en-US" altLang="zh-CN" sz="32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fontAlgn="auto">
              <a:lnSpc>
                <a:spcPts val="3300"/>
              </a:lnSpc>
              <a:spcBef>
                <a:spcPts val="0"/>
              </a:spcBef>
            </a:pPr>
            <a:r>
              <a:rPr lang="en-US" altLang="zh-CN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</a:t>
            </a:r>
            <a:r>
              <a:rPr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北宋词人李之仪在《卜算子·我住长江头》一词中，用“我住长江头，君住长江尾。日日思君不见君，共饮长江水”的词句来表达思念之情。</a:t>
            </a:r>
            <a:r>
              <a:rPr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如果是现在，李之仪绝不会再写出“共饮长江水”的词句了，为什么呢?</a:t>
            </a:r>
            <a:br>
              <a:rPr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</a:br>
            <a:r>
              <a:rPr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                     </a:t>
            </a:r>
            <a:r>
              <a:rPr lang="en-US" sz="28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</a:t>
            </a:r>
            <a:r>
              <a:rPr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《我们的后代喝什么?》</a:t>
            </a:r>
            <a:endParaRPr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b="1" dirty="0" smtClean="0">
                <a:solidFill>
                  <a:srgbClr val="FF0000"/>
                </a:solidFill>
              </a:rPr>
              <a:t>写开头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109855" y="742950"/>
            <a:ext cx="8973185" cy="60312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）引用式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</a:t>
            </a:r>
            <a:r>
              <a:rPr lang="en-US" altLang="zh-CN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</a:t>
            </a:r>
            <a:r>
              <a:rPr lang="zh-CN" altLang="en-US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同学们，有一首诗这样写道：</a:t>
            </a:r>
            <a:r>
              <a:rPr lang="zh-CN" altLang="en-US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“多少人爱你青春欢畅的时候，爱慕你的美丽，也许假意或真心。只有我爱你朝圣者的灵魂，爱你衰老的脸上的痛苦的皱纹。”</a:t>
            </a:r>
            <a:r>
              <a:rPr lang="zh-CN" altLang="en-US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诗中倾诉的是深沉真挚的爱，正如别林基斯所说：</a:t>
            </a:r>
            <a:r>
              <a:rPr lang="zh-CN" altLang="en-US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“爱是理解的别名。</a:t>
            </a:r>
            <a:r>
              <a:rPr lang="zh-CN" altLang="en-US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”知之愈深，才能爱之愈切，今天，带着这种爱，我要讲一讲我的祖国，讲一讲生我的这片土地。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记得有这样一句名言：</a:t>
            </a:r>
            <a:r>
              <a:rPr lang="zh-CN" altLang="en-US"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“一个人的创伤只会痛苦一时，一个民族的耻辱却足以铭记千年。</a:t>
            </a:r>
            <a:r>
              <a:rPr lang="en-US" altLang="zh-CN"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”</a:t>
            </a:r>
            <a:r>
              <a:rPr lang="en-US" altLang="zh-CN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不忘国耻，振兴中华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endParaRPr sz="32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b="1" dirty="0" smtClean="0">
                <a:solidFill>
                  <a:srgbClr val="FF0000"/>
                </a:solidFill>
              </a:rPr>
              <a:t>写开头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474980" y="742950"/>
            <a:ext cx="8434705" cy="501586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）故事式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很多年前，有一位学大提琴的年轻人去向</a:t>
            </a:r>
            <a:r>
              <a:rPr lang="en-US" altLang="zh-CN" sz="36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20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世纪最伟大的大提琴家卡萨尔斯讨教：怎样才能成为一名优秀的大提琴家？卡萨尔斯面对雄心勃勃的年轻人，意味深长地回答：先成为优秀而大写的人，然后成为优秀的而大写的音乐人，再然后成为优秀而大写的提琴家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 algn="r" eaLnBrk="1" hangingPunct="1"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白岩松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人格是最高的学位</a:t>
            </a:r>
            <a:r>
              <a:rPr lang="en-US" altLang="zh-CN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</a:t>
            </a:r>
            <a:endParaRPr lang="en-US" altLang="zh-CN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b="1" dirty="0" smtClean="0">
                <a:solidFill>
                  <a:srgbClr val="FF0000"/>
                </a:solidFill>
              </a:rPr>
              <a:t>写开头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474980" y="742950"/>
            <a:ext cx="8434705" cy="587756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）抒情式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</a:t>
            </a:r>
            <a:r>
              <a:rPr sz="36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 </a:t>
            </a:r>
            <a:r>
              <a:rPr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这种开头意在</a:t>
            </a:r>
            <a:r>
              <a:rPr sz="2800" b="1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渲染气氛,以情感人</a:t>
            </a:r>
            <a:r>
              <a:rPr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,使听众迅速受到情绪感染,注意聆听演讲内容。这种开头多采用</a:t>
            </a:r>
            <a:r>
              <a:rPr sz="2800" b="1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排比、比喻、比拟</a:t>
            </a:r>
            <a:r>
              <a:rPr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等修辞手法;多用</a:t>
            </a:r>
            <a:r>
              <a:rPr sz="2800" b="1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诗化的语言</a:t>
            </a:r>
            <a:r>
              <a:rPr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,有的干脆直接引用诗歌,因而自然优美,形象生动引人入胜。如:《我是夜幕的一颗星》 </a:t>
            </a:r>
            <a:endParaRPr sz="2800" b="1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eaLnBrk="1" hangingPunct="1">
              <a:buNone/>
            </a:pPr>
            <a:r>
              <a:rPr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  水兵喜欢把自己比做追波逐浪的海燕,飞行员喜欢把自己比做搏击长空的雄鹰,而我们警卫战士却喜欢把自己比做夜幕上闪亮的星。不是吗?当在皓月当空,万 簌俱寂的夜晚,疲劳的人们已经进入梦乡,祖国大地的每个角落里不都闪烁着警卫战士一双双警惕的眼睛吗?就像天上的星星一样,不知困倦地注视着大地,搜寻着每一个可疑的目标…… </a:t>
            </a:r>
            <a:endParaRPr sz="2800" b="1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4230" y="-24765"/>
            <a:ext cx="594677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写开头</a:t>
            </a:r>
            <a:r>
              <a:rPr lang="zh-CN" altLang="en-US" b="1" dirty="0" smtClean="0">
                <a:solidFill>
                  <a:srgbClr val="FF0000"/>
                </a:solidFill>
              </a:rPr>
              <a:t>练习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354330" y="969645"/>
            <a:ext cx="8434705" cy="390779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请选择其中一题，练习写作演讲稿的开头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</a:t>
            </a:r>
            <a:r>
              <a:rPr lang="zh-CN" altLang="en-US" sz="3600" b="1" dirty="0"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站在烦恼里仰望幸福</a:t>
            </a:r>
            <a:endParaRPr lang="zh-CN" altLang="en-US" sz="3600" b="1" dirty="0">
              <a:latin typeface="兰米小象体" panose="02000503000000000000" charset="-122"/>
              <a:ea typeface="兰米小象体" panose="02000503000000000000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人生处处是考场</a:t>
            </a:r>
            <a:endParaRPr lang="zh-CN" altLang="en-US" sz="3600" b="1" dirty="0">
              <a:latin typeface="兰米小象体" panose="02000503000000000000" charset="-122"/>
              <a:ea typeface="兰米小象体" panose="02000503000000000000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磨难，也是一种财富</a:t>
            </a:r>
            <a:endParaRPr lang="zh-CN" altLang="en-US" sz="3600" b="1" dirty="0">
              <a:latin typeface="兰米小象体" panose="02000503000000000000" charset="-122"/>
              <a:ea typeface="兰米小象体" panose="02000503000000000000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态度决定一切</a:t>
            </a:r>
            <a:endParaRPr sz="2800" b="1" dirty="0">
              <a:latin typeface="兰米小象体" panose="02000503000000000000" charset="-122"/>
              <a:ea typeface="兰米小象体" panose="02000503000000000000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b="1" dirty="0" smtClean="0">
                <a:solidFill>
                  <a:srgbClr val="FF0000"/>
                </a:solidFill>
              </a:rPr>
              <a:t>构正文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2" name="内容占位符 35841"/>
          <p:cNvSpPr>
            <a:spLocks noGrp="1"/>
          </p:cNvSpPr>
          <p:nvPr>
            <p:ph idx="1"/>
          </p:nvPr>
        </p:nvSpPr>
        <p:spPr>
          <a:xfrm>
            <a:off x="143193" y="716598"/>
            <a:ext cx="8713787" cy="2592387"/>
          </a:xfrm>
          <a:ln>
            <a:solidFill>
              <a:srgbClr val="D60093"/>
            </a:solidFill>
            <a:miter/>
          </a:ln>
        </p:spPr>
        <p:txBody>
          <a:bodyPr anchor="t">
            <a:normAutofit lnSpcReduction="10000"/>
          </a:bodyPr>
          <a:p>
            <a:pPr>
              <a:buNone/>
            </a:pPr>
            <a:r>
              <a:rPr lang="zh-CN" altLang="en-US" sz="2400" b="1" dirty="0">
                <a:solidFill>
                  <a:srgbClr val="0000FF"/>
                </a:solidFill>
                <a:ea typeface="黑体" panose="02010609060101010101" charset="-122"/>
              </a:rPr>
              <a:t>（一）确定结构形式。</a:t>
            </a:r>
            <a:r>
              <a:rPr lang="zh-CN" altLang="en-US" sz="2400" b="1" dirty="0">
                <a:solidFill>
                  <a:srgbClr val="0000FF"/>
                </a:solidFill>
              </a:rPr>
              <a:t> </a:t>
            </a:r>
            <a:endParaRPr lang="zh-CN" altLang="en-US" sz="2400" b="1" dirty="0"/>
          </a:p>
          <a:p>
            <a:pPr>
              <a:buNone/>
            </a:pPr>
            <a:r>
              <a:rPr lang="zh-CN" altLang="en-US" sz="2400" b="1" dirty="0"/>
              <a:t>         </a:t>
            </a:r>
            <a:r>
              <a:rPr lang="zh-CN" altLang="en-US" sz="2400" b="1" dirty="0">
                <a:solidFill>
                  <a:schemeClr val="tx1"/>
                </a:solidFill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ea typeface="黑体" panose="02010609060101010101" charset="-122"/>
              </a:rPr>
              <a:t>议论式演讲稿主体结构主要有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charset="-122"/>
              </a:rPr>
              <a:t>并列式、递进式、对比式</a:t>
            </a:r>
            <a:r>
              <a:rPr lang="zh-CN" altLang="en-US" sz="2400" b="1" dirty="0">
                <a:solidFill>
                  <a:schemeClr val="tx1"/>
                </a:solidFill>
                <a:ea typeface="黑体" panose="02010609060101010101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ea typeface="黑体" panose="02010609060101010101" charset="-122"/>
            </a:endParaRPr>
          </a:p>
          <a:p>
            <a:pPr>
              <a:buNone/>
            </a:pPr>
            <a:r>
              <a:rPr lang="zh-CN" altLang="en-US" sz="2400" dirty="0">
                <a:solidFill>
                  <a:schemeClr val="tx1"/>
                </a:solidFill>
              </a:rPr>
              <a:t>        </a:t>
            </a:r>
            <a:r>
              <a: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黑体" panose="02010609060101010101" charset="-122"/>
              </a:rPr>
              <a:t>演讲稿的形式比较活泼，或旁证博引、剖析事理，或引经据典、挥洒自如，或层层深入、或就事论事。结构形式不管怎么样变化，都要求</a:t>
            </a:r>
            <a:r>
              <a:rPr lang="zh-CN" altLang="en-US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黑体" panose="02010609060101010101" charset="-122"/>
              </a:rPr>
              <a:t>内容突出、问题说透、推理严密、层次清晰、情理交融。</a:t>
            </a:r>
            <a:endParaRPr lang="zh-CN" altLang="en-US" sz="28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黑体" panose="02010609060101010101" charset="-122"/>
            </a:endParaRPr>
          </a:p>
        </p:txBody>
      </p:sp>
      <p:sp>
        <p:nvSpPr>
          <p:cNvPr id="57346" name="标题 35842"/>
          <p:cNvSpPr>
            <a:spLocks noGrp="1"/>
          </p:cNvSpPr>
          <p:nvPr/>
        </p:nvSpPr>
        <p:spPr>
          <a:xfrm>
            <a:off x="166370" y="3141345"/>
            <a:ext cx="8713470" cy="3704590"/>
          </a:xfrm>
          <a:prstGeom prst="rect">
            <a:avLst/>
          </a:prstGeom>
          <a:solidFill>
            <a:schemeClr val="bg2"/>
          </a:solidFill>
          <a:ln w="9525">
            <a:solidFill>
              <a:srgbClr val="D60093"/>
            </a:solidFill>
            <a:miter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（二）认真组织好材料。</a:t>
            </a:r>
            <a:br>
              <a:rPr lang="zh-CN" altLang="en-US" sz="24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24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演讲稿的</a:t>
            </a:r>
            <a:r>
              <a:rPr lang="zh-CN" altLang="en-US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理论依据和事实论据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的组织安排要适当。首先必须保证例证的</a:t>
            </a:r>
            <a:r>
              <a:rPr lang="zh-CN" altLang="en-US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真实性、典型性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。内容要求</a:t>
            </a:r>
            <a:r>
              <a:rPr lang="zh-CN" altLang="en-US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言简意赅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、起到</a:t>
            </a:r>
            <a:r>
              <a:rPr lang="zh-CN" altLang="en-US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画龙点睛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的作用。</a:t>
            </a:r>
            <a:br>
              <a:rPr lang="zh-CN" altLang="en-US" sz="24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（三）构筑演讲高潮。</a:t>
            </a:r>
            <a:br>
              <a:rPr lang="zh-CN" altLang="en-US" sz="2400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en-US" altLang="zh-CN" sz="2400" b="1" dirty="0">
                <a:latin typeface="黑体" panose="02010609060101010101" charset="-122"/>
                <a:ea typeface="黑体" panose="02010609060101010101" charset="-122"/>
              </a:rPr>
              <a:t>    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</a:rPr>
              <a:t>一个成功的演讲，不可能没有高潮。要体现三个特点：一</a:t>
            </a:r>
            <a:r>
              <a:rPr lang="zh-CN" altLang="en-US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</a:rPr>
              <a:t>思想深刻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</a:rPr>
              <a:t>、态度明确，最集中体现演讲者的思想观点。二是</a:t>
            </a:r>
            <a:r>
              <a:rPr lang="zh-CN" altLang="en-US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</a:rPr>
              <a:t>感情强烈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</a:rPr>
              <a:t>，演讲者的爱恶、喜怒在这里得到尽情宣泄。三是</a:t>
            </a:r>
            <a:r>
              <a:rPr lang="zh-CN" altLang="en-US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</a:rPr>
              <a:t>语句精炼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华康古籍糸柳W3" panose="03000309000000000000" charset="-122"/>
              <a:ea typeface="华康古籍糸柳W3" panose="030003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charRg st="7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9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charRg st="19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55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842">
                                            <p:txEl>
                                              <p:charRg st="55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395414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真题回放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495" y="814705"/>
            <a:ext cx="8791575" cy="5009515"/>
          </a:xfrm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b="1" dirty="0">
                <a:solidFill>
                  <a:srgbClr val="FF0000"/>
                </a:solidFill>
              </a:rPr>
              <a:t>2019 年高考全国卷Ⅰ作文 </a:t>
            </a:r>
            <a:endParaRPr b="1" dirty="0"/>
          </a:p>
          <a:p>
            <a:pPr marL="0" indent="0">
              <a:buNone/>
            </a:pPr>
            <a:r>
              <a:rPr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阅读下面的材料，根据要求写作。（60  分）</a:t>
            </a:r>
            <a:endParaRPr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b="1" dirty="0"/>
              <a:t>       </a:t>
            </a:r>
            <a:r>
              <a:rPr sz="25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“民生在勤，勤则不匮”，劳动是财富的源泉，也是幸福的源泉。“夙兴夜寐，洒扫庭内”，热爱 劳动是中华民族的优秀传统，绵延至今。可是现实生活中，也有一些同学不理解劳动，不愿意劳动。</a:t>
            </a:r>
            <a:endParaRPr sz="25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sz="25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有的说：“我们学习这么忙，劳动太占时间了！”有的说：“科技进步这么快，劳动的事，以后可以 交给人工智能啊！”也有的说：“劳动这么苦，这么累，干吗非得自己干？花点钱让别人去做好了！” 此外，我们身边也还有着一些不尊重劳动的现象。这引起了人们的深思。</a:t>
            </a:r>
            <a:endParaRPr b="1" dirty="0"/>
          </a:p>
          <a:p>
            <a:pPr marL="0" indent="0">
              <a:buNone/>
            </a:pPr>
            <a:r>
              <a:rPr b="1" dirty="0"/>
              <a:t>        </a:t>
            </a:r>
            <a:r>
              <a:rPr sz="2800" b="1" dirty="0">
                <a:latin typeface="+mn-ea"/>
                <a:cs typeface="+mn-ea"/>
              </a:rPr>
              <a:t>请结合材料内容，面向本校（统称“复兴中学”）同学写一篇演讲稿，倡议大家“热爱劳动，从 我做起”，体现你的认识与思考，并提出希望与建议。要求：自拟标题，自选角度，确定立意；不要</a:t>
            </a:r>
            <a:endParaRPr sz="2800" b="1" dirty="0">
              <a:latin typeface="+mn-ea"/>
              <a:cs typeface="+mn-ea"/>
            </a:endParaRPr>
          </a:p>
          <a:p>
            <a:pPr marL="0" indent="0">
              <a:buNone/>
            </a:pPr>
            <a:r>
              <a:rPr sz="2800" b="1" dirty="0">
                <a:latin typeface="+mn-ea"/>
                <a:cs typeface="+mn-ea"/>
              </a:rPr>
              <a:t>套作，不得抄袭；不得泄露个人信息；不少于 800 字。</a:t>
            </a:r>
            <a:endParaRPr sz="2800" b="1" dirty="0">
              <a:latin typeface="+mn-ea"/>
              <a:cs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b="1" dirty="0" smtClean="0">
                <a:solidFill>
                  <a:srgbClr val="FF0000"/>
                </a:solidFill>
              </a:rPr>
              <a:t>构正文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2" name="内容占位符 35841"/>
          <p:cNvSpPr>
            <a:spLocks noGrp="1"/>
          </p:cNvSpPr>
          <p:nvPr>
            <p:ph idx="1"/>
          </p:nvPr>
        </p:nvSpPr>
        <p:spPr>
          <a:xfrm>
            <a:off x="143510" y="716915"/>
            <a:ext cx="8713470" cy="5768975"/>
          </a:xfrm>
          <a:ln>
            <a:solidFill>
              <a:srgbClr val="D60093"/>
            </a:solidFill>
            <a:miter/>
          </a:ln>
        </p:spPr>
        <p:txBody>
          <a:bodyPr anchor="t">
            <a:normAutofit lnSpcReduction="10000"/>
          </a:bodyPr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（一）确定结构形式。 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 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a.并列式</a:t>
            </a: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即把演讲内容分成并列的几个部分</a:t>
            </a:r>
            <a:endParaRPr lang="zh-CN" altLang="en-US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>
              <a:buNone/>
            </a:pP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如演讲稿《书——开启人类智慧大门的金钥匙》主体部分分为”</a:t>
            </a:r>
            <a:r>
              <a:rPr lang="zh-CN" altLang="en-US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藏书，我比较求多“、”读书，我比较求博“、写书，我比较求精”、“用书，我比较求活”</a:t>
            </a: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四个并列的层次充分论证了主题</a:t>
            </a:r>
            <a:endParaRPr lang="zh-CN" altLang="en-US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>
              <a:buNone/>
            </a:pP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b.递进式</a:t>
            </a: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即几个层次之间是一种层层递进、层层深化的关系</a:t>
            </a:r>
            <a:endParaRPr lang="zh-CN" altLang="en-US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>
              <a:buNone/>
            </a:pP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</a:t>
            </a: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c.比较式</a:t>
            </a: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同类类比，正反对比</a:t>
            </a:r>
            <a:endParaRPr lang="zh-CN" altLang="en-US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b="1" dirty="0" smtClean="0">
                <a:solidFill>
                  <a:srgbClr val="FF0000"/>
                </a:solidFill>
              </a:rPr>
              <a:t>构正文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2" name="内容占位符 35841"/>
          <p:cNvSpPr>
            <a:spLocks noGrp="1"/>
          </p:cNvSpPr>
          <p:nvPr>
            <p:ph idx="1"/>
          </p:nvPr>
        </p:nvSpPr>
        <p:spPr>
          <a:xfrm>
            <a:off x="143510" y="716915"/>
            <a:ext cx="8713470" cy="5768975"/>
          </a:xfrm>
          <a:ln>
            <a:solidFill>
              <a:srgbClr val="D60093"/>
            </a:solidFill>
            <a:miter/>
          </a:ln>
        </p:spPr>
        <p:txBody>
          <a:bodyPr anchor="t">
            <a:normAutofit/>
          </a:bodyPr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（一）确定结构形式。 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.时间顺序式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即按照时间先后安排内容，夹叙夹议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如温家宝总理2003年12月10日在美国哈佛大学的演讲《目光投向中国》主体部分由“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昨天的中国，是一个古老并创造了灿烂文明的大国。”、“今天的中国，是一个改革开放与和平崛起的大国。”、“明天的中国，是一个热爱和平和充满希望的大国。”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三部分构成，按照时间顺序向美国大学生介绍了中国的历史、现状和未来。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b="1" dirty="0" smtClean="0">
                <a:solidFill>
                  <a:srgbClr val="FF0000"/>
                </a:solidFill>
              </a:rPr>
              <a:t>构正文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2" name="内容占位符 35841"/>
          <p:cNvSpPr>
            <a:spLocks noGrp="1"/>
          </p:cNvSpPr>
          <p:nvPr>
            <p:ph idx="1"/>
          </p:nvPr>
        </p:nvSpPr>
        <p:spPr>
          <a:xfrm>
            <a:off x="143510" y="716915"/>
            <a:ext cx="8713470" cy="5768975"/>
          </a:xfrm>
          <a:ln>
            <a:solidFill>
              <a:srgbClr val="D60093"/>
            </a:solidFill>
            <a:miter/>
          </a:ln>
        </p:spPr>
        <p:txBody>
          <a:bodyPr anchor="t">
            <a:normAutofit fontScale="90000" lnSpcReduction="20000"/>
          </a:bodyPr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（二）锤炼演讲语言 </a:t>
            </a:r>
            <a:endParaRPr lang="zh-CN" altLang="en-US" sz="2800" b="1" dirty="0"/>
          </a:p>
          <a:p>
            <a:pPr>
              <a:buNone/>
            </a:pPr>
            <a:r>
              <a:rPr lang="zh-CN" altLang="en-US" sz="2800" b="1" dirty="0"/>
              <a:t> 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a.巧于设喻，以生动感人。 </a:t>
            </a: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</a:t>
            </a:r>
            <a:endParaRPr lang="zh-CN" altLang="en-US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>
              <a:buNone/>
            </a:pP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</a:t>
            </a: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写演讲稿时，灵活运用新鲜、精彩的比喻可以使抽象的概念形象化，使深奥的道理浅显化，使复杂的事物简单化，还可以有效地增强语言的生动性、感染力和说服力。</a:t>
            </a: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</a:rPr>
              <a:t> </a:t>
            </a: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</a:t>
            </a: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b.</a:t>
            </a: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排比对偶。以气势憾人</a:t>
            </a:r>
            <a:r>
              <a:rPr lang="zh-CN" altLang="en-US" b="1" dirty="0">
                <a:solidFill>
                  <a:srgbClr val="FF0066"/>
                </a:solidFill>
                <a:sym typeface="+mn-ea"/>
              </a:rPr>
              <a:t>。 </a:t>
            </a:r>
            <a:br>
              <a:rPr lang="zh-CN" altLang="en-US" b="1" dirty="0">
                <a:solidFill>
                  <a:srgbClr val="FF0066"/>
                </a:solidFill>
                <a:sym typeface="+mn-ea"/>
              </a:rPr>
            </a:br>
            <a:r>
              <a:rPr lang="zh-CN" altLang="en-US" dirty="0">
                <a:sym typeface="+mn-ea"/>
              </a:rPr>
              <a:t>　　</a:t>
            </a: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sym typeface="+mn-ea"/>
              </a:rPr>
              <a:t>写演讲稿时，恰当地运用排比能增强演讲的鲜明性、生动性和抒情性。</a:t>
            </a:r>
            <a:endParaRPr lang="zh-CN" altLang="en-US" b="1" dirty="0">
              <a:latin typeface="兰米笔尖的温柔" panose="02000503000000000000" charset="-122"/>
              <a:ea typeface="兰米笔尖的温柔" panose="02000503000000000000" charset="-122"/>
            </a:endParaRPr>
          </a:p>
          <a:p>
            <a:pPr>
              <a:buNone/>
            </a:pP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c.</a:t>
            </a: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引用仿用，以警句感人。</a:t>
            </a:r>
            <a:r>
              <a:rPr lang="en-US" altLang="zh-CN" dirty="0">
                <a:sym typeface="+mn-ea"/>
              </a:rPr>
              <a:t>   </a:t>
            </a:r>
            <a:r>
              <a:rPr lang="zh-CN" altLang="en-US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</a:t>
            </a:r>
            <a:endParaRPr lang="zh-CN" altLang="en-US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>
              <a:buNone/>
            </a:pPr>
            <a:r>
              <a:rPr lang="en-US" altLang="zh-CN" b="1" dirty="0">
                <a:solidFill>
                  <a:srgbClr val="FF0066"/>
                </a:solidFill>
                <a:sym typeface="+mn-ea"/>
              </a:rPr>
              <a:t>      </a:t>
            </a:r>
            <a:r>
              <a:rPr lang="en-US" altLang="zh-CN" b="1" dirty="0">
                <a:solidFill>
                  <a:srgbClr val="FF0066"/>
                </a:solidFill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     </a:t>
            </a: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写演讲稿时，引用、仿用名言警句、诗词歌赋和顺口溜等，不仅能增加文化底蕴，而且能使语言生动活泼，激发听众的热情，能让人们在轻松愉悦中受到感染、启迪，领悟演讲的精华。</a:t>
            </a:r>
            <a:endParaRPr lang="zh-CN" altLang="en-US" b="1" dirty="0">
              <a:latin typeface="兰米笔尖的温柔" panose="02000503000000000000" charset="-122"/>
              <a:ea typeface="兰米笔尖的温柔" panose="02000503000000000000" charset="-122"/>
              <a:cs typeface="兰米笔尖的温柔" panose="02000503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8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b="1" dirty="0" smtClean="0">
                <a:solidFill>
                  <a:srgbClr val="FF0000"/>
                </a:solidFill>
              </a:rPr>
              <a:t>构正文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842" name="内容占位符 35841"/>
          <p:cNvSpPr>
            <a:spLocks noGrp="1"/>
          </p:cNvSpPr>
          <p:nvPr>
            <p:ph idx="1"/>
          </p:nvPr>
        </p:nvSpPr>
        <p:spPr>
          <a:xfrm>
            <a:off x="143510" y="716915"/>
            <a:ext cx="8713470" cy="5768975"/>
          </a:xfrm>
          <a:ln>
            <a:solidFill>
              <a:srgbClr val="D60093"/>
            </a:solidFill>
            <a:miter/>
          </a:ln>
        </p:spPr>
        <p:txBody>
          <a:bodyPr anchor="t">
            <a:normAutofit fontScale="90000" lnSpcReduction="10000"/>
          </a:bodyPr>
          <a:p>
            <a:pPr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（二）锤炼演讲语言 </a:t>
            </a:r>
            <a:endParaRPr lang="zh-CN" altLang="en-US" sz="2800" b="1" dirty="0"/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d.</a:t>
            </a:r>
            <a:r>
              <a:rPr lang="zh-CN" altLang="en-US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设问反问，促人思考。</a:t>
            </a:r>
            <a:r>
              <a:rPr lang="zh-CN" altLang="en-US" dirty="0">
                <a:sym typeface="+mn-ea"/>
              </a:rPr>
              <a:t> </a:t>
            </a:r>
            <a:br>
              <a:rPr lang="zh-CN" altLang="en-US" dirty="0">
                <a:sym typeface="+mn-ea"/>
              </a:rPr>
            </a:br>
            <a:r>
              <a:rPr lang="zh-CN" altLang="en-US" dirty="0">
                <a:sym typeface="+mn-ea"/>
              </a:rPr>
              <a:t>　　</a:t>
            </a:r>
            <a:endParaRPr lang="zh-CN" altLang="en-US" dirty="0">
              <a:sym typeface="+mn-ea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dirty="0">
                <a:sym typeface="+mn-ea"/>
              </a:rPr>
              <a:t>        </a:t>
            </a: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写演讲稿时，灵活地运用设问、反问既能吸引听众注意力，启发听众思维，又能增强语势，强化感情。</a:t>
            </a:r>
            <a:endParaRPr lang="zh-CN" altLang="en-US" b="1" dirty="0">
              <a:latin typeface="兰米笔尖的温柔" panose="02000503000000000000" charset="-122"/>
              <a:ea typeface="兰米笔尖的温柔" panose="02000503000000000000" charset="-122"/>
              <a:cs typeface="兰米笔尖的温柔" panose="02000503000000000000" charset="-122"/>
            </a:endParaRPr>
          </a:p>
          <a:p>
            <a:pPr marL="0" indent="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       例：</a:t>
            </a:r>
            <a:r>
              <a:rPr lang="en-US" altLang="zh-CN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《</a:t>
            </a: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都是“红包”惹的祸</a:t>
            </a:r>
            <a:r>
              <a:rPr lang="en-US" altLang="zh-CN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》</a:t>
            </a: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中三个段落分别用三个设问句开头：</a:t>
            </a:r>
            <a:r>
              <a:rPr lang="zh-CN" altLang="en-US" b="1" dirty="0">
                <a:solidFill>
                  <a:srgbClr val="0000FF"/>
                </a:solidFill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“‘红包’真的能带来快乐吗</a:t>
            </a:r>
            <a:r>
              <a:rPr lang="en-US" altLang="zh-CN" b="1" dirty="0">
                <a:solidFill>
                  <a:srgbClr val="0000FF"/>
                </a:solidFill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?”“‘</a:t>
            </a:r>
            <a:r>
              <a:rPr lang="zh-CN" altLang="en-US" b="1" dirty="0">
                <a:solidFill>
                  <a:srgbClr val="0000FF"/>
                </a:solidFill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红包’真的能带来幸福吗</a:t>
            </a:r>
            <a:r>
              <a:rPr lang="en-US" altLang="zh-CN" b="1" dirty="0">
                <a:solidFill>
                  <a:srgbClr val="0000FF"/>
                </a:solidFill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?”“‘</a:t>
            </a:r>
            <a:r>
              <a:rPr lang="zh-CN" altLang="en-US" b="1" dirty="0">
                <a:solidFill>
                  <a:srgbClr val="0000FF"/>
                </a:solidFill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红包’真的能带来友谊吗</a:t>
            </a:r>
            <a:r>
              <a:rPr lang="en-US" altLang="zh-CN" b="1" dirty="0">
                <a:solidFill>
                  <a:srgbClr val="0000FF"/>
                </a:solidFill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?”</a:t>
            </a: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这样自然地引导听众沿着演讲者的思路去思索，极大地吸引了听众的注意力。该文结尾写道：“同志们，朋友们．假如以你一生的名誉为代价．去换取几个‘红包’，你说值得吗</a:t>
            </a:r>
            <a:r>
              <a:rPr lang="en-US" altLang="zh-CN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?</a:t>
            </a:r>
            <a:r>
              <a:rPr lang="zh-CN" altLang="en-US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假如以你家庭的幸福为代价，去换取几个‘红包’．你说值得吗</a:t>
            </a:r>
            <a:r>
              <a:rPr lang="en-US" altLang="zh-CN" b="1" dirty="0">
                <a:latin typeface="兰米笔尖的温柔" panose="02000503000000000000" charset="-122"/>
                <a:ea typeface="兰米笔尖的温柔" panose="02000503000000000000" charset="-122"/>
                <a:cs typeface="兰米笔尖的温柔" panose="02000503000000000000" charset="-122"/>
                <a:sym typeface="+mn-ea"/>
              </a:rPr>
              <a:t>?”</a:t>
            </a:r>
            <a:r>
              <a:rPr lang="en-US" altLang="zh-CN" b="1" dirty="0">
                <a:sym typeface="+mn-ea"/>
              </a:rPr>
              <a:t> </a:t>
            </a:r>
            <a:r>
              <a:rPr lang="zh-CN" altLang="en-US" b="1" dirty="0">
                <a:sym typeface="+mn-ea"/>
              </a:rPr>
              <a:t>　</a:t>
            </a:r>
            <a:endParaRPr lang="zh-CN" altLang="en-US" b="1" dirty="0">
              <a:latin typeface="兰米笔尖的温柔" panose="02000503000000000000" charset="-122"/>
              <a:ea typeface="兰米笔尖的温柔" panose="02000503000000000000" charset="-122"/>
              <a:cs typeface="兰米笔尖的温柔" panose="02000503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90805" y="742950"/>
            <a:ext cx="8818880" cy="553910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一、总结式。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概括演讲的内容和观点，能够留给听众一个清楚明晰的印象，强化了演讲的感染力和说服力。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所以，真正的男子汉，不仅须博大、精深、有理性的头脑，能开创一番事业；不仅须刚毅、坚强，有无畏的精神，敢藐视一切困难；他也须能宽容，具善意，有爱心。正所谓“无情未必真豪杰，怜子如何不丈夫”。但愿我们的世界，因为有更多的男子汉的出现，而充满了男性的美，男性的力度，男性的清醒与坚定，也充满了男子汉深厚宽广的爱。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——《</a:t>
            </a:r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论“男子汉”</a:t>
            </a:r>
            <a:r>
              <a:rPr lang="en-US" altLang="zh-CN" sz="28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》</a:t>
            </a:r>
            <a:endParaRPr lang="zh-CN" altLang="en-US" sz="2800" b="1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90805" y="742950"/>
            <a:ext cx="7960360" cy="433832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二、号召式。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结尾以极富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鼓动性的言词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号召人们有所行动。某些竞选演讲以“请投我一票”作为结尾就是典型的号召式。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同学们，朋友们，为了我们祖国的强盛，为了我们民族的兴旺，让我们彻底扫荡“阿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Q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主义” ！                                                </a:t>
            </a:r>
            <a:endParaRPr lang="zh-CN" altLang="en-US" sz="36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           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——《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扫荡阿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Q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主义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》</a:t>
            </a:r>
            <a:endParaRPr lang="zh-CN" altLang="en-US" sz="3600" b="1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90805" y="742950"/>
            <a:ext cx="7960360" cy="590804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三、余味式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ym typeface="+mn-ea"/>
              </a:rPr>
              <a:t>以留余味、泛余波的方式结尾。这种结尾语尽而意不尽，意留在语外，像撞钟一样，清音有余，余味袅袅，回味无穷，三日不绝。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</a:t>
            </a:r>
            <a:r>
              <a:rPr lang="zh-CN" altLang="en-US" sz="3600" b="1" u="sng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在他短暂平凡的人生中，创造出了巨大的人生价值，给我们留下了无与伦比的精神财富，那么，亲爱的朋友们，在漫长而又短暂的人生之路上，我们将做些什么？创造些什么？留下些什么呢？</a:t>
            </a:r>
            <a:endParaRPr lang="zh-CN" altLang="en-US" sz="3600" b="1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90805" y="742950"/>
            <a:ext cx="7960360" cy="550799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四、抒情式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200" b="1" dirty="0">
                <a:sym typeface="+mn-ea"/>
              </a:rPr>
              <a:t>以抒情怀、发感慨的方式结尾。演讲本身是一种思想和激情的燃烧，用抒情怀、发感慨的诗情画意的语言结尾，最易激起听众心中感情的浪花。如演讲稿</a:t>
            </a:r>
            <a:r>
              <a:rPr lang="en-US" altLang="zh-CN" sz="3200" b="1" dirty="0">
                <a:sym typeface="+mn-ea"/>
              </a:rPr>
              <a:t>《</a:t>
            </a:r>
            <a:r>
              <a:rPr lang="zh-CN" altLang="en-US" sz="3200" b="1" dirty="0">
                <a:sym typeface="+mn-ea"/>
              </a:rPr>
              <a:t>奉献之歌</a:t>
            </a:r>
            <a:r>
              <a:rPr lang="en-US" altLang="zh-CN" sz="3200" b="1" dirty="0">
                <a:sym typeface="+mn-ea"/>
              </a:rPr>
              <a:t>》</a:t>
            </a:r>
            <a:r>
              <a:rPr lang="zh-CN" altLang="en-US" sz="3200" b="1" dirty="0">
                <a:sym typeface="+mn-ea"/>
              </a:rPr>
              <a:t>的结尾：</a:t>
            </a:r>
            <a:endParaRPr lang="zh-CN" altLang="en-US" sz="3200" b="1" i="1" dirty="0"/>
          </a:p>
          <a:p>
            <a:pPr>
              <a:spcBef>
                <a:spcPct val="50000"/>
              </a:spcBef>
            </a:pPr>
            <a:r>
              <a:rPr lang="en-US" altLang="zh-CN" sz="3200" b="1" i="1" dirty="0">
                <a:solidFill>
                  <a:srgbClr val="0000FF"/>
                </a:solidFill>
                <a:sym typeface="+mn-ea"/>
              </a:rPr>
              <a:t>    </a:t>
            </a:r>
            <a:r>
              <a:rPr lang="en-US" alt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</a:t>
            </a:r>
            <a:r>
              <a:rPr lang="zh-CN" altLang="en-US" sz="3200" b="1" u="sng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啊！奉献，这支朴实的歌，这支壮烈的歌，这支深远的歌，这支永远属于母亲</a:t>
            </a:r>
            <a:r>
              <a:rPr lang="en-US" altLang="zh-CN" sz="3200" b="1" u="sng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</a:t>
            </a:r>
            <a:r>
              <a:rPr lang="zh-CN" altLang="en-US" sz="3200" b="1" u="sng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我们的祖国的歌，让我们每一个中华儿女都来唱这支歌吧！</a:t>
            </a:r>
            <a:endParaRPr lang="zh-CN" altLang="en-US" sz="3600" b="1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669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</a:t>
            </a:r>
            <a:r>
              <a:rPr lang="zh-CN" altLang="en-US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90805" y="671195"/>
            <a:ext cx="8679815" cy="624713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五、引用式（格言诗词）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lang="en-US" altLang="zh-CN" sz="3200" b="1" i="1" dirty="0">
                <a:solidFill>
                  <a:srgbClr val="0000FF"/>
                </a:solidFill>
                <a:sym typeface="+mn-ea"/>
              </a:rPr>
              <a:t>    </a:t>
            </a:r>
            <a:r>
              <a:rPr lang="en-US" alt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</a:t>
            </a:r>
            <a:r>
              <a:rPr sz="3200" b="1" u="sng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最后，我想以一段激励语来结束今天的演讲。</a:t>
            </a:r>
            <a:endParaRPr sz="3200" b="1" u="sng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sz="3200" b="1" u="sng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人最宝贵的是生命，人的生命只有一次。人的一生应当这样度过：</a:t>
            </a:r>
            <a:r>
              <a:rPr sz="3200" b="1" u="sng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当他回首往事时，他不会因为虚度年华而悔恨；也不会因为生活的庸俗而羞愧；</a:t>
            </a:r>
            <a:r>
              <a:rPr sz="3200" b="1" u="sng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临死的时候，他能够说，我把我的整个生命和全部精力，都献给了全中国最辉煌的事业，为中国在21世纪成为世界第一强国而奋斗和努力！</a:t>
            </a:r>
            <a:endParaRPr sz="3200" b="1" u="sng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>
              <a:spcBef>
                <a:spcPct val="50000"/>
              </a:spcBef>
            </a:pPr>
            <a:r>
              <a:rPr sz="3200" b="1" u="sng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谢谢你们！</a:t>
            </a:r>
            <a:endParaRPr sz="3200" b="1" u="sng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3954145" cy="767715"/>
          </a:xfrm>
        </p:spPr>
        <p:txBody>
          <a:bodyPr>
            <a:normAutofit/>
          </a:bodyPr>
          <a:lstStyle/>
          <a:p>
            <a:r>
              <a:rPr lang="zh-CN" altLang="en-US" b="1" dirty="0"/>
              <a:t>知识回顾</a:t>
            </a:r>
            <a:endParaRPr lang="zh-CN" altLang="en-US" b="1" dirty="0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" name="Rectangle 4"/>
          <p:cNvSpPr/>
          <p:nvPr/>
        </p:nvSpPr>
        <p:spPr>
          <a:xfrm>
            <a:off x="2879725" y="819468"/>
            <a:ext cx="2736850" cy="655637"/>
          </a:xfrm>
          <a:prstGeom prst="rect">
            <a:avLst/>
          </a:prstGeom>
          <a:noFill/>
          <a:ln w="76200" cap="flat" cmpd="tri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演讲稿的格式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5" name="Rectangle 5"/>
          <p:cNvSpPr/>
          <p:nvPr/>
        </p:nvSpPr>
        <p:spPr>
          <a:xfrm>
            <a:off x="97473" y="1845310"/>
            <a:ext cx="1008062" cy="576263"/>
          </a:xfrm>
          <a:prstGeom prst="rect">
            <a:avLst/>
          </a:prstGeom>
          <a:noFill/>
          <a:ln w="57150" cap="flat" cmpd="thickThin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新宋体" panose="02010609030101010101" pitchFamily="49" charset="-122"/>
              </a:rPr>
              <a:t>标题</a:t>
            </a:r>
            <a:endParaRPr lang="zh-CN" altLang="en-US" sz="28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6" name="Rectangle 6"/>
          <p:cNvSpPr/>
          <p:nvPr/>
        </p:nvSpPr>
        <p:spPr>
          <a:xfrm>
            <a:off x="3708400" y="1773238"/>
            <a:ext cx="1008063" cy="576262"/>
          </a:xfrm>
          <a:prstGeom prst="rect">
            <a:avLst/>
          </a:prstGeom>
          <a:noFill/>
          <a:ln w="57150" cap="flat" cmpd="thickThin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新宋体" panose="02010609030101010101" pitchFamily="49" charset="-122"/>
              </a:rPr>
              <a:t>正文</a:t>
            </a:r>
            <a:endParaRPr lang="zh-CN" altLang="en-US" sz="28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7" name="Rectangle 7"/>
          <p:cNvSpPr/>
          <p:nvPr/>
        </p:nvSpPr>
        <p:spPr>
          <a:xfrm>
            <a:off x="1838008" y="1827530"/>
            <a:ext cx="1152525" cy="521970"/>
          </a:xfrm>
          <a:prstGeom prst="rect">
            <a:avLst/>
          </a:prstGeom>
          <a:noFill/>
          <a:ln w="57150" cap="flat" cmpd="thickThin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新宋体" panose="02010609030101010101" pitchFamily="49" charset="-122"/>
              </a:rPr>
              <a:t>称呼</a:t>
            </a:r>
            <a:endParaRPr lang="zh-CN" altLang="en-US" sz="28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8" name="Rectangle 8"/>
          <p:cNvSpPr/>
          <p:nvPr/>
        </p:nvSpPr>
        <p:spPr>
          <a:xfrm>
            <a:off x="2268538" y="3284538"/>
            <a:ext cx="1008062" cy="557212"/>
          </a:xfrm>
          <a:prstGeom prst="rect">
            <a:avLst/>
          </a:prstGeom>
          <a:noFill/>
          <a:ln w="38100" cap="flat" cmpd="dbl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开头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9" name="Rectangle 9"/>
          <p:cNvSpPr/>
          <p:nvPr/>
        </p:nvSpPr>
        <p:spPr>
          <a:xfrm>
            <a:off x="3779838" y="3294063"/>
            <a:ext cx="936625" cy="557212"/>
          </a:xfrm>
          <a:prstGeom prst="rect">
            <a:avLst/>
          </a:prstGeom>
          <a:noFill/>
          <a:ln w="38100" cap="flat" cmpd="dbl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主体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70" name="Rectangle 10"/>
          <p:cNvSpPr/>
          <p:nvPr/>
        </p:nvSpPr>
        <p:spPr>
          <a:xfrm>
            <a:off x="5219700" y="3284538"/>
            <a:ext cx="1008063" cy="557212"/>
          </a:xfrm>
          <a:prstGeom prst="rect">
            <a:avLst/>
          </a:prstGeom>
          <a:noFill/>
          <a:ln w="38100" cap="flat" cmpd="dbl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结尾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78" name="Line 18"/>
          <p:cNvSpPr/>
          <p:nvPr/>
        </p:nvSpPr>
        <p:spPr>
          <a:xfrm>
            <a:off x="1186815" y="2132965"/>
            <a:ext cx="651510" cy="635"/>
          </a:xfrm>
          <a:prstGeom prst="line">
            <a:avLst/>
          </a:prstGeom>
          <a:ln w="762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79" name="Line 19"/>
          <p:cNvSpPr/>
          <p:nvPr/>
        </p:nvSpPr>
        <p:spPr>
          <a:xfrm>
            <a:off x="3276600" y="2132965"/>
            <a:ext cx="514985" cy="635"/>
          </a:xfrm>
          <a:prstGeom prst="line">
            <a:avLst/>
          </a:prstGeom>
          <a:ln w="762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83" name="Line 23"/>
          <p:cNvSpPr/>
          <p:nvPr/>
        </p:nvSpPr>
        <p:spPr>
          <a:xfrm flipH="1">
            <a:off x="3276600" y="2420938"/>
            <a:ext cx="431800" cy="792162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84" name="Line 24"/>
          <p:cNvSpPr/>
          <p:nvPr/>
        </p:nvSpPr>
        <p:spPr>
          <a:xfrm>
            <a:off x="4716463" y="2420938"/>
            <a:ext cx="503237" cy="792162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85" name="Line 25"/>
          <p:cNvSpPr/>
          <p:nvPr/>
        </p:nvSpPr>
        <p:spPr>
          <a:xfrm>
            <a:off x="4211638" y="2420938"/>
            <a:ext cx="0" cy="719137"/>
          </a:xfrm>
          <a:prstGeom prst="line">
            <a:avLst/>
          </a:prstGeom>
          <a:ln w="5715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87" name="Text Box 27"/>
          <p:cNvSpPr txBox="1"/>
          <p:nvPr/>
        </p:nvSpPr>
        <p:spPr>
          <a:xfrm>
            <a:off x="2268538" y="4581525"/>
            <a:ext cx="952500" cy="1728788"/>
          </a:xfrm>
          <a:prstGeom prst="rect">
            <a:avLst/>
          </a:prstGeom>
          <a:noFill/>
          <a:ln w="38100" cap="flat" cmpd="dbl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漂亮、简洁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具有吸引力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6158" name="Text Box 30"/>
          <p:cNvSpPr txBox="1"/>
          <p:nvPr/>
        </p:nvSpPr>
        <p:spPr>
          <a:xfrm>
            <a:off x="3736975" y="4437063"/>
            <a:ext cx="458788" cy="151288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91" name="Text Box 31"/>
          <p:cNvSpPr txBox="1"/>
          <p:nvPr/>
        </p:nvSpPr>
        <p:spPr>
          <a:xfrm>
            <a:off x="3779838" y="4221163"/>
            <a:ext cx="952500" cy="2305050"/>
          </a:xfrm>
          <a:prstGeom prst="rect">
            <a:avLst/>
          </a:prstGeom>
          <a:noFill/>
          <a:ln w="38100" cap="flat" cmpd="dbl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具有强烈感染力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逻辑感、说服力</a:t>
            </a:r>
            <a:endParaRPr lang="zh-CN" altLang="en-US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92" name="Line 32"/>
          <p:cNvSpPr/>
          <p:nvPr/>
        </p:nvSpPr>
        <p:spPr>
          <a:xfrm>
            <a:off x="2771775" y="3933825"/>
            <a:ext cx="0" cy="64770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93" name="Text Box 33"/>
          <p:cNvSpPr txBox="1"/>
          <p:nvPr/>
        </p:nvSpPr>
        <p:spPr>
          <a:xfrm>
            <a:off x="5219700" y="4149725"/>
            <a:ext cx="952500" cy="2592388"/>
          </a:xfrm>
          <a:prstGeom prst="rect">
            <a:avLst/>
          </a:prstGeom>
          <a:noFill/>
          <a:ln w="38100" cap="flat" cmpd="dbl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明晰有力耐人寻味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引人联想与思索</a:t>
            </a:r>
            <a:r>
              <a:rPr lang="zh-CN" altLang="en-US" sz="2400" b="1" dirty="0">
                <a:latin typeface="Arial" panose="020B0604020202020204" pitchFamily="34" charset="0"/>
                <a:ea typeface="新宋体" panose="02010609030101010101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94" name="Line 34"/>
          <p:cNvSpPr/>
          <p:nvPr/>
        </p:nvSpPr>
        <p:spPr>
          <a:xfrm>
            <a:off x="4211638" y="3932238"/>
            <a:ext cx="0" cy="288925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95" name="Line 35"/>
          <p:cNvSpPr/>
          <p:nvPr/>
        </p:nvSpPr>
        <p:spPr>
          <a:xfrm>
            <a:off x="5724525" y="3862388"/>
            <a:ext cx="0" cy="287337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96" name="AutoShape 36"/>
          <p:cNvSpPr/>
          <p:nvPr/>
        </p:nvSpPr>
        <p:spPr>
          <a:xfrm>
            <a:off x="0" y="2565400"/>
            <a:ext cx="1979613" cy="3384550"/>
          </a:xfrm>
          <a:prstGeom prst="cloudCallout">
            <a:avLst>
              <a:gd name="adj1" fmla="val 62912"/>
              <a:gd name="adj2" fmla="val -13852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又名引言，开场白。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97" name="AutoShape 37"/>
          <p:cNvSpPr/>
          <p:nvPr/>
        </p:nvSpPr>
        <p:spPr>
          <a:xfrm>
            <a:off x="6372225" y="2892425"/>
            <a:ext cx="2771775" cy="1905000"/>
          </a:xfrm>
          <a:prstGeom prst="cloudCallout">
            <a:avLst>
              <a:gd name="adj1" fmla="val -54981"/>
              <a:gd name="adj2" fmla="val -130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又名收束。内容的小结或提出希望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bldLvl="0" animBg="1"/>
      <p:bldP spid="40966" grpId="0" bldLvl="0" animBg="1"/>
      <p:bldP spid="40967" grpId="0" bldLvl="0" animBg="1"/>
      <p:bldP spid="40968" grpId="0" bldLvl="0" animBg="1"/>
      <p:bldP spid="40969" grpId="0" bldLvl="0" animBg="1"/>
      <p:bldP spid="40970" grpId="0" bldLvl="0" animBg="1"/>
      <p:bldP spid="40987" grpId="0" bldLvl="0" animBg="1"/>
      <p:bldP spid="40991" grpId="0" bldLvl="0" animBg="1"/>
      <p:bldP spid="40993" grpId="0" bldLvl="0" animBg="1"/>
      <p:bldP spid="40996" grpId="0" bldLvl="0" animBg="1"/>
      <p:bldP spid="4099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395414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演讲稿的格式</a:t>
            </a:r>
            <a:endParaRPr lang="zh-CN" altLang="en-US" b="1" dirty="0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45" name="Rectangle 4"/>
          <p:cNvSpPr/>
          <p:nvPr/>
        </p:nvSpPr>
        <p:spPr>
          <a:xfrm>
            <a:off x="2879725" y="819468"/>
            <a:ext cx="2736850" cy="655637"/>
          </a:xfrm>
          <a:prstGeom prst="rect">
            <a:avLst/>
          </a:prstGeom>
          <a:noFill/>
          <a:ln w="76200" cap="flat" cmpd="tri">
            <a:solidFill>
              <a:srgbClr val="FF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演讲稿的格式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5" name="Rectangle 5"/>
          <p:cNvSpPr/>
          <p:nvPr/>
        </p:nvSpPr>
        <p:spPr>
          <a:xfrm>
            <a:off x="97473" y="1845310"/>
            <a:ext cx="1008062" cy="576263"/>
          </a:xfrm>
          <a:prstGeom prst="rect">
            <a:avLst/>
          </a:prstGeom>
          <a:noFill/>
          <a:ln w="57150" cap="flat" cmpd="thickThin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新宋体" panose="02010609030101010101" pitchFamily="49" charset="-122"/>
              </a:rPr>
              <a:t>标题</a:t>
            </a:r>
            <a:endParaRPr lang="zh-CN" altLang="en-US" sz="28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6" name="Rectangle 6"/>
          <p:cNvSpPr/>
          <p:nvPr/>
        </p:nvSpPr>
        <p:spPr>
          <a:xfrm>
            <a:off x="3708400" y="1773238"/>
            <a:ext cx="1008063" cy="576262"/>
          </a:xfrm>
          <a:prstGeom prst="rect">
            <a:avLst/>
          </a:prstGeom>
          <a:noFill/>
          <a:ln w="57150" cap="flat" cmpd="thickThin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新宋体" panose="02010609030101010101" pitchFamily="49" charset="-122"/>
              </a:rPr>
              <a:t>正文</a:t>
            </a:r>
            <a:endParaRPr lang="zh-CN" altLang="en-US" sz="28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7" name="Rectangle 7"/>
          <p:cNvSpPr/>
          <p:nvPr/>
        </p:nvSpPr>
        <p:spPr>
          <a:xfrm>
            <a:off x="1838008" y="1827530"/>
            <a:ext cx="1152525" cy="521970"/>
          </a:xfrm>
          <a:prstGeom prst="rect">
            <a:avLst/>
          </a:prstGeom>
          <a:noFill/>
          <a:ln w="57150" cap="flat" cmpd="thickThin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新宋体" panose="02010609030101010101" pitchFamily="49" charset="-122"/>
              </a:rPr>
              <a:t>称呼</a:t>
            </a:r>
            <a:endParaRPr lang="zh-CN" altLang="en-US" sz="28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8" name="Rectangle 8"/>
          <p:cNvSpPr/>
          <p:nvPr/>
        </p:nvSpPr>
        <p:spPr>
          <a:xfrm>
            <a:off x="2268538" y="3284538"/>
            <a:ext cx="1008062" cy="557212"/>
          </a:xfrm>
          <a:prstGeom prst="rect">
            <a:avLst/>
          </a:prstGeom>
          <a:noFill/>
          <a:ln w="38100" cap="flat" cmpd="dbl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开头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69" name="Rectangle 9"/>
          <p:cNvSpPr/>
          <p:nvPr/>
        </p:nvSpPr>
        <p:spPr>
          <a:xfrm>
            <a:off x="3779838" y="3294063"/>
            <a:ext cx="936625" cy="557212"/>
          </a:xfrm>
          <a:prstGeom prst="rect">
            <a:avLst/>
          </a:prstGeom>
          <a:noFill/>
          <a:ln w="38100" cap="flat" cmpd="dbl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主体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70" name="Rectangle 10"/>
          <p:cNvSpPr/>
          <p:nvPr/>
        </p:nvSpPr>
        <p:spPr>
          <a:xfrm>
            <a:off x="5219700" y="3284538"/>
            <a:ext cx="1008063" cy="557212"/>
          </a:xfrm>
          <a:prstGeom prst="rect">
            <a:avLst/>
          </a:prstGeom>
          <a:noFill/>
          <a:ln w="38100" cap="flat" cmpd="dbl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结尾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78" name="Line 18"/>
          <p:cNvSpPr/>
          <p:nvPr/>
        </p:nvSpPr>
        <p:spPr>
          <a:xfrm>
            <a:off x="1186815" y="2132965"/>
            <a:ext cx="651510" cy="635"/>
          </a:xfrm>
          <a:prstGeom prst="line">
            <a:avLst/>
          </a:prstGeom>
          <a:ln w="762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79" name="Line 19"/>
          <p:cNvSpPr/>
          <p:nvPr/>
        </p:nvSpPr>
        <p:spPr>
          <a:xfrm>
            <a:off x="3276600" y="2132965"/>
            <a:ext cx="514985" cy="635"/>
          </a:xfrm>
          <a:prstGeom prst="line">
            <a:avLst/>
          </a:prstGeom>
          <a:ln w="7620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83" name="Line 23"/>
          <p:cNvSpPr/>
          <p:nvPr/>
        </p:nvSpPr>
        <p:spPr>
          <a:xfrm flipH="1">
            <a:off x="3276600" y="2420938"/>
            <a:ext cx="431800" cy="792162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84" name="Line 24"/>
          <p:cNvSpPr/>
          <p:nvPr/>
        </p:nvSpPr>
        <p:spPr>
          <a:xfrm>
            <a:off x="4716463" y="2420938"/>
            <a:ext cx="503237" cy="792162"/>
          </a:xfrm>
          <a:prstGeom prst="line">
            <a:avLst/>
          </a:prstGeom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85" name="Line 25"/>
          <p:cNvSpPr/>
          <p:nvPr/>
        </p:nvSpPr>
        <p:spPr>
          <a:xfrm>
            <a:off x="4211638" y="2420938"/>
            <a:ext cx="0" cy="719137"/>
          </a:xfrm>
          <a:prstGeom prst="line">
            <a:avLst/>
          </a:prstGeom>
          <a:ln w="57150" cap="flat" cmpd="sng">
            <a:solidFill>
              <a:srgbClr val="FF33CC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87" name="Text Box 27"/>
          <p:cNvSpPr txBox="1"/>
          <p:nvPr/>
        </p:nvSpPr>
        <p:spPr>
          <a:xfrm>
            <a:off x="2268538" y="4581525"/>
            <a:ext cx="952500" cy="1728788"/>
          </a:xfrm>
          <a:prstGeom prst="rect">
            <a:avLst/>
          </a:prstGeom>
          <a:noFill/>
          <a:ln w="38100" cap="flat" cmpd="dbl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漂亮、简洁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具有吸引力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6158" name="Text Box 30"/>
          <p:cNvSpPr txBox="1"/>
          <p:nvPr/>
        </p:nvSpPr>
        <p:spPr>
          <a:xfrm>
            <a:off x="3736975" y="4437063"/>
            <a:ext cx="458788" cy="1512887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91" name="Text Box 31"/>
          <p:cNvSpPr txBox="1"/>
          <p:nvPr/>
        </p:nvSpPr>
        <p:spPr>
          <a:xfrm>
            <a:off x="3779838" y="4221163"/>
            <a:ext cx="952500" cy="2305050"/>
          </a:xfrm>
          <a:prstGeom prst="rect">
            <a:avLst/>
          </a:prstGeom>
          <a:noFill/>
          <a:ln w="38100" cap="flat" cmpd="dbl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具有强烈感染力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逻辑感、说服力</a:t>
            </a:r>
            <a:endParaRPr lang="zh-CN" altLang="en-US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92" name="Line 32"/>
          <p:cNvSpPr/>
          <p:nvPr/>
        </p:nvSpPr>
        <p:spPr>
          <a:xfrm>
            <a:off x="2771775" y="3933825"/>
            <a:ext cx="0" cy="647700"/>
          </a:xfrm>
          <a:prstGeom prst="line">
            <a:avLst/>
          </a:prstGeom>
          <a:ln w="57150" cap="flat" cmpd="sng">
            <a:solidFill>
              <a:srgbClr val="FF33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93" name="Text Box 33"/>
          <p:cNvSpPr txBox="1"/>
          <p:nvPr/>
        </p:nvSpPr>
        <p:spPr>
          <a:xfrm>
            <a:off x="5219700" y="4149725"/>
            <a:ext cx="952500" cy="2592388"/>
          </a:xfrm>
          <a:prstGeom prst="rect">
            <a:avLst/>
          </a:prstGeom>
          <a:noFill/>
          <a:ln w="38100" cap="flat" cmpd="dbl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明晰有力耐人寻味</a:t>
            </a:r>
            <a:endParaRPr lang="zh-CN" altLang="en-US" sz="2400" b="1" dirty="0">
              <a:solidFill>
                <a:schemeClr val="accent2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引人联想与思索</a:t>
            </a:r>
            <a:r>
              <a:rPr lang="zh-CN" altLang="en-US" sz="2400" b="1" dirty="0">
                <a:latin typeface="Arial" panose="020B0604020202020204" pitchFamily="34" charset="0"/>
                <a:ea typeface="新宋体" panose="02010609030101010101" pitchFamily="49" charset="-122"/>
              </a:rPr>
              <a:t>。</a:t>
            </a:r>
            <a:endParaRPr lang="zh-CN" altLang="en-US" sz="2400" b="1" dirty="0"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94" name="Line 34"/>
          <p:cNvSpPr/>
          <p:nvPr/>
        </p:nvSpPr>
        <p:spPr>
          <a:xfrm>
            <a:off x="4211638" y="3932238"/>
            <a:ext cx="0" cy="288925"/>
          </a:xfrm>
          <a:prstGeom prst="line">
            <a:avLst/>
          </a:prstGeom>
          <a:ln w="57150" cap="flat" cmpd="sng">
            <a:solidFill>
              <a:schemeClr val="hlink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95" name="Line 35"/>
          <p:cNvSpPr/>
          <p:nvPr/>
        </p:nvSpPr>
        <p:spPr>
          <a:xfrm>
            <a:off x="5724525" y="3862388"/>
            <a:ext cx="0" cy="287337"/>
          </a:xfrm>
          <a:prstGeom prst="line">
            <a:avLst/>
          </a:prstGeom>
          <a:ln w="57150" cap="flat" cmpd="sng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40996" name="AutoShape 36"/>
          <p:cNvSpPr/>
          <p:nvPr/>
        </p:nvSpPr>
        <p:spPr>
          <a:xfrm>
            <a:off x="0" y="2565400"/>
            <a:ext cx="1979613" cy="3384550"/>
          </a:xfrm>
          <a:prstGeom prst="cloudCallout">
            <a:avLst>
              <a:gd name="adj1" fmla="val 62912"/>
              <a:gd name="adj2" fmla="val -13852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又名引言，开场白。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  <p:sp>
        <p:nvSpPr>
          <p:cNvPr id="40997" name="AutoShape 37"/>
          <p:cNvSpPr/>
          <p:nvPr/>
        </p:nvSpPr>
        <p:spPr>
          <a:xfrm>
            <a:off x="6372225" y="2892425"/>
            <a:ext cx="2771775" cy="1905000"/>
          </a:xfrm>
          <a:prstGeom prst="cloudCallout">
            <a:avLst>
              <a:gd name="adj1" fmla="val -54981"/>
              <a:gd name="adj2" fmla="val -13000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</a:rPr>
              <a:t>又名收束。内容的小结或提出希望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0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9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9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0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0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bldLvl="0" animBg="1"/>
      <p:bldP spid="40966" grpId="0" bldLvl="0" animBg="1"/>
      <p:bldP spid="40967" grpId="0" bldLvl="0" animBg="1"/>
      <p:bldP spid="40968" grpId="0" bldLvl="0" animBg="1"/>
      <p:bldP spid="40969" grpId="0" bldLvl="0" animBg="1"/>
      <p:bldP spid="40970" grpId="0" bldLvl="0" animBg="1"/>
      <p:bldP spid="40987" grpId="0" bldLvl="0" animBg="1"/>
      <p:bldP spid="40991" grpId="0" bldLvl="0" animBg="1"/>
      <p:bldP spid="40993" grpId="0" bldLvl="0" animBg="1"/>
      <p:bldP spid="40996" grpId="0" bldLvl="0" animBg="1"/>
      <p:bldP spid="4099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14040" y="-3175"/>
            <a:ext cx="291655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写作小练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90805" y="671195"/>
            <a:ext cx="8679815" cy="581596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阅读下面的材料，根据要求写作。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3200" b="1" i="1" dirty="0">
                <a:solidFill>
                  <a:srgbClr val="0000FF"/>
                </a:solidFill>
                <a:sym typeface="+mn-ea"/>
              </a:rPr>
              <a:t>    </a:t>
            </a:r>
            <a:r>
              <a:rPr lang="en-US" alt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</a:t>
            </a:r>
            <a:r>
              <a:rPr lang="zh-CN" altLang="en-US"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请你从《包身工》里的“</a:t>
            </a:r>
            <a:r>
              <a:rPr lang="zh-CN" altLang="en-US" sz="28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芦柴棒</a:t>
            </a:r>
            <a:r>
              <a:rPr lang="zh-CN" altLang="en-US"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”、《药》里面的</a:t>
            </a:r>
            <a:r>
              <a:rPr lang="zh-CN" altLang="en-US" sz="28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夏瑜</a:t>
            </a:r>
            <a:r>
              <a:rPr lang="zh-CN" altLang="en-US"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、《记念刘和珍君》里的</a:t>
            </a:r>
            <a:r>
              <a:rPr lang="zh-CN" altLang="en-US" sz="28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刘和珍</a:t>
            </a:r>
            <a:r>
              <a:rPr lang="zh-CN" altLang="en-US"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、《沁园春·长沙》里描述的某位</a:t>
            </a:r>
            <a:r>
              <a:rPr lang="zh-CN" altLang="en-US" sz="28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革命进步学生</a:t>
            </a:r>
            <a:r>
              <a:rPr lang="zh-CN" altLang="en-US"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这四个人物之中，选择一个人物，想象他通过时空隧道穿越到今天的中国，在对当前社会生活尤其是青年人的学习生活有了一定了解之后，参加你所在学校2019年举办的纪念五四运动一百周年活动并发表主题演讲，请你为他写一篇演讲稿。</a:t>
            </a:r>
            <a:endParaRPr lang="zh-CN" altLang="en-US" sz="2800" b="1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　　要求:演讲内容切合原文人物形象特征，符合当前社会实际和特定情境需要。</a:t>
            </a:r>
            <a:endParaRPr lang="zh-CN" altLang="en-US" sz="2800" b="1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选好角度，确定立意，明确文体，自拟标题，不要套作，不得抄袭，不得泄露个人信息；不少于800字。</a:t>
            </a:r>
            <a:endParaRPr sz="2800" b="1" u="sng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14040" y="-3175"/>
            <a:ext cx="291655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写作小练</a:t>
            </a:r>
            <a:endParaRPr lang="zh-CN" altLang="en-US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90805" y="671195"/>
            <a:ext cx="8679815" cy="581596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阅读下面的材料，根据要求写作。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algn="l"/>
            <a:r>
              <a:rPr lang="en-US" altLang="zh-CN" sz="3200" b="1" i="1" dirty="0">
                <a:solidFill>
                  <a:srgbClr val="0000FF"/>
                </a:solidFill>
                <a:sym typeface="+mn-ea"/>
              </a:rPr>
              <a:t>    </a:t>
            </a:r>
            <a:r>
              <a:rPr lang="en-US" alt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</a:t>
            </a:r>
            <a:r>
              <a:rPr lang="zh-CN" altLang="en-US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中华人民共和国成立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70</a:t>
            </a:r>
            <a:r>
              <a:rPr lang="zh-CN" altLang="en-US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周年来临之际，我们回顾往昔，发现过去的每个年代都有其各自的时代精神代表，例如：</a:t>
            </a:r>
            <a:endParaRPr lang="zh-CN" altLang="en-US" sz="2800" b="1" dirty="0">
              <a:solidFill>
                <a:schemeClr val="tx1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五十年代有求实苦干、为国分忧的铁人精神；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六十年代有全心全意为人民服务的雷锋精神；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八十年代有团结战斗、顽强拼搏的女排精神；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九十年代有爱国奋斗、艰苦攀登的两弹一星精神；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零零年代有万众一心、百折不挠的抗震救灾精神；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一零年代有科学创新、敬业奉献的塞罕坝精神。</a:t>
            </a:r>
            <a:endParaRPr lang="zh-CN" altLang="en-US" sz="2800" b="1" dirty="0">
              <a:solidFill>
                <a:schemeClr val="tx1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    2019</a:t>
            </a:r>
            <a:r>
              <a:rPr lang="zh-CN" altLang="en-US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年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10</a:t>
            </a:r>
            <a:r>
              <a:rPr lang="zh-CN" altLang="en-US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月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1</a:t>
            </a:r>
            <a:r>
              <a:rPr lang="zh-CN" altLang="en-US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日，学校将举办以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“</a:t>
            </a:r>
            <a:r>
              <a:rPr lang="zh-CN" altLang="en-US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传承中国精神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”</a:t>
            </a:r>
            <a:r>
              <a:rPr lang="zh-CN" altLang="en-US" sz="2800" b="1" dirty="0"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  <a:sym typeface="+mn-ea"/>
              </a:rPr>
              <a:t>为主题的演讲比赛，请从以上精神中选择你最希望传承的一种，写一篇演讲稿，表达出你的个性见解</a:t>
            </a:r>
            <a:endParaRPr sz="2800" b="1" u="sng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94230" y="-24765"/>
            <a:ext cx="594677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写作小练</a:t>
            </a:r>
            <a:r>
              <a:rPr lang="en-US" altLang="zh-CN" b="1" dirty="0" smtClean="0"/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要求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572135" y="1295400"/>
            <a:ext cx="7774305" cy="409257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请选择其中一题，练习写作演讲稿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全文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spcBef>
                <a:spcPct val="50000"/>
              </a:spcBef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8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</a:t>
            </a:r>
            <a:r>
              <a:rPr lang="zh-CN" altLang="en-US" sz="4000" b="1" dirty="0">
                <a:solidFill>
                  <a:schemeClr val="tx1"/>
                </a:solidFill>
                <a:latin typeface="兰米小象体" panose="02000503000000000000" charset="-122"/>
                <a:ea typeface="兰米小象体" panose="02000503000000000000" charset="-122"/>
                <a:cs typeface="华康古籍糸柳W3" panose="03000309000000000000" charset="-122"/>
                <a:sym typeface="+mn-ea"/>
              </a:rPr>
              <a:t>要求</a:t>
            </a:r>
            <a:r>
              <a:rPr lang="zh-CN" sz="3600" b="1" dirty="0"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有意识地运用</a:t>
            </a:r>
            <a:r>
              <a:rPr lang="zh-CN" sz="3600" b="1" dirty="0">
                <a:solidFill>
                  <a:srgbClr val="FF0000"/>
                </a:solidFill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一种方式</a:t>
            </a:r>
            <a:r>
              <a:rPr lang="zh-CN" sz="3600" b="1" dirty="0">
                <a:latin typeface="兰米小象体" panose="02000503000000000000" charset="-122"/>
                <a:ea typeface="兰米小象体" panose="02000503000000000000" charset="-122"/>
                <a:sym typeface="+mn-ea"/>
              </a:rPr>
              <a:t>的标题开头和结尾。</a:t>
            </a:r>
            <a:endParaRPr lang="zh-CN" sz="3600" b="1" dirty="0">
              <a:latin typeface="兰米小象体" panose="02000503000000000000" charset="-122"/>
              <a:ea typeface="兰米小象体" panose="02000503000000000000" charset="-122"/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请选择其中一题，练习写作演讲稿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开头和结尾</a:t>
            </a:r>
            <a:r>
              <a:rPr lang="zh-CN" altLang="en-US" sz="2800" b="1" dirty="0">
                <a:latin typeface="兰米小象体" panose="02000503000000000000" charset="-122"/>
                <a:ea typeface="兰米小象体" panose="02000503000000000000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800" b="1" dirty="0">
              <a:latin typeface="兰米小象体" panose="02000503000000000000" charset="-122"/>
              <a:ea typeface="兰米小象体" panose="02000503000000000000" charset="-122"/>
              <a:cs typeface="黑体" panose="02010609060101010101" charset="-122"/>
              <a:sym typeface="+mn-ea"/>
            </a:endParaRP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兰米小象体" panose="02000503000000000000" charset="-122"/>
                <a:ea typeface="兰米小象体" panose="02000503000000000000" charset="-122"/>
                <a:cs typeface="黑体" panose="02010609060101010101" charset="-122"/>
                <a:sym typeface="+mn-ea"/>
              </a:rPr>
              <a:t>      </a:t>
            </a:r>
            <a:r>
              <a:rPr lang="zh-CN" altLang="en-US" sz="3600" b="1" dirty="0">
                <a:latin typeface="兰米小象体" panose="02000503000000000000" charset="-122"/>
                <a:ea typeface="兰米小象体" panose="02000503000000000000" charset="-122"/>
                <a:cs typeface="黑体" panose="02010609060101010101" charset="-122"/>
                <a:sym typeface="+mn-ea"/>
              </a:rPr>
              <a:t> 要求写作</a:t>
            </a:r>
            <a:r>
              <a:rPr lang="zh-CN" altLang="en-US" sz="3600" b="1" dirty="0">
                <a:solidFill>
                  <a:srgbClr val="FF0000"/>
                </a:solidFill>
                <a:latin typeface="兰米小象体" panose="02000503000000000000" charset="-122"/>
                <a:ea typeface="兰米小象体" panose="02000503000000000000" charset="-122"/>
                <a:cs typeface="黑体" panose="02010609060101010101" charset="-122"/>
                <a:sym typeface="+mn-ea"/>
              </a:rPr>
              <a:t>两种方式</a:t>
            </a:r>
            <a:r>
              <a:rPr lang="zh-CN" altLang="en-US" sz="3600" b="1" dirty="0">
                <a:latin typeface="兰米小象体" panose="02000503000000000000" charset="-122"/>
                <a:ea typeface="兰米小象体" panose="02000503000000000000" charset="-122"/>
                <a:cs typeface="黑体" panose="02010609060101010101" charset="-122"/>
                <a:sym typeface="+mn-ea"/>
              </a:rPr>
              <a:t>的标题、</a:t>
            </a:r>
            <a:r>
              <a:rPr lang="zh-CN" altLang="en-US" sz="3600" b="1" dirty="0">
                <a:latin typeface="兰米小象体" panose="02000503000000000000" charset="-122"/>
                <a:ea typeface="兰米小象体" panose="02000503000000000000" charset="-122"/>
                <a:cs typeface="黑体" panose="02010609060101010101" charset="-122"/>
                <a:sym typeface="+mn-ea"/>
              </a:rPr>
              <a:t>开头和结尾。</a:t>
            </a:r>
            <a:endParaRPr lang="zh-CN" altLang="en-US" sz="3600" b="1" dirty="0">
              <a:latin typeface="兰米小象体" panose="02000503000000000000" charset="-122"/>
              <a:ea typeface="兰米小象体" panose="02000503000000000000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244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>
            <a:off x="0" y="852513"/>
            <a:ext cx="9144000" cy="1647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>
            <a:off x="0" y="5835993"/>
            <a:ext cx="9144000" cy="1647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 rot="16200000">
            <a:off x="-2369356" y="3329477"/>
            <a:ext cx="4875873" cy="137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 rot="16200000">
            <a:off x="6637484" y="3329477"/>
            <a:ext cx="4875873" cy="137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300" y="1650968"/>
            <a:ext cx="409770" cy="704278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5574278" y="2003433"/>
            <a:ext cx="28560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101" y="3910847"/>
            <a:ext cx="526446" cy="3958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5303" y="4417829"/>
            <a:ext cx="401102" cy="28903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3943" y="4483628"/>
            <a:ext cx="426171" cy="4524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8403" y="4865206"/>
            <a:ext cx="407369" cy="43983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2936" y="5145774"/>
            <a:ext cx="388568" cy="408423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843280" y="2526030"/>
            <a:ext cx="744378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审题立意</a:t>
            </a:r>
            <a:endParaRPr lang="zh-CN" altLang="en-US" sz="66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671570" y="1698625"/>
            <a:ext cx="5221605" cy="42989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>
                <a:solidFill>
                  <a:schemeClr val="tx1"/>
                </a:solidFill>
                <a:latin typeface="蝉羽清楷" panose="02010609000101010101" charset="-122"/>
                <a:ea typeface="蝉羽清楷" panose="02010609000101010101" charset="-122"/>
                <a:cs typeface="蝉羽清楷" panose="02010609000101010101" charset="-122"/>
              </a:rPr>
              <a:t>2019.8.22</a:t>
            </a:r>
            <a:r>
              <a:rPr lang="zh-CN" altLang="en-US" sz="3200">
                <a:solidFill>
                  <a:schemeClr val="tx1"/>
                </a:solidFill>
                <a:latin typeface="蝉羽清楷" panose="02010609000101010101" charset="-122"/>
                <a:ea typeface="蝉羽清楷" panose="02010609000101010101" charset="-122"/>
                <a:cs typeface="蝉羽清楷" panose="02010609000101010101" charset="-122"/>
              </a:rPr>
              <a:t>入学考试作文讲评</a:t>
            </a:r>
            <a:endParaRPr lang="zh-CN" altLang="en-US" sz="3200">
              <a:solidFill>
                <a:schemeClr val="tx1"/>
              </a:solidFill>
              <a:latin typeface="蝉羽清楷" panose="02010609000101010101" charset="-122"/>
              <a:ea typeface="蝉羽清楷" panose="02010609000101010101" charset="-122"/>
              <a:cs typeface="蝉羽清楷" panose="02010609000101010101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>
            <a:off x="0" y="493738"/>
            <a:ext cx="9144000" cy="1647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>
            <a:off x="30480" y="6201118"/>
            <a:ext cx="9144000" cy="1647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 rot="16200000">
            <a:off x="-2686685" y="3359785"/>
            <a:ext cx="5528945" cy="1555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 rot="16200000">
            <a:off x="6637484" y="3042457"/>
            <a:ext cx="4875873" cy="137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300" y="1650968"/>
            <a:ext cx="409770" cy="704278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5574278" y="2003433"/>
            <a:ext cx="285605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101" y="3910847"/>
            <a:ext cx="526446" cy="3958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5303" y="4417829"/>
            <a:ext cx="401102" cy="28903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3943" y="4483628"/>
            <a:ext cx="426171" cy="4524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8403" y="4865206"/>
            <a:ext cx="407369" cy="43983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2936" y="5145774"/>
            <a:ext cx="388568" cy="408423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37160" y="673100"/>
            <a:ext cx="829373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22.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阅读下面的材料，根据要求写作。</a:t>
            </a:r>
            <a:endParaRPr lang="zh-CN" altLang="en-US" sz="2800" b="1" dirty="0">
              <a:solidFill>
                <a:schemeClr val="tx1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    中华人民共和国成立</a:t>
            </a:r>
            <a:r>
              <a:rPr lang="en-US" altLang="zh-CN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70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周年来临之际，我们回顾往昔，发现过去的每个年代都有其各自的时代精神代表，例如：</a:t>
            </a:r>
            <a:endParaRPr lang="zh-CN" altLang="en-US" sz="2800" b="1" dirty="0">
              <a:solidFill>
                <a:schemeClr val="tx1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五十年代有求实苦干、为国分忧的铁人精神；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六十年代有全心全意为人民服务的雷锋精神；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八十年代有团结战斗、顽强拼搏的女排精神；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九十年代有爱国奋斗、艰苦攀登的两弹一星精神；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零零年代有万众一心、百折不挠的抗震救灾精神；</a:t>
            </a:r>
            <a:endParaRPr lang="zh-CN" altLang="en-US" sz="28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一零年代有科学创新、敬业奉献的塞罕坝精神。</a:t>
            </a:r>
            <a:endParaRPr lang="zh-CN" altLang="en-US" sz="2800" b="1" dirty="0">
              <a:solidFill>
                <a:schemeClr val="tx1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   2019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年</a:t>
            </a:r>
            <a:r>
              <a:rPr lang="en-US" altLang="zh-CN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10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月</a:t>
            </a:r>
            <a:r>
              <a:rPr lang="en-US" altLang="zh-CN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1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日，学校将举办以</a:t>
            </a:r>
            <a:r>
              <a:rPr lang="en-US" altLang="zh-CN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传承中国精神</a:t>
            </a:r>
            <a:r>
              <a:rPr lang="en-US" altLang="zh-CN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为主题的演讲比赛，请从以上精神中选择你最希望传承的一种，写一篇演讲稿，表达出你的个性见解。</a:t>
            </a:r>
            <a:endParaRPr lang="zh-CN" altLang="en-US" sz="2800" b="1" dirty="0">
              <a:solidFill>
                <a:schemeClr val="tx1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  <a:p>
            <a:pPr algn="l"/>
            <a:endParaRPr lang="zh-CN" altLang="en-US" sz="2800" b="1" dirty="0">
              <a:solidFill>
                <a:schemeClr val="tx1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0480" y="21590"/>
            <a:ext cx="5221605" cy="42989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sz="3200">
                <a:solidFill>
                  <a:schemeClr val="tx1"/>
                </a:solidFill>
                <a:latin typeface="蝉羽清楷" panose="02010609000101010101" charset="-122"/>
                <a:ea typeface="蝉羽清楷" panose="02010609000101010101" charset="-122"/>
                <a:cs typeface="蝉羽清楷" panose="02010609000101010101" charset="-122"/>
              </a:rPr>
              <a:t>2019.8.22</a:t>
            </a:r>
            <a:r>
              <a:rPr lang="zh-CN" altLang="en-US" sz="3200">
                <a:solidFill>
                  <a:schemeClr val="tx1"/>
                </a:solidFill>
                <a:latin typeface="蝉羽清楷" panose="02010609000101010101" charset="-122"/>
                <a:ea typeface="蝉羽清楷" panose="02010609000101010101" charset="-122"/>
                <a:cs typeface="蝉羽清楷" panose="02010609000101010101" charset="-122"/>
              </a:rPr>
              <a:t>入学考试作文讲评</a:t>
            </a:r>
            <a:endParaRPr lang="zh-CN" altLang="en-US" sz="3200">
              <a:solidFill>
                <a:schemeClr val="tx1"/>
              </a:solidFill>
              <a:latin typeface="蝉羽清楷" panose="02010609000101010101" charset="-122"/>
              <a:ea typeface="蝉羽清楷" panose="02010609000101010101" charset="-122"/>
              <a:cs typeface="蝉羽清楷" panose="02010609000101010101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-74930"/>
            <a:ext cx="2821940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审题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2235" y="696595"/>
            <a:ext cx="8791575" cy="2819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一、限制性</a:t>
            </a:r>
            <a:r>
              <a:rPr lang="en-US" altLang="zh-CN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en-US" altLang="zh-CN" b="1" dirty="0"/>
              <a:t>1.</a:t>
            </a:r>
            <a:r>
              <a:rPr lang="zh-CN" altLang="en-US" b="1" dirty="0"/>
              <a:t>情境</a:t>
            </a:r>
            <a:r>
              <a:rPr lang="zh-CN" altLang="en-US" b="1" dirty="0" smtClean="0"/>
              <a:t>限制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材料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将演讲者的背景设定为“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2019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日”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，在“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建国</a:t>
            </a:r>
            <a:r>
              <a:rPr lang="en-US" altLang="zh-CN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70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周年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”之际，面对更多的青年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学生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，围绕“传承</a:t>
            </a:r>
            <a:r>
              <a:rPr lang="zh-CN" altLang="en-US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中国精神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”写出材料中</a:t>
            </a:r>
            <a:r>
              <a:rPr lang="zh-CN" altLang="en-US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最希望传承的一种，表达“你的</a:t>
            </a:r>
            <a:r>
              <a:rPr lang="zh-CN" altLang="en-US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个性见解</a:t>
            </a: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内容占位符 2"/>
          <p:cNvSpPr>
            <a:spLocks noGrp="1"/>
          </p:cNvSpPr>
          <p:nvPr/>
        </p:nvSpPr>
        <p:spPr>
          <a:xfrm>
            <a:off x="180975" y="3622675"/>
            <a:ext cx="8229600" cy="217805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——</a:t>
            </a:r>
            <a:r>
              <a:rPr lang="zh-CN" altLang="en-US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这就要求演讲者既要有</a:t>
            </a:r>
            <a:r>
              <a:rPr lang="zh-CN" alt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理性的思考</a:t>
            </a:r>
            <a:r>
              <a:rPr lang="zh-CN" altLang="en-US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，也要有</a:t>
            </a:r>
            <a:r>
              <a:rPr lang="zh-CN" alt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感性的激情与力量</a:t>
            </a:r>
            <a:r>
              <a:rPr lang="zh-CN" altLang="en-US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，写出</a:t>
            </a:r>
            <a:r>
              <a:rPr lang="zh-CN" alt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青年人的责任担当与家国认同意识</a:t>
            </a:r>
            <a:r>
              <a:rPr lang="zh-CN" altLang="en-US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，以及对</a:t>
            </a:r>
            <a:r>
              <a:rPr lang="zh-CN" altLang="en-US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个人与国家、历史与未来的认知和思考</a:t>
            </a:r>
            <a:r>
              <a:rPr lang="zh-CN" altLang="en-US" b="1" dirty="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芒果慕斯" panose="02010600010101010101" charset="-122"/>
                <a:ea typeface="芒果慕斯" panose="02010600010101010101" charset="-122"/>
                <a:cs typeface="芒果慕斯" panose="02010600010101010101" charset="-122"/>
              </a:rPr>
              <a:t>。</a:t>
            </a:r>
            <a:endParaRPr lang="zh-CN" altLang="en-US" sz="3600"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-74930"/>
            <a:ext cx="2821940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审题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1042035"/>
            <a:ext cx="8791575" cy="5009515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一、限制性</a:t>
            </a:r>
            <a:r>
              <a:rPr lang="en-US" altLang="zh-CN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2.内容和立意限制。</a:t>
            </a:r>
            <a:endParaRPr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 fontAlgn="auto">
              <a:spcBef>
                <a:spcPts val="0"/>
              </a:spcBef>
              <a:buNone/>
            </a:pPr>
            <a:r>
              <a:rPr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</a:t>
            </a:r>
            <a:endParaRPr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 fontAlgn="auto">
              <a:spcBef>
                <a:spcPts val="0"/>
              </a:spcBef>
              <a:buNone/>
            </a:pPr>
            <a:r>
              <a:rPr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</a:t>
            </a:r>
            <a:r>
              <a:rPr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引导语“</a:t>
            </a:r>
            <a:r>
              <a:rPr sz="40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传承中国精神”</a:t>
            </a:r>
            <a:r>
              <a:rPr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暗示文章的</a:t>
            </a:r>
            <a:r>
              <a:rPr sz="4000" b="1" dirty="0">
                <a:solidFill>
                  <a:srgbClr val="0070C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大主题</a:t>
            </a:r>
            <a:r>
              <a:rPr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，“请从铁人精神、雷锋精神、女排精神、塞罕坝精神、两弹一星精神、抗震救灾精神中选择你最希望传承的</a:t>
            </a:r>
            <a:r>
              <a:rPr sz="40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一种</a:t>
            </a:r>
            <a:r>
              <a:rPr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”暗示</a:t>
            </a:r>
            <a:r>
              <a:rPr sz="4000" b="1" dirty="0">
                <a:solidFill>
                  <a:srgbClr val="0070C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写作范围和写作内容</a:t>
            </a:r>
            <a:r>
              <a:rPr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，选择</a:t>
            </a:r>
            <a:r>
              <a:rPr sz="40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不能超出范围，不能多选或少选</a:t>
            </a:r>
            <a:r>
              <a:rPr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。</a:t>
            </a:r>
            <a:endParaRPr sz="40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-74930"/>
            <a:ext cx="2821940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审题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1042035"/>
            <a:ext cx="8791575" cy="4653915"/>
          </a:xfrm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一、限制性</a:t>
            </a:r>
            <a:r>
              <a:rPr lang="en-US" altLang="zh-CN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en-US" altLang="zh-CN" sz="4400" b="1" dirty="0" smtClean="0">
                <a:sym typeface="+mn-ea"/>
              </a:rPr>
              <a:t>3.</a:t>
            </a:r>
            <a:r>
              <a:rPr lang="zh-CN" altLang="en-US" sz="4400" b="1" dirty="0">
                <a:sym typeface="+mn-ea"/>
              </a:rPr>
              <a:t>思维限制</a:t>
            </a:r>
            <a:r>
              <a:rPr lang="zh-CN" altLang="en-US" sz="4400" b="1" dirty="0" smtClean="0">
                <a:sym typeface="+mn-ea"/>
              </a:rPr>
              <a:t>。</a:t>
            </a:r>
            <a:endParaRPr lang="en-US" altLang="zh-CN" b="1" dirty="0" smtClean="0"/>
          </a:p>
          <a:p>
            <a:pPr marL="0" indent="0">
              <a:buNone/>
            </a:pPr>
            <a: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en-US" altLang="zh-CN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</a:t>
            </a:r>
            <a:endParaRPr lang="en-US" altLang="zh-CN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4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  </a:t>
            </a:r>
            <a:r>
              <a:rPr lang="zh-CN" altLang="en-US" sz="4400" b="1" dirty="0" smtClean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论述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的对象必须从材料所给的六种精神中选出一种，选择之后，要在文章中</a:t>
            </a:r>
            <a:r>
              <a:rPr lang="zh-CN" altLang="en-US" sz="44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写出所选精神的内涵和实质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，以及</a:t>
            </a:r>
            <a:r>
              <a:rPr lang="zh-CN" altLang="en-US" sz="44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传承的意义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。要</a:t>
            </a:r>
            <a:r>
              <a:rPr lang="zh-CN" altLang="en-US" sz="44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找出中国精神和青年人的联系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，以及精神实质与精神传承，二者不可缺少。</a:t>
            </a:r>
            <a:endParaRPr sz="44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-74930"/>
            <a:ext cx="2821940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审题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1042035"/>
            <a:ext cx="8791575" cy="4653915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一、限制性</a:t>
            </a:r>
            <a:r>
              <a:rPr lang="en-US" altLang="zh-CN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en-US" altLang="zh-CN" sz="4400" b="1" dirty="0" smtClean="0">
                <a:sym typeface="+mn-ea"/>
              </a:rPr>
              <a:t>4.</a:t>
            </a:r>
            <a:r>
              <a:rPr lang="zh-CN" altLang="en-US" sz="4400" b="1" dirty="0">
                <a:sym typeface="+mn-ea"/>
              </a:rPr>
              <a:t>体式与身份限制</a:t>
            </a:r>
            <a:r>
              <a:rPr lang="zh-CN" altLang="en-US" sz="4400" b="1" dirty="0" smtClean="0">
                <a:sym typeface="+mn-ea"/>
              </a:rPr>
              <a:t>。</a:t>
            </a:r>
            <a:endParaRPr lang="en-US" altLang="zh-CN" sz="4400" b="1" dirty="0" smtClean="0"/>
          </a:p>
          <a:p>
            <a:pPr marL="0" indent="0">
              <a:buNone/>
            </a:pPr>
            <a:r>
              <a:rPr lang="en-US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en-US" altLang="zh-CN" sz="4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40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材料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要求写一篇</a:t>
            </a:r>
            <a:r>
              <a:rPr lang="zh-CN" altLang="en-US" sz="40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演讲稿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，意味着</a:t>
            </a:r>
            <a:r>
              <a:rPr lang="zh-CN" altLang="en-US" sz="4000" b="1" u="sng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文章应该有称呼，内容应该有感召力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。</a:t>
            </a:r>
            <a:r>
              <a:rPr lang="zh-CN" altLang="en-US" sz="40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“学校”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 </a:t>
            </a:r>
            <a:r>
              <a:rPr lang="zh-CN" altLang="en-US" sz="40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“代表班级参赛”暗示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写作者的</a:t>
            </a:r>
            <a:r>
              <a:rPr lang="zh-CN" altLang="en-US" sz="40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身份</a:t>
            </a:r>
            <a:r>
              <a:rPr lang="zh-CN" altLang="en-US" sz="40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为学生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，“你将代表你们班级参赛” 暗示读者对象为学校</a:t>
            </a:r>
            <a:r>
              <a:rPr lang="zh-CN" altLang="en-US" sz="40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全体学生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。考生</a:t>
            </a:r>
            <a:r>
              <a:rPr lang="zh-CN" altLang="en-US" sz="4000" b="1" u="sng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要有基本的交流意识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。</a:t>
            </a:r>
            <a:endParaRPr sz="40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-74930"/>
            <a:ext cx="2821940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审题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1042035"/>
            <a:ext cx="8791575" cy="465391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二、开放性</a:t>
            </a:r>
            <a:endParaRPr lang="zh-CN" altLang="en-US" sz="44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en-US" altLang="zh-CN" sz="4400" b="1" dirty="0" smtClean="0">
                <a:sym typeface="+mn-ea"/>
              </a:rPr>
              <a:t>1</a:t>
            </a:r>
            <a:r>
              <a:rPr lang="en-US" altLang="zh-CN" sz="4400" b="1" dirty="0">
                <a:sym typeface="+mn-ea"/>
              </a:rPr>
              <a:t>.</a:t>
            </a:r>
            <a:r>
              <a:rPr lang="zh-CN" altLang="en-US" sz="4400" b="1" dirty="0">
                <a:sym typeface="+mn-ea"/>
              </a:rPr>
              <a:t>立意角度是自由的</a:t>
            </a:r>
            <a:r>
              <a:rPr lang="zh-CN" altLang="en-US" sz="4400" b="1" dirty="0" smtClean="0">
                <a:sym typeface="+mn-ea"/>
              </a:rPr>
              <a:t>。</a:t>
            </a:r>
            <a:endParaRPr lang="en-US" altLang="zh-CN" sz="4400" b="1" dirty="0" smtClean="0"/>
          </a:p>
          <a:p>
            <a:pPr marL="0" indent="0">
              <a:buNone/>
            </a:pPr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 六</a:t>
            </a:r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种精神为六个角度，考生可以任选一个角度。</a:t>
            </a:r>
            <a:endParaRPr sz="40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8195"/>
          <p:cNvSpPr txBox="1"/>
          <p:nvPr/>
        </p:nvSpPr>
        <p:spPr>
          <a:xfrm>
            <a:off x="113030" y="22225"/>
            <a:ext cx="8534400" cy="67392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标题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各位老师，同学们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（称呼）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大家好！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——————————————————————————————————————————————————————————————————————————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（正文）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同学们，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———————————————————————————————————————————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（倡导）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谢谢大家！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收束语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-74930"/>
            <a:ext cx="2821940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审题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255895"/>
          </a:xfrm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二、开放性</a:t>
            </a:r>
            <a:endParaRPr lang="zh-CN" altLang="en-US" sz="44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en-US" altLang="zh-CN" sz="4400" b="1" dirty="0" smtClean="0">
                <a:sym typeface="+mn-ea"/>
              </a:rPr>
              <a:t>2</a:t>
            </a:r>
            <a:r>
              <a:rPr lang="en-US" altLang="zh-CN" sz="4400" b="1" dirty="0">
                <a:sym typeface="+mn-ea"/>
              </a:rPr>
              <a:t>.</a:t>
            </a:r>
            <a:r>
              <a:rPr lang="zh-CN" altLang="en-US" sz="4400" b="1" dirty="0">
                <a:sym typeface="+mn-ea"/>
              </a:rPr>
              <a:t>思考与写作的空间是开放的</a:t>
            </a:r>
            <a:r>
              <a:rPr lang="zh-CN" altLang="en-US" sz="4400" b="1" dirty="0" smtClean="0">
                <a:sym typeface="+mn-ea"/>
              </a:rPr>
              <a:t>。</a:t>
            </a:r>
            <a:endParaRPr lang="en-US" altLang="zh-CN" sz="4400" b="1" dirty="0" smtClean="0"/>
          </a:p>
          <a:p>
            <a:pPr marL="0" indent="0">
              <a:buNone/>
            </a:pPr>
            <a:r>
              <a:rPr lang="en-US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en-US" altLang="zh-CN" sz="4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此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题给了六个关键词：铁人精神、雷锋精神、女排精神、塞罕坝精神、两弹一星精神、抗震救灾精神。他们有的产生于</a:t>
            </a:r>
            <a:r>
              <a:rPr lang="zh-CN" altLang="en-US" sz="3600" b="1" dirty="0">
                <a:solidFill>
                  <a:srgbClr val="0070C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新中国成立初期的工业建设时期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，有的产生于</a:t>
            </a:r>
            <a:r>
              <a:rPr lang="zh-CN" altLang="en-US" sz="3600" b="1" dirty="0">
                <a:solidFill>
                  <a:srgbClr val="0070C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改革开放后，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所涉领域有</a:t>
            </a:r>
            <a:r>
              <a:rPr lang="zh-CN" altLang="en-US" sz="3600" b="1" dirty="0">
                <a:solidFill>
                  <a:srgbClr val="0070C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工业建设、平常生活、体育发展、生态文明、航天事业、赈灾与重建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等。</a:t>
            </a:r>
            <a:r>
              <a:rPr lang="zh-CN" altLang="en-US"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这些材料所展现的时间纵深，空间广阔，人物与事件众多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，为我们</a:t>
            </a:r>
            <a:r>
              <a:rPr lang="zh-CN" altLang="en-US" sz="3600" b="1" dirty="0">
                <a:solidFill>
                  <a:srgbClr val="7030A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立足现在、回望过去与展望未来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提供了广阔的思考与写作空间。</a:t>
            </a:r>
            <a:endParaRPr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-74930"/>
            <a:ext cx="2821940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审题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2558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二、开放性</a:t>
            </a:r>
            <a:endParaRPr lang="zh-CN" altLang="en-US" sz="44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en-US" altLang="zh-CN" sz="4400" b="1" dirty="0">
                <a:sym typeface="+mn-ea"/>
              </a:rPr>
              <a:t>3.</a:t>
            </a:r>
            <a:r>
              <a:rPr lang="zh-CN" altLang="en-US" sz="4400" b="1" dirty="0">
                <a:sym typeface="+mn-ea"/>
              </a:rPr>
              <a:t>精神的内涵是丰富的</a:t>
            </a:r>
            <a:r>
              <a:rPr lang="zh-CN" altLang="en-US" sz="4400" b="1" dirty="0" smtClean="0">
                <a:sym typeface="+mn-ea"/>
              </a:rPr>
              <a:t>。</a:t>
            </a:r>
            <a:endParaRPr lang="en-US" altLang="zh-CN" sz="4400" b="1" dirty="0" smtClean="0"/>
          </a:p>
          <a:p>
            <a:pPr marL="0" indent="0">
              <a:buNone/>
            </a:pPr>
            <a:r>
              <a:rPr lang="en-US" altLang="zh-CN" sz="44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</a:t>
            </a:r>
            <a:r>
              <a:rPr lang="en-US" altLang="zh-CN" sz="44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4400" b="1" dirty="0" smtClean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六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种精神各有侧重，每种精神都是丰富的，既有民族精神的承继，又有时代精神的发展。</a:t>
            </a:r>
            <a:endParaRPr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-74930"/>
            <a:ext cx="2821940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审题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2558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二、开放性</a:t>
            </a:r>
            <a:endParaRPr lang="zh-CN" altLang="en-US" sz="44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en-US" altLang="zh-CN" sz="4400" b="1" dirty="0">
                <a:sym typeface="+mn-ea"/>
              </a:rPr>
              <a:t>4.</a:t>
            </a:r>
            <a:r>
              <a:rPr lang="zh-CN" altLang="en-US" sz="4400" b="1" dirty="0">
                <a:sym typeface="+mn-ea"/>
              </a:rPr>
              <a:t>语言的表达是充满个性的</a:t>
            </a:r>
            <a:r>
              <a:rPr lang="zh-CN" altLang="en-US" sz="4400" b="1" dirty="0" smtClean="0">
                <a:sym typeface="+mn-ea"/>
              </a:rPr>
              <a:t>。</a:t>
            </a:r>
            <a:endParaRPr lang="en-US" altLang="zh-CN" sz="4400" b="1" dirty="0" smtClean="0"/>
          </a:p>
          <a:p>
            <a:pPr marL="0" indent="0">
              <a:buNone/>
            </a:pPr>
            <a:r>
              <a:rPr lang="zh-CN" altLang="en-US" sz="4400" b="1" dirty="0" smtClean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擅长</a:t>
            </a:r>
            <a:r>
              <a:rPr lang="zh-CN" altLang="en-US" sz="4400" b="1" dirty="0">
                <a:solidFill>
                  <a:srgbClr val="0070C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说理者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，可以以</a:t>
            </a:r>
            <a:r>
              <a:rPr lang="zh-CN" altLang="en-US" sz="44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缜密的逻辑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服人；善于</a:t>
            </a:r>
            <a:r>
              <a:rPr lang="zh-CN" altLang="en-US" sz="4400" b="1" dirty="0">
                <a:solidFill>
                  <a:srgbClr val="0070C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抒情者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，可以凭</a:t>
            </a:r>
            <a:r>
              <a:rPr lang="zh-CN" altLang="en-US" sz="44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充沛的感情动人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。演讲稿虽</a:t>
            </a:r>
            <a:r>
              <a:rPr lang="zh-CN" altLang="en-US" sz="44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限制了文体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，但也更具有</a:t>
            </a:r>
            <a:r>
              <a:rPr lang="zh-CN" altLang="en-US" sz="44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互动性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，很能显示考生的</a:t>
            </a:r>
            <a:r>
              <a:rPr lang="zh-CN" altLang="en-US" sz="44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交流艺术</a:t>
            </a:r>
            <a:r>
              <a:rPr lang="zh-CN" altLang="en-US" sz="4400" b="1" dirty="0">
                <a:latin typeface="华康古籍糸柳W3" panose="03000309000000000000" charset="-122"/>
                <a:ea typeface="华康古籍糸柳W3" panose="03000309000000000000" charset="-122"/>
                <a:sym typeface="+mn-ea"/>
              </a:rPr>
              <a:t>。</a:t>
            </a:r>
            <a:endParaRPr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>
            <a:off x="0" y="852513"/>
            <a:ext cx="9144000" cy="16475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>
            <a:off x="0" y="5835993"/>
            <a:ext cx="9144000" cy="16475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 rot="16200000">
            <a:off x="-2369356" y="3329477"/>
            <a:ext cx="4875873" cy="137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/>
          <a:srcRect l="6732" t="42008" r="4738" b="42664"/>
          <a:stretch>
            <a:fillRect/>
          </a:stretch>
        </p:blipFill>
        <p:spPr>
          <a:xfrm rot="16200000">
            <a:off x="6637484" y="3329477"/>
            <a:ext cx="4875873" cy="137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300" y="1650968"/>
            <a:ext cx="409770" cy="704278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5574278" y="2003433"/>
            <a:ext cx="285605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4101" y="3910847"/>
            <a:ext cx="526446" cy="3958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5303" y="4417829"/>
            <a:ext cx="401102" cy="28903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3943" y="4483628"/>
            <a:ext cx="426171" cy="45240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8403" y="4865206"/>
            <a:ext cx="407369" cy="43983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2936" y="5145774"/>
            <a:ext cx="388568" cy="408423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36525" y="2526030"/>
            <a:ext cx="86836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YF补 汉仪夏日体" panose="020B0604000101010104" pitchFamily="34" charset="-128"/>
              </a:rPr>
              <a:t>界定是说理的前提</a:t>
            </a:r>
            <a:endParaRPr lang="zh-CN" altLang="en-US" sz="66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YF补 汉仪夏日体" panose="020B0604000101010104" pitchFamily="34" charset="-128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096635" y="1461770"/>
            <a:ext cx="1659890" cy="42989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sz="3200">
                <a:solidFill>
                  <a:schemeClr val="tx1"/>
                </a:solidFill>
                <a:latin typeface="蝉羽清楷" panose="02010609000101010101" charset="-122"/>
                <a:ea typeface="蝉羽清楷" panose="02010609000101010101" charset="-122"/>
                <a:cs typeface="蝉羽清楷" panose="02010609000101010101" charset="-122"/>
              </a:rPr>
              <a:t>划重点</a:t>
            </a:r>
            <a:endParaRPr lang="zh-CN" sz="3200">
              <a:solidFill>
                <a:schemeClr val="tx1"/>
              </a:solidFill>
              <a:latin typeface="蝉羽清楷" panose="02010609000101010101" charset="-122"/>
              <a:ea typeface="蝉羽清楷" panose="02010609000101010101" charset="-122"/>
              <a:cs typeface="蝉羽清楷" panose="02010609000101010101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6910" y="-74930"/>
            <a:ext cx="5555615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关键概念的界定（阐释）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650865"/>
          </a:xfrm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1.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雷锋精神</a:t>
            </a:r>
            <a:endParaRPr lang="zh-CN" altLang="en-US" sz="36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核心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词：助人为乐、全心全意为人民服务、钉子精神。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ym typeface="+mn-ea"/>
              </a:rPr>
              <a:t>具体而言有</a:t>
            </a:r>
            <a:r>
              <a:rPr lang="zh-CN" altLang="en-US" sz="3600" b="1" dirty="0" smtClean="0">
                <a:sym typeface="+mn-ea"/>
              </a:rPr>
              <a:t>：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“</a:t>
            </a:r>
            <a:r>
              <a:rPr lang="zh-CN" altLang="en-US" sz="36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向上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”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的人生姿态</a:t>
            </a:r>
            <a:r>
              <a:rPr lang="en-US" altLang="zh-CN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在工作上“向上”，发扬</a:t>
            </a:r>
            <a:r>
              <a:rPr lang="zh-CN" altLang="en-US"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忠于职守的敬业精神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；在学习上“向上”，发扬</a:t>
            </a:r>
            <a:r>
              <a:rPr lang="zh-CN" altLang="en-US"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刻苦钻研的“钉子”精神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。</a:t>
            </a:r>
            <a:endParaRPr lang="zh-CN" altLang="en-US"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向善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”的价值追求</a:t>
            </a:r>
            <a:r>
              <a:rPr lang="en-US" altLang="zh-CN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在理想信念上“向善”，发扬“</a:t>
            </a:r>
            <a:r>
              <a:rPr lang="zh-CN" altLang="en-US"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匹夫有责”的爱国精神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；在价值取向上“向善”，发扬“</a:t>
            </a:r>
            <a:r>
              <a:rPr lang="zh-CN" altLang="en-US"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大爱无疆”的奉献精神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；在人际关系上“向善”，发扬</a:t>
            </a:r>
            <a:r>
              <a:rPr lang="zh-CN" altLang="en-US" sz="36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助人为乐的合作精神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。</a:t>
            </a:r>
            <a:endParaRPr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6910" y="-74930"/>
            <a:ext cx="555561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铁人王进喜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6013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1960年3月，他率队从玉门到大庆参加石油大会战，发扬</a:t>
            </a:r>
            <a:r>
              <a:rPr sz="25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“为国分忧，为民族争气”</a:t>
            </a:r>
            <a:r>
              <a:rPr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的爱国主义精神，为结束“洋油”时代而顽强拼搏。</a:t>
            </a:r>
            <a:endParaRPr sz="25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他组织全队职工把钻机化整为零，用“</a:t>
            </a:r>
            <a:r>
              <a:rPr sz="25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人拉肩扛”</a:t>
            </a:r>
            <a:r>
              <a:rPr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的方法搬运和安装钻机，奋战3天3夜把井架耸立在荒原上。</a:t>
            </a:r>
            <a:endParaRPr sz="25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打井时，为解决供水不足，王进喜带领工人</a:t>
            </a:r>
            <a:r>
              <a:rPr sz="25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破冰取水，“盆端桶提</a:t>
            </a:r>
            <a:r>
              <a:rPr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”运水保开钻。</a:t>
            </a:r>
            <a:endParaRPr sz="25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打第二口井时突然发生井喷，当时没有压井用的重晶石粉，王进喜决定用水泥代替；没有搅拌机，他不顾腿伤，带头跳进水泥浆池里用身体搅拌，经全队工人奋战，终于制服井喷。</a:t>
            </a:r>
            <a:endParaRPr sz="25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他率领1205钻井队</a:t>
            </a:r>
            <a:r>
              <a:rPr sz="25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艰苦创业</a:t>
            </a:r>
            <a:r>
              <a:rPr sz="2500" b="1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，打出了大庆油田第一口油井，并创造了年进尺10万米的世界钻井纪录，为我国石油工业的发展做出了重要贡献。</a:t>
            </a:r>
            <a:endParaRPr sz="2500" b="1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6910" y="-74930"/>
            <a:ext cx="5555615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关键概念的界定（阐释）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650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铁人精神</a:t>
            </a:r>
            <a:endParaRPr lang="en-US" altLang="zh-CN" sz="3600" b="1" dirty="0" smtClean="0"/>
          </a:p>
          <a:p>
            <a:pPr marL="0" indent="0">
              <a:buNone/>
            </a:pPr>
            <a:endParaRPr lang="zh-CN" altLang="en-US" sz="3600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矢志不渝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、壮怀激烈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爱国主义情怀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坚忍不拔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、无难不克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意志品格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积极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刻苦、不怕牺牲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工作精神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严谨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认真、一丝不苟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工作作风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奉献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人民、自强不息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价值追求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艰苦奋斗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、不知疲倦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生命活力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6910" y="-74930"/>
            <a:ext cx="5555615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关键概念的界定（阐释）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650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女排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精神</a:t>
            </a:r>
            <a:endParaRPr lang="en-US" altLang="zh-CN" sz="3600" b="1" dirty="0" smtClean="0"/>
          </a:p>
          <a:p>
            <a:pPr marL="0" indent="0">
              <a:buNone/>
            </a:pPr>
            <a:endParaRPr lang="zh-CN" altLang="en-US" sz="3600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无私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奉献的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牺牲精神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；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团结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协作的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团队精神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；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艰苦创业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奋斗精神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；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自强不息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拼搏精神</a:t>
            </a: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；</a:t>
            </a:r>
            <a:endParaRPr lang="en-US" altLang="zh-CN" sz="36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推动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民族复兴的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精神力量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6910" y="-74930"/>
            <a:ext cx="555561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塞罕坝奇迹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48418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曾经是寸草不生的荒漠，</a:t>
            </a:r>
            <a:endParaRPr lang="en-US" altLang="zh-CN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如今是世界最大的人工林；</a:t>
            </a:r>
            <a:endParaRPr lang="en-US" altLang="zh-CN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为广大的华北抵挡肆虐的风沙。</a:t>
            </a:r>
            <a:endParaRPr lang="en-US" altLang="zh-CN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en-US" altLang="zh-CN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112</a:t>
            </a: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万亩，惊人的数字背后，</a:t>
            </a:r>
            <a:endParaRPr lang="en-US" altLang="zh-CN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是两代人、</a:t>
            </a:r>
            <a:r>
              <a:rPr lang="en-US" altLang="zh-CN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55</a:t>
            </a: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年的坚持。</a:t>
            </a:r>
            <a:endParaRPr lang="en-US" altLang="zh-CN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听起来仿佛也不是轰轰烈烈的事业，种树而已；</a:t>
            </a:r>
            <a:endParaRPr lang="en-US" altLang="zh-CN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忍受常人难以忍受的孤寂与艰辛，沿续了</a:t>
            </a:r>
            <a:r>
              <a:rPr lang="en-US" altLang="zh-CN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55</a:t>
            </a: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年。</a:t>
            </a:r>
            <a:endParaRPr lang="en-US" altLang="zh-CN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世界便是被这样的人改变的。</a:t>
            </a:r>
            <a:endParaRPr b="1" dirty="0" smtClean="0">
              <a:solidFill>
                <a:schemeClr val="tx1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6910" y="-74930"/>
            <a:ext cx="5555615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关键概念的界定（阐释）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650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4.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塞罕坝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精神</a:t>
            </a:r>
            <a:endParaRPr lang="en-US" altLang="zh-CN" sz="3600" b="1" dirty="0" smtClean="0"/>
          </a:p>
          <a:p>
            <a:pPr marL="0" indent="0">
              <a:buNone/>
            </a:pPr>
            <a:endParaRPr lang="zh-CN" altLang="en-US" sz="3600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以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艰苦创业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为核心，以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科学求实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开拓创新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为支撑，以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无私奉献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和</a:t>
            </a:r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爱岗敬业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为价值取向的一个完整的精神体系，它既充满了塞罕坝人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献身“绿色事业”的豪情壮志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，又体现了塞罕坝人</a:t>
            </a:r>
            <a:r>
              <a:rPr lang="zh-CN" altLang="en-US" sz="36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特有的理想追求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。</a:t>
            </a:r>
            <a:endParaRPr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74010" y="-74930"/>
            <a:ext cx="367982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演讲稿的特点</a:t>
            </a:r>
            <a:endParaRPr lang="zh-CN" altLang="en-US" b="1" dirty="0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2" name="文本框 7171"/>
          <p:cNvSpPr txBox="1"/>
          <p:nvPr/>
        </p:nvSpPr>
        <p:spPr>
          <a:xfrm>
            <a:off x="318" y="910273"/>
            <a:ext cx="8856663" cy="1562100"/>
          </a:xfrm>
          <a:prstGeom prst="rect">
            <a:avLst/>
          </a:prstGeom>
          <a:noFill/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noProof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charset="-122"/>
                <a:cs typeface="+mn-cs"/>
              </a:rPr>
              <a:t>一针对性。</a:t>
            </a:r>
            <a:r>
              <a:rPr lang="zh-CN" altLang="en-US" sz="2400" b="1" noProof="1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  <a:cs typeface="+mn-cs"/>
              </a:rPr>
              <a:t>作者提出的问题是听众所关心的问题，要能为听众所接受并心悦诚服，这样，才能起到应有的社会效果；还要针对</a:t>
            </a:r>
            <a:r>
              <a:rPr lang="zh-CN" altLang="en-US" sz="2400" b="1" noProof="1" dirty="0">
                <a:solidFill>
                  <a:srgbClr val="FF0000"/>
                </a:solidFill>
                <a:latin typeface="Tahoma" panose="020B0604030504040204" pitchFamily="34" charset="0"/>
                <a:ea typeface="黑体" panose="02010609060101010101" charset="-122"/>
                <a:cs typeface="+mn-cs"/>
              </a:rPr>
              <a:t>演讲的场合，听众的年龄、文化程度，以及演说者所处的地位、身份</a:t>
            </a:r>
            <a:r>
              <a:rPr lang="zh-CN" altLang="en-US" sz="2400" b="1" noProof="1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  <a:cs typeface="+mn-cs"/>
              </a:rPr>
              <a:t>等具体情况设计不同的演讲内容。</a:t>
            </a:r>
            <a:endParaRPr lang="zh-CN" altLang="en-US" sz="2400" b="1" noProof="1" dirty="0"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107633" y="2567623"/>
            <a:ext cx="8785225" cy="156210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zh-CN" altLang="en-US" sz="2400" b="1" noProof="1" dirty="0">
                <a:solidFill>
                  <a:srgbClr val="E2005B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charset="-122"/>
                <a:cs typeface="+mn-cs"/>
              </a:rPr>
              <a:t>二启发性。</a:t>
            </a:r>
            <a:r>
              <a:rPr lang="zh-CN" altLang="en-US" sz="2400" b="1" noProof="1" dirty="0">
                <a:solidFill>
                  <a:srgbClr val="000000"/>
                </a:solidFill>
                <a:latin typeface="Tahoma" panose="020B0604030504040204" pitchFamily="34" charset="0"/>
                <a:ea typeface="黑体" panose="02010609060101010101" charset="-122"/>
                <a:cs typeface="+mn-cs"/>
              </a:rPr>
              <a:t>要通过充实的内容，晓之以理，让听众心悦诚服地接受演讲词需要阐明的意见和观点，明确努力的方向和行动的目标。必要的设问、反问，深入浅出的比喻、引用，是增强演讲词启发性常用的方法。</a:t>
            </a:r>
            <a:endParaRPr lang="zh-CN" altLang="en-US" sz="2400" b="1" noProof="1" dirty="0">
              <a:solidFill>
                <a:srgbClr val="000000"/>
              </a:solidFill>
              <a:latin typeface="Tahoma" panose="020B0604030504040204" pitchFamily="34" charset="0"/>
              <a:ea typeface="黑体" panose="02010609060101010101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107950" y="4223385"/>
            <a:ext cx="8928100" cy="1927225"/>
          </a:xfrm>
          <a:prstGeom prst="rect">
            <a:avLst/>
          </a:prstGeom>
          <a:noFill/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fontAlgn="base"/>
            <a:r>
              <a:rPr lang="zh-CN" altLang="en-US" sz="2400" b="1" strike="noStrike" noProof="1" dirty="0">
                <a:solidFill>
                  <a:srgbClr val="E2005B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三感染性。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演讲词的语言要深入浅出，逻辑性强。让听众在听到每一句话的瞬间都能对讲话内容有最大限度的理解，好的演讲自有一种激发听众情绪、赢得好感的鼓动性。</a:t>
            </a:r>
            <a:r>
              <a:rPr lang="en-US" altLang="zh-CN" sz="2400" b="1" strike="noStrike" noProof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 </a:t>
            </a:r>
            <a:r>
              <a:rPr lang="zh-CN" altLang="en-US" sz="2400" b="1" strike="noStrike" noProof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+mn-cs"/>
              </a:rPr>
              <a:t>做到这一点，就要依靠思想内容的丰富、深刻，有独到之处，发人深思，语言表达要形象、生动，富有感染力 。</a:t>
            </a:r>
            <a:endParaRPr lang="zh-CN" altLang="en-US" sz="2400" b="1" strike="noStrike" noProof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7173" grpId="0" bldLvl="0" animBg="1"/>
      <p:bldP spid="717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14320" y="-43180"/>
            <a:ext cx="3432810" cy="767715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两弹一星</a:t>
            </a:r>
            <a:endParaRPr lang="zh-CN" altLang="en-US" sz="3600" b="1" dirty="0" smtClean="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48418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两弹一星，是对</a:t>
            </a:r>
            <a:r>
              <a:rPr lang="zh-CN" altLang="en-US" sz="3600" b="1" dirty="0" smtClean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核弹、导弹和人造卫星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的简称。作为中华人民共和国最初几十年科技实力发展的标志性事件，两弹一星也时常被用来</a:t>
            </a:r>
            <a:r>
              <a:rPr lang="zh-CN" altLang="en-US" sz="36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泛指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中国</a:t>
            </a:r>
            <a:r>
              <a:rPr lang="zh-CN" altLang="en-US" sz="36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近代在科技、军事等领域</a:t>
            </a:r>
            <a:r>
              <a:rPr lang="zh-CN" altLang="en-US" sz="3600" b="1" dirty="0" smtClean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独立自主、团结协作、创业发展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的成果。</a:t>
            </a:r>
            <a:endParaRPr lang="zh-CN" altLang="en-US" sz="3600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两弹一星元勋是指为中国两弹一星事业做出突出贡献的</a:t>
            </a:r>
            <a:r>
              <a:rPr lang="zh-CN" altLang="en-US" sz="36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23位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科学家。</a:t>
            </a:r>
            <a:endParaRPr lang="zh-CN" altLang="en-US" sz="3600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5210" y="-3175"/>
            <a:ext cx="4720590" cy="76771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“</a:t>
            </a:r>
            <a:r>
              <a:rPr lang="zh-CN" altLang="en-US" sz="36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两弹元勋</a:t>
            </a:r>
            <a:r>
              <a:rPr lang="en-US" altLang="zh-CN" sz="36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”</a:t>
            </a:r>
            <a:r>
              <a:rPr lang="zh-CN" altLang="en-US" sz="36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邓稼先</a:t>
            </a:r>
            <a:endParaRPr lang="zh-CN" altLang="en-US" sz="3600" b="1" dirty="0" smtClean="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721350"/>
          </a:xfrm>
        </p:spPr>
        <p:txBody>
          <a:bodyPr>
            <a:noAutofit/>
          </a:bodyPr>
          <a:lstStyle/>
          <a:p>
            <a:pPr marL="0" indent="0" fontAlgn="auto">
              <a:lnSpc>
                <a:spcPts val="3200"/>
              </a:lnSpc>
              <a:spcBef>
                <a:spcPts val="0"/>
              </a:spcBef>
              <a:buNone/>
            </a:pPr>
            <a:r>
              <a:rPr lang="en-US" altLang="zh-CN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“两弹元勋”邓稼先，著名</a:t>
            </a:r>
            <a:r>
              <a:rPr lang="zh-CN" altLang="en-US" sz="28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核物理学家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，出生</a:t>
            </a:r>
            <a:r>
              <a:rPr lang="zh-CN" altLang="en-US" sz="28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书香门第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，毕业于</a:t>
            </a:r>
            <a:r>
              <a:rPr lang="zh-CN" altLang="en-US" sz="28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西南联大物理系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。在美国留学获物理学博士。毕业后</a:t>
            </a:r>
            <a:r>
              <a:rPr lang="zh-CN" altLang="en-US" sz="2800" b="1" dirty="0" smtClean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放弃</a:t>
            </a:r>
            <a:r>
              <a:rPr lang="zh-CN" altLang="en-US" sz="2800" b="1" dirty="0" smtClean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美国的优越条件与环境毅然</a:t>
            </a:r>
            <a:r>
              <a:rPr lang="zh-CN" altLang="en-US" sz="2800" b="1" dirty="0" smtClean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回国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，参加原子弹的设计工作。</a:t>
            </a:r>
            <a:endParaRPr lang="zh-CN" altLang="en-US" sz="2800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marL="0" indent="0" fontAlgn="auto">
              <a:lnSpc>
                <a:spcPts val="32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当时中国处在严重的困难时期。</a:t>
            </a:r>
            <a:r>
              <a:rPr lang="zh-CN" altLang="en-US" sz="28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苏联撤走全部专家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，甚至连一张纸片都不留下，还讥讽说：“</a:t>
            </a:r>
            <a:r>
              <a:rPr lang="zh-CN" altLang="en-US" sz="2800" b="1" dirty="0" smtClean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离开外界的帮助，中国20年也搞不出原子弹。就守着这堆废铜烂铁吧。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”</a:t>
            </a:r>
            <a:endParaRPr lang="zh-CN" altLang="en-US" sz="2800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marL="0" indent="0" fontAlgn="auto">
              <a:lnSpc>
                <a:spcPts val="32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邓稼先领导了许多学者和技术人员，在戈壁中的试验场秘密研究数年，克服了</a:t>
            </a:r>
            <a:r>
              <a:rPr lang="zh-CN" altLang="en-US" sz="2800" b="1" dirty="0" smtClean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资料少，设备差，时间短，环境恶劣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等常人难以想象的困难，成功地设计了中国</a:t>
            </a:r>
            <a:r>
              <a:rPr lang="zh-CN" altLang="en-US" sz="2800" b="1" dirty="0" smtClean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原子弹和氢弹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，把中国国防自卫武器引领到了世界先进水平，对中国核科学事业做出了伟大贡献 。</a:t>
            </a:r>
            <a:endParaRPr lang="zh-CN" altLang="en-US" sz="2800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marL="0" indent="0" fontAlgn="auto">
              <a:lnSpc>
                <a:spcPts val="3200"/>
              </a:lnSpc>
              <a:spcBef>
                <a:spcPts val="0"/>
              </a:spcBef>
              <a:buNone/>
            </a:pP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由于在一次实验中受到</a:t>
            </a:r>
            <a:r>
              <a:rPr lang="zh-CN" altLang="en-US" sz="2800" b="1" dirty="0" smtClean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核辐射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，邓稼先身患</a:t>
            </a:r>
            <a:r>
              <a:rPr lang="zh-CN" altLang="en-US" sz="2800" b="1" dirty="0" smtClean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直肠癌</a:t>
            </a:r>
            <a:r>
              <a:rPr lang="zh-CN" altLang="en-US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，于1986年7月29日在北京不幸逝世，终年62岁。</a:t>
            </a:r>
            <a:endParaRPr lang="zh-CN" altLang="en-US" sz="2800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5210" y="-3175"/>
            <a:ext cx="4720590" cy="767715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“</a:t>
            </a:r>
            <a:r>
              <a:rPr lang="zh-CN" altLang="en-US" sz="36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两弹元勋</a:t>
            </a:r>
            <a:r>
              <a:rPr lang="en-US" altLang="zh-CN" sz="36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”</a:t>
            </a:r>
            <a:r>
              <a:rPr lang="zh-CN" altLang="en-US" sz="3600" b="1" dirty="0" smtClean="0">
                <a:latin typeface="幼圆" panose="02010509060101010101" charset="-122"/>
                <a:ea typeface="幼圆" panose="02010509060101010101" charset="-122"/>
                <a:cs typeface="幼圆" panose="02010509060101010101" charset="-122"/>
              </a:rPr>
              <a:t>邓稼先</a:t>
            </a:r>
            <a:endParaRPr lang="zh-CN" altLang="en-US" sz="3600" b="1" dirty="0" smtClean="0">
              <a:latin typeface="幼圆" panose="02010509060101010101" charset="-122"/>
              <a:ea typeface="幼圆" panose="02010509060101010101" charset="-122"/>
              <a:cs typeface="幼圆" panose="020105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7213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</a:t>
            </a:r>
            <a:r>
              <a:rPr lang="en-US" altLang="zh-CN" sz="40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</a:t>
            </a:r>
            <a:r>
              <a:rPr lang="zh-CN" altLang="en-US" sz="40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当</a:t>
            </a:r>
            <a:r>
              <a:rPr lang="zh-CN" altLang="en-US" sz="40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大漠的苍茫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点缀了</a:t>
            </a:r>
            <a:r>
              <a:rPr lang="zh-CN" altLang="en-US" sz="40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蘑菇云的硝烟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，当五星红旗升起在联合国的上空。是他，</a:t>
            </a:r>
            <a:r>
              <a:rPr lang="zh-CN" altLang="en-US" sz="40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长空铸剑，吼出雄师的愤怒；是他，以身许国，写下山河的颂歌。</a:t>
            </a:r>
            <a:r>
              <a:rPr lang="zh-CN" altLang="en-US" sz="40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殷红热血，精忠报国，他是共和国忠诚的奠基人；鞠躬尽瘁，死而后已，他是中华民族不倒的脊梁 </a:t>
            </a:r>
            <a:r>
              <a:rPr lang="en-US" altLang="zh-CN" sz="40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</a:t>
            </a:r>
            <a:r>
              <a:rPr lang="zh-CN" altLang="en-US" sz="40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邓稼先。</a:t>
            </a:r>
            <a:endParaRPr lang="zh-CN" altLang="en-US" sz="4000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6910" y="-74930"/>
            <a:ext cx="5555615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关键概念的界定（阐释）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650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5.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两弹一星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精神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伟大的事业，产生伟大的精神</a:t>
            </a:r>
            <a:endParaRPr lang="zh-CN" altLang="en-US" sz="3600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热爱祖国的赤胆忠心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无私奉献的牺牲精神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自力更生的创业品质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艰苦奋斗的工作作风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大力协同的合作态度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勇于登攀的决心毅力</a:t>
            </a:r>
            <a:endParaRPr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46910" y="-74930"/>
            <a:ext cx="5555615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关键概念的界定（阐释）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6508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6.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抗震救灾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精神</a:t>
            </a:r>
            <a:endParaRPr lang="en-US" altLang="zh-CN" sz="3600" b="1" dirty="0" smtClean="0"/>
          </a:p>
          <a:p>
            <a:pPr marL="0" indent="0">
              <a:buNone/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   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万众一心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、众志成城</a:t>
            </a:r>
            <a:endParaRPr lang="zh-CN" altLang="en-US"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     </a:t>
            </a:r>
            <a:r>
              <a:rPr lang="en-US" altLang="zh-CN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团结奋进的强大力量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；</a:t>
            </a:r>
            <a:endParaRPr lang="en-US" altLang="zh-CN" sz="3600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不畏艰险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、百折不挠</a:t>
            </a:r>
            <a:endParaRPr lang="zh-CN" altLang="en-US"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     </a:t>
            </a:r>
            <a:r>
              <a:rPr lang="en-US" altLang="zh-CN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泰山压顶不弯腰的英勇气概</a:t>
            </a: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；</a:t>
            </a:r>
            <a:endParaRPr lang="en-US" altLang="zh-CN" sz="3600" b="1" dirty="0" smtClean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0" indent="0">
              <a:buNone/>
            </a:pPr>
            <a:r>
              <a:rPr lang="zh-CN" altLang="en-US" sz="3600" b="1" dirty="0" smtClean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以</a:t>
            </a: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人为本、尊重科学</a:t>
            </a:r>
            <a:endParaRPr lang="zh-CN" altLang="en-US"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     </a:t>
            </a:r>
            <a:r>
              <a:rPr lang="en-US" altLang="zh-CN" sz="36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对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人民的高度关爱、对科学的高度尊重。</a:t>
            </a:r>
            <a:endParaRPr lang="zh-CN" altLang="en-US" sz="36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53340"/>
            <a:ext cx="2922905" cy="63944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立意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5255895"/>
          </a:xfrm>
        </p:spPr>
        <p:txBody>
          <a:bodyPr>
            <a:normAutofit fontScale="70000"/>
          </a:bodyPr>
          <a:lstStyle/>
          <a:p>
            <a:pPr marL="0" indent="0">
              <a:buNone/>
            </a:pPr>
            <a:r>
              <a:rPr lang="en-US" altLang="zh-CN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1.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传女排精神，续时代华章。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2.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追随雷锋脚步，坚定人生方向。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3.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继功勋精神，成国之栋梁。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4.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弘扬铁人精神，勇做时代排头兵。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5.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于默默无闻处，成赫赫有名功。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6.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逆风翻盘，向阳而生。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7.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精神如日恒，奋斗正当时。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8.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十年望川，再筑伟力。</a:t>
            </a:r>
            <a:endParaRPr lang="zh-CN" altLang="en-US" sz="4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buNone/>
            </a:pPr>
            <a:r>
              <a:rPr lang="en-US" altLang="zh-CN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9.</a:t>
            </a:r>
            <a:r>
              <a:rPr lang="zh-CN" altLang="en-US" sz="4400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志如钉子，心向人民。</a:t>
            </a:r>
            <a:endParaRPr sz="36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61030" y="53340"/>
            <a:ext cx="2922905" cy="63944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错误立意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" y="756285"/>
            <a:ext cx="8791575" cy="26428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4000" b="1" dirty="0" smtClean="0">
                <a:sym typeface="+mn-ea"/>
              </a:rPr>
              <a:t>1</a:t>
            </a:r>
            <a:r>
              <a:rPr lang="en-US" altLang="zh-CN" sz="4000" b="1" dirty="0">
                <a:sym typeface="+mn-ea"/>
              </a:rPr>
              <a:t>.</a:t>
            </a:r>
            <a:r>
              <a:rPr lang="zh-CN" altLang="en-US" sz="4000" b="1" dirty="0">
                <a:sym typeface="+mn-ea"/>
              </a:rPr>
              <a:t>塞罕坝，绿色中国。</a:t>
            </a:r>
            <a:endParaRPr lang="zh-CN" altLang="en-US" sz="4000" b="1" dirty="0"/>
          </a:p>
          <a:p>
            <a:pPr marL="0" indent="0">
              <a:buNone/>
            </a:pPr>
            <a:r>
              <a:rPr lang="en-US" altLang="zh-CN" sz="4000" b="1" dirty="0">
                <a:sym typeface="+mn-ea"/>
              </a:rPr>
              <a:t>2.</a:t>
            </a:r>
            <a:r>
              <a:rPr lang="zh-CN" altLang="en-US" sz="4000" b="1" dirty="0">
                <a:sym typeface="+mn-ea"/>
              </a:rPr>
              <a:t>铁人精神、塞罕坝精神创建辉煌中国。</a:t>
            </a:r>
            <a:endParaRPr lang="zh-CN" altLang="en-US" sz="4000" b="1" dirty="0"/>
          </a:p>
          <a:p>
            <a:pPr marL="0" indent="0">
              <a:buNone/>
            </a:pPr>
            <a:r>
              <a:rPr lang="en-US" altLang="zh-CN" sz="4000" b="1" dirty="0">
                <a:sym typeface="+mn-ea"/>
              </a:rPr>
              <a:t>3.</a:t>
            </a:r>
            <a:r>
              <a:rPr lang="zh-CN" altLang="en-US" sz="4000" b="1" dirty="0">
                <a:sym typeface="+mn-ea"/>
              </a:rPr>
              <a:t>数风流人物，看今朝学子。</a:t>
            </a:r>
            <a:endParaRPr sz="4000" b="1" dirty="0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4506595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演讲稿的基本要求</a:t>
            </a:r>
            <a:endParaRPr lang="zh-CN" altLang="en-US" b="1" dirty="0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Text Box 8"/>
          <p:cNvSpPr txBox="1"/>
          <p:nvPr/>
        </p:nvSpPr>
        <p:spPr>
          <a:xfrm>
            <a:off x="384810" y="912495"/>
            <a:ext cx="7920990" cy="5507990"/>
          </a:xfrm>
          <a:prstGeom prst="rect">
            <a:avLst/>
          </a:prstGeom>
          <a:noFill/>
          <a:ln w="76200" cap="flat" cmpd="tri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anchor="t">
            <a:spAutoFit/>
          </a:bodyPr>
          <a:p>
            <a:pPr marL="179705" lvl="1" indent="0" eaLnBrk="1" hangingPunct="1"/>
            <a:r>
              <a:rPr lang="en-US" altLang="zh-CN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、观点要正确鲜明。</a:t>
            </a:r>
            <a:endParaRPr lang="zh-CN" altLang="en-US" sz="32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179705" lvl="1" indent="0" eaLnBrk="1" hangingPunct="1"/>
            <a:r>
              <a:rPr lang="en-US" altLang="zh-CN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、材料要丰富、具体、典型、生动，适合特定的演讲氛围。</a:t>
            </a:r>
            <a:endParaRPr lang="zh-CN" altLang="en-US" sz="32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179705" lvl="1" indent="0" eaLnBrk="1" hangingPunct="1"/>
            <a:r>
              <a:rPr lang="en-US" altLang="zh-CN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、结构完整，思路清晰。</a:t>
            </a:r>
            <a:endParaRPr lang="zh-CN" altLang="en-US" sz="3200" b="1" dirty="0">
              <a:solidFill>
                <a:schemeClr val="accent2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179705" lvl="1" indent="0" eaLnBrk="1" hangingPunct="1"/>
            <a:r>
              <a:rPr lang="zh-CN" altLang="en-US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A</a:t>
            </a:r>
            <a:r>
              <a:rPr lang="zh-CN" altLang="en-US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、开头要抓住人心。</a:t>
            </a:r>
            <a:endParaRPr lang="zh-CN" altLang="en-US" sz="32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179705" lvl="1" indent="0" eaLnBrk="1" hangingPunct="1"/>
            <a:r>
              <a:rPr lang="zh-CN" altLang="en-US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B</a:t>
            </a:r>
            <a:r>
              <a:rPr lang="zh-CN" altLang="en-US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、主体部分要层次分明，具有逻辑性。</a:t>
            </a:r>
            <a:endParaRPr lang="zh-CN" altLang="en-US" sz="3200" b="1" dirty="0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179705" lvl="1" indent="0" eaLnBrk="1" hangingPunct="1"/>
            <a:r>
              <a:rPr lang="zh-CN" altLang="en-US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C</a:t>
            </a:r>
            <a:r>
              <a:rPr lang="zh-CN" altLang="en-US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、结尾部分创旨深远，留下余味。</a:t>
            </a:r>
            <a:endParaRPr lang="zh-CN" altLang="en-US" sz="3200" b="1" dirty="0">
              <a:solidFill>
                <a:srgbClr val="FF3300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179705" lvl="1" indent="0" eaLnBrk="1" hangingPunct="1"/>
            <a:r>
              <a:rPr lang="en-US" altLang="zh-CN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4</a:t>
            </a:r>
            <a:r>
              <a:rPr lang="zh-CN" altLang="en-US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、语言要“上口入耳”“生动感人”。</a:t>
            </a:r>
            <a:endParaRPr lang="zh-CN" altLang="en-US" sz="3200" b="1" dirty="0">
              <a:solidFill>
                <a:schemeClr val="accent2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179705" lvl="1" indent="0" eaLnBrk="1" hangingPunct="1"/>
            <a:r>
              <a:rPr lang="zh-CN" altLang="en-US" sz="3200" b="1" dirty="0"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总之，演讲稿的写作不同于一般文学作品的写作，也不同于一般格式的标准化的公文，十分重视</a:t>
            </a:r>
            <a:r>
              <a:rPr lang="zh-CN" altLang="en-US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语言的表现力。</a:t>
            </a:r>
            <a:endParaRPr lang="zh-CN" altLang="en-US" sz="32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450659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演讲稿的语言</a:t>
            </a:r>
            <a:endParaRPr lang="zh-CN" altLang="en-US" b="1" dirty="0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4" name="Text Box 8"/>
          <p:cNvSpPr txBox="1"/>
          <p:nvPr/>
        </p:nvSpPr>
        <p:spPr>
          <a:xfrm>
            <a:off x="384810" y="912495"/>
            <a:ext cx="7920990" cy="4030980"/>
          </a:xfrm>
          <a:prstGeom prst="rect">
            <a:avLst/>
          </a:prstGeom>
          <a:noFill/>
          <a:ln w="76200" cap="flat" cmpd="tri">
            <a:solidFill>
              <a:srgbClr val="FF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anchor="t">
            <a:spAutoFit/>
          </a:bodyPr>
          <a:p>
            <a:pPr marL="179705" lvl="1" indent="0" eaLnBrk="1" hangingPunct="1"/>
            <a:r>
              <a:rPr lang="en-US" altLang="zh-CN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</a:t>
            </a:r>
            <a:r>
              <a:rPr lang="zh-CN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演讲稿要有真挚的感情，才能打动人、感染人、说服人。</a:t>
            </a:r>
            <a:endParaRPr lang="zh-CN" sz="32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179705" lvl="1" indent="0" eaLnBrk="1" hangingPunct="1"/>
            <a:r>
              <a:rPr lang="zh-CN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</a:t>
            </a:r>
            <a:r>
              <a:rPr 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因此在语言表达上要注意感情色彩，把</a:t>
            </a:r>
            <a:r>
              <a:rPr 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说理和抒情</a:t>
            </a:r>
            <a:r>
              <a:rPr 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结合起来。既要有</a:t>
            </a:r>
            <a:r>
              <a:rPr 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冷静的分析</a:t>
            </a:r>
            <a:r>
              <a:rPr 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，又要有</a:t>
            </a:r>
            <a:r>
              <a:rPr 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热情的鼓动</a:t>
            </a:r>
            <a:r>
              <a:rPr 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；既有</a:t>
            </a:r>
            <a:r>
              <a:rPr 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所怒</a:t>
            </a:r>
            <a:r>
              <a:rPr 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，又有所喜；既有</a:t>
            </a:r>
            <a:r>
              <a:rPr 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所憎</a:t>
            </a:r>
            <a:r>
              <a:rPr 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，又有</a:t>
            </a:r>
            <a:r>
              <a:rPr lang="zh-CN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所爱</a:t>
            </a:r>
            <a:r>
              <a:rPr 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。让感情不是</a:t>
            </a:r>
            <a:r>
              <a:rPr lang="en-US" alt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挤</a:t>
            </a:r>
            <a:r>
              <a:rPr lang="en-US" alt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出来，而是</a:t>
            </a:r>
            <a:r>
              <a:rPr lang="zh-CN" sz="3200" b="1" dirty="0">
                <a:solidFill>
                  <a:schemeClr val="tx1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发自肺腑，喷涌而出。</a:t>
            </a:r>
            <a:endParaRPr lang="zh-CN" sz="32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pPr marL="179705" lvl="1" indent="0" eaLnBrk="1" hangingPunct="1"/>
            <a:r>
              <a:rPr lang="zh-CN" sz="3200" b="1" dirty="0">
                <a:solidFill>
                  <a:srgbClr val="FF0000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</a:t>
            </a:r>
            <a:endParaRPr lang="zh-CN" sz="3200" b="1" dirty="0">
              <a:solidFill>
                <a:srgbClr val="FF0000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  <p:sp>
        <p:nvSpPr>
          <p:cNvPr id="7169" name="Rectangle 5"/>
          <p:cNvSpPr/>
          <p:nvPr/>
        </p:nvSpPr>
        <p:spPr>
          <a:xfrm>
            <a:off x="2565400" y="5320030"/>
            <a:ext cx="3084195" cy="953135"/>
          </a:xfrm>
          <a:prstGeom prst="rect">
            <a:avLst/>
          </a:prstGeom>
          <a:noFill/>
          <a:ln w="76200" cap="flat" cmpd="tri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简短有力少长句。多用排比反问等。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bldLvl="0" animBg="1"/>
      <p:bldP spid="716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5147945" cy="767715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b="1" dirty="0" smtClean="0">
                <a:solidFill>
                  <a:srgbClr val="FF0000"/>
                </a:solidFill>
              </a:rPr>
              <a:t>拟</a:t>
            </a:r>
            <a:r>
              <a:rPr lang="zh-CN" altLang="en-US" b="1" dirty="0" smtClean="0">
                <a:solidFill>
                  <a:srgbClr val="FF0000"/>
                </a:solidFill>
              </a:rPr>
              <a:t>标题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" name="Text Box 4"/>
          <p:cNvSpPr txBox="1"/>
          <p:nvPr/>
        </p:nvSpPr>
        <p:spPr>
          <a:xfrm>
            <a:off x="474980" y="742633"/>
            <a:ext cx="7488238" cy="5754370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如何拟标题？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题好一半文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 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）直接揭示主题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恺撒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不战胜，决不离开战场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毛泽东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中国人民站起来了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亨利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不自由，毋宁死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）设置悬念型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</a:rPr>
              <a:t>——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提出问题，发人深思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华盛顿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我的热情驱使我这样做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韦伯斯特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我将时刻准备着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命运之神在哪里？</a:t>
            </a:r>
            <a:r>
              <a:rPr lang="en-US" altLang="zh-CN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《一个女人能干什么》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0455" y="-24765"/>
            <a:ext cx="4733290" cy="767715"/>
          </a:xfrm>
        </p:spPr>
        <p:txBody>
          <a:bodyPr>
            <a:normAutofit fontScale="90000"/>
          </a:bodyPr>
          <a:lstStyle/>
          <a:p>
            <a:r>
              <a:rPr lang="zh-CN" altLang="en-US" b="1" dirty="0" smtClean="0"/>
              <a:t>演讲稿</a:t>
            </a:r>
            <a:r>
              <a:rPr lang="en-US" altLang="zh-CN" b="1" dirty="0" smtClean="0"/>
              <a:t>——</a:t>
            </a:r>
            <a:r>
              <a:rPr lang="en-US" altLang="zh-CN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b="1" dirty="0" smtClean="0">
                <a:solidFill>
                  <a:srgbClr val="FF0000"/>
                </a:solidFill>
              </a:rPr>
              <a:t>拟</a:t>
            </a:r>
            <a:r>
              <a:rPr lang="zh-CN" altLang="en-US" b="1" dirty="0" smtClean="0">
                <a:solidFill>
                  <a:srgbClr val="FF0000"/>
                </a:solidFill>
              </a:rPr>
              <a:t>标题</a:t>
            </a:r>
            <a:endParaRPr lang="zh-CN" altLang="en-US" b="1" dirty="0" smtClean="0">
              <a:solidFill>
                <a:srgbClr val="FF0000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-36830" y="682625"/>
            <a:ext cx="9119870" cy="101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Text Box 4"/>
          <p:cNvSpPr txBox="1"/>
          <p:nvPr/>
        </p:nvSpPr>
        <p:spPr>
          <a:xfrm>
            <a:off x="255905" y="742950"/>
            <a:ext cx="8691880" cy="5139055"/>
          </a:xfrm>
          <a:prstGeom prst="rect">
            <a:avLst/>
          </a:prstGeom>
          <a:noFill/>
          <a:ln w="76200">
            <a:noFill/>
          </a:ln>
        </p:spPr>
        <p:txBody>
          <a:bodyPr wrap="square" anchor="t">
            <a:spAutoFit/>
          </a:bodyPr>
          <a:p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）警惕型标题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   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注意，人生路上处处有红灯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》</a:t>
            </a:r>
            <a:endParaRPr lang="en-US" altLang="zh-CN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）抒情型标题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   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演讲艺术，我爱你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》</a:t>
            </a:r>
            <a:endParaRPr lang="en-US" altLang="zh-CN" sz="3600" b="1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       《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我骄傲，我是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90</a:t>
            </a:r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后</a:t>
            </a:r>
            <a:r>
              <a:rPr lang="en-US" altLang="zh-CN"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</a:rPr>
              <a:t>》</a:t>
            </a:r>
            <a:endParaRPr lang="en-US" altLang="zh-CN" sz="3600" b="1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）形象型标题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600" b="1" dirty="0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 </a:t>
            </a:r>
            <a:r>
              <a:rPr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《幸福之花开在感恩的枝头上》</a:t>
            </a:r>
            <a:endParaRPr sz="3600" b="1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r>
              <a:rPr sz="3600" b="1">
                <a:solidFill>
                  <a:srgbClr val="0000FF"/>
                </a:solidFill>
                <a:latin typeface="华康古籍糸柳W3" panose="03000309000000000000" charset="-122"/>
                <a:ea typeface="华康古籍糸柳W3" panose="03000309000000000000" charset="-122"/>
                <a:cs typeface="华康古籍糸柳W3" panose="03000309000000000000" charset="-122"/>
                <a:sym typeface="+mn-ea"/>
              </a:rPr>
              <a:t>     《磨难，也是一种财富》</a:t>
            </a:r>
            <a:endParaRPr sz="3600" b="1">
              <a:solidFill>
                <a:srgbClr val="0000FF"/>
              </a:solidFill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  <a:sym typeface="+mn-ea"/>
            </a:endParaRPr>
          </a:p>
          <a:p>
            <a:endParaRPr lang="en-US" altLang="zh-CN" sz="3600" b="1">
              <a:latin typeface="华康古籍糸柳W3" panose="03000309000000000000" charset="-122"/>
              <a:ea typeface="华康古籍糸柳W3" panose="03000309000000000000" charset="-122"/>
              <a:cs typeface="华康古籍糸柳W3" panose="03000309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charRg st="1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8">
                                            <p:txEl>
                                              <p:charRg st="1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2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SLIDE_MODEL_TYPE" val="cover"/>
</p:tagLst>
</file>

<file path=ppt/tags/tag3.xml><?xml version="1.0" encoding="utf-8"?>
<p:tagLst xmlns:p="http://schemas.openxmlformats.org/presentationml/2006/main">
  <p:tag name="KSO_WM_SLIDE_MODEL_TYPE" val="cover"/>
</p:tagLst>
</file>

<file path=ppt/tags/tag4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9108</Words>
  <Application>WPS 演示</Application>
  <PresentationFormat>全屏显示(4:3)</PresentationFormat>
  <Paragraphs>473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76" baseType="lpstr">
      <vt:lpstr>Arial</vt:lpstr>
      <vt:lpstr>宋体</vt:lpstr>
      <vt:lpstr>Wingdings</vt:lpstr>
      <vt:lpstr>华康古籍糸柳W3</vt:lpstr>
      <vt:lpstr>YF补 汉仪夏日体</vt:lpstr>
      <vt:lpstr>MS UI Gothic</vt:lpstr>
      <vt:lpstr>蝉羽清楷</vt:lpstr>
      <vt:lpstr>黑体</vt:lpstr>
      <vt:lpstr>新宋体</vt:lpstr>
      <vt:lpstr>Tahoma</vt:lpstr>
      <vt:lpstr>兰米小象体</vt:lpstr>
      <vt:lpstr>微软雅黑</vt:lpstr>
      <vt:lpstr>Arial Unicode MS</vt:lpstr>
      <vt:lpstr>Calibri</vt:lpstr>
      <vt:lpstr>兰米笔尖的温柔</vt:lpstr>
      <vt:lpstr>华文中宋</vt:lpstr>
      <vt:lpstr>华文楷体</vt:lpstr>
      <vt:lpstr>芒果慕斯</vt:lpstr>
      <vt:lpstr>幼圆</vt:lpstr>
      <vt:lpstr>Office 主题</vt:lpstr>
      <vt:lpstr>PowerPoint 演示文稿</vt:lpstr>
      <vt:lpstr>真题回放</vt:lpstr>
      <vt:lpstr>演讲稿的格式</vt:lpstr>
      <vt:lpstr>PowerPoint 演示文稿</vt:lpstr>
      <vt:lpstr>演讲稿的特点</vt:lpstr>
      <vt:lpstr>演讲稿的基本要求</vt:lpstr>
      <vt:lpstr>演讲稿的语言</vt:lpstr>
      <vt:lpstr>演讲稿——①拟标题</vt:lpstr>
      <vt:lpstr>演讲稿——①拟标题</vt:lpstr>
      <vt:lpstr>演讲稿——①拟标题</vt:lpstr>
      <vt:lpstr>演讲稿——②喊称呼</vt:lpstr>
      <vt:lpstr>演讲稿——③写开头</vt:lpstr>
      <vt:lpstr>演讲稿——③写开头</vt:lpstr>
      <vt:lpstr>演讲稿——③写开头</vt:lpstr>
      <vt:lpstr>演讲稿——③写开头</vt:lpstr>
      <vt:lpstr>演讲稿——③写开头</vt:lpstr>
      <vt:lpstr>演讲稿——③写开头</vt:lpstr>
      <vt:lpstr>演讲稿——写开头练习</vt:lpstr>
      <vt:lpstr>演讲稿——④构正文</vt:lpstr>
      <vt:lpstr>演讲稿——④构正文</vt:lpstr>
      <vt:lpstr>演讲稿——④构正文</vt:lpstr>
      <vt:lpstr>演讲稿——④构正文</vt:lpstr>
      <vt:lpstr>演讲稿——④构正文</vt:lpstr>
      <vt:lpstr>演讲稿——⑤作结尾</vt:lpstr>
      <vt:lpstr>演讲稿——⑤作结尾</vt:lpstr>
      <vt:lpstr>演讲稿——⑤作结尾</vt:lpstr>
      <vt:lpstr>演讲稿——⑤作结尾</vt:lpstr>
      <vt:lpstr>演讲稿——⑤作结尾</vt:lpstr>
      <vt:lpstr>知识回顾</vt:lpstr>
      <vt:lpstr>写作小练</vt:lpstr>
      <vt:lpstr>写作小练</vt:lpstr>
      <vt:lpstr>写作小练——要求</vt:lpstr>
      <vt:lpstr>PowerPoint 演示文稿</vt:lpstr>
      <vt:lpstr>PowerPoint 演示文稿</vt:lpstr>
      <vt:lpstr>审题</vt:lpstr>
      <vt:lpstr>审题</vt:lpstr>
      <vt:lpstr>审题</vt:lpstr>
      <vt:lpstr>审题</vt:lpstr>
      <vt:lpstr>审题</vt:lpstr>
      <vt:lpstr>审题</vt:lpstr>
      <vt:lpstr>审题</vt:lpstr>
      <vt:lpstr>审题</vt:lpstr>
      <vt:lpstr>PowerPoint 演示文稿</vt:lpstr>
      <vt:lpstr>关键概念的界定（阐释）</vt:lpstr>
      <vt:lpstr>铁人王进喜</vt:lpstr>
      <vt:lpstr>关键概念的界定（阐释）</vt:lpstr>
      <vt:lpstr>关键概念的界定（阐释）</vt:lpstr>
      <vt:lpstr>塞罕坝奇迹</vt:lpstr>
      <vt:lpstr>关键概念的界定（阐释）</vt:lpstr>
      <vt:lpstr>两弹一星</vt:lpstr>
      <vt:lpstr>“两弹元勋”邓稼先</vt:lpstr>
      <vt:lpstr>“两弹元勋”邓稼先</vt:lpstr>
      <vt:lpstr>关键概念的界定（阐释）</vt:lpstr>
      <vt:lpstr>关键概念的界定（阐释）</vt:lpstr>
      <vt:lpstr>立意</vt:lpstr>
      <vt:lpstr>错误立意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婷婷</cp:lastModifiedBy>
  <cp:revision>24</cp:revision>
  <dcterms:created xsi:type="dcterms:W3CDTF">2019-08-24T12:53:00Z</dcterms:created>
  <dcterms:modified xsi:type="dcterms:W3CDTF">2019-08-29T12:48:43Z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2052-11.1.0.9005</vt:lpwstr>
  </property>
</Properties>
</file>