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38"/>
  </p:notesMasterIdLst>
  <p:sldIdLst>
    <p:sldId id="266" r:id="rId3"/>
    <p:sldId id="393" r:id="rId4"/>
    <p:sldId id="283" r:id="rId5"/>
    <p:sldId id="257" r:id="rId6"/>
    <p:sldId id="258" r:id="rId7"/>
    <p:sldId id="264" r:id="rId8"/>
    <p:sldId id="265" r:id="rId9"/>
    <p:sldId id="268" r:id="rId10"/>
    <p:sldId id="394" r:id="rId11"/>
    <p:sldId id="269" r:id="rId12"/>
    <p:sldId id="260" r:id="rId13"/>
    <p:sldId id="267" r:id="rId14"/>
    <p:sldId id="305" r:id="rId15"/>
    <p:sldId id="307" r:id="rId16"/>
    <p:sldId id="309" r:id="rId17"/>
    <p:sldId id="308" r:id="rId18"/>
    <p:sldId id="270" r:id="rId19"/>
    <p:sldId id="392" r:id="rId20"/>
    <p:sldId id="271" r:id="rId21"/>
    <p:sldId id="389" r:id="rId22"/>
    <p:sldId id="273" r:id="rId23"/>
    <p:sldId id="323" r:id="rId24"/>
    <p:sldId id="322" r:id="rId25"/>
    <p:sldId id="390" r:id="rId26"/>
    <p:sldId id="274" r:id="rId27"/>
    <p:sldId id="333" r:id="rId28"/>
    <p:sldId id="276" r:id="rId29"/>
    <p:sldId id="335" r:id="rId30"/>
    <p:sldId id="336" r:id="rId31"/>
    <p:sldId id="259" r:id="rId32"/>
    <p:sldId id="261" r:id="rId33"/>
    <p:sldId id="384" r:id="rId34"/>
    <p:sldId id="373" r:id="rId35"/>
    <p:sldId id="383" r:id="rId36"/>
    <p:sldId id="391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>
          <p15:clr>
            <a:srgbClr val="A4A3A4"/>
          </p15:clr>
        </p15:guide>
        <p15:guide id="2" pos="28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78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FC503A-3873-4EBA-8D24-9F0220CDB87B}" type="datetimeFigureOut">
              <a:rPr lang="zh-CN" altLang="en-US" smtClean="0"/>
              <a:t>2016/9/7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A6AB2-73CC-4E42-B205-CBD214877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58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1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18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29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A6AB2-73CC-4E42-B205-CBD214877ED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873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A6AB2-73CC-4E42-B205-CBD214877ED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693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A6AB2-73CC-4E42-B205-CBD214877ED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468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4DE4D-30B1-4200-B0EB-166C8006D47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471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A6AB2-73CC-4E42-B205-CBD214877ED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011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9副本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197100" y="3717925"/>
            <a:ext cx="6405563" cy="11080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197100" y="4940300"/>
            <a:ext cx="6400800" cy="72072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1B67E7-21BA-41EA-AF02-AC0413F0BB4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C38776-676E-4D45-91A8-6EDD989A532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49241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E292B3-5E87-4E3E-A7BC-705F5B13410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66153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29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486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469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983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066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842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5260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284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2ECE3C-8F9C-43E2-8978-D7650F47E16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813263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476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87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14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B2ADF-2307-418D-99C2-D8A279EE7E2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41873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445354-8883-451F-B5A5-CA72D159BC8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41518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37E94-CB48-45AE-A84D-0F13E114C12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90128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D26D5-4A4C-4651-8185-0730F29AA9D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433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1041B-77AE-46CD-B36E-BF12090625A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75431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D8FE4-73A0-443A-87AA-3BED49E74FE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38423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64CA1-2377-4AC5-B8CF-5015BBC08FE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86204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98816A4-5230-4CD7-930C-E69349CBDEE7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2016/9/7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9749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Relationship Id="rId9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210.36.94.18/jiaocheng/4-04.htm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627010" y="1165629"/>
            <a:ext cx="799306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8000" b="1" dirty="0" smtClean="0">
                <a:latin typeface="华文中宋" pitchFamily="2" charset="-122"/>
                <a:ea typeface="华文中宋" pitchFamily="2" charset="-122"/>
              </a:rPr>
              <a:t>标题遮罩层</a:t>
            </a:r>
            <a:endParaRPr lang="zh-CN" altLang="en-US" sz="80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2291" name="Picture 3" descr="卡通龙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854769"/>
            <a:ext cx="214503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446502" y="5877272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8355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7" name="Picture 3" descr="A4_02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3200400"/>
            <a:ext cx="95567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4" descr="A4_02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2755900"/>
            <a:ext cx="990600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9" name="Picture 5" descr="A4_0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3581400"/>
            <a:ext cx="17145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70" name="Picture 6" descr="A3_0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5018088"/>
            <a:ext cx="1714500" cy="183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71" name="Picture 7" descr="A3_00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4038600"/>
            <a:ext cx="1600200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72" name="Picture 8" descr="A3_01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762000"/>
            <a:ext cx="1905000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73" name="Picture 9" descr="A3_00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0400" y="4495800"/>
            <a:ext cx="18288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900113" y="1123950"/>
            <a:ext cx="7108825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latin typeface="宋体" pitchFamily="2" charset="-122"/>
              </a:rPr>
              <a:t>自由朗读课文</a:t>
            </a:r>
          </a:p>
          <a:p>
            <a:r>
              <a:rPr lang="zh-CN" altLang="en-US" sz="4400" b="1" dirty="0">
                <a:latin typeface="宋体" pitchFamily="2" charset="-122"/>
              </a:rPr>
              <a:t>要求：</a:t>
            </a:r>
          </a:p>
          <a:p>
            <a:r>
              <a:rPr lang="zh-CN" altLang="en-US" sz="4400" b="1" dirty="0">
                <a:latin typeface="宋体" pitchFamily="2" charset="-122"/>
              </a:rPr>
              <a:t>1、给课文标上自然段 </a:t>
            </a:r>
          </a:p>
          <a:p>
            <a:r>
              <a:rPr lang="zh-CN" altLang="en-US" sz="4400" b="1" dirty="0">
                <a:latin typeface="宋体" pitchFamily="2" charset="-122"/>
              </a:rPr>
              <a:t>2、遇到自己不会读的字词就圈出来，多读几遍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50825" y="476250"/>
            <a:ext cx="8785225" cy="448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k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sym typeface="宋体" pitchFamily="2" charset="-122"/>
              </a:rPr>
              <a:t>ǒ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ng  p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sym typeface="宋体" pitchFamily="2" charset="-122"/>
              </a:rPr>
              <a:t>á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ng    w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sym typeface="宋体" pitchFamily="2" charset="-122"/>
              </a:rPr>
              <a:t>á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ng  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sym typeface="宋体" pitchFamily="2" charset="-122"/>
              </a:rPr>
              <a:t>huáng  hán    rǎn</a:t>
            </a:r>
          </a:p>
          <a:p>
            <a:r>
              <a:rPr lang="zh-CN" altLang="en-US" sz="3600" b="1" dirty="0"/>
              <a:t>恐龙    庞大   死亡    辉煌    严寒    传染</a:t>
            </a:r>
          </a:p>
          <a:p>
            <a:endParaRPr lang="zh-CN" altLang="en-US" sz="3600" b="1" dirty="0"/>
          </a:p>
          <a:p>
            <a:r>
              <a:rPr lang="zh-CN" altLang="en-US" sz="3600" b="1" dirty="0"/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l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sym typeface="宋体" pitchFamily="2" charset="-122"/>
              </a:rPr>
              <a:t>è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i    hu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sym typeface="宋体" pitchFamily="2" charset="-122"/>
              </a:rPr>
              <a:t>ò 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zh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sym typeface="宋体" pitchFamily="2" charset="-122"/>
              </a:rPr>
              <a:t>ě    āi   tōu    bǔ rǔ    fū</a:t>
            </a:r>
          </a:p>
          <a:p>
            <a:r>
              <a:rPr lang="zh-CN" altLang="en-US" sz="3600" b="1" dirty="0">
                <a:latin typeface="宋体" pitchFamily="2" charset="-122"/>
              </a:rPr>
              <a:t>人类  或者   尘埃  偷吃  哺乳   孵出</a:t>
            </a:r>
          </a:p>
          <a:p>
            <a:endParaRPr lang="zh-CN" altLang="en-US" sz="3600" b="1" dirty="0">
              <a:latin typeface="宋体" pitchFamily="2" charset="-122"/>
            </a:endParaRPr>
          </a:p>
          <a:p>
            <a:r>
              <a:rPr lang="zh-CN" altLang="en-US" sz="3600" b="1" dirty="0">
                <a:latin typeface="宋体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 b</a:t>
            </a:r>
            <a:r>
              <a:rPr lang="zh-CN" altLang="en-US" sz="3600" b="1" dirty="0">
                <a:solidFill>
                  <a:srgbClr val="FF0000"/>
                </a:solidFill>
                <a:latin typeface="Batang" pitchFamily="18" charset="-127"/>
                <a:ea typeface="Batang" pitchFamily="18" charset="-127"/>
                <a:sym typeface="宋体" pitchFamily="2" charset="-122"/>
              </a:rPr>
              <a:t>ì      wěi   nài        mí        jí  duàn</a:t>
            </a:r>
          </a:p>
          <a:p>
            <a:r>
              <a:rPr lang="zh-CN" altLang="en-US" sz="3600" b="1" dirty="0">
                <a:latin typeface="宋体" pitchFamily="2" charset="-122"/>
              </a:rPr>
              <a:t>躲避  枯萎   耐不住  谜语  书籍  一段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612774" y="1700808"/>
            <a:ext cx="799147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恐龙   庞大   死亡    辉煌    严寒    传染</a:t>
            </a:r>
          </a:p>
          <a:p>
            <a:endParaRPr lang="zh-CN" altLang="en-US" sz="3600" b="1" dirty="0"/>
          </a:p>
          <a:p>
            <a:r>
              <a:rPr lang="zh-CN" altLang="en-US" sz="3600" b="1" dirty="0"/>
              <a:t>人类   或者   偷吃    尘埃    哺乳    孵出</a:t>
            </a:r>
          </a:p>
          <a:p>
            <a:r>
              <a:rPr lang="zh-CN" altLang="en-US" sz="3600" b="1" dirty="0"/>
              <a:t> </a:t>
            </a:r>
          </a:p>
          <a:p>
            <a:r>
              <a:rPr lang="zh-CN" altLang="en-US" sz="3600" b="1" dirty="0"/>
              <a:t>躲避   枯萎   耐不住  谜语   书籍 </a:t>
            </a:r>
            <a:r>
              <a:rPr lang="zh-CN" altLang="en-US" sz="3600" dirty="0">
                <a:latin typeface="宋体" pitchFamily="2" charset="-122"/>
              </a:rPr>
              <a:t> </a:t>
            </a:r>
            <a:r>
              <a:rPr lang="zh-CN" altLang="en-US" sz="3600" b="1" dirty="0">
                <a:latin typeface="宋体" pitchFamily="2" charset="-122"/>
              </a:rPr>
              <a:t>一段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260475" y="1412875"/>
            <a:ext cx="6624638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/>
              <a:t>恐   孵   类   偷   乳   者   庞</a:t>
            </a:r>
          </a:p>
          <a:p>
            <a:endParaRPr lang="zh-CN" altLang="en-US" sz="4000" b="1"/>
          </a:p>
          <a:p>
            <a:r>
              <a:rPr lang="zh-CN" altLang="en-US" sz="4000" b="1"/>
              <a:t>传   籍   段   或   严   亡   避</a:t>
            </a:r>
          </a:p>
          <a:p>
            <a:endParaRPr lang="zh-CN" altLang="en-US" sz="4000" b="1"/>
          </a:p>
          <a:p>
            <a:r>
              <a:rPr lang="zh-CN" altLang="en-US" sz="4000" b="1"/>
              <a:t>耐   埃   谜   萎   寒   哺   染</a:t>
            </a:r>
          </a:p>
          <a:p>
            <a:endParaRPr lang="zh-CN" altLang="en-US" b="1"/>
          </a:p>
          <a:p>
            <a:r>
              <a:rPr lang="zh-CN" altLang="en-US" b="1"/>
              <a:t>                </a:t>
            </a:r>
          </a:p>
          <a:p>
            <a:r>
              <a:rPr lang="zh-CN" altLang="en-US" b="1"/>
              <a:t>           </a:t>
            </a:r>
          </a:p>
          <a:p>
            <a:r>
              <a:rPr lang="zh-CN" altLang="en-US" b="1"/>
              <a:t> </a:t>
            </a:r>
          </a:p>
          <a:p>
            <a:r>
              <a:rPr lang="zh-CN" altLang="en-US" b="1"/>
              <a:t>            </a:t>
            </a:r>
            <a:r>
              <a:rPr lang="zh-CN" altLang="en-US"/>
              <a:t> </a:t>
            </a:r>
          </a:p>
        </p:txBody>
      </p:sp>
      <p:pic>
        <p:nvPicPr>
          <p:cNvPr id="16387" name="Picture 3" descr="卡通龙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5013325"/>
            <a:ext cx="151130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692275" y="549275"/>
            <a:ext cx="38893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读完课文,来闯关：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23850" y="4076700"/>
            <a:ext cx="81375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/>
              <a:t>四、恐龙生活在地球上的历史比我们人类久。</a:t>
            </a:r>
            <a:r>
              <a:rPr lang="zh-CN" altLang="en-US" sz="4400" dirty="0"/>
              <a:t>（    ）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23850" y="1484313"/>
            <a:ext cx="79930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/>
              <a:t>一、恐龙曾今称霸地球。</a:t>
            </a:r>
            <a:r>
              <a:rPr lang="zh-CN" altLang="en-US" sz="4400" dirty="0"/>
              <a:t>（    ）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3850" y="2276475"/>
            <a:ext cx="80692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/>
              <a:t>二、恐龙都是食肉动物。</a:t>
            </a:r>
            <a:r>
              <a:rPr lang="zh-CN" altLang="en-US" sz="4400" dirty="0"/>
              <a:t>（    ）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23850" y="3141663"/>
            <a:ext cx="75104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/>
              <a:t>三、恐龙是</a:t>
            </a:r>
            <a:r>
              <a:rPr lang="zh-CN" altLang="en-US" sz="4400" b="1" dirty="0">
                <a:hlinkClick r:id="rId2" action="ppaction://hlinksldjump"/>
              </a:rPr>
              <a:t>哺乳动物</a:t>
            </a:r>
            <a:r>
              <a:rPr lang="zh-CN" altLang="en-US" sz="4400" b="1" dirty="0"/>
              <a:t>。</a:t>
            </a:r>
            <a:r>
              <a:rPr lang="zh-CN" altLang="en-US" sz="4400" dirty="0"/>
              <a:t>（    ）</a:t>
            </a:r>
          </a:p>
        </p:txBody>
      </p:sp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7092950" y="1557338"/>
            <a:ext cx="790575" cy="503237"/>
            <a:chOff x="0" y="0"/>
            <a:chExt cx="1246" cy="794"/>
          </a:xfrm>
        </p:grpSpPr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>
              <a:off x="0" y="340"/>
              <a:ext cx="454" cy="454"/>
            </a:xfrm>
            <a:prstGeom prst="line">
              <a:avLst/>
            </a:prstGeom>
            <a:noFill/>
            <a:ln w="635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Line 9"/>
            <p:cNvSpPr>
              <a:spLocks noChangeShapeType="1"/>
            </p:cNvSpPr>
            <p:nvPr/>
          </p:nvSpPr>
          <p:spPr bwMode="auto">
            <a:xfrm flipV="1">
              <a:off x="340" y="0"/>
              <a:ext cx="907" cy="794"/>
            </a:xfrm>
            <a:prstGeom prst="line">
              <a:avLst/>
            </a:prstGeom>
            <a:noFill/>
            <a:ln w="635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8" name="Group 10"/>
          <p:cNvGrpSpPr>
            <a:grpSpLocks/>
          </p:cNvGrpSpPr>
          <p:nvPr/>
        </p:nvGrpSpPr>
        <p:grpSpPr bwMode="auto">
          <a:xfrm>
            <a:off x="7092950" y="2420938"/>
            <a:ext cx="719138" cy="576262"/>
            <a:chOff x="0" y="0"/>
            <a:chExt cx="1134" cy="907"/>
          </a:xfrm>
        </p:grpSpPr>
        <p:sp>
          <p:nvSpPr>
            <p:cNvPr id="17419" name="Line 11"/>
            <p:cNvSpPr>
              <a:spLocks noChangeShapeType="1"/>
            </p:cNvSpPr>
            <p:nvPr/>
          </p:nvSpPr>
          <p:spPr bwMode="auto">
            <a:xfrm>
              <a:off x="1" y="1"/>
              <a:ext cx="1021" cy="906"/>
            </a:xfrm>
            <a:prstGeom prst="line">
              <a:avLst/>
            </a:prstGeom>
            <a:noFill/>
            <a:ln w="635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Line 12"/>
            <p:cNvSpPr>
              <a:spLocks noChangeShapeType="1"/>
            </p:cNvSpPr>
            <p:nvPr/>
          </p:nvSpPr>
          <p:spPr bwMode="auto">
            <a:xfrm flipH="1">
              <a:off x="0" y="0"/>
              <a:ext cx="1134" cy="907"/>
            </a:xfrm>
            <a:prstGeom prst="line">
              <a:avLst/>
            </a:prstGeom>
            <a:noFill/>
            <a:ln w="635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6516688" y="3284538"/>
            <a:ext cx="719137" cy="576262"/>
            <a:chOff x="0" y="0"/>
            <a:chExt cx="1134" cy="907"/>
          </a:xfrm>
        </p:grpSpPr>
        <p:sp>
          <p:nvSpPr>
            <p:cNvPr id="17422" name="Line 14"/>
            <p:cNvSpPr>
              <a:spLocks noChangeShapeType="1"/>
            </p:cNvSpPr>
            <p:nvPr/>
          </p:nvSpPr>
          <p:spPr bwMode="auto">
            <a:xfrm>
              <a:off x="1" y="1"/>
              <a:ext cx="1021" cy="906"/>
            </a:xfrm>
            <a:prstGeom prst="line">
              <a:avLst/>
            </a:prstGeom>
            <a:noFill/>
            <a:ln w="635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Line 15"/>
            <p:cNvSpPr>
              <a:spLocks noChangeShapeType="1"/>
            </p:cNvSpPr>
            <p:nvPr/>
          </p:nvSpPr>
          <p:spPr bwMode="auto">
            <a:xfrm flipH="1">
              <a:off x="0" y="0"/>
              <a:ext cx="1134" cy="907"/>
            </a:xfrm>
            <a:prstGeom prst="line">
              <a:avLst/>
            </a:prstGeom>
            <a:noFill/>
            <a:ln w="635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4" name="Group 16"/>
          <p:cNvGrpSpPr>
            <a:grpSpLocks/>
          </p:cNvGrpSpPr>
          <p:nvPr/>
        </p:nvGrpSpPr>
        <p:grpSpPr bwMode="auto">
          <a:xfrm>
            <a:off x="4284663" y="4941888"/>
            <a:ext cx="790575" cy="503237"/>
            <a:chOff x="0" y="0"/>
            <a:chExt cx="1246" cy="794"/>
          </a:xfrm>
        </p:grpSpPr>
        <p:sp>
          <p:nvSpPr>
            <p:cNvPr id="17425" name="Line 17"/>
            <p:cNvSpPr>
              <a:spLocks noChangeShapeType="1"/>
            </p:cNvSpPr>
            <p:nvPr/>
          </p:nvSpPr>
          <p:spPr bwMode="auto">
            <a:xfrm>
              <a:off x="0" y="340"/>
              <a:ext cx="454" cy="454"/>
            </a:xfrm>
            <a:prstGeom prst="line">
              <a:avLst/>
            </a:prstGeom>
            <a:noFill/>
            <a:ln w="635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Line 18"/>
            <p:cNvSpPr>
              <a:spLocks noChangeShapeType="1"/>
            </p:cNvSpPr>
            <p:nvPr/>
          </p:nvSpPr>
          <p:spPr bwMode="auto">
            <a:xfrm flipV="1">
              <a:off x="340" y="0"/>
              <a:ext cx="907" cy="794"/>
            </a:xfrm>
            <a:prstGeom prst="line">
              <a:avLst/>
            </a:prstGeom>
            <a:noFill/>
            <a:ln w="635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427" name="Picture 19" descr="卡通龙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1008062" cy="114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utoUpdateAnimBg="0"/>
      <p:bldP spid="17412" grpId="0" bldLvl="0" autoUpdateAnimBg="0"/>
      <p:bldP spid="17413" grpId="0" bldLvl="0" autoUpdateAnimBg="0"/>
      <p:bldP spid="17414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96888" y="1600200"/>
            <a:ext cx="8113712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40000"/>
              </a:lnSpc>
              <a:spcBef>
                <a:spcPct val="20000"/>
              </a:spcBef>
            </a:pPr>
            <a:r>
              <a:rPr lang="zh-CN" altLang="zh-CN" sz="4800" dirty="0">
                <a:solidFill>
                  <a:srgbClr val="CCCC00"/>
                </a:solidFill>
                <a:latin typeface="宋体" pitchFamily="2" charset="-122"/>
                <a:ea typeface="黑体" pitchFamily="2" charset="-122"/>
              </a:rPr>
              <a:t> </a:t>
            </a:r>
            <a:r>
              <a:rPr lang="zh-CN" sz="4400" b="1" dirty="0">
                <a:latin typeface="宋体" pitchFamily="2" charset="-122"/>
                <a:ea typeface="黑体" pitchFamily="2" charset="-122"/>
              </a:rPr>
              <a:t>我们人类只有三四百万年的历史，恐龙却在地球上生活了大约两亿年。</a:t>
            </a: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4211638" y="1676400"/>
            <a:ext cx="2881312" cy="11430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1403350" y="3789363"/>
            <a:ext cx="2089150" cy="8382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3276600" y="2636838"/>
            <a:ext cx="215900" cy="2873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3851275" y="2636838"/>
            <a:ext cx="217488" cy="2873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3276600" y="3502025"/>
            <a:ext cx="215900" cy="287338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6" grpId="0" animBg="1"/>
      <p:bldP spid="18437" grpId="0" animBg="1"/>
      <p:bldP spid="18438" grpId="0" animBg="1"/>
      <p:bldP spid="184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>
            <a:duotone>
              <a:srgbClr val="FFFFFF"/>
              <a:srgbClr val="FFFFFF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3419475" y="188913"/>
            <a:ext cx="4321175" cy="6180137"/>
            <a:chOff x="0" y="0"/>
            <a:chExt cx="2722" cy="3893"/>
          </a:xfrm>
        </p:grpSpPr>
        <p:pic>
          <p:nvPicPr>
            <p:cNvPr id="19459" name="Picture 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6" y="952"/>
              <a:ext cx="1316" cy="29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9460" name="Group 4"/>
            <p:cNvGrpSpPr>
              <a:grpSpLocks/>
            </p:cNvGrpSpPr>
            <p:nvPr/>
          </p:nvGrpSpPr>
          <p:grpSpPr bwMode="auto">
            <a:xfrm>
              <a:off x="0" y="0"/>
              <a:ext cx="1908" cy="3810"/>
              <a:chOff x="0" y="0"/>
              <a:chExt cx="1908" cy="3810"/>
            </a:xfrm>
          </p:grpSpPr>
          <p:sp>
            <p:nvSpPr>
              <p:cNvPr id="19461" name="Text Box 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908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sz="2800">
                    <a:ea typeface="楷体_GB2312" pitchFamily="49" charset="-122"/>
                  </a:rPr>
                  <a:t>恐龙：大约两亿年</a:t>
                </a:r>
              </a:p>
            </p:txBody>
          </p:sp>
          <p:grpSp>
            <p:nvGrpSpPr>
              <p:cNvPr id="19462" name="Group 6"/>
              <p:cNvGrpSpPr>
                <a:grpSpLocks/>
              </p:cNvGrpSpPr>
              <p:nvPr/>
            </p:nvGrpSpPr>
            <p:grpSpPr bwMode="auto">
              <a:xfrm>
                <a:off x="726" y="408"/>
                <a:ext cx="544" cy="3402"/>
                <a:chOff x="0" y="0"/>
                <a:chExt cx="544" cy="3402"/>
              </a:xfrm>
            </p:grpSpPr>
            <p:sp>
              <p:nvSpPr>
                <p:cNvPr id="19463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44" cy="3402"/>
                </a:xfrm>
                <a:prstGeom prst="rect">
                  <a:avLst/>
                </a:prstGeom>
                <a:solidFill>
                  <a:schemeClr val="accent1"/>
                </a:solidFill>
                <a:ln w="12700" cap="flat" cmpd="sng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64" name="Line 8"/>
                <p:cNvSpPr>
                  <a:spLocks noChangeShapeType="1"/>
                </p:cNvSpPr>
                <p:nvPr/>
              </p:nvSpPr>
              <p:spPr bwMode="auto">
                <a:xfrm>
                  <a:off x="0" y="2812"/>
                  <a:ext cx="544" cy="0"/>
                </a:xfrm>
                <a:prstGeom prst="line">
                  <a:avLst/>
                </a:prstGeom>
                <a:noFill/>
                <a:ln w="12700" cap="flat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65" name="Line 9"/>
                <p:cNvSpPr>
                  <a:spLocks noChangeShapeType="1"/>
                </p:cNvSpPr>
                <p:nvPr/>
              </p:nvSpPr>
              <p:spPr bwMode="auto">
                <a:xfrm>
                  <a:off x="0" y="2222"/>
                  <a:ext cx="544" cy="0"/>
                </a:xfrm>
                <a:prstGeom prst="line">
                  <a:avLst/>
                </a:prstGeom>
                <a:noFill/>
                <a:ln w="12700" cap="flat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66" name="Line 10"/>
                <p:cNvSpPr>
                  <a:spLocks noChangeShapeType="1"/>
                </p:cNvSpPr>
                <p:nvPr/>
              </p:nvSpPr>
              <p:spPr bwMode="auto">
                <a:xfrm>
                  <a:off x="0" y="1633"/>
                  <a:ext cx="544" cy="0"/>
                </a:xfrm>
                <a:prstGeom prst="line">
                  <a:avLst/>
                </a:prstGeom>
                <a:noFill/>
                <a:ln w="12700" cap="flat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67" name="Line 11"/>
                <p:cNvSpPr>
                  <a:spLocks noChangeShapeType="1"/>
                </p:cNvSpPr>
                <p:nvPr/>
              </p:nvSpPr>
              <p:spPr bwMode="auto">
                <a:xfrm>
                  <a:off x="0" y="1043"/>
                  <a:ext cx="544" cy="0"/>
                </a:xfrm>
                <a:prstGeom prst="line">
                  <a:avLst/>
                </a:prstGeom>
                <a:noFill/>
                <a:ln w="12700" cap="flat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68" name="Line 12"/>
                <p:cNvSpPr>
                  <a:spLocks noChangeShapeType="1"/>
                </p:cNvSpPr>
                <p:nvPr/>
              </p:nvSpPr>
              <p:spPr bwMode="auto">
                <a:xfrm>
                  <a:off x="0" y="453"/>
                  <a:ext cx="544" cy="0"/>
                </a:xfrm>
                <a:prstGeom prst="line">
                  <a:avLst/>
                </a:prstGeom>
                <a:noFill/>
                <a:ln w="12700" cap="flat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9469" name="AutoShape 13"/>
              <p:cNvSpPr>
                <a:spLocks/>
              </p:cNvSpPr>
              <p:nvPr/>
            </p:nvSpPr>
            <p:spPr bwMode="auto">
              <a:xfrm>
                <a:off x="1316" y="3220"/>
                <a:ext cx="136" cy="590"/>
              </a:xfrm>
              <a:prstGeom prst="rightBrace">
                <a:avLst>
                  <a:gd name="adj1" fmla="val 36152"/>
                  <a:gd name="adj2" fmla="val 50000"/>
                </a:avLst>
              </a:prstGeom>
              <a:noFill/>
              <a:ln w="12700" cap="flat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9470" name="AutoShape 14"/>
              <p:cNvSpPr>
                <a:spLocks/>
              </p:cNvSpPr>
              <p:nvPr/>
            </p:nvSpPr>
            <p:spPr bwMode="auto">
              <a:xfrm>
                <a:off x="1316" y="2631"/>
                <a:ext cx="136" cy="590"/>
              </a:xfrm>
              <a:prstGeom prst="rightBrace">
                <a:avLst>
                  <a:gd name="adj1" fmla="val 36152"/>
                  <a:gd name="adj2" fmla="val 50000"/>
                </a:avLst>
              </a:prstGeom>
              <a:noFill/>
              <a:ln w="12700" cap="flat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9471" name="AutoShape 15"/>
              <p:cNvSpPr>
                <a:spLocks/>
              </p:cNvSpPr>
              <p:nvPr/>
            </p:nvSpPr>
            <p:spPr bwMode="auto">
              <a:xfrm>
                <a:off x="1316" y="2041"/>
                <a:ext cx="136" cy="590"/>
              </a:xfrm>
              <a:prstGeom prst="rightBrace">
                <a:avLst>
                  <a:gd name="adj1" fmla="val 36152"/>
                  <a:gd name="adj2" fmla="val 50000"/>
                </a:avLst>
              </a:prstGeom>
              <a:noFill/>
              <a:ln w="12700" cap="flat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9472" name="AutoShape 16"/>
              <p:cNvSpPr>
                <a:spLocks/>
              </p:cNvSpPr>
              <p:nvPr/>
            </p:nvSpPr>
            <p:spPr bwMode="auto">
              <a:xfrm>
                <a:off x="1316" y="1451"/>
                <a:ext cx="136" cy="590"/>
              </a:xfrm>
              <a:prstGeom prst="rightBrace">
                <a:avLst>
                  <a:gd name="adj1" fmla="val 36152"/>
                  <a:gd name="adj2" fmla="val 50000"/>
                </a:avLst>
              </a:prstGeom>
              <a:noFill/>
              <a:ln w="12700" cap="flat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9473" name="AutoShape 17"/>
              <p:cNvSpPr>
                <a:spLocks/>
              </p:cNvSpPr>
              <p:nvPr/>
            </p:nvSpPr>
            <p:spPr bwMode="auto">
              <a:xfrm>
                <a:off x="1316" y="862"/>
                <a:ext cx="136" cy="590"/>
              </a:xfrm>
              <a:prstGeom prst="rightBrace">
                <a:avLst>
                  <a:gd name="adj1" fmla="val 36152"/>
                  <a:gd name="adj2" fmla="val 50000"/>
                </a:avLst>
              </a:prstGeom>
              <a:noFill/>
              <a:ln w="12700" cap="flat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474" name="Group 18"/>
          <p:cNvGrpSpPr>
            <a:grpSpLocks/>
          </p:cNvGrpSpPr>
          <p:nvPr/>
        </p:nvGrpSpPr>
        <p:grpSpPr bwMode="auto">
          <a:xfrm>
            <a:off x="250825" y="5300663"/>
            <a:ext cx="3960813" cy="946150"/>
            <a:chOff x="0" y="0"/>
            <a:chExt cx="2495" cy="596"/>
          </a:xfrm>
        </p:grpSpPr>
        <p:sp>
          <p:nvSpPr>
            <p:cNvPr id="19475" name="Rectangle 19"/>
            <p:cNvSpPr>
              <a:spLocks noChangeArrowheads="1"/>
            </p:cNvSpPr>
            <p:nvPr/>
          </p:nvSpPr>
          <p:spPr bwMode="auto">
            <a:xfrm>
              <a:off x="1996" y="0"/>
              <a:ext cx="499" cy="589"/>
            </a:xfrm>
            <a:prstGeom prst="rect">
              <a:avLst/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69" y="0"/>
              <a:ext cx="137" cy="589"/>
            </a:xfrm>
            <a:prstGeom prst="leftBrace">
              <a:avLst>
                <a:gd name="adj1" fmla="val 35827"/>
                <a:gd name="adj2" fmla="val 50000"/>
              </a:avLst>
            </a:prstGeom>
            <a:noFill/>
            <a:ln w="12700" cap="flat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477" name="Text Box 21"/>
            <p:cNvSpPr txBox="1">
              <a:spLocks noChangeArrowheads="1"/>
            </p:cNvSpPr>
            <p:nvPr/>
          </p:nvSpPr>
          <p:spPr bwMode="auto">
            <a:xfrm>
              <a:off x="0" y="0"/>
              <a:ext cx="1701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>
                  <a:ea typeface="楷体_GB2312" pitchFamily="49" charset="-122"/>
                </a:rPr>
                <a:t>人类：三四百万年历史</a:t>
              </a:r>
            </a:p>
          </p:txBody>
        </p:sp>
      </p:grpSp>
      <p:pic>
        <p:nvPicPr>
          <p:cNvPr id="19478" name="Picture 22" descr="000bcdb955590a2adda50e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644900"/>
            <a:ext cx="2736850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323850" y="620713"/>
            <a:ext cx="3816350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4400" b="1"/>
              <a:t>人类的历史与恐龙的历史相比，可就</a:t>
            </a:r>
            <a:r>
              <a:rPr lang="zh-CN" sz="4400" b="1">
                <a:solidFill>
                  <a:srgbClr val="FF0000"/>
                </a:solidFill>
              </a:rPr>
              <a:t>短多了</a:t>
            </a:r>
            <a:r>
              <a:rPr lang="zh-CN" sz="4400" b="1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</p:txBody>
      </p:sp>
      <p:pic>
        <p:nvPicPr>
          <p:cNvPr id="81924" name="Picture 4" descr="013000000123391199687109833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1331119" y="1160860"/>
            <a:ext cx="66704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>
                <a:solidFill>
                  <a:srgbClr val="FF0000"/>
                </a:solidFill>
              </a:rPr>
              <a:t>庞大的恐龙为什么会消失了呢？</a:t>
            </a:r>
          </a:p>
        </p:txBody>
      </p:sp>
      <p:sp>
        <p:nvSpPr>
          <p:cNvPr id="81926" name="WordArt 6"/>
          <p:cNvSpPr>
            <a:spLocks noChangeArrowheads="1" noChangeShapeType="1" noTextEdit="1"/>
          </p:cNvSpPr>
          <p:nvPr/>
        </p:nvSpPr>
        <p:spPr bwMode="auto">
          <a:xfrm>
            <a:off x="3924300" y="2619376"/>
            <a:ext cx="1890713" cy="167401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2700" kern="10">
                <a:ln w="9525">
                  <a:miter lim="800000"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谜？</a:t>
            </a:r>
          </a:p>
        </p:txBody>
      </p:sp>
    </p:spTree>
    <p:extLst>
      <p:ext uri="{BB962C8B-B14F-4D97-AF65-F5344CB8AC3E}">
        <p14:creationId xmlns:p14="http://schemas.microsoft.com/office/powerpoint/2010/main" val="417249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819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6" grpId="0" animBg="1"/>
      <p:bldP spid="8192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39750" y="2492375"/>
            <a:ext cx="79930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accent2"/>
                </a:solidFill>
              </a:rPr>
              <a:t>但是，庞大的恐龙为什么消失了呢？</a:t>
            </a:r>
          </a:p>
        </p:txBody>
      </p:sp>
      <p:pic>
        <p:nvPicPr>
          <p:cNvPr id="20483" name="Picture 3" descr="nwkh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620713"/>
            <a:ext cx="12954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1640" y="1700808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更换图片</a:t>
            </a:r>
            <a:endParaRPr lang="en-US" altLang="zh-CN" dirty="0" smtClean="0"/>
          </a:p>
          <a:p>
            <a:r>
              <a:rPr lang="zh-CN" altLang="en-US" dirty="0" smtClean="0"/>
              <a:t>如果能够换成类似于动图或者</a:t>
            </a:r>
            <a:r>
              <a:rPr lang="en-US" altLang="zh-CN" dirty="0" smtClean="0"/>
              <a:t>flash</a:t>
            </a:r>
            <a:r>
              <a:rPr lang="zh-CN" altLang="en-US" dirty="0" smtClean="0"/>
              <a:t>动画更好</a:t>
            </a:r>
            <a:r>
              <a:rPr lang="en-US" altLang="zh-CN" dirty="0" smtClean="0"/>
              <a:t>~</a:t>
            </a:r>
          </a:p>
          <a:p>
            <a:r>
              <a:rPr lang="zh-CN" altLang="zh-CN" dirty="0"/>
              <a:t>图片渐变（不同的龙）</a:t>
            </a:r>
          </a:p>
          <a:p>
            <a:r>
              <a:rPr lang="en-US" altLang="zh-CN" u="sng" dirty="0">
                <a:hlinkClick r:id="rId2"/>
              </a:rPr>
              <a:t>http://210.36.94.18/jiaocheng/4-04.htm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5944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755650" y="549275"/>
            <a:ext cx="7489825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/>
              <a:t>       一种说法是，有一段时间，地球上突然变得十分寒冷。恐龙没有冬眠的习惯，它们不能像蛇和乌龟那样 ，借冬眠来躲避寒冷。加上恐龙身上没有皮毛来保暖，它们耐不住严寒，就慢慢地消失了。</a:t>
            </a:r>
            <a:endParaRPr lang="zh-CN" altLang="en-US" sz="440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627313" y="5445125"/>
            <a:ext cx="27368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严寒说</a:t>
            </a:r>
          </a:p>
        </p:txBody>
      </p:sp>
      <p:pic>
        <p:nvPicPr>
          <p:cNvPr id="21508" name="Picture 4" descr="卡通龙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25" y="5661025"/>
            <a:ext cx="865188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图片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313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23850" y="2565400"/>
            <a:ext cx="849630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因为恐龙既( </a:t>
            </a:r>
            <a:r>
              <a:rPr lang="zh-CN" altLang="en-US" sz="3600" b="1" dirty="0">
                <a:ea typeface="楷体_GB2312" pitchFamily="49" charset="-122"/>
              </a:rPr>
              <a:t>                            ），身上又（                            ），所以（                      ）。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924300" y="2565400"/>
            <a:ext cx="3382963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ea typeface="楷体_GB2312" pitchFamily="49" charset="-122"/>
              </a:rPr>
              <a:t>没有冬眠的习惯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755650" y="3644900"/>
            <a:ext cx="3024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ea typeface="楷体_GB2312" pitchFamily="49" charset="-122"/>
              </a:rPr>
              <a:t>就慢慢消失了</a:t>
            </a:r>
            <a:r>
              <a:rPr lang="zh-CN" sz="2800" b="1">
                <a:solidFill>
                  <a:srgbClr val="FF0000"/>
                </a:solidFill>
                <a:ea typeface="楷体_GB2312" pitchFamily="49" charset="-122"/>
              </a:rPr>
              <a:t> 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339975" y="3141663"/>
            <a:ext cx="3382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ea typeface="楷体_GB2312" pitchFamily="49" charset="-122"/>
              </a:rPr>
              <a:t>没有皮毛来保暖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42925" y="395288"/>
            <a:ext cx="23018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我会说：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348038" y="4868863"/>
            <a:ext cx="16557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冻死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66725" y="1773238"/>
            <a:ext cx="82089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冰天雪地、天寒地冻、寒风呼啸、滴水成冰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663575" y="1079500"/>
            <a:ext cx="28289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表示寒冷的词：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043608" y="4562475"/>
            <a:ext cx="6643687" cy="173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用上表示天气寒冷的词说一说，既没有冬眠习惯，又没有皮毛保暖的恐龙怎么样了？</a:t>
            </a:r>
          </a:p>
        </p:txBody>
      </p:sp>
      <p:pic>
        <p:nvPicPr>
          <p:cNvPr id="23563" name="Picture 11" descr="卡通龙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25" y="5661025"/>
            <a:ext cx="865188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utoUpdateAnimBg="0"/>
      <p:bldP spid="23554" grpId="1" bldLvl="0" autoUpdateAnimBg="0"/>
      <p:bldP spid="23555" grpId="0" bldLvl="0" autoUpdateAnimBg="0"/>
      <p:bldP spid="23555" grpId="1" bldLvl="0" autoUpdateAnimBg="0"/>
      <p:bldP spid="23556" grpId="0" bldLvl="0" autoUpdateAnimBg="0"/>
      <p:bldP spid="23556" grpId="1" bldLvl="0" autoUpdateAnimBg="0"/>
      <p:bldP spid="23557" grpId="0" bldLvl="0" autoUpdateAnimBg="0"/>
      <p:bldP spid="23557" grpId="1" bldLvl="0" autoUpdateAnimBg="0"/>
      <p:bldP spid="23559" grpId="0" bldLvl="0" autoUpdateAnimBg="0"/>
      <p:bldP spid="23560" grpId="0" bldLvl="0" autoUpdateAnimBg="0"/>
      <p:bldP spid="23562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96875" y="476250"/>
            <a:ext cx="8280400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/>
              <a:t>       一种说法是，有一段时间，地球上突然变得十分寒冷。恐龙没有冬眠的习惯，它们不能像蛇和乌龟那样 ，借冬眠来躲避寒冷。加上恐龙身上没有皮毛来保暖，它们耐不住严寒，就慢慢地消失了。</a:t>
            </a: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5508625" y="3862388"/>
            <a:ext cx="1655763" cy="720725"/>
          </a:xfrm>
          <a:prstGeom prst="roundRect">
            <a:avLst>
              <a:gd name="adj" fmla="val 16667"/>
            </a:avLst>
          </a:prstGeom>
          <a:noFill/>
          <a:ln w="50800" cap="flat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2124075" y="1196975"/>
            <a:ext cx="1152525" cy="720725"/>
          </a:xfrm>
          <a:prstGeom prst="roundRect">
            <a:avLst>
              <a:gd name="adj" fmla="val 16667"/>
            </a:avLst>
          </a:prstGeom>
          <a:noFill/>
          <a:ln w="50800" cap="flat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755650" y="404813"/>
            <a:ext cx="7273925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</a:rPr>
              <a:t>      另一种说法是，宇宙行星撞上了地球，尘埃把太阳遮住了，地球上一片黑暗。因为没有阳光照射，植物大量枯萎、死亡，那些</a:t>
            </a:r>
            <a:r>
              <a:rPr lang="zh-CN" altLang="en-US" sz="3600" b="1">
                <a:solidFill>
                  <a:srgbClr val="FF0000"/>
                </a:solidFill>
              </a:rPr>
              <a:t>/</a:t>
            </a:r>
            <a:r>
              <a:rPr lang="zh-CN" altLang="en-US" sz="3600" b="1">
                <a:solidFill>
                  <a:schemeClr val="tx2"/>
                </a:solidFill>
              </a:rPr>
              <a:t>以植物为食物的恐龙</a:t>
            </a:r>
            <a:r>
              <a:rPr lang="zh-CN" altLang="en-US" sz="3600" b="1">
                <a:solidFill>
                  <a:srgbClr val="FF0000"/>
                </a:solidFill>
              </a:rPr>
              <a:t>/</a:t>
            </a:r>
            <a:r>
              <a:rPr lang="zh-CN" altLang="en-US" sz="3600" b="1">
                <a:solidFill>
                  <a:schemeClr val="tx2"/>
                </a:solidFill>
              </a:rPr>
              <a:t>和其他动物，渐渐地死去了。随着动物的减少，食肉的恐龙找不到足够的食物，也渐渐地灭绝了。</a:t>
            </a:r>
            <a:endParaRPr lang="zh-CN" altLang="en-US" sz="3600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900113" y="4941888"/>
            <a:ext cx="65833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/>
              <a:t>想一想：恐龙灭绝的最根本原因是什么？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060700" y="5661025"/>
            <a:ext cx="22971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撞击说</a:t>
            </a:r>
          </a:p>
        </p:txBody>
      </p:sp>
      <p:pic>
        <p:nvPicPr>
          <p:cNvPr id="25605" name="Picture 5" descr="卡通龙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25" y="5661025"/>
            <a:ext cx="865188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" y="0"/>
            <a:ext cx="913447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95288" y="692150"/>
            <a:ext cx="8353425" cy="420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>
                <a:solidFill>
                  <a:schemeClr val="tx2"/>
                </a:solidFill>
              </a:rPr>
              <a:t>      另一种说法是，宇宙行星撞上了地球，尘埃把太阳遮住了，地球上一片黑暗。因为没有阳光照射，植物大量枯萎、死亡，那些以植物为食物的恐龙和其他动物，渐渐地死去了。随着动物的减少，食肉的恐龙找不到足够的食物，也渐渐地灭绝了。</a:t>
            </a:r>
          </a:p>
          <a:p>
            <a:endParaRPr lang="zh-CN" alt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844800" y="5302250"/>
            <a:ext cx="3073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饿死</a:t>
            </a:r>
          </a:p>
        </p:txBody>
      </p:sp>
      <p:pic>
        <p:nvPicPr>
          <p:cNvPr id="27652" name="Picture 4" descr="卡通龙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25" y="5661025"/>
            <a:ext cx="865188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84213" y="1652588"/>
            <a:ext cx="5567362" cy="351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355600">
              <a:lnSpc>
                <a:spcPct val="125000"/>
              </a:lnSpc>
            </a:pPr>
            <a:r>
              <a:rPr lang="zh-CN" altLang="en-US" sz="3600" b="1">
                <a:latin typeface="宋体" pitchFamily="2" charset="-122"/>
              </a:rPr>
              <a:t>（  ）尘埃遮住了太阳。</a:t>
            </a:r>
          </a:p>
          <a:p>
            <a:pPr indent="355600">
              <a:lnSpc>
                <a:spcPct val="125000"/>
              </a:lnSpc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355600">
              <a:lnSpc>
                <a:spcPct val="125000"/>
              </a:lnSpc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355600">
              <a:lnSpc>
                <a:spcPct val="125000"/>
              </a:lnSpc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355600">
              <a:lnSpc>
                <a:spcPct val="125000"/>
              </a:lnSpc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546225" y="2439988"/>
            <a:ext cx="6492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546225" y="3159125"/>
            <a:ext cx="6492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546225" y="3825875"/>
            <a:ext cx="6492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546225" y="4527550"/>
            <a:ext cx="6492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547813" y="1719263"/>
            <a:ext cx="6492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900113" y="692150"/>
            <a:ext cx="39592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itchFamily="49" charset="-122"/>
              </a:rPr>
              <a:t>你会填上序号吗？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1042988" y="2420938"/>
            <a:ext cx="5211762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宋体" pitchFamily="2" charset="-122"/>
              </a:rPr>
              <a:t>（  ）行星撞上了地球。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1042988" y="3108325"/>
            <a:ext cx="566896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宋体" pitchFamily="2" charset="-122"/>
              </a:rPr>
              <a:t>（  ）食肉的恐龙灭绝了。</a:t>
            </a: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1042988" y="3789363"/>
            <a:ext cx="7954962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宋体" pitchFamily="2" charset="-122"/>
              </a:rPr>
              <a:t>（  ）食草的恐龙和其他动物死去了。</a:t>
            </a: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1036638" y="4508500"/>
            <a:ext cx="612616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宋体" pitchFamily="2" charset="-122"/>
              </a:rPr>
              <a:t>（  ）植物大量枯萎、死亡。</a:t>
            </a:r>
          </a:p>
        </p:txBody>
      </p:sp>
      <p:pic>
        <p:nvPicPr>
          <p:cNvPr id="28685" name="Picture 13" descr="卡通龙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850" y="404813"/>
            <a:ext cx="151130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utoUpdateAnimBg="0"/>
      <p:bldP spid="28676" grpId="0" autoUpdateAnimBg="0"/>
      <p:bldP spid="28677" grpId="0" autoUpdateAnimBg="0"/>
      <p:bldP spid="28678" grpId="0" autoUpdateAnimBg="0"/>
      <p:bldP spid="28679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539750" y="692150"/>
            <a:ext cx="7561263" cy="478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b="1"/>
              <a:t>   </a:t>
            </a:r>
            <a:r>
              <a:rPr lang="zh-CN" altLang="zh-CN" sz="4400" b="1">
                <a:latin typeface="宋体" pitchFamily="2" charset="-122"/>
              </a:rPr>
              <a:t>     </a:t>
            </a:r>
            <a:r>
              <a:rPr lang="zh-CN" sz="4400" b="1">
                <a:latin typeface="宋体" pitchFamily="2" charset="-122"/>
              </a:rPr>
              <a:t>还有其他的种种说法，比如：地球上的哺乳动物越来越多，它们经常偷吃恐龙蛋，使恐龙渐渐灭绝；突然流行的传染病，使恐龙全部死亡；全球气温下降，使恐龙蛋只能孵出雄性的小恐龙</a:t>
            </a:r>
            <a:r>
              <a:rPr lang="zh-CN" altLang="zh-CN" sz="4400" b="1">
                <a:latin typeface="宋体" pitchFamily="2" charset="-122"/>
              </a:rPr>
              <a:t>……</a:t>
            </a:r>
            <a:endParaRPr lang="zh-CN" altLang="zh-CN" sz="4400">
              <a:latin typeface="宋体" pitchFamily="2" charset="-122"/>
            </a:endParaRPr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4572000" y="5445125"/>
            <a:ext cx="1152525" cy="0"/>
          </a:xfrm>
          <a:prstGeom prst="line">
            <a:avLst/>
          </a:prstGeom>
          <a:noFill/>
          <a:ln w="63500" cap="flat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5003800" y="1412875"/>
            <a:ext cx="1152525" cy="0"/>
          </a:xfrm>
          <a:prstGeom prst="line">
            <a:avLst/>
          </a:prstGeom>
          <a:noFill/>
          <a:ln w="63500" cap="flat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692275" y="5661025"/>
            <a:ext cx="5581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偷吃说、传染说、降温说</a:t>
            </a:r>
          </a:p>
        </p:txBody>
      </p:sp>
      <p:pic>
        <p:nvPicPr>
          <p:cNvPr id="29702" name="Picture 6" descr="卡通龙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25" y="5661025"/>
            <a:ext cx="865188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66725" y="1196975"/>
            <a:ext cx="8067675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b="1" dirty="0">
                <a:latin typeface="宋体" pitchFamily="2" charset="-122"/>
                <a:sym typeface="Times New Roman" pitchFamily="18" charset="0"/>
              </a:rPr>
              <a:t>1、</a:t>
            </a:r>
            <a:r>
              <a:rPr lang="zh-CN" altLang="en-US" sz="4000" b="1" dirty="0">
                <a:latin typeface="宋体" pitchFamily="2" charset="-122"/>
                <a:sym typeface="宋体" pitchFamily="2" charset="-122"/>
              </a:rPr>
              <a:t>恐龙食用的植物有毒。庞大的恐龙吃入大量植物中的毒素，终于被毒死了。　</a:t>
            </a:r>
          </a:p>
          <a:p>
            <a:r>
              <a:rPr lang="zh-CN" altLang="en-US" sz="4000" b="1" dirty="0">
                <a:latin typeface="宋体" pitchFamily="2" charset="-122"/>
                <a:sym typeface="Times New Roman" pitchFamily="18" charset="0"/>
              </a:rPr>
              <a:t>2、</a:t>
            </a:r>
            <a:r>
              <a:rPr lang="zh-CN" altLang="en-US" sz="4000" b="1" dirty="0">
                <a:latin typeface="宋体" pitchFamily="2" charset="-122"/>
                <a:sym typeface="宋体" pitchFamily="2" charset="-122"/>
              </a:rPr>
              <a:t>有一段时间，可能下过酸雨，恐龙通过饮水和食物，慢性中毒，最后一批批死亡。　　</a:t>
            </a:r>
          </a:p>
          <a:p>
            <a:r>
              <a:rPr lang="zh-CN" altLang="en-US" sz="4000" b="1" dirty="0">
                <a:latin typeface="宋体" pitchFamily="2" charset="-122"/>
                <a:sym typeface="Times New Roman" pitchFamily="18" charset="0"/>
              </a:rPr>
              <a:t>3、</a:t>
            </a:r>
            <a:r>
              <a:rPr lang="zh-CN" altLang="en-US" sz="4000" b="1" dirty="0">
                <a:latin typeface="宋体" pitchFamily="2" charset="-122"/>
                <a:sym typeface="宋体" pitchFamily="2" charset="-122"/>
              </a:rPr>
              <a:t>海底火山爆发，使地球气温发生变化，造成恐龙的灭绝。</a:t>
            </a:r>
            <a:r>
              <a:rPr lang="zh-CN" altLang="en-US" sz="1000" b="1" dirty="0">
                <a:latin typeface="宋体" pitchFamily="2" charset="-122"/>
                <a:sym typeface="宋体" pitchFamily="2" charset="-122"/>
              </a:rPr>
              <a:t>　</a:t>
            </a:r>
            <a:endParaRPr lang="zh-CN" altLang="en-US" dirty="0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03250" y="471488"/>
            <a:ext cx="23844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其他说法：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7723428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333375"/>
            <a:ext cx="7488238" cy="471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547813" y="5302250"/>
            <a:ext cx="474503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 b="1" dirty="0"/>
              <a:t>恐</a:t>
            </a:r>
            <a:r>
              <a:rPr lang="zh-CN" altLang="en-US" sz="5400" b="1" dirty="0">
                <a:latin typeface="Batang" pitchFamily="18" charset="-127"/>
                <a:ea typeface="Batang" pitchFamily="18" charset="-127"/>
              </a:rPr>
              <a:t>k</a:t>
            </a:r>
            <a:r>
              <a:rPr lang="zh-CN" altLang="en-US" sz="5400" b="1" dirty="0">
                <a:latin typeface="Batang" pitchFamily="18" charset="-127"/>
                <a:ea typeface="Batang" pitchFamily="18" charset="-127"/>
                <a:sym typeface="宋体" pitchFamily="2" charset="-122"/>
              </a:rPr>
              <a:t>ǒ</a:t>
            </a:r>
            <a:r>
              <a:rPr lang="zh-CN" altLang="en-US" sz="5400" b="1" dirty="0">
                <a:latin typeface="Batang" pitchFamily="18" charset="-127"/>
                <a:ea typeface="Batang" pitchFamily="18" charset="-127"/>
              </a:rPr>
              <a:t>ng</a:t>
            </a:r>
            <a:r>
              <a:rPr lang="zh-CN" altLang="en-US" sz="5400" b="1" dirty="0"/>
              <a:t>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/>
          </p:cNvSpPr>
          <p:nvPr/>
        </p:nvSpPr>
        <p:spPr bwMode="auto">
          <a:xfrm>
            <a:off x="466725" y="404813"/>
            <a:ext cx="18288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连一连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52400" y="1447800"/>
            <a:ext cx="1401763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/>
              <a:t>严寒说</a:t>
            </a:r>
          </a:p>
          <a:p>
            <a:pPr>
              <a:lnSpc>
                <a:spcPct val="160000"/>
              </a:lnSpc>
            </a:pPr>
            <a:r>
              <a:rPr lang="zh-CN" altLang="en-US" sz="3200" b="1"/>
              <a:t>撞击说</a:t>
            </a:r>
          </a:p>
          <a:p>
            <a:pPr>
              <a:lnSpc>
                <a:spcPct val="160000"/>
              </a:lnSpc>
            </a:pPr>
            <a:r>
              <a:rPr lang="zh-CN" altLang="en-US" sz="3200" b="1"/>
              <a:t>偷吃说</a:t>
            </a:r>
          </a:p>
          <a:p>
            <a:pPr>
              <a:lnSpc>
                <a:spcPct val="160000"/>
              </a:lnSpc>
            </a:pPr>
            <a:r>
              <a:rPr lang="zh-CN" altLang="en-US" sz="3200" b="1"/>
              <a:t>传染说</a:t>
            </a:r>
          </a:p>
          <a:p>
            <a:pPr>
              <a:lnSpc>
                <a:spcPct val="160000"/>
              </a:lnSpc>
            </a:pPr>
            <a:r>
              <a:rPr lang="zh-CN" altLang="en-US" sz="3200" b="1"/>
              <a:t>降温说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752600" y="1447800"/>
            <a:ext cx="3448050" cy="398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zh-CN" sz="3200" b="1" dirty="0"/>
              <a:t>行星撞击地球</a:t>
            </a:r>
          </a:p>
          <a:p>
            <a:pPr>
              <a:lnSpc>
                <a:spcPct val="160000"/>
              </a:lnSpc>
            </a:pPr>
            <a:r>
              <a:rPr lang="zh-CN" sz="3200" b="1" dirty="0"/>
              <a:t>哺乳动物越来越多</a:t>
            </a:r>
          </a:p>
          <a:p>
            <a:pPr>
              <a:lnSpc>
                <a:spcPct val="160000"/>
              </a:lnSpc>
            </a:pPr>
            <a:r>
              <a:rPr lang="zh-CN" sz="3200" b="1" dirty="0"/>
              <a:t>地球变得极度寒冷</a:t>
            </a:r>
          </a:p>
          <a:p>
            <a:pPr>
              <a:lnSpc>
                <a:spcPct val="160000"/>
              </a:lnSpc>
            </a:pPr>
            <a:r>
              <a:rPr lang="zh-CN" sz="3200" b="1" dirty="0"/>
              <a:t>全球气温下降</a:t>
            </a:r>
          </a:p>
          <a:p>
            <a:pPr>
              <a:lnSpc>
                <a:spcPct val="160000"/>
              </a:lnSpc>
            </a:pPr>
            <a:r>
              <a:rPr lang="zh-CN" sz="3200" b="1" dirty="0"/>
              <a:t>突然流行传染病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287963" y="1371600"/>
            <a:ext cx="3856037" cy="401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5000"/>
              </a:lnSpc>
            </a:pPr>
            <a:r>
              <a:rPr lang="zh-CN" sz="3200" b="1"/>
              <a:t>只能孵出雄性小恐龙</a:t>
            </a:r>
          </a:p>
          <a:p>
            <a:pPr>
              <a:lnSpc>
                <a:spcPct val="145000"/>
              </a:lnSpc>
            </a:pPr>
            <a:r>
              <a:rPr lang="zh-CN" sz="3200" b="1"/>
              <a:t>恐龙染病</a:t>
            </a:r>
          </a:p>
          <a:p>
            <a:pPr>
              <a:lnSpc>
                <a:spcPct val="145000"/>
              </a:lnSpc>
            </a:pPr>
            <a:r>
              <a:rPr lang="zh-CN" sz="3200" b="1"/>
              <a:t>尘埃遮住太阳，</a:t>
            </a:r>
          </a:p>
          <a:p>
            <a:pPr>
              <a:lnSpc>
                <a:spcPct val="80000"/>
              </a:lnSpc>
            </a:pPr>
            <a:r>
              <a:rPr lang="zh-CN" sz="3200" b="1"/>
              <a:t>动植物大量死亡</a:t>
            </a:r>
          </a:p>
          <a:p>
            <a:pPr>
              <a:lnSpc>
                <a:spcPct val="145000"/>
              </a:lnSpc>
            </a:pPr>
            <a:r>
              <a:rPr lang="zh-CN" sz="3200" b="1"/>
              <a:t>恐龙耐不住严寒</a:t>
            </a:r>
          </a:p>
          <a:p>
            <a:pPr>
              <a:lnSpc>
                <a:spcPct val="145000"/>
              </a:lnSpc>
            </a:pPr>
            <a:r>
              <a:rPr lang="zh-CN" sz="3200" b="1"/>
              <a:t>偷吃恐龙蛋</a:t>
            </a:r>
          </a:p>
        </p:txBody>
      </p:sp>
      <p:sp>
        <p:nvSpPr>
          <p:cNvPr id="31750" name="Line 6"/>
          <p:cNvSpPr>
            <a:spLocks noChangeShapeType="1"/>
          </p:cNvSpPr>
          <p:nvPr/>
        </p:nvSpPr>
        <p:spPr bwMode="auto">
          <a:xfrm>
            <a:off x="1447800" y="2057400"/>
            <a:ext cx="381000" cy="1447800"/>
          </a:xfrm>
          <a:prstGeom prst="line">
            <a:avLst/>
          </a:prstGeom>
          <a:noFill/>
          <a:ln w="44450" cap="flat" cmpd="sng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5029200" y="3657600"/>
            <a:ext cx="381000" cy="685800"/>
          </a:xfrm>
          <a:prstGeom prst="line">
            <a:avLst/>
          </a:prstGeom>
          <a:noFill/>
          <a:ln w="44450" cap="flat" cmpd="sng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 flipV="1">
            <a:off x="1524000" y="2133600"/>
            <a:ext cx="304800" cy="685800"/>
          </a:xfrm>
          <a:prstGeom prst="line">
            <a:avLst/>
          </a:prstGeom>
          <a:noFill/>
          <a:ln w="44450" cap="flat" cmpd="sng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>
            <a:off x="4267200" y="2057400"/>
            <a:ext cx="1066800" cy="1371600"/>
          </a:xfrm>
          <a:prstGeom prst="line">
            <a:avLst/>
          </a:prstGeom>
          <a:noFill/>
          <a:ln w="44450" cap="flat" cmpd="sng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Line 10"/>
          <p:cNvSpPr>
            <a:spLocks noChangeShapeType="1"/>
          </p:cNvSpPr>
          <p:nvPr/>
        </p:nvSpPr>
        <p:spPr bwMode="auto">
          <a:xfrm flipV="1">
            <a:off x="1447800" y="2819400"/>
            <a:ext cx="457200" cy="762000"/>
          </a:xfrm>
          <a:prstGeom prst="line">
            <a:avLst/>
          </a:prstGeom>
          <a:noFill/>
          <a:ln w="44450" cap="flat" cmpd="sng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5" name="Line 11"/>
          <p:cNvSpPr>
            <a:spLocks noChangeShapeType="1"/>
          </p:cNvSpPr>
          <p:nvPr/>
        </p:nvSpPr>
        <p:spPr bwMode="auto">
          <a:xfrm>
            <a:off x="5029200" y="2819400"/>
            <a:ext cx="381000" cy="2286000"/>
          </a:xfrm>
          <a:prstGeom prst="line">
            <a:avLst/>
          </a:prstGeom>
          <a:noFill/>
          <a:ln w="44450" cap="flat" cmpd="sng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Line 12"/>
          <p:cNvSpPr>
            <a:spLocks noChangeShapeType="1"/>
          </p:cNvSpPr>
          <p:nvPr/>
        </p:nvSpPr>
        <p:spPr bwMode="auto">
          <a:xfrm>
            <a:off x="1447800" y="4267200"/>
            <a:ext cx="381000" cy="914400"/>
          </a:xfrm>
          <a:prstGeom prst="line">
            <a:avLst/>
          </a:prstGeom>
          <a:noFill/>
          <a:ln w="44450" cap="flat" cmpd="sng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Line 13"/>
          <p:cNvSpPr>
            <a:spLocks noChangeShapeType="1"/>
          </p:cNvSpPr>
          <p:nvPr/>
        </p:nvSpPr>
        <p:spPr bwMode="auto">
          <a:xfrm flipV="1">
            <a:off x="4724400" y="2667000"/>
            <a:ext cx="609600" cy="2514600"/>
          </a:xfrm>
          <a:prstGeom prst="line">
            <a:avLst/>
          </a:prstGeom>
          <a:noFill/>
          <a:ln w="44450" cap="flat" cmpd="sng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Line 14"/>
          <p:cNvSpPr>
            <a:spLocks noChangeShapeType="1"/>
          </p:cNvSpPr>
          <p:nvPr/>
        </p:nvSpPr>
        <p:spPr bwMode="auto">
          <a:xfrm flipV="1">
            <a:off x="1447800" y="4343400"/>
            <a:ext cx="381000" cy="762000"/>
          </a:xfrm>
          <a:prstGeom prst="line">
            <a:avLst/>
          </a:prstGeom>
          <a:noFill/>
          <a:ln w="44450" cap="flat" cmpd="sng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Line 15"/>
          <p:cNvSpPr>
            <a:spLocks noChangeShapeType="1"/>
          </p:cNvSpPr>
          <p:nvPr/>
        </p:nvSpPr>
        <p:spPr bwMode="auto">
          <a:xfrm flipV="1">
            <a:off x="4267200" y="1905000"/>
            <a:ext cx="990600" cy="2362200"/>
          </a:xfrm>
          <a:prstGeom prst="line">
            <a:avLst/>
          </a:prstGeom>
          <a:noFill/>
          <a:ln w="44450" cap="flat" cmpd="sng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WordArt 16"/>
          <p:cNvSpPr>
            <a:spLocks noChangeArrowheads="1" noChangeShapeType="1"/>
          </p:cNvSpPr>
          <p:nvPr/>
        </p:nvSpPr>
        <p:spPr bwMode="auto">
          <a:xfrm>
            <a:off x="4267200" y="457200"/>
            <a:ext cx="2681288" cy="990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b="1" kern="10">
                <a:ln w="12700" cap="flat" cmpd="sng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53000"/>
                    </a:srgbClr>
                  </a:outerShdw>
                </a:effectLst>
                <a:latin typeface="宋体"/>
                <a:ea typeface="宋体"/>
              </a:rPr>
              <a:t>灭绝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317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57" grpId="0" animBg="1"/>
      <p:bldP spid="31758" grpId="0" animBg="1"/>
      <p:bldP spid="31759" grpId="0" animBg="1"/>
      <p:bldP spid="3176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466725" y="2060575"/>
            <a:ext cx="80676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4000" b="1" dirty="0">
                <a:latin typeface="宋体" pitchFamily="2" charset="-122"/>
              </a:rPr>
              <a:t>    </a:t>
            </a:r>
            <a:r>
              <a:rPr lang="zh-CN" sz="4000" b="1" dirty="0">
                <a:latin typeface="宋体" pitchFamily="2" charset="-122"/>
              </a:rPr>
              <a:t>这些说法都有一定的道理，但又不能让人完全信服。所以恐龙灭绝这个</a:t>
            </a:r>
            <a:r>
              <a:rPr lang="zh-CN" sz="4000" b="1" dirty="0">
                <a:solidFill>
                  <a:srgbClr val="FF0000"/>
                </a:solidFill>
                <a:latin typeface="宋体" pitchFamily="2" charset="-122"/>
              </a:rPr>
              <a:t>谜</a:t>
            </a:r>
            <a:r>
              <a:rPr lang="zh-CN" sz="4000" b="1" dirty="0">
                <a:latin typeface="宋体" pitchFamily="2" charset="-122"/>
              </a:rPr>
              <a:t>，至今还没能解开。今天的人类只能在博物馆或者从电影和书籍中，来想象恐龙往日的辉煌了。</a:t>
            </a:r>
            <a:endParaRPr lang="zh-CN" sz="4000" dirty="0">
              <a:latin typeface="宋体" pitchFamily="2" charset="-122"/>
            </a:endParaRPr>
          </a:p>
        </p:txBody>
      </p:sp>
      <p:pic>
        <p:nvPicPr>
          <p:cNvPr id="32771" name="Picture 3" descr="卡通龙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04813"/>
            <a:ext cx="1754187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466725" y="476250"/>
            <a:ext cx="7850188" cy="5184775"/>
            <a:chOff x="0" y="0"/>
            <a:chExt cx="12362" cy="8164"/>
          </a:xfrm>
        </p:grpSpPr>
        <p:pic>
          <p:nvPicPr>
            <p:cNvPr id="3379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45" cy="8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3796" name="Text Box 4"/>
            <p:cNvSpPr txBox="1">
              <a:spLocks noChangeArrowheads="1"/>
            </p:cNvSpPr>
            <p:nvPr/>
          </p:nvSpPr>
          <p:spPr bwMode="auto">
            <a:xfrm>
              <a:off x="5784" y="1588"/>
              <a:ext cx="6578" cy="4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3600" b="1">
                  <a:latin typeface="宋体" pitchFamily="2" charset="-122"/>
                </a:rPr>
                <a:t>[</a:t>
              </a:r>
              <a:r>
                <a:rPr lang="zh-CN" sz="3600" b="1">
                  <a:latin typeface="宋体" pitchFamily="2" charset="-122"/>
                </a:rPr>
                <a:t>最高的恐龙］</a:t>
              </a:r>
              <a:r>
                <a:rPr lang="zh-CN" altLang="zh-CN" sz="3600" b="1">
                  <a:latin typeface="宋体" pitchFamily="2" charset="-122"/>
                </a:rPr>
                <a:t>--</a:t>
              </a:r>
              <a:r>
                <a:rPr lang="zh-CN" sz="3600" b="1">
                  <a:latin typeface="宋体" pitchFamily="2" charset="-122"/>
                </a:rPr>
                <a:t>极龙，抬起头高达</a:t>
              </a:r>
              <a:r>
                <a:rPr lang="zh-CN" altLang="zh-CN" sz="3600" b="1">
                  <a:latin typeface="宋体" pitchFamily="2" charset="-122"/>
                </a:rPr>
                <a:t>17</a:t>
              </a:r>
              <a:r>
                <a:rPr lang="zh-CN" sz="3600" b="1">
                  <a:latin typeface="宋体" pitchFamily="2" charset="-122"/>
                </a:rPr>
                <a:t>米。 </a:t>
              </a:r>
            </a:p>
            <a:p>
              <a:r>
                <a:rPr lang="zh-CN" sz="3600" b="1">
                  <a:latin typeface="宋体" pitchFamily="2" charset="-122"/>
                </a:rPr>
                <a:t>［最重的恐龙］</a:t>
              </a:r>
              <a:r>
                <a:rPr lang="zh-CN" altLang="zh-CN" sz="3600" b="1">
                  <a:latin typeface="宋体" pitchFamily="2" charset="-122"/>
                </a:rPr>
                <a:t>--</a:t>
              </a:r>
              <a:r>
                <a:rPr lang="zh-CN" sz="3600" b="1">
                  <a:latin typeface="宋体" pitchFamily="2" charset="-122"/>
                </a:rPr>
                <a:t>极龙，重达</a:t>
              </a:r>
              <a:r>
                <a:rPr lang="zh-CN" altLang="zh-CN" sz="3600" b="1">
                  <a:latin typeface="宋体" pitchFamily="2" charset="-122"/>
                </a:rPr>
                <a:t>100</a:t>
              </a:r>
              <a:r>
                <a:rPr lang="zh-CN" sz="3600" b="1">
                  <a:latin typeface="宋体" pitchFamily="2" charset="-122"/>
                </a:rPr>
                <a:t>吨。</a:t>
              </a:r>
            </a:p>
          </p:txBody>
        </p:sp>
      </p:grp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466725" y="476250"/>
            <a:ext cx="8483600" cy="4889500"/>
            <a:chOff x="0" y="0"/>
            <a:chExt cx="13361" cy="7699"/>
          </a:xfrm>
        </p:grpSpPr>
        <p:pic>
          <p:nvPicPr>
            <p:cNvPr id="33798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08" cy="63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3799" name="Text Box 7"/>
            <p:cNvSpPr txBox="1">
              <a:spLocks noChangeArrowheads="1"/>
            </p:cNvSpPr>
            <p:nvPr/>
          </p:nvSpPr>
          <p:spPr bwMode="auto">
            <a:xfrm>
              <a:off x="113" y="6691"/>
              <a:ext cx="13248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3600" b="1">
                  <a:latin typeface="宋体" pitchFamily="2" charset="-122"/>
                </a:rPr>
                <a:t>［最长的恐龙］</a:t>
              </a:r>
              <a:r>
                <a:rPr lang="zh-CN" altLang="zh-CN" sz="3600" b="1">
                  <a:latin typeface="宋体" pitchFamily="2" charset="-122"/>
                </a:rPr>
                <a:t>--</a:t>
              </a:r>
              <a:r>
                <a:rPr lang="zh-CN" sz="3600" b="1">
                  <a:latin typeface="宋体" pitchFamily="2" charset="-122"/>
                </a:rPr>
                <a:t>地震龙，应超过</a:t>
              </a:r>
              <a:r>
                <a:rPr lang="zh-CN" altLang="zh-CN" sz="3600" b="1">
                  <a:latin typeface="宋体" pitchFamily="2" charset="-122"/>
                </a:rPr>
                <a:t>40</a:t>
              </a:r>
              <a:r>
                <a:rPr lang="zh-CN" sz="3600" b="1">
                  <a:latin typeface="宋体" pitchFamily="2" charset="-122"/>
                </a:rPr>
                <a:t>米。</a:t>
              </a:r>
            </a:p>
          </p:txBody>
        </p:sp>
      </p:grpSp>
      <p:grpSp>
        <p:nvGrpSpPr>
          <p:cNvPr id="33800" name="Group 8"/>
          <p:cNvGrpSpPr>
            <a:grpSpLocks/>
          </p:cNvGrpSpPr>
          <p:nvPr/>
        </p:nvGrpSpPr>
        <p:grpSpPr bwMode="auto">
          <a:xfrm>
            <a:off x="611188" y="549275"/>
            <a:ext cx="7343775" cy="5135563"/>
            <a:chOff x="0" y="0"/>
            <a:chExt cx="11566" cy="8088"/>
          </a:xfrm>
        </p:grpSpPr>
        <p:pic>
          <p:nvPicPr>
            <p:cNvPr id="33801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0"/>
              <a:ext cx="9979" cy="6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3802" name="Text Box 10"/>
            <p:cNvSpPr txBox="1">
              <a:spLocks noChangeArrowheads="1"/>
            </p:cNvSpPr>
            <p:nvPr/>
          </p:nvSpPr>
          <p:spPr bwMode="auto">
            <a:xfrm>
              <a:off x="0" y="5784"/>
              <a:ext cx="11567" cy="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sz="3600" b="1" dirty="0">
                  <a:latin typeface="宋体" pitchFamily="2" charset="-122"/>
                </a:rPr>
                <a:t>［牙齿最大］</a:t>
              </a:r>
              <a:r>
                <a:rPr lang="zh-CN" altLang="zh-CN" sz="3600" b="1" dirty="0">
                  <a:latin typeface="宋体" pitchFamily="2" charset="-122"/>
                </a:rPr>
                <a:t>--</a:t>
              </a:r>
              <a:r>
                <a:rPr lang="zh-CN" sz="3600" b="1" dirty="0">
                  <a:latin typeface="宋体" pitchFamily="2" charset="-122"/>
                </a:rPr>
                <a:t>霸王龙，能切割肉的牙齿超过</a:t>
              </a:r>
              <a:r>
                <a:rPr lang="zh-CN" altLang="zh-CN" sz="3600" b="1" dirty="0">
                  <a:latin typeface="宋体" pitchFamily="2" charset="-122"/>
                </a:rPr>
                <a:t>15</a:t>
              </a:r>
              <a:r>
                <a:rPr lang="zh-CN" sz="3600" b="1" dirty="0">
                  <a:latin typeface="宋体" pitchFamily="2" charset="-122"/>
                </a:rPr>
                <a:t>厘米。</a:t>
              </a:r>
              <a:r>
                <a:rPr lang="zh-CN" dirty="0"/>
                <a:t> </a:t>
              </a:r>
            </a:p>
            <a:p>
              <a:endParaRPr lang="zh-CN" altLang="zh-CN" dirty="0"/>
            </a:p>
          </p:txBody>
        </p:sp>
      </p:grpSp>
      <p:grpSp>
        <p:nvGrpSpPr>
          <p:cNvPr id="33803" name="Group 11"/>
          <p:cNvGrpSpPr>
            <a:grpSpLocks/>
          </p:cNvGrpSpPr>
          <p:nvPr/>
        </p:nvGrpSpPr>
        <p:grpSpPr bwMode="auto">
          <a:xfrm>
            <a:off x="2124075" y="1052513"/>
            <a:ext cx="6335713" cy="3636962"/>
            <a:chOff x="0" y="0"/>
            <a:chExt cx="9978" cy="5728"/>
          </a:xfrm>
        </p:grpSpPr>
        <p:pic>
          <p:nvPicPr>
            <p:cNvPr id="33804" name="Picture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8" y="0"/>
              <a:ext cx="4309" cy="3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3805" name="Text Box 13"/>
            <p:cNvSpPr txBox="1">
              <a:spLocks noChangeArrowheads="1"/>
            </p:cNvSpPr>
            <p:nvPr/>
          </p:nvSpPr>
          <p:spPr bwMode="auto">
            <a:xfrm>
              <a:off x="0" y="3856"/>
              <a:ext cx="9979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sz="3600" b="1" dirty="0">
                  <a:latin typeface="宋体" pitchFamily="2" charset="-122"/>
                </a:rPr>
                <a:t>［最小的恐龙］</a:t>
              </a:r>
              <a:r>
                <a:rPr lang="zh-CN" altLang="zh-CN" sz="3600" b="1" dirty="0">
                  <a:latin typeface="宋体" pitchFamily="2" charset="-122"/>
                </a:rPr>
                <a:t>--</a:t>
              </a:r>
              <a:r>
                <a:rPr lang="zh-CN" sz="3600" b="1" dirty="0">
                  <a:latin typeface="宋体" pitchFamily="2" charset="-122"/>
                </a:rPr>
                <a:t>细颚龙。只有</a:t>
              </a:r>
              <a:r>
                <a:rPr lang="zh-CN" altLang="zh-CN" sz="3600" b="1" dirty="0">
                  <a:latin typeface="宋体" pitchFamily="2" charset="-122"/>
                </a:rPr>
                <a:t>1</a:t>
              </a:r>
              <a:r>
                <a:rPr lang="zh-CN" sz="3600" b="1" dirty="0">
                  <a:latin typeface="宋体" pitchFamily="2" charset="-122"/>
                </a:rPr>
                <a:t>米长，</a:t>
              </a:r>
              <a:r>
                <a:rPr lang="zh-CN" altLang="zh-CN" sz="3600" b="1" dirty="0">
                  <a:latin typeface="宋体" pitchFamily="2" charset="-122"/>
                </a:rPr>
                <a:t>2.5</a:t>
              </a:r>
              <a:r>
                <a:rPr lang="zh-CN" sz="3600" b="1" dirty="0">
                  <a:latin typeface="宋体" pitchFamily="2" charset="-122"/>
                </a:rPr>
                <a:t>千克。</a:t>
              </a:r>
            </a:p>
          </p:txBody>
        </p:sp>
      </p:grp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611188" y="476250"/>
            <a:ext cx="2498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恐龙之最：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6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571500"/>
            <a:ext cx="8424863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7091363" y="2781300"/>
            <a:ext cx="14033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4800" b="1">
                <a:ea typeface="楷体_GB2312" pitchFamily="49" charset="-122"/>
              </a:rPr>
              <a:t>哺乳</a:t>
            </a:r>
          </a:p>
        </p:txBody>
      </p:sp>
      <p:sp>
        <p:nvSpPr>
          <p:cNvPr id="37891" name="Text 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091363" y="2133600"/>
            <a:ext cx="647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/>
              <a:t>bǔ</a:t>
            </a:r>
          </a:p>
        </p:txBody>
      </p:sp>
      <p:pic>
        <p:nvPicPr>
          <p:cNvPr id="37892" name="Picture 4" descr="343556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6408737" cy="384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7812088" y="2133600"/>
            <a:ext cx="7191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/>
              <a:t>rǔ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395288" y="4508500"/>
            <a:ext cx="77724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b="1" dirty="0">
                <a:ea typeface="楷体_GB2312" pitchFamily="49" charset="-122"/>
              </a:rPr>
              <a:t>哺乳动物是一种</a:t>
            </a:r>
            <a:r>
              <a:rPr lang="zh-CN" sz="3200" b="1" u="sng" dirty="0">
                <a:ea typeface="楷体_GB2312" pitchFamily="49" charset="-122"/>
              </a:rPr>
              <a:t>恒温</a:t>
            </a:r>
            <a:r>
              <a:rPr lang="zh-CN" sz="3200" b="1" dirty="0">
                <a:ea typeface="楷体_GB2312" pitchFamily="49" charset="-122"/>
              </a:rPr>
              <a:t>的</a:t>
            </a:r>
            <a:r>
              <a:rPr lang="zh-CN" sz="3200" b="1" u="sng" dirty="0">
                <a:ea typeface="楷体_GB2312" pitchFamily="49" charset="-122"/>
              </a:rPr>
              <a:t>脊椎</a:t>
            </a:r>
            <a:r>
              <a:rPr lang="zh-CN" sz="3200" b="1" dirty="0">
                <a:ea typeface="楷体_GB2312" pitchFamily="49" charset="-122"/>
              </a:rPr>
              <a:t>动物。身体有</a:t>
            </a:r>
            <a:r>
              <a:rPr lang="zh-CN" sz="3200" b="1" u="sng" dirty="0">
                <a:ea typeface="楷体_GB2312" pitchFamily="49" charset="-122"/>
              </a:rPr>
              <a:t>毛发</a:t>
            </a:r>
            <a:r>
              <a:rPr lang="zh-CN" sz="3200" b="1" dirty="0">
                <a:ea typeface="楷体_GB2312" pitchFamily="49" charset="-122"/>
              </a:rPr>
              <a:t>，大部分都是</a:t>
            </a:r>
            <a:r>
              <a:rPr lang="zh-CN" sz="3200" b="1" u="sng" dirty="0">
                <a:ea typeface="楷体_GB2312" pitchFamily="49" charset="-122"/>
              </a:rPr>
              <a:t>胎生</a:t>
            </a:r>
            <a:r>
              <a:rPr lang="zh-CN" sz="3200" b="1" dirty="0">
                <a:ea typeface="楷体_GB2312" pitchFamily="49" charset="-122"/>
              </a:rPr>
              <a:t>，并藉由</a:t>
            </a:r>
            <a:r>
              <a:rPr lang="zh-CN" sz="3200" b="1" u="sng" dirty="0">
                <a:ea typeface="楷体_GB2312" pitchFamily="49" charset="-122"/>
              </a:rPr>
              <a:t>乳腺哺育</a:t>
            </a:r>
            <a:r>
              <a:rPr lang="zh-CN" sz="3200" b="1" dirty="0">
                <a:ea typeface="楷体_GB2312" pitchFamily="49" charset="-122"/>
              </a:rPr>
              <a:t>后代</a:t>
            </a:r>
            <a:r>
              <a:rPr lang="zh-CN" sz="3200" b="1" dirty="0" smtClean="0">
                <a:ea typeface="楷体_GB2312" pitchFamily="49" charset="-122"/>
              </a:rPr>
              <a:t>。</a:t>
            </a:r>
            <a:r>
              <a:rPr lang="en-US" altLang="zh-CN" sz="3200" b="1" dirty="0" smtClean="0">
                <a:ea typeface="楷体_GB2312" pitchFamily="49" charset="-122"/>
              </a:rPr>
              <a:t> </a:t>
            </a:r>
            <a:endParaRPr lang="zh-CN" sz="3200" b="1" dirty="0">
              <a:ea typeface="楷体_GB2312" pitchFamily="49" charset="-122"/>
            </a:endParaRPr>
          </a:p>
        </p:txBody>
      </p:sp>
      <p:sp>
        <p:nvSpPr>
          <p:cNvPr id="37895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45025" y="6165850"/>
            <a:ext cx="1655763" cy="576263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folHlink"/>
          </a:solidFill>
          <a:ln w="9525" cap="flat" cmpd="sng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/>
              <a:t>返回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23" y="127289"/>
            <a:ext cx="7705374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58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10000000000001190936465799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84344" cy="458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838200" y="5029200"/>
            <a:ext cx="7467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 dirty="0">
                <a:latin typeface="宋体" pitchFamily="2" charset="-122"/>
              </a:rPr>
              <a:t>最宽的龙</a:t>
            </a:r>
            <a:r>
              <a:rPr lang="zh-CN" sz="4000" dirty="0">
                <a:latin typeface="宋体" pitchFamily="2" charset="-122"/>
              </a:rPr>
              <a:t>：</a:t>
            </a:r>
            <a:r>
              <a:rPr lang="zh-CN" sz="4000" b="1" dirty="0">
                <a:solidFill>
                  <a:srgbClr val="FF0000"/>
                </a:solidFill>
                <a:latin typeface="宋体" pitchFamily="2" charset="-122"/>
              </a:rPr>
              <a:t>甲龙</a:t>
            </a:r>
            <a:r>
              <a:rPr lang="zh-CN" sz="4000" b="1" dirty="0">
                <a:latin typeface="宋体" pitchFamily="2" charset="-122"/>
              </a:rPr>
              <a:t>。它是恐龙世界中的爬行坦克车，大约宽</a:t>
            </a:r>
            <a:r>
              <a:rPr lang="zh-CN" altLang="zh-CN" sz="4000" b="1" dirty="0">
                <a:latin typeface="宋体" pitchFamily="2" charset="-122"/>
              </a:rPr>
              <a:t>5</a:t>
            </a:r>
            <a:r>
              <a:rPr lang="zh-CN" sz="4000" b="1" dirty="0">
                <a:latin typeface="宋体" pitchFamily="2" charset="-122"/>
              </a:rPr>
              <a:t>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13000000574551203344076480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533400" y="5562600"/>
            <a:ext cx="83740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sz="4000" b="1" dirty="0"/>
              <a:t>翼龙：最早出现的飞行的脊椎动物。</a:t>
            </a:r>
            <a:r>
              <a:rPr lang="zh-CN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kl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9037638" cy="450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107950" y="4508500"/>
            <a:ext cx="8640763" cy="1898650"/>
            <a:chOff x="0" y="0"/>
            <a:chExt cx="13608" cy="2990"/>
          </a:xfrm>
        </p:grpSpPr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3608" cy="2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4000" b="1" dirty="0">
                  <a:latin typeface="宋体" pitchFamily="2" charset="-122"/>
                </a:rPr>
                <a:t>最大的肉食龙</a:t>
              </a:r>
              <a:r>
                <a:rPr lang="zh-CN" sz="4000" dirty="0">
                  <a:latin typeface="宋体" pitchFamily="2" charset="-122"/>
                </a:rPr>
                <a:t>：</a:t>
              </a:r>
              <a:r>
                <a:rPr lang="zh-CN" sz="4000" b="1" dirty="0">
                  <a:latin typeface="宋体" pitchFamily="2" charset="-122"/>
                </a:rPr>
                <a:t>霸王龙，又名暴龙。龙身长达</a:t>
              </a:r>
              <a:r>
                <a:rPr lang="zh-CN" altLang="zh-CN" sz="4000" b="1" dirty="0">
                  <a:latin typeface="宋体" pitchFamily="2" charset="-122"/>
                </a:rPr>
                <a:t>14</a:t>
              </a:r>
              <a:r>
                <a:rPr lang="zh-CN" sz="4000" b="1" dirty="0">
                  <a:latin typeface="宋体" pitchFamily="2" charset="-122"/>
                </a:rPr>
                <a:t>米，体重</a:t>
              </a:r>
              <a:r>
                <a:rPr lang="zh-CN" altLang="zh-CN" sz="4000" b="1" dirty="0">
                  <a:latin typeface="宋体" pitchFamily="2" charset="-122"/>
                </a:rPr>
                <a:t>8</a:t>
              </a:r>
              <a:r>
                <a:rPr lang="zh-CN" sz="4000" b="1" dirty="0">
                  <a:latin typeface="宋体" pitchFamily="2" charset="-122"/>
                </a:rPr>
                <a:t>吨。</a:t>
              </a:r>
            </a:p>
          </p:txBody>
        </p:sp>
        <p:sp>
          <p:nvSpPr>
            <p:cNvPr id="8197" name="Text Box 5"/>
            <p:cNvSpPr txBox="1">
              <a:spLocks noChangeArrowheads="1"/>
            </p:cNvSpPr>
            <p:nvPr/>
          </p:nvSpPr>
          <p:spPr bwMode="auto">
            <a:xfrm>
              <a:off x="2040" y="2270"/>
              <a:ext cx="9073" cy="7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/>
                <a:t>8吨，相当于320个你相加起来的重量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79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9219" name="Group 3"/>
          <p:cNvGrpSpPr>
            <a:grpSpLocks/>
          </p:cNvGrpSpPr>
          <p:nvPr/>
        </p:nvGrpSpPr>
        <p:grpSpPr bwMode="auto">
          <a:xfrm>
            <a:off x="250825" y="4797425"/>
            <a:ext cx="8589963" cy="1812925"/>
            <a:chOff x="0" y="0"/>
            <a:chExt cx="13528" cy="2854"/>
          </a:xfrm>
        </p:grpSpPr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1" y="0"/>
              <a:ext cx="13495" cy="2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4000" b="1" dirty="0"/>
                <a:t>雷龙</a:t>
              </a:r>
              <a:r>
                <a:rPr lang="zh-CN" altLang="en-US" sz="4000" dirty="0"/>
                <a:t>：</a:t>
              </a:r>
              <a:r>
                <a:rPr lang="zh-CN" altLang="en-US" sz="4000" b="1" dirty="0"/>
                <a:t>陆地上存在的最大动物之一，身长约26米，体重介于24到32吨。</a:t>
              </a:r>
              <a:r>
                <a:rPr lang="zh-CN" altLang="en-US" dirty="0"/>
                <a:t>       </a:t>
              </a:r>
              <a:endParaRPr lang="zh-CN" altLang="en-US" sz="2400" dirty="0"/>
            </a:p>
          </p:txBody>
        </p:sp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0" y="2040"/>
              <a:ext cx="13528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/>
                <a:t>24到32吨相当于960~1280个你相加起来的重量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W0200812193772160761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31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66725" y="620713"/>
            <a:ext cx="42481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7200" b="1"/>
              <a:t>庞</a:t>
            </a:r>
            <a:r>
              <a:rPr lang="zh-CN" altLang="en-US" sz="7200" b="1">
                <a:latin typeface="Batang" pitchFamily="18" charset="-127"/>
                <a:ea typeface="Batang" pitchFamily="18" charset="-127"/>
              </a:rPr>
              <a:t>p</a:t>
            </a:r>
            <a:r>
              <a:rPr lang="zh-CN" altLang="en-US" sz="7200" b="1">
                <a:latin typeface="Batang" pitchFamily="18" charset="-127"/>
                <a:ea typeface="Batang" pitchFamily="18" charset="-127"/>
                <a:sym typeface="宋体" pitchFamily="2" charset="-122"/>
              </a:rPr>
              <a:t>á</a:t>
            </a:r>
            <a:r>
              <a:rPr lang="zh-CN" altLang="en-US" sz="7200" b="1">
                <a:latin typeface="Batang" pitchFamily="18" charset="-127"/>
                <a:ea typeface="Batang" pitchFamily="18" charset="-127"/>
              </a:rPr>
              <a:t>ng</a:t>
            </a:r>
            <a:r>
              <a:rPr lang="zh-CN" altLang="en-US" sz="7200" b="1"/>
              <a:t>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1680" y="141277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曾经的繁荣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161732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_2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1E4FF"/>
      </a:accent1>
      <a:accent2>
        <a:srgbClr val="0099CC"/>
      </a:accent2>
      <a:accent3>
        <a:srgbClr val="FFFFFF"/>
      </a:accent3>
      <a:accent4>
        <a:srgbClr val="000000"/>
      </a:accent4>
      <a:accent5>
        <a:srgbClr val="D5EFFF"/>
      </a:accent5>
      <a:accent6>
        <a:srgbClr val="008AB9"/>
      </a:accent6>
      <a:hlink>
        <a:srgbClr val="003399"/>
      </a:hlink>
      <a:folHlink>
        <a:srgbClr val="61C2FF"/>
      </a:folHlink>
    </a:clrScheme>
    <a:fontScheme name="默认设计模板_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1E4FF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5EFFF"/>
        </a:accent5>
        <a:accent6>
          <a:srgbClr val="008AB9"/>
        </a:accent6>
        <a:hlink>
          <a:srgbClr val="003399"/>
        </a:hlink>
        <a:folHlink>
          <a:srgbClr val="61C2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157255304</TotalTime>
  <Pages>0</Pages>
  <Words>1693</Words>
  <Characters>0</Characters>
  <Application>Microsoft Office PowerPoint</Application>
  <DocSecurity>0</DocSecurity>
  <PresentationFormat>全屏显示(4:3)</PresentationFormat>
  <Lines>0</Lines>
  <Paragraphs>188</Paragraphs>
  <Slides>35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Batang</vt:lpstr>
      <vt:lpstr>黑体</vt:lpstr>
      <vt:lpstr>华文中宋</vt:lpstr>
      <vt:lpstr>楷体_GB2312</vt:lpstr>
      <vt:lpstr>宋体</vt:lpstr>
      <vt:lpstr>微软雅黑</vt:lpstr>
      <vt:lpstr>Arial</vt:lpstr>
      <vt:lpstr>Calibri</vt:lpstr>
      <vt:lpstr>Times New Roman</vt:lpstr>
      <vt:lpstr>Wingdings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骄阳apollo</cp:lastModifiedBy>
  <cp:revision>13</cp:revision>
  <cp:lastPrinted>1899-12-30T00:00:00Z</cp:lastPrinted>
  <dcterms:created xsi:type="dcterms:W3CDTF">2012-05-12T11:27:09Z</dcterms:created>
  <dcterms:modified xsi:type="dcterms:W3CDTF">2016-09-07T14:20:46Z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2052-8.1.0.2998</vt:lpwstr>
  </property>
</Properties>
</file>