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19.webp" ContentType="image/webp"/>
  <Override PartName="/ppt/media/image21.webp" ContentType="image/webp"/>
  <Override PartName="/ppt/media/image22.webp" ContentType="image/webp"/>
  <Override PartName="/ppt/media/image23.webp" ContentType="image/webp"/>
  <Override PartName="/ppt/media/image24.webp" ContentType="image/webp"/>
  <Override PartName="/ppt/media/image25.webp" ContentType="image/webp"/>
  <Override PartName="/ppt/media/image26.webp" ContentType="image/webp"/>
  <Override PartName="/ppt/media/image27.webp" ContentType="image/webp"/>
  <Override PartName="/ppt/media/image28.webp" ContentType="image/webp"/>
  <Override PartName="/ppt/media/image29.webp" ContentType="image/webp"/>
  <Override PartName="/ppt/media/image30.webp" ContentType="image/webp"/>
  <Override PartName="/ppt/media/image31.webp" ContentType="image/webp"/>
  <Override PartName="/ppt/media/image32.webp" ContentType="image/webp"/>
  <Override PartName="/ppt/media/image33.webp" ContentType="image/webp"/>
  <Override PartName="/ppt/media/image34.webp" ContentType="image/webp"/>
  <Override PartName="/ppt/media/image35.webp" ContentType="image/webp"/>
  <Override PartName="/ppt/media/image36.webp" ContentType="image/webp"/>
  <Override PartName="/ppt/media/image37.webp" ContentType="image/webp"/>
  <Override PartName="/ppt/media/image38.webp" ContentType="image/webp"/>
  <Override PartName="/ppt/media/image39.webp" ContentType="image/webp"/>
  <Override PartName="/ppt/media/image40.webp" ContentType="image/webp"/>
  <Override PartName="/ppt/media/image41.webp" ContentType="image/webp"/>
  <Override PartName="/ppt/media/image42.webp" ContentType="image/webp"/>
  <Override PartName="/ppt/media/image43.webp" ContentType="image/webp"/>
  <Override PartName="/ppt/media/image44.webp" ContentType="image/webp"/>
  <Override PartName="/ppt/media/image45.webp" ContentType="image/webp"/>
  <Override PartName="/ppt/media/image46.webp" ContentType="image/webp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9"/>
  </p:handoutMasterIdLst>
  <p:sldIdLst>
    <p:sldId id="5300560" r:id="rId3"/>
    <p:sldId id="5300506" r:id="rId5"/>
    <p:sldId id="5300564" r:id="rId6"/>
    <p:sldId id="5300459" r:id="rId7"/>
    <p:sldId id="5300460" r:id="rId8"/>
    <p:sldId id="5300568" r:id="rId9"/>
    <p:sldId id="5300569" r:id="rId10"/>
    <p:sldId id="5300570" r:id="rId11"/>
    <p:sldId id="5300571" r:id="rId12"/>
    <p:sldId id="5300572" r:id="rId13"/>
    <p:sldId id="5300619" r:id="rId14"/>
    <p:sldId id="5300620" r:id="rId15"/>
    <p:sldId id="5300621" r:id="rId16"/>
    <p:sldId id="5300623" r:id="rId17"/>
    <p:sldId id="5300624" r:id="rId18"/>
    <p:sldId id="5300625" r:id="rId19"/>
    <p:sldId id="5300626" r:id="rId20"/>
    <p:sldId id="5300627" r:id="rId21"/>
    <p:sldId id="5300628" r:id="rId22"/>
    <p:sldId id="5300629" r:id="rId23"/>
    <p:sldId id="5300630" r:id="rId24"/>
    <p:sldId id="5300631" r:id="rId25"/>
    <p:sldId id="5300783" r:id="rId26"/>
    <p:sldId id="5300824" r:id="rId27"/>
    <p:sldId id="5300826" r:id="rId28"/>
    <p:sldId id="5300832" r:id="rId29"/>
    <p:sldId id="5300860" r:id="rId30"/>
    <p:sldId id="5300864" r:id="rId31"/>
    <p:sldId id="5300867" r:id="rId32"/>
    <p:sldId id="5300910" r:id="rId33"/>
    <p:sldId id="5300936" r:id="rId34"/>
    <p:sldId id="5300782" r:id="rId35"/>
    <p:sldId id="5300872" r:id="rId36"/>
    <p:sldId id="5300873" r:id="rId37"/>
    <p:sldId id="5300874" r:id="rId38"/>
    <p:sldId id="5300875" r:id="rId39"/>
    <p:sldId id="5300876" r:id="rId40"/>
    <p:sldId id="5300877" r:id="rId41"/>
    <p:sldId id="5300878" r:id="rId42"/>
    <p:sldId id="5300881" r:id="rId43"/>
    <p:sldId id="5300882" r:id="rId44"/>
    <p:sldId id="5300883" r:id="rId45"/>
    <p:sldId id="5300880" r:id="rId46"/>
    <p:sldId id="5300884" r:id="rId47"/>
    <p:sldId id="5300885" r:id="rId48"/>
    <p:sldId id="5300899" r:id="rId49"/>
    <p:sldId id="5300900" r:id="rId50"/>
    <p:sldId id="5300901" r:id="rId51"/>
    <p:sldId id="5300902" r:id="rId52"/>
    <p:sldId id="5300903" r:id="rId53"/>
    <p:sldId id="5300904" r:id="rId54"/>
    <p:sldId id="5300905" r:id="rId55"/>
    <p:sldId id="5300906" r:id="rId56"/>
    <p:sldId id="5300907" r:id="rId57"/>
    <p:sldId id="5300908" r:id="rId58"/>
  </p:sldIdLst>
  <p:sldSz cx="12192000" cy="6858000"/>
  <p:notesSz cx="6858000" cy="9144000"/>
  <p:custDataLst>
    <p:tags r:id="rId6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7" userDrawn="1">
          <p15:clr>
            <a:srgbClr val="A4A3A4"/>
          </p15:clr>
        </p15:guide>
        <p15:guide id="2" pos="366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一点 设计" initials="一点" lastIdx="1" clrIdx="0"/>
  <p:cmAuthor id="2" name="xjj" initials="x" lastIdx="1" clrIdx="1"/>
  <p:cmAuthor id="3" name="lenovo" initials="l" lastIdx="14" clrIdx="2"/>
  <p:cmAuthor id="4" name="admin" initials="a" lastIdx="3" clrIdx="3"/>
  <p:cmAuthor id="5" name="Administrator" initials="A" lastIdx="1" clrIdx="4"/>
  <p:cmAuthor id="6" name="杨 柳" initials="杨" lastIdx="11" clrIdx="5"/>
  <p:cmAuthor id="7" name="soille" initials="s" lastIdx="2" clrIdx="6"/>
  <p:cmAuthor id="0" name="Mia Vida Villanueva" initials="MVV" lastIdx="1" clrIdx="0"/>
  <p:cmAuthor id="8" name="姜伟光" initials="姜" lastIdx="1" clrIdx="0"/>
  <p:cmAuthor id="10" name="weijia" initials="w" lastIdx="1" clrIdx="9"/>
  <p:cmAuthor id="11" name="86187" initials="8" lastIdx="1" clrIdx="10"/>
  <p:cmAuthor id="12" name="zhaoqingju" initials="z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12E4"/>
    <a:srgbClr val="9E470E"/>
    <a:srgbClr val="F7F9FA"/>
    <a:srgbClr val="607A8B"/>
    <a:srgbClr val="99B3BE"/>
    <a:srgbClr val="E0D1AB"/>
    <a:srgbClr val="DAE0E2"/>
    <a:srgbClr val="907F5B"/>
    <a:srgbClr val="C8785A"/>
    <a:srgbClr val="7F6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7052" autoAdjust="0"/>
  </p:normalViewPr>
  <p:slideViewPr>
    <p:cSldViewPr snapToGrid="0" showGuides="1">
      <p:cViewPr varScale="1">
        <p:scale>
          <a:sx n="101" d="100"/>
          <a:sy n="101" d="100"/>
        </p:scale>
        <p:origin x="144" y="72"/>
      </p:cViewPr>
      <p:guideLst>
        <p:guide orient="horz" pos="1877"/>
        <p:guide pos="36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4" Type="http://schemas.openxmlformats.org/officeDocument/2006/relationships/tags" Target="tags/tag71.xml"/><Relationship Id="rId63" Type="http://schemas.openxmlformats.org/officeDocument/2006/relationships/commentAuthors" Target="commentAuthors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3.xml"/><Relationship Id="rId59" Type="http://schemas.openxmlformats.org/officeDocument/2006/relationships/handoutMaster" Target="handoutMasters/handoutMaster1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693A2-DDC0-4096-8B2B-404DD45C59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HTTP://ten.coder.com/works?use 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0558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B6968-B803-44A1-8AAD-F361395E7E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57A52-8E38-4895-934A-870C215C0F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B6968-B803-44A1-8AAD-F361395E7E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57A52-8E38-4895-934A-870C215C0F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B6968-B803-44A1-8AAD-F361395E7E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57A52-8E38-4895-934A-870C215C0F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1545186" y="1639888"/>
            <a:ext cx="2890837" cy="168116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1"/>
          </p:nvPr>
        </p:nvSpPr>
        <p:spPr>
          <a:xfrm>
            <a:off x="8140426" y="1639887"/>
            <a:ext cx="2890837" cy="168116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图片占位符 2"/>
          <p:cNvSpPr>
            <a:spLocks noGrp="1"/>
          </p:cNvSpPr>
          <p:nvPr>
            <p:ph type="pic" sz="quarter" idx="12"/>
          </p:nvPr>
        </p:nvSpPr>
        <p:spPr>
          <a:xfrm>
            <a:off x="4842806" y="1235102"/>
            <a:ext cx="2890837" cy="2490733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0558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61364" y="147917"/>
            <a:ext cx="11846859" cy="65218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289783" y="273447"/>
            <a:ext cx="11612434" cy="6311107"/>
            <a:chOff x="289783" y="273447"/>
            <a:chExt cx="11612434" cy="6311107"/>
          </a:xfrm>
        </p:grpSpPr>
        <p:grpSp>
          <p:nvGrpSpPr>
            <p:cNvPr id="7" name="组合 6"/>
            <p:cNvGrpSpPr/>
            <p:nvPr/>
          </p:nvGrpSpPr>
          <p:grpSpPr>
            <a:xfrm flipV="1">
              <a:off x="289783" y="273447"/>
              <a:ext cx="316950" cy="381980"/>
              <a:chOff x="6407150" y="2581274"/>
              <a:chExt cx="863600" cy="1016000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5400000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400000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289783" y="6202574"/>
              <a:ext cx="316950" cy="381980"/>
              <a:chOff x="6407150" y="2581274"/>
              <a:chExt cx="863600" cy="1016000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rot="5400000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5400000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" name="直接连接符 8"/>
            <p:cNvCxnSpPr/>
            <p:nvPr/>
          </p:nvCxnSpPr>
          <p:spPr>
            <a:xfrm>
              <a:off x="511181" y="6584554"/>
              <a:ext cx="11168033" cy="0"/>
            </a:xfrm>
            <a:prstGeom prst="line">
              <a:avLst/>
            </a:prstGeom>
            <a:ln w="28575">
              <a:solidFill>
                <a:srgbClr val="0558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 flipH="1">
              <a:off x="11585267" y="6202574"/>
              <a:ext cx="316950" cy="381980"/>
              <a:chOff x="6407150" y="2581274"/>
              <a:chExt cx="863600" cy="1016000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rot="5400000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rot="5400000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" name="直接连接符 10"/>
            <p:cNvCxnSpPr/>
            <p:nvPr/>
          </p:nvCxnSpPr>
          <p:spPr>
            <a:xfrm>
              <a:off x="289783" y="493086"/>
              <a:ext cx="0" cy="5862576"/>
            </a:xfrm>
            <a:prstGeom prst="line">
              <a:avLst/>
            </a:prstGeom>
            <a:ln w="28575">
              <a:solidFill>
                <a:srgbClr val="0558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1902217" y="493086"/>
              <a:ext cx="0" cy="5870039"/>
            </a:xfrm>
            <a:prstGeom prst="line">
              <a:avLst/>
            </a:prstGeom>
            <a:ln w="28575">
              <a:solidFill>
                <a:srgbClr val="0558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513511" y="273447"/>
              <a:ext cx="11174299" cy="0"/>
            </a:xfrm>
            <a:prstGeom prst="line">
              <a:avLst/>
            </a:prstGeom>
            <a:ln w="28575">
              <a:solidFill>
                <a:srgbClr val="0558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 flipH="1" flipV="1">
              <a:off x="11585267" y="273447"/>
              <a:ext cx="316950" cy="381980"/>
              <a:chOff x="6407150" y="2581274"/>
              <a:chExt cx="863600" cy="1016000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rot="5400000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rot="5400000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rgbClr val="05585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与标题">
    <p:bg>
      <p:bgPr>
        <a:solidFill>
          <a:srgbClr val="0558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876300"/>
            <a:ext cx="12192000" cy="5086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B6968-B803-44A1-8AAD-F361395E7E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57A52-8E38-4895-934A-870C215C0F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B6968-B803-44A1-8AAD-F361395E7E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57A52-8E38-4895-934A-870C215C0F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B6968-B803-44A1-8AAD-F361395E7E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57A52-8E38-4895-934A-870C215C0F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6B6968-B803-44A1-8AAD-F361395E7E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57A52-8E38-4895-934A-870C215C0F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5.jpeg"/><Relationship Id="rId7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ags" Target="../tags/tag2.xml"/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8.xml"/><Relationship Id="rId11" Type="http://schemas.openxmlformats.org/officeDocument/2006/relationships/image" Target="../media/image8.png"/><Relationship Id="rId10" Type="http://schemas.openxmlformats.org/officeDocument/2006/relationships/image" Target="../media/image7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8.xml"/><Relationship Id="rId12" Type="http://schemas.openxmlformats.org/officeDocument/2006/relationships/image" Target="../media/image3.png"/><Relationship Id="rId11" Type="http://schemas.openxmlformats.org/officeDocument/2006/relationships/image" Target="../media/image2.png"/><Relationship Id="rId10" Type="http://schemas.openxmlformats.org/officeDocument/2006/relationships/tags" Target="../tags/tag5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.png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2" Type="http://schemas.openxmlformats.org/officeDocument/2006/relationships/slideLayout" Target="../slideLayouts/slideLayout6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tags" Target="../tags/tag36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0" Type="http://schemas.openxmlformats.org/officeDocument/2006/relationships/slideLayout" Target="../slideLayouts/slideLayout16.xml"/><Relationship Id="rId1" Type="http://schemas.openxmlformats.org/officeDocument/2006/relationships/tags" Target="../tags/tag47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3" Type="http://schemas.openxmlformats.org/officeDocument/2006/relationships/slideLayout" Target="../slideLayouts/slideLayout16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tags" Target="../tags/tag5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19.web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1.webp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2.webp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3.webp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4.webp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5.webp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6.webp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7.webp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8.webp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9.webp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0.webp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2" Type="http://schemas.openxmlformats.org/officeDocument/2006/relationships/notesSlide" Target="../notesSlides/notesSlide3.xml"/><Relationship Id="rId21" Type="http://schemas.openxmlformats.org/officeDocument/2006/relationships/slideLayout" Target="../slideLayouts/slideLayout8.xml"/><Relationship Id="rId20" Type="http://schemas.openxmlformats.org/officeDocument/2006/relationships/image" Target="../media/image8.png"/><Relationship Id="rId2" Type="http://schemas.openxmlformats.org/officeDocument/2006/relationships/image" Target="../media/image4.png"/><Relationship Id="rId19" Type="http://schemas.openxmlformats.org/officeDocument/2006/relationships/image" Target="../media/image16.png"/><Relationship Id="rId18" Type="http://schemas.openxmlformats.org/officeDocument/2006/relationships/tags" Target="../tags/tag21.xml"/><Relationship Id="rId17" Type="http://schemas.openxmlformats.org/officeDocument/2006/relationships/tags" Target="../tags/tag20.xml"/><Relationship Id="rId16" Type="http://schemas.openxmlformats.org/officeDocument/2006/relationships/tags" Target="../tags/tag19.xml"/><Relationship Id="rId15" Type="http://schemas.openxmlformats.org/officeDocument/2006/relationships/tags" Target="../tags/tag18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1.webp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2.webp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3.webp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4.webp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5.webp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6.webp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7.webp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8.webp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9.webp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0.webp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1.webp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2.webp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3.webp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4.webp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5.webp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6.web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摄图网_40026611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b="8471"/>
          <a:stretch>
            <a:fillRect/>
          </a:stretch>
        </p:blipFill>
        <p:spPr>
          <a:xfrm flipH="1">
            <a:off x="5129530" y="2541270"/>
            <a:ext cx="7062470" cy="2413635"/>
          </a:xfrm>
          <a:prstGeom prst="rect">
            <a:avLst/>
          </a:prstGeom>
        </p:spPr>
      </p:pic>
      <p:pic>
        <p:nvPicPr>
          <p:cNvPr id="80" name="图片 79" descr="摄图网_4013951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7185660" y="1959610"/>
            <a:ext cx="5006340" cy="333756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903604" y="948690"/>
            <a:ext cx="3260091" cy="5166360"/>
            <a:chOff x="7204686" y="3091227"/>
            <a:chExt cx="1776200" cy="3321296"/>
          </a:xfrm>
          <a:solidFill>
            <a:schemeClr val="bg1"/>
          </a:solidFill>
        </p:grpSpPr>
        <p:sp>
          <p:nvSpPr>
            <p:cNvPr id="31" name="矩形 30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7204686" y="3091227"/>
              <a:ext cx="1770664" cy="3321296"/>
            </a:xfrm>
            <a:prstGeom prst="rect">
              <a:avLst/>
            </a:prstGeom>
            <a:blipFill rotWithShape="1"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01" name="图片 100"/>
          <p:cNvPicPr/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202690" y="1202690"/>
            <a:ext cx="2670175" cy="180213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2" name="组合 51"/>
          <p:cNvGrpSpPr/>
          <p:nvPr/>
        </p:nvGrpSpPr>
        <p:grpSpPr>
          <a:xfrm>
            <a:off x="4471035" y="949325"/>
            <a:ext cx="3249930" cy="5165725"/>
            <a:chOff x="7210222" y="3140035"/>
            <a:chExt cx="1770664" cy="3272488"/>
          </a:xfrm>
          <a:solidFill>
            <a:schemeClr val="bg1"/>
          </a:solidFill>
        </p:grpSpPr>
        <p:sp>
          <p:nvSpPr>
            <p:cNvPr id="53" name="矩形 5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 rotWithShape="1"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02" name="图片 101"/>
          <p:cNvPicPr/>
          <p:nvPr/>
        </p:nvPicPr>
        <p:blipFill>
          <a:blip r:embed="rId9"/>
          <a:stretch>
            <a:fillRect/>
          </a:stretch>
        </p:blipFill>
        <p:spPr>
          <a:xfrm>
            <a:off x="4764405" y="1209675"/>
            <a:ext cx="2663190" cy="18014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8" name="组合 57"/>
          <p:cNvGrpSpPr/>
          <p:nvPr/>
        </p:nvGrpSpPr>
        <p:grpSpPr>
          <a:xfrm>
            <a:off x="8029575" y="948690"/>
            <a:ext cx="3249930" cy="5166360"/>
            <a:chOff x="8233137" y="879230"/>
            <a:chExt cx="3249930" cy="5357447"/>
          </a:xfrm>
        </p:grpSpPr>
        <p:grpSp>
          <p:nvGrpSpPr>
            <p:cNvPr id="59" name="组合 58"/>
            <p:cNvGrpSpPr/>
            <p:nvPr/>
          </p:nvGrpSpPr>
          <p:grpSpPr>
            <a:xfrm>
              <a:off x="8233137" y="879230"/>
              <a:ext cx="3249930" cy="5357447"/>
              <a:chOff x="7210222" y="3140035"/>
              <a:chExt cx="1770683" cy="3272488"/>
            </a:xfrm>
            <a:solidFill>
              <a:schemeClr val="bg1"/>
            </a:solidFill>
          </p:grpSpPr>
          <p:sp>
            <p:nvSpPr>
              <p:cNvPr id="60" name="矩形 59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7210222" y="3140035"/>
                <a:ext cx="1770683" cy="327248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10390993" y="3373130"/>
              <a:ext cx="598170" cy="235784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北魏楷书简体" panose="03000509000000000000" pitchFamily="65" charset="-122"/>
                  <a:ea typeface="方正北魏楷书简体" panose="03000509000000000000" pitchFamily="65" charset="-122"/>
                  <a:cs typeface="+mn-ea"/>
                  <a:sym typeface="+mn-lt"/>
                </a:rPr>
                <a:t> 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 panose="020B0502040204020203"/>
                <a:ea typeface="华文新魏" panose="02010800040101010101" charset="-122"/>
                <a:cs typeface="+mn-cs"/>
              </a:endParaRPr>
            </a:p>
          </p:txBody>
        </p:sp>
      </p:grpSp>
      <p:pic>
        <p:nvPicPr>
          <p:cNvPr id="100" name="图片 99"/>
          <p:cNvPicPr/>
          <p:nvPr/>
        </p:nvPicPr>
        <p:blipFill>
          <a:blip r:embed="rId10"/>
          <a:stretch>
            <a:fillRect/>
          </a:stretch>
        </p:blipFill>
        <p:spPr>
          <a:xfrm>
            <a:off x="8319135" y="1209675"/>
            <a:ext cx="2662555" cy="1802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" name="文本框 63"/>
          <p:cNvSpPr txBox="1"/>
          <p:nvPr/>
        </p:nvSpPr>
        <p:spPr>
          <a:xfrm>
            <a:off x="10438130" y="3232785"/>
            <a:ext cx="551815" cy="1972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300" noProof="0" dirty="0">
                <a:solidFill>
                  <a:prstClr val="black">
                    <a:lumMod val="85000"/>
                    <a:lumOff val="15000"/>
                  </a:prstClr>
                </a:solidFill>
                <a:latin typeface="思源宋体 CN" panose="02020400000000000000" pitchFamily="18" charset="-122"/>
                <a:ea typeface="汉仪中宋简" panose="02010600000101010101" charset="-122"/>
                <a:cs typeface="+mn-ea"/>
                <a:sym typeface="+mn-ea"/>
              </a:rPr>
              <a:t>（江西南昌）</a:t>
            </a:r>
            <a:endParaRPr lang="zh-CN" altLang="en-US" sz="2400" spc="300" noProof="0" dirty="0">
              <a:solidFill>
                <a:prstClr val="black">
                  <a:lumMod val="85000"/>
                  <a:lumOff val="15000"/>
                </a:prstClr>
              </a:solidFill>
              <a:latin typeface="思源宋体 CN" panose="02020400000000000000" pitchFamily="18" charset="-122"/>
              <a:ea typeface="汉仪中宋简" panose="02010600000101010101" charset="-122"/>
              <a:cs typeface="+mn-ea"/>
              <a:sym typeface="+mn-ea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9371330" y="3284855"/>
            <a:ext cx="742315" cy="2689225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algn="l">
              <a:lnSpc>
                <a:spcPct val="130000"/>
              </a:lnSpc>
              <a:buClrTx/>
              <a:buSz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方正楷体简体" panose="03000509000000000000" charset="-122"/>
              </a:rPr>
              <a:t>落霞与孤鹜齐飞，</a:t>
            </a:r>
            <a:endParaRPr lang="zh-CN" altLang="en-US" sz="2800" b="1" dirty="0">
              <a:solidFill>
                <a:srgbClr val="000000"/>
              </a:solidFill>
              <a:latin typeface="思源宋体 CN" panose="02020400000000000000" pitchFamily="18" charset="-122"/>
              <a:ea typeface="汉仪中宋简" panose="02010600000101010101" charset="-122"/>
              <a:cs typeface="方正楷体简体" panose="03000509000000000000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9888220" y="3392805"/>
            <a:ext cx="613410" cy="1562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spc="300" noProof="0" dirty="0">
                <a:solidFill>
                  <a:prstClr val="black">
                    <a:lumMod val="85000"/>
                    <a:lumOff val="15000"/>
                  </a:prstClr>
                </a:solidFill>
                <a:latin typeface="思源宋体 CN" panose="02020400000000000000" pitchFamily="18" charset="-122"/>
                <a:ea typeface="汉仪中宋简" panose="02010600000101010101" charset="-122"/>
                <a:cs typeface="+mn-ea"/>
              </a:rPr>
              <a:t>滕王阁</a:t>
            </a:r>
            <a:endParaRPr lang="zh-CN" altLang="en-US" sz="2800" b="1" spc="300" noProof="0" dirty="0">
              <a:solidFill>
                <a:prstClr val="black">
                  <a:lumMod val="85000"/>
                  <a:lumOff val="15000"/>
                </a:prstClr>
              </a:solidFill>
              <a:latin typeface="思源宋体 CN" panose="02020400000000000000" pitchFamily="18" charset="-122"/>
              <a:ea typeface="汉仪中宋简" panose="02010600000101010101" charset="-122"/>
              <a:cs typeface="+mn-ea"/>
            </a:endParaRPr>
          </a:p>
        </p:txBody>
      </p:sp>
      <p:sp>
        <p:nvSpPr>
          <p:cNvPr id="39" name="矩形 38"/>
          <p:cNvSpPr/>
          <p:nvPr/>
        </p:nvSpPr>
        <p:spPr>
          <a:xfrm rot="16200000">
            <a:off x="5767070" y="-1141052"/>
            <a:ext cx="657860" cy="3427730"/>
          </a:xfrm>
          <a:prstGeom prst="rect">
            <a:avLst/>
          </a:prstGeom>
          <a:solidFill>
            <a:schemeClr val="bg1"/>
          </a:solidFill>
          <a:ln>
            <a:noFill/>
            <a:prstDash val="dash"/>
          </a:ln>
          <a:effectLst>
            <a:outerShdw blurRad="419100" dist="38100" dir="5400000" algn="t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6" name="矩形: 圆角 25"/>
          <p:cNvSpPr/>
          <p:nvPr/>
        </p:nvSpPr>
        <p:spPr>
          <a:xfrm>
            <a:off x="4452620" y="358775"/>
            <a:ext cx="3002915" cy="466725"/>
          </a:xfrm>
          <a:prstGeom prst="roundRect">
            <a:avLst>
              <a:gd name="adj" fmla="val 10328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90000"/>
              </a:lnSpc>
              <a:buClrTx/>
              <a:buSzTx/>
              <a:buNone/>
            </a:pPr>
            <a:r>
              <a:rPr lang="zh-CN" altLang="en-US" sz="3600" b="1" dirty="0">
                <a:solidFill>
                  <a:srgbClr val="9E470E"/>
                </a:solidFill>
                <a:latin typeface="喜鹊古字典简体 regular" panose="00000500000000000000" pitchFamily="2" charset="-122"/>
                <a:ea typeface="喜鹊古字典简体 regular" panose="00000500000000000000" pitchFamily="2" charset="-122"/>
              </a:rPr>
              <a:t>江南三大名楼</a:t>
            </a:r>
            <a:endParaRPr lang="zh-CN" altLang="en-US" sz="3600" b="1" dirty="0">
              <a:solidFill>
                <a:srgbClr val="9E470E"/>
              </a:solidFill>
              <a:latin typeface="喜鹊古字典简体 regular" panose="00000500000000000000" pitchFamily="2" charset="-122"/>
              <a:ea typeface="喜鹊古字典简体 regular" panose="00000500000000000000" pitchFamily="2" charset="-122"/>
              <a:cs typeface="+mn-ea"/>
            </a:endParaRPr>
          </a:p>
        </p:txBody>
      </p:sp>
      <p:pic>
        <p:nvPicPr>
          <p:cNvPr id="42" name="图片 41" descr="图片包含 浅色&#10;&#10;已生成高可信度的说明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342505" y="374015"/>
            <a:ext cx="272415" cy="2838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958580" y="3284855"/>
            <a:ext cx="742315" cy="2689225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方正楷体简体" panose="03000509000000000000" charset="-122"/>
              </a:rPr>
              <a:t>秋水共长天一色。</a:t>
            </a:r>
            <a:endParaRPr lang="zh-CN" altLang="en-US" sz="2800" b="1" dirty="0">
              <a:solidFill>
                <a:srgbClr val="000000"/>
              </a:solidFill>
              <a:latin typeface="思源宋体 CN" panose="02020400000000000000" pitchFamily="18" charset="-122"/>
              <a:ea typeface="汉仪中宋简" panose="02010600000101010101" charset="-122"/>
              <a:cs typeface="方正楷体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63915" y="3284855"/>
            <a:ext cx="582930" cy="2689225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汉仪中宋简" panose="02010600000101010101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ea typeface="汉仪中宋简" panose="02010600000101010101" charset="-122"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 sz="20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方正楷体简体" panose="03000509000000000000" charset="-122"/>
              </a:rPr>
              <a:t>王勃</a:t>
            </a:r>
            <a:r>
              <a:rPr lang="en-US" altLang="zh-CN" sz="20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方正楷体简体" panose="03000509000000000000" charset="-122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方正楷体简体" panose="03000509000000000000" charset="-122"/>
              </a:rPr>
              <a:t>滕王阁序</a:t>
            </a:r>
            <a:r>
              <a:rPr lang="en-US" altLang="zh-CN" sz="20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方正楷体简体" panose="03000509000000000000" charset="-122"/>
              </a:rPr>
              <a:t>》</a:t>
            </a:r>
            <a:endParaRPr lang="zh-CN" altLang="en-US" sz="2000" b="1" dirty="0">
              <a:solidFill>
                <a:srgbClr val="000000"/>
              </a:solidFill>
              <a:latin typeface="思源宋体 CN" panose="02020400000000000000" pitchFamily="18" charset="-122"/>
              <a:ea typeface="汉仪中宋简" panose="02010600000101010101" charset="-122"/>
              <a:cs typeface="方正楷体简体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99275" y="3232785"/>
            <a:ext cx="551815" cy="1874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思源宋体 CN" panose="02020400000000000000" pitchFamily="18" charset="-122"/>
                <a:ea typeface="汉仪中宋简" panose="02010600000101010101" charset="-122"/>
                <a:cs typeface="+mn-ea"/>
                <a:sym typeface="+mn-ea"/>
              </a:rPr>
              <a:t>（湖南岳阳）</a:t>
            </a:r>
            <a:endParaRPr lang="zh-CN" altLang="en-US" sz="2400" spc="300" dirty="0">
              <a:solidFill>
                <a:prstClr val="black">
                  <a:lumMod val="85000"/>
                  <a:lumOff val="15000"/>
                </a:prstClr>
              </a:solidFill>
              <a:latin typeface="思源宋体 CN" panose="02020400000000000000" pitchFamily="18" charset="-122"/>
              <a:ea typeface="汉仪中宋简" panose="02010600000101010101" charset="-122"/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14004" y="3284962"/>
            <a:ext cx="742315" cy="2363363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方正楷体简体" panose="03000509000000000000" charset="-122"/>
              </a:rPr>
              <a:t>洞庭天下水，</a:t>
            </a:r>
            <a:endParaRPr lang="zh-CN" altLang="en-US" sz="2800" b="1" dirty="0">
              <a:solidFill>
                <a:srgbClr val="000000"/>
              </a:solidFill>
              <a:latin typeface="思源宋体 CN" panose="02020400000000000000" pitchFamily="18" charset="-122"/>
              <a:ea typeface="汉仪中宋简" panose="02010600000101010101" charset="-122"/>
              <a:cs typeface="方正楷体简体" panose="03000509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81370" y="3356610"/>
            <a:ext cx="1086485" cy="1424305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2800" b="1" spc="300" noProof="0" dirty="0">
                <a:solidFill>
                  <a:prstClr val="black">
                    <a:lumMod val="85000"/>
                    <a:lumOff val="15000"/>
                  </a:prstClr>
                </a:solidFill>
                <a:latin typeface="思源宋体 CN" panose="02020400000000000000" pitchFamily="18" charset="-122"/>
                <a:ea typeface="汉仪中宋简" panose="02010600000101010101" charset="-122"/>
                <a:cs typeface="+mn-ea"/>
              </a:rPr>
              <a:t>岳阳楼</a:t>
            </a:r>
            <a:endParaRPr lang="zh-CN" altLang="en-US" sz="2800" b="1" spc="300" noProof="0" dirty="0">
              <a:solidFill>
                <a:prstClr val="black">
                  <a:lumMod val="85000"/>
                  <a:lumOff val="15000"/>
                </a:prstClr>
              </a:solidFill>
              <a:latin typeface="思源宋体 CN" panose="02020400000000000000" pitchFamily="18" charset="-122"/>
              <a:ea typeface="汉仪中宋简" panose="02010600000101010101" charset="-122"/>
              <a:cs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01429" y="3284962"/>
            <a:ext cx="742315" cy="2363363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方正楷体简体" panose="03000509000000000000" charset="-122"/>
              </a:rPr>
              <a:t>岳阳天下楼。</a:t>
            </a:r>
            <a:endParaRPr lang="zh-CN" altLang="en-US" sz="2800" b="1" dirty="0">
              <a:solidFill>
                <a:srgbClr val="000000"/>
              </a:solidFill>
              <a:latin typeface="思源宋体 CN" panose="02020400000000000000" pitchFamily="18" charset="-122"/>
              <a:ea typeface="汉仪中宋简" panose="02010600000101010101" charset="-122"/>
              <a:cs typeface="方正楷体简体" panose="03000509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08855" y="3295650"/>
            <a:ext cx="582930" cy="2788920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汉仪中宋简" panose="02010600000101010101" charset="-122"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 sz="20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方正楷体简体" panose="03000509000000000000" charset="-122"/>
              </a:rPr>
              <a:t>魏永贞</a:t>
            </a:r>
            <a:r>
              <a:rPr lang="en-US" altLang="zh-CN" sz="20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方正楷体简体" panose="03000509000000000000" charset="-122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方正楷体简体" panose="03000509000000000000" charset="-122"/>
              </a:rPr>
              <a:t>岳阳楼</a:t>
            </a:r>
            <a:r>
              <a:rPr lang="en-US" altLang="zh-CN" sz="20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方正楷体简体" panose="03000509000000000000" charset="-122"/>
              </a:rPr>
              <a:t>》</a:t>
            </a:r>
            <a:endParaRPr lang="zh-CN" altLang="en-US" sz="2000" b="1" dirty="0">
              <a:solidFill>
                <a:srgbClr val="000000"/>
              </a:solidFill>
              <a:latin typeface="思源宋体 CN" panose="02020400000000000000" pitchFamily="18" charset="-122"/>
              <a:ea typeface="汉仪中宋简" panose="02010600000101010101" charset="-122"/>
              <a:cs typeface="方正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76930" y="3232785"/>
            <a:ext cx="551815" cy="1874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思源宋体 CN" panose="02020400000000000000" pitchFamily="18" charset="-122"/>
                <a:ea typeface="汉仪中宋简" panose="02010600000101010101" charset="-122"/>
                <a:cs typeface="+mn-ea"/>
                <a:sym typeface="+mn-ea"/>
              </a:rPr>
              <a:t>（湖北武汉）</a:t>
            </a:r>
            <a:endParaRPr lang="zh-CN" altLang="en-US" sz="2400" spc="300" dirty="0">
              <a:solidFill>
                <a:prstClr val="black">
                  <a:lumMod val="85000"/>
                  <a:lumOff val="15000"/>
                </a:prstClr>
              </a:solidFill>
              <a:latin typeface="思源宋体 CN" panose="02020400000000000000" pitchFamily="18" charset="-122"/>
              <a:ea typeface="汉仪中宋简" panose="02010600000101010101" charset="-122"/>
              <a:cs typeface="+mn-ea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159000" y="3284855"/>
            <a:ext cx="742315" cy="2689225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方正楷体简体" panose="03000509000000000000" charset="-122"/>
              </a:rPr>
              <a:t>黄鹤一去不复返</a:t>
            </a:r>
            <a:r>
              <a:rPr lang="zh-CN" altLang="en-US" sz="2800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方正楷体简体" panose="03000509000000000000" charset="-122"/>
              </a:rPr>
              <a:t>，</a:t>
            </a:r>
            <a:endParaRPr lang="zh-CN" altLang="en-US" sz="2800" dirty="0">
              <a:solidFill>
                <a:srgbClr val="000000"/>
              </a:solidFill>
              <a:latin typeface="思源宋体 CN" panose="02020400000000000000" pitchFamily="18" charset="-122"/>
              <a:ea typeface="汉仪中宋简" panose="02010600000101010101" charset="-122"/>
              <a:cs typeface="方正楷体简体" panose="0300050900000000000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779395" y="3356610"/>
            <a:ext cx="613410" cy="1562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spc="300" noProof="0" dirty="0">
                <a:solidFill>
                  <a:prstClr val="black">
                    <a:lumMod val="85000"/>
                    <a:lumOff val="15000"/>
                  </a:prstClr>
                </a:solidFill>
                <a:latin typeface="思源宋体 CN" panose="02020400000000000000" pitchFamily="18" charset="-122"/>
                <a:ea typeface="汉仪中宋简" panose="02010600000101010101" charset="-122"/>
                <a:cs typeface="+mn-ea"/>
              </a:rPr>
              <a:t>黄鹤楼</a:t>
            </a:r>
            <a:endParaRPr lang="zh-CN" altLang="en-US" sz="2800" b="1" spc="300" noProof="0" dirty="0">
              <a:solidFill>
                <a:prstClr val="black">
                  <a:lumMod val="85000"/>
                  <a:lumOff val="15000"/>
                </a:prstClr>
              </a:solidFill>
              <a:latin typeface="思源宋体 CN" panose="02020400000000000000" pitchFamily="18" charset="-122"/>
              <a:ea typeface="汉仪中宋简" panose="02010600000101010101" charset="-122"/>
              <a:cs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746885" y="3284855"/>
            <a:ext cx="742315" cy="2689225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方正楷体简体" panose="03000509000000000000" charset="-122"/>
              </a:rPr>
              <a:t>白云千载空悠悠。</a:t>
            </a:r>
            <a:endParaRPr lang="zh-CN" altLang="en-US" sz="2800" b="1" dirty="0">
              <a:solidFill>
                <a:srgbClr val="000000"/>
              </a:solidFill>
              <a:latin typeface="思源宋体 CN" panose="02020400000000000000" pitchFamily="18" charset="-122"/>
              <a:ea typeface="汉仪中宋简" panose="02010600000101010101" charset="-122"/>
              <a:cs typeface="方正楷体简体" panose="03000509000000000000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12545" y="3284855"/>
            <a:ext cx="582930" cy="2689225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Arial" panose="020B0604020202020204" pitchFamily="34" charset="0"/>
                <a:ea typeface="汉仪中宋简" panose="02010600000101010101" charset="-122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ea typeface="汉仪中宋简" panose="02010600000101010101" charset="-122"/>
                <a:cs typeface="Arial" panose="020B0604020202020204" pitchFamily="34" charset="0"/>
              </a:rPr>
              <a:t>——</a:t>
            </a:r>
            <a:r>
              <a:rPr lang="zh-CN" altLang="en-US" sz="20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方正楷体简体" panose="03000509000000000000" charset="-122"/>
              </a:rPr>
              <a:t>崔灏</a:t>
            </a:r>
            <a:r>
              <a:rPr lang="en-US" altLang="zh-CN" sz="20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方正楷体简体" panose="03000509000000000000" charset="-122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方正楷体简体" panose="03000509000000000000" charset="-122"/>
              </a:rPr>
              <a:t>黄鹤楼</a:t>
            </a:r>
            <a:r>
              <a:rPr lang="en-US" altLang="zh-CN" sz="20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方正楷体简体" panose="03000509000000000000" charset="-122"/>
              </a:rPr>
              <a:t>》</a:t>
            </a:r>
            <a:endParaRPr lang="zh-CN" altLang="en-US" sz="2000" b="1" dirty="0">
              <a:solidFill>
                <a:srgbClr val="000000"/>
              </a:solidFill>
              <a:latin typeface="思源宋体 CN" panose="02020400000000000000" pitchFamily="18" charset="-122"/>
              <a:ea typeface="汉仪中宋简" panose="02010600000101010101" charset="-122"/>
              <a:cs typeface="方正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64" grpId="1"/>
      <p:bldP spid="88" grpId="1"/>
      <p:bldP spid="90" grpId="1"/>
      <p:bldP spid="39" grpId="1" animBg="1"/>
      <p:bldP spid="16" grpId="1" animBg="1"/>
      <p:bldP spid="2" grpId="1"/>
      <p:bldP spid="3" grpId="1"/>
      <p:bldP spid="4" grpId="1"/>
      <p:bldP spid="8" grpId="1"/>
      <p:bldP spid="9" grpId="0"/>
      <p:bldP spid="13" grpId="1"/>
      <p:bldP spid="15" grpId="1"/>
      <p:bldP spid="25" grpId="1"/>
      <p:bldP spid="29" grpId="1"/>
      <p:bldP spid="32" grpId="0"/>
      <p:bldP spid="33" grpId="1"/>
      <p:bldP spid="3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5362" name="文本框 3"/>
          <p:cNvSpPr txBox="1"/>
          <p:nvPr/>
        </p:nvSpPr>
        <p:spPr>
          <a:xfrm>
            <a:off x="1167130" y="971550"/>
            <a:ext cx="9869170" cy="474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嗟夫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！予尝求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古仁人之心，或异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二者之为，何哉？不以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物喜，不以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己悲，居庙堂之高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则忧其民，处江湖之远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则忧其君。是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进亦忧，退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亦忧。然则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何时而乐耶？其必曰“先天下之忧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而忧，后天下之乐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而乐”乎！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噫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！微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斯人，吾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谁与归？时六年九月十五日。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文本框 3"/>
          <p:cNvSpPr txBox="1"/>
          <p:nvPr/>
        </p:nvSpPr>
        <p:spPr>
          <a:xfrm>
            <a:off x="2045335" y="698500"/>
            <a:ext cx="2085975" cy="51435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algn="l">
              <a:buClrTx/>
              <a:buSzTx/>
              <a:buFontTx/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</a:rPr>
              <a:t>ji</a:t>
            </a: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</a:rPr>
              <a:t>ē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  <a:sym typeface="+mn-ea"/>
              </a:rPr>
              <a:t>f</a:t>
            </a: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  <a:sym typeface="+mn-ea"/>
              </a:rPr>
              <a:t>ú</a:t>
            </a:r>
            <a:endParaRPr lang="zh-CN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</a:endParaRPr>
          </a:p>
          <a:p>
            <a:pPr algn="l">
              <a:buClrTx/>
              <a:buSzTx/>
              <a:buFontTx/>
            </a:pP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7" name="文本框 3"/>
          <p:cNvSpPr txBox="1"/>
          <p:nvPr/>
        </p:nvSpPr>
        <p:spPr>
          <a:xfrm>
            <a:off x="7468870" y="3768725"/>
            <a:ext cx="723900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</a:rPr>
              <a:t>y</a:t>
            </a: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</a:rPr>
              <a:t>ī</a:t>
            </a:r>
            <a:endParaRPr lang="zh-CN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3" y="3678118"/>
            <a:ext cx="3473044" cy="26963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1955" y="231775"/>
            <a:ext cx="11208385" cy="746696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"/>
          <p:cNvSpPr txBox="1"/>
          <p:nvPr/>
        </p:nvSpPr>
        <p:spPr>
          <a:xfrm>
            <a:off x="482600" y="2276475"/>
            <a:ext cx="11343005" cy="2084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     </a:t>
            </a:r>
            <a:r>
              <a:rPr lang="zh-CN" altLang="en-US" sz="36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庆历四年春，滕子京</a:t>
            </a:r>
            <a:r>
              <a:rPr lang="zh-CN" altLang="en-US" sz="3600" b="1" dirty="0">
                <a:solidFill>
                  <a:srgbClr val="2B12E4"/>
                </a:solidFill>
                <a:uFillTx/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谪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守</a:t>
            </a:r>
            <a:r>
              <a:rPr lang="zh-CN" altLang="en-US" sz="36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巴陵郡。</a:t>
            </a:r>
            <a:r>
              <a:rPr lang="en-US" altLang="zh-CN" sz="36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越</a:t>
            </a:r>
            <a:r>
              <a:rPr lang="zh-CN" altLang="en-US" sz="36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明年</a:t>
            </a:r>
            <a:r>
              <a:rPr lang="zh-CN" altLang="en-US" sz="36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，</a:t>
            </a:r>
            <a:endParaRPr lang="zh-CN" altLang="en-US" sz="3600" b="1" dirty="0">
              <a:solidFill>
                <a:srgbClr val="000000"/>
              </a:solidFill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3600" b="1" dirty="0">
              <a:solidFill>
                <a:srgbClr val="000000"/>
              </a:solidFill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政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通</a:t>
            </a:r>
            <a:r>
              <a:rPr lang="zh-CN" altLang="en-US" sz="36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人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和</a:t>
            </a:r>
            <a:r>
              <a:rPr lang="zh-CN" altLang="en-US" sz="36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，百</a:t>
            </a:r>
            <a:r>
              <a:rPr lang="zh-CN" altLang="en-US" sz="36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废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具</a:t>
            </a:r>
            <a:r>
              <a:rPr lang="zh-CN" altLang="en-US" sz="36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兴，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乃</a:t>
            </a:r>
            <a:r>
              <a:rPr lang="zh-CN" altLang="en-US" sz="36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  <a:sym typeface="+mn-ea"/>
              </a:rPr>
              <a:t>重修岳阳楼，</a:t>
            </a:r>
            <a:endParaRPr lang="zh-CN" altLang="en-US" sz="3600" b="1" dirty="0">
              <a:solidFill>
                <a:srgbClr val="000000"/>
              </a:solidFill>
              <a:latin typeface="思源宋体 CN" panose="02020400000000000000" pitchFamily="18" charset="-122"/>
              <a:ea typeface="汉仪中宋简" panose="0201060000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47970" y="1913890"/>
            <a:ext cx="1612900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被贬官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14085" y="2783840"/>
            <a:ext cx="319913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做太守、做知州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8910" y="5009515"/>
            <a:ext cx="1045146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庆历四年的春天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滕子京被贬官到岳州做知州。到了第二年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政事顺利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百姓和乐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各种荒废的事业全兴办起来了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于是重新修建岳阳楼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zh-CN" altLang="en-US" sz="3200" b="1" dirty="0">
              <a:solidFill>
                <a:schemeClr val="tx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1955" y="5106670"/>
            <a:ext cx="796290" cy="1383030"/>
          </a:xfrm>
          <a:prstGeom prst="rect">
            <a:avLst/>
          </a:prstGeom>
          <a:solidFill>
            <a:srgbClr val="9E470E"/>
          </a:solidFill>
          <a:ln w="190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1965" y="5255578"/>
            <a:ext cx="5810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10997" y="409257"/>
            <a:ext cx="3136010" cy="1047750"/>
            <a:chOff x="298450" y="2495550"/>
            <a:chExt cx="3136010" cy="1047750"/>
          </a:xfrm>
        </p:grpSpPr>
        <p:sp>
          <p:nvSpPr>
            <p:cNvPr id="23" name="矩形 22"/>
            <p:cNvSpPr/>
            <p:nvPr/>
          </p:nvSpPr>
          <p:spPr>
            <a:xfrm>
              <a:off x="298450" y="2495550"/>
              <a:ext cx="3136010" cy="1047750"/>
            </a:xfrm>
            <a:prstGeom prst="rect">
              <a:avLst/>
            </a:prstGeom>
            <a:solidFill>
              <a:srgbClr val="9E47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10996" y="2607151"/>
              <a:ext cx="2910919" cy="82454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50244" y="2696260"/>
              <a:ext cx="2232422" cy="6451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汉仪中宋简" panose="02010600000101010101" charset="-122"/>
                </a:rPr>
                <a:t>疏通文意</a:t>
              </a:r>
              <a:endParaRPr lang="zh-CN" altLang="en-US" sz="3600" b="1" dirty="0">
                <a:solidFill>
                  <a:schemeClr val="bg1"/>
                </a:solidFill>
                <a:latin typeface="思源宋体 CN" panose="02020400000000000000" pitchFamily="18" charset="-122"/>
                <a:ea typeface="汉仪中宋简" panose="02010600000101010101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9463495" y="1914207"/>
            <a:ext cx="66339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到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82091" y="2783840"/>
            <a:ext cx="141859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第二年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45820" y="4189730"/>
            <a:ext cx="108775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顺利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36725" y="3272790"/>
            <a:ext cx="107124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和乐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69845" y="4196715"/>
            <a:ext cx="237299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荒废的事业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95015" y="3272790"/>
            <a:ext cx="334200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同“俱”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全、皆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102860" y="4196715"/>
            <a:ext cx="166814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于是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就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1"/>
      <p:bldP spid="6" grpId="1"/>
      <p:bldP spid="9" grpId="1"/>
      <p:bldP spid="7" grpId="1"/>
      <p:bldP spid="30" grpId="1"/>
      <p:bldP spid="6" grpId="2"/>
      <p:bldP spid="9" grpId="2"/>
      <p:bldP spid="11" grpId="0"/>
      <p:bldP spid="7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39520" y="4813935"/>
            <a:ext cx="1064387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扩大它原有的规模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把唐代名家和当代人的诗赋刻在它上面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滕子京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嘱托我写一篇文章来记述这件事。</a:t>
            </a:r>
            <a:endParaRPr lang="zh-CN" altLang="en-US" sz="3600" b="1" dirty="0">
              <a:solidFill>
                <a:schemeClr val="tx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2175" y="1543685"/>
            <a:ext cx="8878570" cy="2084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增其旧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制</a:t>
            </a:r>
            <a:r>
              <a:rPr lang="zh-CN" altLang="en-US" sz="36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，刻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唐贤</a:t>
            </a:r>
            <a:r>
              <a:rPr lang="zh-CN" altLang="en-US" sz="36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今人诗赋于其上，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属</a:t>
            </a:r>
            <a:r>
              <a:rPr lang="zh-CN" altLang="en-US" sz="36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予</a:t>
            </a:r>
            <a:endParaRPr lang="zh-CN" altLang="en-US" sz="3600" b="1" dirty="0">
              <a:solidFill>
                <a:srgbClr val="2B12E4"/>
              </a:solidFill>
              <a:latin typeface="思源宋体 CN" panose="02020400000000000000" pitchFamily="18" charset="-122"/>
              <a:ea typeface="汉仪中宋简" panose="02010600000101010101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 dirty="0">
              <a:solidFill>
                <a:srgbClr val="FF0000"/>
              </a:solidFill>
              <a:latin typeface="思源宋体 CN" panose="02020400000000000000" pitchFamily="18" charset="-122"/>
              <a:ea typeface="汉仪中宋简" panose="0201060000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作文</a:t>
            </a:r>
            <a:r>
              <a:rPr lang="zh-CN" altLang="en-US" sz="3600" b="1" dirty="0">
                <a:solidFill>
                  <a:srgbClr val="2B12E4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以</a:t>
            </a:r>
            <a:r>
              <a:rPr lang="zh-CN" altLang="en-US" sz="36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记</a:t>
            </a:r>
            <a:r>
              <a:rPr lang="zh-CN" altLang="en-US" sz="36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之</a:t>
            </a:r>
            <a:r>
              <a:rPr lang="zh-CN" altLang="en-US" sz="36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。</a:t>
            </a:r>
            <a:endParaRPr lang="zh-CN" altLang="en-US" sz="3600" b="1" dirty="0">
              <a:solidFill>
                <a:srgbClr val="000000"/>
              </a:solidFill>
              <a:latin typeface="思源宋体 CN" panose="02020400000000000000" pitchFamily="18" charset="-122"/>
              <a:ea typeface="汉仪中宋简" panose="02010600000101010101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30835" y="4605655"/>
            <a:ext cx="753745" cy="1492250"/>
          </a:xfrm>
          <a:prstGeom prst="rect">
            <a:avLst/>
          </a:prstGeom>
          <a:solidFill>
            <a:srgbClr val="9E470E"/>
          </a:solidFill>
          <a:ln w="190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410210" y="4814212"/>
            <a:ext cx="5810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93290" y="1218565"/>
            <a:ext cx="107124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规模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99375" y="1218565"/>
            <a:ext cx="260350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同“嘱”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嘱托</a:t>
            </a:r>
            <a:endParaRPr lang="zh-CN" altLang="en-US" sz="32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820785" y="2185670"/>
            <a:ext cx="646430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我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53110" y="2508250"/>
            <a:ext cx="144018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写文章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798955" y="3429000"/>
            <a:ext cx="188404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连词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来</a:t>
            </a:r>
            <a:endParaRPr lang="zh-CN" altLang="en-US" sz="3200" b="1" dirty="0">
              <a:solidFill>
                <a:srgbClr val="2B12E4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08275" y="2566035"/>
            <a:ext cx="354711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代词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代这件事</a:t>
            </a:r>
            <a:endParaRPr lang="zh-CN" altLang="en-US" sz="3200" b="1" dirty="0">
              <a:solidFill>
                <a:srgbClr val="2B12E4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cxnSp>
        <p:nvCxnSpPr>
          <p:cNvPr id="5" name="肘形连接符 4"/>
          <p:cNvCxnSpPr/>
          <p:nvPr/>
        </p:nvCxnSpPr>
        <p:spPr>
          <a:xfrm>
            <a:off x="3324860" y="1613535"/>
            <a:ext cx="4596130" cy="586740"/>
          </a:xfrm>
          <a:prstGeom prst="bentConnector3">
            <a:avLst>
              <a:gd name="adj1" fmla="val 69646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683000" y="2185670"/>
            <a:ext cx="210312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唐代名家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3" grpId="1"/>
      <p:bldP spid="58" grpId="1"/>
      <p:bldP spid="28" grpId="1"/>
      <p:bldP spid="28" grpId="2"/>
      <p:bldP spid="8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3" y="3678118"/>
            <a:ext cx="3473044" cy="26963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1808" y="525621"/>
            <a:ext cx="11208385" cy="5963443"/>
          </a:xfrm>
          <a:prstGeom prst="rect">
            <a:avLst/>
          </a:prstGeom>
          <a:blipFill rotWithShape="1">
            <a:blip r:embed="rId2"/>
            <a:stretch>
              <a:fillRect b="-2458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1490" y="633730"/>
            <a:ext cx="11313795" cy="30441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予观</a:t>
            </a:r>
            <a:r>
              <a:rPr lang="zh-CN" altLang="en-US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夫</a:t>
            </a:r>
            <a:r>
              <a:rPr lang="zh-CN" altLang="en-US" sz="32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巴陵</a:t>
            </a:r>
            <a:r>
              <a:rPr lang="zh-CN" altLang="en-US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胜状</a:t>
            </a:r>
            <a:r>
              <a:rPr lang="zh-CN" altLang="en-US" sz="28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，</a:t>
            </a:r>
            <a:r>
              <a:rPr lang="zh-CN" altLang="en-US" sz="32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在洞庭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en-US" sz="32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湖</a:t>
            </a:r>
            <a:r>
              <a:rPr lang="zh-CN" altLang="en-US" sz="2800" b="1" dirty="0">
                <a:solidFill>
                  <a:srgbClr val="00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。</a:t>
            </a:r>
            <a:r>
              <a:rPr lang="zh-CN" altLang="en-US" sz="3200" b="1" dirty="0">
                <a:solidFill>
                  <a:srgbClr val="2B12E4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衔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远山，</a:t>
            </a:r>
            <a:r>
              <a:rPr lang="zh-CN" altLang="en-US" sz="3200" b="1" dirty="0">
                <a:solidFill>
                  <a:srgbClr val="2B12E4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吞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长江，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浩浩汤汤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，</a:t>
            </a:r>
            <a:endParaRPr lang="zh-CN" altLang="en-US" sz="32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横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无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际涯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，朝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晖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夕阴，气象万千，此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则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岳阳楼之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大观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也，前人</a:t>
            </a:r>
            <a:endParaRPr lang="zh-CN" altLang="en-US" sz="32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之述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备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矣。</a:t>
            </a:r>
            <a:endParaRPr lang="zh-CN" altLang="en-US" sz="32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1675" y="345440"/>
            <a:ext cx="7658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那</a:t>
            </a:r>
            <a:endParaRPr lang="zh-CN" altLang="en-US" sz="3200" b="1" dirty="0">
              <a:solidFill>
                <a:srgbClr val="FF0000"/>
              </a:solidFill>
              <a:latin typeface="思源宋体 CN" panose="02020400000000000000" pitchFamily="18" charset="-122"/>
              <a:ea typeface="汉仪中宋简" panose="0201060000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6685" y="4428490"/>
            <a:ext cx="10388600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我看那巴陵郡的美景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全在洞庭湖上。它连接着远处的群山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吞吐着长江的水流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水势浩大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宽阔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无边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早晚阴晴明暗多变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气象千变万化。这就是岳阳楼的壮丽景象。前人的记述很详尽了。</a:t>
            </a:r>
            <a:endParaRPr lang="zh-CN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35660" y="5430520"/>
            <a:ext cx="5810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24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1955" y="4693920"/>
            <a:ext cx="796290" cy="1383030"/>
          </a:xfrm>
          <a:prstGeom prst="rect">
            <a:avLst/>
          </a:prstGeom>
          <a:solidFill>
            <a:srgbClr val="9E470E"/>
          </a:solidFill>
          <a:ln w="190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92125" y="4920298"/>
            <a:ext cx="5810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04305" y="1087120"/>
            <a:ext cx="108775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连接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28330" y="1087120"/>
            <a:ext cx="108775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吞吐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70315" y="294005"/>
            <a:ext cx="309308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水势浩大的样子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600" y="2297430"/>
            <a:ext cx="108775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宽阔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8245" y="1500505"/>
            <a:ext cx="108775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边际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37485" y="1500505"/>
            <a:ext cx="108775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日光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94115" y="2297430"/>
            <a:ext cx="200660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壮丽景象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2990" y="2655570"/>
            <a:ext cx="108775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详尽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22600" y="294005"/>
            <a:ext cx="360870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美景。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胜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美好。</a:t>
            </a:r>
            <a:endParaRPr lang="zh-CN" altLang="en-US" sz="3200" b="1" dirty="0">
              <a:solidFill>
                <a:srgbClr val="FF0000"/>
              </a:solidFill>
              <a:latin typeface="思源宋体 CN" panose="02020400000000000000" pitchFamily="18" charset="-122"/>
              <a:ea typeface="汉仪中宋简" panose="0201060000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20665" y="1087120"/>
            <a:ext cx="108775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全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63715" y="2297430"/>
            <a:ext cx="200660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就是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7" grpId="1"/>
      <p:bldP spid="8" grpId="1"/>
      <p:bldP spid="58" grpId="1"/>
      <p:bldP spid="2" grpId="1"/>
      <p:bldP spid="6" grpId="1"/>
      <p:bldP spid="9" grpId="1"/>
      <p:bldP spid="10" grpId="1"/>
      <p:bldP spid="11" grpId="1"/>
      <p:bldP spid="12" grpId="1"/>
      <p:bldP spid="13" grpId="1"/>
      <p:bldP spid="14" grpId="1"/>
      <p:bldP spid="8" grpId="2"/>
      <p:bldP spid="15" grpId="1"/>
      <p:bldP spid="16" grpId="1"/>
      <p:bldP spid="1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92125" y="304709"/>
            <a:ext cx="11208385" cy="740981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8115" y="4284948"/>
            <a:ext cx="10012045" cy="1863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虽然如此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那么这里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往</a:t>
            </a:r>
            <a:r>
              <a:rPr lang="zh-CN" altLang="en-US" sz="3200" b="1" dirty="0"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北面通向巫峡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南面直到潇水、湘水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被降职到外地的官员和文人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大多在这里聚会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看了自然景物而触发的感情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恐怕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会有所不同吧？</a:t>
            </a:r>
            <a:endParaRPr lang="zh-CN" altLang="en-US" sz="3200" b="1" dirty="0">
              <a:solidFill>
                <a:schemeClr val="tx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8345" y="1050925"/>
            <a:ext cx="10783570" cy="2084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然则</a:t>
            </a:r>
            <a:r>
              <a:rPr lang="zh-CN" altLang="en-US" sz="3600" b="1" dirty="0">
                <a:solidFill>
                  <a:srgbClr val="2B12E4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北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通巫峡，南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极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潇湘，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迁</a:t>
            </a:r>
            <a:r>
              <a:rPr lang="zh-CN" altLang="en-US" sz="36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客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思源宋体 Medium" charset="0"/>
                <a:ea typeface="思源宋体 Medium" panose="02020500000000000000" pitchFamily="18" charset="-122"/>
              </a:rPr>
              <a:t>骚人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，多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会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于此，览</a:t>
            </a:r>
            <a:endParaRPr lang="zh-CN" altLang="en-US" sz="36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物之情，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得无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异乎？</a:t>
            </a:r>
            <a:endParaRPr lang="zh-CN" altLang="en-US" sz="36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47090" y="5144462"/>
            <a:ext cx="5810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24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0055" y="4482465"/>
            <a:ext cx="753745" cy="1492250"/>
          </a:xfrm>
          <a:prstGeom prst="rect">
            <a:avLst/>
          </a:prstGeom>
          <a:solidFill>
            <a:srgbClr val="9E470E"/>
          </a:solidFill>
          <a:ln w="190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92125" y="4689793"/>
            <a:ext cx="5810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8345" y="1597660"/>
            <a:ext cx="20770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如此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那么</a:t>
            </a:r>
            <a:endParaRPr lang="zh-CN" altLang="en-US" sz="32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15130" y="1597660"/>
            <a:ext cx="20770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至、到达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98870" y="739775"/>
            <a:ext cx="257619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贬谪、降职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817995" y="1670685"/>
            <a:ext cx="18916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泛指文人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902065" y="1597660"/>
            <a:ext cx="10763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聚集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593975" y="2941320"/>
            <a:ext cx="30111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表推测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恐怕会</a:t>
            </a:r>
            <a:endParaRPr lang="zh-CN" altLang="en-US" sz="32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53210" y="627380"/>
            <a:ext cx="125222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向北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3" grpId="1"/>
      <p:bldP spid="58" grpId="1"/>
      <p:bldP spid="12" grpId="1"/>
      <p:bldP spid="14" grpId="1"/>
      <p:bldP spid="31" grpId="1"/>
      <p:bldP spid="32" grpId="1"/>
      <p:bldP spid="33" grpId="1"/>
      <p:bldP spid="34" grpId="1"/>
      <p:bldP spid="8" grpId="2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1800" y="431800"/>
            <a:ext cx="11208385" cy="74295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01955" y="1642110"/>
            <a:ext cx="11426825" cy="1863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    </a:t>
            </a:r>
            <a:r>
              <a:rPr lang="zh-CN" altLang="en-US" sz="3200" b="1" dirty="0">
                <a:solidFill>
                  <a:srgbClr val="2B12E4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若夫</a:t>
            </a:r>
            <a:r>
              <a:rPr lang="en-US" altLang="zh-CN" sz="3200" b="1" dirty="0">
                <a:solidFill>
                  <a:srgbClr val="2B12E4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淫雨</a:t>
            </a:r>
            <a:r>
              <a:rPr lang="zh-CN" altLang="en-US" sz="3200" b="1" dirty="0">
                <a:solidFill>
                  <a:srgbClr val="2B12E4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霏霏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，连月不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开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，阴风怒号，浊浪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排空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，日星</a:t>
            </a:r>
            <a:endParaRPr lang="zh-CN" altLang="en-US" sz="32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隐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曜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，山岳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潜</a:t>
            </a:r>
            <a:r>
              <a:rPr lang="zh-CN" altLang="en-US" sz="3200" b="1" dirty="0"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形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，商旅不行，樯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倾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楫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摧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薄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暮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冥冥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，虎啸猿啼。</a:t>
            </a:r>
            <a:endParaRPr lang="zh-CN" altLang="en-US" sz="32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50340" y="4462780"/>
            <a:ext cx="1014031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如果遇上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连绵不断的雨纷纷洒落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连着整个月不放晴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阴冷的风怒吼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浑浊的浪冲向天空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太阳和星星隐藏起光辉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山岳隐没了形体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商人旅客不能前行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桅杆倒下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船桨</a:t>
            </a:r>
            <a:r>
              <a:rPr lang="zh-CN" altLang="en-US" sz="3200" b="1" dirty="0"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断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折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傍晚天色昏暗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虎在长啸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猿在悲啼。</a:t>
            </a:r>
            <a:endParaRPr lang="zh-CN" altLang="en-US" sz="3200" b="1" dirty="0">
              <a:solidFill>
                <a:schemeClr val="tx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47090" y="5339488"/>
            <a:ext cx="5810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24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1955" y="4693920"/>
            <a:ext cx="796290" cy="1383030"/>
          </a:xfrm>
          <a:prstGeom prst="rect">
            <a:avLst/>
          </a:prstGeom>
          <a:solidFill>
            <a:srgbClr val="9E470E"/>
          </a:solidFill>
          <a:ln w="190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2125" y="4804093"/>
            <a:ext cx="5810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15515" y="1330325"/>
            <a:ext cx="27527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连绵不断的雨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464435" y="2101850"/>
            <a:ext cx="394525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雨雪纷纷而下的样子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307330" y="1330325"/>
            <a:ext cx="191706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天气放晴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9291955" y="1330325"/>
            <a:ext cx="191706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冲向天空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10565" y="3282315"/>
            <a:ext cx="112395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光芒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095500" y="3282315"/>
            <a:ext cx="126809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隐没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71845" y="3335020"/>
            <a:ext cx="106362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倒下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85915" y="2517775"/>
            <a:ext cx="11455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折断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23150" y="3330575"/>
            <a:ext cx="197675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迫近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接近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77275" y="2517775"/>
            <a:ext cx="103251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昏暗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8245" y="1330325"/>
            <a:ext cx="134239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像那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8" grpId="1"/>
      <p:bldP spid="58" grpId="1"/>
      <p:bldP spid="14" grpId="1"/>
      <p:bldP spid="24" grpId="1"/>
      <p:bldP spid="54" grpId="1"/>
      <p:bldP spid="55" grpId="1"/>
      <p:bldP spid="59" grpId="1"/>
      <p:bldP spid="60" grpId="1"/>
      <p:bldP spid="2" grpId="1"/>
      <p:bldP spid="4" grpId="1"/>
      <p:bldP spid="6" grpId="1"/>
      <p:bldP spid="7" grpId="1"/>
      <p:bldP spid="8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3" y="3678118"/>
            <a:ext cx="3473044" cy="26963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1965" y="466522"/>
            <a:ext cx="11208385" cy="6012065"/>
          </a:xfrm>
          <a:prstGeom prst="rect">
            <a:avLst/>
          </a:prstGeom>
          <a:blipFill rotWithShape="1">
            <a:blip r:embed="rId2"/>
            <a:stretch>
              <a:fillRect t="1" b="-2325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37260" y="1706245"/>
            <a:ext cx="10548620" cy="2084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登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斯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楼也，则有</a:t>
            </a:r>
            <a:r>
              <a:rPr lang="zh-CN" altLang="en-US" sz="3600" b="1" dirty="0">
                <a:solidFill>
                  <a:srgbClr val="2B12E4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去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国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怀乡，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忧</a:t>
            </a:r>
            <a:r>
              <a:rPr lang="zh-CN" altLang="en-US" sz="3600" b="1" dirty="0">
                <a:solidFill>
                  <a:srgbClr val="2B12E4"/>
                </a:solidFill>
                <a:latin typeface="思源宋体 Medium" charset="0"/>
                <a:ea typeface="思源宋体 Medium" panose="02020500000000000000" pitchFamily="18" charset="-122"/>
              </a:rPr>
              <a:t>谗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畏</a:t>
            </a:r>
            <a:r>
              <a:rPr lang="zh-CN" altLang="en-US" sz="3600" b="1" dirty="0">
                <a:solidFill>
                  <a:srgbClr val="2B12E4"/>
                </a:solidFill>
                <a:latin typeface="思源宋体 Medium" charset="0"/>
                <a:ea typeface="思源宋体 Medium" panose="02020500000000000000" pitchFamily="18" charset="-122"/>
              </a:rPr>
              <a:t>讥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，满目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萧然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</a:t>
            </a:r>
            <a:endParaRPr lang="zh-CN" altLang="en-US" sz="36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  <a:p>
            <a:pPr>
              <a:lnSpc>
                <a:spcPct val="120000"/>
              </a:lnSpc>
            </a:pPr>
            <a:endParaRPr lang="zh-CN" altLang="en-US" sz="36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2B12E4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感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极</a:t>
            </a:r>
            <a:r>
              <a:rPr lang="zh-CN" altLang="en-US" sz="3600" b="1" dirty="0">
                <a:solidFill>
                  <a:srgbClr val="2B12E4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而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悲者矣。</a:t>
            </a:r>
            <a:endParaRPr lang="zh-CN" altLang="en-US" sz="36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66875" y="4707890"/>
            <a:ext cx="989457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这时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登上这座楼啊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就会产生离开国都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怀念家乡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担心被说坏话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惧怕被批评指责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的情怀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满眼是凄凉景象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感慨到极点而悲伤了啊。</a:t>
            </a:r>
            <a:endParaRPr lang="zh-CN" altLang="en-US" sz="3200" b="1" dirty="0">
              <a:solidFill>
                <a:schemeClr val="tx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92125" y="4707890"/>
            <a:ext cx="883920" cy="1666240"/>
          </a:xfrm>
          <a:prstGeom prst="rect">
            <a:avLst/>
          </a:prstGeom>
          <a:solidFill>
            <a:srgbClr val="9E470E"/>
          </a:solidFill>
          <a:ln w="1270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43255" y="5041298"/>
            <a:ext cx="581025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62710" y="1361440"/>
            <a:ext cx="64452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39540" y="1361440"/>
            <a:ext cx="119062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离开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72530" y="1361440"/>
            <a:ext cx="119062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担心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35040" y="2205355"/>
            <a:ext cx="186309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被说坏话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04405" y="1361440"/>
            <a:ext cx="119062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惧怕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98130" y="2205355"/>
            <a:ext cx="253746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被批评指责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45540" y="2720975"/>
            <a:ext cx="119062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极点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17065" y="3613150"/>
            <a:ext cx="172339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表顺承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1975" y="3613150"/>
            <a:ext cx="119062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感慨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4870" y="2282190"/>
            <a:ext cx="119062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国都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91345" y="1361440"/>
            <a:ext cx="248412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冷落的样子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8" grpId="1"/>
      <p:bldP spid="58" grpId="1"/>
      <p:bldP spid="14" grpId="1"/>
      <p:bldP spid="2" grpId="1"/>
      <p:bldP spid="11" grpId="1"/>
      <p:bldP spid="12" grpId="1"/>
      <p:bldP spid="19" grpId="1"/>
      <p:bldP spid="20" grpId="1"/>
      <p:bldP spid="21" grpId="1"/>
      <p:bldP spid="22" grpId="1"/>
      <p:bldP spid="8" grpId="2"/>
      <p:bldP spid="6" grpId="1"/>
      <p:bldP spid="7" grpId="1"/>
      <p:bldP spid="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92125" y="482313"/>
            <a:ext cx="11208385" cy="6133368"/>
          </a:xfrm>
          <a:prstGeom prst="rect">
            <a:avLst/>
          </a:prstGeom>
          <a:blipFill rotWithShape="1">
            <a:blip r:embed="rId1"/>
            <a:stretch>
              <a:fillRect b="-2277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73225" y="4315238"/>
            <a:ext cx="9702800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到了春风和煦、阳光明媚的时候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湖面平静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没有风浪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天色湖光相接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一片碧绿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广阔无际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沙洲上的鸥鸟时而飞翔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时而停歇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美丽的鱼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在湖中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游来游去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岸上与小洲上的花草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茂盛并且青绿。</a:t>
            </a:r>
            <a:endParaRPr lang="zh-CN" altLang="en-US" sz="3200" b="1" dirty="0">
              <a:solidFill>
                <a:schemeClr val="tx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0755" y="1231265"/>
            <a:ext cx="10577830" cy="1863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    </a:t>
            </a:r>
            <a:r>
              <a:rPr lang="zh-CN" altLang="en-US" sz="3200" b="1" dirty="0"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至若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春</a:t>
            </a:r>
            <a:r>
              <a:rPr lang="zh-CN" altLang="en-US" sz="3200" b="1" dirty="0">
                <a:solidFill>
                  <a:srgbClr val="2B12E4"/>
                </a:solidFill>
                <a:latin typeface="思源宋体 Medium" charset="0"/>
                <a:ea typeface="思源宋体 Medium" panose="02020500000000000000" pitchFamily="18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景</a:t>
            </a:r>
            <a:r>
              <a:rPr lang="zh-CN" altLang="en-US" sz="3200" b="1" dirty="0">
                <a:solidFill>
                  <a:srgbClr val="2B12E4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明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，波澜不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惊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，上下天光，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碧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万顷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，沙</a:t>
            </a:r>
            <a:endParaRPr lang="zh-CN" altLang="en-US" sz="32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鸥翔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集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，锦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鳞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游泳，岸芷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汀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兰，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郁郁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青青。</a:t>
            </a:r>
            <a:endParaRPr lang="zh-CN" altLang="en-US" sz="32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88950" y="4390390"/>
            <a:ext cx="939165" cy="1986280"/>
          </a:xfrm>
          <a:prstGeom prst="rect">
            <a:avLst/>
          </a:prstGeom>
          <a:solidFill>
            <a:srgbClr val="9E470E"/>
          </a:solidFill>
          <a:ln w="190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68020" y="4986141"/>
            <a:ext cx="5810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0495" y="898525"/>
            <a:ext cx="107124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和煦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31845" y="1710055"/>
            <a:ext cx="107124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日光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61740" y="898525"/>
            <a:ext cx="107124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明媚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25440" y="898525"/>
            <a:ext cx="116903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起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动</a:t>
            </a:r>
            <a:endParaRPr lang="zh-CN" altLang="en-US" sz="32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476615" y="1710055"/>
            <a:ext cx="107124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一片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300845" y="898525"/>
            <a:ext cx="207518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极言广阔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704340" y="2918460"/>
            <a:ext cx="107124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停息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250815" y="2918460"/>
            <a:ext cx="107124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小洲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795135" y="2918460"/>
            <a:ext cx="267970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形容草木茂盛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063240" y="2918460"/>
            <a:ext cx="160845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代指鱼</a:t>
            </a:r>
            <a:endParaRPr lang="zh-CN" altLang="en-US" sz="3200" b="1" dirty="0">
              <a:solidFill>
                <a:srgbClr val="FF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3" grpId="1"/>
      <p:bldP spid="58" grpId="1"/>
      <p:bldP spid="2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88950" y="372745"/>
            <a:ext cx="11208385" cy="380619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30350" y="4072890"/>
            <a:ext cx="1016698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uFillTx/>
                <a:latin typeface="思源宋体 Medium" charset="0"/>
                <a:ea typeface="思源宋体 Medium" panose="02020500000000000000" pitchFamily="18" charset="-122"/>
              </a:rPr>
              <a:t>有时大片烟雾完全消散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思源宋体 Medium" charset="0"/>
                <a:ea typeface="思源宋体 Medium" panose="02020500000000000000" pitchFamily="18" charset="-122"/>
              </a:rPr>
              <a:t>皎洁的月光一泻千里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思源宋体 Medium" charset="0"/>
                <a:ea typeface="思源宋体 Medium" panose="02020500000000000000" pitchFamily="18" charset="-122"/>
              </a:rPr>
              <a:t>浮动的光像跳动的金子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思源宋体 Medium" charset="0"/>
                <a:ea typeface="思源宋体 Medium" panose="02020500000000000000" pitchFamily="18" charset="-122"/>
              </a:rPr>
              <a:t>静静的月影像沉入水中的玉璧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思源宋体 Medium" charset="0"/>
                <a:ea typeface="思源宋体 Medium" panose="02020500000000000000" pitchFamily="18" charset="-122"/>
              </a:rPr>
              <a:t>渔夫的歌声一唱一和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思源宋体 Medium" charset="0"/>
                <a:ea typeface="思源宋体 Medium" panose="02020500000000000000" pitchFamily="18" charset="-122"/>
              </a:rPr>
              <a:t>这样的乐趣哪有尽头！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这时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思源宋体 Medium" charset="0"/>
                <a:ea typeface="思源宋体 Medium" panose="02020500000000000000" pitchFamily="18" charset="-122"/>
              </a:rPr>
              <a:t>登上这座楼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思源宋体 Medium" charset="0"/>
                <a:ea typeface="思源宋体 Medium" panose="02020500000000000000" pitchFamily="18" charset="-122"/>
              </a:rPr>
              <a:t>就会感到心胸开阔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思源宋体 Medium" charset="0"/>
                <a:ea typeface="思源宋体 Medium" panose="02020500000000000000" pitchFamily="18" charset="-122"/>
              </a:rPr>
              <a:t>精神愉悦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思源宋体 Medium" charset="0"/>
                <a:ea typeface="思源宋体 Medium" panose="02020500000000000000" pitchFamily="18" charset="-122"/>
              </a:rPr>
              <a:t>荣耀和屈辱一并忘掉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思源宋体 Medium" charset="0"/>
                <a:ea typeface="思源宋体 Medium" panose="02020500000000000000" pitchFamily="18" charset="-122"/>
              </a:rPr>
              <a:t>端着酒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思源宋体 Medium" charset="0"/>
                <a:ea typeface="思源宋体 Medium" panose="02020500000000000000" pitchFamily="18" charset="-122"/>
              </a:rPr>
              <a:t>迎着风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思源宋体 Medium" charset="0"/>
                <a:ea typeface="思源宋体 Medium" panose="02020500000000000000" pitchFamily="18" charset="-122"/>
              </a:rPr>
              <a:t>那是喜洋洋的欢乐啊。</a:t>
            </a:r>
            <a:endParaRPr lang="zh-CN" altLang="en-US" sz="3200" b="1" dirty="0">
              <a:solidFill>
                <a:schemeClr val="tx1"/>
              </a:solidFill>
              <a:uFillTx/>
              <a:latin typeface="思源宋体 Medium" charset="0"/>
              <a:ea typeface="思源宋体 Medium" panose="02020500000000000000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9610" y="1028700"/>
            <a:ext cx="10869930" cy="30441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而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或</a:t>
            </a:r>
            <a:r>
              <a:rPr lang="zh-CN" altLang="en-US" sz="3200" b="1" dirty="0"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长烟</a:t>
            </a:r>
            <a:r>
              <a:rPr lang="zh-CN" altLang="en-US" sz="3200" b="1" dirty="0">
                <a:solidFill>
                  <a:srgbClr val="2B12E4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空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皓</a:t>
            </a:r>
            <a:r>
              <a:rPr lang="zh-CN" altLang="en-US" sz="3200" b="1" dirty="0"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月千里，浮光跃金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</a:t>
            </a:r>
            <a:r>
              <a:rPr lang="zh-CN" altLang="en-US" sz="3200" b="1" dirty="0"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静影沉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璧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，渔歌互答，</a:t>
            </a:r>
            <a:endParaRPr lang="zh-CN" altLang="en-US" sz="32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此乐何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极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！登斯楼也，则有心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旷</a:t>
            </a:r>
            <a:r>
              <a:rPr lang="zh-CN" altLang="en-US" sz="3200" b="1" dirty="0">
                <a:solidFill>
                  <a:srgbClr val="2B12E4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神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怡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宠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辱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偕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忘，</a:t>
            </a: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把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酒</a:t>
            </a:r>
            <a:endParaRPr lang="zh-CN" altLang="en-US" sz="32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临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风，其喜洋洋者矣。</a:t>
            </a:r>
            <a:endParaRPr lang="zh-CN" altLang="en-US" sz="3200" b="1" dirty="0">
              <a:solidFill>
                <a:srgbClr val="843C0C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88950" y="5021580"/>
            <a:ext cx="581025" cy="12668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r>
              <a:rPr lang="zh-CN" altLang="en-US" sz="36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6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9975" y="685800"/>
            <a:ext cx="112077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有时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89810" y="685800"/>
            <a:ext cx="112077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全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31225" y="685800"/>
            <a:ext cx="217487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圆形的玉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56410" y="1949450"/>
            <a:ext cx="112077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尽头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375650" y="2689225"/>
            <a:ext cx="112077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一起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609455" y="2689225"/>
            <a:ext cx="163195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持、执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67690" y="4622165"/>
            <a:ext cx="883920" cy="1275715"/>
          </a:xfrm>
          <a:prstGeom prst="rect">
            <a:avLst/>
          </a:prstGeom>
          <a:solidFill>
            <a:srgbClr val="9E470E"/>
          </a:solidFill>
          <a:ln w="1270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89610" y="4694041"/>
            <a:ext cx="5810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537585" y="685800"/>
            <a:ext cx="112077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皎洁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67690" y="3063875"/>
            <a:ext cx="203327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</a:rPr>
              <a:t>面对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迎着</a:t>
            </a:r>
            <a:endParaRPr lang="zh-CN" altLang="en-US" sz="3200" b="1" dirty="0">
              <a:solidFill>
                <a:srgbClr val="FF0000"/>
              </a:solidFill>
              <a:latin typeface="思源宋体 CN" panose="02020400000000000000" pitchFamily="18" charset="-122"/>
              <a:ea typeface="汉仪中宋简" panose="0201060000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7135" y="1856105"/>
            <a:ext cx="112077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荣耀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36190" y="1505585"/>
            <a:ext cx="112077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消散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58510" y="1856105"/>
            <a:ext cx="112077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开阔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58510" y="2689225"/>
            <a:ext cx="112077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精神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7680" y="2689225"/>
            <a:ext cx="112077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愉快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3" grpId="1"/>
      <p:bldP spid="58" grpId="1"/>
      <p:bldP spid="14" grpId="1"/>
      <p:bldP spid="11" grpId="1"/>
      <p:bldP spid="12" grpId="1"/>
      <p:bldP spid="20" grpId="1"/>
      <p:bldP spid="39" grpId="1"/>
      <p:bldP spid="40" grpId="1"/>
      <p:bldP spid="46" grpId="1"/>
      <p:bldP spid="48" grpId="1"/>
      <p:bldP spid="8" grpId="2"/>
      <p:bldP spid="2" grpId="1"/>
      <p:bldP spid="4" grpId="1"/>
      <p:bldP spid="6" grpId="1"/>
      <p:bldP spid="7" grpId="1"/>
      <p:bldP spid="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1490" y="2222500"/>
            <a:ext cx="10857230" cy="14198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9E470E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嗟夫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！予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尝求</a:t>
            </a:r>
            <a:r>
              <a:rPr lang="zh-CN" altLang="en-US" sz="3600" b="1" dirty="0">
                <a:solidFill>
                  <a:srgbClr val="2B12E4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古仁人</a:t>
            </a:r>
            <a:r>
              <a:rPr lang="zh-CN" altLang="en-US" sz="3600" b="1" dirty="0"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之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心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</a:t>
            </a:r>
            <a:r>
              <a:rPr lang="en-US" altLang="zh-CN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或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异二者之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为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，何哉？</a:t>
            </a:r>
            <a:endParaRPr lang="zh-CN" altLang="en-US" sz="36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22425" y="4585178"/>
            <a:ext cx="9848850" cy="1419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思源宋体 Medium" charset="0"/>
                <a:ea typeface="思源宋体 Medium" panose="02020500000000000000" pitchFamily="18" charset="-122"/>
              </a:rPr>
              <a:t>唉！我曾经探求古代品德高尚的人的心思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思源宋体 Medium" charset="0"/>
                <a:ea typeface="思源宋体 Medium" panose="02020500000000000000" pitchFamily="18" charset="-122"/>
              </a:rPr>
              <a:t>或许不同于以上两种表现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思源宋体 Medium" charset="0"/>
                <a:ea typeface="思源宋体 Medium" panose="02020500000000000000" pitchFamily="18" charset="-122"/>
              </a:rPr>
              <a:t>为什么呢？</a:t>
            </a:r>
            <a:endParaRPr lang="zh-CN" altLang="en-US" sz="3600" b="1" dirty="0">
              <a:solidFill>
                <a:schemeClr val="tx1"/>
              </a:solidFill>
              <a:uFillTx/>
              <a:latin typeface="思源宋体 Medium" charset="0"/>
              <a:ea typeface="思源宋体 Medium" panose="02020500000000000000" pitchFamily="18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91490" y="4585335"/>
            <a:ext cx="798830" cy="1502410"/>
          </a:xfrm>
          <a:prstGeom prst="rect">
            <a:avLst/>
          </a:prstGeom>
          <a:solidFill>
            <a:srgbClr val="9E470E"/>
          </a:solidFill>
          <a:ln w="28575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0075" y="4798248"/>
            <a:ext cx="5810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5815" y="1871980"/>
            <a:ext cx="170180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叹词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唉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6210" y="2794000"/>
            <a:ext cx="121666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曾经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40125" y="1939290"/>
            <a:ext cx="121666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探求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13505" y="2816225"/>
            <a:ext cx="36093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古代品德高尚的人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89295" y="1939290"/>
            <a:ext cx="200914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思想感情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798435" y="2816225"/>
            <a:ext cx="432371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或许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表示委婉的语气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830945" y="1871980"/>
            <a:ext cx="336169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指以上两种表现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8" grpId="1"/>
      <p:bldP spid="58" grpId="1"/>
      <p:bldP spid="14" grpId="1"/>
      <p:bldP spid="11" grpId="1"/>
      <p:bldP spid="12" grpId="1"/>
      <p:bldP spid="24" grpId="1"/>
      <p:bldP spid="36" grpId="1"/>
      <p:bldP spid="37" grpId="1"/>
      <p:bldP spid="38" grpId="1"/>
      <p:bldP spid="8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19685"/>
            <a:ext cx="12192000" cy="689737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A_图片 10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5" t="13249" r="19544" b="77307"/>
          <a:stretch>
            <a:fillRect/>
          </a:stretch>
        </p:blipFill>
        <p:spPr>
          <a:xfrm>
            <a:off x="10442773" y="230130"/>
            <a:ext cx="2366716" cy="230576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8" t="5926" r="59556" b="88593"/>
          <a:stretch>
            <a:fillRect/>
          </a:stretch>
        </p:blipFill>
        <p:spPr>
          <a:xfrm flipH="1">
            <a:off x="10243893" y="4654757"/>
            <a:ext cx="1822632" cy="963392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861695" y="0"/>
            <a:ext cx="3121660" cy="6858000"/>
          </a:xfrm>
          <a:prstGeom prst="rect">
            <a:avLst/>
          </a:prstGeom>
          <a:solidFill>
            <a:schemeClr val="bg1"/>
          </a:solidFill>
          <a:ln w="10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4" name="图片 3" descr="图片包含 动物, 鸟&#10;&#10;描述已自动生成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205" y="97155"/>
            <a:ext cx="1778000" cy="1005205"/>
          </a:xfrm>
          <a:prstGeom prst="rect">
            <a:avLst/>
          </a:prstGeom>
        </p:spPr>
      </p:pic>
      <p:sp>
        <p:nvSpPr>
          <p:cNvPr id="60" name="文本框 59" descr="7b0a20202020227461726765744d6f64756c65223a202270726f636573734f6e6c696e65466f6e7473220a7d0a"/>
          <p:cNvSpPr txBox="1"/>
          <p:nvPr/>
        </p:nvSpPr>
        <p:spPr>
          <a:xfrm>
            <a:off x="1714639" y="445162"/>
            <a:ext cx="1415772" cy="45078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000" spc="600" dirty="0">
                <a:latin typeface="喜鹊古字典简体 regular" panose="00000500000000000000" pitchFamily="2" charset="-122"/>
                <a:ea typeface="喜鹊古字典简体 regular" panose="00000500000000000000" pitchFamily="2" charset="-122"/>
                <a:sym typeface="华康行楷体 W5" panose="03000509000000000000" charset="-122"/>
              </a:rPr>
              <a:t>岳阳楼记</a:t>
            </a:r>
            <a:endParaRPr lang="zh-CN" altLang="en-US" sz="8000" spc="600" dirty="0">
              <a:latin typeface="喜鹊古字典简体 regular" panose="00000500000000000000" pitchFamily="2" charset="-122"/>
              <a:ea typeface="喜鹊古字典简体 regular" panose="00000500000000000000" pitchFamily="2" charset="-122"/>
              <a:sym typeface="华康行楷体 W5" panose="03000509000000000000" charset="-122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049" y="3951080"/>
            <a:ext cx="1587806" cy="1587806"/>
          </a:xfrm>
          <a:prstGeom prst="rect">
            <a:avLst/>
          </a:prstGeom>
        </p:spPr>
      </p:pic>
      <p:pic>
        <p:nvPicPr>
          <p:cNvPr id="66" name="图片 65" descr="d98ef4dba908d1f59aa73d1a83ba91cf6efd2c5d5118-H0KGb3_fw6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69843" y="4654550"/>
            <a:ext cx="381635" cy="6629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62472" y="4742847"/>
            <a:ext cx="161269" cy="511113"/>
          </a:xfrm>
          <a:custGeom>
            <a:avLst/>
            <a:gdLst/>
            <a:ahLst/>
            <a:cxnLst/>
            <a:rect l="l" t="t" r="r" b="b"/>
            <a:pathLst>
              <a:path w="161269" h="511113">
                <a:moveTo>
                  <a:pt x="89250" y="439978"/>
                </a:moveTo>
                <a:cubicBezTo>
                  <a:pt x="84066" y="440626"/>
                  <a:pt x="77969" y="441569"/>
                  <a:pt x="70958" y="442806"/>
                </a:cubicBezTo>
                <a:lnTo>
                  <a:pt x="70870" y="443071"/>
                </a:lnTo>
                <a:cubicBezTo>
                  <a:pt x="71989" y="454205"/>
                  <a:pt x="72902" y="464338"/>
                  <a:pt x="73609" y="473469"/>
                </a:cubicBezTo>
                <a:lnTo>
                  <a:pt x="88101" y="471790"/>
                </a:lnTo>
                <a:cubicBezTo>
                  <a:pt x="88455" y="466783"/>
                  <a:pt x="88690" y="462335"/>
                  <a:pt x="88808" y="458447"/>
                </a:cubicBezTo>
                <a:lnTo>
                  <a:pt x="86511" y="458889"/>
                </a:lnTo>
                <a:cubicBezTo>
                  <a:pt x="83624" y="459478"/>
                  <a:pt x="81695" y="460052"/>
                  <a:pt x="80723" y="460612"/>
                </a:cubicBezTo>
                <a:cubicBezTo>
                  <a:pt x="79751" y="461171"/>
                  <a:pt x="79206" y="461451"/>
                  <a:pt x="79088" y="461451"/>
                </a:cubicBezTo>
                <a:cubicBezTo>
                  <a:pt x="78617" y="461451"/>
                  <a:pt x="76437" y="459330"/>
                  <a:pt x="72549" y="455089"/>
                </a:cubicBezTo>
                <a:lnTo>
                  <a:pt x="73609" y="453056"/>
                </a:lnTo>
                <a:cubicBezTo>
                  <a:pt x="75259" y="453233"/>
                  <a:pt x="77055" y="453321"/>
                  <a:pt x="78999" y="453321"/>
                </a:cubicBezTo>
                <a:cubicBezTo>
                  <a:pt x="80413" y="453321"/>
                  <a:pt x="81503" y="453292"/>
                  <a:pt x="82269" y="453233"/>
                </a:cubicBezTo>
                <a:cubicBezTo>
                  <a:pt x="84684" y="453056"/>
                  <a:pt x="86923" y="452791"/>
                  <a:pt x="88985" y="452438"/>
                </a:cubicBezTo>
                <a:cubicBezTo>
                  <a:pt x="89162" y="448255"/>
                  <a:pt x="89250" y="444102"/>
                  <a:pt x="89250" y="439978"/>
                </a:cubicBezTo>
                <a:close/>
                <a:moveTo>
                  <a:pt x="111165" y="437592"/>
                </a:moveTo>
                <a:cubicBezTo>
                  <a:pt x="110929" y="437592"/>
                  <a:pt x="109633" y="437695"/>
                  <a:pt x="107277" y="437901"/>
                </a:cubicBezTo>
                <a:cubicBezTo>
                  <a:pt x="104920" y="438108"/>
                  <a:pt x="101739" y="438446"/>
                  <a:pt x="97733" y="438918"/>
                </a:cubicBezTo>
                <a:cubicBezTo>
                  <a:pt x="97498" y="443041"/>
                  <a:pt x="97350" y="447047"/>
                  <a:pt x="97291" y="450935"/>
                </a:cubicBezTo>
                <a:lnTo>
                  <a:pt x="99147" y="450582"/>
                </a:lnTo>
                <a:cubicBezTo>
                  <a:pt x="101621" y="450111"/>
                  <a:pt x="103389" y="449536"/>
                  <a:pt x="104449" y="448859"/>
                </a:cubicBezTo>
                <a:cubicBezTo>
                  <a:pt x="105509" y="448181"/>
                  <a:pt x="106099" y="447843"/>
                  <a:pt x="106216" y="447843"/>
                </a:cubicBezTo>
                <a:cubicBezTo>
                  <a:pt x="106806" y="447843"/>
                  <a:pt x="108926" y="450229"/>
                  <a:pt x="112579" y="455000"/>
                </a:cubicBezTo>
                <a:lnTo>
                  <a:pt x="111607" y="456768"/>
                </a:lnTo>
                <a:cubicBezTo>
                  <a:pt x="110311" y="456355"/>
                  <a:pt x="108602" y="456149"/>
                  <a:pt x="106482" y="456149"/>
                </a:cubicBezTo>
                <a:cubicBezTo>
                  <a:pt x="105951" y="456149"/>
                  <a:pt x="104920" y="456208"/>
                  <a:pt x="103389" y="456326"/>
                </a:cubicBezTo>
                <a:cubicBezTo>
                  <a:pt x="101150" y="456562"/>
                  <a:pt x="99059" y="456827"/>
                  <a:pt x="97115" y="457121"/>
                </a:cubicBezTo>
                <a:cubicBezTo>
                  <a:pt x="96997" y="459949"/>
                  <a:pt x="96879" y="464485"/>
                  <a:pt x="96761" y="470730"/>
                </a:cubicBezTo>
                <a:lnTo>
                  <a:pt x="100119" y="470288"/>
                </a:lnTo>
                <a:cubicBezTo>
                  <a:pt x="101710" y="470111"/>
                  <a:pt x="102947" y="469934"/>
                  <a:pt x="103831" y="469758"/>
                </a:cubicBezTo>
                <a:cubicBezTo>
                  <a:pt x="107424" y="469110"/>
                  <a:pt x="110193" y="468432"/>
                  <a:pt x="112137" y="467725"/>
                </a:cubicBezTo>
                <a:cubicBezTo>
                  <a:pt x="112726" y="464014"/>
                  <a:pt x="113183" y="459478"/>
                  <a:pt x="113507" y="454117"/>
                </a:cubicBezTo>
                <a:cubicBezTo>
                  <a:pt x="113831" y="448756"/>
                  <a:pt x="114052" y="444514"/>
                  <a:pt x="114169" y="441392"/>
                </a:cubicBezTo>
                <a:cubicBezTo>
                  <a:pt x="114228" y="439683"/>
                  <a:pt x="114081" y="438594"/>
                  <a:pt x="113728" y="438122"/>
                </a:cubicBezTo>
                <a:cubicBezTo>
                  <a:pt x="113374" y="437651"/>
                  <a:pt x="112520" y="437474"/>
                  <a:pt x="111165" y="437592"/>
                </a:cubicBezTo>
                <a:close/>
                <a:moveTo>
                  <a:pt x="49573" y="423984"/>
                </a:moveTo>
                <a:lnTo>
                  <a:pt x="52755" y="425309"/>
                </a:lnTo>
                <a:cubicBezTo>
                  <a:pt x="49279" y="433439"/>
                  <a:pt x="46083" y="441996"/>
                  <a:pt x="43167" y="450980"/>
                </a:cubicBezTo>
                <a:cubicBezTo>
                  <a:pt x="40251" y="459964"/>
                  <a:pt x="37968" y="468314"/>
                  <a:pt x="36318" y="476032"/>
                </a:cubicBezTo>
                <a:cubicBezTo>
                  <a:pt x="35376" y="480509"/>
                  <a:pt x="34669" y="484544"/>
                  <a:pt x="34198" y="488138"/>
                </a:cubicBezTo>
                <a:cubicBezTo>
                  <a:pt x="33726" y="491731"/>
                  <a:pt x="33461" y="493823"/>
                  <a:pt x="33402" y="494412"/>
                </a:cubicBezTo>
                <a:cubicBezTo>
                  <a:pt x="32990" y="498005"/>
                  <a:pt x="32607" y="500612"/>
                  <a:pt x="32253" y="502232"/>
                </a:cubicBezTo>
                <a:cubicBezTo>
                  <a:pt x="31900" y="503852"/>
                  <a:pt x="31370" y="505134"/>
                  <a:pt x="30663" y="506076"/>
                </a:cubicBezTo>
                <a:cubicBezTo>
                  <a:pt x="29956" y="507019"/>
                  <a:pt x="28866" y="507549"/>
                  <a:pt x="27393" y="507667"/>
                </a:cubicBezTo>
                <a:cubicBezTo>
                  <a:pt x="26038" y="507844"/>
                  <a:pt x="25007" y="507343"/>
                  <a:pt x="24301" y="506165"/>
                </a:cubicBezTo>
                <a:cubicBezTo>
                  <a:pt x="23594" y="504986"/>
                  <a:pt x="22828" y="503042"/>
                  <a:pt x="22003" y="500332"/>
                </a:cubicBezTo>
                <a:cubicBezTo>
                  <a:pt x="20943" y="496444"/>
                  <a:pt x="19764" y="493558"/>
                  <a:pt x="18468" y="491673"/>
                </a:cubicBezTo>
                <a:cubicBezTo>
                  <a:pt x="17761" y="490553"/>
                  <a:pt x="16465" y="489522"/>
                  <a:pt x="14580" y="488580"/>
                </a:cubicBezTo>
                <a:cubicBezTo>
                  <a:pt x="12695" y="487637"/>
                  <a:pt x="10928" y="487019"/>
                  <a:pt x="9278" y="486724"/>
                </a:cubicBezTo>
                <a:lnTo>
                  <a:pt x="10073" y="483896"/>
                </a:lnTo>
                <a:cubicBezTo>
                  <a:pt x="15258" y="482365"/>
                  <a:pt x="19676" y="479625"/>
                  <a:pt x="23328" y="475678"/>
                </a:cubicBezTo>
                <a:cubicBezTo>
                  <a:pt x="26981" y="471731"/>
                  <a:pt x="30265" y="466841"/>
                  <a:pt x="33181" y="461009"/>
                </a:cubicBezTo>
                <a:cubicBezTo>
                  <a:pt x="36097" y="455177"/>
                  <a:pt x="40059" y="446340"/>
                  <a:pt x="45067" y="434499"/>
                </a:cubicBezTo>
                <a:close/>
                <a:moveTo>
                  <a:pt x="8660" y="406045"/>
                </a:moveTo>
                <a:cubicBezTo>
                  <a:pt x="11664" y="406752"/>
                  <a:pt x="16406" y="407459"/>
                  <a:pt x="22887" y="408166"/>
                </a:cubicBezTo>
                <a:cubicBezTo>
                  <a:pt x="29308" y="408932"/>
                  <a:pt x="34065" y="409668"/>
                  <a:pt x="37158" y="410375"/>
                </a:cubicBezTo>
                <a:cubicBezTo>
                  <a:pt x="40251" y="411082"/>
                  <a:pt x="41768" y="412172"/>
                  <a:pt x="41709" y="413645"/>
                </a:cubicBezTo>
                <a:cubicBezTo>
                  <a:pt x="41709" y="414705"/>
                  <a:pt x="41105" y="416193"/>
                  <a:pt x="39897" y="418107"/>
                </a:cubicBezTo>
                <a:cubicBezTo>
                  <a:pt x="38690" y="420022"/>
                  <a:pt x="36583" y="423071"/>
                  <a:pt x="33579" y="427253"/>
                </a:cubicBezTo>
                <a:cubicBezTo>
                  <a:pt x="30044" y="432025"/>
                  <a:pt x="26848" y="436561"/>
                  <a:pt x="23991" y="440862"/>
                </a:cubicBezTo>
                <a:cubicBezTo>
                  <a:pt x="21134" y="445162"/>
                  <a:pt x="18380" y="449787"/>
                  <a:pt x="15729" y="454735"/>
                </a:cubicBezTo>
                <a:lnTo>
                  <a:pt x="13166" y="453852"/>
                </a:lnTo>
                <a:cubicBezTo>
                  <a:pt x="17467" y="445074"/>
                  <a:pt x="20707" y="437798"/>
                  <a:pt x="22887" y="432025"/>
                </a:cubicBezTo>
                <a:cubicBezTo>
                  <a:pt x="25066" y="426252"/>
                  <a:pt x="26156" y="422187"/>
                  <a:pt x="26156" y="419830"/>
                </a:cubicBezTo>
                <a:cubicBezTo>
                  <a:pt x="26156" y="419418"/>
                  <a:pt x="26097" y="418976"/>
                  <a:pt x="25979" y="418505"/>
                </a:cubicBezTo>
                <a:cubicBezTo>
                  <a:pt x="25449" y="416914"/>
                  <a:pt x="23417" y="415206"/>
                  <a:pt x="19882" y="413380"/>
                </a:cubicBezTo>
                <a:cubicBezTo>
                  <a:pt x="16348" y="411553"/>
                  <a:pt x="12194" y="409845"/>
                  <a:pt x="7422" y="408254"/>
                </a:cubicBezTo>
                <a:close/>
                <a:moveTo>
                  <a:pt x="99324" y="399771"/>
                </a:moveTo>
                <a:lnTo>
                  <a:pt x="92343" y="400832"/>
                </a:lnTo>
                <a:cubicBezTo>
                  <a:pt x="89869" y="407076"/>
                  <a:pt x="86952" y="412997"/>
                  <a:pt x="83595" y="418593"/>
                </a:cubicBezTo>
                <a:cubicBezTo>
                  <a:pt x="79942" y="424720"/>
                  <a:pt x="74876" y="430700"/>
                  <a:pt x="68395" y="436532"/>
                </a:cubicBezTo>
                <a:cubicBezTo>
                  <a:pt x="73403" y="436532"/>
                  <a:pt x="80354" y="435825"/>
                  <a:pt x="89250" y="434411"/>
                </a:cubicBezTo>
                <a:cubicBezTo>
                  <a:pt x="89250" y="429698"/>
                  <a:pt x="89132" y="426075"/>
                  <a:pt x="88897" y="423542"/>
                </a:cubicBezTo>
                <a:cubicBezTo>
                  <a:pt x="88661" y="421009"/>
                  <a:pt x="88160" y="419153"/>
                  <a:pt x="87394" y="417975"/>
                </a:cubicBezTo>
                <a:lnTo>
                  <a:pt x="89869" y="415589"/>
                </a:lnTo>
                <a:cubicBezTo>
                  <a:pt x="93168" y="417651"/>
                  <a:pt x="95966" y="419551"/>
                  <a:pt x="98263" y="421288"/>
                </a:cubicBezTo>
                <a:cubicBezTo>
                  <a:pt x="100561" y="423026"/>
                  <a:pt x="101710" y="424219"/>
                  <a:pt x="101710" y="424867"/>
                </a:cubicBezTo>
                <a:cubicBezTo>
                  <a:pt x="101710" y="425044"/>
                  <a:pt x="101386" y="425574"/>
                  <a:pt x="100738" y="426458"/>
                </a:cubicBezTo>
                <a:cubicBezTo>
                  <a:pt x="99383" y="428166"/>
                  <a:pt x="98587" y="429610"/>
                  <a:pt x="98352" y="430788"/>
                </a:cubicBezTo>
                <a:lnTo>
                  <a:pt x="98087" y="432909"/>
                </a:lnTo>
                <a:cubicBezTo>
                  <a:pt x="101150" y="432378"/>
                  <a:pt x="103536" y="431907"/>
                  <a:pt x="105244" y="431495"/>
                </a:cubicBezTo>
                <a:cubicBezTo>
                  <a:pt x="107188" y="431082"/>
                  <a:pt x="108853" y="430420"/>
                  <a:pt x="110237" y="429507"/>
                </a:cubicBezTo>
                <a:cubicBezTo>
                  <a:pt x="111622" y="428593"/>
                  <a:pt x="113050" y="427489"/>
                  <a:pt x="114523" y="426193"/>
                </a:cubicBezTo>
                <a:cubicBezTo>
                  <a:pt x="115407" y="425427"/>
                  <a:pt x="115937" y="425044"/>
                  <a:pt x="116113" y="425044"/>
                </a:cubicBezTo>
                <a:cubicBezTo>
                  <a:pt x="116938" y="425162"/>
                  <a:pt x="120061" y="427135"/>
                  <a:pt x="125480" y="430965"/>
                </a:cubicBezTo>
                <a:cubicBezTo>
                  <a:pt x="121533" y="425722"/>
                  <a:pt x="117527" y="420611"/>
                  <a:pt x="113462" y="415633"/>
                </a:cubicBezTo>
                <a:cubicBezTo>
                  <a:pt x="109398" y="410655"/>
                  <a:pt x="104685" y="405368"/>
                  <a:pt x="99324" y="399771"/>
                </a:cubicBezTo>
                <a:close/>
                <a:moveTo>
                  <a:pt x="24919" y="369285"/>
                </a:moveTo>
                <a:lnTo>
                  <a:pt x="28542" y="370787"/>
                </a:lnTo>
                <a:cubicBezTo>
                  <a:pt x="36024" y="374145"/>
                  <a:pt x="41827" y="376266"/>
                  <a:pt x="45950" y="377149"/>
                </a:cubicBezTo>
                <a:cubicBezTo>
                  <a:pt x="48366" y="377680"/>
                  <a:pt x="50266" y="378475"/>
                  <a:pt x="51650" y="379535"/>
                </a:cubicBezTo>
                <a:cubicBezTo>
                  <a:pt x="53034" y="380596"/>
                  <a:pt x="53962" y="381656"/>
                  <a:pt x="54434" y="382716"/>
                </a:cubicBezTo>
                <a:cubicBezTo>
                  <a:pt x="54905" y="383777"/>
                  <a:pt x="55140" y="384660"/>
                  <a:pt x="55140" y="385367"/>
                </a:cubicBezTo>
                <a:cubicBezTo>
                  <a:pt x="55082" y="386958"/>
                  <a:pt x="54375" y="388210"/>
                  <a:pt x="53020" y="389123"/>
                </a:cubicBezTo>
                <a:cubicBezTo>
                  <a:pt x="51665" y="390036"/>
                  <a:pt x="49603" y="391023"/>
                  <a:pt x="46834" y="392083"/>
                </a:cubicBezTo>
                <a:cubicBezTo>
                  <a:pt x="44772" y="392849"/>
                  <a:pt x="43182" y="393527"/>
                  <a:pt x="42062" y="394116"/>
                </a:cubicBezTo>
                <a:cubicBezTo>
                  <a:pt x="37585" y="396472"/>
                  <a:pt x="33019" y="398976"/>
                  <a:pt x="28365" y="401627"/>
                </a:cubicBezTo>
                <a:lnTo>
                  <a:pt x="26421" y="399771"/>
                </a:lnTo>
                <a:cubicBezTo>
                  <a:pt x="29602" y="396943"/>
                  <a:pt x="32312" y="394175"/>
                  <a:pt x="34551" y="391465"/>
                </a:cubicBezTo>
                <a:cubicBezTo>
                  <a:pt x="36790" y="388755"/>
                  <a:pt x="37909" y="386605"/>
                  <a:pt x="37909" y="385014"/>
                </a:cubicBezTo>
                <a:cubicBezTo>
                  <a:pt x="37909" y="383718"/>
                  <a:pt x="36525" y="381789"/>
                  <a:pt x="33756" y="379226"/>
                </a:cubicBezTo>
                <a:cubicBezTo>
                  <a:pt x="30987" y="376663"/>
                  <a:pt x="27600" y="373939"/>
                  <a:pt x="23594" y="371052"/>
                </a:cubicBezTo>
                <a:close/>
                <a:moveTo>
                  <a:pt x="88101" y="359034"/>
                </a:moveTo>
                <a:cubicBezTo>
                  <a:pt x="91047" y="361450"/>
                  <a:pt x="94228" y="363865"/>
                  <a:pt x="97645" y="366280"/>
                </a:cubicBezTo>
                <a:cubicBezTo>
                  <a:pt x="99589" y="367635"/>
                  <a:pt x="100988" y="368681"/>
                  <a:pt x="101842" y="369417"/>
                </a:cubicBezTo>
                <a:cubicBezTo>
                  <a:pt x="102696" y="370154"/>
                  <a:pt x="103153" y="370757"/>
                  <a:pt x="103212" y="371229"/>
                </a:cubicBezTo>
                <a:cubicBezTo>
                  <a:pt x="103212" y="371582"/>
                  <a:pt x="103035" y="372098"/>
                  <a:pt x="102682" y="372775"/>
                </a:cubicBezTo>
                <a:cubicBezTo>
                  <a:pt x="102328" y="373453"/>
                  <a:pt x="102093" y="373880"/>
                  <a:pt x="101975" y="374056"/>
                </a:cubicBezTo>
                <a:cubicBezTo>
                  <a:pt x="101091" y="375588"/>
                  <a:pt x="100369" y="376943"/>
                  <a:pt x="99810" y="378121"/>
                </a:cubicBezTo>
                <a:cubicBezTo>
                  <a:pt x="99250" y="379300"/>
                  <a:pt x="98764" y="380684"/>
                  <a:pt x="98352" y="382275"/>
                </a:cubicBezTo>
                <a:cubicBezTo>
                  <a:pt x="97115" y="386870"/>
                  <a:pt x="95936" y="390758"/>
                  <a:pt x="94817" y="393939"/>
                </a:cubicBezTo>
                <a:cubicBezTo>
                  <a:pt x="100237" y="392996"/>
                  <a:pt x="105141" y="392069"/>
                  <a:pt x="109530" y="391155"/>
                </a:cubicBezTo>
                <a:cubicBezTo>
                  <a:pt x="113919" y="390242"/>
                  <a:pt x="116614" y="389609"/>
                  <a:pt x="117616" y="389256"/>
                </a:cubicBezTo>
                <a:cubicBezTo>
                  <a:pt x="120561" y="388136"/>
                  <a:pt x="122756" y="387105"/>
                  <a:pt x="124199" y="386163"/>
                </a:cubicBezTo>
                <a:cubicBezTo>
                  <a:pt x="125642" y="385220"/>
                  <a:pt x="126747" y="384366"/>
                  <a:pt x="127513" y="383600"/>
                </a:cubicBezTo>
                <a:cubicBezTo>
                  <a:pt x="128279" y="382834"/>
                  <a:pt x="128809" y="382451"/>
                  <a:pt x="129103" y="382451"/>
                </a:cubicBezTo>
                <a:cubicBezTo>
                  <a:pt x="129634" y="382451"/>
                  <a:pt x="132240" y="384174"/>
                  <a:pt x="136924" y="387621"/>
                </a:cubicBezTo>
                <a:cubicBezTo>
                  <a:pt x="141607" y="391067"/>
                  <a:pt x="144568" y="393320"/>
                  <a:pt x="145805" y="394381"/>
                </a:cubicBezTo>
                <a:lnTo>
                  <a:pt x="144214" y="397827"/>
                </a:lnTo>
                <a:cubicBezTo>
                  <a:pt x="140444" y="397120"/>
                  <a:pt x="136055" y="396767"/>
                  <a:pt x="131047" y="396767"/>
                </a:cubicBezTo>
                <a:cubicBezTo>
                  <a:pt x="127866" y="396767"/>
                  <a:pt x="124980" y="396914"/>
                  <a:pt x="122388" y="397209"/>
                </a:cubicBezTo>
                <a:lnTo>
                  <a:pt x="107454" y="398799"/>
                </a:lnTo>
                <a:cubicBezTo>
                  <a:pt x="116408" y="408696"/>
                  <a:pt x="123654" y="415883"/>
                  <a:pt x="129192" y="420361"/>
                </a:cubicBezTo>
                <a:cubicBezTo>
                  <a:pt x="134729" y="424838"/>
                  <a:pt x="139693" y="427754"/>
                  <a:pt x="144082" y="429109"/>
                </a:cubicBezTo>
                <a:cubicBezTo>
                  <a:pt x="148470" y="430464"/>
                  <a:pt x="154200" y="431318"/>
                  <a:pt x="161269" y="431672"/>
                </a:cubicBezTo>
                <a:lnTo>
                  <a:pt x="161269" y="435206"/>
                </a:lnTo>
                <a:cubicBezTo>
                  <a:pt x="155672" y="435972"/>
                  <a:pt x="149457" y="437121"/>
                  <a:pt x="142624" y="438653"/>
                </a:cubicBezTo>
                <a:cubicBezTo>
                  <a:pt x="142034" y="438770"/>
                  <a:pt x="140606" y="439065"/>
                  <a:pt x="138338" y="439536"/>
                </a:cubicBezTo>
                <a:cubicBezTo>
                  <a:pt x="136070" y="440007"/>
                  <a:pt x="134376" y="440243"/>
                  <a:pt x="133257" y="440243"/>
                </a:cubicBezTo>
                <a:cubicBezTo>
                  <a:pt x="132785" y="440243"/>
                  <a:pt x="131578" y="439006"/>
                  <a:pt x="129634" y="436532"/>
                </a:cubicBezTo>
                <a:cubicBezTo>
                  <a:pt x="129575" y="436767"/>
                  <a:pt x="129398" y="436974"/>
                  <a:pt x="129103" y="437150"/>
                </a:cubicBezTo>
                <a:cubicBezTo>
                  <a:pt x="127631" y="438034"/>
                  <a:pt x="126452" y="439625"/>
                  <a:pt x="125569" y="441922"/>
                </a:cubicBezTo>
                <a:cubicBezTo>
                  <a:pt x="124685" y="444220"/>
                  <a:pt x="123963" y="447003"/>
                  <a:pt x="123404" y="450273"/>
                </a:cubicBezTo>
                <a:cubicBezTo>
                  <a:pt x="122844" y="453542"/>
                  <a:pt x="122152" y="458358"/>
                  <a:pt x="121327" y="464721"/>
                </a:cubicBezTo>
                <a:lnTo>
                  <a:pt x="120797" y="468520"/>
                </a:lnTo>
                <a:cubicBezTo>
                  <a:pt x="122800" y="470170"/>
                  <a:pt x="125186" y="472291"/>
                  <a:pt x="127955" y="474883"/>
                </a:cubicBezTo>
                <a:lnTo>
                  <a:pt x="126099" y="477445"/>
                </a:lnTo>
                <a:cubicBezTo>
                  <a:pt x="121268" y="476503"/>
                  <a:pt x="116703" y="476032"/>
                  <a:pt x="112402" y="476032"/>
                </a:cubicBezTo>
                <a:cubicBezTo>
                  <a:pt x="109044" y="476032"/>
                  <a:pt x="103801" y="476415"/>
                  <a:pt x="96673" y="477180"/>
                </a:cubicBezTo>
                <a:lnTo>
                  <a:pt x="96673" y="488756"/>
                </a:lnTo>
                <a:cubicBezTo>
                  <a:pt x="96791" y="492527"/>
                  <a:pt x="97070" y="495251"/>
                  <a:pt x="97512" y="496930"/>
                </a:cubicBezTo>
                <a:cubicBezTo>
                  <a:pt x="97954" y="498609"/>
                  <a:pt x="98897" y="499758"/>
                  <a:pt x="100340" y="500377"/>
                </a:cubicBezTo>
                <a:cubicBezTo>
                  <a:pt x="101783" y="500995"/>
                  <a:pt x="104096" y="501246"/>
                  <a:pt x="107277" y="501128"/>
                </a:cubicBezTo>
                <a:cubicBezTo>
                  <a:pt x="107984" y="501069"/>
                  <a:pt x="109309" y="501039"/>
                  <a:pt x="111253" y="501039"/>
                </a:cubicBezTo>
                <a:cubicBezTo>
                  <a:pt x="117144" y="500804"/>
                  <a:pt x="121843" y="500553"/>
                  <a:pt x="125348" y="500288"/>
                </a:cubicBezTo>
                <a:cubicBezTo>
                  <a:pt x="128853" y="500023"/>
                  <a:pt x="131489" y="499508"/>
                  <a:pt x="133257" y="498742"/>
                </a:cubicBezTo>
                <a:cubicBezTo>
                  <a:pt x="136556" y="497269"/>
                  <a:pt x="138205" y="491967"/>
                  <a:pt x="138205" y="482836"/>
                </a:cubicBezTo>
                <a:cubicBezTo>
                  <a:pt x="138205" y="480067"/>
                  <a:pt x="137999" y="475943"/>
                  <a:pt x="137587" y="470465"/>
                </a:cubicBezTo>
                <a:lnTo>
                  <a:pt x="140503" y="469846"/>
                </a:lnTo>
                <a:cubicBezTo>
                  <a:pt x="141269" y="476149"/>
                  <a:pt x="142049" y="481555"/>
                  <a:pt x="142844" y="486061"/>
                </a:cubicBezTo>
                <a:cubicBezTo>
                  <a:pt x="143640" y="490568"/>
                  <a:pt x="144568" y="493970"/>
                  <a:pt x="145628" y="496268"/>
                </a:cubicBezTo>
                <a:cubicBezTo>
                  <a:pt x="146158" y="497328"/>
                  <a:pt x="146791" y="498153"/>
                  <a:pt x="147528" y="498742"/>
                </a:cubicBezTo>
                <a:cubicBezTo>
                  <a:pt x="148264" y="499331"/>
                  <a:pt x="148691" y="499684"/>
                  <a:pt x="148809" y="499802"/>
                </a:cubicBezTo>
                <a:cubicBezTo>
                  <a:pt x="149575" y="500332"/>
                  <a:pt x="150135" y="500818"/>
                  <a:pt x="150488" y="501260"/>
                </a:cubicBezTo>
                <a:cubicBezTo>
                  <a:pt x="150842" y="501702"/>
                  <a:pt x="151018" y="502247"/>
                  <a:pt x="151018" y="502895"/>
                </a:cubicBezTo>
                <a:cubicBezTo>
                  <a:pt x="151018" y="505016"/>
                  <a:pt x="150076" y="506651"/>
                  <a:pt x="148191" y="507799"/>
                </a:cubicBezTo>
                <a:cubicBezTo>
                  <a:pt x="146305" y="508948"/>
                  <a:pt x="143713" y="509699"/>
                  <a:pt x="140414" y="510053"/>
                </a:cubicBezTo>
                <a:cubicBezTo>
                  <a:pt x="138294" y="510288"/>
                  <a:pt x="134656" y="510524"/>
                  <a:pt x="129501" y="510760"/>
                </a:cubicBezTo>
                <a:cubicBezTo>
                  <a:pt x="124346" y="510995"/>
                  <a:pt x="119324" y="511113"/>
                  <a:pt x="114435" y="511113"/>
                </a:cubicBezTo>
                <a:cubicBezTo>
                  <a:pt x="109663" y="511113"/>
                  <a:pt x="105745" y="510995"/>
                  <a:pt x="102682" y="510760"/>
                </a:cubicBezTo>
                <a:cubicBezTo>
                  <a:pt x="98499" y="510465"/>
                  <a:pt x="95274" y="509640"/>
                  <a:pt x="93006" y="508285"/>
                </a:cubicBezTo>
                <a:cubicBezTo>
                  <a:pt x="90738" y="506931"/>
                  <a:pt x="89176" y="504972"/>
                  <a:pt x="88322" y="502409"/>
                </a:cubicBezTo>
                <a:cubicBezTo>
                  <a:pt x="87468" y="499846"/>
                  <a:pt x="87041" y="496415"/>
                  <a:pt x="87041" y="492114"/>
                </a:cubicBezTo>
                <a:cubicBezTo>
                  <a:pt x="87041" y="490877"/>
                  <a:pt x="87100" y="488786"/>
                  <a:pt x="87218" y="485840"/>
                </a:cubicBezTo>
                <a:lnTo>
                  <a:pt x="87748" y="478241"/>
                </a:lnTo>
                <a:lnTo>
                  <a:pt x="82799" y="478948"/>
                </a:lnTo>
                <a:cubicBezTo>
                  <a:pt x="77026" y="479772"/>
                  <a:pt x="74139" y="480185"/>
                  <a:pt x="74139" y="480185"/>
                </a:cubicBezTo>
                <a:lnTo>
                  <a:pt x="74139" y="480715"/>
                </a:lnTo>
                <a:cubicBezTo>
                  <a:pt x="74198" y="481599"/>
                  <a:pt x="73948" y="482895"/>
                  <a:pt x="73388" y="484603"/>
                </a:cubicBezTo>
                <a:cubicBezTo>
                  <a:pt x="72829" y="486312"/>
                  <a:pt x="72166" y="487829"/>
                  <a:pt x="71400" y="489154"/>
                </a:cubicBezTo>
                <a:cubicBezTo>
                  <a:pt x="70634" y="490480"/>
                  <a:pt x="70016" y="491113"/>
                  <a:pt x="69544" y="491054"/>
                </a:cubicBezTo>
                <a:cubicBezTo>
                  <a:pt x="69073" y="490995"/>
                  <a:pt x="68101" y="489964"/>
                  <a:pt x="66628" y="487961"/>
                </a:cubicBezTo>
                <a:cubicBezTo>
                  <a:pt x="65155" y="485958"/>
                  <a:pt x="63535" y="483513"/>
                  <a:pt x="61768" y="480627"/>
                </a:cubicBezTo>
                <a:cubicBezTo>
                  <a:pt x="62416" y="477504"/>
                  <a:pt x="62976" y="473793"/>
                  <a:pt x="63447" y="469492"/>
                </a:cubicBezTo>
                <a:cubicBezTo>
                  <a:pt x="63918" y="465192"/>
                  <a:pt x="64154" y="460803"/>
                  <a:pt x="64154" y="456326"/>
                </a:cubicBezTo>
                <a:cubicBezTo>
                  <a:pt x="64154" y="453204"/>
                  <a:pt x="64036" y="450317"/>
                  <a:pt x="63800" y="447666"/>
                </a:cubicBezTo>
                <a:cubicBezTo>
                  <a:pt x="63506" y="444072"/>
                  <a:pt x="63270" y="441834"/>
                  <a:pt x="63093" y="440950"/>
                </a:cubicBezTo>
                <a:cubicBezTo>
                  <a:pt x="58322" y="444661"/>
                  <a:pt x="52931" y="448373"/>
                  <a:pt x="46922" y="452084"/>
                </a:cubicBezTo>
                <a:lnTo>
                  <a:pt x="45332" y="449787"/>
                </a:lnTo>
                <a:cubicBezTo>
                  <a:pt x="52696" y="443955"/>
                  <a:pt x="59058" y="437828"/>
                  <a:pt x="64419" y="431406"/>
                </a:cubicBezTo>
                <a:cubicBezTo>
                  <a:pt x="69780" y="424985"/>
                  <a:pt x="74021" y="418682"/>
                  <a:pt x="77144" y="412496"/>
                </a:cubicBezTo>
                <a:cubicBezTo>
                  <a:pt x="78793" y="409315"/>
                  <a:pt x="80237" y="406134"/>
                  <a:pt x="81474" y="402952"/>
                </a:cubicBezTo>
                <a:cubicBezTo>
                  <a:pt x="77998" y="403777"/>
                  <a:pt x="74935" y="404602"/>
                  <a:pt x="72284" y="405427"/>
                </a:cubicBezTo>
                <a:cubicBezTo>
                  <a:pt x="69574" y="406251"/>
                  <a:pt x="66599" y="407341"/>
                  <a:pt x="63359" y="408696"/>
                </a:cubicBezTo>
                <a:lnTo>
                  <a:pt x="51871" y="400036"/>
                </a:lnTo>
                <a:lnTo>
                  <a:pt x="53373" y="397739"/>
                </a:lnTo>
                <a:cubicBezTo>
                  <a:pt x="55199" y="398210"/>
                  <a:pt x="57644" y="398446"/>
                  <a:pt x="60708" y="398446"/>
                </a:cubicBezTo>
                <a:cubicBezTo>
                  <a:pt x="62298" y="398446"/>
                  <a:pt x="64625" y="398298"/>
                  <a:pt x="67689" y="398004"/>
                </a:cubicBezTo>
                <a:cubicBezTo>
                  <a:pt x="72873" y="397415"/>
                  <a:pt x="78351" y="396649"/>
                  <a:pt x="84125" y="395706"/>
                </a:cubicBezTo>
                <a:cubicBezTo>
                  <a:pt x="85715" y="390699"/>
                  <a:pt x="87011" y="385073"/>
                  <a:pt x="88013" y="378828"/>
                </a:cubicBezTo>
                <a:cubicBezTo>
                  <a:pt x="88249" y="377238"/>
                  <a:pt x="88366" y="375559"/>
                  <a:pt x="88366" y="373791"/>
                </a:cubicBezTo>
                <a:cubicBezTo>
                  <a:pt x="88366" y="371317"/>
                  <a:pt x="88116" y="368990"/>
                  <a:pt x="87615" y="366810"/>
                </a:cubicBezTo>
                <a:cubicBezTo>
                  <a:pt x="87114" y="364631"/>
                  <a:pt x="86511" y="362775"/>
                  <a:pt x="85804" y="361243"/>
                </a:cubicBezTo>
                <a:close/>
                <a:moveTo>
                  <a:pt x="97291" y="229930"/>
                </a:moveTo>
                <a:cubicBezTo>
                  <a:pt x="85568" y="231580"/>
                  <a:pt x="77438" y="233023"/>
                  <a:pt x="72902" y="234260"/>
                </a:cubicBezTo>
                <a:lnTo>
                  <a:pt x="73786" y="241860"/>
                </a:lnTo>
                <a:cubicBezTo>
                  <a:pt x="74021" y="244157"/>
                  <a:pt x="74345" y="247059"/>
                  <a:pt x="74758" y="250564"/>
                </a:cubicBezTo>
                <a:cubicBezTo>
                  <a:pt x="75170" y="254069"/>
                  <a:pt x="75612" y="257913"/>
                  <a:pt x="76083" y="262096"/>
                </a:cubicBezTo>
                <a:cubicBezTo>
                  <a:pt x="82092" y="261507"/>
                  <a:pt x="89221" y="260564"/>
                  <a:pt x="97468" y="259268"/>
                </a:cubicBezTo>
                <a:cubicBezTo>
                  <a:pt x="97468" y="251845"/>
                  <a:pt x="97409" y="242066"/>
                  <a:pt x="97291" y="229930"/>
                </a:cubicBezTo>
                <a:close/>
                <a:moveTo>
                  <a:pt x="130341" y="225866"/>
                </a:moveTo>
                <a:cubicBezTo>
                  <a:pt x="128573" y="225866"/>
                  <a:pt x="121033" y="226749"/>
                  <a:pt x="107719" y="228517"/>
                </a:cubicBezTo>
                <a:lnTo>
                  <a:pt x="107807" y="257501"/>
                </a:lnTo>
                <a:lnTo>
                  <a:pt x="120532" y="255292"/>
                </a:lnTo>
                <a:cubicBezTo>
                  <a:pt x="121946" y="255056"/>
                  <a:pt x="123595" y="254555"/>
                  <a:pt x="125480" y="253789"/>
                </a:cubicBezTo>
                <a:cubicBezTo>
                  <a:pt x="128662" y="244540"/>
                  <a:pt x="131195" y="236411"/>
                  <a:pt x="133080" y="229400"/>
                </a:cubicBezTo>
                <a:cubicBezTo>
                  <a:pt x="133257" y="228752"/>
                  <a:pt x="133345" y="228222"/>
                  <a:pt x="133345" y="227810"/>
                </a:cubicBezTo>
                <a:cubicBezTo>
                  <a:pt x="133345" y="226455"/>
                  <a:pt x="132344" y="225807"/>
                  <a:pt x="130341" y="225866"/>
                </a:cubicBezTo>
                <a:close/>
                <a:moveTo>
                  <a:pt x="46392" y="185659"/>
                </a:moveTo>
                <a:cubicBezTo>
                  <a:pt x="48749" y="188015"/>
                  <a:pt x="51326" y="190357"/>
                  <a:pt x="54124" y="192684"/>
                </a:cubicBezTo>
                <a:cubicBezTo>
                  <a:pt x="56923" y="195011"/>
                  <a:pt x="59618" y="196940"/>
                  <a:pt x="62210" y="198472"/>
                </a:cubicBezTo>
                <a:lnTo>
                  <a:pt x="61149" y="201123"/>
                </a:lnTo>
                <a:cubicBezTo>
                  <a:pt x="60325" y="201300"/>
                  <a:pt x="59515" y="201624"/>
                  <a:pt x="58719" y="202095"/>
                </a:cubicBezTo>
                <a:cubicBezTo>
                  <a:pt x="57924" y="202566"/>
                  <a:pt x="57291" y="203185"/>
                  <a:pt x="56819" y="203951"/>
                </a:cubicBezTo>
                <a:cubicBezTo>
                  <a:pt x="50869" y="212905"/>
                  <a:pt x="44212" y="221212"/>
                  <a:pt x="36849" y="228870"/>
                </a:cubicBezTo>
                <a:cubicBezTo>
                  <a:pt x="41679" y="231403"/>
                  <a:pt x="44095" y="233082"/>
                  <a:pt x="44095" y="233907"/>
                </a:cubicBezTo>
                <a:cubicBezTo>
                  <a:pt x="44095" y="234437"/>
                  <a:pt x="43947" y="235085"/>
                  <a:pt x="43653" y="235851"/>
                </a:cubicBezTo>
                <a:cubicBezTo>
                  <a:pt x="43064" y="237265"/>
                  <a:pt x="42563" y="239371"/>
                  <a:pt x="42151" y="242169"/>
                </a:cubicBezTo>
                <a:cubicBezTo>
                  <a:pt x="41738" y="244967"/>
                  <a:pt x="41532" y="249695"/>
                  <a:pt x="41532" y="256352"/>
                </a:cubicBezTo>
                <a:cubicBezTo>
                  <a:pt x="41532" y="264187"/>
                  <a:pt x="41694" y="273171"/>
                  <a:pt x="42018" y="283304"/>
                </a:cubicBezTo>
                <a:cubicBezTo>
                  <a:pt x="42342" y="293437"/>
                  <a:pt x="42534" y="299563"/>
                  <a:pt x="42592" y="301684"/>
                </a:cubicBezTo>
                <a:cubicBezTo>
                  <a:pt x="42828" y="306220"/>
                  <a:pt x="42946" y="309549"/>
                  <a:pt x="42946" y="311670"/>
                </a:cubicBezTo>
                <a:cubicBezTo>
                  <a:pt x="42946" y="312966"/>
                  <a:pt x="42696" y="314703"/>
                  <a:pt x="42195" y="316883"/>
                </a:cubicBezTo>
                <a:cubicBezTo>
                  <a:pt x="41694" y="319063"/>
                  <a:pt x="41075" y="320978"/>
                  <a:pt x="40339" y="322627"/>
                </a:cubicBezTo>
                <a:cubicBezTo>
                  <a:pt x="39603" y="324277"/>
                  <a:pt x="38910" y="325101"/>
                  <a:pt x="38262" y="325101"/>
                </a:cubicBezTo>
                <a:cubicBezTo>
                  <a:pt x="37614" y="325101"/>
                  <a:pt x="36466" y="324056"/>
                  <a:pt x="34816" y="321964"/>
                </a:cubicBezTo>
                <a:cubicBezTo>
                  <a:pt x="33167" y="319873"/>
                  <a:pt x="31635" y="317590"/>
                  <a:pt x="30221" y="315116"/>
                </a:cubicBezTo>
                <a:cubicBezTo>
                  <a:pt x="28807" y="312642"/>
                  <a:pt x="28100" y="311051"/>
                  <a:pt x="28100" y="310344"/>
                </a:cubicBezTo>
                <a:cubicBezTo>
                  <a:pt x="28100" y="309873"/>
                  <a:pt x="28306" y="308930"/>
                  <a:pt x="28719" y="307516"/>
                </a:cubicBezTo>
                <a:cubicBezTo>
                  <a:pt x="29602" y="304689"/>
                  <a:pt x="30368" y="301213"/>
                  <a:pt x="31016" y="297089"/>
                </a:cubicBezTo>
                <a:cubicBezTo>
                  <a:pt x="31664" y="292965"/>
                  <a:pt x="32106" y="286927"/>
                  <a:pt x="32342" y="278974"/>
                </a:cubicBezTo>
                <a:cubicBezTo>
                  <a:pt x="32460" y="273672"/>
                  <a:pt x="32519" y="268959"/>
                  <a:pt x="32519" y="264835"/>
                </a:cubicBezTo>
                <a:cubicBezTo>
                  <a:pt x="32519" y="253465"/>
                  <a:pt x="32283" y="245925"/>
                  <a:pt x="31812" y="242213"/>
                </a:cubicBezTo>
                <a:cubicBezTo>
                  <a:pt x="31517" y="240210"/>
                  <a:pt x="30899" y="238060"/>
                  <a:pt x="29956" y="235763"/>
                </a:cubicBezTo>
                <a:cubicBezTo>
                  <a:pt x="25066" y="240417"/>
                  <a:pt x="20191" y="244643"/>
                  <a:pt x="15331" y="248443"/>
                </a:cubicBezTo>
                <a:cubicBezTo>
                  <a:pt x="10471" y="252243"/>
                  <a:pt x="6185" y="255321"/>
                  <a:pt x="2474" y="257678"/>
                </a:cubicBezTo>
                <a:lnTo>
                  <a:pt x="0" y="256175"/>
                </a:lnTo>
                <a:cubicBezTo>
                  <a:pt x="7540" y="249577"/>
                  <a:pt x="14639" y="242037"/>
                  <a:pt x="21296" y="233553"/>
                </a:cubicBezTo>
                <a:cubicBezTo>
                  <a:pt x="27953" y="225070"/>
                  <a:pt x="33255" y="216999"/>
                  <a:pt x="37202" y="209341"/>
                </a:cubicBezTo>
                <a:cubicBezTo>
                  <a:pt x="41149" y="201682"/>
                  <a:pt x="43123" y="195762"/>
                  <a:pt x="43123" y="191579"/>
                </a:cubicBezTo>
                <a:cubicBezTo>
                  <a:pt x="43123" y="190106"/>
                  <a:pt x="42858" y="188928"/>
                  <a:pt x="42327" y="188045"/>
                </a:cubicBezTo>
                <a:close/>
                <a:moveTo>
                  <a:pt x="90752" y="177971"/>
                </a:moveTo>
                <a:cubicBezTo>
                  <a:pt x="98116" y="182095"/>
                  <a:pt x="103403" y="185187"/>
                  <a:pt x="106614" y="187249"/>
                </a:cubicBezTo>
                <a:cubicBezTo>
                  <a:pt x="109825" y="189311"/>
                  <a:pt x="111460" y="190843"/>
                  <a:pt x="111518" y="191844"/>
                </a:cubicBezTo>
                <a:cubicBezTo>
                  <a:pt x="111518" y="192433"/>
                  <a:pt x="111165" y="193582"/>
                  <a:pt x="110458" y="195291"/>
                </a:cubicBezTo>
                <a:cubicBezTo>
                  <a:pt x="109692" y="197235"/>
                  <a:pt x="109088" y="199076"/>
                  <a:pt x="108647" y="200814"/>
                </a:cubicBezTo>
                <a:cubicBezTo>
                  <a:pt x="108205" y="202551"/>
                  <a:pt x="107954" y="204451"/>
                  <a:pt x="107895" y="206513"/>
                </a:cubicBezTo>
                <a:cubicBezTo>
                  <a:pt x="107836" y="209223"/>
                  <a:pt x="107807" y="213965"/>
                  <a:pt x="107807" y="220740"/>
                </a:cubicBezTo>
                <a:lnTo>
                  <a:pt x="126894" y="217647"/>
                </a:lnTo>
                <a:cubicBezTo>
                  <a:pt x="129604" y="217235"/>
                  <a:pt x="131813" y="216543"/>
                  <a:pt x="133522" y="215571"/>
                </a:cubicBezTo>
                <a:cubicBezTo>
                  <a:pt x="135230" y="214599"/>
                  <a:pt x="136968" y="213347"/>
                  <a:pt x="138735" y="211815"/>
                </a:cubicBezTo>
                <a:cubicBezTo>
                  <a:pt x="139560" y="211108"/>
                  <a:pt x="140223" y="210593"/>
                  <a:pt x="140724" y="210269"/>
                </a:cubicBezTo>
                <a:cubicBezTo>
                  <a:pt x="141224" y="209945"/>
                  <a:pt x="141681" y="209783"/>
                  <a:pt x="142093" y="209783"/>
                </a:cubicBezTo>
                <a:cubicBezTo>
                  <a:pt x="142977" y="209783"/>
                  <a:pt x="144656" y="210652"/>
                  <a:pt x="147130" y="212390"/>
                </a:cubicBezTo>
                <a:cubicBezTo>
                  <a:pt x="149604" y="214127"/>
                  <a:pt x="151887" y="215998"/>
                  <a:pt x="153979" y="218001"/>
                </a:cubicBezTo>
                <a:cubicBezTo>
                  <a:pt x="156070" y="220004"/>
                  <a:pt x="157116" y="221447"/>
                  <a:pt x="157116" y="222331"/>
                </a:cubicBezTo>
                <a:cubicBezTo>
                  <a:pt x="157116" y="222979"/>
                  <a:pt x="156777" y="223597"/>
                  <a:pt x="156099" y="224187"/>
                </a:cubicBezTo>
                <a:cubicBezTo>
                  <a:pt x="155422" y="224776"/>
                  <a:pt x="154229" y="225659"/>
                  <a:pt x="152521" y="226838"/>
                </a:cubicBezTo>
                <a:cubicBezTo>
                  <a:pt x="150282" y="228310"/>
                  <a:pt x="148632" y="229606"/>
                  <a:pt x="147572" y="230726"/>
                </a:cubicBezTo>
                <a:cubicBezTo>
                  <a:pt x="145864" y="232552"/>
                  <a:pt x="143978" y="235350"/>
                  <a:pt x="141917" y="239121"/>
                </a:cubicBezTo>
                <a:cubicBezTo>
                  <a:pt x="139855" y="242891"/>
                  <a:pt x="137439" y="247751"/>
                  <a:pt x="134671" y="253701"/>
                </a:cubicBezTo>
                <a:cubicBezTo>
                  <a:pt x="138382" y="255409"/>
                  <a:pt x="143301" y="257825"/>
                  <a:pt x="149428" y="260947"/>
                </a:cubicBezTo>
                <a:lnTo>
                  <a:pt x="147042" y="264924"/>
                </a:lnTo>
                <a:cubicBezTo>
                  <a:pt x="145216" y="264452"/>
                  <a:pt x="142962" y="264040"/>
                  <a:pt x="140282" y="263686"/>
                </a:cubicBezTo>
                <a:cubicBezTo>
                  <a:pt x="137601" y="263333"/>
                  <a:pt x="134729" y="263156"/>
                  <a:pt x="131666" y="263156"/>
                </a:cubicBezTo>
                <a:cubicBezTo>
                  <a:pt x="130606" y="263156"/>
                  <a:pt x="128956" y="263215"/>
                  <a:pt x="126718" y="263333"/>
                </a:cubicBezTo>
                <a:cubicBezTo>
                  <a:pt x="122947" y="263569"/>
                  <a:pt x="116673" y="264334"/>
                  <a:pt x="107895" y="265631"/>
                </a:cubicBezTo>
                <a:cubicBezTo>
                  <a:pt x="108131" y="287781"/>
                  <a:pt x="108367" y="300918"/>
                  <a:pt x="108602" y="305042"/>
                </a:cubicBezTo>
                <a:cubicBezTo>
                  <a:pt x="108838" y="309048"/>
                  <a:pt x="109103" y="312377"/>
                  <a:pt x="109398" y="315028"/>
                </a:cubicBezTo>
                <a:cubicBezTo>
                  <a:pt x="109633" y="318091"/>
                  <a:pt x="109751" y="319799"/>
                  <a:pt x="109751" y="320153"/>
                </a:cubicBezTo>
                <a:cubicBezTo>
                  <a:pt x="109751" y="320801"/>
                  <a:pt x="109324" y="321920"/>
                  <a:pt x="108470" y="323511"/>
                </a:cubicBezTo>
                <a:cubicBezTo>
                  <a:pt x="107616" y="325101"/>
                  <a:pt x="106673" y="326559"/>
                  <a:pt x="105642" y="327885"/>
                </a:cubicBezTo>
                <a:cubicBezTo>
                  <a:pt x="104611" y="329210"/>
                  <a:pt x="103801" y="329873"/>
                  <a:pt x="103212" y="329873"/>
                </a:cubicBezTo>
                <a:cubicBezTo>
                  <a:pt x="102446" y="329873"/>
                  <a:pt x="101238" y="328724"/>
                  <a:pt x="99589" y="326427"/>
                </a:cubicBezTo>
                <a:cubicBezTo>
                  <a:pt x="97939" y="324129"/>
                  <a:pt x="96422" y="321581"/>
                  <a:pt x="95038" y="318783"/>
                </a:cubicBezTo>
                <a:cubicBezTo>
                  <a:pt x="93654" y="315985"/>
                  <a:pt x="92961" y="313938"/>
                  <a:pt x="92961" y="312642"/>
                </a:cubicBezTo>
                <a:cubicBezTo>
                  <a:pt x="92961" y="312406"/>
                  <a:pt x="93256" y="311566"/>
                  <a:pt x="93845" y="310123"/>
                </a:cubicBezTo>
                <a:cubicBezTo>
                  <a:pt x="94434" y="308680"/>
                  <a:pt x="95023" y="306544"/>
                  <a:pt x="95612" y="303717"/>
                </a:cubicBezTo>
                <a:cubicBezTo>
                  <a:pt x="96202" y="300889"/>
                  <a:pt x="96643" y="297207"/>
                  <a:pt x="96938" y="292671"/>
                </a:cubicBezTo>
                <a:cubicBezTo>
                  <a:pt x="97232" y="287958"/>
                  <a:pt x="97380" y="279475"/>
                  <a:pt x="97380" y="267221"/>
                </a:cubicBezTo>
                <a:cubicBezTo>
                  <a:pt x="89368" y="268399"/>
                  <a:pt x="82564" y="269578"/>
                  <a:pt x="76967" y="270756"/>
                </a:cubicBezTo>
                <a:lnTo>
                  <a:pt x="76967" y="271021"/>
                </a:lnTo>
                <a:cubicBezTo>
                  <a:pt x="76967" y="272258"/>
                  <a:pt x="76658" y="273893"/>
                  <a:pt x="76039" y="275925"/>
                </a:cubicBezTo>
                <a:cubicBezTo>
                  <a:pt x="75421" y="277958"/>
                  <a:pt x="74684" y="279754"/>
                  <a:pt x="73830" y="281316"/>
                </a:cubicBezTo>
                <a:cubicBezTo>
                  <a:pt x="72976" y="282877"/>
                  <a:pt x="72284" y="283657"/>
                  <a:pt x="71753" y="283657"/>
                </a:cubicBezTo>
                <a:cubicBezTo>
                  <a:pt x="71282" y="283657"/>
                  <a:pt x="70354" y="282877"/>
                  <a:pt x="68970" y="281316"/>
                </a:cubicBezTo>
                <a:cubicBezTo>
                  <a:pt x="67585" y="279754"/>
                  <a:pt x="66334" y="278017"/>
                  <a:pt x="65214" y="276102"/>
                </a:cubicBezTo>
                <a:cubicBezTo>
                  <a:pt x="64095" y="274187"/>
                  <a:pt x="63535" y="272612"/>
                  <a:pt x="63535" y="271374"/>
                </a:cubicBezTo>
                <a:cubicBezTo>
                  <a:pt x="63535" y="270903"/>
                  <a:pt x="63624" y="270049"/>
                  <a:pt x="63800" y="268812"/>
                </a:cubicBezTo>
                <a:cubicBezTo>
                  <a:pt x="63859" y="268282"/>
                  <a:pt x="64021" y="266514"/>
                  <a:pt x="64286" y="263510"/>
                </a:cubicBezTo>
                <a:cubicBezTo>
                  <a:pt x="64552" y="260505"/>
                  <a:pt x="64684" y="256971"/>
                  <a:pt x="64684" y="252906"/>
                </a:cubicBezTo>
                <a:cubicBezTo>
                  <a:pt x="64684" y="246190"/>
                  <a:pt x="64183" y="239680"/>
                  <a:pt x="63182" y="233377"/>
                </a:cubicBezTo>
                <a:cubicBezTo>
                  <a:pt x="62652" y="230137"/>
                  <a:pt x="61753" y="227191"/>
                  <a:pt x="60487" y="224540"/>
                </a:cubicBezTo>
                <a:cubicBezTo>
                  <a:pt x="59220" y="221889"/>
                  <a:pt x="57850" y="219739"/>
                  <a:pt x="56378" y="218089"/>
                </a:cubicBezTo>
                <a:lnTo>
                  <a:pt x="58675" y="215792"/>
                </a:lnTo>
                <a:lnTo>
                  <a:pt x="71488" y="226131"/>
                </a:lnTo>
                <a:cubicBezTo>
                  <a:pt x="76142" y="225659"/>
                  <a:pt x="84714" y="224422"/>
                  <a:pt x="97203" y="222419"/>
                </a:cubicBezTo>
                <a:lnTo>
                  <a:pt x="96938" y="211815"/>
                </a:lnTo>
                <a:lnTo>
                  <a:pt x="96850" y="209164"/>
                </a:lnTo>
                <a:cubicBezTo>
                  <a:pt x="96673" y="204864"/>
                  <a:pt x="96393" y="201123"/>
                  <a:pt x="96010" y="197942"/>
                </a:cubicBezTo>
                <a:cubicBezTo>
                  <a:pt x="95627" y="194760"/>
                  <a:pt x="94832" y="191623"/>
                  <a:pt x="93624" y="188531"/>
                </a:cubicBezTo>
                <a:cubicBezTo>
                  <a:pt x="92416" y="185438"/>
                  <a:pt x="90634" y="182831"/>
                  <a:pt x="88278" y="180710"/>
                </a:cubicBezTo>
                <a:close/>
                <a:moveTo>
                  <a:pt x="60266" y="76084"/>
                </a:moveTo>
                <a:lnTo>
                  <a:pt x="62828" y="77586"/>
                </a:lnTo>
                <a:cubicBezTo>
                  <a:pt x="59529" y="83360"/>
                  <a:pt x="56275" y="89516"/>
                  <a:pt x="53064" y="96055"/>
                </a:cubicBezTo>
                <a:cubicBezTo>
                  <a:pt x="49853" y="102594"/>
                  <a:pt x="46422" y="109899"/>
                  <a:pt x="42769" y="117970"/>
                </a:cubicBezTo>
                <a:cubicBezTo>
                  <a:pt x="40707" y="122388"/>
                  <a:pt x="39028" y="126394"/>
                  <a:pt x="37732" y="129988"/>
                </a:cubicBezTo>
                <a:cubicBezTo>
                  <a:pt x="36436" y="133581"/>
                  <a:pt x="35700" y="135643"/>
                  <a:pt x="35523" y="136173"/>
                </a:cubicBezTo>
                <a:cubicBezTo>
                  <a:pt x="33932" y="140533"/>
                  <a:pt x="32710" y="143478"/>
                  <a:pt x="31856" y="145010"/>
                </a:cubicBezTo>
                <a:cubicBezTo>
                  <a:pt x="31002" y="146542"/>
                  <a:pt x="29897" y="147308"/>
                  <a:pt x="28542" y="147308"/>
                </a:cubicBezTo>
                <a:cubicBezTo>
                  <a:pt x="28248" y="147308"/>
                  <a:pt x="27865" y="147249"/>
                  <a:pt x="27393" y="147131"/>
                </a:cubicBezTo>
                <a:cubicBezTo>
                  <a:pt x="25979" y="146777"/>
                  <a:pt x="25052" y="145894"/>
                  <a:pt x="24610" y="144480"/>
                </a:cubicBezTo>
                <a:cubicBezTo>
                  <a:pt x="24168" y="143066"/>
                  <a:pt x="23859" y="140975"/>
                  <a:pt x="23682" y="138206"/>
                </a:cubicBezTo>
                <a:cubicBezTo>
                  <a:pt x="23505" y="135555"/>
                  <a:pt x="23225" y="133405"/>
                  <a:pt x="22842" y="131755"/>
                </a:cubicBezTo>
                <a:cubicBezTo>
                  <a:pt x="22460" y="130105"/>
                  <a:pt x="21694" y="128559"/>
                  <a:pt x="20545" y="127116"/>
                </a:cubicBezTo>
                <a:cubicBezTo>
                  <a:pt x="19396" y="125672"/>
                  <a:pt x="17702" y="124686"/>
                  <a:pt x="15464" y="124155"/>
                </a:cubicBezTo>
                <a:lnTo>
                  <a:pt x="16259" y="121239"/>
                </a:lnTo>
                <a:cubicBezTo>
                  <a:pt x="20619" y="121534"/>
                  <a:pt x="25096" y="119796"/>
                  <a:pt x="29691" y="116026"/>
                </a:cubicBezTo>
                <a:cubicBezTo>
                  <a:pt x="34286" y="112255"/>
                  <a:pt x="38881" y="107248"/>
                  <a:pt x="43476" y="101003"/>
                </a:cubicBezTo>
                <a:cubicBezTo>
                  <a:pt x="48071" y="94759"/>
                  <a:pt x="53668" y="86452"/>
                  <a:pt x="60266" y="76084"/>
                </a:cubicBezTo>
                <a:close/>
                <a:moveTo>
                  <a:pt x="11399" y="72991"/>
                </a:moveTo>
                <a:cubicBezTo>
                  <a:pt x="16230" y="74464"/>
                  <a:pt x="22062" y="75789"/>
                  <a:pt x="28896" y="76968"/>
                </a:cubicBezTo>
                <a:cubicBezTo>
                  <a:pt x="33078" y="77733"/>
                  <a:pt x="35950" y="78411"/>
                  <a:pt x="37511" y="79000"/>
                </a:cubicBezTo>
                <a:cubicBezTo>
                  <a:pt x="39072" y="79589"/>
                  <a:pt x="39853" y="80561"/>
                  <a:pt x="39853" y="81916"/>
                </a:cubicBezTo>
                <a:cubicBezTo>
                  <a:pt x="39853" y="82800"/>
                  <a:pt x="39529" y="83610"/>
                  <a:pt x="38881" y="84346"/>
                </a:cubicBezTo>
                <a:cubicBezTo>
                  <a:pt x="38233" y="85083"/>
                  <a:pt x="37084" y="86158"/>
                  <a:pt x="35435" y="87572"/>
                </a:cubicBezTo>
                <a:cubicBezTo>
                  <a:pt x="33019" y="89516"/>
                  <a:pt x="30869" y="91489"/>
                  <a:pt x="28984" y="93492"/>
                </a:cubicBezTo>
                <a:cubicBezTo>
                  <a:pt x="27099" y="95495"/>
                  <a:pt x="25302" y="98028"/>
                  <a:pt x="23594" y="101092"/>
                </a:cubicBezTo>
                <a:lnTo>
                  <a:pt x="21119" y="100120"/>
                </a:lnTo>
                <a:cubicBezTo>
                  <a:pt x="22651" y="96762"/>
                  <a:pt x="23770" y="94081"/>
                  <a:pt x="24477" y="92078"/>
                </a:cubicBezTo>
                <a:cubicBezTo>
                  <a:pt x="25184" y="90075"/>
                  <a:pt x="25538" y="88396"/>
                  <a:pt x="25538" y="87041"/>
                </a:cubicBezTo>
                <a:cubicBezTo>
                  <a:pt x="25538" y="86217"/>
                  <a:pt x="25420" y="85539"/>
                  <a:pt x="25184" y="85009"/>
                </a:cubicBezTo>
                <a:cubicBezTo>
                  <a:pt x="24713" y="83831"/>
                  <a:pt x="23063" y="82343"/>
                  <a:pt x="20236" y="80547"/>
                </a:cubicBezTo>
                <a:cubicBezTo>
                  <a:pt x="17408" y="78750"/>
                  <a:pt x="14109" y="76938"/>
                  <a:pt x="10339" y="75112"/>
                </a:cubicBezTo>
                <a:close/>
                <a:moveTo>
                  <a:pt x="70870" y="47276"/>
                </a:moveTo>
                <a:cubicBezTo>
                  <a:pt x="76231" y="51047"/>
                  <a:pt x="80502" y="54169"/>
                  <a:pt x="83683" y="56643"/>
                </a:cubicBezTo>
                <a:cubicBezTo>
                  <a:pt x="85686" y="56408"/>
                  <a:pt x="87159" y="56260"/>
                  <a:pt x="88101" y="56201"/>
                </a:cubicBezTo>
                <a:cubicBezTo>
                  <a:pt x="93580" y="55612"/>
                  <a:pt x="98602" y="55053"/>
                  <a:pt x="103168" y="54523"/>
                </a:cubicBezTo>
                <a:cubicBezTo>
                  <a:pt x="107733" y="53992"/>
                  <a:pt x="111136" y="53492"/>
                  <a:pt x="113374" y="53020"/>
                </a:cubicBezTo>
                <a:cubicBezTo>
                  <a:pt x="115554" y="52608"/>
                  <a:pt x="117999" y="51253"/>
                  <a:pt x="120709" y="48955"/>
                </a:cubicBezTo>
                <a:cubicBezTo>
                  <a:pt x="121769" y="48072"/>
                  <a:pt x="122476" y="47630"/>
                  <a:pt x="122829" y="47630"/>
                </a:cubicBezTo>
                <a:cubicBezTo>
                  <a:pt x="123360" y="47630"/>
                  <a:pt x="125127" y="48852"/>
                  <a:pt x="128131" y="51297"/>
                </a:cubicBezTo>
                <a:cubicBezTo>
                  <a:pt x="131136" y="53742"/>
                  <a:pt x="132962" y="55347"/>
                  <a:pt x="133610" y="56113"/>
                </a:cubicBezTo>
                <a:cubicBezTo>
                  <a:pt x="133846" y="56467"/>
                  <a:pt x="133964" y="56849"/>
                  <a:pt x="133964" y="57262"/>
                </a:cubicBezTo>
                <a:cubicBezTo>
                  <a:pt x="133964" y="58204"/>
                  <a:pt x="133522" y="58911"/>
                  <a:pt x="132638" y="59383"/>
                </a:cubicBezTo>
                <a:cubicBezTo>
                  <a:pt x="132461" y="59501"/>
                  <a:pt x="131887" y="59780"/>
                  <a:pt x="130915" y="60222"/>
                </a:cubicBezTo>
                <a:cubicBezTo>
                  <a:pt x="129943" y="60664"/>
                  <a:pt x="128868" y="61592"/>
                  <a:pt x="127690" y="63006"/>
                </a:cubicBezTo>
                <a:cubicBezTo>
                  <a:pt x="126924" y="63948"/>
                  <a:pt x="126217" y="66982"/>
                  <a:pt x="125569" y="72107"/>
                </a:cubicBezTo>
                <a:cubicBezTo>
                  <a:pt x="124921" y="77233"/>
                  <a:pt x="124273" y="83566"/>
                  <a:pt x="123625" y="91106"/>
                </a:cubicBezTo>
                <a:cubicBezTo>
                  <a:pt x="123507" y="92402"/>
                  <a:pt x="123345" y="94037"/>
                  <a:pt x="123139" y="96011"/>
                </a:cubicBezTo>
                <a:cubicBezTo>
                  <a:pt x="122932" y="97984"/>
                  <a:pt x="122800" y="99118"/>
                  <a:pt x="122741" y="99413"/>
                </a:cubicBezTo>
                <a:cubicBezTo>
                  <a:pt x="122446" y="100532"/>
                  <a:pt x="121710" y="101843"/>
                  <a:pt x="120532" y="103345"/>
                </a:cubicBezTo>
                <a:cubicBezTo>
                  <a:pt x="119354" y="104847"/>
                  <a:pt x="118072" y="106143"/>
                  <a:pt x="116688" y="107233"/>
                </a:cubicBezTo>
                <a:cubicBezTo>
                  <a:pt x="115303" y="108323"/>
                  <a:pt x="114199" y="108868"/>
                  <a:pt x="113374" y="108868"/>
                </a:cubicBezTo>
                <a:cubicBezTo>
                  <a:pt x="112962" y="108868"/>
                  <a:pt x="112579" y="108691"/>
                  <a:pt x="112225" y="108338"/>
                </a:cubicBezTo>
                <a:cubicBezTo>
                  <a:pt x="111872" y="107984"/>
                  <a:pt x="111283" y="107277"/>
                  <a:pt x="110458" y="106217"/>
                </a:cubicBezTo>
                <a:cubicBezTo>
                  <a:pt x="108573" y="103861"/>
                  <a:pt x="106526" y="101622"/>
                  <a:pt x="104317" y="99501"/>
                </a:cubicBezTo>
                <a:cubicBezTo>
                  <a:pt x="102107" y="97380"/>
                  <a:pt x="99029" y="95083"/>
                  <a:pt x="95082" y="92609"/>
                </a:cubicBezTo>
                <a:lnTo>
                  <a:pt x="96496" y="90046"/>
                </a:lnTo>
                <a:cubicBezTo>
                  <a:pt x="100090" y="91519"/>
                  <a:pt x="103433" y="92697"/>
                  <a:pt x="106526" y="93581"/>
                </a:cubicBezTo>
                <a:cubicBezTo>
                  <a:pt x="109619" y="94464"/>
                  <a:pt x="111460" y="94906"/>
                  <a:pt x="112049" y="94906"/>
                </a:cubicBezTo>
                <a:cubicBezTo>
                  <a:pt x="112343" y="94906"/>
                  <a:pt x="112918" y="92211"/>
                  <a:pt x="113772" y="86821"/>
                </a:cubicBezTo>
                <a:cubicBezTo>
                  <a:pt x="114626" y="81430"/>
                  <a:pt x="115392" y="75937"/>
                  <a:pt x="116069" y="70340"/>
                </a:cubicBezTo>
                <a:cubicBezTo>
                  <a:pt x="116747" y="64744"/>
                  <a:pt x="116997" y="61828"/>
                  <a:pt x="116820" y="61592"/>
                </a:cubicBezTo>
                <a:cubicBezTo>
                  <a:pt x="116703" y="61415"/>
                  <a:pt x="114390" y="61518"/>
                  <a:pt x="109884" y="61901"/>
                </a:cubicBezTo>
                <a:cubicBezTo>
                  <a:pt x="105377" y="62284"/>
                  <a:pt x="100576" y="62800"/>
                  <a:pt x="95480" y="63448"/>
                </a:cubicBezTo>
                <a:cubicBezTo>
                  <a:pt x="90384" y="64096"/>
                  <a:pt x="86540" y="64744"/>
                  <a:pt x="83948" y="65392"/>
                </a:cubicBezTo>
                <a:cubicBezTo>
                  <a:pt x="83712" y="68278"/>
                  <a:pt x="83521" y="73462"/>
                  <a:pt x="83374" y="80944"/>
                </a:cubicBezTo>
                <a:cubicBezTo>
                  <a:pt x="83226" y="88426"/>
                  <a:pt x="83153" y="95966"/>
                  <a:pt x="83153" y="103566"/>
                </a:cubicBezTo>
                <a:cubicBezTo>
                  <a:pt x="83153" y="111107"/>
                  <a:pt x="83212" y="116468"/>
                  <a:pt x="83329" y="119649"/>
                </a:cubicBezTo>
                <a:cubicBezTo>
                  <a:pt x="83506" y="122300"/>
                  <a:pt x="83830" y="124317"/>
                  <a:pt x="84301" y="125702"/>
                </a:cubicBezTo>
                <a:cubicBezTo>
                  <a:pt x="84773" y="127086"/>
                  <a:pt x="85627" y="128117"/>
                  <a:pt x="86864" y="128795"/>
                </a:cubicBezTo>
                <a:cubicBezTo>
                  <a:pt x="88101" y="129472"/>
                  <a:pt x="89957" y="129929"/>
                  <a:pt x="92431" y="130164"/>
                </a:cubicBezTo>
                <a:cubicBezTo>
                  <a:pt x="94847" y="130341"/>
                  <a:pt x="97851" y="130430"/>
                  <a:pt x="101445" y="130430"/>
                </a:cubicBezTo>
                <a:cubicBezTo>
                  <a:pt x="107395" y="130430"/>
                  <a:pt x="113492" y="130194"/>
                  <a:pt x="119737" y="129723"/>
                </a:cubicBezTo>
                <a:cubicBezTo>
                  <a:pt x="125981" y="129251"/>
                  <a:pt x="130370" y="128633"/>
                  <a:pt x="132903" y="127867"/>
                </a:cubicBezTo>
                <a:cubicBezTo>
                  <a:pt x="134671" y="127337"/>
                  <a:pt x="135805" y="124877"/>
                  <a:pt x="136305" y="120488"/>
                </a:cubicBezTo>
                <a:cubicBezTo>
                  <a:pt x="136806" y="116099"/>
                  <a:pt x="137086" y="110017"/>
                  <a:pt x="137145" y="102241"/>
                </a:cubicBezTo>
                <a:lnTo>
                  <a:pt x="137233" y="96497"/>
                </a:lnTo>
                <a:lnTo>
                  <a:pt x="140238" y="96408"/>
                </a:lnTo>
                <a:cubicBezTo>
                  <a:pt x="140709" y="103713"/>
                  <a:pt x="141254" y="110164"/>
                  <a:pt x="141872" y="115761"/>
                </a:cubicBezTo>
                <a:cubicBezTo>
                  <a:pt x="142491" y="121357"/>
                  <a:pt x="143124" y="124686"/>
                  <a:pt x="143772" y="125746"/>
                </a:cubicBezTo>
                <a:cubicBezTo>
                  <a:pt x="144126" y="126335"/>
                  <a:pt x="145039" y="127307"/>
                  <a:pt x="146512" y="128662"/>
                </a:cubicBezTo>
                <a:cubicBezTo>
                  <a:pt x="147513" y="129546"/>
                  <a:pt x="148308" y="130341"/>
                  <a:pt x="148898" y="131048"/>
                </a:cubicBezTo>
                <a:cubicBezTo>
                  <a:pt x="149487" y="131755"/>
                  <a:pt x="149781" y="132403"/>
                  <a:pt x="149781" y="132992"/>
                </a:cubicBezTo>
                <a:cubicBezTo>
                  <a:pt x="149781" y="134701"/>
                  <a:pt x="148986" y="136173"/>
                  <a:pt x="147395" y="137410"/>
                </a:cubicBezTo>
                <a:cubicBezTo>
                  <a:pt x="145805" y="138648"/>
                  <a:pt x="143095" y="139443"/>
                  <a:pt x="139266" y="139796"/>
                </a:cubicBezTo>
                <a:cubicBezTo>
                  <a:pt x="130547" y="140444"/>
                  <a:pt x="120738" y="140768"/>
                  <a:pt x="109839" y="140768"/>
                </a:cubicBezTo>
                <a:cubicBezTo>
                  <a:pt x="101180" y="140768"/>
                  <a:pt x="94022" y="140533"/>
                  <a:pt x="88366" y="140061"/>
                </a:cubicBezTo>
                <a:cubicBezTo>
                  <a:pt x="82475" y="139708"/>
                  <a:pt x="78366" y="138147"/>
                  <a:pt x="76039" y="135378"/>
                </a:cubicBezTo>
                <a:cubicBezTo>
                  <a:pt x="73712" y="132609"/>
                  <a:pt x="72549" y="128250"/>
                  <a:pt x="72549" y="122300"/>
                </a:cubicBezTo>
                <a:cubicBezTo>
                  <a:pt x="72549" y="116939"/>
                  <a:pt x="72696" y="110341"/>
                  <a:pt x="72991" y="102506"/>
                </a:cubicBezTo>
                <a:cubicBezTo>
                  <a:pt x="73344" y="91666"/>
                  <a:pt x="73521" y="83153"/>
                  <a:pt x="73521" y="76968"/>
                </a:cubicBezTo>
                <a:cubicBezTo>
                  <a:pt x="73521" y="72314"/>
                  <a:pt x="73432" y="67601"/>
                  <a:pt x="73256" y="62829"/>
                </a:cubicBezTo>
                <a:cubicBezTo>
                  <a:pt x="73079" y="59471"/>
                  <a:pt x="72696" y="56894"/>
                  <a:pt x="72107" y="55097"/>
                </a:cubicBezTo>
                <a:cubicBezTo>
                  <a:pt x="71518" y="53300"/>
                  <a:pt x="70428" y="51312"/>
                  <a:pt x="68837" y="49132"/>
                </a:cubicBezTo>
                <a:close/>
                <a:moveTo>
                  <a:pt x="25979" y="44095"/>
                </a:moveTo>
                <a:cubicBezTo>
                  <a:pt x="28866" y="45391"/>
                  <a:pt x="32931" y="46835"/>
                  <a:pt x="38174" y="48425"/>
                </a:cubicBezTo>
                <a:cubicBezTo>
                  <a:pt x="42592" y="49898"/>
                  <a:pt x="45126" y="50811"/>
                  <a:pt x="45774" y="51165"/>
                </a:cubicBezTo>
                <a:cubicBezTo>
                  <a:pt x="47600" y="52107"/>
                  <a:pt x="49441" y="53565"/>
                  <a:pt x="51297" y="55539"/>
                </a:cubicBezTo>
                <a:cubicBezTo>
                  <a:pt x="53152" y="57512"/>
                  <a:pt x="54080" y="58941"/>
                  <a:pt x="54080" y="59825"/>
                </a:cubicBezTo>
                <a:cubicBezTo>
                  <a:pt x="54080" y="60531"/>
                  <a:pt x="53579" y="61150"/>
                  <a:pt x="52578" y="61680"/>
                </a:cubicBezTo>
                <a:cubicBezTo>
                  <a:pt x="51576" y="62210"/>
                  <a:pt x="49986" y="62888"/>
                  <a:pt x="47806" y="63713"/>
                </a:cubicBezTo>
                <a:cubicBezTo>
                  <a:pt x="45155" y="64655"/>
                  <a:pt x="43211" y="65480"/>
                  <a:pt x="41974" y="66187"/>
                </a:cubicBezTo>
                <a:cubicBezTo>
                  <a:pt x="37850" y="68367"/>
                  <a:pt x="34139" y="70694"/>
                  <a:pt x="30840" y="73168"/>
                </a:cubicBezTo>
                <a:lnTo>
                  <a:pt x="29602" y="71754"/>
                </a:lnTo>
                <a:cubicBezTo>
                  <a:pt x="32312" y="68926"/>
                  <a:pt x="34625" y="66305"/>
                  <a:pt x="36539" y="63889"/>
                </a:cubicBezTo>
                <a:cubicBezTo>
                  <a:pt x="38454" y="61474"/>
                  <a:pt x="39411" y="59825"/>
                  <a:pt x="39411" y="58941"/>
                </a:cubicBezTo>
                <a:cubicBezTo>
                  <a:pt x="39411" y="57704"/>
                  <a:pt x="38027" y="55877"/>
                  <a:pt x="35258" y="53462"/>
                </a:cubicBezTo>
                <a:cubicBezTo>
                  <a:pt x="32489" y="51047"/>
                  <a:pt x="29102" y="48484"/>
                  <a:pt x="25096" y="45774"/>
                </a:cubicBezTo>
                <a:close/>
                <a:moveTo>
                  <a:pt x="45332" y="619"/>
                </a:moveTo>
                <a:cubicBezTo>
                  <a:pt x="50869" y="2563"/>
                  <a:pt x="55553" y="4360"/>
                  <a:pt x="59382" y="6009"/>
                </a:cubicBezTo>
                <a:cubicBezTo>
                  <a:pt x="63211" y="7659"/>
                  <a:pt x="65126" y="8837"/>
                  <a:pt x="65126" y="9544"/>
                </a:cubicBezTo>
                <a:cubicBezTo>
                  <a:pt x="65126" y="10074"/>
                  <a:pt x="64861" y="11134"/>
                  <a:pt x="64331" y="12725"/>
                </a:cubicBezTo>
                <a:cubicBezTo>
                  <a:pt x="63800" y="14375"/>
                  <a:pt x="63373" y="15847"/>
                  <a:pt x="63049" y="17143"/>
                </a:cubicBezTo>
                <a:cubicBezTo>
                  <a:pt x="62725" y="18439"/>
                  <a:pt x="62534" y="19853"/>
                  <a:pt x="62475" y="21385"/>
                </a:cubicBezTo>
                <a:cubicBezTo>
                  <a:pt x="62475" y="21738"/>
                  <a:pt x="62445" y="22033"/>
                  <a:pt x="62387" y="22269"/>
                </a:cubicBezTo>
                <a:cubicBezTo>
                  <a:pt x="71753" y="21503"/>
                  <a:pt x="80207" y="20708"/>
                  <a:pt x="87748" y="19883"/>
                </a:cubicBezTo>
                <a:lnTo>
                  <a:pt x="88101" y="23152"/>
                </a:lnTo>
                <a:cubicBezTo>
                  <a:pt x="80384" y="24448"/>
                  <a:pt x="71753" y="26098"/>
                  <a:pt x="62210" y="28101"/>
                </a:cubicBezTo>
                <a:cubicBezTo>
                  <a:pt x="62151" y="32637"/>
                  <a:pt x="62298" y="36201"/>
                  <a:pt x="62652" y="38793"/>
                </a:cubicBezTo>
                <a:cubicBezTo>
                  <a:pt x="63005" y="41385"/>
                  <a:pt x="63476" y="43771"/>
                  <a:pt x="64066" y="45951"/>
                </a:cubicBezTo>
                <a:cubicBezTo>
                  <a:pt x="64360" y="47011"/>
                  <a:pt x="64507" y="47748"/>
                  <a:pt x="64507" y="48160"/>
                </a:cubicBezTo>
                <a:cubicBezTo>
                  <a:pt x="64507" y="49162"/>
                  <a:pt x="64257" y="50148"/>
                  <a:pt x="63756" y="51120"/>
                </a:cubicBezTo>
                <a:cubicBezTo>
                  <a:pt x="63255" y="52092"/>
                  <a:pt x="62711" y="52578"/>
                  <a:pt x="62121" y="52578"/>
                </a:cubicBezTo>
                <a:cubicBezTo>
                  <a:pt x="61650" y="52578"/>
                  <a:pt x="60442" y="51857"/>
                  <a:pt x="58498" y="50413"/>
                </a:cubicBezTo>
                <a:cubicBezTo>
                  <a:pt x="56554" y="48970"/>
                  <a:pt x="54816" y="47424"/>
                  <a:pt x="53285" y="45774"/>
                </a:cubicBezTo>
                <a:cubicBezTo>
                  <a:pt x="51753" y="44125"/>
                  <a:pt x="51105" y="42888"/>
                  <a:pt x="51341" y="42063"/>
                </a:cubicBezTo>
                <a:cubicBezTo>
                  <a:pt x="51930" y="39942"/>
                  <a:pt x="52313" y="36024"/>
                  <a:pt x="52489" y="30310"/>
                </a:cubicBezTo>
                <a:cubicBezTo>
                  <a:pt x="50781" y="30664"/>
                  <a:pt x="47600" y="31400"/>
                  <a:pt x="42946" y="32519"/>
                </a:cubicBezTo>
                <a:cubicBezTo>
                  <a:pt x="38586" y="33521"/>
                  <a:pt x="33785" y="35111"/>
                  <a:pt x="28542" y="37291"/>
                </a:cubicBezTo>
                <a:cubicBezTo>
                  <a:pt x="25714" y="38410"/>
                  <a:pt x="24006" y="38970"/>
                  <a:pt x="23417" y="38970"/>
                </a:cubicBezTo>
                <a:cubicBezTo>
                  <a:pt x="22887" y="38970"/>
                  <a:pt x="22106" y="38558"/>
                  <a:pt x="21075" y="37733"/>
                </a:cubicBezTo>
                <a:cubicBezTo>
                  <a:pt x="20044" y="36908"/>
                  <a:pt x="18586" y="35641"/>
                  <a:pt x="16701" y="33933"/>
                </a:cubicBezTo>
                <a:lnTo>
                  <a:pt x="14403" y="31812"/>
                </a:lnTo>
                <a:cubicBezTo>
                  <a:pt x="11811" y="29456"/>
                  <a:pt x="9072" y="27276"/>
                  <a:pt x="6185" y="25273"/>
                </a:cubicBezTo>
                <a:lnTo>
                  <a:pt x="7864" y="22799"/>
                </a:lnTo>
                <a:cubicBezTo>
                  <a:pt x="11163" y="23388"/>
                  <a:pt x="13873" y="23830"/>
                  <a:pt x="15994" y="24124"/>
                </a:cubicBezTo>
                <a:cubicBezTo>
                  <a:pt x="18115" y="24419"/>
                  <a:pt x="20619" y="24566"/>
                  <a:pt x="23505" y="24566"/>
                </a:cubicBezTo>
                <a:lnTo>
                  <a:pt x="26333" y="24478"/>
                </a:lnTo>
                <a:cubicBezTo>
                  <a:pt x="35052" y="24124"/>
                  <a:pt x="43859" y="23624"/>
                  <a:pt x="52755" y="22976"/>
                </a:cubicBezTo>
                <a:cubicBezTo>
                  <a:pt x="52755" y="20619"/>
                  <a:pt x="52725" y="18911"/>
                  <a:pt x="52666" y="17850"/>
                </a:cubicBezTo>
                <a:cubicBezTo>
                  <a:pt x="52607" y="14846"/>
                  <a:pt x="51665" y="12062"/>
                  <a:pt x="49838" y="9500"/>
                </a:cubicBezTo>
                <a:cubicBezTo>
                  <a:pt x="48012" y="6937"/>
                  <a:pt x="45803" y="4802"/>
                  <a:pt x="43211" y="3093"/>
                </a:cubicBezTo>
                <a:close/>
                <a:moveTo>
                  <a:pt x="91371" y="0"/>
                </a:moveTo>
                <a:cubicBezTo>
                  <a:pt x="93904" y="1355"/>
                  <a:pt x="97556" y="3093"/>
                  <a:pt x="102328" y="5214"/>
                </a:cubicBezTo>
                <a:cubicBezTo>
                  <a:pt x="105392" y="6569"/>
                  <a:pt x="107512" y="7615"/>
                  <a:pt x="108691" y="8351"/>
                </a:cubicBezTo>
                <a:cubicBezTo>
                  <a:pt x="109869" y="9087"/>
                  <a:pt x="110458" y="9897"/>
                  <a:pt x="110458" y="10781"/>
                </a:cubicBezTo>
                <a:cubicBezTo>
                  <a:pt x="110458" y="11252"/>
                  <a:pt x="110311" y="11694"/>
                  <a:pt x="110016" y="12107"/>
                </a:cubicBezTo>
                <a:cubicBezTo>
                  <a:pt x="109722" y="12519"/>
                  <a:pt x="109221" y="13079"/>
                  <a:pt x="108514" y="13785"/>
                </a:cubicBezTo>
                <a:cubicBezTo>
                  <a:pt x="107041" y="15258"/>
                  <a:pt x="105981" y="16702"/>
                  <a:pt x="105333" y="18115"/>
                </a:cubicBezTo>
                <a:lnTo>
                  <a:pt x="102947" y="23594"/>
                </a:lnTo>
                <a:cubicBezTo>
                  <a:pt x="110252" y="23123"/>
                  <a:pt x="117351" y="22357"/>
                  <a:pt x="124243" y="21297"/>
                </a:cubicBezTo>
                <a:cubicBezTo>
                  <a:pt x="131136" y="20236"/>
                  <a:pt x="135878" y="18881"/>
                  <a:pt x="138470" y="17232"/>
                </a:cubicBezTo>
                <a:cubicBezTo>
                  <a:pt x="138883" y="16996"/>
                  <a:pt x="139295" y="16878"/>
                  <a:pt x="139707" y="16878"/>
                </a:cubicBezTo>
                <a:cubicBezTo>
                  <a:pt x="140297" y="16878"/>
                  <a:pt x="140886" y="17173"/>
                  <a:pt x="141475" y="17762"/>
                </a:cubicBezTo>
                <a:lnTo>
                  <a:pt x="152432" y="29250"/>
                </a:lnTo>
                <a:lnTo>
                  <a:pt x="150400" y="31812"/>
                </a:lnTo>
                <a:cubicBezTo>
                  <a:pt x="148986" y="31282"/>
                  <a:pt x="147012" y="30840"/>
                  <a:pt x="144479" y="30487"/>
                </a:cubicBezTo>
                <a:cubicBezTo>
                  <a:pt x="141946" y="30133"/>
                  <a:pt x="139089" y="29957"/>
                  <a:pt x="135908" y="29957"/>
                </a:cubicBezTo>
                <a:cubicBezTo>
                  <a:pt x="131254" y="29957"/>
                  <a:pt x="125996" y="30207"/>
                  <a:pt x="120134" y="30708"/>
                </a:cubicBezTo>
                <a:cubicBezTo>
                  <a:pt x="114273" y="31208"/>
                  <a:pt x="108867" y="32107"/>
                  <a:pt x="103919" y="33403"/>
                </a:cubicBezTo>
                <a:lnTo>
                  <a:pt x="100384" y="29250"/>
                </a:lnTo>
                <a:cubicBezTo>
                  <a:pt x="97733" y="35141"/>
                  <a:pt x="94817" y="41533"/>
                  <a:pt x="91636" y="48425"/>
                </a:cubicBezTo>
                <a:lnTo>
                  <a:pt x="88543" y="47718"/>
                </a:lnTo>
                <a:cubicBezTo>
                  <a:pt x="89839" y="43123"/>
                  <a:pt x="90988" y="37762"/>
                  <a:pt x="91989" y="31636"/>
                </a:cubicBezTo>
                <a:cubicBezTo>
                  <a:pt x="92991" y="25509"/>
                  <a:pt x="93668" y="20089"/>
                  <a:pt x="94022" y="15376"/>
                </a:cubicBezTo>
                <a:cubicBezTo>
                  <a:pt x="94140" y="13255"/>
                  <a:pt x="93639" y="10840"/>
                  <a:pt x="92520" y="8130"/>
                </a:cubicBezTo>
                <a:cubicBezTo>
                  <a:pt x="91400" y="5420"/>
                  <a:pt x="90104" y="3623"/>
                  <a:pt x="88631" y="27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400" dirty="0">
              <a:solidFill>
                <a:schemeClr val="bg1"/>
              </a:solidFill>
              <a:latin typeface="喜鹊聚珍体 regular" panose="00000500000000000000" pitchFamily="2" charset="-122"/>
              <a:ea typeface="喜鹊聚珍体 regular" panose="00000500000000000000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759529" y="136"/>
            <a:ext cx="2734220" cy="2167316"/>
          </a:xfrm>
          <a:prstGeom prst="rect">
            <a:avLst/>
          </a:prstGeom>
          <a:blipFill dpi="0" rotWithShape="1">
            <a:blip r:embed="rId8">
              <a:alphaModFix amt="5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62" y="97253"/>
            <a:ext cx="1587806" cy="158780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3" r="43990" b="14889"/>
          <a:stretch>
            <a:fillRect/>
          </a:stretch>
        </p:blipFill>
        <p:spPr>
          <a:xfrm>
            <a:off x="861060" y="6136640"/>
            <a:ext cx="3122295" cy="721360"/>
          </a:xfrm>
          <a:prstGeom prst="rect">
            <a:avLst/>
          </a:prstGeom>
        </p:spPr>
      </p:pic>
      <p:pic>
        <p:nvPicPr>
          <p:cNvPr id="3" name="图片 2" descr="摄图网_40026611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b="8471"/>
          <a:stretch>
            <a:fillRect/>
          </a:stretch>
        </p:blipFill>
        <p:spPr>
          <a:xfrm flipH="1">
            <a:off x="5165725" y="3125470"/>
            <a:ext cx="7062470" cy="2413635"/>
          </a:xfrm>
          <a:prstGeom prst="rect">
            <a:avLst/>
          </a:prstGeom>
        </p:spPr>
      </p:pic>
      <p:pic>
        <p:nvPicPr>
          <p:cNvPr id="80" name="图片 79" descr="摄图网_4013951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7595870" y="2462530"/>
            <a:ext cx="5006340" cy="333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  <p:bldLst>
      <p:bldP spid="8" grpId="0" animBg="1"/>
      <p:bldP spid="18" grpId="1" animBg="1"/>
      <p:bldP spid="60" grpId="1"/>
      <p:bldP spid="6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91490" y="337820"/>
            <a:ext cx="11208385" cy="740092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5030" y="1822450"/>
            <a:ext cx="10443210" cy="14198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不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以</a:t>
            </a:r>
            <a:r>
              <a:rPr lang="zh-CN" altLang="en-US" sz="36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物喜</a:t>
            </a:r>
            <a:r>
              <a:rPr lang="zh-CN" altLang="en-US" sz="3600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</a:t>
            </a:r>
            <a:r>
              <a:rPr lang="zh-CN" altLang="en-US" sz="36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不以己悲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，居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庙堂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之高则忧其民，</a:t>
            </a:r>
            <a:endParaRPr lang="zh-CN" altLang="en-US" sz="36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处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江湖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之远则忧其君。</a:t>
            </a:r>
            <a:endParaRPr lang="zh-CN" altLang="en-US" sz="36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78940" y="4693920"/>
            <a:ext cx="914908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buClrTx/>
              <a:buSzTx/>
              <a:buFontTx/>
            </a:pP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他们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不因外物和自己处境的变化而喜悲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在朝廷做官为平民百姓忧虑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被贬谪到边远地区做地方官替君王担忧</a:t>
            </a:r>
            <a:r>
              <a:rPr lang="zh-CN" altLang="en-US" sz="36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91490" y="4693285"/>
            <a:ext cx="972185" cy="1507490"/>
          </a:xfrm>
          <a:prstGeom prst="rect">
            <a:avLst/>
          </a:prstGeom>
          <a:solidFill>
            <a:srgbClr val="9E470E"/>
          </a:solidFill>
          <a:ln w="1270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80720" y="4907280"/>
            <a:ext cx="581025" cy="10801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61745" y="1474470"/>
            <a:ext cx="170180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17235" y="2488565"/>
            <a:ext cx="170180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指朝廷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63675" y="3084195"/>
            <a:ext cx="232092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指边远地区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" name="肘形连接符 1"/>
          <p:cNvCxnSpPr/>
          <p:nvPr/>
        </p:nvCxnSpPr>
        <p:spPr>
          <a:xfrm>
            <a:off x="6096000" y="1950720"/>
            <a:ext cx="1672590" cy="537845"/>
          </a:xfrm>
          <a:prstGeom prst="bentConnector3">
            <a:avLst>
              <a:gd name="adj1" fmla="val 50038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肘形连接符 3"/>
          <p:cNvCxnSpPr/>
          <p:nvPr/>
        </p:nvCxnSpPr>
        <p:spPr>
          <a:xfrm>
            <a:off x="1463675" y="2615565"/>
            <a:ext cx="1751965" cy="579755"/>
          </a:xfrm>
          <a:prstGeom prst="bentConnector3">
            <a:avLst>
              <a:gd name="adj1" fmla="val 50018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8" grpId="1"/>
      <p:bldP spid="58" grpId="1"/>
      <p:bldP spid="14" grpId="1"/>
      <p:bldP spid="11" grpId="1"/>
      <p:bldP spid="12" grpId="1"/>
      <p:bldP spid="8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9910" y="393700"/>
            <a:ext cx="11208385" cy="730504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113155" y="1003300"/>
            <a:ext cx="9666605" cy="2084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buClrTx/>
              <a:buSz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是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进亦忧，退亦忧。然则何时而乐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耶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？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其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必曰</a:t>
            </a:r>
            <a:endParaRPr lang="zh-CN" altLang="en-US" sz="36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  <a:sym typeface="+mn-ea"/>
            </a:endParaRPr>
          </a:p>
          <a:p>
            <a:pPr algn="l">
              <a:lnSpc>
                <a:spcPct val="120000"/>
              </a:lnSpc>
              <a:buClrTx/>
              <a:buSzTx/>
              <a:buNone/>
            </a:pPr>
            <a:endParaRPr lang="zh-CN" altLang="en-US" sz="36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  <a:sym typeface="+mn-ea"/>
            </a:endParaRPr>
          </a:p>
          <a:p>
            <a:pPr algn="l">
              <a:lnSpc>
                <a:spcPct val="120000"/>
              </a:lnSpc>
              <a:buClrTx/>
              <a:buSz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先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天下之忧而忧，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后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天下之乐而乐”乎！</a:t>
            </a:r>
            <a:endParaRPr lang="zh-CN" altLang="en-US" sz="36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5" name="矩形 14"/>
          <p:cNvSpPr/>
          <p:nvPr>
            <p:custDataLst>
              <p:tags r:id="rId3"/>
            </p:custDataLst>
          </p:nvPr>
        </p:nvSpPr>
        <p:spPr>
          <a:xfrm>
            <a:off x="1310005" y="3826129"/>
            <a:ext cx="1005649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这样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他们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在朝廷为官也忧虑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被贬谪到边远地区做地方官也忧虑。</a:t>
            </a:r>
            <a:r>
              <a:rPr lang="zh-CN" altLang="en-US" sz="3600" b="1" dirty="0"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既然</a:t>
            </a:r>
            <a:r>
              <a:rPr lang="zh-CN" altLang="en-US" sz="3600" b="1" dirty="0">
                <a:latin typeface="思源宋体 Medium" panose="02020500000000000000" pitchFamily="18" charset="-122"/>
                <a:ea typeface="思源宋体 Medium" panose="02020500000000000000" pitchFamily="18" charset="-122"/>
                <a:sym typeface="+mn-ea"/>
              </a:rPr>
              <a:t>如此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那么什么时候才快乐呢？他们大概一定会说“在天下人忧之前先忧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在天下人乐之后才乐”吧！</a:t>
            </a:r>
            <a:endParaRPr lang="zh-CN" altLang="en-US" sz="3600" b="1" dirty="0">
              <a:solidFill>
                <a:schemeClr val="tx1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83210" y="3952875"/>
            <a:ext cx="829945" cy="2051685"/>
          </a:xfrm>
          <a:prstGeom prst="rect">
            <a:avLst/>
          </a:prstGeom>
          <a:solidFill>
            <a:srgbClr val="9E470E"/>
          </a:solidFill>
          <a:ln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07035" y="4440743"/>
            <a:ext cx="5810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026400" y="1534160"/>
            <a:ext cx="252095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语气助词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呢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0005" y="2049780"/>
            <a:ext cx="252095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之前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78095" y="2049780"/>
            <a:ext cx="252095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之后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7720" y="705485"/>
            <a:ext cx="252095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这样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33510" y="639445"/>
            <a:ext cx="252095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表推测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大概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15" grpId="1"/>
      <p:bldP spid="58" grpId="1"/>
      <p:bldP spid="37" grpId="1"/>
      <p:bldP spid="6" grpId="1"/>
      <p:bldP spid="11" grpId="1"/>
      <p:bldP spid="37" grpId="2"/>
      <p:bldP spid="6" grpId="2"/>
      <p:bldP spid="11" grpId="2"/>
      <p:bldP spid="15" grpId="2"/>
      <p:bldP spid="2" grpId="1"/>
      <p:bldP spid="2" grpId="2"/>
      <p:bldP spid="7" grpId="1"/>
      <p:bldP spid="7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3" y="3678118"/>
            <a:ext cx="3473044" cy="26963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9105" y="470673"/>
            <a:ext cx="11208385" cy="5903773"/>
          </a:xfrm>
          <a:prstGeom prst="rect">
            <a:avLst/>
          </a:prstGeom>
          <a:blipFill rotWithShape="1">
            <a:blip r:embed="rId2"/>
            <a:stretch>
              <a:fillRect b="-259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1575" y="1920240"/>
            <a:ext cx="9557385" cy="755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噫！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微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斯人，吾谁</a:t>
            </a:r>
            <a:r>
              <a:rPr lang="zh-CN" altLang="en-US" sz="3600" b="1" dirty="0">
                <a:solidFill>
                  <a:srgbClr val="2B12E4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与</a:t>
            </a:r>
            <a:r>
              <a:rPr lang="zh-CN" altLang="en-US" sz="3600" b="1" dirty="0">
                <a:solidFill>
                  <a:srgbClr val="FF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归</a:t>
            </a:r>
            <a:r>
              <a:rPr lang="zh-CN" altLang="en-US" sz="36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？时六年九月十五日。</a:t>
            </a:r>
            <a:endParaRPr lang="zh-CN" altLang="en-US" sz="3600" b="1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10080" y="4420541"/>
            <a:ext cx="975741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啊！如果没有这种人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我同谁一道呢？写于庆历六年九月十五日。</a:t>
            </a:r>
            <a:endParaRPr lang="zh-CN" altLang="en-US" sz="3600" b="1" dirty="0">
              <a:solidFill>
                <a:schemeClr val="tx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98195" y="4266565"/>
            <a:ext cx="916305" cy="1518920"/>
          </a:xfrm>
          <a:prstGeom prst="rect">
            <a:avLst/>
          </a:prstGeom>
          <a:solidFill>
            <a:srgbClr val="9E470E"/>
          </a:solidFill>
          <a:ln w="190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65835" y="4488318"/>
            <a:ext cx="5810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译文</a:t>
            </a:r>
            <a:endParaRPr lang="zh-CN" altLang="en-US" sz="3200" b="1" dirty="0">
              <a:solidFill>
                <a:schemeClr val="bg1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22475" y="1544955"/>
            <a:ext cx="209296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如果没有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07330" y="2470785"/>
            <a:ext cx="170180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归依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24705" y="1534160"/>
            <a:ext cx="252095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" name="肘形连接符 1"/>
          <p:cNvCxnSpPr/>
          <p:nvPr/>
        </p:nvCxnSpPr>
        <p:spPr>
          <a:xfrm>
            <a:off x="4519930" y="2015490"/>
            <a:ext cx="912495" cy="554355"/>
          </a:xfrm>
          <a:prstGeom prst="bentConnector3">
            <a:avLst>
              <a:gd name="adj1" fmla="val 50035"/>
            </a:avLst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8" grpId="1"/>
      <p:bldP spid="58" grpId="1"/>
      <p:bldP spid="14" grpId="1"/>
      <p:bldP spid="6" grpId="1"/>
      <p:bldP spid="37" grpId="1"/>
      <p:bldP spid="37" grpId="2"/>
      <p:bldP spid="8" grpId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5" name="Rectangle 2"/>
          <p:cNvSpPr txBox="1"/>
          <p:nvPr>
            <p:custDataLst>
              <p:tags r:id="rId1"/>
            </p:custDataLst>
          </p:nvPr>
        </p:nvSpPr>
        <p:spPr>
          <a:xfrm>
            <a:off x="2413000" y="1324610"/>
            <a:ext cx="2255838" cy="4318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/>
          <a:p>
            <a:pPr algn="l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通假字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6" name="Rectangle 2"/>
          <p:cNvSpPr txBox="1"/>
          <p:nvPr>
            <p:custDataLst>
              <p:tags r:id="rId2"/>
            </p:custDataLst>
          </p:nvPr>
        </p:nvSpPr>
        <p:spPr>
          <a:xfrm>
            <a:off x="2413000" y="3225800"/>
            <a:ext cx="2255838" cy="4318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/>
          <a:p>
            <a:pPr algn="ctr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古今异义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2815" name="表格 32814"/>
          <p:cNvGraphicFramePr/>
          <p:nvPr>
            <p:custDataLst>
              <p:tags r:id="rId3"/>
            </p:custDataLst>
          </p:nvPr>
        </p:nvGraphicFramePr>
        <p:xfrm>
          <a:off x="1312545" y="3812540"/>
          <a:ext cx="9319895" cy="3293110"/>
        </p:xfrm>
        <a:graphic>
          <a:graphicData uri="http://schemas.openxmlformats.org/drawingml/2006/table">
            <a:tbl>
              <a:tblPr/>
              <a:tblGrid>
                <a:gridCol w="3926205"/>
                <a:gridCol w="2882900"/>
                <a:gridCol w="2510790"/>
              </a:tblGrid>
              <a:tr h="5302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文言词汇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古义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今义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越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明年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越过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p>
                      <a:pPr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uFillTx/>
                          <a:latin typeface="Arial" panose="020B0604020202020204" pitchFamily="34" charset="0"/>
                          <a:ea typeface="PMingLiU-ExtB" panose="02020500000000000000" pitchFamily="18" charset="-120"/>
                          <a:sym typeface="微软雅黑" panose="020B0503020204020204" charset="-122"/>
                        </a:rPr>
                        <a:t>增其旧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pitchFamily="18" charset="-120"/>
                          <a:sym typeface="微软雅黑" panose="020B0503020204020204" charset="-122"/>
                        </a:rPr>
                        <a:t>制</a:t>
                      </a:r>
                      <a:endParaRPr lang="zh-CN" altLang="en-US" sz="3200" b="1" dirty="0">
                        <a:solidFill>
                          <a:srgbClr val="FF0000"/>
                        </a:solidFill>
                        <a:uFillTx/>
                        <a:latin typeface="Arial" panose="020B0604020202020204" pitchFamily="34" charset="0"/>
                        <a:ea typeface="PMingLiU-ExtB" panose="02020500000000000000" pitchFamily="18" charset="-120"/>
                        <a:sym typeface="微软雅黑" panose="020B0503020204020204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制度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p>
                      <a:pPr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予观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夫</a:t>
                      </a:r>
                      <a:r>
                        <a:rPr lang="zh-CN" altLang="en-US" sz="3200" b="1" dirty="0"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巴陵胜状</a:t>
                      </a:r>
                      <a:endParaRPr lang="zh-CN" altLang="en-US" sz="3200" b="1" dirty="0">
                        <a:latin typeface="思源宋体 Medium" panose="02020500000000000000" pitchFamily="18" charset="-122"/>
                        <a:ea typeface="思源宋体 Medium" panose="02020500000000000000" pitchFamily="18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ea typeface="宋体" panose="02010600030101010101" pitchFamily="2" charset="-122"/>
                          <a:sym typeface="+mn-ea"/>
                        </a:rPr>
                        <a:t>丈夫</a:t>
                      </a:r>
                      <a:r>
                        <a:rPr lang="zh-CN" altLang="zh-CN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ea typeface="宋体" panose="02010600030101010101" pitchFamily="2" charset="-122"/>
                          <a:sym typeface="+mn-ea"/>
                        </a:rPr>
                        <a:t>夫人</a:t>
                      </a:r>
                      <a:endParaRPr lang="zh-CN" altLang="en-US" sz="32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p>
                      <a:pPr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横</a:t>
                      </a: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无际涯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与“竖”相对</a:t>
                      </a:r>
                      <a:endParaRPr lang="zh-CN" altLang="en-US" sz="3200" b="1" dirty="0">
                        <a:latin typeface="SimSun-ExtB" panose="02010609060101010101" charset="-122"/>
                        <a:ea typeface="SimSun-ExtB" panose="02010609060101010101" charset="-122"/>
                        <a:cs typeface="SimSun-ExtB" panose="02010609060101010101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5234305" y="4323080"/>
            <a:ext cx="28619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到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5234305" y="5429250"/>
            <a:ext cx="28613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代词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那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5233670" y="4876165"/>
            <a:ext cx="28619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规模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61112" y="207327"/>
            <a:ext cx="7185255" cy="1047750"/>
            <a:chOff x="-3863340" y="2406650"/>
            <a:chExt cx="7185255" cy="1047750"/>
          </a:xfrm>
        </p:grpSpPr>
        <p:sp>
          <p:nvSpPr>
            <p:cNvPr id="23" name="矩形 22"/>
            <p:cNvSpPr/>
            <p:nvPr/>
          </p:nvSpPr>
          <p:spPr>
            <a:xfrm>
              <a:off x="-3863340" y="2406650"/>
              <a:ext cx="3136010" cy="1047750"/>
            </a:xfrm>
            <a:prstGeom prst="rect">
              <a:avLst/>
            </a:prstGeom>
            <a:solidFill>
              <a:srgbClr val="9E47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10996" y="2607151"/>
              <a:ext cx="2910919" cy="82454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-3270576" y="2606725"/>
              <a:ext cx="2232422" cy="6451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汉仪中宋简" panose="02010600000101010101" charset="-122"/>
                </a:rPr>
                <a:t>文言积累</a:t>
              </a:r>
              <a:endParaRPr lang="zh-CN" altLang="en-US" sz="3600" b="1" dirty="0">
                <a:solidFill>
                  <a:schemeClr val="bg1"/>
                </a:solidFill>
                <a:latin typeface="思源宋体 CN" panose="02020400000000000000" pitchFamily="18" charset="-122"/>
                <a:ea typeface="汉仪中宋简" panose="02010600000101010101" charset="-122"/>
              </a:endParaRPr>
            </a:p>
          </p:txBody>
        </p:sp>
      </p:grpSp>
      <p:sp>
        <p:nvSpPr>
          <p:cNvPr id="22529" name="Text Box 3"/>
          <p:cNvSpPr txBox="1"/>
          <p:nvPr/>
        </p:nvSpPr>
        <p:spPr>
          <a:xfrm>
            <a:off x="2699385" y="1794510"/>
            <a:ext cx="3218180" cy="1276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百废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具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兴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属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予作文以记之  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4831119" y="1800342"/>
            <a:ext cx="326436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同“俱”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全、皆</a:t>
            </a:r>
            <a:endParaRPr lang="zh-CN" altLang="en-US" sz="32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5678209" y="2539796"/>
            <a:ext cx="326436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同“嘱”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嘱托</a:t>
            </a:r>
            <a:endParaRPr lang="zh-CN" altLang="en-US" sz="3200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5234305" y="5910580"/>
            <a:ext cx="28619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宽阔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9" grpId="0"/>
      <p:bldP spid="4" grpId="0"/>
      <p:bldP spid="113" grpId="0"/>
      <p:bldP spid="5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117600" y="512445"/>
          <a:ext cx="9319895" cy="5832475"/>
        </p:xfrm>
        <a:graphic>
          <a:graphicData uri="http://schemas.openxmlformats.org/drawingml/2006/table">
            <a:tbl>
              <a:tblPr/>
              <a:tblGrid>
                <a:gridCol w="3926205"/>
                <a:gridCol w="2882900"/>
                <a:gridCol w="2510790"/>
              </a:tblGrid>
              <a:tr h="5302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文言词汇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古义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今义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p>
                      <a:pPr marL="0"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pitchFamily="18" charset="-120"/>
                          <a:sym typeface="微软雅黑" panose="020B0503020204020204" charset="-122"/>
                        </a:rPr>
                        <a:t>气象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pitchFamily="18" charset="-120"/>
                          <a:sym typeface="微软雅黑" panose="020B0503020204020204" charset="-122"/>
                        </a:rPr>
                        <a:t>万千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PMingLiU-ExtB" panose="02020500000000000000" pitchFamily="18" charset="-120"/>
                        <a:sym typeface="微软雅黑" panose="020B0503020204020204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  <a:sym typeface="+mn-ea"/>
                        </a:rPr>
                        <a:t>天气变化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pitchFamily="18" charset="-120"/>
                          <a:sym typeface="微软雅黑" panose="020B0503020204020204" charset="-122"/>
                        </a:rPr>
                        <a:t>此则岳阳楼之大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pitchFamily="18" charset="-120"/>
                          <a:sym typeface="微软雅黑" panose="020B0503020204020204" charset="-122"/>
                        </a:rPr>
                        <a:t>观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pitchFamily="18" charset="-120"/>
                          <a:sym typeface="微软雅黑" panose="020B0503020204020204" charset="-122"/>
                        </a:rPr>
                        <a:t>也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PMingLiU-ExtB" panose="02020500000000000000" pitchFamily="18" charset="-120"/>
                        <a:sym typeface="微软雅黑" panose="020B0503020204020204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  <a:sym typeface="+mn-ea"/>
                        </a:rPr>
                        <a:t>观看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p>
                      <a:pPr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uFillTx/>
                          <a:latin typeface="Arial" panose="020B0604020202020204" pitchFamily="34" charset="0"/>
                          <a:ea typeface="PMingLiU-ExtB" panose="02020500000000000000" pitchFamily="18" charset="-120"/>
                          <a:sym typeface="微软雅黑" panose="020B0503020204020204" charset="-122"/>
                        </a:rPr>
                        <a:t>前人之述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uFillTx/>
                          <a:latin typeface="Arial" panose="020B0604020202020204" pitchFamily="34" charset="0"/>
                          <a:ea typeface="PMingLiU-ExtB" panose="02020500000000000000" pitchFamily="18" charset="-120"/>
                          <a:sym typeface="微软雅黑" panose="020B0503020204020204" charset="-122"/>
                        </a:rPr>
                        <a:t>备</a:t>
                      </a:r>
                      <a:r>
                        <a:rPr lang="zh-CN" altLang="en-US" sz="3200" b="1" dirty="0">
                          <a:uFillTx/>
                          <a:latin typeface="Arial" panose="020B0604020202020204" pitchFamily="34" charset="0"/>
                          <a:ea typeface="PMingLiU-ExtB" panose="02020500000000000000" pitchFamily="18" charset="-120"/>
                          <a:sym typeface="微软雅黑" panose="020B0503020204020204" charset="-122"/>
                        </a:rPr>
                        <a:t>矣</a:t>
                      </a:r>
                      <a:endParaRPr lang="zh-CN" altLang="en-US" sz="3200" b="1" dirty="0">
                        <a:uFillTx/>
                        <a:latin typeface="Arial" panose="020B0604020202020204" pitchFamily="34" charset="0"/>
                        <a:ea typeface="PMingLiU-ExtB" panose="02020500000000000000" pitchFamily="18" charset="-120"/>
                        <a:sym typeface="微软雅黑" panose="020B0503020204020204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宋体" panose="02010600030101010101" pitchFamily="2" charset="-122"/>
                        </a:rPr>
                        <a:t>准备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p>
                      <a:pPr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薄</a:t>
                      </a:r>
                      <a:r>
                        <a:rPr lang="zh-CN" altLang="en-US" sz="3200" b="1" dirty="0"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暮冥冥</a:t>
                      </a:r>
                      <a:endParaRPr lang="zh-CN" altLang="en-US" sz="3200" b="1" dirty="0">
                        <a:latin typeface="思源宋体 Medium" panose="02020500000000000000" pitchFamily="18" charset="-122"/>
                        <a:ea typeface="思源宋体 Medium" panose="02020500000000000000" pitchFamily="18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与“厚”相对</a:t>
                      </a:r>
                      <a:endParaRPr lang="zh-CN" altLang="en-US" sz="32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p>
                      <a:pPr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则有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去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国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怀乡</a:t>
                      </a:r>
                      <a:endParaRPr lang="zh-CN" altLang="en-US" sz="3200" b="1" dirty="0">
                        <a:latin typeface="思源宋体 Medium" panose="02020500000000000000" pitchFamily="18" charset="-122"/>
                        <a:ea typeface="思源宋体 Medium" panose="02020500000000000000" pitchFamily="18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ea typeface="宋体" panose="02010600030101010101" pitchFamily="2" charset="-122"/>
                          <a:sym typeface="+mn-ea"/>
                        </a:rPr>
                        <a:t>到、往</a:t>
                      </a:r>
                      <a:endParaRPr lang="zh-CN" altLang="en-US" sz="32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p>
                      <a:pPr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则有</a:t>
                      </a:r>
                      <a:r>
                        <a:rPr lang="zh-CN" altLang="en-US" sz="3200" b="1" dirty="0"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去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国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怀乡</a:t>
                      </a:r>
                      <a:endParaRPr lang="zh-CN" altLang="en-US" sz="3200" b="1" dirty="0">
                        <a:latin typeface="思源宋体 Medium" panose="02020500000000000000" pitchFamily="18" charset="-122"/>
                        <a:ea typeface="思源宋体 Medium" panose="02020500000000000000" pitchFamily="18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ea typeface="宋体" panose="02010600030101010101" pitchFamily="2" charset="-122"/>
                          <a:sym typeface="+mn-ea"/>
                        </a:rPr>
                        <a:t>国家</a:t>
                      </a:r>
                      <a:endParaRPr lang="zh-CN" altLang="en-US" sz="32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p>
                      <a:pPr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至若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春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思源宋体 Medium" charset="0"/>
                          <a:ea typeface="思源宋体 Medium" panose="02020500000000000000" pitchFamily="18" charset="-122"/>
                          <a:sym typeface="+mn-ea"/>
                        </a:rPr>
                        <a:t>和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景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明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思源宋体 Medium" panose="02020500000000000000" pitchFamily="18" charset="-122"/>
                        <a:ea typeface="思源宋体 Medium" panose="02020500000000000000" pitchFamily="18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ea typeface="宋体" panose="02010600030101010101" pitchFamily="2" charset="-122"/>
                          <a:sym typeface="+mn-ea"/>
                        </a:rPr>
                        <a:t>景色、景物</a:t>
                      </a:r>
                      <a:endParaRPr lang="zh-CN" altLang="en-US" sz="32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p>
                      <a:pPr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沙鸥翔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集</a:t>
                      </a:r>
                      <a:endParaRPr lang="zh-CN" altLang="en-US" sz="3200" b="1" dirty="0">
                        <a:solidFill>
                          <a:srgbClr val="FF0000"/>
                        </a:solidFill>
                        <a:latin typeface="思源宋体 Medium" panose="02020500000000000000" pitchFamily="18" charset="-122"/>
                        <a:ea typeface="思源宋体 Medium" panose="02020500000000000000" pitchFamily="18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ea typeface="宋体" panose="02010600030101010101" pitchFamily="2" charset="-122"/>
                          <a:sym typeface="+mn-ea"/>
                        </a:rPr>
                        <a:t>集体、集中</a:t>
                      </a:r>
                      <a:endParaRPr lang="zh-CN" altLang="en-US" sz="32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p>
                      <a:pPr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宠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思源宋体 Medium" panose="02020500000000000000" pitchFamily="18" charset="-122"/>
                          <a:ea typeface="思源宋体 Medium" panose="02020500000000000000" pitchFamily="18" charset="-122"/>
                          <a:sym typeface="+mn-ea"/>
                        </a:rPr>
                        <a:t>辱偕忘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思源宋体 Medium" panose="02020500000000000000" pitchFamily="18" charset="-122"/>
                        <a:ea typeface="思源宋体 Medium" panose="02020500000000000000" pitchFamily="18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ea typeface="宋体" panose="02010600030101010101" pitchFamily="2" charset="-122"/>
                          <a:sym typeface="+mn-ea"/>
                        </a:rPr>
                        <a:t>偏爱</a:t>
                      </a:r>
                      <a:endParaRPr lang="zh-CN" altLang="en-US" sz="32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p>
                      <a:pPr lvl="0"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微</a:t>
                      </a: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斯人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ea typeface="宋体" panose="02010600030101010101" pitchFamily="2" charset="-122"/>
                          <a:sym typeface="+mn-ea"/>
                        </a:rPr>
                        <a:t>微小</a:t>
                      </a:r>
                      <a:endParaRPr lang="zh-CN" altLang="en-US" sz="3200" b="1" dirty="0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039360" y="2073275"/>
            <a:ext cx="28619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详尽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039360" y="1563370"/>
            <a:ext cx="28619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景象、景观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039360" y="2606040"/>
            <a:ext cx="28619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迫近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039360" y="3157220"/>
            <a:ext cx="28619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离开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039360" y="3710305"/>
            <a:ext cx="28619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国都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5039360" y="4197985"/>
            <a:ext cx="28619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日光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5039360" y="4751070"/>
            <a:ext cx="28619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停息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5039360" y="5304155"/>
            <a:ext cx="28619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荣耀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5039360" y="5857240"/>
            <a:ext cx="28619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如果没有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5039360" y="1014095"/>
            <a:ext cx="28619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景象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243330" y="1300480"/>
            <a:ext cx="32943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一词多义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532" name="文本框 8"/>
          <p:cNvSpPr txBox="1"/>
          <p:nvPr>
            <p:custDataLst>
              <p:tags r:id="rId2"/>
            </p:custDataLst>
          </p:nvPr>
        </p:nvSpPr>
        <p:spPr>
          <a:xfrm>
            <a:off x="516890" y="238760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)和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左大括号 2"/>
          <p:cNvSpPr/>
          <p:nvPr>
            <p:custDataLst>
              <p:tags r:id="rId3"/>
            </p:custDataLst>
          </p:nvPr>
        </p:nvSpPr>
        <p:spPr>
          <a:xfrm>
            <a:off x="1641475" y="224472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71015" y="1969135"/>
            <a:ext cx="269494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政通人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和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至若春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和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景明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8"/>
          <p:cNvSpPr txBox="1"/>
          <p:nvPr>
            <p:custDataLst>
              <p:tags r:id="rId4"/>
            </p:custDataLst>
          </p:nvPr>
        </p:nvSpPr>
        <p:spPr>
          <a:xfrm>
            <a:off x="6759575" y="238760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通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左大括号 6"/>
          <p:cNvSpPr/>
          <p:nvPr>
            <p:custDataLst>
              <p:tags r:id="rId5"/>
            </p:custDataLst>
          </p:nvPr>
        </p:nvSpPr>
        <p:spPr>
          <a:xfrm>
            <a:off x="7976235" y="224472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91170" y="1938655"/>
            <a:ext cx="31807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政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通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人和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北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通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巫峡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8"/>
          <p:cNvSpPr txBox="1"/>
          <p:nvPr>
            <p:custDataLst>
              <p:tags r:id="rId6"/>
            </p:custDataLst>
          </p:nvPr>
        </p:nvSpPr>
        <p:spPr>
          <a:xfrm>
            <a:off x="516890" y="433578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8"/>
          <p:cNvSpPr txBox="1"/>
          <p:nvPr>
            <p:custDataLst>
              <p:tags r:id="rId7"/>
            </p:custDataLst>
          </p:nvPr>
        </p:nvSpPr>
        <p:spPr>
          <a:xfrm>
            <a:off x="6795135" y="433578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空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左大括号 12"/>
          <p:cNvSpPr/>
          <p:nvPr>
            <p:custDataLst>
              <p:tags r:id="rId8"/>
            </p:custDataLst>
          </p:nvPr>
        </p:nvSpPr>
        <p:spPr>
          <a:xfrm>
            <a:off x="1641475" y="420687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65320" y="2173605"/>
            <a:ext cx="23298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和乐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37710" y="2923540"/>
            <a:ext cx="15093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和煦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19995" y="2173605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顺利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19995" y="2923540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通向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03070" y="3916680"/>
            <a:ext cx="390271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予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观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夫巴陵胜状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此则岳阳楼之大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观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也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75860" y="4117975"/>
            <a:ext cx="10750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看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58180" y="4901565"/>
            <a:ext cx="13055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景象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左大括号 9"/>
          <p:cNvSpPr/>
          <p:nvPr>
            <p:custDataLst>
              <p:tags r:id="rId9"/>
            </p:custDataLst>
          </p:nvPr>
        </p:nvSpPr>
        <p:spPr>
          <a:xfrm>
            <a:off x="8007350" y="4272915"/>
            <a:ext cx="214630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85150" y="3997325"/>
            <a:ext cx="212788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浊浪排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空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长烟一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空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178415" y="4206875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天空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178415" y="4901565"/>
            <a:ext cx="10280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</a:rPr>
              <a:t>消散</a:t>
            </a:r>
            <a:endParaRPr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/>
      <p:bldP spid="21" grpId="0"/>
      <p:bldP spid="26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2" name="文本框 8"/>
          <p:cNvSpPr txBox="1"/>
          <p:nvPr>
            <p:custDataLst>
              <p:tags r:id="rId1"/>
            </p:custDataLst>
          </p:nvPr>
        </p:nvSpPr>
        <p:spPr>
          <a:xfrm>
            <a:off x="36830" y="60769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左大括号 2"/>
          <p:cNvSpPr/>
          <p:nvPr>
            <p:custDataLst>
              <p:tags r:id="rId2"/>
            </p:custDataLst>
          </p:nvPr>
        </p:nvSpPr>
        <p:spPr>
          <a:xfrm>
            <a:off x="1244600" y="531495"/>
            <a:ext cx="123825" cy="1050290"/>
          </a:xfrm>
          <a:prstGeom prst="leftBrace">
            <a:avLst>
              <a:gd name="adj1" fmla="val 69743"/>
              <a:gd name="adj2" fmla="val 50000"/>
            </a:avLst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31595" y="408305"/>
            <a:ext cx="2880995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一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碧万顷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而或长烟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一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空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8"/>
          <p:cNvSpPr txBox="1"/>
          <p:nvPr>
            <p:custDataLst>
              <p:tags r:id="rId3"/>
            </p:custDataLst>
          </p:nvPr>
        </p:nvSpPr>
        <p:spPr>
          <a:xfrm>
            <a:off x="6145530" y="589915"/>
            <a:ext cx="1331595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或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左大括号 6"/>
          <p:cNvSpPr/>
          <p:nvPr>
            <p:custDataLst>
              <p:tags r:id="rId4"/>
            </p:custDataLst>
          </p:nvPr>
        </p:nvSpPr>
        <p:spPr>
          <a:xfrm>
            <a:off x="7353300" y="531495"/>
            <a:ext cx="123825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01560" y="2094865"/>
            <a:ext cx="5753100" cy="1714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南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极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潇湘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感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极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而悲者矣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此乐何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极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8"/>
          <p:cNvSpPr txBox="1"/>
          <p:nvPr>
            <p:custDataLst>
              <p:tags r:id="rId5"/>
            </p:custDataLst>
          </p:nvPr>
        </p:nvSpPr>
        <p:spPr>
          <a:xfrm>
            <a:off x="6145530" y="2453005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极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左大括号 12"/>
          <p:cNvSpPr/>
          <p:nvPr>
            <p:custDataLst>
              <p:tags r:id="rId6"/>
            </p:custDataLst>
          </p:nvPr>
        </p:nvSpPr>
        <p:spPr>
          <a:xfrm>
            <a:off x="7277735" y="2352040"/>
            <a:ext cx="200025" cy="136525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84320" y="408305"/>
            <a:ext cx="10864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一片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21150" y="991870"/>
            <a:ext cx="14420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全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872345" y="2161540"/>
            <a:ext cx="21824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ea typeface="黑体" panose="02010609060101010101" charset="-122"/>
              </a:rPr>
              <a:t>至、到达</a:t>
            </a:r>
            <a:endParaRPr sz="32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27920" y="3225800"/>
            <a:ext cx="14401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尽头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01560" y="408305"/>
            <a:ext cx="2947035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而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或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长烟一空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或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异二者之为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170795" y="466090"/>
            <a:ext cx="11283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有时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276205" y="991870"/>
            <a:ext cx="10229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或许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23805" y="2658110"/>
            <a:ext cx="11753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ea typeface="黑体" panose="02010609060101010101" charset="-122"/>
              </a:rPr>
              <a:t>极点</a:t>
            </a:r>
            <a:endParaRPr sz="32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6" name="文本框 8"/>
          <p:cNvSpPr txBox="1"/>
          <p:nvPr>
            <p:custDataLst>
              <p:tags r:id="rId7"/>
            </p:custDataLst>
          </p:nvPr>
        </p:nvSpPr>
        <p:spPr>
          <a:xfrm>
            <a:off x="36830" y="251079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9" name="左大括号 18"/>
          <p:cNvSpPr/>
          <p:nvPr>
            <p:custDataLst>
              <p:tags r:id="rId8"/>
            </p:custDataLst>
          </p:nvPr>
        </p:nvSpPr>
        <p:spPr>
          <a:xfrm>
            <a:off x="1244600" y="2369820"/>
            <a:ext cx="123825" cy="101727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31595" y="2291715"/>
            <a:ext cx="3963035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属予作文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以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记之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                   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不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以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物喜</a:t>
            </a:r>
            <a:endParaRPr 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298315" y="2352040"/>
            <a:ext cx="15855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连词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来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942715" y="2881630"/>
            <a:ext cx="20161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介词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因为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" name="文本框 8"/>
          <p:cNvSpPr txBox="1"/>
          <p:nvPr>
            <p:custDataLst>
              <p:tags r:id="rId9"/>
            </p:custDataLst>
          </p:nvPr>
        </p:nvSpPr>
        <p:spPr>
          <a:xfrm>
            <a:off x="36830" y="4765040"/>
            <a:ext cx="13315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则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左大括号 9"/>
          <p:cNvSpPr/>
          <p:nvPr>
            <p:custDataLst>
              <p:tags r:id="rId10"/>
            </p:custDataLst>
          </p:nvPr>
        </p:nvSpPr>
        <p:spPr>
          <a:xfrm>
            <a:off x="1228725" y="4170045"/>
            <a:ext cx="139700" cy="2362835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44600" y="4055110"/>
            <a:ext cx="575310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此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则</a:t>
            </a: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岳阳楼之大观也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然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则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北通巫峡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则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有去国怀乡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居庙堂之高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则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忧其民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入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则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无法家拂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bì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士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70805" y="4088130"/>
            <a:ext cx="15855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就是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70805" y="4587875"/>
            <a:ext cx="15855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那么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70805" y="5073015"/>
            <a:ext cx="15855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就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那么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70805" y="5575935"/>
            <a:ext cx="15855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就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那么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06670" y="6057900"/>
            <a:ext cx="28555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如果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假如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0" name="文本框 8"/>
          <p:cNvSpPr txBox="1"/>
          <p:nvPr>
            <p:custDataLst>
              <p:tags r:id="rId11"/>
            </p:custDataLst>
          </p:nvPr>
        </p:nvSpPr>
        <p:spPr>
          <a:xfrm>
            <a:off x="6303010" y="4753610"/>
            <a:ext cx="165925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1" name="左大括号 30"/>
          <p:cNvSpPr/>
          <p:nvPr>
            <p:custDataLst>
              <p:tags r:id="rId12"/>
            </p:custDataLst>
          </p:nvPr>
        </p:nvSpPr>
        <p:spPr>
          <a:xfrm>
            <a:off x="7562215" y="4328795"/>
            <a:ext cx="200025" cy="1775460"/>
          </a:xfrm>
          <a:prstGeom prst="leftBrace">
            <a:avLst/>
          </a:prstGeom>
          <a:ln w="19050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620000" y="4170045"/>
            <a:ext cx="575310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属予作文以记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之</a:t>
            </a:r>
            <a:endParaRPr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览物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情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居庙堂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高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则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忧其民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先天下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之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忧而忧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713720" y="4170045"/>
            <a:ext cx="14776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代这事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872345" y="4671695"/>
            <a:ext cx="17094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助词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961630" y="5656580"/>
            <a:ext cx="42144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助词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定语后置的标志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714355" y="6117590"/>
            <a:ext cx="14776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取独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/>
      <p:bldP spid="21" grpId="0"/>
      <p:bldP spid="4" grpId="0"/>
      <p:bldP spid="26" grpId="0"/>
      <p:bldP spid="27" grpId="0"/>
      <p:bldP spid="22" grpId="0"/>
      <p:bldP spid="23" grpId="0"/>
      <p:bldP spid="25" grpId="0"/>
      <p:bldP spid="28" grpId="0"/>
      <p:bldP spid="29" grpId="0"/>
      <p:bldP spid="33" grpId="0"/>
      <p:bldP spid="34" grpId="0"/>
      <p:bldP spid="35" grpId="0"/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5907405" y="2162175"/>
            <a:ext cx="4044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动作名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荒废的事业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5" name="Rectangle 2"/>
          <p:cNvSpPr txBox="1"/>
          <p:nvPr>
            <p:custDataLst>
              <p:tags r:id="rId1"/>
            </p:custDataLst>
          </p:nvPr>
        </p:nvSpPr>
        <p:spPr>
          <a:xfrm>
            <a:off x="1755140" y="960120"/>
            <a:ext cx="3653155" cy="4318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词类活用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29" name="Text Box 3"/>
          <p:cNvSpPr txBox="1"/>
          <p:nvPr/>
        </p:nvSpPr>
        <p:spPr>
          <a:xfrm>
            <a:off x="1866900" y="1391920"/>
            <a:ext cx="3983355" cy="4109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滕子京谪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守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巴陵郡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百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废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具兴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忧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谗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畏讥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或异二者之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天下之忧而忧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天下之乐而乐  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50255" y="1517015"/>
            <a:ext cx="36645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名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动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做太守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07405" y="4072255"/>
            <a:ext cx="43122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名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状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在……之前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07405" y="4778375"/>
            <a:ext cx="41687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名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状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在……之后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07405" y="2816225"/>
            <a:ext cx="46628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名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动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被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说坏话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07405" y="3431540"/>
            <a:ext cx="4044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动作名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表现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9" grpId="0"/>
      <p:bldP spid="11" grpId="0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7" name="图片 106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641725" y="3105150"/>
            <a:ext cx="45275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刻唐贤今人诗赋于其上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07285" y="3222625"/>
            <a:ext cx="1285875" cy="31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2745" y="3627120"/>
            <a:ext cx="1666240" cy="380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5452745" y="3541395"/>
            <a:ext cx="50990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 dirty="0">
                <a:solidFill>
                  <a:srgbClr val="2B12E4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000" b="1" dirty="0">
                <a:solidFill>
                  <a:srgbClr val="2B12E4"/>
                </a:solidFill>
                <a:latin typeface="宋体" panose="02010600030101010101" pitchFamily="2" charset="-122"/>
              </a:rPr>
              <a:t>于其上刻唐贤今人诗赋</a:t>
            </a:r>
            <a:r>
              <a:rPr lang="en-US" altLang="zh-CN" sz="2800" b="1" dirty="0">
                <a:solidFill>
                  <a:srgbClr val="2B12E4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endParaRPr lang="en-US" altLang="zh-CN" sz="2800" b="1" dirty="0">
              <a:solidFill>
                <a:srgbClr val="2B12E4"/>
              </a:solidFill>
              <a:latin typeface="SimSun-ExtB" panose="02010609060101010101" charset="-122"/>
              <a:ea typeface="SimSun-ExtB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58240" y="1228090"/>
            <a:ext cx="9914255" cy="4375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0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学习目标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zh-CN" sz="35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疏通文意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5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掌握文中常见的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实词的意义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虚词的用法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重点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学习课文把</a:t>
            </a:r>
            <a:r>
              <a:rPr lang="zh-CN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叙事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写景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抒情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zh-CN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议论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巧妙结合在一起的写法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重难点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35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深刻理解和正确评价范仲淹</a:t>
            </a:r>
            <a:r>
              <a:rPr lang="en-US" altLang="zh-CN" sz="3500" b="1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先天下之忧而忧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后天下之乐而乐</a:t>
            </a:r>
            <a:r>
              <a:rPr lang="en-US" altLang="zh-CN" sz="3500" b="1">
                <a:solidFill>
                  <a:prstClr val="black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的生活理想和政治抱负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树立正确的人生观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难点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5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6" name="图片 105"/>
          <p:cNvPicPr/>
          <p:nvPr/>
        </p:nvPicPr>
        <p:blipFill>
          <a:blip r:embed="rId1"/>
          <a:stretch>
            <a:fillRect/>
          </a:stretch>
        </p:blipFill>
        <p:spPr>
          <a:xfrm>
            <a:off x="795655" y="542925"/>
            <a:ext cx="10502265" cy="592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7" name="图片 106"/>
          <p:cNvPicPr/>
          <p:nvPr/>
        </p:nvPicPr>
        <p:blipFill>
          <a:blip r:embed="rId1"/>
          <a:stretch>
            <a:fillRect/>
          </a:stretch>
        </p:blipFill>
        <p:spPr>
          <a:xfrm>
            <a:off x="781050" y="447040"/>
            <a:ext cx="10650855" cy="61385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" name="图片 102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4" name="图片 103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5" name="图片 104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6" name="图片 105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7" name="图片 106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8" name="图片 107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9" name="图片 108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0" name="图片 109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91808" y="338455"/>
            <a:ext cx="11208385" cy="739076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  <a:ea typeface="汉仪典雅体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2330" y="609600"/>
            <a:ext cx="10466705" cy="5578475"/>
          </a:xfrm>
          <a:prstGeom prst="rect">
            <a:avLst/>
          </a:prstGeom>
          <a:gradFill>
            <a:gsLst>
              <a:gs pos="44000">
                <a:srgbClr val="F3F6F8"/>
              </a:gs>
              <a:gs pos="0">
                <a:srgbClr val="F7F9FA"/>
              </a:gs>
              <a:gs pos="100000">
                <a:srgbClr val="EEF2F5"/>
              </a:gs>
            </a:gsLst>
            <a:lin scaled="1"/>
          </a:gradFill>
          <a:ln>
            <a:solidFill>
              <a:srgbClr val="9E47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7055" y="1842135"/>
            <a:ext cx="92583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方正楷体简体" panose="03000509000000000000" charset="-122"/>
              </a:rPr>
              <a:t>“记”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思源宋体 Medium" panose="02020500000000000000" pitchFamily="18" charset="-122"/>
                <a:ea typeface="思源宋体 Medium" panose="02020500000000000000" pitchFamily="18" charset="-122"/>
                <a:cs typeface="方正楷体简体" panose="03000509000000000000" charset="-122"/>
                <a:sym typeface="方正楷体简体" panose="03000509000000000000" charset="-122"/>
              </a:rPr>
              <a:t>是古代的一种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宋体 Medium" panose="02020500000000000000" pitchFamily="18" charset="-122"/>
                <a:ea typeface="思源宋体 Medium" panose="02020500000000000000" pitchFamily="18" charset="-122"/>
                <a:cs typeface="方正楷体简体" panose="03000509000000000000" charset="-122"/>
                <a:sym typeface="方正楷体简体" panose="03000509000000000000" charset="-122"/>
              </a:rPr>
              <a:t>文体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思源宋体 Medium" panose="02020500000000000000" pitchFamily="18" charset="-122"/>
                <a:ea typeface="思源宋体 Medium" panose="02020500000000000000" pitchFamily="18" charset="-122"/>
                <a:cs typeface="方正楷体简体" panose="03000509000000000000" charset="-122"/>
                <a:sym typeface="方正楷体简体" panose="03000509000000000000" charset="-122"/>
              </a:rPr>
              <a:t>主要通过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宋体 Medium" panose="02020500000000000000" pitchFamily="18" charset="-122"/>
                <a:ea typeface="思源宋体 Medium" panose="02020500000000000000" pitchFamily="18" charset="-122"/>
                <a:cs typeface="方正楷体简体" panose="03000509000000000000" charset="-122"/>
                <a:sym typeface="方正楷体简体" panose="03000509000000000000" charset="-122"/>
              </a:rPr>
              <a:t>记事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思源宋体 Medium" panose="02020500000000000000" pitchFamily="18" charset="-122"/>
                <a:ea typeface="思源宋体 Medium" panose="02020500000000000000" pitchFamily="18" charset="-122"/>
                <a:cs typeface="方正楷体简体" panose="03000509000000000000" charset="-122"/>
                <a:sym typeface="方正楷体简体" panose="03000509000000000000" charset="-122"/>
              </a:rPr>
              <a:t>、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宋体 Medium" panose="02020500000000000000" pitchFamily="18" charset="-122"/>
                <a:ea typeface="思源宋体 Medium" panose="02020500000000000000" pitchFamily="18" charset="-122"/>
                <a:cs typeface="方正楷体简体" panose="03000509000000000000" charset="-122"/>
                <a:sym typeface="方正楷体简体" panose="03000509000000000000" charset="-122"/>
              </a:rPr>
              <a:t>写景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思源宋体 Medium" panose="02020500000000000000" pitchFamily="18" charset="-122"/>
                <a:ea typeface="思源宋体 Medium" panose="02020500000000000000" pitchFamily="18" charset="-122"/>
                <a:cs typeface="方正楷体简体" panose="03000509000000000000" charset="-122"/>
                <a:sym typeface="方正楷体简体" panose="03000509000000000000" charset="-122"/>
              </a:rPr>
              <a:t>、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宋体 Medium" panose="02020500000000000000" pitchFamily="18" charset="-122"/>
                <a:ea typeface="思源宋体 Medium" panose="02020500000000000000" pitchFamily="18" charset="-122"/>
                <a:cs typeface="方正楷体简体" panose="03000509000000000000" charset="-122"/>
                <a:sym typeface="方正楷体简体" panose="03000509000000000000" charset="-122"/>
              </a:rPr>
              <a:t>记人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思源宋体 Medium" panose="02020500000000000000" pitchFamily="18" charset="-122"/>
                <a:ea typeface="思源宋体 Medium" panose="02020500000000000000" pitchFamily="18" charset="-122"/>
                <a:cs typeface="方正楷体简体" panose="03000509000000000000" charset="-122"/>
                <a:sym typeface="方正楷体简体" panose="03000509000000000000" charset="-122"/>
              </a:rPr>
              <a:t>来抒发作者的情感或发表作者的见解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思源宋体 Medium" panose="02020500000000000000" pitchFamily="18" charset="-122"/>
                <a:ea typeface="思源宋体 Medium" panose="02020500000000000000" pitchFamily="18" charset="-122"/>
                <a:cs typeface="方正楷体简体" panose="03000509000000000000" charset="-122"/>
                <a:sym typeface="方正楷体简体" panose="03000509000000000000" charset="-122"/>
              </a:rPr>
              <a:t>即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宋体 Medium" panose="02020500000000000000" pitchFamily="18" charset="-122"/>
                <a:ea typeface="思源宋体 Medium" panose="02020500000000000000" pitchFamily="18" charset="-122"/>
                <a:cs typeface="方正楷体简体" panose="03000509000000000000" charset="-122"/>
                <a:sym typeface="方正楷体简体" panose="03000509000000000000" charset="-122"/>
              </a:rPr>
              <a:t>寄景抒情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宋体 Medium" panose="02020500000000000000" pitchFamily="18" charset="-122"/>
                <a:ea typeface="思源宋体 Medium" panose="02020500000000000000" pitchFamily="18" charset="-122"/>
                <a:cs typeface="方正楷体简体" panose="03000509000000000000" charset="-122"/>
                <a:sym typeface="方正楷体简体" panose="03000509000000000000" charset="-122"/>
              </a:rPr>
              <a:t>托物言志</a:t>
            </a:r>
            <a:r>
              <a:rPr lang="zh-CN" altLang="en-US" sz="3200" b="1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  <a:cs typeface="方正大标宋简体" panose="02000000000000000000" charset="-122"/>
              </a:rPr>
              <a:t>。</a:t>
            </a:r>
            <a:r>
              <a:rPr lang="zh-CN" altLang="en-US" sz="2800" dirty="0">
                <a:solidFill>
                  <a:srgbClr val="000000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 </a:t>
            </a:r>
            <a:endParaRPr lang="zh-CN" altLang="en-US" sz="2800" dirty="0">
              <a:solidFill>
                <a:srgbClr val="000000"/>
              </a:solidFill>
              <a:latin typeface="思源宋体 Medium" panose="02020500000000000000" pitchFamily="18" charset="-122"/>
              <a:ea typeface="思源宋体 Medium" panose="02020500000000000000" pitchFamily="18" charset="-122"/>
            </a:endParaRPr>
          </a:p>
        </p:txBody>
      </p:sp>
      <p:grpSp>
        <p:nvGrpSpPr>
          <p:cNvPr id="42" name="组合 41"/>
          <p:cNvGrpSpPr/>
          <p:nvPr>
            <p:custDataLst>
              <p:tags r:id="rId3"/>
            </p:custDataLst>
          </p:nvPr>
        </p:nvGrpSpPr>
        <p:grpSpPr>
          <a:xfrm>
            <a:off x="1953895" y="4652645"/>
            <a:ext cx="3968115" cy="454660"/>
            <a:chOff x="977852" y="3832830"/>
            <a:chExt cx="5194348" cy="540000"/>
          </a:xfrm>
        </p:grpSpPr>
        <p:sp>
          <p:nvSpPr>
            <p:cNvPr id="43" name="矩形: 圆角 3"/>
            <p:cNvSpPr/>
            <p:nvPr>
              <p:custDataLst>
                <p:tags r:id="rId4"/>
              </p:custDataLst>
            </p:nvPr>
          </p:nvSpPr>
          <p:spPr>
            <a:xfrm>
              <a:off x="977852" y="3832830"/>
              <a:ext cx="2472760" cy="540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4925">
              <a:solidFill>
                <a:srgbClr val="9E47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汉仪中宋简" panose="02010600000101010101" charset="-122"/>
                </a:rPr>
                <a:t>《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汉仪中宋简" panose="02010600000101010101" charset="-122"/>
                  <a:cs typeface="方正楷体简体" panose="03000509000000000000" charset="-122"/>
                </a:rPr>
                <a:t>核舟记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汉仪中宋简" panose="02010600000101010101" charset="-122"/>
                </a:rPr>
                <a:t>》</a:t>
              </a:r>
              <a:endParaRPr lang="zh-CN" altLang="en-US" sz="2800" dirty="0">
                <a:solidFill>
                  <a:schemeClr val="tx1"/>
                </a:solidFill>
                <a:latin typeface="思源宋体 CN" panose="02020400000000000000" pitchFamily="18" charset="-122"/>
                <a:ea typeface="汉仪中宋简" panose="02010600000101010101" charset="-122"/>
              </a:endParaRPr>
            </a:p>
          </p:txBody>
        </p:sp>
        <p:cxnSp>
          <p:nvCxnSpPr>
            <p:cNvPr id="44" name="直接连接符 43"/>
            <p:cNvCxnSpPr/>
            <p:nvPr>
              <p:custDataLst>
                <p:tags r:id="rId5"/>
              </p:custDataLst>
            </p:nvPr>
          </p:nvCxnSpPr>
          <p:spPr>
            <a:xfrm>
              <a:off x="3429000" y="4096845"/>
              <a:ext cx="285750" cy="11970"/>
            </a:xfrm>
            <a:prstGeom prst="line">
              <a:avLst/>
            </a:prstGeom>
            <a:ln>
              <a:solidFill>
                <a:srgbClr val="9E47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矩形: 圆角 3"/>
            <p:cNvSpPr/>
            <p:nvPr>
              <p:custDataLst>
                <p:tags r:id="rId6"/>
              </p:custDataLst>
            </p:nvPr>
          </p:nvSpPr>
          <p:spPr>
            <a:xfrm>
              <a:off x="3699440" y="3832830"/>
              <a:ext cx="2472760" cy="540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4925">
              <a:solidFill>
                <a:srgbClr val="9E47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Tx/>
                <a:buSzTx/>
                <a:buFontTx/>
              </a:pPr>
              <a:r>
                <a:rPr lang="zh-CN" sz="3200" b="1" dirty="0">
                  <a:solidFill>
                    <a:srgbClr val="FF0000"/>
                  </a:solidFill>
                  <a:latin typeface="思源宋体 CN" panose="02020400000000000000" pitchFamily="18" charset="-122"/>
                  <a:ea typeface="汉仪中宋简" panose="02010600000101010101" charset="-122"/>
                  <a:cs typeface="+mn-ea"/>
                </a:rPr>
                <a:t>说明</a:t>
              </a:r>
              <a:endParaRPr lang="zh-CN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+mn-ea"/>
              </a:endParaRPr>
            </a:p>
          </p:txBody>
        </p:sp>
      </p:grpSp>
      <p:grpSp>
        <p:nvGrpSpPr>
          <p:cNvPr id="46" name="组合 45"/>
          <p:cNvGrpSpPr/>
          <p:nvPr>
            <p:custDataLst>
              <p:tags r:id="rId7"/>
            </p:custDataLst>
          </p:nvPr>
        </p:nvGrpSpPr>
        <p:grpSpPr>
          <a:xfrm>
            <a:off x="6740525" y="3494405"/>
            <a:ext cx="3920490" cy="506730"/>
            <a:chOff x="793528" y="3832830"/>
            <a:chExt cx="5378672" cy="540000"/>
          </a:xfrm>
        </p:grpSpPr>
        <p:sp>
          <p:nvSpPr>
            <p:cNvPr id="47" name="矩形: 圆角 3"/>
            <p:cNvSpPr/>
            <p:nvPr>
              <p:custDataLst>
                <p:tags r:id="rId8"/>
              </p:custDataLst>
            </p:nvPr>
          </p:nvSpPr>
          <p:spPr>
            <a:xfrm>
              <a:off x="793528" y="3832830"/>
              <a:ext cx="2635099" cy="540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4925">
              <a:solidFill>
                <a:srgbClr val="9E47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汉仪中宋简" panose="02010600000101010101" charset="-122"/>
                </a:rPr>
                <a:t>《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汉仪中宋简" panose="02010600000101010101" charset="-122"/>
                  <a:cs typeface="方正楷体简体" panose="03000509000000000000" charset="-122"/>
                </a:rPr>
                <a:t>小石潭记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汉仪中宋简" panose="02010600000101010101" charset="-122"/>
                </a:rPr>
                <a:t>》</a:t>
              </a:r>
              <a:endParaRPr lang="zh-CN" altLang="en-US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宋体 CN" panose="02020400000000000000" pitchFamily="18" charset="-122"/>
                <a:ea typeface="汉仪中宋简" panose="02010600000101010101" charset="-122"/>
              </a:endParaRPr>
            </a:p>
          </p:txBody>
        </p:sp>
        <p:cxnSp>
          <p:nvCxnSpPr>
            <p:cNvPr id="48" name="直接连接符 47"/>
            <p:cNvCxnSpPr/>
            <p:nvPr>
              <p:custDataLst>
                <p:tags r:id="rId9"/>
              </p:custDataLst>
            </p:nvPr>
          </p:nvCxnSpPr>
          <p:spPr>
            <a:xfrm>
              <a:off x="3429000" y="4096845"/>
              <a:ext cx="285750" cy="11970"/>
            </a:xfrm>
            <a:prstGeom prst="line">
              <a:avLst/>
            </a:prstGeom>
            <a:ln>
              <a:solidFill>
                <a:srgbClr val="843C0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矩形: 圆角 3"/>
            <p:cNvSpPr/>
            <p:nvPr>
              <p:custDataLst>
                <p:tags r:id="rId10"/>
              </p:custDataLst>
            </p:nvPr>
          </p:nvSpPr>
          <p:spPr>
            <a:xfrm>
              <a:off x="3699440" y="3832830"/>
              <a:ext cx="2472760" cy="540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4925">
              <a:solidFill>
                <a:srgbClr val="843C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sz="3200" b="1" dirty="0">
                  <a:solidFill>
                    <a:srgbClr val="FF0000"/>
                  </a:solidFill>
                  <a:latin typeface="思源宋体 CN" panose="02020400000000000000" pitchFamily="18" charset="-122"/>
                  <a:ea typeface="汉仪中宋简" panose="02010600000101010101" charset="-122"/>
                  <a:cs typeface="+mn-ea"/>
                </a:rPr>
                <a:t>写景</a:t>
              </a:r>
              <a:endParaRPr lang="zh-CN" altLang="en-US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+mn-ea"/>
              </a:endParaRPr>
            </a:p>
          </p:txBody>
        </p:sp>
      </p:grpSp>
      <p:grpSp>
        <p:nvGrpSpPr>
          <p:cNvPr id="34" name="组合 33"/>
          <p:cNvGrpSpPr/>
          <p:nvPr>
            <p:custDataLst>
              <p:tags r:id="rId11"/>
            </p:custDataLst>
          </p:nvPr>
        </p:nvGrpSpPr>
        <p:grpSpPr>
          <a:xfrm>
            <a:off x="1953895" y="3528060"/>
            <a:ext cx="3921760" cy="473075"/>
            <a:chOff x="956240" y="3832830"/>
            <a:chExt cx="5043516" cy="540000"/>
          </a:xfrm>
        </p:grpSpPr>
        <p:sp>
          <p:nvSpPr>
            <p:cNvPr id="35" name="矩形: 圆角 3"/>
            <p:cNvSpPr/>
            <p:nvPr>
              <p:custDataLst>
                <p:tags r:id="rId12"/>
              </p:custDataLst>
            </p:nvPr>
          </p:nvSpPr>
          <p:spPr>
            <a:xfrm>
              <a:off x="956240" y="3832830"/>
              <a:ext cx="2472760" cy="540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4925">
              <a:solidFill>
                <a:srgbClr val="9E47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汉仪中宋简" panose="02010600000101010101" charset="-122"/>
                </a:rPr>
                <a:t>《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汉仪中宋简" panose="02010600000101010101" charset="-122"/>
                  <a:cs typeface="方正楷体简体" panose="03000509000000000000" charset="-122"/>
                </a:rPr>
                <a:t>桃花源记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汉仪中宋简" panose="02010600000101010101" charset="-122"/>
                </a:rPr>
                <a:t>》</a:t>
              </a:r>
              <a:endParaRPr lang="zh-CN" altLang="en-US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宋体 CN" panose="02020400000000000000" pitchFamily="18" charset="-122"/>
                <a:ea typeface="汉仪中宋简" panose="02010600000101010101" charset="-122"/>
              </a:endParaRPr>
            </a:p>
          </p:txBody>
        </p:sp>
        <p:cxnSp>
          <p:nvCxnSpPr>
            <p:cNvPr id="36" name="直接连接符 35"/>
            <p:cNvCxnSpPr/>
            <p:nvPr>
              <p:custDataLst>
                <p:tags r:id="rId13"/>
              </p:custDataLst>
            </p:nvPr>
          </p:nvCxnSpPr>
          <p:spPr>
            <a:xfrm>
              <a:off x="3429000" y="4096845"/>
              <a:ext cx="285750" cy="11970"/>
            </a:xfrm>
            <a:prstGeom prst="line">
              <a:avLst/>
            </a:prstGeom>
            <a:ln>
              <a:solidFill>
                <a:srgbClr val="9E47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: 圆角 3"/>
            <p:cNvSpPr/>
            <p:nvPr>
              <p:custDataLst>
                <p:tags r:id="rId14"/>
              </p:custDataLst>
            </p:nvPr>
          </p:nvSpPr>
          <p:spPr>
            <a:xfrm>
              <a:off x="3710738" y="3832830"/>
              <a:ext cx="2289018" cy="5392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4925">
              <a:solidFill>
                <a:srgbClr val="9E47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sz="3200" b="1" dirty="0">
                  <a:solidFill>
                    <a:srgbClr val="FF0000"/>
                  </a:solidFill>
                  <a:uFillTx/>
                  <a:latin typeface="思源宋体 CN" panose="02020400000000000000" pitchFamily="18" charset="-122"/>
                  <a:ea typeface="汉仪中宋简" panose="02010600000101010101" charset="-122"/>
                  <a:cs typeface="+mn-ea"/>
                </a:rPr>
                <a:t>叙事</a:t>
              </a:r>
              <a:endParaRPr lang="zh-CN" sz="3200" b="1" dirty="0">
                <a:solidFill>
                  <a:srgbClr val="FF0000"/>
                </a:solidFill>
                <a:uFillTx/>
                <a:latin typeface="思源宋体 CN" panose="02020400000000000000" pitchFamily="18" charset="-122"/>
                <a:ea typeface="汉仪中宋简" panose="02010600000101010101" charset="-122"/>
                <a:cs typeface="+mn-ea"/>
              </a:endParaRPr>
            </a:p>
          </p:txBody>
        </p:sp>
      </p:grpSp>
      <p:grpSp>
        <p:nvGrpSpPr>
          <p:cNvPr id="38" name="组合 37"/>
          <p:cNvGrpSpPr/>
          <p:nvPr>
            <p:custDataLst>
              <p:tags r:id="rId15"/>
            </p:custDataLst>
          </p:nvPr>
        </p:nvGrpSpPr>
        <p:grpSpPr>
          <a:xfrm>
            <a:off x="6803390" y="4690110"/>
            <a:ext cx="3919220" cy="473710"/>
            <a:chOff x="956240" y="3832830"/>
            <a:chExt cx="5215960" cy="540000"/>
          </a:xfrm>
        </p:grpSpPr>
        <p:sp>
          <p:nvSpPr>
            <p:cNvPr id="39" name="矩形: 圆角 3"/>
            <p:cNvSpPr/>
            <p:nvPr>
              <p:custDataLst>
                <p:tags r:id="rId16"/>
              </p:custDataLst>
            </p:nvPr>
          </p:nvSpPr>
          <p:spPr>
            <a:xfrm>
              <a:off x="956240" y="3832830"/>
              <a:ext cx="2472760" cy="540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4925">
              <a:solidFill>
                <a:srgbClr val="9E47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汉仪中宋简" panose="02010600000101010101" charset="-122"/>
                </a:rPr>
                <a:t>《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汉仪中宋简" panose="02010600000101010101" charset="-122"/>
                  <a:cs typeface="方正楷体简体" panose="03000509000000000000" charset="-122"/>
                </a:rPr>
                <a:t>岳阳楼记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汉仪中宋简" panose="02010600000101010101" charset="-122"/>
                </a:rPr>
                <a:t>》</a:t>
              </a:r>
              <a:endParaRPr lang="zh-CN" altLang="en-US" sz="2800" dirty="0">
                <a:solidFill>
                  <a:schemeClr val="tx1"/>
                </a:solidFill>
                <a:latin typeface="思源宋体 CN" panose="02020400000000000000" pitchFamily="18" charset="-122"/>
                <a:ea typeface="汉仪中宋简" panose="02010600000101010101" charset="-122"/>
              </a:endParaRPr>
            </a:p>
          </p:txBody>
        </p:sp>
        <p:cxnSp>
          <p:nvCxnSpPr>
            <p:cNvPr id="40" name="直接连接符 39"/>
            <p:cNvCxnSpPr/>
            <p:nvPr>
              <p:custDataLst>
                <p:tags r:id="rId17"/>
              </p:custDataLst>
            </p:nvPr>
          </p:nvCxnSpPr>
          <p:spPr>
            <a:xfrm>
              <a:off x="3429000" y="4096845"/>
              <a:ext cx="285750" cy="11970"/>
            </a:xfrm>
            <a:prstGeom prst="line">
              <a:avLst/>
            </a:prstGeom>
            <a:ln>
              <a:solidFill>
                <a:srgbClr val="9E47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: 圆角 3"/>
            <p:cNvSpPr/>
            <p:nvPr>
              <p:custDataLst>
                <p:tags r:id="rId18"/>
              </p:custDataLst>
            </p:nvPr>
          </p:nvSpPr>
          <p:spPr>
            <a:xfrm>
              <a:off x="3699440" y="3832830"/>
              <a:ext cx="2472760" cy="540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4925">
              <a:solidFill>
                <a:srgbClr val="9E470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sz="3200" b="1" dirty="0">
                  <a:solidFill>
                    <a:srgbClr val="FF0000"/>
                  </a:solidFill>
                  <a:latin typeface="思源宋体 CN" panose="02020400000000000000" pitchFamily="18" charset="-122"/>
                  <a:ea typeface="汉仪中宋简" panose="02010600000101010101" charset="-122"/>
                  <a:cs typeface="+mn-ea"/>
                </a:rPr>
                <a:t>言志</a:t>
              </a:r>
              <a:endParaRPr lang="zh-CN" sz="3200" b="1" dirty="0">
                <a:solidFill>
                  <a:srgbClr val="FF0000"/>
                </a:solidFill>
                <a:latin typeface="思源宋体 CN" panose="02020400000000000000" pitchFamily="18" charset="-122"/>
                <a:ea typeface="汉仪中宋简" panose="02010600000101010101" charset="-122"/>
                <a:cs typeface="+mn-ea"/>
              </a:endParaRPr>
            </a:p>
          </p:txBody>
        </p:sp>
      </p:grpSp>
      <p:pic>
        <p:nvPicPr>
          <p:cNvPr id="9" name="图片 8" descr="51miz-E901268-D84DD33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498965" y="552450"/>
            <a:ext cx="2029460" cy="76009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635818" y="983615"/>
            <a:ext cx="2920365" cy="657860"/>
            <a:chOff x="4382135" y="983615"/>
            <a:chExt cx="2920365" cy="657860"/>
          </a:xfrm>
        </p:grpSpPr>
        <p:sp>
          <p:nvSpPr>
            <p:cNvPr id="2" name="矩形 1"/>
            <p:cNvSpPr/>
            <p:nvPr/>
          </p:nvSpPr>
          <p:spPr>
            <a:xfrm rot="16200000">
              <a:off x="5513388" y="-147638"/>
              <a:ext cx="657860" cy="2920365"/>
            </a:xfrm>
            <a:prstGeom prst="rect">
              <a:avLst/>
            </a:prstGeom>
            <a:solidFill>
              <a:schemeClr val="bg1"/>
            </a:solidFill>
            <a:ln>
              <a:noFill/>
              <a:prstDash val="dash"/>
            </a:ln>
            <a:effectLst>
              <a:outerShdw blurRad="635000" sx="99000" sy="99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pic>
          <p:nvPicPr>
            <p:cNvPr id="7" name="图片 6" descr="图片包含 浅色&#10;&#10;已生成高可信度的说明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452553" y="1132840"/>
              <a:ext cx="272415" cy="28384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5378768" y="1017079"/>
              <a:ext cx="927100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9E470E"/>
                  </a:solidFill>
                  <a:effectLst/>
                  <a:uLnTx/>
                  <a:uFillTx/>
                  <a:latin typeface="喜鹊古字典简体 regular" panose="00000500000000000000" pitchFamily="2" charset="-122"/>
                  <a:ea typeface="喜鹊古字典简体 regular" panose="00000500000000000000" pitchFamily="2" charset="-122"/>
                  <a:cs typeface="+mn-cs"/>
                </a:rPr>
                <a:t>记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E470E"/>
                </a:solidFill>
                <a:effectLst/>
                <a:uLnTx/>
                <a:uFillTx/>
                <a:latin typeface="喜鹊古字典简体 regular" panose="00000500000000000000" pitchFamily="2" charset="-122"/>
                <a:ea typeface="喜鹊古字典简体 regular" panose="00000500000000000000" pitchFamily="2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8450" y="2009775"/>
            <a:ext cx="1010920" cy="2838450"/>
            <a:chOff x="298450" y="2495550"/>
            <a:chExt cx="1010920" cy="2838450"/>
          </a:xfrm>
        </p:grpSpPr>
        <p:sp>
          <p:nvSpPr>
            <p:cNvPr id="11" name="矩形 10"/>
            <p:cNvSpPr/>
            <p:nvPr/>
          </p:nvSpPr>
          <p:spPr>
            <a:xfrm>
              <a:off x="298450" y="2495550"/>
              <a:ext cx="1010920" cy="2838450"/>
            </a:xfrm>
            <a:prstGeom prst="rect">
              <a:avLst/>
            </a:prstGeom>
            <a:solidFill>
              <a:srgbClr val="9E47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1081" y="2618740"/>
              <a:ext cx="825658" cy="259207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34578" y="2760613"/>
              <a:ext cx="738664" cy="230832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汉仪中宋简" panose="02010600000101010101" charset="-122"/>
                </a:rPr>
                <a:t>文体知识</a:t>
              </a:r>
              <a:endParaRPr lang="zh-CN" altLang="en-US" sz="3600" b="1" dirty="0">
                <a:solidFill>
                  <a:schemeClr val="bg1"/>
                </a:solidFill>
                <a:latin typeface="思源宋体 CN" panose="02020400000000000000" pitchFamily="18" charset="-122"/>
                <a:ea typeface="汉仪中宋简" panose="0201060000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1" name="图片 110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" name="图片 111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3" name="图片 112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5" name="图片 114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6" name="图片 115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8" name="图片 117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9" name="图片 118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0" name="图片 119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1" name="图片 120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" name="图片 121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91808" y="276225"/>
            <a:ext cx="11208385" cy="748665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  <a:ea typeface="汉仪典雅体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2648" y="609600"/>
            <a:ext cx="10466705" cy="5578475"/>
          </a:xfrm>
          <a:prstGeom prst="rect">
            <a:avLst/>
          </a:prstGeom>
          <a:gradFill>
            <a:gsLst>
              <a:gs pos="44000">
                <a:srgbClr val="F3F6F8"/>
              </a:gs>
              <a:gs pos="0">
                <a:srgbClr val="F7F9FA"/>
              </a:gs>
              <a:gs pos="100000">
                <a:srgbClr val="EEF2F5"/>
              </a:gs>
            </a:gsLst>
            <a:lin scaled="1"/>
          </a:gradFill>
          <a:ln>
            <a:solidFill>
              <a:srgbClr val="9E47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18" name="图片 17" descr="51miz-E901268-D84DD3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3715" y="581025"/>
            <a:ext cx="2029460" cy="7600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965" y="276225"/>
            <a:ext cx="10697210" cy="587756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1136142" y="609917"/>
            <a:ext cx="3136010" cy="1047750"/>
            <a:chOff x="298450" y="2495550"/>
            <a:chExt cx="3136010" cy="1047750"/>
          </a:xfrm>
        </p:grpSpPr>
        <p:sp>
          <p:nvSpPr>
            <p:cNvPr id="23" name="矩形 22"/>
            <p:cNvSpPr/>
            <p:nvPr/>
          </p:nvSpPr>
          <p:spPr>
            <a:xfrm>
              <a:off x="298450" y="2495550"/>
              <a:ext cx="3136010" cy="1047750"/>
            </a:xfrm>
            <a:prstGeom prst="rect">
              <a:avLst/>
            </a:prstGeom>
            <a:solidFill>
              <a:srgbClr val="9E47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10996" y="2607151"/>
              <a:ext cx="2910919" cy="82454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50244" y="2696260"/>
              <a:ext cx="2232422" cy="64633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汉仪中宋简" panose="02010600000101010101" charset="-122"/>
                </a:rPr>
                <a:t>作者简介</a:t>
              </a:r>
              <a:endParaRPr lang="zh-CN" altLang="en-US" sz="3600" b="1" dirty="0">
                <a:solidFill>
                  <a:schemeClr val="bg1"/>
                </a:solidFill>
                <a:latin typeface="思源宋体 CN" panose="02020400000000000000" pitchFamily="18" charset="-122"/>
                <a:ea typeface="汉仪中宋简" panose="0201060000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3" name="图片 122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4" name="图片 123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5" name="图片 124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6" name="图片 125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7" name="图片 126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8" name="图片 127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3316" name="文本框 1"/>
          <p:cNvSpPr txBox="1"/>
          <p:nvPr/>
        </p:nvSpPr>
        <p:spPr>
          <a:xfrm>
            <a:off x="2142490" y="1659255"/>
            <a:ext cx="6226175" cy="629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5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读准字音</a:t>
            </a:r>
            <a:r>
              <a:rPr lang="zh-CN" altLang="zh-CN" sz="35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读对停顿。</a:t>
            </a:r>
            <a:endParaRPr lang="zh-CN" altLang="en-US" sz="35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820420" y="2492375"/>
            <a:ext cx="10550525" cy="2915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35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庆历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四年春，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滕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子京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/谪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守巴陵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郡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。越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明年，政通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人和，百废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具兴，乃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重修岳阳楼，增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其旧制，刻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唐贤今人诗赋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于其上，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属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予作文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以记之。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10997" y="409257"/>
            <a:ext cx="3136010" cy="1047750"/>
            <a:chOff x="298450" y="2495550"/>
            <a:chExt cx="3136010" cy="1047750"/>
          </a:xfrm>
        </p:grpSpPr>
        <p:sp>
          <p:nvSpPr>
            <p:cNvPr id="23" name="矩形 22"/>
            <p:cNvSpPr/>
            <p:nvPr/>
          </p:nvSpPr>
          <p:spPr>
            <a:xfrm>
              <a:off x="298450" y="2495550"/>
              <a:ext cx="3136010" cy="1047750"/>
            </a:xfrm>
            <a:prstGeom prst="rect">
              <a:avLst/>
            </a:prstGeom>
            <a:solidFill>
              <a:srgbClr val="9E47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10996" y="2607151"/>
              <a:ext cx="2910919" cy="82454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50244" y="2696260"/>
              <a:ext cx="2232422" cy="6451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汉仪中宋简" panose="02010600000101010101" charset="-122"/>
                </a:rPr>
                <a:t>朗读课文</a:t>
              </a:r>
              <a:endParaRPr lang="zh-CN" altLang="en-US" sz="3600" b="1" dirty="0">
                <a:solidFill>
                  <a:schemeClr val="bg1"/>
                </a:solidFill>
                <a:latin typeface="思源宋体 CN" panose="02020400000000000000" pitchFamily="18" charset="-122"/>
                <a:ea typeface="汉仪中宋简" panose="02010600000101010101" charset="-122"/>
              </a:endParaRPr>
            </a:p>
          </p:txBody>
        </p:sp>
      </p:grp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4258945" y="2352675"/>
            <a:ext cx="1071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té</a:t>
            </a:r>
            <a:r>
              <a:rPr lang="zh-CN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nɡ</a:t>
            </a:r>
            <a:endParaRPr lang="zh-CN" altLang="zh-CN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970270" y="2352675"/>
            <a:ext cx="919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zhé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00775" y="4227830"/>
            <a:ext cx="922338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zhǔ</a:t>
            </a:r>
            <a:endParaRPr lang="zh-CN" altLang="zh-C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8089900" y="2289175"/>
            <a:ext cx="80454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</a:rPr>
              <a:t>jùn</a:t>
            </a:r>
            <a:endParaRPr lang="zh-CN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90" name="文本框 3"/>
          <p:cNvSpPr txBox="1"/>
          <p:nvPr/>
        </p:nvSpPr>
        <p:spPr>
          <a:xfrm>
            <a:off x="1083945" y="873125"/>
            <a:ext cx="10009505" cy="4797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予观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夫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巴陵胜状，在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洞庭一湖。衔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远山，吞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长江，浩浩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/汤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汤，横无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际涯，朝晖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夕阴，气象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万千，此则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岳阳楼之大观也，前人之述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备矣。然则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北通巫峡，南极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潇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湘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，迁客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骚人，多会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于此，览物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之情，得无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异乎？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56380" y="1706880"/>
            <a:ext cx="15589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  <a:sym typeface="+mn-ea"/>
              </a:rPr>
              <a:t>sh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  <a:sym typeface="+mn-ea"/>
              </a:rPr>
              <a:t>ng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49160" y="3521710"/>
            <a:ext cx="13220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  <a:sym typeface="+mn-ea"/>
              </a:rPr>
              <a:t>xi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  <a:sym typeface="+mn-ea"/>
              </a:rPr>
              <a:t>ng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2993390" y="724535"/>
            <a:ext cx="631190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</a:rPr>
              <a:t>f</a:t>
            </a: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</a:rPr>
              <a:t>ú</a:t>
            </a:r>
            <a:endParaRPr lang="zh-CN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3314" name="文本框 3"/>
          <p:cNvSpPr txBox="1"/>
          <p:nvPr/>
        </p:nvSpPr>
        <p:spPr>
          <a:xfrm>
            <a:off x="1156970" y="1147445"/>
            <a:ext cx="10026015" cy="5076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80000"/>
              </a:lnSpc>
            </a:pP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若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夫/淫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雨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霏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霏，连月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不开，阴风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怒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号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浊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浪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排空，日星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隐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曜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，山岳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潜形，商旅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不行，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樯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倾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/楫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摧，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薄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暮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/冥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冥，虎啸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猿啼。登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斯楼也，则有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去国怀乡，忧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谗/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畏讥，满目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萧然，感极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而悲者矣。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3135630" y="1038225"/>
            <a:ext cx="8502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y</a:t>
            </a:r>
            <a:r>
              <a:rPr lang="zh-CN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í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8" name="文本框 3"/>
          <p:cNvSpPr txBox="1"/>
          <p:nvPr/>
        </p:nvSpPr>
        <p:spPr>
          <a:xfrm>
            <a:off x="4211320" y="1038225"/>
            <a:ext cx="77152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</a:rPr>
              <a:t>fēi</a:t>
            </a:r>
            <a:endParaRPr lang="zh-CN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0" name="文本框 3"/>
          <p:cNvSpPr txBox="1"/>
          <p:nvPr/>
        </p:nvSpPr>
        <p:spPr>
          <a:xfrm>
            <a:off x="9615170" y="1038225"/>
            <a:ext cx="1356360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</a:rPr>
              <a:t>h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</a:rPr>
              <a:t>o</a:t>
            </a:r>
            <a:endParaRPr lang="zh-CN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2" name="文本框 3"/>
          <p:cNvSpPr txBox="1"/>
          <p:nvPr/>
        </p:nvSpPr>
        <p:spPr>
          <a:xfrm>
            <a:off x="971550" y="2032635"/>
            <a:ext cx="1597660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</a:rPr>
              <a:t>zhuó</a:t>
            </a:r>
            <a:endParaRPr lang="zh-CN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44465" y="2033270"/>
            <a:ext cx="922338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à</a:t>
            </a:r>
            <a:r>
              <a:rPr lang="zh-CN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zh-CN" altLang="zh-C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3"/>
          <p:cNvSpPr txBox="1"/>
          <p:nvPr/>
        </p:nvSpPr>
        <p:spPr>
          <a:xfrm>
            <a:off x="971550" y="3013710"/>
            <a:ext cx="155892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  <a:sym typeface="+mn-ea"/>
              </a:rPr>
              <a:t>qi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  <a:sym typeface="+mn-ea"/>
              </a:rPr>
              <a:t>ng</a:t>
            </a:r>
            <a:endParaRPr lang="zh-CN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2" name="文本框 3"/>
          <p:cNvSpPr txBox="1"/>
          <p:nvPr/>
        </p:nvSpPr>
        <p:spPr>
          <a:xfrm>
            <a:off x="2418715" y="3013710"/>
            <a:ext cx="476250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  <a:sym typeface="+mn-ea"/>
              </a:rPr>
              <a:t>jí</a:t>
            </a:r>
            <a:endParaRPr lang="zh-CN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4635500" y="3013710"/>
            <a:ext cx="1388110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  <a:sym typeface="+mn-ea"/>
              </a:rPr>
              <a:t>míng</a:t>
            </a:r>
            <a:endParaRPr lang="zh-CN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8" name="文本框 3"/>
          <p:cNvSpPr txBox="1"/>
          <p:nvPr/>
        </p:nvSpPr>
        <p:spPr>
          <a:xfrm>
            <a:off x="3750945" y="3013710"/>
            <a:ext cx="73977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</a:rPr>
              <a:t>bó</a:t>
            </a:r>
            <a:endParaRPr lang="zh-CN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8" name="文本框 3"/>
          <p:cNvSpPr txBox="1"/>
          <p:nvPr/>
        </p:nvSpPr>
        <p:spPr>
          <a:xfrm>
            <a:off x="5057776" y="3994095"/>
            <a:ext cx="1857374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</a:rPr>
              <a:t>ch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</a:rPr>
              <a:t>n</a:t>
            </a:r>
            <a:endParaRPr lang="zh-CN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2569210" y="1038225"/>
            <a:ext cx="631190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</a:rPr>
              <a:t>f</a:t>
            </a: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</a:rPr>
              <a:t>ú</a:t>
            </a:r>
            <a:endParaRPr lang="zh-CN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48" grpId="1"/>
      <p:bldP spid="50" grpId="1"/>
      <p:bldP spid="52" grpId="1"/>
      <p:bldP spid="21" grpId="1"/>
      <p:bldP spid="22" grpId="1"/>
      <p:bldP spid="19" grpId="1"/>
      <p:bldP spid="18" grpId="1"/>
      <p:bldP spid="5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338" name="文本框 3"/>
          <p:cNvSpPr txBox="1"/>
          <p:nvPr/>
        </p:nvSpPr>
        <p:spPr>
          <a:xfrm>
            <a:off x="1236345" y="798830"/>
            <a:ext cx="991235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至若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春和景明，波澜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不惊，上下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天光，一碧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万顷，沙鸥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翔集，锦鳞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游泳，岸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芷/汀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兰，郁郁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青青。而或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长烟一空，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皓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月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千里，浮光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跃金，静影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沉璧，渔歌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互答，此乐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何极！登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斯楼也，则有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心旷神怡，宠辱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/偕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忘，把酒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临风，其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喜洋洋者矣。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3"/>
          <p:cNvSpPr txBox="1"/>
          <p:nvPr/>
        </p:nvSpPr>
        <p:spPr>
          <a:xfrm>
            <a:off x="9195435" y="1465580"/>
            <a:ext cx="133667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  <a:sym typeface="+mn-ea"/>
              </a:rPr>
              <a:t>zhǐ</a:t>
            </a:r>
            <a:endParaRPr lang="zh-CN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7" name="文本框 3"/>
          <p:cNvSpPr txBox="1"/>
          <p:nvPr/>
        </p:nvSpPr>
        <p:spPr>
          <a:xfrm>
            <a:off x="9903460" y="1465580"/>
            <a:ext cx="1038860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3600" dirty="0">
                <a:solidFill>
                  <a:srgbClr val="FF0000"/>
                </a:solidFill>
                <a:latin typeface="Arial" panose="020B0604020202020204" pitchFamily="34" charset="0"/>
                <a:ea typeface="思源宋体 Medium" panose="02020500000000000000" pitchFamily="18" charset="-122"/>
                <a:cs typeface="Arial" panose="020B0604020202020204" pitchFamily="34" charset="0"/>
              </a:rPr>
              <a:t>tīng</a:t>
            </a:r>
            <a:endParaRPr lang="zh-CN" sz="3600" dirty="0">
              <a:solidFill>
                <a:srgbClr val="FF0000"/>
              </a:solidFill>
              <a:latin typeface="Arial" panose="020B0604020202020204" pitchFamily="34" charset="0"/>
              <a:ea typeface="思源宋体 Medium" panose="02020500000000000000" pitchFamily="18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688580" y="3916680"/>
            <a:ext cx="767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xié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66610" y="2245360"/>
            <a:ext cx="11480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</a:t>
            </a:r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zh-CN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 </a:t>
            </a:r>
            <a:endParaRPr lang="zh-CN" altLang="zh-CN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16" grpId="1"/>
      <p:bldP spid="17" grpId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801,&quot;width&quot;:11122}"/>
</p:tagLst>
</file>

<file path=ppt/tags/tag10.xml><?xml version="1.0" encoding="utf-8"?>
<p:tagLst xmlns:p="http://schemas.openxmlformats.org/presentationml/2006/main">
  <p:tag name="KSO_WM_DIAGRAM_VIRTUALLY_FRAME" val="{&quot;height&quot;:223.05,&quot;left&quot;:129.55,&quot;top&quot;:275.15,&quot;width&quot;:714.75}"/>
</p:tagLst>
</file>

<file path=ppt/tags/tag11.xml><?xml version="1.0" encoding="utf-8"?>
<p:tagLst xmlns:p="http://schemas.openxmlformats.org/presentationml/2006/main">
  <p:tag name="KSO_WM_DIAGRAM_VIRTUALLY_FRAME" val="{&quot;height&quot;:223.05,&quot;left&quot;:129.55,&quot;top&quot;:275.15,&quot;width&quot;:714.75}"/>
</p:tagLst>
</file>

<file path=ppt/tags/tag12.xml><?xml version="1.0" encoding="utf-8"?>
<p:tagLst xmlns:p="http://schemas.openxmlformats.org/presentationml/2006/main">
  <p:tag name="KSO_WM_DIAGRAM_VIRTUALLY_FRAME" val="{&quot;height&quot;:223.05,&quot;left&quot;:129.55,&quot;top&quot;:275.15,&quot;width&quot;:714.75}"/>
</p:tagLst>
</file>

<file path=ppt/tags/tag13.xml><?xml version="1.0" encoding="utf-8"?>
<p:tagLst xmlns:p="http://schemas.openxmlformats.org/presentationml/2006/main">
  <p:tag name="KSO_WM_DIAGRAM_VIRTUALLY_FRAME" val="{&quot;height&quot;:223.05,&quot;left&quot;:129.55,&quot;top&quot;:275.15,&quot;width&quot;:714.75}"/>
</p:tagLst>
</file>

<file path=ppt/tags/tag14.xml><?xml version="1.0" encoding="utf-8"?>
<p:tagLst xmlns:p="http://schemas.openxmlformats.org/presentationml/2006/main">
  <p:tag name="KSO_WM_DIAGRAM_VIRTUALLY_FRAME" val="{&quot;height&quot;:223.05,&quot;left&quot;:129.55,&quot;top&quot;:275.15,&quot;width&quot;:714.75}"/>
</p:tagLst>
</file>

<file path=ppt/tags/tag15.xml><?xml version="1.0" encoding="utf-8"?>
<p:tagLst xmlns:p="http://schemas.openxmlformats.org/presentationml/2006/main">
  <p:tag name="KSO_WM_DIAGRAM_VIRTUALLY_FRAME" val="{&quot;height&quot;:223.05,&quot;left&quot;:129.55,&quot;top&quot;:275.15,&quot;width&quot;:714.75}"/>
</p:tagLst>
</file>

<file path=ppt/tags/tag16.xml><?xml version="1.0" encoding="utf-8"?>
<p:tagLst xmlns:p="http://schemas.openxmlformats.org/presentationml/2006/main">
  <p:tag name="KSO_WM_DIAGRAM_VIRTUALLY_FRAME" val="{&quot;height&quot;:223.05,&quot;left&quot;:129.55,&quot;top&quot;:275.15,&quot;width&quot;:714.75}"/>
</p:tagLst>
</file>

<file path=ppt/tags/tag17.xml><?xml version="1.0" encoding="utf-8"?>
<p:tagLst xmlns:p="http://schemas.openxmlformats.org/presentationml/2006/main">
  <p:tag name="KSO_WM_DIAGRAM_VIRTUALLY_FRAME" val="{&quot;height&quot;:223.05,&quot;left&quot;:129.55,&quot;top&quot;:275.15,&quot;width&quot;:714.75}"/>
</p:tagLst>
</file>

<file path=ppt/tags/tag18.xml><?xml version="1.0" encoding="utf-8"?>
<p:tagLst xmlns:p="http://schemas.openxmlformats.org/presentationml/2006/main">
  <p:tag name="KSO_WM_DIAGRAM_VIRTUALLY_FRAME" val="{&quot;height&quot;:223.05,&quot;left&quot;:129.55,&quot;top&quot;:275.15,&quot;width&quot;:714.75}"/>
</p:tagLst>
</file>

<file path=ppt/tags/tag19.xml><?xml version="1.0" encoding="utf-8"?>
<p:tagLst xmlns:p="http://schemas.openxmlformats.org/presentationml/2006/main">
  <p:tag name="KSO_WM_DIAGRAM_VIRTUALLY_FRAME" val="{&quot;height&quot;:223.05,&quot;left&quot;:129.55,&quot;top&quot;:275.15,&quot;width&quot;:714.75}"/>
</p:tagLst>
</file>

<file path=ppt/tags/tag2.xml><?xml version="1.0" encoding="utf-8"?>
<p:tagLst xmlns:p="http://schemas.openxmlformats.org/presentationml/2006/main">
  <p:tag name="KSO_WM_UNIT_PLACING_PICTURE_USER_VIEWPORT" val="{&quot;height&quot;:5256,&quot;width&quot;:7884}"/>
</p:tagLst>
</file>

<file path=ppt/tags/tag20.xml><?xml version="1.0" encoding="utf-8"?>
<p:tagLst xmlns:p="http://schemas.openxmlformats.org/presentationml/2006/main">
  <p:tag name="KSO_WM_DIAGRAM_VIRTUALLY_FRAME" val="{&quot;height&quot;:223.05,&quot;left&quot;:129.55,&quot;top&quot;:275.15,&quot;width&quot;:714.75}"/>
</p:tagLst>
</file>

<file path=ppt/tags/tag21.xml><?xml version="1.0" encoding="utf-8"?>
<p:tagLst xmlns:p="http://schemas.openxmlformats.org/presentationml/2006/main">
  <p:tag name="KSO_WM_DIAGRAM_VIRTUALLY_FRAME" val="{&quot;height&quot;:223.05,&quot;left&quot;:129.55,&quot;top&quot;:275.15,&quot;width&quot;:714.75}"/>
</p:tagLst>
</file>

<file path=ppt/tags/tag2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6.xml><?xml version="1.0" encoding="utf-8"?>
<p:tagLst xmlns:p="http://schemas.openxmlformats.org/presentationml/2006/main">
  <p:tag name="KSO_WM_DIAGRAM_VIRTUALLY_FRAME" val="{&quot;height&quot;:465.03220472440944,&quot;left&quot;:87.65,&quot;top&quot;:31.147716535433062,&quot;width&quot;:838.15}"/>
</p:tagLst>
</file>

<file path=ppt/tags/tag27.xml><?xml version="1.0" encoding="utf-8"?>
<p:tagLst xmlns:p="http://schemas.openxmlformats.org/presentationml/2006/main">
  <p:tag name="KSO_WM_DIAGRAM_VIRTUALLY_FRAME" val="{&quot;height&quot;:465.03220472440944,&quot;left&quot;:87.65,&quot;top&quot;:31.147716535433062,&quot;width&quot;:838.15}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  <p:tag name="KSO_WM_DIAGRAM_VIRTUALLY_FRAME" val="{&quot;height&quot;:308.966062992126,&quot;left&quot;:190,&quot;top&quot;:199.983937007874,&quot;width&quot;:514.1394488188977}"/>
</p:tagLst>
</file>

<file path=ppt/tags/tag3.xml><?xml version="1.0" encoding="utf-8"?>
<p:tagLst xmlns:p="http://schemas.openxmlformats.org/presentationml/2006/main">
  <p:tag name="KSO_WM_UNIT_PLACING_PICTURE_USER_VIEWPORT" val="{&quot;height&quot;:2838,&quot;width&quot;:4205}"/>
</p:tagLst>
</file>

<file path=ppt/tags/tag30.xml><?xml version="1.0" encoding="utf-8"?>
<p:tagLst xmlns:p="http://schemas.openxmlformats.org/presentationml/2006/main">
  <p:tag name="TABLE_ENDDRAG_ORIGIN_RECT" val="733*202"/>
  <p:tag name="TABLE_ENDDRAG_RECT" val="103*288*733*202"/>
</p:tagLst>
</file>

<file path=ppt/tags/tag31.xml><?xml version="1.0" encoding="utf-8"?>
<p:tagLst xmlns:p="http://schemas.openxmlformats.org/presentationml/2006/main">
  <p:tag name="KSO_WM_BEAUTIFY_FLAG" val=""/>
  <p:tag name="KSO_WM_DIAGRAM_VIRTUALLY_FRAME" val="{&quot;height&quot;:308.966062992126,&quot;left&quot;:190,&quot;top&quot;:199.983937007874,&quot;width&quot;:514.1394488188977}"/>
</p:tagLst>
</file>

<file path=ppt/tags/tag32.xml><?xml version="1.0" encoding="utf-8"?>
<p:tagLst xmlns:p="http://schemas.openxmlformats.org/presentationml/2006/main">
  <p:tag name="KSO_WM_BEAUTIFY_FLAG" val=""/>
  <p:tag name="KSO_WM_DIAGRAM_VIRTUALLY_FRAME" val="{&quot;height&quot;:308.966062992126,&quot;left&quot;:190,&quot;top&quot;:199.983937007874,&quot;width&quot;:514.1394488188977}"/>
</p:tagLst>
</file>

<file path=ppt/tags/tag33.xml><?xml version="1.0" encoding="utf-8"?>
<p:tagLst xmlns:p="http://schemas.openxmlformats.org/presentationml/2006/main">
  <p:tag name="KSO_WM_BEAUTIFY_FLAG" val=""/>
  <p:tag name="KSO_WM_DIAGRAM_VIRTUALLY_FRAME" val="{&quot;height&quot;:308.966062992126,&quot;left&quot;:190,&quot;top&quot;:199.983937007874,&quot;width&quot;:514.1394488188977}"/>
</p:tagLst>
</file>

<file path=ppt/tags/tag34.xml><?xml version="1.0" encoding="utf-8"?>
<p:tagLst xmlns:p="http://schemas.openxmlformats.org/presentationml/2006/main">
  <p:tag name="KSO_WM_DIAGRAM_VIRTUALLY_FRAME" val="{&quot;height&quot;:308.966062992126,&quot;left&quot;:190,&quot;top&quot;:199.983937007874,&quot;width&quot;:514.1394488188977}"/>
</p:tagLst>
</file>

<file path=ppt/tags/tag35.xml><?xml version="1.0" encoding="utf-8"?>
<p:tagLst xmlns:p="http://schemas.openxmlformats.org/presentationml/2006/main">
  <p:tag name="KSO_WM_BEAUTIFY_FLAG" val=""/>
  <p:tag name="KSO_WM_DIAGRAM_VIRTUALLY_FRAME" val="{&quot;height&quot;:308.966062992126,&quot;left&quot;:190,&quot;top&quot;:199.983937007874,&quot;width&quot;:514.1394488188977}"/>
</p:tagLst>
</file>

<file path=ppt/tags/tag36.xml><?xml version="1.0" encoding="utf-8"?>
<p:tagLst xmlns:p="http://schemas.openxmlformats.org/presentationml/2006/main">
  <p:tag name="TABLE_ENDDRAG_ORIGIN_RECT" val="733*202"/>
  <p:tag name="TABLE_ENDDRAG_RECT" val="103*288*733*202"/>
</p:tagLst>
</file>

<file path=ppt/tags/tag37.xml><?xml version="1.0" encoding="utf-8"?>
<p:tagLst xmlns:p="http://schemas.openxmlformats.org/presentationml/2006/main">
  <p:tag name="KSO_WM_BEAUTIFY_FLAG" val=""/>
  <p:tag name="KSO_WM_DIAGRAM_VIRTUALLY_FRAME" val="{&quot;height&quot;:308.966062992126,&quot;left&quot;:190.00000000000003,&quot;top&quot;:199.983937007874,&quot;width&quot;:514.1394488188977}"/>
</p:tagLst>
</file>

<file path=ppt/tags/tag38.xml><?xml version="1.0" encoding="utf-8"?>
<p:tagLst xmlns:p="http://schemas.openxmlformats.org/presentationml/2006/main">
  <p:tag name="KSO_WM_BEAUTIFY_FLAG" val=""/>
  <p:tag name="KSO_WM_DIAGRAM_VIRTUALLY_FRAME" val="{&quot;height&quot;:308.966062992126,&quot;left&quot;:190.00000000000003,&quot;top&quot;:199.983937007874,&quot;width&quot;:514.1394488188977}"/>
</p:tagLst>
</file>

<file path=ppt/tags/tag39.xml><?xml version="1.0" encoding="utf-8"?>
<p:tagLst xmlns:p="http://schemas.openxmlformats.org/presentationml/2006/main">
  <p:tag name="KSO_WM_BEAUTIFY_FLAG" val=""/>
  <p:tag name="KSO_WM_DIAGRAM_VIRTUALLY_FRAME" val="{&quot;height&quot;:308.966062992126,&quot;left&quot;:190.00000000000003,&quot;top&quot;:199.983937007874,&quot;width&quot;:514.1394488188977}"/>
</p:tagLst>
</file>

<file path=ppt/tags/tag4.xml><?xml version="1.0" encoding="utf-8"?>
<p:tagLst xmlns:p="http://schemas.openxmlformats.org/presentationml/2006/main">
  <p:tag name="PA" val="v3.2.0"/>
</p:tagLst>
</file>

<file path=ppt/tags/tag40.xml><?xml version="1.0" encoding="utf-8"?>
<p:tagLst xmlns:p="http://schemas.openxmlformats.org/presentationml/2006/main">
  <p:tag name="KSO_WM_BEAUTIFY_FLAG" val=""/>
  <p:tag name="KSO_WM_DIAGRAM_VIRTUALLY_FRAME" val="{&quot;height&quot;:308.966062992126,&quot;left&quot;:190.00000000000003,&quot;top&quot;:199.983937007874,&quot;width&quot;:514.1394488188977}"/>
</p:tagLst>
</file>

<file path=ppt/tags/tag41.xml><?xml version="1.0" encoding="utf-8"?>
<p:tagLst xmlns:p="http://schemas.openxmlformats.org/presentationml/2006/main">
  <p:tag name="KSO_WM_BEAUTIFY_FLAG" val=""/>
  <p:tag name="KSO_WM_DIAGRAM_VIRTUALLY_FRAME" val="{&quot;height&quot;:308.966062992126,&quot;left&quot;:190.00000000000003,&quot;top&quot;:199.983937007874,&quot;width&quot;:514.1394488188977}"/>
</p:tagLst>
</file>

<file path=ppt/tags/tag42.xml><?xml version="1.0" encoding="utf-8"?>
<p:tagLst xmlns:p="http://schemas.openxmlformats.org/presentationml/2006/main">
  <p:tag name="KSO_WM_BEAUTIFY_FLAG" val=""/>
  <p:tag name="KSO_WM_DIAGRAM_VIRTUALLY_FRAME" val="{&quot;height&quot;:308.966062992126,&quot;left&quot;:190.00000000000003,&quot;top&quot;:199.983937007874,&quot;width&quot;:514.1394488188977}"/>
</p:tagLst>
</file>

<file path=ppt/tags/tag43.xml><?xml version="1.0" encoding="utf-8"?>
<p:tagLst xmlns:p="http://schemas.openxmlformats.org/presentationml/2006/main">
  <p:tag name="KSO_WM_BEAUTIFY_FLAG" val=""/>
  <p:tag name="KSO_WM_DIAGRAM_VIRTUALLY_FRAME" val="{&quot;height&quot;:308.966062992126,&quot;left&quot;:190.00000000000003,&quot;top&quot;:199.983937007874,&quot;width&quot;:514.1394488188977}"/>
</p:tagLst>
</file>

<file path=ppt/tags/tag44.xml><?xml version="1.0" encoding="utf-8"?>
<p:tagLst xmlns:p="http://schemas.openxmlformats.org/presentationml/2006/main">
  <p:tag name="KSO_WM_BEAUTIFY_FLAG" val=""/>
  <p:tag name="KSO_WM_DIAGRAM_VIRTUALLY_FRAME" val="{&quot;height&quot;:308.966062992126,&quot;left&quot;:190.00000000000003,&quot;top&quot;:199.983937007874,&quot;width&quot;:514.1394488188977}"/>
</p:tagLst>
</file>

<file path=ppt/tags/tag45.xml><?xml version="1.0" encoding="utf-8"?>
<p:tagLst xmlns:p="http://schemas.openxmlformats.org/presentationml/2006/main">
  <p:tag name="KSO_WM_BEAUTIFY_FLAG" val=""/>
  <p:tag name="KSO_WM_DIAGRAM_VIRTUALLY_FRAME" val="{&quot;height&quot;:308.966062992126,&quot;left&quot;:190.00000000000003,&quot;top&quot;:199.983937007874,&quot;width&quot;:514.1394488188977}"/>
</p:tagLst>
</file>

<file path=ppt/tags/tag46.xml><?xml version="1.0" encoding="utf-8"?>
<p:tagLst xmlns:p="http://schemas.openxmlformats.org/presentationml/2006/main">
  <p:tag name="KSO_WM_BEAUTIFY_FLAG" val=""/>
  <p:tag name="KSO_WM_DIAGRAM_VIRTUALLY_FRAME" val="{&quot;height&quot;:308.966062992126,&quot;left&quot;:190.00000000000003,&quot;top&quot;:199.983937007874,&quot;width&quot;:514.1394488188977}"/>
</p:tagLst>
</file>

<file path=ppt/tags/tag47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UNIT_PLACING_PICTURE_USER_VIEWPORT" val="{&quot;height&quot;:3801,&quot;width&quot;:11122}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DIAGRAM_VIRTUALLY_FRAME" val="{&quot;height&quot;:223.05,&quot;left&quot;:129.55,&quot;top&quot;:275.15,&quot;width&quot;:714.75}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DIAGRAM_VIRTUALLY_FRAME" val="{&quot;height&quot;:370.85,&quot;left&quot;:183.25,&quot;top&quot;:44.95,&quot;width&quot;:609.75}"/>
</p:tagLst>
</file>

<file path=ppt/tags/tag7.xml><?xml version="1.0" encoding="utf-8"?>
<p:tagLst xmlns:p="http://schemas.openxmlformats.org/presentationml/2006/main">
  <p:tag name="KSO_WM_DIAGRAM_VIRTUALLY_FRAME" val="{&quot;height&quot;:223.05,&quot;left&quot;:129.55,&quot;top&quot;:275.15,&quot;width&quot;:714.75}"/>
</p:tagLst>
</file>

<file path=ppt/tags/tag70.xml><?xml version="1.0" encoding="utf-8"?>
<p:tagLst xmlns:p="http://schemas.openxmlformats.org/presentationml/2006/main">
  <p:tag name="KSO_WM_DIAGRAM_VIRTUALLY_FRAME" val="{&quot;height&quot;:370.85,&quot;left&quot;:183.25,&quot;top&quot;:44.95,&quot;width&quot;:609.75}"/>
</p:tagLst>
</file>

<file path=ppt/tags/tag71.xml><?xml version="1.0" encoding="utf-8"?>
<p:tagLst xmlns:p="http://schemas.openxmlformats.org/presentationml/2006/main">
  <p:tag name="COMMONDATA" val="eyJjb3VudCI6NjMsImhkaWQiOiI3NDhjNjc3MTlmNzNmODI5ZWI5OThiNGY0OTIzNDc3YyIsInVzZXJDb3VudCI6MX0="/>
  <p:tag name="FULLTEXTBEAUTIFYED" val="1"/>
  <p:tag name="KSO_WPP_MARK_KEY" val="9ce2f405-0839-4659-b46f-bcaed18c5aeb"/>
  <p:tag name="commondata" val="eyJjb3VudCI6NjQsImhkaWQiOiJmMzUwNTcyNGQwYjM2OWI0NGE2ZmFkMWU0MWRiZjkyZSIsInVzZXJDb3VudCI6MX0="/>
</p:tagLst>
</file>

<file path=ppt/tags/tag8.xml><?xml version="1.0" encoding="utf-8"?>
<p:tagLst xmlns:p="http://schemas.openxmlformats.org/presentationml/2006/main">
  <p:tag name="KSO_WM_DIAGRAM_VIRTUALLY_FRAME" val="{&quot;height&quot;:223.05,&quot;left&quot;:129.55,&quot;top&quot;:275.15,&quot;width&quot;:714.75}"/>
</p:tagLst>
</file>

<file path=ppt/tags/tag9.xml><?xml version="1.0" encoding="utf-8"?>
<p:tagLst xmlns:p="http://schemas.openxmlformats.org/presentationml/2006/main">
  <p:tag name="KSO_WM_DIAGRAM_VIRTUALLY_FRAME" val="{&quot;height&quot;:223.05,&quot;left&quot;:129.55,&quot;top&quot;:275.15,&quot;width&quot;:714.75}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3409</Words>
  <Application>WPS 演示</Application>
  <PresentationFormat>宽屏</PresentationFormat>
  <Paragraphs>674</Paragraphs>
  <Slides>55</Slides>
  <Notes>55</Notes>
  <HiddenSlides>0</HiddenSlides>
  <MMClips>2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83" baseType="lpstr">
      <vt:lpstr>Arial</vt:lpstr>
      <vt:lpstr>宋体</vt:lpstr>
      <vt:lpstr>Wingdings</vt:lpstr>
      <vt:lpstr>Calibri</vt:lpstr>
      <vt:lpstr>等线</vt:lpstr>
      <vt:lpstr>方正北魏楷书简体</vt:lpstr>
      <vt:lpstr>Segoe UI Light</vt:lpstr>
      <vt:lpstr>华文新魏</vt:lpstr>
      <vt:lpstr>思源宋体 CN</vt:lpstr>
      <vt:lpstr>汉仪中宋简</vt:lpstr>
      <vt:lpstr>方正楷体简体</vt:lpstr>
      <vt:lpstr>喜鹊古字典简体 regular</vt:lpstr>
      <vt:lpstr>华文楷体</vt:lpstr>
      <vt:lpstr>华康行楷体 W5</vt:lpstr>
      <vt:lpstr>喜鹊聚珍体 regular</vt:lpstr>
      <vt:lpstr>方正楷体_GBK</vt:lpstr>
      <vt:lpstr>微软雅黑</vt:lpstr>
      <vt:lpstr>Times New Roman</vt:lpstr>
      <vt:lpstr>SimSun-ExtB</vt:lpstr>
      <vt:lpstr>汉仪典雅体简</vt:lpstr>
      <vt:lpstr>思源宋体 Medium</vt:lpstr>
      <vt:lpstr>方正大标宋简体</vt:lpstr>
      <vt:lpstr>黑体</vt:lpstr>
      <vt:lpstr>Arial Unicode MS</vt:lpstr>
      <vt:lpstr>等线 Light</vt:lpstr>
      <vt:lpstr>思源宋体 Medium</vt:lpstr>
      <vt:lpstr>PMingLiU-ExtB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e2dc</dc:creator>
  <cp:lastModifiedBy>黄红政</cp:lastModifiedBy>
  <cp:revision>134</cp:revision>
  <dcterms:created xsi:type="dcterms:W3CDTF">2018-11-08T12:43:00Z</dcterms:created>
  <dcterms:modified xsi:type="dcterms:W3CDTF">2024-06-16T06:18:09Z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KSOTemplateUUID">
    <vt:lpwstr>v1.0_mb_fiIzaivDRLO/yJgyOMOVzg==</vt:lpwstr>
  </property>
  <property fmtid="{D5CDD505-2E9C-101B-9397-08002B2CF9AE}" pid="4" name="ICV">
    <vt:lpwstr>988362792C1E4CB6AB65CFB1D0465700</vt:lpwstr>
  </property>
</Properties>
</file>