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2"/>
  </p:sldMasterIdLst>
  <p:notesMasterIdLst>
    <p:notesMasterId r:id="rId29"/>
  </p:notesMasterIdLst>
  <p:sldIdLst>
    <p:sldId id="256" r:id="rId3"/>
    <p:sldId id="260" r:id="rId4"/>
    <p:sldId id="344" r:id="rId5"/>
    <p:sldId id="347" r:id="rId6"/>
    <p:sldId id="268" r:id="rId7"/>
    <p:sldId id="269" r:id="rId8"/>
    <p:sldId id="358" r:id="rId9"/>
    <p:sldId id="359" r:id="rId10"/>
    <p:sldId id="331" r:id="rId11"/>
    <p:sldId id="333" r:id="rId12"/>
    <p:sldId id="360" r:id="rId13"/>
    <p:sldId id="280" r:id="rId14"/>
    <p:sldId id="337" r:id="rId15"/>
    <p:sldId id="361" r:id="rId16"/>
    <p:sldId id="281" r:id="rId17"/>
    <p:sldId id="362" r:id="rId18"/>
    <p:sldId id="339" r:id="rId19"/>
    <p:sldId id="355" r:id="rId20"/>
    <p:sldId id="357" r:id="rId21"/>
    <p:sldId id="356" r:id="rId22"/>
    <p:sldId id="353" r:id="rId23"/>
    <p:sldId id="289" r:id="rId24"/>
    <p:sldId id="290" r:id="rId25"/>
    <p:sldId id="291" r:id="rId26"/>
    <p:sldId id="341" r:id="rId27"/>
    <p:sldId id="342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663300"/>
    <a:srgbClr val="FF00FF"/>
    <a:srgbClr val="00CC99"/>
    <a:srgbClr val="0000FF"/>
    <a:srgbClr val="990099"/>
    <a:srgbClr val="00FF00"/>
    <a:srgbClr val="006600"/>
    <a:srgbClr val="8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1DA0B4-AAA5-453C-ABAB-A03E9C70588B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75FBD6-7BA4-46E7-82B4-E16DB74CE0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 smtClean="0"/>
            </a:lvl1pPr>
          </a:lstStyle>
          <a:p>
            <a:pPr>
              <a:defRPr/>
            </a:pPr>
            <a:fld id="{9BA2DCEC-6812-4FA3-B449-2B70577D04DF}" type="datetimeFigureOut">
              <a:rPr lang="zh-CN" altLang="en-US"/>
              <a:pPr>
                <a:defRPr/>
              </a:pPr>
              <a:t>2020/11/29</a:t>
            </a:fld>
            <a:endParaRPr lang="zh-CN" altLang="en-US"/>
          </a:p>
        </p:txBody>
      </p:sp>
      <p:sp>
        <p:nvSpPr>
          <p:cNvPr id="3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</p:spPr>
        <p:txBody>
          <a:bodyPr wrap="square" numCol="1" anchor="t" anchorCtr="0" compatLnSpc="1"/>
          <a:lstStyle>
            <a:lvl1pPr>
              <a:defRPr smtClean="0"/>
            </a:lvl1pPr>
          </a:lstStyle>
          <a:p>
            <a:pPr>
              <a:defRPr/>
            </a:pPr>
            <a:fld id="{DA491EC9-98FF-4257-BA5F-8CBC0BECB2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22962"/>
            <a:ext cx="6858000" cy="2187001"/>
          </a:xfrm>
        </p:spPr>
        <p:txBody>
          <a:bodyPr anchor="b">
            <a:normAutofit/>
          </a:bodyPr>
          <a:lstStyle>
            <a:lvl1pPr algn="ctr">
              <a:defRPr sz="45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2020/11/29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825625"/>
            <a:ext cx="7886700" cy="4351338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2020/11/29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3751117"/>
            <a:ext cx="5491163" cy="811357"/>
          </a:xfrm>
        </p:spPr>
        <p:txBody>
          <a:bodyPr anchor="b">
            <a:normAutofit/>
          </a:bodyPr>
          <a:lstStyle>
            <a:lvl1pPr>
              <a:defRPr sz="3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610028"/>
            <a:ext cx="5491163" cy="647555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2020/11/29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2020/11/29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744961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615609"/>
            <a:ext cx="3868340" cy="3574054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2020/11/29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66219"/>
            <a:ext cx="7886700" cy="1325563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2020/11/29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2020/11/29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 hidden="1"/>
          <p:cNvCxnSpPr/>
          <p:nvPr userDrawn="1"/>
        </p:nvCxnSpPr>
        <p:spPr>
          <a:xfrm>
            <a:off x="557213" y="434975"/>
            <a:ext cx="0" cy="13906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127000"/>
            <a:ext cx="3123900" cy="1600200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766354"/>
            <a:ext cx="4363031" cy="509444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2057400"/>
            <a:ext cx="31239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9EFD9D74-47D9-4702-A33C-335B63B48DBF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2020/11/29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FABC47A4-756D-490B-A52F-7D9E2C9FC05F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2020/11/29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3"/>
            <a:ext cx="7886700" cy="5558971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2020/11/29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17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20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 cstate="print"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4" r:id="rId14"/>
    <p:sldLayoutId id="2147483665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  <p:custDataLst>
              <p:tags r:id="rId13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 indent="-228600"/>
            <a:r>
              <a:rPr lang="zh-CN" altLang="en-US" dirty="0"/>
              <a:t>单击此处编辑母版文本样式</a:t>
            </a:r>
          </a:p>
          <a:p>
            <a:pPr lvl="1" indent="-22860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2020/11/29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350" strike="noStrike" noProof="1"/>
          </a:p>
        </p:txBody>
      </p:sp>
      <p:pic>
        <p:nvPicPr>
          <p:cNvPr id="1032" name="图片 8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0" y="0"/>
            <a:ext cx="9144000" cy="36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3" name="图片 9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0" y="6557963"/>
            <a:ext cx="9144000" cy="3651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339752" y="1549187"/>
            <a:ext cx="59766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6600" cap="none" spc="0" dirty="0" smtClean="0">
                <a:ln w="11430"/>
                <a:solidFill>
                  <a:srgbClr val="002060"/>
                </a:solidFill>
                <a:latin typeface="+mn-ea"/>
              </a:rPr>
              <a:t>18.</a:t>
            </a:r>
            <a:r>
              <a:rPr lang="zh-CN" altLang="en-US" sz="6600" cap="none" spc="0" dirty="0" smtClean="0">
                <a:ln w="11430"/>
                <a:solidFill>
                  <a:srgbClr val="002060"/>
                </a:solidFill>
                <a:latin typeface="+mn-ea"/>
              </a:rPr>
              <a:t>怀疑</a:t>
            </a:r>
            <a:r>
              <a:rPr lang="zh-CN" altLang="en-US" sz="6600" cap="none" spc="0" dirty="0" smtClean="0">
                <a:ln w="11430"/>
                <a:solidFill>
                  <a:srgbClr val="002060"/>
                </a:solidFill>
                <a:latin typeface="+mn-ea"/>
              </a:rPr>
              <a:t>与学问</a:t>
            </a:r>
            <a:endParaRPr lang="zh-CN" altLang="en-US" sz="6600" cap="none" spc="0" dirty="0">
              <a:ln w="11430"/>
              <a:solidFill>
                <a:srgbClr val="002060"/>
              </a:solidFill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04048" y="3367113"/>
            <a:ext cx="244827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800" cap="none" spc="0" dirty="0" smtClean="0">
                <a:ln w="11430"/>
                <a:solidFill>
                  <a:srgbClr val="002060"/>
                </a:solidFill>
                <a:latin typeface="+mn-ea"/>
              </a:rPr>
              <a:t>顾颉刚</a:t>
            </a:r>
            <a:endParaRPr lang="zh-CN" altLang="en-US" sz="4800" cap="none" spc="0" dirty="0">
              <a:ln w="11430"/>
              <a:solidFill>
                <a:srgbClr val="002060"/>
              </a:solidFill>
              <a:latin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760"/>
            <a:ext cx="118110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268760"/>
            <a:ext cx="118110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284984"/>
            <a:ext cx="16463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内容上：</a:t>
            </a:r>
            <a:endParaRPr lang="zh-CN" altLang="en-US" sz="2800" b="1" dirty="0">
              <a:solidFill>
                <a:srgbClr val="6633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5229200"/>
            <a:ext cx="16463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结构上：</a:t>
            </a:r>
            <a:endParaRPr lang="zh-CN" altLang="en-US" sz="2800" b="1" dirty="0">
              <a:solidFill>
                <a:srgbClr val="6633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42345" y="3212976"/>
            <a:ext cx="750165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663300"/>
                </a:solidFill>
                <a:latin typeface="Calibri" panose="020F0502020204030204"/>
                <a:ea typeface="华文楷体" panose="02010600040101010101" pitchFamily="2" charset="-122"/>
              </a:rPr>
              <a:t>❶指出了学问的基础是事实和证据❷举例论证了“别人的传说，不一定可靠这一观点</a:t>
            </a:r>
            <a:r>
              <a:rPr lang="zh-CN" altLang="en-US" sz="3200" b="1" dirty="0">
                <a:solidFill>
                  <a:srgbClr val="663300"/>
                </a:solidFill>
                <a:ea typeface="华文楷体" panose="02010600040101010101" pitchFamily="2" charset="-122"/>
              </a:rPr>
              <a:t>”</a:t>
            </a:r>
            <a:r>
              <a:rPr lang="zh-CN" altLang="en-US" sz="3200" b="1" dirty="0" smtClean="0">
                <a:solidFill>
                  <a:srgbClr val="663300"/>
                </a:solidFill>
                <a:latin typeface="Calibri" panose="020F0502020204030204"/>
                <a:ea typeface="华文楷体" panose="02010600040101010101" pitchFamily="2" charset="-122"/>
              </a:rPr>
              <a:t>❸指出证据有时不能见到，只能靠别人的传说。</a:t>
            </a:r>
            <a:endParaRPr lang="zh-CN" altLang="en-US" sz="3200" b="1" dirty="0">
              <a:solidFill>
                <a:srgbClr val="6633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42345" y="5301208"/>
            <a:ext cx="750165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FF"/>
                </a:solidFill>
                <a:latin typeface="Calibri" panose="020F0502020204030204"/>
                <a:ea typeface="华文楷体" panose="02010600040101010101" pitchFamily="2" charset="-122"/>
              </a:rPr>
              <a:t>铺垫、</a:t>
            </a:r>
            <a:r>
              <a:rPr lang="zh-CN" altLang="en-US" sz="3200" b="1" dirty="0">
                <a:solidFill>
                  <a:srgbClr val="FF00FF"/>
                </a:solidFill>
                <a:latin typeface="Calibri" panose="020F0502020204030204"/>
                <a:ea typeface="华文楷体" panose="02010600040101010101" pitchFamily="2" charset="-122"/>
              </a:rPr>
              <a:t>引出下文。</a:t>
            </a:r>
            <a:r>
              <a:rPr lang="zh-CN" altLang="en-US" sz="3200" b="1" dirty="0">
                <a:solidFill>
                  <a:srgbClr val="663300"/>
                </a:solidFill>
                <a:latin typeface="Calibri" panose="020F0502020204030204"/>
                <a:ea typeface="华文楷体" panose="02010600040101010101" pitchFamily="2" charset="-122"/>
              </a:rPr>
              <a:t>这段讲了做学问的一个必不可少的依据是“靠别人的传说”，下文紧接着就谈论如何对待这“传说”。 </a:t>
            </a:r>
          </a:p>
        </p:txBody>
      </p:sp>
      <p:sp>
        <p:nvSpPr>
          <p:cNvPr id="10" name="文本框 1"/>
          <p:cNvSpPr txBox="1">
            <a:spLocks noChangeArrowheads="1"/>
          </p:cNvSpPr>
          <p:nvPr/>
        </p:nvSpPr>
        <p:spPr bwMode="auto">
          <a:xfrm>
            <a:off x="0" y="1268760"/>
            <a:ext cx="912991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阅读</a:t>
            </a:r>
            <a:r>
              <a:rPr lang="zh-CN" altLang="en-US" sz="32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第二部分（</a:t>
            </a:r>
            <a:r>
              <a:rPr lang="en-US" altLang="zh-CN" sz="32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3—5</a:t>
            </a:r>
            <a:r>
              <a:rPr lang="zh-CN" altLang="en-US" sz="32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），思考下列问题。</a:t>
            </a:r>
            <a:endParaRPr lang="zh-CN" altLang="en-US" sz="3200" b="1" dirty="0">
              <a:solidFill>
                <a:srgbClr val="00B05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32703" y="2636912"/>
            <a:ext cx="91620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、说说第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三段有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何作用。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0" y="1268760"/>
            <a:ext cx="912991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阅读</a:t>
            </a:r>
            <a:r>
              <a:rPr lang="zh-CN" altLang="en-US" sz="32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第二部分（</a:t>
            </a:r>
            <a:r>
              <a:rPr lang="en-US" altLang="zh-CN" sz="32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3—5</a:t>
            </a:r>
            <a:r>
              <a:rPr lang="zh-CN" altLang="en-US" sz="32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），思考下列问题。</a:t>
            </a:r>
            <a:endParaRPr lang="zh-CN" altLang="en-US" sz="3200" b="1" dirty="0">
              <a:solidFill>
                <a:srgbClr val="00B05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2564904"/>
            <a:ext cx="901080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zh-CN" sz="3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课文</a:t>
            </a:r>
            <a:r>
              <a:rPr lang="zh-CN" altLang="zh-CN" sz="3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3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zh-CN" sz="3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段用了哪几种论证方法</a:t>
            </a:r>
            <a:r>
              <a:rPr lang="zh-CN" altLang="zh-CN" sz="3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r>
              <a:rPr lang="zh-CN" altLang="en-US" sz="3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都有什么作用？</a:t>
            </a:r>
            <a:endParaRPr lang="zh-CN" altLang="zh-CN" sz="30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1960" y="3212976"/>
            <a:ext cx="9142040" cy="138499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对比论证的作用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❶通过将</a:t>
            </a:r>
            <a:r>
              <a:rPr lang="en-US" altLang="zh-CN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与</a:t>
            </a:r>
            <a:r>
              <a:rPr lang="en-US" altLang="zh-CN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进行对比❷从正反两面论述了</a:t>
            </a:r>
            <a:r>
              <a:rPr lang="en-US" altLang="zh-CN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的观点❸从而使作者的观点更深刻、更</a:t>
            </a:r>
            <a:r>
              <a:rPr lang="zh-CN" altLang="en-US" sz="28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全面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、更有说服力。</a:t>
            </a:r>
            <a:endParaRPr lang="zh-CN" altLang="en-US" sz="28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0" y="1268760"/>
            <a:ext cx="912991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阅读</a:t>
            </a:r>
            <a:r>
              <a:rPr lang="zh-CN" altLang="en-US" sz="32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第二部分（</a:t>
            </a:r>
            <a:r>
              <a:rPr lang="en-US" altLang="zh-CN" sz="32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3—5</a:t>
            </a:r>
            <a:r>
              <a:rPr lang="zh-CN" altLang="en-US" sz="32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），思考下列问题。</a:t>
            </a:r>
            <a:endParaRPr lang="zh-CN" altLang="en-US" sz="3200" b="1" dirty="0">
              <a:solidFill>
                <a:srgbClr val="00B05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2564904"/>
            <a:ext cx="901080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zh-CN" sz="3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课文</a:t>
            </a:r>
            <a:r>
              <a:rPr lang="zh-CN" altLang="zh-CN" sz="3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3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zh-CN" sz="3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段用了哪几种论证方法</a:t>
            </a:r>
            <a:r>
              <a:rPr lang="zh-CN" altLang="zh-CN" sz="3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r>
              <a:rPr lang="zh-CN" altLang="en-US" sz="3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都有什么作用？</a:t>
            </a:r>
            <a:endParaRPr lang="zh-CN" altLang="zh-CN" sz="30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1" y="3429000"/>
            <a:ext cx="9144001" cy="2191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000" b="1" dirty="0" smtClean="0">
                <a:solidFill>
                  <a:srgbClr val="663300"/>
                </a:solidFill>
                <a:latin typeface="Calibri" panose="020F0502020204030204"/>
                <a:ea typeface="华文楷体" panose="02010600040101010101" pitchFamily="2" charset="-122"/>
              </a:rPr>
              <a:t>❶</a:t>
            </a:r>
            <a:r>
              <a:rPr lang="zh-CN" altLang="en-US" sz="3000" b="1" dirty="0" smtClean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将有无怀疑精神对于学问的不同意义进行对比</a:t>
            </a:r>
            <a:r>
              <a:rPr lang="zh-CN" altLang="en-US" sz="3000" b="1" dirty="0" smtClean="0">
                <a:solidFill>
                  <a:srgbClr val="663300"/>
                </a:solidFill>
                <a:ea typeface="华文楷体" panose="02010600040101010101" pitchFamily="2" charset="-122"/>
              </a:rPr>
              <a:t>❷从正反两面论证了“</a:t>
            </a:r>
            <a:r>
              <a:rPr lang="zh-CN" altLang="en-US" sz="30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我们不论对于哪一本书，哪一种学问，都要经过自己的</a:t>
            </a:r>
            <a:r>
              <a:rPr lang="zh-CN" altLang="en-US" sz="3000" b="1" dirty="0" smtClean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怀疑</a:t>
            </a:r>
            <a:r>
              <a:rPr lang="zh-CN" altLang="en-US" sz="3000" b="1" dirty="0" smtClean="0">
                <a:solidFill>
                  <a:srgbClr val="663300"/>
                </a:solidFill>
                <a:ea typeface="华文楷体" panose="02010600040101010101" pitchFamily="2" charset="-122"/>
              </a:rPr>
              <a:t>”这一观点❸</a:t>
            </a:r>
            <a:r>
              <a:rPr lang="zh-CN" altLang="en-US" sz="32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从而使作者的观点更深刻、更全面、更有说服力。</a:t>
            </a:r>
            <a:endParaRPr lang="zh-CN" altLang="zh-CN" sz="3000" b="1" dirty="0">
              <a:solidFill>
                <a:srgbClr val="6633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-26640" y="1840468"/>
            <a:ext cx="91565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阅读</a:t>
            </a:r>
            <a:r>
              <a:rPr lang="zh-CN" altLang="en-US" sz="32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第二部分（</a:t>
            </a:r>
            <a:r>
              <a:rPr lang="en-US" altLang="zh-CN" sz="32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3—5</a:t>
            </a:r>
            <a:r>
              <a:rPr lang="zh-CN" altLang="en-US" sz="32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），思考下列问题。</a:t>
            </a:r>
            <a:endParaRPr lang="zh-CN" altLang="en-US" sz="3200" b="1" dirty="0">
              <a:solidFill>
                <a:srgbClr val="00B05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2564904"/>
            <a:ext cx="901080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3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zh-CN" sz="3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课文</a:t>
            </a:r>
            <a:r>
              <a:rPr lang="zh-CN" altLang="zh-CN" sz="3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3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zh-CN" sz="3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段用了哪几种论证方法</a:t>
            </a:r>
            <a:r>
              <a:rPr lang="zh-CN" altLang="zh-CN" sz="3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r>
              <a:rPr lang="zh-CN" altLang="en-US" sz="3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都有什么作用？</a:t>
            </a:r>
            <a:endParaRPr lang="zh-CN" altLang="zh-CN" sz="30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0" y="3160775"/>
            <a:ext cx="9144000" cy="10772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引用论证的作用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❶引用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的话❷论证了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的观点❸从而使论点更有说服力。</a:t>
            </a:r>
            <a:endParaRPr lang="zh-CN" altLang="en-US" sz="32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-26640" y="1840468"/>
            <a:ext cx="91565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阅读</a:t>
            </a:r>
            <a:r>
              <a:rPr lang="zh-CN" altLang="en-US" sz="32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第二部分（</a:t>
            </a:r>
            <a:r>
              <a:rPr lang="en-US" altLang="zh-CN" sz="32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3—5</a:t>
            </a:r>
            <a:r>
              <a:rPr lang="zh-CN" altLang="en-US" sz="32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），思考下列问题。</a:t>
            </a:r>
            <a:endParaRPr lang="zh-CN" altLang="en-US" sz="3200" b="1" dirty="0">
              <a:solidFill>
                <a:srgbClr val="00B05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2564904"/>
            <a:ext cx="901080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3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zh-CN" sz="3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课文</a:t>
            </a:r>
            <a:r>
              <a:rPr lang="zh-CN" altLang="zh-CN" sz="3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3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zh-CN" sz="3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段用了哪几种论证方法</a:t>
            </a:r>
            <a:r>
              <a:rPr lang="zh-CN" altLang="zh-CN" sz="3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r>
              <a:rPr lang="zh-CN" altLang="en-US" sz="3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都有什么作用？</a:t>
            </a:r>
            <a:endParaRPr lang="zh-CN" altLang="zh-CN" sz="30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3573016"/>
            <a:ext cx="914400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70C0"/>
                </a:solidFill>
                <a:latin typeface="Calibri" panose="020F0502020204030204"/>
                <a:ea typeface="华文楷体" panose="02010600040101010101" pitchFamily="2" charset="-122"/>
              </a:rPr>
              <a:t>❶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引用孟子的话</a:t>
            </a:r>
            <a:r>
              <a:rPr lang="zh-CN" altLang="en-US" sz="32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“尽信书不如无书” </a:t>
            </a:r>
            <a:r>
              <a:rPr lang="zh-CN" altLang="en-US" sz="3200" b="1" dirty="0" smtClean="0">
                <a:solidFill>
                  <a:srgbClr val="0070C0"/>
                </a:solidFill>
                <a:ea typeface="华文楷体" panose="02010600040101010101" pitchFamily="2" charset="-122"/>
              </a:rPr>
              <a:t>❷论证了“</a:t>
            </a:r>
            <a:r>
              <a:rPr lang="zh-CN" altLang="en-US" sz="32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我们不论对于哪一本书，哪一种学问，都要经过自己的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怀疑</a:t>
            </a:r>
            <a:r>
              <a:rPr lang="zh-CN" altLang="en-US" sz="3200" b="1" dirty="0" smtClean="0">
                <a:solidFill>
                  <a:srgbClr val="0070C0"/>
                </a:solidFill>
                <a:ea typeface="华文楷体" panose="02010600040101010101" pitchFamily="2" charset="-122"/>
              </a:rPr>
              <a:t>”这一观点❸</a:t>
            </a:r>
            <a:r>
              <a:rPr lang="zh-CN" altLang="en-US" sz="36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从而使作者的</a:t>
            </a:r>
            <a:r>
              <a:rPr lang="zh-CN" altLang="en-US" sz="36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观点更</a:t>
            </a:r>
            <a:r>
              <a:rPr lang="zh-CN" altLang="en-US" sz="36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有说服力。</a:t>
            </a:r>
            <a:endParaRPr lang="zh-CN" altLang="zh-CN" sz="3200" b="1" dirty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-26640" y="1840468"/>
            <a:ext cx="91565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阅读</a:t>
            </a:r>
            <a:r>
              <a:rPr lang="zh-CN" altLang="en-US" sz="32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第三部分（</a:t>
            </a:r>
            <a:r>
              <a:rPr lang="en-US" altLang="zh-CN" sz="32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2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），思考下列问题。</a:t>
            </a:r>
            <a:endParaRPr lang="zh-CN" altLang="en-US" sz="3200" b="1" dirty="0">
              <a:solidFill>
                <a:srgbClr val="00B05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26640" y="2564904"/>
            <a:ext cx="91706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这一段中列举戴震幼时读书的事例有何作用？</a:t>
            </a:r>
            <a:endParaRPr lang="zh-CN" altLang="en-US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文本框 1"/>
          <p:cNvSpPr txBox="1">
            <a:spLocks noChangeArrowheads="1"/>
          </p:cNvSpPr>
          <p:nvPr/>
        </p:nvSpPr>
        <p:spPr bwMode="auto">
          <a:xfrm>
            <a:off x="1960" y="3284984"/>
            <a:ext cx="9142040" cy="95410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举例论证的作用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❶通过列举</a:t>
            </a:r>
            <a:r>
              <a:rPr lang="en-US" altLang="zh-CN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的事理❷论证了</a:t>
            </a:r>
            <a:r>
              <a:rPr lang="en-US" altLang="zh-CN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的观点❸从而使作者的观点更具体、更真实、更有说服力。</a:t>
            </a:r>
            <a:endParaRPr lang="zh-CN" altLang="en-US" sz="28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-26640" y="1840468"/>
            <a:ext cx="91565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阅读</a:t>
            </a:r>
            <a:r>
              <a:rPr lang="zh-CN" altLang="en-US" sz="32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第三部分（</a:t>
            </a:r>
            <a:r>
              <a:rPr lang="en-US" altLang="zh-CN" sz="32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2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），思考下列问题。</a:t>
            </a:r>
            <a:endParaRPr lang="zh-CN" altLang="en-US" sz="3200" b="1" dirty="0">
              <a:solidFill>
                <a:srgbClr val="00B05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26640" y="2564904"/>
            <a:ext cx="91706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这一段中列举戴震幼时读书的事例有何作用？</a:t>
            </a:r>
            <a:endParaRPr lang="zh-CN" altLang="en-US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3501008"/>
            <a:ext cx="88924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CC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❶通过</a:t>
            </a:r>
            <a:r>
              <a:rPr lang="zh-CN" altLang="en-US" sz="3600" b="1" dirty="0" smtClean="0">
                <a:solidFill>
                  <a:srgbClr val="CC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列举</a:t>
            </a:r>
            <a:r>
              <a:rPr lang="zh-CN" altLang="en-US" sz="3600" b="1" dirty="0">
                <a:solidFill>
                  <a:srgbClr val="CC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戴震幼时读书</a:t>
            </a:r>
            <a:r>
              <a:rPr lang="zh-CN" altLang="en-US" sz="3600" b="1" dirty="0" smtClean="0">
                <a:solidFill>
                  <a:srgbClr val="CC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的事例❷</a:t>
            </a:r>
            <a:r>
              <a:rPr lang="zh-CN" altLang="en-US" sz="3600" b="1" dirty="0">
                <a:solidFill>
                  <a:srgbClr val="CC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论证</a:t>
            </a:r>
            <a:r>
              <a:rPr lang="zh-CN" altLang="en-US" sz="3600" b="1" dirty="0" smtClean="0">
                <a:solidFill>
                  <a:srgbClr val="CC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了“许多大学问家是从怀疑中锻炼出来的”这一观点❸从而使</a:t>
            </a:r>
            <a:r>
              <a:rPr lang="zh-CN" altLang="en-US" sz="3600" b="1" dirty="0">
                <a:solidFill>
                  <a:srgbClr val="CC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作者的观点更具体、更真实、更有说服力。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-26640" y="1840468"/>
            <a:ext cx="91565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阅读</a:t>
            </a:r>
            <a:r>
              <a:rPr lang="zh-CN" altLang="en-US" sz="32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第三部分（</a:t>
            </a:r>
            <a:r>
              <a:rPr lang="en-US" altLang="zh-CN" sz="32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2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），思考下列问题。</a:t>
            </a:r>
            <a:endParaRPr lang="zh-CN" altLang="en-US" sz="3200" b="1" dirty="0">
              <a:solidFill>
                <a:srgbClr val="00B05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64179" y="814248"/>
            <a:ext cx="3262433" cy="1015663"/>
          </a:xfrm>
          <a:prstGeom prst="rect">
            <a:avLst/>
          </a:prstGeom>
          <a:noFill/>
          <a:ln w="76200"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2060"/>
                </a:solidFill>
                <a:latin typeface="华文琥珀" pitchFamily="2" charset="-122"/>
                <a:ea typeface="华文琥珀" pitchFamily="2" charset="-122"/>
              </a:rPr>
              <a:t>品味语言</a:t>
            </a:r>
            <a:endParaRPr lang="zh-CN" altLang="en-US" sz="6000" cap="none" spc="0" dirty="0">
              <a:ln w="11430"/>
              <a:solidFill>
                <a:srgbClr val="00206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26640" y="2564904"/>
            <a:ext cx="91706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句中的“一切”和四个“常常”能删去吗？为什么？</a:t>
            </a:r>
            <a:endParaRPr lang="zh-CN" altLang="en-US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34449" y="3614716"/>
            <a:ext cx="9164363" cy="2131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一切</a:t>
            </a:r>
            <a:r>
              <a:rPr lang="zh-CN" altLang="en-US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学问家，不但对于流俗传说，就是对于过去学者的学说也</a:t>
            </a:r>
            <a:r>
              <a:rPr lang="zh-CN" altLang="en-US" sz="28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常常</a:t>
            </a:r>
            <a:r>
              <a:rPr lang="zh-CN" altLang="en-US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抱</a:t>
            </a:r>
            <a:r>
              <a:rPr lang="zh-CN" altLang="en-US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怀疑</a:t>
            </a:r>
            <a:r>
              <a:rPr lang="zh-CN" altLang="en-US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的态度，</a:t>
            </a:r>
            <a:r>
              <a:rPr lang="zh-CN" altLang="en-US" sz="28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常常</a:t>
            </a:r>
            <a:r>
              <a:rPr lang="zh-CN" altLang="en-US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和书中的学说</a:t>
            </a:r>
            <a:r>
              <a:rPr lang="zh-CN" altLang="en-US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辩论</a:t>
            </a:r>
            <a:r>
              <a:rPr lang="zh-CN" altLang="en-US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sz="28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常常</a:t>
            </a:r>
            <a:r>
              <a:rPr lang="zh-CN" altLang="en-US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评判</a:t>
            </a:r>
            <a:r>
              <a:rPr lang="zh-CN" altLang="en-US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书中的学说，</a:t>
            </a:r>
            <a:r>
              <a:rPr lang="zh-CN" altLang="en-US" sz="28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常常</a:t>
            </a:r>
            <a:r>
              <a:rPr lang="zh-CN" altLang="en-US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修正</a:t>
            </a:r>
            <a:r>
              <a:rPr lang="zh-CN" altLang="en-US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书中的学说</a:t>
            </a:r>
            <a:r>
              <a:rPr lang="en-US" altLang="zh-CN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  <a:r>
              <a:rPr lang="zh-CN" altLang="en-US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要这样才能有更新更善的学说产生。</a:t>
            </a: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-12126" y="5890619"/>
            <a:ext cx="9142040" cy="95410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品析词语❶解释词语意思❷用在句中表示</a:t>
            </a:r>
            <a:r>
              <a:rPr lang="en-US" altLang="zh-CN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❸体现了作者</a:t>
            </a:r>
            <a:r>
              <a:rPr lang="en-US" altLang="zh-CN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的情感（或态度）</a:t>
            </a:r>
            <a:endParaRPr lang="zh-CN" altLang="en-US" sz="28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-8238" y="3648153"/>
            <a:ext cx="9142040" cy="2246769"/>
          </a:xfrm>
          <a:prstGeom prst="rect">
            <a:avLst/>
          </a:prstGeom>
          <a:solidFill>
            <a:srgbClr val="66330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❶“一切”从范围上进行限制，意思是“所有”；“常常”是频率副词，意思是“经常”❷这两个词语用在句中强调所有的学问家都善于怀疑、辩论、评判、修成过去学者的学说。❸通过这句话，作者概括了“怀疑”的精神，提出了这是建设新学说的基本条件。</a:t>
            </a:r>
            <a:endParaRPr lang="zh-CN" altLang="en-US" sz="28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8"/>
          <p:cNvSpPr txBox="1">
            <a:spLocks noChangeArrowheads="1"/>
          </p:cNvSpPr>
          <p:nvPr/>
        </p:nvSpPr>
        <p:spPr bwMode="auto">
          <a:xfrm>
            <a:off x="0" y="2133600"/>
            <a:ext cx="611188" cy="30003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eaVer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从积极方面</a:t>
            </a:r>
          </a:p>
        </p:txBody>
      </p:sp>
      <p:sp>
        <p:nvSpPr>
          <p:cNvPr id="26627" name="AutoShape 9"/>
          <p:cNvSpPr/>
          <p:nvPr/>
        </p:nvSpPr>
        <p:spPr bwMode="auto">
          <a:xfrm>
            <a:off x="468313" y="981075"/>
            <a:ext cx="73025" cy="4752975"/>
          </a:xfrm>
          <a:prstGeom prst="leftBrace">
            <a:avLst>
              <a:gd name="adj1" fmla="val 542391"/>
              <a:gd name="adj2" fmla="val 50000"/>
            </a:avLst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75" name="AutoShape 15"/>
          <p:cNvSpPr/>
          <p:nvPr/>
        </p:nvSpPr>
        <p:spPr bwMode="auto">
          <a:xfrm>
            <a:off x="2268538" y="1052513"/>
            <a:ext cx="287337" cy="1296987"/>
          </a:xfrm>
          <a:prstGeom prst="leftBrace">
            <a:avLst>
              <a:gd name="adj1" fmla="val 37615"/>
              <a:gd name="adj2" fmla="val 50000"/>
            </a:avLst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76" name="Text Box 16"/>
          <p:cNvSpPr txBox="1">
            <a:spLocks noChangeArrowheads="1"/>
          </p:cNvSpPr>
          <p:nvPr/>
        </p:nvSpPr>
        <p:spPr bwMode="auto">
          <a:xfrm>
            <a:off x="2484438" y="911225"/>
            <a:ext cx="1655762" cy="5175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zh-CN" altLang="en-US" sz="2800" b="1"/>
              <a:t>从道理上      </a:t>
            </a:r>
          </a:p>
        </p:txBody>
      </p:sp>
      <p:sp>
        <p:nvSpPr>
          <p:cNvPr id="15387" name="Text Box 27"/>
          <p:cNvSpPr txBox="1">
            <a:spLocks noChangeArrowheads="1"/>
          </p:cNvSpPr>
          <p:nvPr/>
        </p:nvSpPr>
        <p:spPr bwMode="auto">
          <a:xfrm>
            <a:off x="4067175" y="836613"/>
            <a:ext cx="4608513" cy="9461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altLang="zh-CN" sz="2800" b="1"/>
              <a:t>1 .</a:t>
            </a:r>
            <a:r>
              <a:rPr lang="zh-CN" altLang="en-US" sz="2800" b="1"/>
              <a:t>反面</a:t>
            </a:r>
            <a:r>
              <a:rPr lang="en-US" altLang="zh-CN" sz="2800" b="1"/>
              <a:t>:</a:t>
            </a:r>
            <a:r>
              <a:rPr lang="zh-CN" altLang="en-US" sz="2800" b="1"/>
              <a:t>被动  不治学</a:t>
            </a:r>
          </a:p>
          <a:p>
            <a:r>
              <a:rPr lang="en-US" altLang="zh-CN" sz="2800" b="1"/>
              <a:t>2.</a:t>
            </a:r>
            <a:r>
              <a:rPr lang="zh-CN" altLang="en-US" sz="2800" b="1"/>
              <a:t>正面</a:t>
            </a:r>
            <a:r>
              <a:rPr lang="en-US" altLang="zh-CN" sz="2800" b="1"/>
              <a:t>:</a:t>
            </a:r>
            <a:r>
              <a:rPr lang="zh-CN" altLang="en-US" sz="2800" b="1"/>
              <a:t>发问 求解学问起来                      </a:t>
            </a:r>
          </a:p>
        </p:txBody>
      </p:sp>
      <p:sp>
        <p:nvSpPr>
          <p:cNvPr id="15388" name="Text Box 28"/>
          <p:cNvSpPr txBox="1">
            <a:spLocks noChangeArrowheads="1"/>
          </p:cNvSpPr>
          <p:nvPr/>
        </p:nvSpPr>
        <p:spPr bwMode="auto">
          <a:xfrm>
            <a:off x="3851275" y="2060575"/>
            <a:ext cx="4970463" cy="18002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altLang="zh-CN" sz="2800" b="1"/>
              <a:t> 1.</a:t>
            </a:r>
            <a:r>
              <a:rPr lang="zh-CN" altLang="en-US" sz="2800" b="1"/>
              <a:t>举戴震例子加以论述 </a:t>
            </a:r>
          </a:p>
          <a:p>
            <a:r>
              <a:rPr lang="zh-CN" altLang="en-US" sz="2800" b="1"/>
              <a:t> </a:t>
            </a:r>
            <a:r>
              <a:rPr lang="en-US" altLang="zh-CN" sz="2800" b="1"/>
              <a:t>2.</a:t>
            </a:r>
            <a:r>
              <a:rPr lang="zh-CN" altLang="en-US" sz="2800" b="1"/>
              <a:t>得出结论 一切学问家以</a:t>
            </a:r>
          </a:p>
          <a:p>
            <a:r>
              <a:rPr lang="zh-CN" altLang="en-US" sz="2800" b="1"/>
              <a:t>      怀疑精神做学问</a:t>
            </a:r>
            <a:r>
              <a:rPr lang="en-US" altLang="zh-CN" sz="2800" b="1"/>
              <a:t>,  </a:t>
            </a:r>
            <a:r>
              <a:rPr lang="zh-CN" altLang="en-US" sz="2800" b="1"/>
              <a:t>会在</a:t>
            </a:r>
          </a:p>
          <a:p>
            <a:r>
              <a:rPr lang="zh-CN" altLang="en-US" sz="2800" b="1"/>
              <a:t>      文化史上起到重大作用</a:t>
            </a:r>
            <a:r>
              <a:rPr lang="en-US" altLang="zh-CN" sz="2800" b="1"/>
              <a:t>.</a:t>
            </a:r>
          </a:p>
        </p:txBody>
      </p:sp>
      <p:sp>
        <p:nvSpPr>
          <p:cNvPr id="15389" name="Text Box 29"/>
          <p:cNvSpPr txBox="1">
            <a:spLocks noChangeArrowheads="1"/>
          </p:cNvSpPr>
          <p:nvPr/>
        </p:nvSpPr>
        <p:spPr bwMode="auto">
          <a:xfrm>
            <a:off x="827088" y="5249863"/>
            <a:ext cx="2592387" cy="9461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altLang="zh-CN"/>
              <a:t> </a:t>
            </a:r>
            <a:r>
              <a:rPr lang="en-US" altLang="zh-CN" sz="2800" b="1"/>
              <a:t>(</a:t>
            </a:r>
            <a:r>
              <a:rPr lang="zh-CN" altLang="en-US" sz="2800" b="1"/>
              <a:t>反面</a:t>
            </a:r>
            <a:r>
              <a:rPr lang="en-US" altLang="zh-CN" sz="2800" b="1"/>
              <a:t>)</a:t>
            </a:r>
            <a:r>
              <a:rPr lang="zh-CN" altLang="en-US" sz="2800" b="1"/>
              <a:t>揭示 </a:t>
            </a:r>
          </a:p>
          <a:p>
            <a:r>
              <a:rPr lang="zh-CN" altLang="en-US" sz="2800" b="1">
                <a:solidFill>
                  <a:srgbClr val="0000FF"/>
                </a:solidFill>
              </a:rPr>
              <a:t>“墨守”的害处</a:t>
            </a:r>
            <a:r>
              <a:rPr lang="zh-CN" altLang="en-US" sz="2800" b="1"/>
              <a:t>                       </a:t>
            </a:r>
          </a:p>
        </p:txBody>
      </p:sp>
      <p:sp>
        <p:nvSpPr>
          <p:cNvPr id="15394" name="AutoShape 34"/>
          <p:cNvSpPr/>
          <p:nvPr/>
        </p:nvSpPr>
        <p:spPr bwMode="auto">
          <a:xfrm>
            <a:off x="2987675" y="4943475"/>
            <a:ext cx="287338" cy="1222375"/>
          </a:xfrm>
          <a:prstGeom prst="leftBrace">
            <a:avLst>
              <a:gd name="adj1" fmla="val 35451"/>
              <a:gd name="adj2" fmla="val 50000"/>
            </a:avLst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95" name="Text Box 35"/>
          <p:cNvSpPr txBox="1">
            <a:spLocks noChangeArrowheads="1"/>
          </p:cNvSpPr>
          <p:nvPr/>
        </p:nvSpPr>
        <p:spPr bwMode="auto">
          <a:xfrm>
            <a:off x="3276600" y="5229225"/>
            <a:ext cx="5060950" cy="13731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endParaRPr lang="en-US" altLang="zh-CN" sz="2800" b="1"/>
          </a:p>
          <a:p>
            <a:r>
              <a:rPr lang="zh-CN" altLang="en-US" sz="2800" b="1"/>
              <a:t>反面     揭示墨守前人旧说害处 </a:t>
            </a:r>
          </a:p>
          <a:p>
            <a:r>
              <a:rPr lang="zh-CN" altLang="en-US" sz="2800" b="1"/>
              <a:t>            停滞 不进步        </a:t>
            </a:r>
          </a:p>
        </p:txBody>
      </p:sp>
      <p:sp>
        <p:nvSpPr>
          <p:cNvPr id="15396" name="AutoShape 36"/>
          <p:cNvSpPr/>
          <p:nvPr/>
        </p:nvSpPr>
        <p:spPr bwMode="auto">
          <a:xfrm>
            <a:off x="8172450" y="765175"/>
            <a:ext cx="288925" cy="5400675"/>
          </a:xfrm>
          <a:prstGeom prst="rightBrace">
            <a:avLst>
              <a:gd name="adj1" fmla="val 155769"/>
              <a:gd name="adj2" fmla="val 50000"/>
            </a:avLst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98" name="Text Box 38"/>
          <p:cNvSpPr txBox="1">
            <a:spLocks noChangeArrowheads="1"/>
          </p:cNvSpPr>
          <p:nvPr/>
        </p:nvSpPr>
        <p:spPr bwMode="auto">
          <a:xfrm>
            <a:off x="8388350" y="1485900"/>
            <a:ext cx="549275" cy="44640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建设新学说  启迪新发明</a:t>
            </a:r>
          </a:p>
        </p:txBody>
      </p:sp>
      <p:sp>
        <p:nvSpPr>
          <p:cNvPr id="15399" name="Text Box 39"/>
          <p:cNvSpPr txBox="1">
            <a:spLocks noChangeArrowheads="1"/>
          </p:cNvSpPr>
          <p:nvPr/>
        </p:nvSpPr>
        <p:spPr bwMode="auto">
          <a:xfrm>
            <a:off x="539750" y="911225"/>
            <a:ext cx="2159000" cy="1219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endParaRPr lang="en-US" altLang="zh-CN"/>
          </a:p>
          <a:p>
            <a:r>
              <a:rPr lang="en-US" altLang="zh-CN" sz="2800" b="1"/>
              <a:t>(</a:t>
            </a:r>
            <a:r>
              <a:rPr lang="zh-CN" altLang="en-US" sz="2800" b="1"/>
              <a:t>正面 </a:t>
            </a:r>
            <a:r>
              <a:rPr lang="en-US" altLang="zh-CN" sz="2800" b="1"/>
              <a:t>)</a:t>
            </a:r>
            <a:r>
              <a:rPr lang="zh-CN" altLang="en-US" sz="2800" b="1"/>
              <a:t>论述</a:t>
            </a:r>
          </a:p>
          <a:p>
            <a:r>
              <a:rPr lang="zh-CN" altLang="en-US" sz="2800" b="1">
                <a:solidFill>
                  <a:srgbClr val="0000FF"/>
                </a:solidFill>
              </a:rPr>
              <a:t>怀疑好处</a:t>
            </a:r>
          </a:p>
        </p:txBody>
      </p:sp>
      <p:sp>
        <p:nvSpPr>
          <p:cNvPr id="15400" name="Text Box 40"/>
          <p:cNvSpPr txBox="1">
            <a:spLocks noChangeArrowheads="1"/>
          </p:cNvSpPr>
          <p:nvPr/>
        </p:nvSpPr>
        <p:spPr bwMode="auto">
          <a:xfrm>
            <a:off x="2411413" y="2206625"/>
            <a:ext cx="1612900" cy="5175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/>
              <a:t>从事实上</a:t>
            </a:r>
          </a:p>
        </p:txBody>
      </p:sp>
      <p:sp>
        <p:nvSpPr>
          <p:cNvPr id="15401" name="Text Box 41"/>
          <p:cNvSpPr txBox="1">
            <a:spLocks noChangeArrowheads="1"/>
          </p:cNvSpPr>
          <p:nvPr/>
        </p:nvSpPr>
        <p:spPr bwMode="auto">
          <a:xfrm>
            <a:off x="3348038" y="4727575"/>
            <a:ext cx="2819400" cy="7937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/>
              <a:t>正面     得出结论</a:t>
            </a:r>
          </a:p>
          <a:p>
            <a:endParaRPr lang="en-US" altLang="zh-CN"/>
          </a:p>
        </p:txBody>
      </p:sp>
      <p:sp>
        <p:nvSpPr>
          <p:cNvPr id="26640" name="Line 42"/>
          <p:cNvSpPr>
            <a:spLocks noChangeShapeType="1"/>
          </p:cNvSpPr>
          <p:nvPr/>
        </p:nvSpPr>
        <p:spPr bwMode="auto">
          <a:xfrm flipV="1">
            <a:off x="5364163" y="3933825"/>
            <a:ext cx="71437" cy="79375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  <a:effectLst/>
        </p:spPr>
        <p:txBody>
          <a:bodyPr wrap="none"/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5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5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5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5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5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5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7" dur="500"/>
                                        <p:tgtEl>
                                          <p:spTgt spid="15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15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5" grpId="0" animBg="1"/>
      <p:bldP spid="15376" grpId="0"/>
      <p:bldP spid="15387" grpId="0"/>
      <p:bldP spid="15388" grpId="0"/>
      <p:bldP spid="15389" grpId="0"/>
      <p:bldP spid="15394" grpId="0" animBg="1"/>
      <p:bldP spid="15395" grpId="0"/>
      <p:bldP spid="15396" grpId="0" animBg="1"/>
      <p:bldP spid="15398" grpId="0"/>
      <p:bldP spid="15399" grpId="0"/>
      <p:bldP spid="15400" grpId="0"/>
      <p:bldP spid="1540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988840"/>
            <a:ext cx="91349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70C0"/>
                </a:solidFill>
              </a:rPr>
              <a:t>         顾先生说：“做学问要有怀疑的精神”</a:t>
            </a:r>
            <a:r>
              <a:rPr lang="zh-CN" altLang="en-US" sz="3200" b="1" dirty="0" smtClean="0">
                <a:solidFill>
                  <a:srgbClr val="0070C0"/>
                </a:solidFill>
              </a:rPr>
              <a:t> 。</a:t>
            </a:r>
            <a:endParaRPr lang="en-US" altLang="zh-CN" sz="3200" b="1" dirty="0" smtClean="0">
              <a:solidFill>
                <a:srgbClr val="0070C0"/>
              </a:solidFill>
            </a:endParaRPr>
          </a:p>
          <a:p>
            <a:r>
              <a:rPr lang="zh-CN" altLang="en-US" sz="3200" b="1" dirty="0" smtClean="0">
                <a:solidFill>
                  <a:srgbClr val="0070C0"/>
                </a:solidFill>
              </a:rPr>
              <a:t>我们以课文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第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6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段</a:t>
            </a:r>
            <a:r>
              <a:rPr lang="zh-CN" altLang="en-US" sz="3200" b="1" dirty="0" smtClean="0">
                <a:solidFill>
                  <a:srgbClr val="0070C0"/>
                </a:solidFill>
              </a:rPr>
              <a:t>为例，请大家思考这段论述</a:t>
            </a:r>
            <a:endParaRPr lang="en-US" altLang="zh-CN" sz="3200" b="1" dirty="0" smtClean="0">
              <a:solidFill>
                <a:srgbClr val="0070C0"/>
              </a:solidFill>
            </a:endParaRPr>
          </a:p>
          <a:p>
            <a:r>
              <a:rPr lang="zh-CN" altLang="en-US" sz="3200" b="1" dirty="0" smtClean="0">
                <a:solidFill>
                  <a:srgbClr val="0070C0"/>
                </a:solidFill>
              </a:rPr>
              <a:t>有什么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漏洞</a:t>
            </a:r>
            <a:r>
              <a:rPr lang="zh-CN" altLang="en-US" sz="3200" b="1" dirty="0" smtClean="0">
                <a:solidFill>
                  <a:srgbClr val="0070C0"/>
                </a:solidFill>
              </a:rPr>
              <a:t>？</a:t>
            </a:r>
            <a:endParaRPr lang="zh-CN" altLang="en-US" sz="3200" b="1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64180" y="814248"/>
            <a:ext cx="3262433" cy="1015663"/>
          </a:xfrm>
          <a:prstGeom prst="rect">
            <a:avLst/>
          </a:prstGeom>
          <a:noFill/>
          <a:ln w="76200"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2060"/>
                </a:solidFill>
                <a:latin typeface="华文琥珀" pitchFamily="2" charset="-122"/>
                <a:ea typeface="华文琥珀" pitchFamily="2" charset="-122"/>
              </a:rPr>
              <a:t>思考探究</a:t>
            </a:r>
            <a:endParaRPr lang="zh-CN" altLang="en-US" sz="6000" cap="none" spc="0" dirty="0">
              <a:ln w="11430"/>
              <a:solidFill>
                <a:srgbClr val="00206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文本框 2"/>
          <p:cNvSpPr txBox="1">
            <a:spLocks noChangeArrowheads="1"/>
          </p:cNvSpPr>
          <p:nvPr/>
        </p:nvSpPr>
        <p:spPr bwMode="auto">
          <a:xfrm>
            <a:off x="323528" y="1988840"/>
            <a:ext cx="5718095" cy="360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zh-CN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顾颉</a:t>
            </a:r>
            <a:r>
              <a:rPr lang="en-US" altLang="zh-CN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[</a:t>
            </a:r>
            <a:r>
              <a:rPr lang="en-US" altLang="zh-CN" sz="3200" b="1" dirty="0" err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jié</a:t>
            </a:r>
            <a:r>
              <a:rPr lang="en-US" altLang="zh-CN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]</a:t>
            </a:r>
            <a:r>
              <a:rPr lang="zh-CN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刚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en-US" altLang="zh-CN" sz="32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32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1893</a:t>
            </a:r>
            <a:r>
              <a:rPr lang="en-US" altLang="zh-CN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zh-CN" sz="32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1980</a:t>
            </a:r>
            <a:r>
              <a:rPr lang="en-US" altLang="zh-CN" sz="32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zh-CN" sz="32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zh-CN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原名诵坤，字铭坚，江苏苏州人。中国历史学家、民间文艺研究家，</a:t>
            </a:r>
            <a:r>
              <a:rPr lang="zh-CN" altLang="en-US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古史辨学派创始人，现代历史地理学和民俗学的开拓者、奠基人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zh-CN" sz="3200" b="1" dirty="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27587" y="1996068"/>
            <a:ext cx="2782038" cy="3970123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124744"/>
            <a:ext cx="9155886" cy="5720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600" b="1" dirty="0" smtClean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zh-CN" sz="3600" b="1" dirty="0" smtClean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伽利略</a:t>
            </a:r>
            <a:r>
              <a:rPr lang="zh-CN" altLang="zh-CN" sz="36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对亚里士多德的观点产生了怀疑，因而得出了自由落体定律</a:t>
            </a:r>
            <a:r>
              <a:rPr lang="zh-CN" altLang="zh-CN" sz="3600" b="1" dirty="0" smtClean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；</a:t>
            </a:r>
            <a:endParaRPr lang="en-US" altLang="zh-CN" sz="3600" b="1" dirty="0" smtClean="0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600" b="1" dirty="0" smtClean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zh-CN" sz="3600" b="1" dirty="0" smtClean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瓦特</a:t>
            </a:r>
            <a:r>
              <a:rPr lang="zh-CN" altLang="zh-CN" sz="36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因为有“水开了，壶盖为什么会跳起来”的疑问，发现了蒸汽的力量</a:t>
            </a:r>
            <a:r>
              <a:rPr lang="zh-CN" altLang="zh-CN" sz="3600" b="1" dirty="0" smtClean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；</a:t>
            </a:r>
            <a:endParaRPr lang="en-US" altLang="zh-CN" sz="3600" b="1" dirty="0" smtClean="0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600" b="1" dirty="0" smtClean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zh-CN" sz="3600" b="1" dirty="0" smtClean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哥白尼</a:t>
            </a:r>
            <a:r>
              <a:rPr lang="zh-CN" altLang="zh-CN" sz="36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对前人的成果不盲从，提出了地动学说</a:t>
            </a:r>
            <a:r>
              <a:rPr lang="zh-CN" altLang="zh-CN" sz="3600" b="1" dirty="0" smtClean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；</a:t>
            </a:r>
            <a:endParaRPr lang="en-US" altLang="zh-CN" sz="3600" b="1" dirty="0" smtClean="0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600" b="1" dirty="0" smtClean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4.</a:t>
            </a:r>
            <a:r>
              <a:rPr lang="zh-CN" altLang="zh-CN" sz="3600" b="1" dirty="0" smtClean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牛顿</a:t>
            </a:r>
            <a:r>
              <a:rPr lang="zh-CN" altLang="zh-CN" sz="36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因为有“苹果为什么会落地？”的疑问，发现了万有引力</a:t>
            </a:r>
            <a:r>
              <a:rPr lang="zh-CN" altLang="zh-CN" sz="3600" b="1" dirty="0" smtClean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；让</a:t>
            </a:r>
            <a:r>
              <a:rPr lang="zh-CN" altLang="zh-CN" sz="36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我们来学习顾颉刚先生的《怀疑与学问》。</a:t>
            </a:r>
            <a:endParaRPr lang="zh-CN" altLang="en-US" sz="3600" b="1" dirty="0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58775" y="1177925"/>
            <a:ext cx="8372475" cy="38087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毛泽东说：“多想出智慧。”    </a:t>
            </a: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怀疑并不是缺点，总是疑，而并不下断语，这才是缺点。（鲁迅）</a:t>
            </a: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牛顿看见苹果落地，产生疑问，发明了万有引力。</a:t>
            </a: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李时珍发现古医药书籍中的谬误，发愤编写出当时最完备的医药宝典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本草纲目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俗话说：眼见为实，耳听为虚。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788024" y="1700809"/>
            <a:ext cx="1566739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21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（道理论据）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043608" y="2564904"/>
            <a:ext cx="1693242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21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（道理论据）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7020272" y="2996952"/>
            <a:ext cx="1655416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21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（事实论据）</a:t>
            </a: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3347864" y="4005064"/>
            <a:ext cx="3456384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21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（事实论据）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5004048" y="4437113"/>
            <a:ext cx="1800200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21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（道理论据）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184725" y="1052736"/>
            <a:ext cx="4801314" cy="1015663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7030A0"/>
                </a:solidFill>
                <a:latin typeface="华文琥珀" pitchFamily="2" charset="-122"/>
                <a:ea typeface="华文琥珀" pitchFamily="2" charset="-122"/>
              </a:rPr>
              <a:t>课后练习答案</a:t>
            </a:r>
            <a:endParaRPr lang="zh-CN" altLang="en-US" sz="6000" cap="none" spc="0" dirty="0">
              <a:ln w="11430"/>
              <a:solidFill>
                <a:srgbClr val="7030A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382" y="2348880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zh-CN" sz="32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一、通读课文，同学之间讨论：作者所说的怀疑精神有什么样的内涵？它对做学问有什么重要意义？</a:t>
            </a:r>
          </a:p>
        </p:txBody>
      </p:sp>
      <p:sp>
        <p:nvSpPr>
          <p:cNvPr id="4" name="矩形 3"/>
          <p:cNvSpPr/>
          <p:nvPr/>
        </p:nvSpPr>
        <p:spPr>
          <a:xfrm>
            <a:off x="317319" y="3749456"/>
            <a:ext cx="8536126" cy="2936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事前的思索，不随便轻信的态度，便是</a:t>
            </a:r>
            <a:r>
              <a:rPr lang="zh-CN" altLang="zh-CN" sz="28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怀疑精神。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zh-CN" altLang="zh-CN" sz="28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意义：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❶对于学问，只有经过自己的怀疑：因怀疑而思索，因思索而辨别是非；经过“怀疑”“思索”“辨别”三步，学问才是自己的学问（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）❷</a:t>
            </a:r>
            <a:r>
              <a:rPr lang="zh-CN" altLang="zh-CN" sz="28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只有常常</a:t>
            </a:r>
            <a:r>
              <a:rPr lang="zh-CN" altLang="zh-CN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怀疑、常常发问，</a:t>
            </a:r>
            <a:r>
              <a:rPr lang="zh-CN" altLang="zh-CN" sz="28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才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有问题，才想求解答</a:t>
            </a:r>
            <a:r>
              <a:rPr lang="zh-CN" altLang="zh-CN" sz="28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在不断的发问和求解中，一切学问才会起来。（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zh-CN" sz="2800" b="1" dirty="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84725" y="1052736"/>
            <a:ext cx="4801314" cy="1015663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7030A0"/>
                </a:solidFill>
                <a:latin typeface="华文琥珀" pitchFamily="2" charset="-122"/>
                <a:ea typeface="华文琥珀" pitchFamily="2" charset="-122"/>
              </a:rPr>
              <a:t>课后练习答案</a:t>
            </a:r>
            <a:endParaRPr lang="zh-CN" altLang="en-US" sz="6000" cap="none" spc="0" dirty="0">
              <a:ln w="11430"/>
              <a:solidFill>
                <a:srgbClr val="7030A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172532"/>
            <a:ext cx="91306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二、本文结构完整，论证严密。细读课文，画出承上启下的关键语句，梳理文章的论证结构，完成下面的表格。</a:t>
            </a:r>
            <a:endParaRPr lang="zh-CN" altLang="en-US" sz="32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3152284" y="3363097"/>
            <a:ext cx="2484276" cy="396044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核心论点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流程图: 可选过程 7"/>
          <p:cNvSpPr/>
          <p:nvPr/>
        </p:nvSpPr>
        <p:spPr>
          <a:xfrm>
            <a:off x="2375255" y="3759141"/>
            <a:ext cx="3997640" cy="605963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流程图: 可选过程 8"/>
          <p:cNvSpPr/>
          <p:nvPr/>
        </p:nvSpPr>
        <p:spPr>
          <a:xfrm>
            <a:off x="791580" y="5340721"/>
            <a:ext cx="2484276" cy="396044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分论点一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流程图: 可选过程 9"/>
          <p:cNvSpPr/>
          <p:nvPr/>
        </p:nvSpPr>
        <p:spPr>
          <a:xfrm>
            <a:off x="251520" y="5736765"/>
            <a:ext cx="3816424" cy="97210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流程图: 可选过程 10"/>
          <p:cNvSpPr/>
          <p:nvPr/>
        </p:nvSpPr>
        <p:spPr>
          <a:xfrm>
            <a:off x="5610105" y="5358857"/>
            <a:ext cx="2484276" cy="396044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分论点二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流程图: 可选过程 11"/>
          <p:cNvSpPr/>
          <p:nvPr/>
        </p:nvSpPr>
        <p:spPr>
          <a:xfrm>
            <a:off x="4944031" y="5745900"/>
            <a:ext cx="3816424" cy="97210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左大括号 12"/>
          <p:cNvSpPr/>
          <p:nvPr/>
        </p:nvSpPr>
        <p:spPr>
          <a:xfrm rot="5400000">
            <a:off x="4015122" y="2692176"/>
            <a:ext cx="758599" cy="4392488"/>
          </a:xfrm>
          <a:prstGeom prst="leftBrace">
            <a:avLst>
              <a:gd name="adj1" fmla="val 21726"/>
              <a:gd name="adj2" fmla="val 50000"/>
            </a:avLst>
          </a:prstGeom>
          <a:ln w="762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6457" y="5763901"/>
            <a:ext cx="38634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怀疑是辨伪去妄的必须步骤</a:t>
            </a:r>
            <a:endParaRPr lang="zh-CN" altLang="en-US" sz="28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392318" y="3807605"/>
            <a:ext cx="39805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治学必须有怀疑精神 </a:t>
            </a:r>
          </a:p>
        </p:txBody>
      </p:sp>
      <p:sp>
        <p:nvSpPr>
          <p:cNvPr id="16" name="矩形 15"/>
          <p:cNvSpPr/>
          <p:nvPr/>
        </p:nvSpPr>
        <p:spPr>
          <a:xfrm>
            <a:off x="4948397" y="5763901"/>
            <a:ext cx="38120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怀疑是建设新学说、启迪新发明的基本条件</a:t>
            </a:r>
            <a:endParaRPr lang="zh-CN" altLang="en-US" sz="28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184725" y="1052736"/>
            <a:ext cx="4801314" cy="1015663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7030A0"/>
                </a:solidFill>
                <a:latin typeface="华文琥珀" pitchFamily="2" charset="-122"/>
                <a:ea typeface="华文琥珀" pitchFamily="2" charset="-122"/>
              </a:rPr>
              <a:t>课后练习答案</a:t>
            </a:r>
            <a:endParaRPr lang="zh-CN" altLang="en-US" sz="6000" cap="none" spc="0" dirty="0">
              <a:ln w="11430"/>
              <a:solidFill>
                <a:srgbClr val="7030A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7586" name="文本框 1"/>
          <p:cNvSpPr txBox="1">
            <a:spLocks noChangeArrowheads="1"/>
          </p:cNvSpPr>
          <p:nvPr/>
        </p:nvSpPr>
        <p:spPr bwMode="auto">
          <a:xfrm>
            <a:off x="6350" y="4229100"/>
            <a:ext cx="9102725" cy="1311275"/>
          </a:xfrm>
          <a:prstGeom prst="rect">
            <a:avLst/>
          </a:prstGeom>
          <a:solidFill>
            <a:schemeClr val="bg1">
              <a:alpha val="5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8000"/>
          </a:p>
        </p:txBody>
      </p:sp>
      <p:sp>
        <p:nvSpPr>
          <p:cNvPr id="2" name="矩形 1"/>
          <p:cNvSpPr/>
          <p:nvPr/>
        </p:nvSpPr>
        <p:spPr>
          <a:xfrm>
            <a:off x="36347" y="2350475"/>
            <a:ext cx="907272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三、本文逻辑严密，语言准确。结合上下文，揣摩下面这段文字，回答后面的问题。</a:t>
            </a:r>
            <a:endParaRPr lang="zh-CN" altLang="en-US" sz="32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31640" y="3573016"/>
            <a:ext cx="609210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zh-CN" sz="32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一切</a:t>
            </a:r>
            <a:r>
              <a:rPr lang="zh-CN" altLang="zh-CN" sz="32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学问家，不但对于流俗传说，就是对于过去学者的学说也</a:t>
            </a:r>
            <a:r>
              <a:rPr lang="zh-CN" altLang="zh-CN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常常</a:t>
            </a:r>
            <a:r>
              <a:rPr lang="zh-CN" altLang="zh-CN" sz="32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要抱怀疑的态度，</a:t>
            </a:r>
            <a:r>
              <a:rPr lang="zh-CN" altLang="zh-CN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常常</a:t>
            </a:r>
            <a:r>
              <a:rPr lang="zh-CN" altLang="zh-CN" sz="32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和书中的学说辩论，</a:t>
            </a:r>
            <a:r>
              <a:rPr lang="zh-CN" altLang="zh-CN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常常</a:t>
            </a:r>
            <a:r>
              <a:rPr lang="zh-CN" altLang="zh-CN" sz="32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评判书中的学说，</a:t>
            </a:r>
            <a:r>
              <a:rPr lang="zh-CN" altLang="zh-CN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常常</a:t>
            </a:r>
            <a:r>
              <a:rPr lang="zh-CN" altLang="zh-CN" sz="32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修正书中的学说：要这样才能有更新更善的学说产生。</a:t>
            </a:r>
            <a:endParaRPr lang="zh-CN" altLang="zh-CN" sz="3200" dirty="0">
              <a:solidFill>
                <a:srgbClr val="00B05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184725" y="1052736"/>
            <a:ext cx="4801314" cy="1015663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7030A0"/>
                </a:solidFill>
                <a:latin typeface="华文琥珀" pitchFamily="2" charset="-122"/>
                <a:ea typeface="华文琥珀" pitchFamily="2" charset="-122"/>
              </a:rPr>
              <a:t>课后练习答案</a:t>
            </a:r>
            <a:endParaRPr lang="zh-CN" altLang="en-US" sz="6000" cap="none" spc="0" dirty="0">
              <a:ln w="11430"/>
              <a:solidFill>
                <a:srgbClr val="7030A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7586" name="文本框 1"/>
          <p:cNvSpPr txBox="1">
            <a:spLocks noChangeArrowheads="1"/>
          </p:cNvSpPr>
          <p:nvPr/>
        </p:nvSpPr>
        <p:spPr bwMode="auto">
          <a:xfrm>
            <a:off x="6350" y="4229100"/>
            <a:ext cx="9102725" cy="1311275"/>
          </a:xfrm>
          <a:prstGeom prst="rect">
            <a:avLst/>
          </a:prstGeom>
          <a:solidFill>
            <a:schemeClr val="bg1">
              <a:alpha val="5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8000"/>
          </a:p>
        </p:txBody>
      </p:sp>
      <p:sp>
        <p:nvSpPr>
          <p:cNvPr id="2" name="矩形 1"/>
          <p:cNvSpPr/>
          <p:nvPr/>
        </p:nvSpPr>
        <p:spPr>
          <a:xfrm>
            <a:off x="36347" y="2350475"/>
            <a:ext cx="907272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三、本文逻辑严密，语言准确。结合上下文，揣摩下面这段文字，回答后面的问题。</a:t>
            </a:r>
            <a:endParaRPr lang="zh-CN" altLang="en-US" sz="32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9855" y="3447500"/>
            <a:ext cx="831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2800" b="1" dirty="0">
                <a:solidFill>
                  <a:srgbClr val="00CC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zh-CN" sz="2800" b="1" dirty="0">
                <a:solidFill>
                  <a:srgbClr val="00CC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开头的“一切”是否太绝对了？对此，你怎么看？</a:t>
            </a:r>
          </a:p>
        </p:txBody>
      </p:sp>
      <p:sp>
        <p:nvSpPr>
          <p:cNvPr id="8" name="矩形 7"/>
          <p:cNvSpPr/>
          <p:nvPr/>
        </p:nvSpPr>
        <p:spPr>
          <a:xfrm>
            <a:off x="1100262" y="4180344"/>
            <a:ext cx="719994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zh-CN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我认为</a:t>
            </a:r>
            <a:r>
              <a:rPr lang="zh-CN" altLang="zh-CN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一切”并不绝对。因为学问的基础是事实和证据，而事实和证据最可靠最要紧的材料是自己亲见的和经过怀疑、思索、辨别的他人的学问。学问家如果不具备这种基本的怀疑精神，那他就不可能成为一个合格的学问家。</a:t>
            </a:r>
            <a:endParaRPr lang="zh-CN" altLang="zh-CN" sz="28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184725" y="1052736"/>
            <a:ext cx="4801314" cy="1015663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7030A0"/>
                </a:solidFill>
                <a:latin typeface="华文琥珀" pitchFamily="2" charset="-122"/>
                <a:ea typeface="华文琥珀" pitchFamily="2" charset="-122"/>
              </a:rPr>
              <a:t>课后练习答案</a:t>
            </a:r>
            <a:endParaRPr lang="zh-CN" altLang="en-US" sz="6000" cap="none" spc="0" dirty="0">
              <a:ln w="11430"/>
              <a:solidFill>
                <a:srgbClr val="7030A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7586" name="文本框 1"/>
          <p:cNvSpPr txBox="1">
            <a:spLocks noChangeArrowheads="1"/>
          </p:cNvSpPr>
          <p:nvPr/>
        </p:nvSpPr>
        <p:spPr bwMode="auto">
          <a:xfrm>
            <a:off x="6350" y="4229100"/>
            <a:ext cx="9102725" cy="1311275"/>
          </a:xfrm>
          <a:prstGeom prst="rect">
            <a:avLst/>
          </a:prstGeom>
          <a:solidFill>
            <a:schemeClr val="bg1">
              <a:alpha val="5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8000"/>
          </a:p>
        </p:txBody>
      </p:sp>
      <p:sp>
        <p:nvSpPr>
          <p:cNvPr id="2" name="矩形 1"/>
          <p:cNvSpPr/>
          <p:nvPr/>
        </p:nvSpPr>
        <p:spPr>
          <a:xfrm>
            <a:off x="36347" y="2350475"/>
            <a:ext cx="907272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三、本文逻辑严密，语言准确。结合上下文，揣摩下面这段文字，回答后面的问题。</a:t>
            </a:r>
            <a:endParaRPr lang="zh-CN" altLang="en-US" sz="32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9855" y="3447500"/>
            <a:ext cx="911893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2800" b="1" dirty="0">
                <a:solidFill>
                  <a:srgbClr val="00CC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zh-CN" sz="2800" b="1" dirty="0">
                <a:solidFill>
                  <a:srgbClr val="00CC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这段文字中有四个以“常常”开头的短句，它们的顺序是否可以任意调整？为什么？</a:t>
            </a:r>
          </a:p>
        </p:txBody>
      </p:sp>
      <p:sp>
        <p:nvSpPr>
          <p:cNvPr id="8" name="矩形 7"/>
          <p:cNvSpPr/>
          <p:nvPr/>
        </p:nvSpPr>
        <p:spPr>
          <a:xfrm>
            <a:off x="492703" y="4581128"/>
            <a:ext cx="8158593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zh-CN" altLang="zh-CN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它们的顺序不能调换。因为“怀疑”</a:t>
            </a:r>
            <a:r>
              <a:rPr lang="en-US" altLang="zh-CN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zh-CN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辩论”“评判”“修正”这四个词的顺序是人们对过去学说进行怀疑的思维过程，如果调换顺序就与人们对事物的认识过程不相符合。</a:t>
            </a:r>
            <a:r>
              <a:rPr lang="en-US" altLang="zh-CN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endParaRPr lang="zh-CN" altLang="zh-CN" sz="2800" dirty="0">
              <a:solidFill>
                <a:srgbClr val="FF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0" name="矩形 13"/>
          <p:cNvSpPr>
            <a:spLocks noChangeArrowheads="1"/>
          </p:cNvSpPr>
          <p:nvPr/>
        </p:nvSpPr>
        <p:spPr bwMode="auto">
          <a:xfrm>
            <a:off x="0" y="1916113"/>
            <a:ext cx="9144000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顾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颉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刚（   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  程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颐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    ）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譬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如（    ）   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腐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草为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萤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 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）虚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妄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      ）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盲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从（    ）  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停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滞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    ）   步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骤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    ） 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懒惰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       ） 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启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迪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    ）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塾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师（    ）   大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儒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    ）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475656" y="2060848"/>
            <a:ext cx="10081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jié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6" name="文本框 2"/>
          <p:cNvSpPr txBox="1">
            <a:spLocks noChangeArrowheads="1"/>
          </p:cNvSpPr>
          <p:nvPr/>
        </p:nvSpPr>
        <p:spPr bwMode="auto">
          <a:xfrm>
            <a:off x="3995936" y="1916832"/>
            <a:ext cx="93610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yí</a:t>
            </a:r>
          </a:p>
        </p:txBody>
      </p:sp>
      <p:sp>
        <p:nvSpPr>
          <p:cNvPr id="17" name="文本框 3"/>
          <p:cNvSpPr txBox="1">
            <a:spLocks noChangeArrowheads="1"/>
          </p:cNvSpPr>
          <p:nvPr/>
        </p:nvSpPr>
        <p:spPr bwMode="auto">
          <a:xfrm>
            <a:off x="6516216" y="1916832"/>
            <a:ext cx="79208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pì</a:t>
            </a:r>
          </a:p>
        </p:txBody>
      </p:sp>
      <p:sp>
        <p:nvSpPr>
          <p:cNvPr id="18" name="文本框 4"/>
          <p:cNvSpPr txBox="1">
            <a:spLocks noChangeArrowheads="1"/>
          </p:cNvSpPr>
          <p:nvPr/>
        </p:nvSpPr>
        <p:spPr bwMode="auto">
          <a:xfrm>
            <a:off x="1835696" y="2348880"/>
            <a:ext cx="936105" cy="784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endParaRPr lang="en-US" altLang="zh-CN" sz="21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ín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ɡ</a:t>
            </a:r>
          </a:p>
        </p:txBody>
      </p:sp>
      <p:sp>
        <p:nvSpPr>
          <p:cNvPr id="19" name="文本框 5"/>
          <p:cNvSpPr txBox="1">
            <a:spLocks noChangeArrowheads="1"/>
          </p:cNvSpPr>
          <p:nvPr/>
        </p:nvSpPr>
        <p:spPr bwMode="auto">
          <a:xfrm>
            <a:off x="4067944" y="2636912"/>
            <a:ext cx="10081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wàn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ɡ</a:t>
            </a:r>
          </a:p>
        </p:txBody>
      </p:sp>
      <p:sp>
        <p:nvSpPr>
          <p:cNvPr id="20" name="文本框 6"/>
          <p:cNvSpPr txBox="1">
            <a:spLocks noChangeArrowheads="1"/>
          </p:cNvSpPr>
          <p:nvPr/>
        </p:nvSpPr>
        <p:spPr bwMode="auto">
          <a:xfrm>
            <a:off x="6876256" y="2636912"/>
            <a:ext cx="187220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mánɡ</a:t>
            </a:r>
          </a:p>
        </p:txBody>
      </p:sp>
      <p:sp>
        <p:nvSpPr>
          <p:cNvPr id="21" name="文本框 7"/>
          <p:cNvSpPr txBox="1">
            <a:spLocks noChangeArrowheads="1"/>
          </p:cNvSpPr>
          <p:nvPr/>
        </p:nvSpPr>
        <p:spPr bwMode="auto">
          <a:xfrm>
            <a:off x="1115617" y="3356992"/>
            <a:ext cx="79208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zhì</a:t>
            </a: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3779912" y="3284984"/>
            <a:ext cx="100811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zhòu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6084168" y="3284984"/>
            <a:ext cx="172819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lǎn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duò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1187625" y="4005064"/>
            <a:ext cx="93610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dí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3635896" y="4005064"/>
            <a:ext cx="10081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shú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6372201" y="3933056"/>
            <a:ext cx="93610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rú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0" y="980728"/>
            <a:ext cx="5076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0070C0"/>
                </a:solidFill>
              </a:rPr>
              <a:t>1.</a:t>
            </a:r>
            <a:r>
              <a:rPr lang="zh-CN" altLang="en-US" sz="3600" b="1" dirty="0" smtClean="0">
                <a:solidFill>
                  <a:srgbClr val="0070C0"/>
                </a:solidFill>
              </a:rPr>
              <a:t>听读课文，正音。</a:t>
            </a:r>
            <a:endParaRPr lang="zh-CN" altLang="en-US" sz="36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5" grpId="0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 bwMode="auto">
          <a:xfrm>
            <a:off x="179512" y="116632"/>
            <a:ext cx="2170113" cy="539750"/>
            <a:chOff x="263352" y="116632"/>
            <a:chExt cx="2892152" cy="720080"/>
          </a:xfrm>
        </p:grpSpPr>
        <p:grpSp>
          <p:nvGrpSpPr>
            <p:cNvPr id="3" name="组合 4"/>
            <p:cNvGrpSpPr/>
            <p:nvPr/>
          </p:nvGrpSpPr>
          <p:grpSpPr bwMode="auto">
            <a:xfrm>
              <a:off x="263352" y="116632"/>
              <a:ext cx="2892152" cy="720080"/>
              <a:chOff x="263352" y="116632"/>
              <a:chExt cx="2892152" cy="720080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263352" y="771057"/>
                <a:ext cx="2460551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3">
                <a:schemeClr val="accent3"/>
              </a:lnRef>
              <a:fillRef idx="0">
                <a:schemeClr val="accent3"/>
              </a:fillRef>
              <a:effectRef idx="2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694953" y="194993"/>
                <a:ext cx="2460551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3">
                <a:schemeClr val="accent3"/>
              </a:lnRef>
              <a:fillRef idx="0">
                <a:schemeClr val="accent3"/>
              </a:fillRef>
              <a:effectRef idx="2">
                <a:schemeClr val="accent3"/>
              </a:effectRef>
              <a:fontRef idx="minor">
                <a:schemeClr val="tx1"/>
              </a:fontRef>
            </p:style>
          </p:cxnSp>
          <p:sp>
            <p:nvSpPr>
              <p:cNvPr id="9" name="流程图: 接点 8"/>
              <p:cNvSpPr>
                <a:spLocks noChangeAspect="1"/>
              </p:cNvSpPr>
              <p:nvPr/>
            </p:nvSpPr>
            <p:spPr>
              <a:xfrm>
                <a:off x="946721" y="152635"/>
                <a:ext cx="107900" cy="108013"/>
              </a:xfrm>
              <a:prstGeom prst="flowChartConnector">
                <a:avLst/>
              </a:prstGeom>
              <a:solidFill>
                <a:schemeClr val="bg1">
                  <a:lumMod val="6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" name="流程图: 接点 9"/>
              <p:cNvSpPr>
                <a:spLocks noChangeAspect="1"/>
              </p:cNvSpPr>
              <p:nvPr/>
            </p:nvSpPr>
            <p:spPr>
              <a:xfrm>
                <a:off x="2495408" y="728699"/>
                <a:ext cx="107900" cy="108013"/>
              </a:xfrm>
              <a:prstGeom prst="flowChartConnector">
                <a:avLst/>
              </a:prstGeom>
              <a:solidFill>
                <a:schemeClr val="bg1">
                  <a:lumMod val="6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" name="流程图: 接点 10"/>
              <p:cNvSpPr>
                <a:spLocks noChangeAspect="1"/>
              </p:cNvSpPr>
              <p:nvPr/>
            </p:nvSpPr>
            <p:spPr>
              <a:xfrm>
                <a:off x="2872001" y="116632"/>
                <a:ext cx="179833" cy="180019"/>
              </a:xfrm>
              <a:prstGeom prst="flowChartConnector">
                <a:avLst/>
              </a:prstGeom>
              <a:solidFill>
                <a:schemeClr val="bg1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14351" name="矩形 5"/>
            <p:cNvSpPr>
              <a:spLocks noChangeArrowheads="1"/>
            </p:cNvSpPr>
            <p:nvPr/>
          </p:nvSpPr>
          <p:spPr bwMode="auto">
            <a:xfrm>
              <a:off x="989091" y="208672"/>
              <a:ext cx="1691061" cy="553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100" b="1">
                  <a:solidFill>
                    <a:srgbClr val="C00000"/>
                  </a:solidFill>
                  <a:latin typeface="隶书" pitchFamily="49" charset="-122"/>
                  <a:ea typeface="隶书" pitchFamily="49" charset="-122"/>
                </a:rPr>
                <a:t>整体感知</a:t>
              </a:r>
            </a:p>
          </p:txBody>
        </p:sp>
      </p:grpSp>
      <p:pic>
        <p:nvPicPr>
          <p:cNvPr id="14339" name="图片 38" descr="2列2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925" y="184894"/>
            <a:ext cx="4318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251520" y="1412776"/>
            <a:ext cx="8496944" cy="6674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51435" tIns="25718" rIns="51435" bIns="25718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en-US" altLang="zh-CN" sz="40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40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自读课文，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划出</a:t>
            </a:r>
            <a:r>
              <a:rPr lang="zh-CN" altLang="en-US" sz="40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本文</a:t>
            </a:r>
            <a:r>
              <a:rPr lang="zh-CN" altLang="en-US" sz="40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中心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论点</a:t>
            </a:r>
            <a:r>
              <a:rPr lang="zh-CN" altLang="en-US" sz="40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40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964179" y="814248"/>
            <a:ext cx="3262433" cy="1015663"/>
          </a:xfrm>
          <a:prstGeom prst="rect">
            <a:avLst/>
          </a:prstGeom>
          <a:noFill/>
          <a:ln w="76200"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2060"/>
                </a:solidFill>
                <a:latin typeface="华文琥珀" pitchFamily="2" charset="-122"/>
                <a:ea typeface="华文琥珀" pitchFamily="2" charset="-122"/>
              </a:rPr>
              <a:t>课文精讲</a:t>
            </a:r>
            <a:endParaRPr lang="zh-CN" altLang="en-US" sz="6000" cap="none" spc="0" dirty="0">
              <a:ln w="11430"/>
              <a:solidFill>
                <a:srgbClr val="002060"/>
              </a:solidFill>
              <a:latin typeface="华文琥珀" pitchFamily="2" charset="-122"/>
              <a:ea typeface="华文琥珀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l="6037" t="1200" r="7067" b="7802"/>
          <a:stretch>
            <a:fillRect/>
          </a:stretch>
        </p:blipFill>
        <p:spPr>
          <a:xfrm>
            <a:off x="323528" y="3591401"/>
            <a:ext cx="2304256" cy="3266599"/>
          </a:xfrm>
          <a:prstGeom prst="ellipse">
            <a:avLst/>
          </a:prstGeom>
        </p:spPr>
      </p:pic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3081292" y="5200780"/>
            <a:ext cx="5765800" cy="1372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200" b="1" dirty="0" smtClean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32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在可疑而不疑者，不曾学</a:t>
            </a:r>
            <a:r>
              <a:rPr lang="zh-CN" altLang="en-US" sz="3200" b="1" dirty="0" smtClean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； </a:t>
            </a:r>
            <a:endParaRPr lang="en-US" altLang="zh-CN" sz="3200" b="1" dirty="0" smtClean="0">
              <a:solidFill>
                <a:srgbClr val="8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b="1" dirty="0" smtClean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b="1" dirty="0" smtClean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学</a:t>
            </a:r>
            <a:r>
              <a:rPr lang="zh-CN" altLang="en-US" sz="32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则须疑。</a:t>
            </a:r>
            <a:r>
              <a:rPr lang="en-US" altLang="zh-CN" sz="32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      ——</a:t>
            </a:r>
            <a:r>
              <a:rPr lang="zh-CN" altLang="en-US" sz="32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张载</a:t>
            </a:r>
            <a:endParaRPr lang="en-US" altLang="zh-CN" sz="3200" b="1" dirty="0">
              <a:solidFill>
                <a:srgbClr val="8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023349" y="4140993"/>
            <a:ext cx="58816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32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学者先要会疑。</a:t>
            </a:r>
            <a:r>
              <a:rPr lang="en-US" altLang="zh-CN" sz="32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”</a:t>
            </a:r>
            <a:r>
              <a:rPr lang="en-US" altLang="zh-CN" sz="32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32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程颐</a:t>
            </a:r>
          </a:p>
        </p:txBody>
      </p:sp>
      <p:cxnSp>
        <p:nvCxnSpPr>
          <p:cNvPr id="10" name="直接箭头连接符 9"/>
          <p:cNvCxnSpPr/>
          <p:nvPr/>
        </p:nvCxnSpPr>
        <p:spPr>
          <a:xfrm flipH="1">
            <a:off x="2964179" y="5017294"/>
            <a:ext cx="5922962" cy="0"/>
          </a:xfrm>
          <a:prstGeom prst="straightConnector1">
            <a:avLst/>
          </a:prstGeom>
          <a:ln w="76200"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文本框 1"/>
          <p:cNvSpPr txBox="1">
            <a:spLocks noChangeArrowheads="1"/>
          </p:cNvSpPr>
          <p:nvPr/>
        </p:nvSpPr>
        <p:spPr bwMode="auto">
          <a:xfrm>
            <a:off x="-12554" y="2132856"/>
            <a:ext cx="915655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32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32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阅读</a:t>
            </a:r>
            <a:r>
              <a:rPr lang="zh-CN" altLang="en-US" sz="32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zh-CN" altLang="en-US" sz="32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一部分</a:t>
            </a:r>
            <a:r>
              <a:rPr lang="zh-CN" altLang="en-US" sz="32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，说说文章的论点是什么，引用两则名言有</a:t>
            </a:r>
            <a:r>
              <a:rPr lang="zh-CN" altLang="en-US" sz="32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何作用。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" grpId="0"/>
      <p:bldP spid="7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1"/>
          <p:cNvSpPr txBox="1">
            <a:spLocks noChangeArrowheads="1"/>
          </p:cNvSpPr>
          <p:nvPr/>
        </p:nvSpPr>
        <p:spPr bwMode="auto">
          <a:xfrm>
            <a:off x="0" y="2636912"/>
            <a:ext cx="22967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文章的论点：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339752" y="2492897"/>
            <a:ext cx="6589205" cy="1717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buClr>
                <a:srgbClr val="B7DEE8"/>
              </a:buClr>
            </a:pPr>
            <a:r>
              <a:rPr lang="en-US" altLang="zh-CN" sz="32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zh-CN" sz="32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学者先要会疑</a:t>
            </a:r>
            <a:r>
              <a:rPr lang="en-US" altLang="zh-CN" sz="32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zh-CN" sz="32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，或者是</a:t>
            </a:r>
            <a:r>
              <a:rPr lang="en-US" altLang="zh-CN" sz="32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zh-CN" sz="32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学则须疑</a:t>
            </a:r>
            <a:r>
              <a:rPr lang="en-US" altLang="zh-CN" sz="32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zh-CN" sz="32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 </a:t>
            </a:r>
            <a:r>
              <a:rPr lang="en-US" altLang="zh-CN" sz="32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zh-CN" sz="32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研究学问必须有怀疑精神</a:t>
            </a:r>
            <a:r>
              <a:rPr lang="en-US" altLang="zh-CN" sz="32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endParaRPr lang="zh-CN" altLang="en-US" sz="3200" b="1" dirty="0">
              <a:solidFill>
                <a:srgbClr val="8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文本框 1"/>
          <p:cNvSpPr txBox="1">
            <a:spLocks noChangeArrowheads="1"/>
          </p:cNvSpPr>
          <p:nvPr/>
        </p:nvSpPr>
        <p:spPr bwMode="auto">
          <a:xfrm>
            <a:off x="251520" y="1412776"/>
            <a:ext cx="889248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32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32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阅读</a:t>
            </a:r>
            <a:r>
              <a:rPr lang="zh-CN" altLang="en-US" sz="32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zh-CN" altLang="en-US" sz="32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一部分，说说文章的论点是什么</a:t>
            </a:r>
            <a:r>
              <a:rPr lang="zh-CN" altLang="en-US" sz="32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，引用两则名言有</a:t>
            </a:r>
            <a:r>
              <a:rPr lang="zh-CN" altLang="en-US" sz="32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何作用。</a:t>
            </a:r>
          </a:p>
        </p:txBody>
      </p:sp>
      <p:sp>
        <p:nvSpPr>
          <p:cNvPr id="11" name="文本框 1"/>
          <p:cNvSpPr txBox="1">
            <a:spLocks noChangeArrowheads="1"/>
          </p:cNvSpPr>
          <p:nvPr/>
        </p:nvSpPr>
        <p:spPr bwMode="auto">
          <a:xfrm>
            <a:off x="467544" y="4365104"/>
            <a:ext cx="8064896" cy="175432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6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3600" b="1" dirty="0" smtClean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引用论证的作用</a:t>
            </a:r>
            <a:endParaRPr lang="en-US" altLang="zh-CN" sz="3600" b="1" dirty="0" smtClean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 eaLnBrk="1" hangingPunct="1"/>
            <a:r>
              <a:rPr lang="zh-CN" altLang="en-US" sz="36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❶引用</a:t>
            </a:r>
            <a:r>
              <a:rPr lang="en-US" altLang="zh-CN" sz="36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36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的话❷论证了</a:t>
            </a:r>
            <a:r>
              <a:rPr lang="en-US" altLang="zh-CN" sz="36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36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的观点❸从而使论点更有说服力。</a:t>
            </a:r>
            <a:endParaRPr lang="zh-CN" altLang="en-US" sz="36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" grpId="0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1"/>
          <p:cNvSpPr txBox="1">
            <a:spLocks noChangeArrowheads="1"/>
          </p:cNvSpPr>
          <p:nvPr/>
        </p:nvSpPr>
        <p:spPr bwMode="auto">
          <a:xfrm>
            <a:off x="0" y="2636912"/>
            <a:ext cx="22967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文章的论点：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339752" y="2492897"/>
            <a:ext cx="6589205" cy="1717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buClr>
                <a:srgbClr val="B7DEE8"/>
              </a:buClr>
            </a:pPr>
            <a:r>
              <a:rPr lang="en-US" altLang="zh-CN" sz="32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zh-CN" sz="32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学者先要会疑</a:t>
            </a:r>
            <a:r>
              <a:rPr lang="en-US" altLang="zh-CN" sz="32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zh-CN" sz="32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，或者是</a:t>
            </a:r>
            <a:r>
              <a:rPr lang="en-US" altLang="zh-CN" sz="32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zh-CN" sz="32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学则须疑</a:t>
            </a:r>
            <a:r>
              <a:rPr lang="en-US" altLang="zh-CN" sz="32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zh-CN" sz="32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 </a:t>
            </a:r>
            <a:r>
              <a:rPr lang="en-US" altLang="zh-CN" sz="32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zh-CN" sz="32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研究学问必须有怀疑精神</a:t>
            </a:r>
            <a:r>
              <a:rPr lang="en-US" altLang="zh-CN" sz="32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endParaRPr lang="zh-CN" altLang="en-US" sz="3200" b="1" dirty="0">
              <a:solidFill>
                <a:srgbClr val="8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0" y="4077072"/>
            <a:ext cx="129872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作用：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331640" y="4221089"/>
            <a:ext cx="7707171" cy="1717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10000"/>
              </a:lnSpc>
              <a:buClr>
                <a:srgbClr val="B7DEE8"/>
              </a:buClr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提出</a:t>
            </a:r>
            <a:r>
              <a:rPr lang="zh-CN" altLang="en-US" sz="3200" b="1" dirty="0" smtClean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了中心论点：治学必须有怀疑精神。</a:t>
            </a:r>
            <a:endParaRPr lang="zh-CN" altLang="en-US" sz="3200" b="1" dirty="0">
              <a:solidFill>
                <a:srgbClr val="8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 marL="0" indent="0" eaLnBrk="1" hangingPunct="1">
              <a:lnSpc>
                <a:spcPct val="110000"/>
              </a:lnSpc>
              <a:buClr>
                <a:srgbClr val="B7DEE8"/>
              </a:buClr>
              <a:buFont typeface="Wingdings" panose="05000000000000000000" pitchFamily="2" charset="2"/>
              <a:buChar char="Ø"/>
            </a:pPr>
            <a:r>
              <a:rPr lang="zh-CN" altLang="en-US" sz="3200" b="1" dirty="0" smtClean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引用学者</a:t>
            </a:r>
            <a:r>
              <a:rPr lang="zh-CN" altLang="en-US" sz="32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的名言本身也是一个证明论点</a:t>
            </a:r>
            <a:r>
              <a:rPr lang="zh-CN" altLang="en-US" sz="3200" b="1" dirty="0" smtClean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的论据</a:t>
            </a:r>
            <a:r>
              <a:rPr lang="zh-CN" altLang="en-US" sz="3200" b="1" smtClean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， </a:t>
            </a:r>
            <a:r>
              <a:rPr lang="zh-CN" altLang="en-US" sz="3200" b="1" smtClean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增强</a:t>
            </a:r>
            <a:r>
              <a:rPr lang="zh-CN" altLang="en-US" sz="3200" b="1" dirty="0" smtClean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了论点</a:t>
            </a:r>
            <a:r>
              <a:rPr lang="zh-CN" altLang="en-US" sz="32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的</a:t>
            </a:r>
            <a:r>
              <a:rPr lang="zh-CN" altLang="en-US" sz="3200" b="1" dirty="0" smtClean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说服力。</a:t>
            </a:r>
            <a:endParaRPr lang="zh-CN" altLang="en-US" sz="3200" b="1" dirty="0">
              <a:solidFill>
                <a:srgbClr val="8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1"/>
          <p:cNvSpPr txBox="1">
            <a:spLocks noChangeArrowheads="1"/>
          </p:cNvSpPr>
          <p:nvPr/>
        </p:nvSpPr>
        <p:spPr bwMode="auto">
          <a:xfrm>
            <a:off x="251520" y="1412776"/>
            <a:ext cx="889248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32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32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阅读</a:t>
            </a:r>
            <a:r>
              <a:rPr lang="zh-CN" altLang="en-US" sz="32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zh-CN" altLang="en-US" sz="32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一部分，说说文章的论点是什么</a:t>
            </a:r>
            <a:r>
              <a:rPr lang="zh-CN" altLang="en-US" sz="32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，引用两则名言有</a:t>
            </a:r>
            <a:r>
              <a:rPr lang="zh-CN" altLang="en-US" sz="32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何作用。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43389" y="2498785"/>
            <a:ext cx="91620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找出第</a:t>
            </a:r>
            <a:r>
              <a:rPr lang="en-US" altLang="zh-CN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zh-CN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段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列举了哪三个事例？有什么作用？</a:t>
            </a:r>
            <a:endParaRPr lang="zh-CN" altLang="en-US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0" y="1340768"/>
            <a:ext cx="912991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阅读</a:t>
            </a:r>
            <a:r>
              <a:rPr lang="zh-CN" altLang="en-US" sz="32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第二部分（</a:t>
            </a:r>
            <a:r>
              <a:rPr lang="en-US" altLang="zh-CN" sz="32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3—5</a:t>
            </a:r>
            <a:r>
              <a:rPr lang="zh-CN" altLang="en-US" sz="32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），思考下列问题。</a:t>
            </a:r>
            <a:endParaRPr lang="zh-CN" altLang="en-US" sz="3200" b="1" dirty="0">
              <a:solidFill>
                <a:srgbClr val="00B05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1960" y="3789040"/>
            <a:ext cx="9142040" cy="15696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举例论证的作用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❶通过列举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的事例❷论证了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的观点❸从而使作者的观点更具体、更真实、更有说服力。</a:t>
            </a:r>
            <a:endParaRPr lang="zh-CN" altLang="en-US" sz="32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43389" y="2498785"/>
            <a:ext cx="91620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找出第</a:t>
            </a:r>
            <a:r>
              <a:rPr lang="en-US" altLang="zh-CN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zh-CN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段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列举了哪三个事例？有什么作用？</a:t>
            </a:r>
            <a:endParaRPr lang="zh-CN" altLang="en-US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0" y="1340768"/>
            <a:ext cx="912991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阅读</a:t>
            </a:r>
            <a:r>
              <a:rPr lang="zh-CN" altLang="en-US" sz="32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第二部分（</a:t>
            </a:r>
            <a:r>
              <a:rPr lang="en-US" altLang="zh-CN" sz="32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3—5</a:t>
            </a:r>
            <a:r>
              <a:rPr lang="zh-CN" altLang="en-US" sz="32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），思考下列问题。</a:t>
            </a:r>
            <a:endParaRPr lang="zh-CN" altLang="en-US" sz="3200" b="1" dirty="0">
              <a:solidFill>
                <a:srgbClr val="00B05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3429001"/>
            <a:ext cx="918071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列举</a:t>
            </a:r>
            <a:r>
              <a:rPr lang="en-US" altLang="zh-CN" sz="2800" b="1" dirty="0" smtClean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zh-CN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在国难危急的时候，各地一定有许多口头的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消息</a:t>
            </a:r>
            <a:r>
              <a:rPr lang="en-US" altLang="zh-CN" sz="2800" b="1" dirty="0" smtClean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zh-CN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传说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，论证“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传说</a:t>
            </a:r>
            <a:r>
              <a:rPr lang="zh-CN" altLang="zh-CN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不一定可靠，不能随便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相信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”的观点</a:t>
            </a:r>
            <a:endParaRPr lang="zh-CN" altLang="en-US" sz="2800" b="1" dirty="0">
              <a:solidFill>
                <a:srgbClr val="6633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4653136"/>
            <a:ext cx="9172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列举</a:t>
            </a:r>
            <a:r>
              <a:rPr lang="zh-CN" altLang="zh-CN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“三皇</a:t>
            </a:r>
            <a:r>
              <a:rPr lang="en-US" altLang="zh-CN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”“</a:t>
            </a:r>
            <a:r>
              <a:rPr lang="zh-CN" altLang="zh-CN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五帝</a:t>
            </a:r>
            <a:r>
              <a:rPr lang="en-US" altLang="zh-CN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zh-CN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传说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zh-CN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zh-CN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腐草为萤</a:t>
            </a:r>
            <a:r>
              <a:rPr lang="en-US" altLang="zh-CN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zh-CN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的传说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，论证“</a:t>
            </a:r>
            <a:r>
              <a:rPr lang="zh-CN" altLang="zh-CN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对于传说要</a:t>
            </a:r>
            <a:r>
              <a:rPr lang="zh-CN" altLang="en-US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</a:t>
            </a:r>
            <a:r>
              <a:rPr lang="zh-CN" altLang="zh-CN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怀疑</a:t>
            </a:r>
            <a:r>
              <a:rPr lang="zh-CN" altLang="en-US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精神”</a:t>
            </a:r>
            <a:r>
              <a:rPr lang="zh-CN" altLang="zh-CN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altLang="en-US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观点。</a:t>
            </a:r>
          </a:p>
        </p:txBody>
      </p:sp>
      <p:sp>
        <p:nvSpPr>
          <p:cNvPr id="9" name="矩形 8"/>
          <p:cNvSpPr/>
          <p:nvPr/>
        </p:nvSpPr>
        <p:spPr>
          <a:xfrm>
            <a:off x="1" y="5805264"/>
            <a:ext cx="91583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使</a:t>
            </a:r>
            <a:r>
              <a:rPr lang="zh-CN" altLang="en-US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作者的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观点</a:t>
            </a:r>
            <a:r>
              <a:rPr lang="en-US" altLang="zh-CN" sz="2800" b="1" dirty="0" smtClean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学则须疑</a:t>
            </a:r>
            <a:r>
              <a:rPr lang="en-US" altLang="zh-CN" sz="2800" b="1" dirty="0" smtClean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更</a:t>
            </a:r>
            <a:r>
              <a:rPr lang="zh-CN" altLang="en-US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具体、更真实、更有说服力。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730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1987</Words>
  <Application>Microsoft Office PowerPoint</Application>
  <PresentationFormat>全屏显示(4:3)</PresentationFormat>
  <Paragraphs>137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Office 主题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Windows 用户</cp:lastModifiedBy>
  <cp:revision>66</cp:revision>
  <dcterms:created xsi:type="dcterms:W3CDTF">2018-07-22T14:02:00Z</dcterms:created>
  <dcterms:modified xsi:type="dcterms:W3CDTF">2020-11-29T12:53:14Z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2052-11.1.0.8389</vt:lpwstr>
  </property>
</Properties>
</file>