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5" r:id="rId3"/>
    <p:sldId id="257" r:id="rId4"/>
    <p:sldId id="258" r:id="rId5"/>
    <p:sldId id="259" r:id="rId6"/>
    <p:sldId id="260" r:id="rId7"/>
    <p:sldId id="262" r:id="rId8"/>
    <p:sldId id="263" r:id="rId9"/>
    <p:sldId id="265" r:id="rId10"/>
    <p:sldId id="266" r:id="rId11"/>
    <p:sldId id="267" r:id="rId12"/>
    <p:sldId id="268" r:id="rId13"/>
    <p:sldId id="270" r:id="rId14"/>
    <p:sldId id="324" r:id="rId15"/>
    <p:sldId id="325" r:id="rId16"/>
    <p:sldId id="271" r:id="rId17"/>
    <p:sldId id="351" r:id="rId18"/>
    <p:sldId id="352" r:id="rId19"/>
    <p:sldId id="336" r:id="rId20"/>
    <p:sldId id="337" r:id="rId21"/>
    <p:sldId id="338" r:id="rId22"/>
    <p:sldId id="339" r:id="rId23"/>
    <p:sldId id="340" r:id="rId24"/>
    <p:sldId id="341" r:id="rId25"/>
    <p:sldId id="342" r:id="rId26"/>
    <p:sldId id="343" r:id="rId27"/>
    <p:sldId id="344" r:id="rId28"/>
    <p:sldId id="345" r:id="rId29"/>
    <p:sldId id="346" r:id="rId30"/>
    <p:sldId id="347" r:id="rId31"/>
    <p:sldId id="348" r:id="rId32"/>
    <p:sldId id="349" r:id="rId33"/>
    <p:sldId id="350" r:id="rId34"/>
    <p:sldId id="287" r:id="rId35"/>
    <p:sldId id="297" r:id="rId36"/>
    <p:sldId id="326" r:id="rId37"/>
    <p:sldId id="298" r:id="rId38"/>
    <p:sldId id="299" r:id="rId39"/>
    <p:sldId id="327" r:id="rId40"/>
    <p:sldId id="328" r:id="rId41"/>
    <p:sldId id="300" r:id="rId42"/>
    <p:sldId id="301" r:id="rId43"/>
    <p:sldId id="329" r:id="rId44"/>
    <p:sldId id="330" r:id="rId45"/>
    <p:sldId id="302" r:id="rId46"/>
    <p:sldId id="333" r:id="rId47"/>
    <p:sldId id="331" r:id="rId48"/>
    <p:sldId id="332" r:id="rId49"/>
    <p:sldId id="304" r:id="rId50"/>
    <p:sldId id="353" r:id="rId51"/>
  </p:sldIdLst>
  <p:sldSz cx="12192000" cy="6858000"/>
  <p:notesSz cx="7104063" cy="10234613"/>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50" autoAdjust="0"/>
    <p:restoredTop sz="94660"/>
  </p:normalViewPr>
  <p:slideViewPr>
    <p:cSldViewPr snapToGrid="0">
      <p:cViewPr varScale="1">
        <p:scale>
          <a:sx n="129" d="100"/>
          <a:sy n="129" d="100"/>
        </p:scale>
        <p:origin x="328" y="19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tags" Target="tags/tag36.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2019/4/2</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幻灯片图像占位符 1"/>
          <p:cNvSpPr>
            <a:spLocks noGrp="1" noRot="1" noChangeAspect="1"/>
          </p:cNvSpPr>
          <p:nvPr>
            <p:ph type="sldImg"/>
          </p:nvPr>
        </p:nvSpPr>
        <p:spPr>
          <a:xfrm>
            <a:off x="481013" y="1279525"/>
            <a:ext cx="6140450" cy="3454400"/>
          </a:xfrm>
        </p:spPr>
      </p:sp>
      <p:sp>
        <p:nvSpPr>
          <p:cNvPr id="10242" name="备注占位符 2"/>
          <p:cNvSpPr>
            <a:spLocks noGrp="1"/>
          </p:cNvSpPr>
          <p:nvPr>
            <p:ph type="body" idx="1"/>
          </p:nvPr>
        </p:nvSpPr>
        <p:spPr/>
        <p:txBody>
          <a:bodyPr lIns="91440" tIns="45720" rIns="91440" bIns="45720" anchor="t"/>
          <a:lstStyle/>
          <a:p>
            <a:pPr lvl="0"/>
            <a:endParaRPr lang="zh-CN" altLang="en-US"/>
          </a:p>
        </p:txBody>
      </p:sp>
      <p:sp>
        <p:nvSpPr>
          <p:cNvPr id="10243" name="灯片编号占位符 3"/>
          <p:cNvSpPr>
            <a:spLocks noGrp="1"/>
          </p:cNvSpPr>
          <p:nvPr>
            <p:ph type="sldNum" sz="quarter" idx="10"/>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latin typeface="Calibri" panose="020f0502020204030204"/>
                <a:ea typeface="宋体" panose="02010600030101010101" pitchFamily="2" charset="-122"/>
              </a:rPr>
              <a:t>2</a:t>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89" name="幻灯片图像占位符 1"/>
          <p:cNvSpPr>
            <a:spLocks noGrp="1" noRot="1" noChangeAspect="1"/>
          </p:cNvSpPr>
          <p:nvPr>
            <p:ph type="sldImg"/>
          </p:nvPr>
        </p:nvSpPr>
        <p:spPr>
          <a:xfrm>
            <a:off x="481013" y="1279525"/>
            <a:ext cx="6140450" cy="3454400"/>
          </a:xfrm>
        </p:spPr>
      </p:sp>
      <p:sp>
        <p:nvSpPr>
          <p:cNvPr id="12290" name="备注占位符 2"/>
          <p:cNvSpPr>
            <a:spLocks noGrp="1"/>
          </p:cNvSpPr>
          <p:nvPr>
            <p:ph type="body" idx="1"/>
          </p:nvPr>
        </p:nvSpPr>
        <p:spPr/>
        <p:txBody>
          <a:bodyPr lIns="91440" tIns="45720" rIns="91440" bIns="45720" anchor="t"/>
          <a:lstStyle/>
          <a:p>
            <a:pPr lvl="0"/>
            <a:endParaRPr lang="zh-CN" altLang="en-US"/>
          </a:p>
        </p:txBody>
      </p:sp>
      <p:sp>
        <p:nvSpPr>
          <p:cNvPr id="12291" name="灯片编号占位符 3"/>
          <p:cNvSpPr>
            <a:spLocks noGrp="1"/>
          </p:cNvSpPr>
          <p:nvPr>
            <p:ph type="sldNum" sz="quarter" idx="10"/>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latin typeface="Calibri" panose="020f0502020204030204"/>
                <a:ea typeface="宋体" panose="02010600030101010101" pitchFamily="2" charset="-122"/>
              </a:rPr>
              <a:t>3</a:t>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337" name="幻灯片图像占位符 1"/>
          <p:cNvSpPr>
            <a:spLocks noGrp="1" noRot="1" noChangeAspect="1"/>
          </p:cNvSpPr>
          <p:nvPr>
            <p:ph type="sldImg"/>
          </p:nvPr>
        </p:nvSpPr>
        <p:spPr>
          <a:xfrm>
            <a:off x="481013" y="1279525"/>
            <a:ext cx="6140450" cy="3454400"/>
          </a:xfrm>
        </p:spPr>
      </p:sp>
      <p:sp>
        <p:nvSpPr>
          <p:cNvPr id="14338" name="备注占位符 2"/>
          <p:cNvSpPr>
            <a:spLocks noGrp="1"/>
          </p:cNvSpPr>
          <p:nvPr>
            <p:ph type="body" idx="1"/>
          </p:nvPr>
        </p:nvSpPr>
        <p:spPr/>
        <p:txBody>
          <a:bodyPr lIns="91440" tIns="45720" rIns="91440" bIns="45720" anchor="t"/>
          <a:lstStyle/>
          <a:p>
            <a:pPr lvl="0"/>
            <a:endParaRPr lang="zh-CN" altLang="en-US"/>
          </a:p>
        </p:txBody>
      </p:sp>
      <p:sp>
        <p:nvSpPr>
          <p:cNvPr id="14339" name="灯片编号占位符 3"/>
          <p:cNvSpPr>
            <a:spLocks noGrp="1"/>
          </p:cNvSpPr>
          <p:nvPr>
            <p:ph type="sldNum" sz="quarter" idx="10"/>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latin typeface="Calibri" panose="020f0502020204030204"/>
                <a:ea typeface="宋体" panose="02010600030101010101" pitchFamily="2" charset="-122"/>
              </a:rPr>
              <a:t>4</a:t>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7649" name="幻灯片图像占位符 1"/>
          <p:cNvSpPr>
            <a:spLocks noGrp="1" noRot="1" noChangeAspect="1"/>
          </p:cNvSpPr>
          <p:nvPr>
            <p:ph type="sldImg"/>
          </p:nvPr>
        </p:nvSpPr>
        <p:spPr>
          <a:xfrm>
            <a:off x="481013" y="1279525"/>
            <a:ext cx="6140450" cy="3454400"/>
          </a:xfrm>
        </p:spPr>
      </p:sp>
      <p:sp>
        <p:nvSpPr>
          <p:cNvPr id="27650" name="备注占位符 2"/>
          <p:cNvSpPr>
            <a:spLocks noGrp="1"/>
          </p:cNvSpPr>
          <p:nvPr>
            <p:ph type="body" idx="1"/>
          </p:nvPr>
        </p:nvSpPr>
        <p:spPr/>
        <p:txBody>
          <a:bodyPr lIns="91440" tIns="45720" rIns="91440" bIns="45720" anchor="t"/>
          <a:lstStyle/>
          <a:p>
            <a:pPr lvl="0"/>
            <a:endParaRPr lang="zh-CN" altLang="en-US"/>
          </a:p>
        </p:txBody>
      </p:sp>
      <p:sp>
        <p:nvSpPr>
          <p:cNvPr id="27651" name="灯片编号占位符 3"/>
          <p:cNvSpPr>
            <a:spLocks noGrp="1"/>
          </p:cNvSpPr>
          <p:nvPr>
            <p:ph type="sldNum" sz="quarter" idx="10"/>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latin typeface="Calibri" panose="020f0502020204030204"/>
                <a:ea typeface="宋体" panose="02010600030101010101" pitchFamily="2" charset="-122"/>
              </a:rPr>
              <a:t>15</a:t>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5057" name="幻灯片图像占位符 1"/>
          <p:cNvSpPr>
            <a:spLocks noGrp="1" noRot="1" noChangeAspect="1"/>
          </p:cNvSpPr>
          <p:nvPr>
            <p:ph type="sldImg"/>
          </p:nvPr>
        </p:nvSpPr>
        <p:spPr>
          <a:xfrm>
            <a:off x="481013" y="1279525"/>
            <a:ext cx="6140450" cy="3454400"/>
          </a:xfrm>
        </p:spPr>
      </p:sp>
      <p:sp>
        <p:nvSpPr>
          <p:cNvPr id="45058" name="备注占位符 2"/>
          <p:cNvSpPr>
            <a:spLocks noGrp="1"/>
          </p:cNvSpPr>
          <p:nvPr>
            <p:ph type="body" idx="1"/>
          </p:nvPr>
        </p:nvSpPr>
        <p:spPr/>
        <p:txBody>
          <a:bodyPr lIns="91440" tIns="45720" rIns="91440" bIns="45720" anchor="t"/>
          <a:lstStyle/>
          <a:p>
            <a:pPr lvl="0"/>
            <a:endParaRPr lang="zh-CN" altLang="en-US"/>
          </a:p>
        </p:txBody>
      </p:sp>
      <p:sp>
        <p:nvSpPr>
          <p:cNvPr id="45059" name="灯片编号占位符 3"/>
          <p:cNvSpPr>
            <a:spLocks noGrp="1"/>
          </p:cNvSpPr>
          <p:nvPr>
            <p:ph type="sldNum" sz="quarter" idx="10"/>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latin typeface="Calibri" panose="020f0502020204030204"/>
                <a:ea typeface="宋体" panose="02010600030101010101" pitchFamily="2" charset="-122"/>
              </a:rPr>
              <a:t>33</a:t>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3969" name="幻灯片图像占位符 1"/>
          <p:cNvSpPr>
            <a:spLocks noGrp="1" noRot="1" noChangeAspect="1"/>
          </p:cNvSpPr>
          <p:nvPr>
            <p:ph type="sldImg"/>
          </p:nvPr>
        </p:nvSpPr>
        <p:spPr>
          <a:xfrm>
            <a:off x="481013" y="1279525"/>
            <a:ext cx="6140450" cy="3454400"/>
          </a:xfrm>
        </p:spPr>
      </p:sp>
      <p:sp>
        <p:nvSpPr>
          <p:cNvPr id="83970" name="备注占位符 2"/>
          <p:cNvSpPr>
            <a:spLocks noGrp="1"/>
          </p:cNvSpPr>
          <p:nvPr>
            <p:ph type="body" idx="1"/>
          </p:nvPr>
        </p:nvSpPr>
        <p:spPr/>
        <p:txBody>
          <a:bodyPr lIns="91440" tIns="45720" rIns="91440" bIns="45720" anchor="t"/>
          <a:lstStyle/>
          <a:p>
            <a:pPr lvl="0"/>
            <a:endParaRPr lang="zh-CN" altLang="en-US"/>
          </a:p>
        </p:txBody>
      </p:sp>
      <p:sp>
        <p:nvSpPr>
          <p:cNvPr id="83971" name="灯片编号占位符 3"/>
          <p:cNvSpPr>
            <a:spLocks noGrp="1"/>
          </p:cNvSpPr>
          <p:nvPr>
            <p:ph type="sldNum" sz="quarter" idx="10"/>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latin typeface="Calibri" panose="020f0502020204030204"/>
                <a:ea typeface="宋体" panose="02010600030101010101" pitchFamily="2" charset="-122"/>
              </a:rPr>
              <a:t>49</a:t>
            </a:fld>
            <a:endParaRPr lang="zh-CN" altLang="en-US" sz="1200">
              <a:latin typeface="Calibri" panose="020f0502020204030204"/>
              <a:ea typeface="宋体" panose="02010600030101010101" pitchFamily="2"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ctrTitle" hasCustomPrompt="1"/>
          </p:nvPr>
        </p:nvSpPr>
        <p:spPr>
          <a:xfrm>
            <a:off x="4533900" y="1331913"/>
            <a:ext cx="7048500" cy="2387600"/>
          </a:xfrm>
        </p:spPr>
        <p:txBody>
          <a:bodyPr anchor="b">
            <a:normAutofit/>
          </a:bodyPr>
          <a:lstStyle>
            <a:lvl1pPr algn="ctr">
              <a:defRPr lang="zh-CN" altLang="zh-CN" sz="6600" smtClean="0">
                <a:effectLst/>
              </a:defRPr>
            </a:lvl1pPr>
          </a:lstStyle>
          <a:p>
            <a:pPr fontAlgn="auto"/>
            <a:r>
              <a:rPr lang="zh-CN" altLang="en-US" strike="noStrike" noProof="1"/>
              <a:t>单击此处添加标题</a:t>
            </a:r>
          </a:p>
        </p:txBody>
      </p:sp>
      <p:sp>
        <p:nvSpPr>
          <p:cNvPr id="3" name="副标题 2"/>
          <p:cNvSpPr>
            <a:spLocks noGrp="1"/>
          </p:cNvSpPr>
          <p:nvPr>
            <p:ph type="subTitle" idx="1"/>
          </p:nvPr>
        </p:nvSpPr>
        <p:spPr>
          <a:xfrm>
            <a:off x="4533900" y="3811588"/>
            <a:ext cx="7048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A1BB201A-7235-4E23-BDB2-9F9A947DC448}" type="datetimeFigureOut">
              <a:rPr lang="zh-CN" altLang="en-US" noProof="1" smtClean="0">
                <a:latin typeface="+mn-lt"/>
                <a:ea typeface="+mn-ea"/>
                <a:cs typeface="+mn-cs"/>
              </a:rPr>
              <a:t>2019/4/2</a:t>
            </a:fld>
            <a:endParaRPr lang="zh-CN" altLang="en-US"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4040BD5F-9460-4C8E-A23B-637455E4D558}" type="slidenum">
              <a:rPr lang="zh-CN" altLang="en-US" noProof="1" smtClean="0">
                <a:latin typeface="+mn-lt"/>
                <a:ea typeface="+mn-ea"/>
                <a:cs typeface="+mn-cs"/>
              </a:rPr>
              <a:t>0</a:t>
            </a:fld>
            <a:endParaRPr lang="zh-CN" altLang="en-US"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2" name="日期占位符 1"/>
          <p:cNvSpPr>
            <a:spLocks noGrp="1"/>
          </p:cNvSpPr>
          <p:nvPr>
            <p:ph type="dt" sz="half" idx="14"/>
          </p:nvPr>
        </p:nvSpPr>
        <p:spPr/>
        <p:txBody>
          <a:bodyPr/>
          <a:lstStyle/>
          <a:p>
            <a:pPr fontAlgn="auto"/>
            <a:fld id="{A1BB201A-7235-4E23-BDB2-9F9A947DC448}" type="datetimeFigureOut">
              <a:rPr lang="zh-CN" altLang="en-US" strike="noStrike" noProof="1" smtClean="0">
                <a:latin typeface="+mn-lt"/>
                <a:ea typeface="+mn-ea"/>
                <a:cs typeface="+mn-cs"/>
              </a:rPr>
              <a:t>2019/4/2</a:t>
            </a:fld>
            <a:endParaRPr lang="zh-CN" altLang="en-US" strike="noStrike" noProof="1"/>
          </a:p>
        </p:txBody>
      </p:sp>
      <p:sp>
        <p:nvSpPr>
          <p:cNvPr id="3" name="页脚占位符 2"/>
          <p:cNvSpPr>
            <a:spLocks noGrp="1"/>
          </p:cNvSpPr>
          <p:nvPr>
            <p:ph type="ftr" sz="quarter" idx="15"/>
          </p:nvPr>
        </p:nvSpPr>
        <p:spPr/>
        <p:txBody>
          <a:bodyPr/>
          <a:lstStyle/>
          <a:p>
            <a:pPr fontAlgn="auto"/>
            <a:endParaRPr lang="zh-CN" altLang="en-US" strike="noStrike" noProof="1"/>
          </a:p>
        </p:txBody>
      </p:sp>
      <p:sp>
        <p:nvSpPr>
          <p:cNvPr id="4" name="灯片编号占位符 3"/>
          <p:cNvSpPr>
            <a:spLocks noGrp="1"/>
          </p:cNvSpPr>
          <p:nvPr>
            <p:ph type="sldNum" sz="quarter" idx="16"/>
          </p:nvPr>
        </p:nvSpPr>
        <p:spPr/>
        <p:txBody>
          <a:bodyPr/>
          <a:lstStyle/>
          <a:p>
            <a:pPr fontAlgn="auto"/>
            <a:fld id="{4040BD5F-9460-4C8E-A23B-637455E4D558}"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1"/>
          <a:stretch>
            <a:fillRect/>
          </a:stretch>
        </a:blipFill>
        <a:effectLst/>
      </p:bgPr>
    </p:bg>
    <p:spTree>
      <p:nvGrpSpPr>
        <p:cNvPr id="1" name=""/>
        <p:cNvGrpSpPr/>
        <p:nvPr/>
      </p:nvGrpSpPr>
      <p:grpSpPr>
        <a:xfrm>
          <a:off x="0" y="0"/>
          <a:ext cx="0" cy="0"/>
        </a:xfrm>
      </p:grpSpPr>
      <p:sp>
        <p:nvSpPr>
          <p:cNvPr id="7" name="矩形 6"/>
          <p:cNvSpPr/>
          <p:nvPr userDrawn="1"/>
        </p:nvSpPr>
        <p:spPr>
          <a:xfrm>
            <a:off x="3225800"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fontAlgn="auto"/>
            <a:endParaRPr lang="zh-CN" altLang="en-US" strike="noStrike" noProof="1"/>
          </a:p>
        </p:txBody>
      </p:sp>
      <p:sp>
        <p:nvSpPr>
          <p:cNvPr id="8" name="矩形 7"/>
          <p:cNvSpPr/>
          <p:nvPr userDrawn="1"/>
        </p:nvSpPr>
        <p:spPr>
          <a:xfrm>
            <a:off x="6121400"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fontAlgn="auto"/>
            <a:endParaRPr lang="zh-CN" altLang="en-US" strike="noStrike" noProof="1"/>
          </a:p>
        </p:txBody>
      </p:sp>
      <p:sp>
        <p:nvSpPr>
          <p:cNvPr id="2" name="标题 1"/>
          <p:cNvSpPr>
            <a:spLocks noGrp="1"/>
          </p:cNvSpPr>
          <p:nvPr>
            <p:ph type="title"/>
          </p:nvPr>
        </p:nvSpPr>
        <p:spPr>
          <a:xfrm>
            <a:off x="3225600" y="838800"/>
            <a:ext cx="5817600" cy="979200"/>
          </a:xfrm>
        </p:spPr>
        <p:txBody>
          <a:bodyPr lIns="0" tIns="0" rIns="0"/>
          <a:lstStyle>
            <a:lvl1pPr algn="ctr">
              <a:defRPr/>
            </a:lvl1pPr>
          </a:lstStyle>
          <a:p>
            <a:pPr fontAlgn="auto"/>
            <a:r>
              <a:rPr lang="zh-CN" altLang="en-US" strike="noStrike" noProof="1"/>
              <a:t>单击此处编辑母版标题样式</a:t>
            </a:r>
          </a:p>
        </p:txBody>
      </p:sp>
      <p:sp>
        <p:nvSpPr>
          <p:cNvPr id="3" name="内容占位符 2"/>
          <p:cNvSpPr>
            <a:spLocks noGrp="1"/>
          </p:cNvSpPr>
          <p:nvPr>
            <p:ph idx="1" hasCustomPrompt="1"/>
          </p:nvPr>
        </p:nvSpPr>
        <p:spPr>
          <a:xfrm>
            <a:off x="1202400" y="2538000"/>
            <a:ext cx="9784800" cy="3272400"/>
          </a:xfrm>
        </p:spPr>
        <p:txBody>
          <a:bodyPr>
            <a:normAutofit/>
          </a:bodyPr>
          <a:lstStyle>
            <a:lvl1pPr marL="0" indent="0" algn="just">
              <a:lnSpc>
                <a:spcPct val="150000"/>
              </a:lnSpc>
              <a:spcBef>
                <a:spcPct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pPr fontAlgn="auto"/>
            <a:r>
              <a:rPr lang="zh-CN" altLang="en-US" sz="2400" strike="noStrike" noProof="1"/>
              <a:t>单击此处编辑文本</a:t>
            </a:r>
            <a:endParaRPr lang="en-US" altLang="zh-CN" sz="2400" strike="noStrike" noProof="1"/>
          </a:p>
          <a:p>
            <a:pPr lvl="1" fontAlgn="auto"/>
            <a:r>
              <a:rPr lang="zh-CN" altLang="en-US" sz="2000" strike="noStrike" noProof="1"/>
              <a:t>第二级</a:t>
            </a:r>
          </a:p>
          <a:p>
            <a:pPr lvl="2" fontAlgn="auto"/>
            <a:r>
              <a:rPr lang="zh-CN" altLang="en-US" sz="1800"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A1BB201A-7235-4E23-BDB2-9F9A947DC448}" type="datetimeFigureOut">
              <a:rPr lang="zh-CN" altLang="en-US" noProof="1" smtClean="0">
                <a:latin typeface="+mn-lt"/>
                <a:ea typeface="+mn-ea"/>
                <a:cs typeface="+mn-cs"/>
              </a:rPr>
              <a:t>2019/4/2</a:t>
            </a:fld>
            <a:endParaRPr lang="zh-CN" altLang="en-US"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4040BD5F-9460-4C8E-A23B-637455E4D558}" type="slidenum">
              <a:rPr lang="zh-CN" altLang="en-US" noProof="1" smtClean="0">
                <a:latin typeface="+mn-lt"/>
                <a:ea typeface="+mn-ea"/>
                <a:cs typeface="+mn-cs"/>
              </a:rPr>
              <a:t>0</a:t>
            </a:fld>
            <a:endParaRPr lang="zh-CN" altLang="en-US"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rotWithShape="0">
          <a:blip r:embed="rId1"/>
          <a:stretch>
            <a:fillRect/>
          </a:stretch>
        </a:blipFill>
        <a:effectLst/>
      </p:bgPr>
    </p:bg>
    <p:spTree>
      <p:nvGrpSpPr>
        <p:cNvPr id="1" name=""/>
        <p:cNvGrpSpPr/>
        <p:nvPr/>
      </p:nvGrpSpPr>
      <p:grpSpPr>
        <a:xfrm>
          <a:off x="0" y="0"/>
          <a:ext cx="0" cy="0"/>
        </a:xfrm>
      </p:grpSpPr>
      <p:sp>
        <p:nvSpPr>
          <p:cNvPr id="7" name="任意多边形 6"/>
          <p:cNvSpPr/>
          <p:nvPr userDrawn="1"/>
        </p:nvSpPr>
        <p:spPr>
          <a:xfrm>
            <a:off x="4084638" y="1495425"/>
            <a:ext cx="4022725" cy="2646363"/>
          </a:xfrm>
          <a:custGeom>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900" y="1450975"/>
            <a:ext cx="1077913" cy="1241425"/>
          </a:xfrm>
          <a:custGeom>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39"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8">
            <a:off x="4113213" y="1641475"/>
            <a:ext cx="644525" cy="200025"/>
          </a:xfrm>
          <a:custGeom>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5488" y="2124075"/>
            <a:ext cx="25400" cy="5969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8025" y="2139950"/>
            <a:ext cx="93663" cy="73025"/>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3275" y="2138363"/>
            <a:ext cx="96838" cy="79375"/>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8525" y="2138363"/>
            <a:ext cx="88900" cy="80963"/>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9013" y="2136775"/>
            <a:ext cx="77788" cy="8413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3938" y="2114550"/>
            <a:ext cx="26988" cy="5969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3263" y="2692400"/>
            <a:ext cx="369888" cy="368300"/>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10100" y="3054350"/>
            <a:ext cx="173038" cy="508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875" y="2755900"/>
            <a:ext cx="471488" cy="38100"/>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875" y="2824163"/>
            <a:ext cx="471488" cy="3968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4525" y="2894013"/>
            <a:ext cx="473075" cy="38100"/>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4525" y="2962275"/>
            <a:ext cx="473075" cy="3968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9213" y="1822450"/>
            <a:ext cx="1954213" cy="1955800"/>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ct val="0"/>
              </a:spcBef>
              <a:spcAft>
                <a:spcPct val="0"/>
              </a:spcAft>
            </a:pPr>
            <a:endParaRPr lang="zh-CN" altLang="en-US" sz="13800" b="1" strike="noStrike" noProof="1">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2" name="标题 1"/>
          <p:cNvSpPr>
            <a:spLocks noGrp="1"/>
          </p:cNvSpPr>
          <p:nvPr>
            <p:ph type="title" hasCustomPrompt="1"/>
          </p:nvPr>
        </p:nvSpPr>
        <p:spPr>
          <a:xfrm>
            <a:off x="1623600" y="4456800"/>
            <a:ext cx="8946000" cy="968400"/>
          </a:xfrm>
        </p:spPr>
        <p:txBody>
          <a:bodyPr lIns="0" tIns="0" rIns="0" anchor="t" anchorCtr="0"/>
          <a:lstStyle>
            <a:lvl1pPr algn="ctr">
              <a:defRPr sz="6000">
                <a:solidFill>
                  <a:schemeClr val="tx1"/>
                </a:solidFill>
              </a:defRPr>
            </a:lvl1pPr>
          </a:lstStyle>
          <a:p>
            <a:pPr fontAlgn="auto"/>
            <a:r>
              <a:rPr lang="zh-CN" altLang="en-US" strike="noStrike" noProof="1"/>
              <a:t>单击此处编辑标题</a:t>
            </a:r>
          </a:p>
        </p:txBody>
      </p:sp>
      <p:sp>
        <p:nvSpPr>
          <p:cNvPr id="3" name="日期占位符 2"/>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A1BB201A-7235-4E23-BDB2-9F9A947DC448}" type="datetimeFigureOut">
              <a:rPr lang="zh-CN" altLang="en-US" noProof="1" smtClean="0">
                <a:latin typeface="+mn-lt"/>
                <a:ea typeface="+mn-ea"/>
                <a:cs typeface="+mn-cs"/>
              </a:rPr>
              <a:t>2019/4/2</a:t>
            </a:fld>
            <a:endParaRPr lang="zh-CN" altLang="en-US" noProof="1"/>
          </a:p>
        </p:txBody>
      </p:sp>
      <p:sp>
        <p:nvSpPr>
          <p:cNvPr id="4" name="页脚占位符 3"/>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noProof="1"/>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4040BD5F-9460-4C8E-A23B-637455E4D558}" type="slidenum">
              <a:rPr lang="zh-CN" altLang="en-US" noProof="1" smtClean="0">
                <a:latin typeface="+mn-lt"/>
                <a:ea typeface="+mn-ea"/>
                <a:cs typeface="+mn-cs"/>
              </a:rPr>
              <a:t>0</a:t>
            </a:fld>
            <a:endParaRPr lang="zh-CN" altLang="en-US"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1"/>
          <a:stretch>
            <a:fillRect/>
          </a:stretch>
        </a:blipFill>
        <a:effectLst/>
      </p:bgPr>
    </p:bg>
    <p:spTree>
      <p:nvGrpSpPr>
        <p:cNvPr id="1" name=""/>
        <p:cNvGrpSpPr/>
        <p:nvPr/>
      </p:nvGrpSpPr>
      <p:grpSpPr>
        <a:xfrm>
          <a:off x="0" y="0"/>
          <a:ext cx="0" cy="0"/>
        </a:xfrm>
      </p:grpSpPr>
      <p:sp>
        <p:nvSpPr>
          <p:cNvPr id="8" name="矩形 7"/>
          <p:cNvSpPr/>
          <p:nvPr userDrawn="1"/>
        </p:nvSpPr>
        <p:spPr>
          <a:xfrm>
            <a:off x="3225800"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fontAlgn="auto"/>
            <a:endParaRPr lang="zh-CN" altLang="en-US" strike="noStrike" noProof="1"/>
          </a:p>
        </p:txBody>
      </p:sp>
      <p:sp>
        <p:nvSpPr>
          <p:cNvPr id="9" name="矩形 8"/>
          <p:cNvSpPr/>
          <p:nvPr userDrawn="1"/>
        </p:nvSpPr>
        <p:spPr>
          <a:xfrm>
            <a:off x="6121400"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fontAlgn="auto"/>
            <a:endParaRPr lang="zh-CN" altLang="en-US" strike="noStrike" noProof="1"/>
          </a:p>
        </p:txBody>
      </p:sp>
      <p:sp>
        <p:nvSpPr>
          <p:cNvPr id="2" name="标题 1"/>
          <p:cNvSpPr>
            <a:spLocks noGrp="1"/>
          </p:cNvSpPr>
          <p:nvPr>
            <p:ph type="title"/>
          </p:nvPr>
        </p:nvSpPr>
        <p:spPr>
          <a:xfrm>
            <a:off x="3225600" y="838800"/>
            <a:ext cx="5817600" cy="979200"/>
          </a:xfrm>
        </p:spPr>
        <p:txBody>
          <a:bodyPr lIns="0" tIns="0" rIns="0"/>
          <a:lstStyle>
            <a:lvl1pPr algn="ctr">
              <a:defRPr/>
            </a:lvl1pPr>
          </a:lstStyle>
          <a:p>
            <a:pPr fontAlgn="auto"/>
            <a:r>
              <a:rPr lang="zh-CN" altLang="en-US" strike="noStrike" noProof="1"/>
              <a:t>单击此处编辑母版标题样式</a:t>
            </a:r>
          </a:p>
        </p:txBody>
      </p:sp>
      <p:sp>
        <p:nvSpPr>
          <p:cNvPr id="3" name="内容占位符 2"/>
          <p:cNvSpPr>
            <a:spLocks noGrp="1"/>
          </p:cNvSpPr>
          <p:nvPr>
            <p:ph sz="half" idx="1" hasCustomPrompt="1"/>
          </p:nvPr>
        </p:nvSpPr>
        <p:spPr>
          <a:xfrm>
            <a:off x="1202400" y="2538000"/>
            <a:ext cx="4550400" cy="3556800"/>
          </a:xfrm>
        </p:spPr>
        <p:txBody>
          <a:bodyPr>
            <a:normAutofit/>
          </a:bodyPr>
          <a:lstStyle>
            <a:lvl1pPr marL="0" indent="0" algn="just">
              <a:lnSpc>
                <a:spcPct val="150000"/>
              </a:lnSpc>
              <a:spcBef>
                <a:spcPct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pPr fontAlgn="auto"/>
            <a:r>
              <a:rPr lang="zh-CN" altLang="en-US" sz="2400" strike="noStrike" noProof="1"/>
              <a:t>单击此处编辑文本</a:t>
            </a:r>
            <a:endParaRPr lang="en-US" altLang="zh-CN" sz="2400" strike="noStrike" noProof="1"/>
          </a:p>
          <a:p>
            <a:pPr lvl="1" fontAlgn="auto"/>
            <a:r>
              <a:rPr lang="zh-CN" altLang="en-US" sz="2000" strike="noStrike" noProof="1"/>
              <a:t>第二级</a:t>
            </a:r>
          </a:p>
          <a:p>
            <a:pPr lvl="2" fontAlgn="auto"/>
            <a:r>
              <a:rPr lang="zh-CN" altLang="en-US" sz="1800"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half" idx="2" hasCustomPrompt="1"/>
          </p:nvPr>
        </p:nvSpPr>
        <p:spPr>
          <a:xfrm>
            <a:off x="6386400" y="2538000"/>
            <a:ext cx="4550400" cy="3556800"/>
          </a:xfrm>
        </p:spPr>
        <p:txBody>
          <a:bodyPr>
            <a:normAutofit/>
          </a:bodyPr>
          <a:lstStyle>
            <a:lvl1pPr marL="0" indent="0" algn="just">
              <a:lnSpc>
                <a:spcPct val="150000"/>
              </a:lnSpc>
              <a:spcBef>
                <a:spcPct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pPr fontAlgn="auto"/>
            <a:r>
              <a:rPr lang="zh-CN" altLang="en-US" sz="2400" strike="noStrike" noProof="1"/>
              <a:t>单击此处编辑文本</a:t>
            </a:r>
            <a:endParaRPr lang="en-US" altLang="zh-CN" sz="2400" strike="noStrike" noProof="1"/>
          </a:p>
          <a:p>
            <a:pPr lvl="1" fontAlgn="auto"/>
            <a:r>
              <a:rPr lang="zh-CN" altLang="en-US" sz="2000" strike="noStrike" noProof="1"/>
              <a:t>第二级</a:t>
            </a:r>
          </a:p>
          <a:p>
            <a:pPr lvl="2" fontAlgn="auto"/>
            <a:r>
              <a:rPr lang="zh-CN" altLang="en-US" sz="1800"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A1BB201A-7235-4E23-BDB2-9F9A947DC448}" type="datetimeFigureOut">
              <a:rPr lang="zh-CN" altLang="en-US" noProof="1" smtClean="0">
                <a:latin typeface="+mn-lt"/>
                <a:ea typeface="+mn-ea"/>
                <a:cs typeface="+mn-cs"/>
              </a:rPr>
              <a:t>2019/4/2</a:t>
            </a:fld>
            <a:endParaRPr lang="zh-CN" altLang="en-US" noProof="1"/>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noProof="1"/>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4040BD5F-9460-4C8E-A23B-637455E4D558}" type="slidenum">
              <a:rPr lang="zh-CN" altLang="en-US" noProof="1" smtClean="0">
                <a:latin typeface="+mn-lt"/>
                <a:ea typeface="+mn-ea"/>
                <a:cs typeface="+mn-cs"/>
              </a:rPr>
              <a:t>0</a:t>
            </a:fld>
            <a:endParaRPr lang="zh-CN" altLang="en-US"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4" name="内容占位符 3"/>
          <p:cNvSpPr>
            <a:spLocks noGrp="1"/>
          </p:cNvSpPr>
          <p:nvPr>
            <p:ph sz="half" idx="2" hasCustomPrompt="1"/>
          </p:nvPr>
        </p:nvSpPr>
        <p:spPr>
          <a:xfrm>
            <a:off x="839788" y="2553201"/>
            <a:ext cx="5157787" cy="3684588"/>
          </a:xfrm>
        </p:spPr>
        <p:txBody>
          <a:bodyPr>
            <a:normAutofit/>
          </a:bodyPr>
          <a:lstStyle>
            <a:lvl1pPr>
              <a:defRPr sz="2400"/>
            </a:lvl1pPr>
            <a:lvl2pPr>
              <a:defRPr sz="2000"/>
            </a:lvl2pPr>
            <a:lvl3pPr>
              <a:defRPr sz="1800"/>
            </a:lvl3pPr>
            <a:lvl4pPr>
              <a:defRPr sz="1800"/>
            </a:lvl4pPr>
            <a:lvl5pPr>
              <a:defRPr sz="1800"/>
            </a:lvl5pPr>
          </a:lstStyle>
          <a:p>
            <a:pPr fontAlgn="auto"/>
            <a:r>
              <a:rPr lang="zh-CN" altLang="en-US" sz="2400" strike="noStrike" noProof="1"/>
              <a:t>单击此处编辑文本</a:t>
            </a:r>
            <a:endParaRPr lang="en-US" altLang="zh-CN" sz="2400" strike="noStrike" noProof="1"/>
          </a:p>
          <a:p>
            <a:pPr lvl="1" fontAlgn="auto"/>
            <a:r>
              <a:rPr lang="zh-CN" altLang="en-US" sz="2000" strike="noStrike" noProof="1"/>
              <a:t>第二级</a:t>
            </a:r>
          </a:p>
          <a:p>
            <a:pPr lvl="2" fontAlgn="auto"/>
            <a:r>
              <a:rPr lang="zh-CN" altLang="en-US" sz="1800"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6" name="内容占位符 5"/>
          <p:cNvSpPr>
            <a:spLocks noGrp="1"/>
          </p:cNvSpPr>
          <p:nvPr>
            <p:ph sz="quarter" idx="4" hasCustomPrompt="1"/>
          </p:nvPr>
        </p:nvSpPr>
        <p:spPr>
          <a:xfrm>
            <a:off x="6172200" y="2553201"/>
            <a:ext cx="5183188" cy="3684588"/>
          </a:xfrm>
        </p:spPr>
        <p:txBody>
          <a:bodyPr>
            <a:normAutofit/>
          </a:bodyPr>
          <a:lstStyle>
            <a:lvl1pPr>
              <a:defRPr sz="2400"/>
            </a:lvl1pPr>
            <a:lvl2pPr>
              <a:defRPr sz="2000"/>
            </a:lvl2pPr>
            <a:lvl3pPr>
              <a:defRPr sz="1800"/>
            </a:lvl3pPr>
            <a:lvl4pPr>
              <a:defRPr sz="1800"/>
            </a:lvl4pPr>
            <a:lvl5pPr>
              <a:defRPr sz="1800"/>
            </a:lvl5pPr>
          </a:lstStyle>
          <a:p>
            <a:pPr fontAlgn="auto"/>
            <a:r>
              <a:rPr lang="zh-CN" altLang="en-US" sz="2400" strike="noStrike" noProof="1"/>
              <a:t>单击此处编辑文本</a:t>
            </a:r>
            <a:endParaRPr lang="en-US" altLang="zh-CN" sz="2400" strike="noStrike" noProof="1"/>
          </a:p>
          <a:p>
            <a:pPr lvl="1" fontAlgn="auto"/>
            <a:r>
              <a:rPr lang="zh-CN" altLang="en-US" sz="2000" strike="noStrike" noProof="1"/>
              <a:t>第二级</a:t>
            </a:r>
          </a:p>
          <a:p>
            <a:pPr lvl="2" fontAlgn="auto"/>
            <a:r>
              <a:rPr lang="zh-CN" altLang="en-US" sz="1800"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nvPr>
        </p:nvSpPr>
        <p:spPr/>
        <p:txBody>
          <a:bodyPr/>
          <a:lstStyle/>
          <a:p>
            <a:pPr fontAlgn="auto"/>
            <a:fld id="{A1BB201A-7235-4E23-BDB2-9F9A947DC448}" type="datetimeFigureOut">
              <a:rPr lang="zh-CN" altLang="en-US" strike="noStrike" noProof="1" smtClean="0">
                <a:latin typeface="+mn-lt"/>
                <a:ea typeface="+mn-ea"/>
                <a:cs typeface="+mn-cs"/>
              </a:rPr>
              <a:t>2019/4/2</a:t>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4040BD5F-9460-4C8E-A23B-637455E4D558}"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nvPr>
        </p:nvSpPr>
        <p:spPr>
          <a:xfrm>
            <a:off x="4532400" y="1332000"/>
            <a:ext cx="7048800" cy="2386800"/>
          </a:xfrm>
        </p:spPr>
        <p:txBody>
          <a:bodyPr bIns="46800" anchor="b" anchorCtr="0">
            <a:normAutofit/>
          </a:bodyPr>
          <a:lstStyle>
            <a:lvl1pPr algn="ctr">
              <a:defRPr sz="9600"/>
            </a:lvl1pPr>
          </a:lstStyle>
          <a:p>
            <a:pPr fontAlgn="auto"/>
            <a:r>
              <a:rPr lang="zh-CN" altLang="en-US" strike="noStrike" noProof="1"/>
              <a:t>编辑标题</a:t>
            </a:r>
          </a:p>
        </p:txBody>
      </p:sp>
      <p:sp>
        <p:nvSpPr>
          <p:cNvPr id="3" name="日期占位符 2"/>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A1BB201A-7235-4E23-BDB2-9F9A947DC448}" type="datetimeFigureOut">
              <a:rPr lang="zh-CN" altLang="en-US" noProof="1" smtClean="0">
                <a:latin typeface="+mn-lt"/>
                <a:ea typeface="+mn-ea"/>
                <a:cs typeface="+mn-cs"/>
              </a:rPr>
              <a:t>2019/4/2</a:t>
            </a:fld>
            <a:endParaRPr lang="zh-CN" altLang="en-US" noProof="1"/>
          </a:p>
        </p:txBody>
      </p:sp>
      <p:sp>
        <p:nvSpPr>
          <p:cNvPr id="4" name="页脚占位符 3"/>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noProof="1"/>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4040BD5F-9460-4C8E-A23B-637455E4D558}" type="slidenum">
              <a:rPr lang="zh-CN" altLang="en-US" noProof="1" smtClean="0">
                <a:latin typeface="+mn-lt"/>
                <a:ea typeface="+mn-ea"/>
                <a:cs typeface="+mn-cs"/>
              </a:rPr>
              <a:t>0</a:t>
            </a:fld>
            <a:endParaRPr lang="zh-CN" altLang="en-US"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0">
          <a:blip r:embed="rId1"/>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A1BB201A-7235-4E23-BDB2-9F9A947DC448}" type="datetimeFigureOut">
              <a:rPr lang="zh-CN" altLang="en-US" noProof="1" smtClean="0">
                <a:latin typeface="+mn-lt"/>
                <a:ea typeface="+mn-ea"/>
                <a:cs typeface="+mn-cs"/>
              </a:rPr>
              <a:t>2019/4/2</a:t>
            </a:fld>
            <a:endParaRPr lang="zh-CN" altLang="en-US"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4040BD5F-9460-4C8E-A23B-637455E4D558}" type="slidenum">
              <a:rPr lang="zh-CN" altLang="en-US" noProof="1" smtClean="0">
                <a:latin typeface="+mn-lt"/>
                <a:ea typeface="+mn-ea"/>
                <a:cs typeface="+mn-cs"/>
              </a:rPr>
              <a:t>0</a:t>
            </a:fld>
            <a:endParaRPr lang="zh-CN" altLang="en-US"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839787" y="457200"/>
            <a:ext cx="4165200" cy="1600200"/>
          </a:xfrm>
        </p:spPr>
        <p:txBody>
          <a:bodyPr anchor="b"/>
          <a:lstStyle>
            <a:lvl1pPr>
              <a:defRPr sz="3200"/>
            </a:lvl1pPr>
          </a:lstStyle>
          <a:p>
            <a:pPr fontAlgn="auto"/>
            <a:r>
              <a:rPr lang="zh-CN" altLang="en-US" strike="noStrike" noProof="1"/>
              <a:t>单击此处编辑标题</a:t>
            </a:r>
          </a:p>
        </p:txBody>
      </p:sp>
      <p:sp>
        <p:nvSpPr>
          <p:cNvPr id="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8800"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p>
        </p:txBody>
      </p:sp>
      <p:sp>
        <p:nvSpPr>
          <p:cNvPr id="5" name="日期占位符 4"/>
          <p:cNvSpPr>
            <a:spLocks noGrp="1"/>
          </p:cNvSpPr>
          <p:nvPr>
            <p:ph type="dt" sz="half" idx="10"/>
          </p:nvPr>
        </p:nvSpPr>
        <p:spPr/>
        <p:txBody>
          <a:bodyPr/>
          <a:lstStyle/>
          <a:p>
            <a:pPr fontAlgn="auto"/>
            <a:fld id="{A1BB201A-7235-4E23-BDB2-9F9A947DC448}" type="datetimeFigureOut">
              <a:rPr lang="zh-CN" altLang="en-US" strike="noStrike" noProof="1" smtClean="0">
                <a:latin typeface="+mn-lt"/>
                <a:ea typeface="+mn-ea"/>
                <a:cs typeface="+mn-cs"/>
              </a:rPr>
              <a:t>2019/4/2</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4040BD5F-9460-4C8E-A23B-637455E4D558}"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9642764" y="365125"/>
            <a:ext cx="1711035" cy="5811838"/>
          </a:xfrm>
        </p:spPr>
        <p:txBody>
          <a:bodyPr vert="eaVert"/>
          <a:lstStyle/>
          <a:p>
            <a:pPr fontAlgn="auto"/>
            <a:r>
              <a:rPr lang="zh-CN" altLang="en-US" strike="noStrike" noProof="1"/>
              <a:t>单击此处编辑母版标题样式</a:t>
            </a:r>
          </a:p>
        </p:txBody>
      </p:sp>
      <p:sp>
        <p:nvSpPr>
          <p:cNvPr id="3" name="竖排文字占位符 2"/>
          <p:cNvSpPr>
            <a:spLocks noGrp="1"/>
          </p:cNvSpPr>
          <p:nvPr>
            <p:ph type="body" orient="vert" idx="1" hasCustomPrompt="1"/>
          </p:nvPr>
        </p:nvSpPr>
        <p:spPr>
          <a:xfrm>
            <a:off x="838200" y="365125"/>
            <a:ext cx="8652164" cy="5811838"/>
          </a:xfrm>
        </p:spPr>
        <p:txBody>
          <a:bodyPr vert="eaVert"/>
          <a:lstStyle>
            <a:lvl1pPr>
              <a:defRPr sz="2400"/>
            </a:lvl1pPr>
            <a:lvl2pPr>
              <a:defRPr sz="2000"/>
            </a:lvl2pPr>
            <a:lvl3pPr>
              <a:defRPr sz="1800"/>
            </a:lvl3pPr>
            <a:lvl4pPr>
              <a:defRPr sz="1800"/>
            </a:lvl4pPr>
            <a:lvl5pPr>
              <a:defRPr sz="1800"/>
            </a:lvl5pPr>
          </a:lstStyle>
          <a:p>
            <a:pPr fontAlgn="auto"/>
            <a:r>
              <a:rPr lang="zh-CN" altLang="en-US" sz="2400" strike="noStrike" noProof="1"/>
              <a:t>单击此处编辑文本</a:t>
            </a:r>
            <a:endParaRPr lang="en-US" altLang="zh-CN" sz="2400" strike="noStrike" noProof="1"/>
          </a:p>
          <a:p>
            <a:pPr lvl="1" fontAlgn="auto"/>
            <a:r>
              <a:rPr lang="zh-CN" altLang="en-US" sz="2000" strike="noStrike" noProof="1"/>
              <a:t>第二级</a:t>
            </a:r>
          </a:p>
          <a:p>
            <a:pPr lvl="2" fontAlgn="auto"/>
            <a:r>
              <a:rPr lang="zh-CN" altLang="en-US" sz="1800"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p:txBody>
          <a:bodyPr/>
          <a:lstStyle/>
          <a:p>
            <a:pPr fontAlgn="auto"/>
            <a:fld id="{A1BB201A-7235-4E23-BDB2-9F9A947DC448}" type="datetimeFigureOut">
              <a:rPr lang="zh-CN" altLang="en-US" strike="noStrike" noProof="1" smtClean="0">
                <a:latin typeface="+mn-lt"/>
                <a:ea typeface="+mn-ea"/>
                <a:cs typeface="+mn-cs"/>
              </a:rPr>
              <a:t>2019/4/2</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040BD5F-9460-4C8E-A23B-637455E4D558}"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2.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1"/>
          <a:stretch>
            <a:fillRect/>
          </a:stretch>
        </a:blipFill>
        <a:effectLst/>
      </p:bgPr>
    </p:bg>
    <p:spTree>
      <p:nvGrpSpPr>
        <p:cNvPr id="1" name=""/>
        <p:cNvGrpSpPr/>
        <p:nvPr/>
      </p:nvGrpSpPr>
      <p:grpSpPr>
        <a:xfrm>
          <a:off x="0" y="0"/>
          <a:ext cx="0" cy="0"/>
        </a:xfrm>
      </p:grpSpPr>
      <p:sp>
        <p:nvSpPr>
          <p:cNvPr id="1026" name="标题占位符 1"/>
          <p:cNvSpPr>
            <a:spLocks noGrp="1"/>
          </p:cNvSpPr>
          <p:nvPr>
            <p:ph type="title"/>
          </p:nvPr>
        </p:nvSpPr>
        <p:spPr>
          <a:xfrm>
            <a:off x="838200" y="155575"/>
            <a:ext cx="10515600" cy="796925"/>
          </a:xfrm>
          <a:prstGeom prst="rect">
            <a:avLst/>
          </a:prstGeom>
          <a:noFill/>
          <a:ln w="9525">
            <a:noFill/>
          </a:ln>
        </p:spPr>
        <p:txBody>
          <a:bodyPr lIns="91440" tIns="45720" rIns="91440" bIns="45720" anchor="ctr"/>
          <a:lstStyle/>
          <a:p>
            <a:pPr lvl="0"/>
            <a:r>
              <a:rPr lang="zh-CN" altLang="en-US"/>
              <a:t>单击此处编辑母版标题样式</a:t>
            </a:r>
          </a:p>
        </p:txBody>
      </p:sp>
      <p:sp>
        <p:nvSpPr>
          <p:cNvPr id="1027" name="文本占位符 2"/>
          <p:cNvSpPr>
            <a:spLocks noGrp="1"/>
          </p:cNvSpPr>
          <p:nvPr>
            <p:ph type="body" idx="5"/>
          </p:nvPr>
        </p:nvSpPr>
        <p:spPr>
          <a:xfrm>
            <a:off x="838200" y="1143000"/>
            <a:ext cx="10515600" cy="5033963"/>
          </a:xfrm>
          <a:prstGeom prst="rect">
            <a:avLst/>
          </a:prstGeom>
          <a:noFill/>
          <a:ln w="9525">
            <a:noFill/>
          </a:ln>
        </p:spPr>
        <p:txBody>
          <a:bodyPr lIns="91440" tIns="45720" rIns="91440" bIns="45720" anchor="t"/>
          <a:lstStyle/>
          <a:p>
            <a:pPr lvl="0" indent="-228600"/>
            <a:r>
              <a:rPr lang="zh-CN" altLang="en-US"/>
              <a:t>单击此处编辑文本</a:t>
            </a:r>
            <a:endParaRPr lang="en-US" altLang="zh-CN"/>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pPr fontAlgn="auto"/>
            <a:fld id="{A1BB201A-7235-4E23-BDB2-9F9A947DC448}" type="datetimeFigureOut">
              <a:rPr lang="zh-CN" altLang="en-US" strike="noStrike" noProof="1" smtClean="0">
                <a:latin typeface="+mn-lt"/>
                <a:ea typeface="+mn-ea"/>
                <a:cs typeface="+mn-cs"/>
              </a:rPr>
              <a:t>2019/4/2</a:t>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pPr fontAlgn="auto"/>
            <a:fld id="{4040BD5F-9460-4C8E-A23B-637455E4D558}" type="slidenum">
              <a:rPr lang="zh-CN" altLang="en-US" strike="noStrike" noProof="1" smtClean="0">
                <a:latin typeface="+mn-lt"/>
                <a:ea typeface="+mn-ea"/>
                <a:cs typeface="+mn-cs"/>
              </a:rPr>
              <a:t>0</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xml" /><Relationship Id="rId4" Type="http://schemas.openxmlformats.org/officeDocument/2006/relationships/tags" Target="../tags/tag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0.xml" /><Relationship Id="rId11" Type="http://schemas.openxmlformats.org/officeDocument/2006/relationships/tags" Target="../tags/tag11.xml" /><Relationship Id="rId12" Type="http://schemas.openxmlformats.org/officeDocument/2006/relationships/tags" Target="../tags/tag12.xml" /><Relationship Id="rId13" Type="http://schemas.openxmlformats.org/officeDocument/2006/relationships/tags" Target="../tags/tag13.xml" /><Relationship Id="rId14" Type="http://schemas.openxmlformats.org/officeDocument/2006/relationships/tags" Target="../tags/tag14.xml" /><Relationship Id="rId15" Type="http://schemas.openxmlformats.org/officeDocument/2006/relationships/tags" Target="../tags/tag15.xml" /><Relationship Id="rId16" Type="http://schemas.openxmlformats.org/officeDocument/2006/relationships/tags" Target="../tags/tag16.xml" /><Relationship Id="rId17" Type="http://schemas.openxmlformats.org/officeDocument/2006/relationships/tags" Target="../tags/tag17.xml" /><Relationship Id="rId18" Type="http://schemas.openxmlformats.org/officeDocument/2006/relationships/tags" Target="../tags/tag18.xml" /><Relationship Id="rId19" Type="http://schemas.openxmlformats.org/officeDocument/2006/relationships/tags" Target="../tags/tag19.xml" /><Relationship Id="rId2" Type="http://schemas.openxmlformats.org/officeDocument/2006/relationships/notesSlide" Target="../notesSlides/notesSlide2.xml" /><Relationship Id="rId20" Type="http://schemas.openxmlformats.org/officeDocument/2006/relationships/tags" Target="../tags/tag20.xml" /><Relationship Id="rId21" Type="http://schemas.openxmlformats.org/officeDocument/2006/relationships/tags" Target="../tags/tag21.xml" /><Relationship Id="rId22" Type="http://schemas.openxmlformats.org/officeDocument/2006/relationships/tags" Target="../tags/tag22.xml" /><Relationship Id="rId23" Type="http://schemas.openxmlformats.org/officeDocument/2006/relationships/tags" Target="../tags/tag23.xml" /><Relationship Id="rId24" Type="http://schemas.openxmlformats.org/officeDocument/2006/relationships/tags" Target="../tags/tag24.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tags" Target="../tags/tag8.xml" /><Relationship Id="rId9" Type="http://schemas.openxmlformats.org/officeDocument/2006/relationships/tags" Target="../tags/tag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xml" /><Relationship Id="rId3" Type="http://schemas.openxmlformats.org/officeDocument/2006/relationships/tags" Target="../tags/tag34.xml" /><Relationship Id="rId4" Type="http://schemas.openxmlformats.org/officeDocument/2006/relationships/tags" Target="../tags/tag3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gif"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标题 1"/>
          <p:cNvSpPr>
            <a:spLocks noGrp="1"/>
          </p:cNvSpPr>
          <p:nvPr>
            <p:ph type="title"/>
          </p:nvPr>
        </p:nvSpPr>
        <p:spPr>
          <a:xfrm>
            <a:off x="553085" y="1178560"/>
            <a:ext cx="6553835" cy="979170"/>
          </a:xfrm>
        </p:spPr>
        <p:txBody>
          <a:bodyPr/>
          <a:lstStyle/>
          <a:p>
            <a:pPr fontAlgn="auto">
              <a:lnSpc>
                <a:spcPct val="150000"/>
              </a:lnSpc>
            </a:pPr>
            <a:r>
              <a:rPr lang="zh-CN" altLang="en-US" sz="4400">
                <a:solidFill>
                  <a:srgbClr val="00743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得语文者得天下，</a:t>
            </a:r>
            <a:br>
              <a:rPr lang="zh-CN" altLang="en-US" sz="4400">
                <a:solidFill>
                  <a:srgbClr val="00743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br>
            <a:r>
              <a:rPr lang="zh-CN" altLang="en-US" sz="4400">
                <a:solidFill>
                  <a:srgbClr val="00743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              得作文者得中考</a:t>
            </a:r>
          </a:p>
        </p:txBody>
      </p:sp>
      <p:sp>
        <p:nvSpPr>
          <p:cNvPr id="3" name="内容占位符 2"/>
          <p:cNvSpPr>
            <a:spLocks noGrp="1"/>
          </p:cNvSpPr>
          <p:nvPr>
            <p:ph idx="1"/>
          </p:nvPr>
        </p:nvSpPr>
        <p:spPr>
          <a:xfrm>
            <a:off x="1903730" y="3625215"/>
            <a:ext cx="5664835" cy="1122045"/>
          </a:xfrm>
        </p:spPr>
        <p:txBody>
          <a:bodyPr>
            <a:noAutofit/>
          </a:bodyPr>
          <a:lstStyle/>
          <a:p>
            <a:r>
              <a:rPr lang="zh-CN" altLang="en-US" sz="4000">
                <a:solidFill>
                  <a:srgbClr val="FF0000"/>
                </a:solidFill>
                <a:latin typeface="微软雅黑" panose="020b0503020204020204" charset="-122"/>
                <a:ea typeface="微软雅黑" panose="020b0503020204020204" charset="-122"/>
              </a:rPr>
              <a:t>审题立意之于作文，</a:t>
            </a:r>
          </a:p>
          <a:p>
            <a:r>
              <a:rPr lang="zh-CN" altLang="en-US" sz="4000">
                <a:solidFill>
                  <a:srgbClr val="FF0000"/>
                </a:solidFill>
                <a:latin typeface="微软雅黑" panose="020b0503020204020204" charset="-122"/>
                <a:ea typeface="微软雅黑" panose="020b0503020204020204" charset="-122"/>
              </a:rPr>
              <a:t>如同帆之于船，</a:t>
            </a:r>
          </a:p>
          <a:p>
            <a:r>
              <a:rPr lang="zh-CN" altLang="en-US" sz="4000">
                <a:solidFill>
                  <a:srgbClr val="FF0000"/>
                </a:solidFill>
                <a:latin typeface="微软雅黑" panose="020b0503020204020204" charset="-122"/>
                <a:ea typeface="微软雅黑" panose="020b0503020204020204" charset="-122"/>
              </a:rPr>
              <a:t>导航仪之于车。</a:t>
            </a:r>
          </a:p>
        </p:txBody>
      </p:sp>
      <p:pic>
        <p:nvPicPr>
          <p:cNvPr id="6" name="图片 5"/>
          <p:cNvPicPr>
            <a:picLocks noChangeAspect="1"/>
          </p:cNvPicPr>
          <p:nvPr/>
        </p:nvPicPr>
        <p:blipFill>
          <a:blip r:embed="rId2"/>
          <a:stretch>
            <a:fillRect/>
          </a:stretch>
        </p:blipFill>
        <p:spPr>
          <a:xfrm>
            <a:off x="8091170" y="363855"/>
            <a:ext cx="3352165" cy="2609215"/>
          </a:xfrm>
          <a:prstGeom prst="rect">
            <a:avLst/>
          </a:prstGeom>
        </p:spPr>
      </p:pic>
      <p:pic>
        <p:nvPicPr>
          <p:cNvPr id="11" name="图片 10"/>
          <p:cNvPicPr>
            <a:picLocks noChangeAspect="1"/>
          </p:cNvPicPr>
          <p:nvPr/>
        </p:nvPicPr>
        <p:blipFill>
          <a:blip r:embed="rId3"/>
          <a:stretch>
            <a:fillRect/>
          </a:stretch>
        </p:blipFill>
        <p:spPr>
          <a:xfrm>
            <a:off x="7442835" y="3538220"/>
            <a:ext cx="3251200" cy="30105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2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4" presetClass="entr" presetSubtype="16"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ox(in)">
                                      <p:cBhvr>
                                        <p:cTn id="3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8434" name="Rectangle 2"/>
          <p:cNvSpPr>
            <a:spLocks noGrp="1"/>
          </p:cNvSpPr>
          <p:nvPr>
            <p:ph type="title"/>
          </p:nvPr>
        </p:nvSpPr>
        <p:spPr>
          <a:xfrm>
            <a:off x="66675" y="182563"/>
            <a:ext cx="5676900" cy="812800"/>
          </a:xfrm>
        </p:spPr>
        <p:txBody>
          <a:bodyPr wrap="square" lIns="91440" tIns="45720" rIns="91440" bIns="45720" anchor="b"/>
          <a:lstStyle/>
          <a:p>
            <a:pPr defTabSz="914400">
              <a:buNone/>
            </a:pPr>
            <a:r>
              <a:rPr lang="zh-CN" altLang="en-US" sz="4800" kern="1200">
                <a:solidFill>
                  <a:srgbClr val="007431"/>
                </a:solidFill>
                <a:latin typeface="微软雅黑" panose="020b0503020204020204" charset="-122"/>
                <a:ea typeface="微软雅黑" panose="020b0503020204020204" charset="-122"/>
                <a:cs typeface="+mj-cs"/>
              </a:rPr>
              <a:t>方法二：以果溯因法 </a:t>
            </a:r>
          </a:p>
        </p:txBody>
      </p:sp>
      <p:sp>
        <p:nvSpPr>
          <p:cNvPr id="23554" name="Rectangle 3"/>
          <p:cNvSpPr>
            <a:spLocks noGrp="1"/>
          </p:cNvSpPr>
          <p:nvPr>
            <p:ph idx="1" hasCustomPrompt="1"/>
          </p:nvPr>
        </p:nvSpPr>
        <p:spPr>
          <a:xfrm>
            <a:off x="433388" y="1131888"/>
            <a:ext cx="10826750" cy="2495550"/>
          </a:xfrm>
        </p:spPr>
        <p:txBody>
          <a:bodyPr wrap="square" lIns="91440" tIns="45720" rIns="91440" bIns="45720" anchor="t"/>
          <a:lstStyle/>
          <a:p>
            <a:pPr defTabSz="914400">
              <a:lnSpc>
                <a:spcPct val="130000"/>
              </a:lnSpc>
              <a:spcBef>
                <a:spcPct val="0"/>
              </a:spcBef>
              <a:buFont typeface="Arial" panose="020b0604020202020204" pitchFamily="34" charset="0"/>
              <a:buNone/>
            </a:pPr>
            <a:r>
              <a:rPr lang="zh-CN" altLang="en-US" sz="2800" kern="1200">
                <a:solidFill>
                  <a:srgbClr val="007431"/>
                </a:solidFill>
                <a:latin typeface="微软雅黑" panose="020b0503020204020204" charset="-122"/>
                <a:ea typeface="微软雅黑" panose="020b0503020204020204" charset="-122"/>
                <a:cs typeface="+mn-cs"/>
              </a:rPr>
              <a:t> </a:t>
            </a:r>
            <a:r>
              <a:rPr lang="zh-CN" altLang="zh-CN" sz="2800" kern="1200">
                <a:solidFill>
                  <a:srgbClr val="007431"/>
                </a:solidFill>
                <a:latin typeface="微软雅黑" panose="020b0503020204020204" charset="-122"/>
                <a:ea typeface="微软雅黑" panose="020b0503020204020204" charset="-122"/>
                <a:cs typeface="+mn-cs"/>
              </a:rPr>
              <a:t>   </a:t>
            </a:r>
            <a:r>
              <a:rPr lang="zh-CN" altLang="en-US" sz="2800" kern="1200">
                <a:solidFill>
                  <a:srgbClr val="007431"/>
                </a:solidFill>
                <a:latin typeface="微软雅黑" panose="020b0503020204020204" charset="-122"/>
                <a:ea typeface="微软雅黑" panose="020b0503020204020204" charset="-122"/>
                <a:cs typeface="+mn-cs"/>
              </a:rPr>
              <a:t> 古代有一个渔翁，一天，在井里网捞了两条大鲤鱼；第二天，在井里捞到了三条鲫</a:t>
            </a:r>
            <a:r>
              <a:rPr lang="zh-CN" altLang="en-US" sz="2800" kern="1200">
                <a:solidFill>
                  <a:srgbClr val="007431"/>
                </a:solidFill>
                <a:latin typeface="微软雅黑" panose="020b0503020204020204" charset="-122"/>
                <a:ea typeface="微软雅黑" panose="020b0503020204020204" charset="-122"/>
                <a:cs typeface="+mn-cs"/>
                <a:sym typeface="Arial" panose="020b0604020202020204" pitchFamily="34" charset="0"/>
              </a:rPr>
              <a:t>鱼；第三天，仅仅捞到了几只米虾；第四天，第五天</a:t>
            </a:r>
            <a:r>
              <a:rPr lang="en-US" altLang="zh-CN" sz="2800" kern="1200">
                <a:solidFill>
                  <a:srgbClr val="007431"/>
                </a:solidFill>
                <a:latin typeface="微软雅黑" panose="020b0503020204020204" charset="-122"/>
                <a:ea typeface="微软雅黑" panose="020b0503020204020204" charset="-122"/>
                <a:cs typeface="+mn-cs"/>
                <a:sym typeface="Arial" panose="020b0604020202020204" pitchFamily="34" charset="0"/>
              </a:rPr>
              <a:t>……</a:t>
            </a:r>
            <a:r>
              <a:rPr lang="zh-CN" altLang="en-US" sz="2800" kern="1200">
                <a:solidFill>
                  <a:srgbClr val="007431"/>
                </a:solidFill>
                <a:latin typeface="微软雅黑" panose="020b0503020204020204" charset="-122"/>
                <a:ea typeface="微软雅黑" panose="020b0503020204020204" charset="-122"/>
                <a:cs typeface="+mn-cs"/>
                <a:sym typeface="Arial" panose="020b0604020202020204" pitchFamily="34" charset="0"/>
              </a:rPr>
              <a:t>什么也没捞到，这是为什么呢</a:t>
            </a:r>
            <a:r>
              <a:rPr lang="zh-CN" altLang="en-US" sz="2800" kern="1200">
                <a:solidFill>
                  <a:srgbClr val="007431"/>
                </a:solidFill>
                <a:latin typeface="微软雅黑" panose="020b0503020204020204" charset="-122"/>
                <a:ea typeface="微软雅黑" panose="020b0503020204020204" charset="-122"/>
                <a:cs typeface="+mn-cs"/>
              </a:rPr>
              <a:t>？</a:t>
            </a:r>
          </a:p>
        </p:txBody>
      </p:sp>
      <p:sp>
        <p:nvSpPr>
          <p:cNvPr id="18436" name="Text Box 4"/>
          <p:cNvSpPr txBox="1"/>
          <p:nvPr/>
        </p:nvSpPr>
        <p:spPr>
          <a:xfrm>
            <a:off x="1095693" y="5363845"/>
            <a:ext cx="7354887" cy="975360"/>
          </a:xfrm>
          <a:prstGeom prst="rect">
            <a:avLst/>
          </a:prstGeom>
          <a:noFill/>
          <a:ln w="9525">
            <a:noFill/>
          </a:ln>
        </p:spPr>
        <p:txBody>
          <a:bodyPr wrap="square" anchor="t">
            <a:spAutoFit/>
          </a:bodyPr>
          <a:lstStyle/>
          <a:p>
            <a:pPr lvl="0" indent="0"/>
            <a:r>
              <a:rPr lang="zh-CN" altLang="zh-CN" sz="2800">
                <a:solidFill>
                  <a:srgbClr val="007431"/>
                </a:solidFill>
                <a:latin typeface="微软雅黑" panose="020b0503020204020204" charset="-122"/>
                <a:ea typeface="微软雅黑" panose="020b0503020204020204" charset="-122"/>
              </a:rPr>
              <a:t>立意：</a:t>
            </a:r>
          </a:p>
          <a:p>
            <a:pPr lvl="0" indent="0"/>
            <a:r>
              <a:rPr lang="zh-CN" altLang="en-US" sz="2800">
                <a:solidFill>
                  <a:srgbClr val="FF0000"/>
                </a:solidFill>
                <a:latin typeface="微软雅黑" panose="020b0503020204020204" charset="-122"/>
                <a:ea typeface="微软雅黑" panose="020b0503020204020204" charset="-122"/>
              </a:rPr>
              <a:t>到广阔的空间去撒网，方有丰硕的收获。</a:t>
            </a:r>
          </a:p>
        </p:txBody>
      </p:sp>
      <p:sp>
        <p:nvSpPr>
          <p:cNvPr id="18437" name="Text Box 5"/>
          <p:cNvSpPr txBox="1"/>
          <p:nvPr/>
        </p:nvSpPr>
        <p:spPr>
          <a:xfrm>
            <a:off x="999808" y="3185160"/>
            <a:ext cx="7910512" cy="1828800"/>
          </a:xfrm>
          <a:prstGeom prst="rect">
            <a:avLst/>
          </a:prstGeom>
          <a:noFill/>
          <a:ln w="9525">
            <a:noFill/>
          </a:ln>
        </p:spPr>
        <p:txBody>
          <a:bodyPr wrap="square" anchor="t">
            <a:spAutoFit/>
          </a:bodyPr>
          <a:lstStyle/>
          <a:p>
            <a:pPr lvl="0" indent="0"/>
            <a:r>
              <a:rPr lang="zh-CN" altLang="en-US" sz="2800" u="sng">
                <a:solidFill>
                  <a:srgbClr val="007431"/>
                </a:solidFill>
                <a:latin typeface="微软雅黑" panose="020b0503020204020204" charset="-122"/>
                <a:ea typeface="微软雅黑" panose="020b0503020204020204" charset="-122"/>
              </a:rPr>
              <a:t>结果</a:t>
            </a:r>
            <a:r>
              <a:rPr lang="zh-CN" altLang="en-US" sz="2800">
                <a:solidFill>
                  <a:srgbClr val="007431"/>
                </a:solidFill>
                <a:latin typeface="微软雅黑" panose="020b0503020204020204" charset="-122"/>
                <a:ea typeface="微软雅黑" panose="020b0503020204020204" charset="-122"/>
              </a:rPr>
              <a:t> </a:t>
            </a:r>
            <a:r>
              <a:rPr lang="en-US" altLang="zh-CN" sz="2800">
                <a:solidFill>
                  <a:srgbClr val="007431"/>
                </a:solidFill>
                <a:latin typeface="微软雅黑" panose="020b0503020204020204" charset="-122"/>
                <a:ea typeface="微软雅黑" panose="020b0503020204020204" charset="-122"/>
              </a:rPr>
              <a:t>:</a:t>
            </a:r>
          </a:p>
          <a:p>
            <a:pPr lvl="0" indent="0"/>
            <a:r>
              <a:rPr lang="zh-CN" altLang="en-US" sz="2800">
                <a:solidFill>
                  <a:srgbClr val="FF0000"/>
                </a:solidFill>
                <a:latin typeface="微软雅黑" panose="020b0503020204020204" charset="-122"/>
                <a:ea typeface="微软雅黑" panose="020b0503020204020204" charset="-122"/>
              </a:rPr>
              <a:t>鲤鱼、鲫鱼、米虾、</a:t>
            </a:r>
            <a:r>
              <a:rPr lang="zh-CN" altLang="en-US" sz="2800">
                <a:solidFill>
                  <a:srgbClr val="FF0000"/>
                </a:solidFill>
                <a:latin typeface="微软雅黑" panose="020b0503020204020204" charset="-122"/>
                <a:ea typeface="微软雅黑" panose="020b0503020204020204" charset="-122"/>
                <a:sym typeface="Arial" panose="020b0604020202020204" pitchFamily="34" charset="0"/>
              </a:rPr>
              <a:t>什么也没捞到</a:t>
            </a:r>
            <a:endParaRPr lang="zh-CN" altLang="en-US" sz="2800">
              <a:solidFill>
                <a:srgbClr val="FF0000"/>
              </a:solidFill>
              <a:latin typeface="微软雅黑" panose="020b0503020204020204" charset="-122"/>
              <a:ea typeface="微软雅黑" panose="020b0503020204020204" charset="-122"/>
            </a:endParaRPr>
          </a:p>
          <a:p>
            <a:pPr lvl="0" indent="0"/>
            <a:r>
              <a:rPr lang="zh-CN" altLang="en-US" sz="2800" u="sng">
                <a:solidFill>
                  <a:srgbClr val="007431"/>
                </a:solidFill>
                <a:latin typeface="微软雅黑" panose="020b0503020204020204" charset="-122"/>
                <a:ea typeface="微软雅黑" panose="020b0503020204020204" charset="-122"/>
              </a:rPr>
              <a:t>原因</a:t>
            </a:r>
            <a:r>
              <a:rPr lang="en-US" altLang="zh-CN" sz="2800">
                <a:solidFill>
                  <a:srgbClr val="007431"/>
                </a:solidFill>
                <a:latin typeface="微软雅黑" panose="020b0503020204020204" charset="-122"/>
                <a:ea typeface="微软雅黑" panose="020b0503020204020204" charset="-122"/>
              </a:rPr>
              <a:t>:</a:t>
            </a:r>
          </a:p>
          <a:p>
            <a:pPr lvl="0" indent="0"/>
            <a:r>
              <a:rPr lang="zh-CN" altLang="en-US" sz="2800">
                <a:solidFill>
                  <a:srgbClr val="FF0000"/>
                </a:solidFill>
                <a:latin typeface="微软雅黑" panose="020b0503020204020204" charset="-122"/>
                <a:ea typeface="微软雅黑" panose="020b0503020204020204" charset="-122"/>
              </a:rPr>
              <a:t>井里捞鱼    空间不宽水域狭窄藏鱼不多</a:t>
            </a:r>
          </a:p>
        </p:txBody>
      </p:sp>
      <p:cxnSp>
        <p:nvCxnSpPr>
          <p:cNvPr id="2" name="直接连接符 1"/>
          <p:cNvCxnSpPr/>
          <p:nvPr/>
        </p:nvCxnSpPr>
        <p:spPr>
          <a:xfrm>
            <a:off x="1984375" y="2862263"/>
            <a:ext cx="4722813" cy="15875"/>
          </a:xfrm>
          <a:prstGeom prst="line">
            <a:avLst/>
          </a:prstGeom>
          <a:ln w="444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080000" y="1706563"/>
            <a:ext cx="1809750" cy="7938"/>
          </a:xfrm>
          <a:prstGeom prst="line">
            <a:avLst/>
          </a:prstGeom>
          <a:ln w="4445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a:stretch>
            <a:fillRect/>
          </a:stretch>
        </p:blipFill>
        <p:spPr>
          <a:xfrm>
            <a:off x="8031480" y="2653030"/>
            <a:ext cx="3810000" cy="34036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3554">
                                            <p:txEl>
                                              <p:pRg st="0" end="0"/>
                                            </p:txEl>
                                          </p:spTgt>
                                        </p:tgtEl>
                                        <p:attrNameLst>
                                          <p:attrName>style.visibility</p:attrName>
                                        </p:attrNameLst>
                                      </p:cBhvr>
                                      <p:to>
                                        <p:strVal val="visible"/>
                                      </p:to>
                                    </p:set>
                                    <p:animEffect transition="in" filter="box(in)">
                                      <p:cBhvr>
                                        <p:cTn id="13" dur="2000"/>
                                        <p:tgtEl>
                                          <p:spTgt spid="2355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18437">
                                            <p:txEl>
                                              <p:pRg st="0" end="0"/>
                                            </p:txEl>
                                          </p:spTgt>
                                        </p:tgtEl>
                                        <p:attrNameLst>
                                          <p:attrName>style.visibility</p:attrName>
                                        </p:attrNameLst>
                                      </p:cBhvr>
                                      <p:to>
                                        <p:strVal val="visible"/>
                                      </p:to>
                                    </p:set>
                                    <p:anim calcmode="lin" valueType="num">
                                      <p:cBhvr additive="base">
                                        <p:cTn id="24" dur="500" fill="hold"/>
                                        <p:tgtEl>
                                          <p:spTgt spid="18437">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84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ox(in)">
                                      <p:cBhvr>
                                        <p:cTn id="30" dur="2000"/>
                                        <p:tgtEl>
                                          <p:spTgt spid="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8437">
                                            <p:txEl>
                                              <p:charRg st="5" end="28"/>
                                            </p:txEl>
                                          </p:spTgt>
                                        </p:tgtEl>
                                        <p:attrNameLst>
                                          <p:attrName>style.visibility</p:attrName>
                                        </p:attrNameLst>
                                      </p:cBhvr>
                                      <p:to>
                                        <p:strVal val="visible"/>
                                      </p:to>
                                    </p:set>
                                    <p:anim calcmode="lin" valueType="num">
                                      <p:cBhvr additive="base">
                                        <p:cTn id="35" dur="500" fill="hold"/>
                                        <p:tgtEl>
                                          <p:spTgt spid="18437">
                                            <p:txEl>
                                              <p:charRg st="5" end="2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8437">
                                            <p:txEl>
                                              <p:charRg st="5" end="28"/>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8437">
                                            <p:txEl>
                                              <p:charRg st="28" end="32"/>
                                            </p:txEl>
                                          </p:spTgt>
                                        </p:tgtEl>
                                        <p:attrNameLst>
                                          <p:attrName>style.visibility</p:attrName>
                                        </p:attrNameLst>
                                      </p:cBhvr>
                                      <p:to>
                                        <p:strVal val="visible"/>
                                      </p:to>
                                    </p:set>
                                    <p:anim calcmode="lin" valueType="num">
                                      <p:cBhvr additive="base">
                                        <p:cTn id="41" dur="500" fill="hold"/>
                                        <p:tgtEl>
                                          <p:spTgt spid="18437">
                                            <p:txEl>
                                              <p:charRg st="28" end="3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437">
                                            <p:txEl>
                                              <p:charRg st="28" end="32"/>
                                            </p:txEl>
                                          </p:spTgt>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4" presetClass="entr" presetSubtype="16"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box(in)">
                                      <p:cBhvr>
                                        <p:cTn id="47" dur="2000"/>
                                        <p:tgtEl>
                                          <p:spTgt spid="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nodeType="clickEffect">
                                  <p:stCondLst>
                                    <p:cond delay="0"/>
                                  </p:stCondLst>
                                  <p:childTnLst>
                                    <p:set>
                                      <p:cBhvr>
                                        <p:cTn id="51" dur="1" fill="hold">
                                          <p:stCondLst>
                                            <p:cond delay="0"/>
                                          </p:stCondLst>
                                        </p:cTn>
                                        <p:tgtEl>
                                          <p:spTgt spid="18437">
                                            <p:txEl>
                                              <p:charRg st="32" end="46"/>
                                            </p:txEl>
                                          </p:spTgt>
                                        </p:tgtEl>
                                        <p:attrNameLst>
                                          <p:attrName>style.visibility</p:attrName>
                                        </p:attrNameLst>
                                      </p:cBhvr>
                                      <p:to>
                                        <p:strVal val="visible"/>
                                      </p:to>
                                    </p:set>
                                    <p:animEffect transition="in" filter="diamond(in)">
                                      <p:cBhvr>
                                        <p:cTn id="52" dur="2000"/>
                                        <p:tgtEl>
                                          <p:spTgt spid="18437">
                                            <p:txEl>
                                              <p:charRg st="32" end="46"/>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8436">
                                            <p:txEl>
                                              <p:pRg st="1" end="1"/>
                                            </p:txEl>
                                          </p:spTgt>
                                        </p:tgtEl>
                                        <p:attrNameLst>
                                          <p:attrName>style.visibility</p:attrName>
                                        </p:attrNameLst>
                                      </p:cBhvr>
                                      <p:to>
                                        <p:strVal val="visible"/>
                                      </p:to>
                                    </p:set>
                                    <p:animEffect transition="in" filter="blinds(horizontal)">
                                      <p:cBhvr>
                                        <p:cTn id="57" dur="500"/>
                                        <p:tgtEl>
                                          <p:spTgt spid="18436">
                                            <p:txEl>
                                              <p:pRg st="1" end="1"/>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18436">
                                            <p:txEl>
                                              <p:pRg st="0" end="0"/>
                                            </p:txEl>
                                          </p:spTgt>
                                        </p:tgtEl>
                                        <p:attrNameLst>
                                          <p:attrName>style.visibility</p:attrName>
                                        </p:attrNameLst>
                                      </p:cBhvr>
                                      <p:to>
                                        <p:strVal val="visible"/>
                                      </p:to>
                                    </p:set>
                                    <p:animEffect transition="in" filter="blinds(horizontal)">
                                      <p:cBhvr>
                                        <p:cTn id="62" dur="500"/>
                                        <p:tgtEl>
                                          <p:spTgt spid="184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23554" grpId="0"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0482" name="Rectangle 2"/>
          <p:cNvSpPr>
            <a:spLocks noGrp="1"/>
          </p:cNvSpPr>
          <p:nvPr>
            <p:ph type="title"/>
          </p:nvPr>
        </p:nvSpPr>
        <p:spPr>
          <a:xfrm>
            <a:off x="768350" y="5133975"/>
            <a:ext cx="9959975" cy="881063"/>
          </a:xfrm>
        </p:spPr>
        <p:txBody>
          <a:bodyPr wrap="square" lIns="91440" tIns="45720" rIns="91440" bIns="45720" anchor="b"/>
          <a:lstStyle/>
          <a:p>
            <a:pPr defTabSz="914400">
              <a:buNone/>
            </a:pPr>
            <a:br>
              <a:rPr lang="zh-CN" altLang="en-US" sz="3200" b="0" kern="1200">
                <a:solidFill>
                  <a:srgbClr val="FF0000"/>
                </a:solidFill>
                <a:latin typeface="微软雅黑" panose="020b0503020204020204" charset="-122"/>
                <a:ea typeface="微软雅黑" panose="020b0503020204020204" charset="-122"/>
                <a:cs typeface="+mj-cs"/>
              </a:rPr>
            </a:br>
            <a:br>
              <a:rPr lang="zh-CN" altLang="en-US" sz="3200" b="0" kern="1200">
                <a:solidFill>
                  <a:srgbClr val="FF0000"/>
                </a:solidFill>
                <a:latin typeface="微软雅黑" panose="020b0503020204020204" charset="-122"/>
                <a:ea typeface="微软雅黑" panose="020b0503020204020204" charset="-122"/>
                <a:cs typeface="+mj-cs"/>
              </a:rPr>
            </a:br>
            <a:r>
              <a:rPr lang="zh-CN" altLang="en-US" sz="3200" b="0" kern="1200">
                <a:solidFill>
                  <a:srgbClr val="007431"/>
                </a:solidFill>
                <a:latin typeface="微软雅黑" panose="020b0503020204020204" charset="-122"/>
                <a:ea typeface="微软雅黑" panose="020b0503020204020204" charset="-122"/>
                <a:cs typeface="+mj-cs"/>
              </a:rPr>
              <a:t>立意：</a:t>
            </a:r>
            <a:r>
              <a:rPr lang="zh-CN" altLang="en-US" sz="3200" b="0" kern="1200">
                <a:solidFill>
                  <a:srgbClr val="FF0000"/>
                </a:solidFill>
                <a:latin typeface="微软雅黑" panose="020b0503020204020204" charset="-122"/>
                <a:ea typeface="微软雅黑" panose="020b0503020204020204" charset="-122"/>
                <a:cs typeface="+mj-cs"/>
              </a:rPr>
              <a:t>小的过错或疏忽往往会带来意想不到的后果。</a:t>
            </a:r>
          </a:p>
        </p:txBody>
      </p:sp>
      <p:sp>
        <p:nvSpPr>
          <p:cNvPr id="20483" name="Rectangle 3"/>
          <p:cNvSpPr>
            <a:spLocks noGrp="1"/>
          </p:cNvSpPr>
          <p:nvPr>
            <p:ph idx="1" hasCustomPrompt="1"/>
          </p:nvPr>
        </p:nvSpPr>
        <p:spPr>
          <a:xfrm>
            <a:off x="627380" y="1666558"/>
            <a:ext cx="10741025" cy="4787900"/>
          </a:xfrm>
        </p:spPr>
        <p:txBody>
          <a:bodyPr wrap="square" lIns="91440" tIns="45720" rIns="91440" bIns="45720" anchor="t"/>
          <a:lstStyle/>
          <a:p>
            <a:pPr defTabSz="914400">
              <a:lnSpc>
                <a:spcPct val="80000"/>
              </a:lnSpc>
              <a:spcBef>
                <a:spcPct val="0"/>
              </a:spcBef>
              <a:buFont typeface="Arial" panose="020b0604020202020204" pitchFamily="34" charset="0"/>
              <a:buNone/>
            </a:pPr>
            <a:r>
              <a:rPr lang="zh-CN" altLang="en-US" sz="2800" kern="1200">
                <a:solidFill>
                  <a:srgbClr val="000066"/>
                </a:solidFill>
                <a:latin typeface="微软雅黑" panose="020b0503020204020204" charset="-122"/>
                <a:ea typeface="微软雅黑" panose="020b0503020204020204" charset="-122"/>
                <a:cs typeface="+mn-cs"/>
              </a:rPr>
              <a:t>  </a:t>
            </a:r>
            <a:r>
              <a:rPr lang="zh-CN" altLang="en-US" sz="2800" kern="1200">
                <a:solidFill>
                  <a:srgbClr val="49721E"/>
                </a:solidFill>
                <a:latin typeface="微软雅黑" panose="020b0503020204020204" charset="-122"/>
                <a:ea typeface="微软雅黑" panose="020b0503020204020204" charset="-122"/>
                <a:cs typeface="+mn-cs"/>
              </a:rPr>
              <a:t> </a:t>
            </a:r>
            <a:r>
              <a:rPr lang="zh-CN" altLang="en-US" sz="3200" kern="1200">
                <a:solidFill>
                  <a:srgbClr val="007431"/>
                </a:solidFill>
                <a:latin typeface="微软雅黑" panose="020b0503020204020204" charset="-122"/>
                <a:ea typeface="微软雅黑" panose="020b0503020204020204" charset="-122"/>
                <a:cs typeface="+mn-cs"/>
              </a:rPr>
              <a:t>有人做了这样一个试验：用铁链拴住一只狗，不一会儿，狗挣断铁链跑了。原来铁链上的</a:t>
            </a:r>
            <a:r>
              <a:rPr lang="zh-CN" altLang="zh-CN" sz="3200" kern="1200">
                <a:solidFill>
                  <a:srgbClr val="007431"/>
                </a:solidFill>
                <a:latin typeface="微软雅黑" panose="020b0503020204020204" charset="-122"/>
                <a:ea typeface="微软雅黑" panose="020b0503020204020204" charset="-122"/>
                <a:cs typeface="+mn-cs"/>
              </a:rPr>
              <a:t>100</a:t>
            </a:r>
            <a:r>
              <a:rPr lang="zh-CN" altLang="en-US" sz="3200" kern="1200">
                <a:solidFill>
                  <a:srgbClr val="007431"/>
                </a:solidFill>
                <a:latin typeface="微软雅黑" panose="020b0503020204020204" charset="-122"/>
                <a:ea typeface="微软雅黑" panose="020b0503020204020204" charset="-122"/>
                <a:cs typeface="+mn-cs"/>
              </a:rPr>
              <a:t>个环扣中，</a:t>
            </a:r>
            <a:r>
              <a:rPr lang="zh-CN" altLang="zh-CN" sz="3200" kern="1200">
                <a:solidFill>
                  <a:srgbClr val="007431"/>
                </a:solidFill>
                <a:latin typeface="微软雅黑" panose="020b0503020204020204" charset="-122"/>
                <a:ea typeface="微软雅黑" panose="020b0503020204020204" charset="-122"/>
                <a:cs typeface="+mn-cs"/>
              </a:rPr>
              <a:t>99</a:t>
            </a:r>
            <a:r>
              <a:rPr lang="zh-CN" altLang="en-US" sz="3200" kern="1200">
                <a:solidFill>
                  <a:srgbClr val="007431"/>
                </a:solidFill>
                <a:latin typeface="微软雅黑" panose="020b0503020204020204" charset="-122"/>
                <a:ea typeface="微软雅黑" panose="020b0503020204020204" charset="-122"/>
                <a:cs typeface="+mn-cs"/>
              </a:rPr>
              <a:t>个都完好，只有</a:t>
            </a:r>
            <a:r>
              <a:rPr lang="zh-CN" altLang="zh-CN" sz="3200" kern="1200">
                <a:solidFill>
                  <a:srgbClr val="007431"/>
                </a:solidFill>
                <a:latin typeface="微软雅黑" panose="020b0503020204020204" charset="-122"/>
                <a:ea typeface="微软雅黑" panose="020b0503020204020204" charset="-122"/>
                <a:cs typeface="+mn-cs"/>
              </a:rPr>
              <a:t>1</a:t>
            </a:r>
            <a:r>
              <a:rPr lang="zh-CN" altLang="en-US" sz="3200" kern="1200">
                <a:solidFill>
                  <a:srgbClr val="007431"/>
                </a:solidFill>
                <a:latin typeface="微软雅黑" panose="020b0503020204020204" charset="-122"/>
                <a:ea typeface="微软雅黑" panose="020b0503020204020204" charset="-122"/>
                <a:cs typeface="+mn-cs"/>
              </a:rPr>
              <a:t>个锈坏了，结果整条铁链连狗都拴不住。 </a:t>
            </a:r>
          </a:p>
          <a:p>
            <a:pPr defTabSz="914400">
              <a:lnSpc>
                <a:spcPct val="80000"/>
              </a:lnSpc>
              <a:spcBef>
                <a:spcPct val="0"/>
              </a:spcBef>
              <a:buFont typeface="Arial" panose="020b0604020202020204" pitchFamily="34" charset="0"/>
              <a:buNone/>
            </a:pPr>
            <a:r>
              <a:rPr lang="zh-CN" altLang="en-US" sz="3200" kern="1200">
                <a:solidFill>
                  <a:srgbClr val="007431"/>
                </a:solidFill>
                <a:latin typeface="微软雅黑" panose="020b0503020204020204" charset="-122"/>
                <a:ea typeface="微软雅黑" panose="020b0503020204020204" charset="-122"/>
                <a:cs typeface="+mn-cs"/>
              </a:rPr>
              <a:t>  </a:t>
            </a:r>
            <a:r>
              <a:rPr lang="zh-CN" altLang="en-US" sz="3600" kern="1200">
                <a:solidFill>
                  <a:srgbClr val="007431"/>
                </a:solidFill>
                <a:latin typeface="微软雅黑" panose="020b0503020204020204" charset="-122"/>
                <a:ea typeface="微软雅黑" panose="020b0503020204020204" charset="-122"/>
                <a:cs typeface="+mn-cs"/>
              </a:rPr>
              <a:t> </a:t>
            </a:r>
          </a:p>
          <a:p>
            <a:pPr defTabSz="914400">
              <a:lnSpc>
                <a:spcPct val="80000"/>
              </a:lnSpc>
              <a:spcBef>
                <a:spcPct val="0"/>
              </a:spcBef>
              <a:buFont typeface="Arial" panose="020b0604020202020204" pitchFamily="34" charset="0"/>
              <a:buNone/>
            </a:pPr>
            <a:r>
              <a:rPr lang="zh-CN" altLang="en-US" sz="3200" kern="1200">
                <a:solidFill>
                  <a:srgbClr val="007431"/>
                </a:solidFill>
                <a:latin typeface="微软雅黑" panose="020b0503020204020204" charset="-122"/>
                <a:ea typeface="微软雅黑" panose="020b0503020204020204" charset="-122"/>
                <a:cs typeface="+mn-cs"/>
              </a:rPr>
              <a:t>  结果：</a:t>
            </a:r>
          </a:p>
          <a:p>
            <a:pPr defTabSz="914400">
              <a:lnSpc>
                <a:spcPct val="80000"/>
              </a:lnSpc>
              <a:spcBef>
                <a:spcPct val="0"/>
              </a:spcBef>
              <a:buFont typeface="Arial" panose="020b0604020202020204" pitchFamily="34" charset="0"/>
              <a:buNone/>
            </a:pPr>
            <a:r>
              <a:rPr lang="zh-CN" altLang="en-US" sz="3200" kern="1200">
                <a:latin typeface="微软雅黑" panose="020b0503020204020204" charset="-122"/>
                <a:ea typeface="微软雅黑" panose="020b0503020204020204" charset="-122"/>
                <a:cs typeface="+mn-cs"/>
              </a:rPr>
              <a:t> </a:t>
            </a:r>
            <a:r>
              <a:rPr lang="zh-CN" altLang="en-US" sz="3200" kern="1200">
                <a:solidFill>
                  <a:srgbClr val="000066"/>
                </a:solidFill>
                <a:latin typeface="微软雅黑" panose="020b0503020204020204" charset="-122"/>
                <a:ea typeface="微软雅黑" panose="020b0503020204020204" charset="-122"/>
                <a:cs typeface="+mn-cs"/>
              </a:rPr>
              <a:t>　 </a:t>
            </a:r>
            <a:r>
              <a:rPr lang="zh-CN" altLang="en-US" sz="3200" kern="1200">
                <a:solidFill>
                  <a:srgbClr val="FF0000"/>
                </a:solidFill>
                <a:latin typeface="微软雅黑" panose="020b0503020204020204" charset="-122"/>
                <a:ea typeface="微软雅黑" panose="020b0503020204020204" charset="-122"/>
                <a:cs typeface="+mn-cs"/>
              </a:rPr>
              <a:t>狗跑了</a:t>
            </a:r>
            <a:r>
              <a:rPr lang="zh-CN" altLang="en-US" sz="3200" kern="1200">
                <a:solidFill>
                  <a:srgbClr val="000066"/>
                </a:solidFill>
                <a:latin typeface="微软雅黑" panose="020b0503020204020204" charset="-122"/>
                <a:ea typeface="微软雅黑" panose="020b0503020204020204" charset="-122"/>
                <a:cs typeface="+mn-cs"/>
              </a:rPr>
              <a:t> </a:t>
            </a:r>
          </a:p>
          <a:p>
            <a:pPr defTabSz="914400">
              <a:lnSpc>
                <a:spcPct val="80000"/>
              </a:lnSpc>
              <a:spcBef>
                <a:spcPct val="0"/>
              </a:spcBef>
              <a:buFont typeface="Arial" panose="020b0604020202020204" pitchFamily="34" charset="0"/>
              <a:buNone/>
            </a:pPr>
            <a:endParaRPr lang="zh-CN" altLang="en-US" sz="3600" kern="1200">
              <a:solidFill>
                <a:srgbClr val="000066"/>
              </a:solidFill>
              <a:latin typeface="微软雅黑" panose="020b0503020204020204" charset="-122"/>
              <a:ea typeface="微软雅黑" panose="020b0503020204020204" charset="-122"/>
              <a:cs typeface="+mn-cs"/>
            </a:endParaRPr>
          </a:p>
          <a:p>
            <a:pPr defTabSz="914400">
              <a:lnSpc>
                <a:spcPct val="80000"/>
              </a:lnSpc>
              <a:spcBef>
                <a:spcPct val="0"/>
              </a:spcBef>
              <a:buFont typeface="Arial" panose="020b0604020202020204" pitchFamily="34" charset="0"/>
              <a:buNone/>
            </a:pPr>
            <a:r>
              <a:rPr lang="zh-CN" altLang="en-US" sz="3200" kern="1200">
                <a:latin typeface="微软雅黑" panose="020b0503020204020204" charset="-122"/>
                <a:ea typeface="微软雅黑" panose="020b0503020204020204" charset="-122"/>
                <a:cs typeface="+mn-cs"/>
                <a:sym typeface="黑体" panose="02010609060101010101" charset="-122"/>
              </a:rPr>
              <a:t>  </a:t>
            </a:r>
            <a:r>
              <a:rPr lang="zh-CN" altLang="en-US" sz="3200" kern="1200">
                <a:solidFill>
                  <a:srgbClr val="007431"/>
                </a:solidFill>
                <a:latin typeface="微软雅黑" panose="020b0503020204020204" charset="-122"/>
                <a:ea typeface="微软雅黑" panose="020b0503020204020204" charset="-122"/>
                <a:cs typeface="+mn-cs"/>
                <a:sym typeface="黑体" panose="02010609060101010101" charset="-122"/>
              </a:rPr>
              <a:t>原因：</a:t>
            </a:r>
            <a:r>
              <a:rPr lang="zh-CN" altLang="en-US" sz="2800" kern="1200">
                <a:solidFill>
                  <a:srgbClr val="49721E"/>
                </a:solidFill>
                <a:latin typeface="微软雅黑" panose="020b0503020204020204" charset="-122"/>
                <a:ea typeface="微软雅黑" panose="020b0503020204020204" charset="-122"/>
                <a:cs typeface="+mn-cs"/>
                <a:sym typeface="黑体" panose="02010609060101010101" charset="-122"/>
              </a:rPr>
              <a:t>  </a:t>
            </a:r>
          </a:p>
          <a:p>
            <a:pPr defTabSz="914400">
              <a:lnSpc>
                <a:spcPct val="80000"/>
              </a:lnSpc>
              <a:spcBef>
                <a:spcPct val="0"/>
              </a:spcBef>
              <a:buFont typeface="Arial" panose="020b0604020202020204" pitchFamily="34" charset="0"/>
              <a:buNone/>
            </a:pPr>
            <a:r>
              <a:rPr lang="zh-CN" altLang="en-US" sz="3200" kern="1200">
                <a:solidFill>
                  <a:srgbClr val="000066"/>
                </a:solidFill>
                <a:latin typeface="微软雅黑" panose="020b0503020204020204" charset="-122"/>
                <a:ea typeface="微软雅黑" panose="020b0503020204020204" charset="-122"/>
                <a:cs typeface="+mn-cs"/>
                <a:sym typeface="黑体" panose="02010609060101010101" charset="-122"/>
              </a:rPr>
              <a:t>    </a:t>
            </a:r>
            <a:r>
              <a:rPr lang="zh-CN" altLang="zh-CN" sz="3200" kern="1200">
                <a:solidFill>
                  <a:srgbClr val="FF0000"/>
                </a:solidFill>
                <a:latin typeface="微软雅黑" panose="020b0503020204020204" charset="-122"/>
                <a:ea typeface="微软雅黑" panose="020b0503020204020204" charset="-122"/>
                <a:cs typeface="+mn-cs"/>
                <a:sym typeface="黑体" panose="02010609060101010101" charset="-122"/>
              </a:rPr>
              <a:t>99</a:t>
            </a:r>
            <a:r>
              <a:rPr lang="zh-CN" altLang="en-US" sz="3200" kern="1200">
                <a:solidFill>
                  <a:srgbClr val="FF0000"/>
                </a:solidFill>
                <a:latin typeface="微软雅黑" panose="020b0503020204020204" charset="-122"/>
                <a:ea typeface="微软雅黑" panose="020b0503020204020204" charset="-122"/>
                <a:cs typeface="+mn-cs"/>
                <a:sym typeface="黑体" panose="02010609060101010101" charset="-122"/>
              </a:rPr>
              <a:t>个铁链都好只有一个坏了</a:t>
            </a:r>
          </a:p>
        </p:txBody>
      </p:sp>
      <p:sp>
        <p:nvSpPr>
          <p:cNvPr id="25603" name="Rectangle 4"/>
          <p:cNvSpPr>
            <a:spLocks noGrp="1"/>
          </p:cNvSpPr>
          <p:nvPr/>
        </p:nvSpPr>
        <p:spPr>
          <a:xfrm>
            <a:off x="167005" y="466725"/>
            <a:ext cx="5951538" cy="749300"/>
          </a:xfrm>
          <a:prstGeom prst="rect">
            <a:avLst/>
          </a:prstGeom>
          <a:noFill/>
          <a:ln w="9525">
            <a:noFill/>
          </a:ln>
        </p:spPr>
        <p:txBody>
          <a:bodyPr anchor="ctr"/>
          <a:lstStyle/>
          <a:p>
            <a:pPr lvl="0" indent="0" fontAlgn="base">
              <a:spcBef>
                <a:spcPct val="0"/>
              </a:spcBef>
            </a:pPr>
            <a:r>
              <a:rPr lang="zh-CN" altLang="en-US" sz="4800" b="1" strike="noStrike" noProof="1">
                <a:solidFill>
                  <a:srgbClr val="00743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练习：</a:t>
            </a:r>
          </a:p>
        </p:txBody>
      </p:sp>
      <p:pic>
        <p:nvPicPr>
          <p:cNvPr id="2" name="图片 1"/>
          <p:cNvPicPr>
            <a:picLocks noChangeAspect="1"/>
          </p:cNvPicPr>
          <p:nvPr/>
        </p:nvPicPr>
        <p:blipFill>
          <a:blip r:embed="rId2"/>
          <a:stretch>
            <a:fillRect/>
          </a:stretch>
        </p:blipFill>
        <p:spPr>
          <a:xfrm>
            <a:off x="8496300" y="2980055"/>
            <a:ext cx="3009265" cy="21615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xEl>
                                              <p:charRg st="84" end="89"/>
                                            </p:txEl>
                                          </p:spTgt>
                                        </p:tgtEl>
                                        <p:attrNameLst>
                                          <p:attrName>style.visibility</p:attrName>
                                        </p:attrNameLst>
                                      </p:cBhvr>
                                      <p:to>
                                        <p:strVal val="visible"/>
                                      </p:to>
                                    </p:set>
                                    <p:anim calcmode="lin" valueType="num">
                                      <p:cBhvr additive="base">
                                        <p:cTn id="19" dur="500" fill="hold"/>
                                        <p:tgtEl>
                                          <p:spTgt spid="20483">
                                            <p:txEl>
                                              <p:charRg st="84" end="8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charRg st="84" end="8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483">
                                            <p:txEl>
                                              <p:charRg st="89" end="97"/>
                                            </p:txEl>
                                          </p:spTgt>
                                        </p:tgtEl>
                                        <p:attrNameLst>
                                          <p:attrName>style.visibility</p:attrName>
                                        </p:attrNameLst>
                                      </p:cBhvr>
                                      <p:to>
                                        <p:strVal val="visible"/>
                                      </p:to>
                                    </p:set>
                                    <p:anim calcmode="lin" valueType="num">
                                      <p:cBhvr additive="base">
                                        <p:cTn id="25" dur="500" fill="hold"/>
                                        <p:tgtEl>
                                          <p:spTgt spid="20483">
                                            <p:txEl>
                                              <p:charRg st="89" end="9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3">
                                            <p:txEl>
                                              <p:charRg st="89" end="9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0483">
                                            <p:txEl>
                                              <p:charRg st="98" end="105"/>
                                            </p:txEl>
                                          </p:spTgt>
                                        </p:tgtEl>
                                        <p:attrNameLst>
                                          <p:attrName>style.visibility</p:attrName>
                                        </p:attrNameLst>
                                      </p:cBhvr>
                                      <p:to>
                                        <p:strVal val="visible"/>
                                      </p:to>
                                    </p:set>
                                    <p:anim calcmode="lin" valueType="num">
                                      <p:cBhvr additive="base">
                                        <p:cTn id="31" dur="500" fill="hold"/>
                                        <p:tgtEl>
                                          <p:spTgt spid="20483">
                                            <p:txEl>
                                              <p:charRg st="98" end="10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3">
                                            <p:txEl>
                                              <p:charRg st="98" end="10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0483">
                                            <p:txEl>
                                              <p:charRg st="105" end="123"/>
                                            </p:txEl>
                                          </p:spTgt>
                                        </p:tgtEl>
                                        <p:attrNameLst>
                                          <p:attrName>style.visibility</p:attrName>
                                        </p:attrNameLst>
                                      </p:cBhvr>
                                      <p:to>
                                        <p:strVal val="visible"/>
                                      </p:to>
                                    </p:set>
                                    <p:anim calcmode="lin" valueType="num">
                                      <p:cBhvr additive="base">
                                        <p:cTn id="37" dur="500" fill="hold"/>
                                        <p:tgtEl>
                                          <p:spTgt spid="20483">
                                            <p:txEl>
                                              <p:charRg st="105" end="12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3">
                                            <p:txEl>
                                              <p:charRg st="105" end="12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482"/>
                                        </p:tgtEl>
                                        <p:attrNameLst>
                                          <p:attrName>style.visibility</p:attrName>
                                        </p:attrNameLst>
                                      </p:cBhvr>
                                      <p:to>
                                        <p:strVal val="visible"/>
                                      </p:to>
                                    </p:set>
                                    <p:anim calcmode="lin" valueType="num">
                                      <p:cBhvr additive="base">
                                        <p:cTn id="43" dur="500" fill="hold"/>
                                        <p:tgtEl>
                                          <p:spTgt spid="20482"/>
                                        </p:tgtEl>
                                        <p:attrNameLst>
                                          <p:attrName>ppt_x</p:attrName>
                                        </p:attrNameLst>
                                      </p:cBhvr>
                                      <p:tavLst>
                                        <p:tav tm="0">
                                          <p:val>
                                            <p:strVal val="#ppt_x"/>
                                          </p:val>
                                        </p:tav>
                                        <p:tav tm="100000">
                                          <p:val>
                                            <p:strVal val="#ppt_x"/>
                                          </p:val>
                                        </p:tav>
                                      </p:tavLst>
                                    </p:anim>
                                    <p:anim calcmode="lin" valueType="num">
                                      <p:cBhvr additive="base">
                                        <p:cTn id="44"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6626" name="Rectangle 2"/>
          <p:cNvSpPr>
            <a:spLocks noGrp="1"/>
          </p:cNvSpPr>
          <p:nvPr>
            <p:ph idx="1" hasCustomPrompt="1"/>
          </p:nvPr>
        </p:nvSpPr>
        <p:spPr>
          <a:xfrm>
            <a:off x="1070610" y="1987550"/>
            <a:ext cx="9785350" cy="1788795"/>
          </a:xfrm>
        </p:spPr>
        <p:txBody>
          <a:bodyPr wrap="square" lIns="91440" tIns="45720" rIns="91440" bIns="45720" anchor="t">
            <a:noAutofit/>
          </a:bodyPr>
          <a:lstStyle/>
          <a:p>
            <a:pPr defTabSz="914400">
              <a:spcBef>
                <a:spcPct val="0"/>
              </a:spcBef>
              <a:buFont typeface="Arial" panose="020b0604020202020204" pitchFamily="34" charset="0"/>
              <a:buNone/>
            </a:pPr>
            <a:r>
              <a:rPr lang="en-US" altLang="zh-CN" sz="3200">
                <a:solidFill>
                  <a:srgbClr val="007431"/>
                </a:solidFill>
                <a:latin typeface="微软雅黑" panose="020b0503020204020204" charset="-122"/>
                <a:ea typeface="微软雅黑" panose="020b0503020204020204" charset="-122"/>
                <a:sym typeface="+mn-ea"/>
              </a:rPr>
              <a:t>    </a:t>
            </a:r>
            <a:r>
              <a:rPr lang="zh-CN" altLang="en-US" sz="3200">
                <a:solidFill>
                  <a:srgbClr val="007431"/>
                </a:solidFill>
                <a:latin typeface="微软雅黑" panose="020b0503020204020204" charset="-122"/>
                <a:ea typeface="微软雅黑" panose="020b0503020204020204" charset="-122"/>
                <a:sym typeface="+mn-ea"/>
              </a:rPr>
              <a:t>提炼中心是写材料作文最为常见且最为稳妥的审题立意方法。如能准确地提炼出材料的中心，并以其作为文章的主旨，一定会使所写文章既切题又有深度。</a:t>
            </a:r>
            <a:endParaRPr lang="zh-CN" altLang="en-US" sz="3200" kern="1200">
              <a:solidFill>
                <a:srgbClr val="007431"/>
              </a:solidFill>
              <a:latin typeface="微软雅黑" panose="020b0503020204020204" charset="-122"/>
              <a:ea typeface="微软雅黑" panose="020b0503020204020204" charset="-122"/>
              <a:cs typeface="+mn-cs"/>
              <a:sym typeface="+mn-ea"/>
            </a:endParaRPr>
          </a:p>
        </p:txBody>
      </p:sp>
      <p:sp>
        <p:nvSpPr>
          <p:cNvPr id="26627" name="Rectangle 3"/>
          <p:cNvSpPr>
            <a:spLocks noGrp="1"/>
          </p:cNvSpPr>
          <p:nvPr/>
        </p:nvSpPr>
        <p:spPr>
          <a:xfrm>
            <a:off x="44450" y="433070"/>
            <a:ext cx="8191500" cy="800100"/>
          </a:xfrm>
          <a:prstGeom prst="rect">
            <a:avLst/>
          </a:prstGeom>
          <a:noFill/>
          <a:ln w="9525">
            <a:noFill/>
          </a:ln>
        </p:spPr>
        <p:txBody>
          <a:bodyPr anchor="ctr"/>
          <a:lstStyle/>
          <a:p>
            <a:r>
              <a:rPr lang="zh-CN" altLang="en-US" sz="4800" b="1">
                <a:solidFill>
                  <a:srgbClr val="007431"/>
                </a:solidFill>
                <a:latin typeface="微软雅黑" panose="020b0503020204020204" charset="-122"/>
                <a:ea typeface="微软雅黑" panose="020b0503020204020204" charset="-122"/>
                <a:cs typeface="+mn-ea"/>
                <a:sym typeface="+mn-ea"/>
              </a:rPr>
              <a:t>方法三、提炼中心法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fade">
                                      <p:cBhvr>
                                        <p:cTn id="7" dur="20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内容占位符 2"/>
          <p:cNvSpPr>
            <a:spLocks noGrp="1"/>
          </p:cNvSpPr>
          <p:nvPr>
            <p:ph idx="1"/>
          </p:nvPr>
        </p:nvSpPr>
        <p:spPr>
          <a:xfrm>
            <a:off x="967740" y="1268095"/>
            <a:ext cx="10457180" cy="4693920"/>
          </a:xfrm>
        </p:spPr>
        <p:txBody>
          <a:bodyPr>
            <a:noAutofit/>
          </a:bodyPr>
          <a:lstStyle/>
          <a:p>
            <a:pPr marL="812800" indent="-812800" algn="l"/>
            <a:r>
              <a:rPr lang="en-US" altLang="zh-CN">
                <a:solidFill>
                  <a:srgbClr val="007431"/>
                </a:solidFill>
                <a:latin typeface="微软雅黑" panose="020b0503020204020204" charset="-122"/>
                <a:ea typeface="微软雅黑" panose="020b0503020204020204" charset="-122"/>
                <a:sym typeface="+mn-ea"/>
              </a:rPr>
              <a:t>      </a:t>
            </a:r>
            <a:r>
              <a:rPr lang="en-US" altLang="zh-CN" sz="3200">
                <a:solidFill>
                  <a:srgbClr val="007431"/>
                </a:solidFill>
                <a:latin typeface="微软雅黑" panose="020b0503020204020204" charset="-122"/>
                <a:ea typeface="微软雅黑" panose="020b0503020204020204" charset="-122"/>
                <a:sym typeface="+mn-ea"/>
              </a:rPr>
              <a:t>  </a:t>
            </a:r>
            <a:r>
              <a:rPr lang="en-US" altLang="zh-CN" sz="4000">
                <a:solidFill>
                  <a:srgbClr val="007431"/>
                </a:solidFill>
                <a:latin typeface="微软雅黑" panose="020b0503020204020204" charset="-122"/>
                <a:ea typeface="微软雅黑" panose="020b0503020204020204" charset="-122"/>
                <a:sym typeface="+mn-ea"/>
              </a:rPr>
              <a:t> </a:t>
            </a:r>
            <a:r>
              <a:rPr lang="en-US" altLang="zh-CN" sz="2800">
                <a:solidFill>
                  <a:srgbClr val="007431"/>
                </a:solidFill>
                <a:latin typeface="微软雅黑" panose="020b0503020204020204" charset="-122"/>
                <a:ea typeface="微软雅黑" panose="020b0503020204020204" charset="-122"/>
                <a:sym typeface="+mn-ea"/>
              </a:rPr>
              <a:t>一次，盖达尔旅行时，有一个小学生认出了他，抢着替他提</a:t>
            </a:r>
          </a:p>
          <a:p>
            <a:pPr marL="812800" indent="-812800" algn="l"/>
            <a:r>
              <a:rPr lang="en-US" altLang="zh-CN" sz="2800">
                <a:solidFill>
                  <a:srgbClr val="007431"/>
                </a:solidFill>
                <a:latin typeface="微软雅黑" panose="020b0503020204020204" charset="-122"/>
                <a:ea typeface="微软雅黑" panose="020b0503020204020204" charset="-122"/>
                <a:sym typeface="+mn-ea"/>
              </a:rPr>
              <a:t>皮箱。小学生见皮箱十分破旧，边说：“先生是大名鼎鼎的盖达</a:t>
            </a:r>
          </a:p>
          <a:p>
            <a:pPr marL="812800" indent="-812800" algn="l"/>
            <a:r>
              <a:rPr lang="en-US" altLang="zh-CN" sz="2800">
                <a:solidFill>
                  <a:srgbClr val="007431"/>
                </a:solidFill>
                <a:latin typeface="微软雅黑" panose="020b0503020204020204" charset="-122"/>
                <a:ea typeface="微软雅黑" panose="020b0503020204020204" charset="-122"/>
                <a:sym typeface="+mn-ea"/>
              </a:rPr>
              <a:t>尔，为什么用的皮箱却是随随便便的呢？太不协调了。”“不协</a:t>
            </a:r>
          </a:p>
          <a:p>
            <a:pPr marL="812800" indent="-812800" algn="l"/>
            <a:r>
              <a:rPr lang="en-US" altLang="zh-CN" sz="2800">
                <a:solidFill>
                  <a:srgbClr val="007431"/>
                </a:solidFill>
                <a:latin typeface="微软雅黑" panose="020b0503020204020204" charset="-122"/>
                <a:ea typeface="微软雅黑" panose="020b0503020204020204" charset="-122"/>
                <a:sym typeface="+mn-ea"/>
              </a:rPr>
              <a:t>调吗？如果皮箱是大名鼎鼎而我却是随便便的，那岂不是更糟？”</a:t>
            </a:r>
          </a:p>
          <a:p>
            <a:pPr marL="812800" indent="-812800" algn="l"/>
            <a:r>
              <a:rPr lang="en-US" altLang="zh-CN" sz="2800">
                <a:solidFill>
                  <a:srgbClr val="007431"/>
                </a:solidFill>
                <a:latin typeface="微软雅黑" panose="020b0503020204020204" charset="-122"/>
                <a:ea typeface="微软雅黑" panose="020b0503020204020204" charset="-122"/>
                <a:sym typeface="+mn-ea"/>
              </a:rPr>
              <a:t>盖达尔笑着说。</a:t>
            </a:r>
          </a:p>
          <a:p>
            <a:pPr marL="812800" indent="-812800" algn="l"/>
            <a:r>
              <a:rPr lang="en-US" altLang="zh-CN" sz="2800">
                <a:solidFill>
                  <a:srgbClr val="007431"/>
                </a:solidFill>
                <a:latin typeface="微软雅黑" panose="020b0503020204020204" charset="-122"/>
                <a:ea typeface="微软雅黑" panose="020b0503020204020204" charset="-122"/>
                <a:sym typeface="+mn-ea"/>
              </a:rPr>
              <a:t>     小学生看着盖达尔笑了。</a:t>
            </a:r>
          </a:p>
          <a:p>
            <a:pPr algn="l"/>
            <a:endParaRPr lang="en-US" altLang="zh-CN" sz="2800">
              <a:solidFill>
                <a:srgbClr val="007431"/>
              </a:solidFill>
              <a:latin typeface="微软雅黑" panose="020b0503020204020204" charset="-122"/>
              <a:ea typeface="微软雅黑" panose="020b0503020204020204" charset="-122"/>
              <a:sym typeface="+mn-ea"/>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86370" name="标题 186369"/>
          <p:cNvSpPr>
            <a:spLocks noGrp="1"/>
          </p:cNvSpPr>
          <p:nvPr/>
        </p:nvSpPr>
        <p:spPr>
          <a:xfrm>
            <a:off x="779780" y="367030"/>
            <a:ext cx="7772400" cy="913765"/>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l"/>
            <a:r>
              <a:rPr lang="en-US" altLang="zh-CN">
                <a:solidFill>
                  <a:srgbClr val="007431"/>
                </a:solidFill>
              </a:rPr>
              <a:t>【</a:t>
            </a:r>
            <a:r>
              <a:rPr lang="zh-CN" altLang="en-US">
                <a:solidFill>
                  <a:srgbClr val="007431"/>
                </a:solidFill>
              </a:rPr>
              <a:t>分析</a:t>
            </a:r>
            <a:r>
              <a:rPr lang="en-US" altLang="zh-CN">
                <a:solidFill>
                  <a:srgbClr val="007431"/>
                </a:solidFill>
              </a:rPr>
              <a:t>】</a:t>
            </a:r>
            <a:endParaRPr lang="en-US" altLang="zh-CN">
              <a:solidFill>
                <a:srgbClr val="007431"/>
              </a:solidFill>
            </a:endParaRPr>
          </a:p>
        </p:txBody>
      </p:sp>
      <p:sp>
        <p:nvSpPr>
          <p:cNvPr id="186371" name="文本占位符 186370"/>
          <p:cNvSpPr>
            <a:spLocks noGrp="1"/>
          </p:cNvSpPr>
          <p:nvPr/>
        </p:nvSpPr>
        <p:spPr>
          <a:xfrm>
            <a:off x="1009650" y="1662430"/>
            <a:ext cx="9730105" cy="374523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buNone/>
            </a:pPr>
            <a:r>
              <a:rPr lang="zh-CN" altLang="en-US" sz="2800">
                <a:latin typeface="微软雅黑" panose="020b0503020204020204" charset="-122"/>
                <a:ea typeface="微软雅黑" panose="020b0503020204020204" charset="-122"/>
              </a:rPr>
              <a:t>     </a:t>
            </a:r>
            <a:r>
              <a:rPr lang="zh-CN" altLang="en-US" sz="2800">
                <a:solidFill>
                  <a:srgbClr val="007431"/>
                </a:solidFill>
                <a:latin typeface="微软雅黑" panose="020b0503020204020204" charset="-122"/>
                <a:ea typeface="微软雅黑" panose="020b0503020204020204" charset="-122"/>
              </a:rPr>
              <a:t>分析这则材料，我们可以提炼出这样的中心意思：</a:t>
            </a:r>
            <a:r>
              <a:rPr lang="zh-CN" altLang="en-US" sz="2800">
                <a:solidFill>
                  <a:srgbClr val="FF0000"/>
                </a:solidFill>
                <a:latin typeface="微软雅黑" panose="020b0503020204020204" charset="-122"/>
                <a:ea typeface="微软雅黑" panose="020b0503020204020204" charset="-122"/>
              </a:rPr>
              <a:t>通过写大名鼎鼎的盖达尔和小学生关于皮箱破旧的对话，表达了身外之物可以随随便便，但做人却不能随随便便的道理。</a:t>
            </a:r>
          </a:p>
          <a:p>
            <a:pPr marL="0" indent="0">
              <a:buNone/>
            </a:pPr>
            <a:endParaRPr lang="zh-CN" altLang="en-US" sz="2400">
              <a:solidFill>
                <a:srgbClr val="FF0000"/>
              </a:solidFill>
              <a:latin typeface="微软雅黑" panose="020b0503020204020204" charset="-122"/>
              <a:ea typeface="微软雅黑" panose="020b0503020204020204" charset="-122"/>
            </a:endParaRPr>
          </a:p>
          <a:p>
            <a:pPr marL="0" indent="0">
              <a:buNone/>
            </a:pPr>
            <a:r>
              <a:rPr lang="zh-CN" altLang="en-US" sz="2800">
                <a:solidFill>
                  <a:srgbClr val="0000FF"/>
                </a:solidFill>
                <a:latin typeface="微软雅黑" panose="020b0503020204020204" charset="-122"/>
                <a:ea typeface="微软雅黑" panose="020b0503020204020204" charset="-122"/>
              </a:rPr>
              <a:t>  </a:t>
            </a:r>
            <a:r>
              <a:rPr lang="zh-CN" altLang="en-US" sz="2800">
                <a:solidFill>
                  <a:schemeClr val="accent1">
                    <a:lumMod val="50000"/>
                  </a:schemeClr>
                </a:solidFill>
                <a:latin typeface="微软雅黑" panose="020b0503020204020204" charset="-122"/>
                <a:ea typeface="微软雅黑" panose="020b0503020204020204" charset="-122"/>
              </a:rPr>
              <a:t> </a:t>
            </a:r>
            <a:r>
              <a:rPr lang="zh-CN" altLang="en-US" sz="2800">
                <a:solidFill>
                  <a:srgbClr val="007431"/>
                </a:solidFill>
                <a:latin typeface="微软雅黑" panose="020b0503020204020204" charset="-122"/>
                <a:ea typeface="微软雅黑" panose="020b0503020204020204" charset="-122"/>
              </a:rPr>
              <a:t>立意：</a:t>
            </a:r>
          </a:p>
          <a:p>
            <a:pPr marL="0" indent="0">
              <a:buNone/>
            </a:pPr>
            <a:r>
              <a:rPr lang="zh-CN" altLang="en-US" sz="2800">
                <a:solidFill>
                  <a:srgbClr val="0000FF"/>
                </a:solidFill>
                <a:latin typeface="微软雅黑" panose="020b0503020204020204" charset="-122"/>
                <a:ea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rPr>
              <a:t>1.</a:t>
            </a:r>
            <a:r>
              <a:rPr lang="zh-CN" altLang="en-US" sz="2800">
                <a:solidFill>
                  <a:srgbClr val="FF0000"/>
                </a:solidFill>
                <a:latin typeface="微软雅黑" panose="020b0503020204020204" charset="-122"/>
                <a:ea typeface="微软雅黑" panose="020b0503020204020204" charset="-122"/>
              </a:rPr>
              <a:t>做人不应该随随便便；</a:t>
            </a:r>
          </a:p>
          <a:p>
            <a:pPr marL="0" indent="0">
              <a:buNone/>
            </a:pPr>
            <a:r>
              <a:rPr lang="zh-CN" altLang="en-US" sz="2800">
                <a:solidFill>
                  <a:srgbClr val="FF0000"/>
                </a:solidFill>
                <a:latin typeface="微软雅黑" panose="020b0503020204020204" charset="-122"/>
                <a:ea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rPr>
              <a:t>2.</a:t>
            </a:r>
            <a:r>
              <a:rPr lang="zh-CN" altLang="en-US" sz="2800">
                <a:solidFill>
                  <a:srgbClr val="FF0000"/>
                </a:solidFill>
                <a:latin typeface="微软雅黑" panose="020b0503020204020204" charset="-122"/>
                <a:ea typeface="微软雅黑" panose="020b0503020204020204" charset="-122"/>
              </a:rPr>
              <a:t>做人要做有真才实学的人，不能徒有虚名。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6370"/>
                                        </p:tgtEl>
                                        <p:attrNameLst>
                                          <p:attrName>style.visibility</p:attrName>
                                        </p:attrNameLst>
                                      </p:cBhvr>
                                      <p:to>
                                        <p:strVal val="visible"/>
                                      </p:to>
                                    </p:set>
                                    <p:animEffect transition="in" filter="wipe(down)">
                                      <p:cBhvr>
                                        <p:cTn id="7" dur="580">
                                          <p:stCondLst>
                                            <p:cond delay="0"/>
                                          </p:stCondLst>
                                        </p:cTn>
                                        <p:tgtEl>
                                          <p:spTgt spid="186370"/>
                                        </p:tgtEl>
                                      </p:cBhvr>
                                    </p:animEffect>
                                    <p:anim calcmode="lin" valueType="num">
                                      <p:cBhvr>
                                        <p:cTn id="8" dur="1822" tmFilter="0,0; 0.14,0.36; 0.43,0.73; 0.71,0.91; 1.0,1.0">
                                          <p:stCondLst>
                                            <p:cond delay="0"/>
                                          </p:stCondLst>
                                        </p:cTn>
                                        <p:tgtEl>
                                          <p:spTgt spid="18637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637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637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637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6370"/>
                                        </p:tgtEl>
                                        <p:attrNameLst>
                                          <p:attrName>ppt_y</p:attrName>
                                        </p:attrNameLst>
                                      </p:cBhvr>
                                      <p:tavLst>
                                        <p:tav tm="0" fmla="#ppt_y-sin(pi*$)/81">
                                          <p:val>
                                            <p:fltVal val="0"/>
                                          </p:val>
                                        </p:tav>
                                        <p:tav tm="100000">
                                          <p:val>
                                            <p:fltVal val="1"/>
                                          </p:val>
                                        </p:tav>
                                      </p:tavLst>
                                    </p:anim>
                                    <p:animScale>
                                      <p:cBhvr>
                                        <p:cTn id="13" dur="26">
                                          <p:stCondLst>
                                            <p:cond delay="650"/>
                                          </p:stCondLst>
                                        </p:cTn>
                                        <p:tgtEl>
                                          <p:spTgt spid="186370"/>
                                        </p:tgtEl>
                                      </p:cBhvr>
                                      <p:to x="100000" y="60000"/>
                                    </p:animScale>
                                    <p:animScale>
                                      <p:cBhvr>
                                        <p:cTn id="14" dur="166" decel="50000">
                                          <p:stCondLst>
                                            <p:cond delay="676"/>
                                          </p:stCondLst>
                                        </p:cTn>
                                        <p:tgtEl>
                                          <p:spTgt spid="186370"/>
                                        </p:tgtEl>
                                      </p:cBhvr>
                                      <p:to x="100000" y="100000"/>
                                    </p:animScale>
                                    <p:animScale>
                                      <p:cBhvr>
                                        <p:cTn id="15" dur="26">
                                          <p:stCondLst>
                                            <p:cond delay="1312"/>
                                          </p:stCondLst>
                                        </p:cTn>
                                        <p:tgtEl>
                                          <p:spTgt spid="186370"/>
                                        </p:tgtEl>
                                      </p:cBhvr>
                                      <p:to x="100000" y="80000"/>
                                    </p:animScale>
                                    <p:animScale>
                                      <p:cBhvr>
                                        <p:cTn id="16" dur="166" decel="50000">
                                          <p:stCondLst>
                                            <p:cond delay="1338"/>
                                          </p:stCondLst>
                                        </p:cTn>
                                        <p:tgtEl>
                                          <p:spTgt spid="186370"/>
                                        </p:tgtEl>
                                      </p:cBhvr>
                                      <p:to x="100000" y="100000"/>
                                    </p:animScale>
                                    <p:animScale>
                                      <p:cBhvr>
                                        <p:cTn id="17" dur="26">
                                          <p:stCondLst>
                                            <p:cond delay="1642"/>
                                          </p:stCondLst>
                                        </p:cTn>
                                        <p:tgtEl>
                                          <p:spTgt spid="186370"/>
                                        </p:tgtEl>
                                      </p:cBhvr>
                                      <p:to x="100000" y="90000"/>
                                    </p:animScale>
                                    <p:animScale>
                                      <p:cBhvr>
                                        <p:cTn id="18" dur="166" decel="50000">
                                          <p:stCondLst>
                                            <p:cond delay="1668"/>
                                          </p:stCondLst>
                                        </p:cTn>
                                        <p:tgtEl>
                                          <p:spTgt spid="186370"/>
                                        </p:tgtEl>
                                      </p:cBhvr>
                                      <p:to x="100000" y="100000"/>
                                    </p:animScale>
                                    <p:animScale>
                                      <p:cBhvr>
                                        <p:cTn id="19" dur="26">
                                          <p:stCondLst>
                                            <p:cond delay="1808"/>
                                          </p:stCondLst>
                                        </p:cTn>
                                        <p:tgtEl>
                                          <p:spTgt spid="186370"/>
                                        </p:tgtEl>
                                      </p:cBhvr>
                                      <p:to x="100000" y="95000"/>
                                    </p:animScale>
                                    <p:animScale>
                                      <p:cBhvr>
                                        <p:cTn id="20" dur="166" decel="50000">
                                          <p:stCondLst>
                                            <p:cond delay="1834"/>
                                          </p:stCondLst>
                                        </p:cTn>
                                        <p:tgtEl>
                                          <p:spTgt spid="186370"/>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6371">
                                            <p:txEl>
                                              <p:pRg st="0" end="0"/>
                                            </p:txEl>
                                          </p:spTgt>
                                        </p:tgtEl>
                                        <p:attrNameLst>
                                          <p:attrName>style.visibility</p:attrName>
                                        </p:attrNameLst>
                                      </p:cBhvr>
                                      <p:to>
                                        <p:strVal val="visible"/>
                                      </p:to>
                                    </p:set>
                                    <p:anim calcmode="lin" valueType="num">
                                      <p:cBhvr additive="base">
                                        <p:cTn id="25" dur="500" fill="hold"/>
                                        <p:tgtEl>
                                          <p:spTgt spid="18637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63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6371">
                                            <p:txEl>
                                              <p:pRg st="2" end="2"/>
                                            </p:txEl>
                                          </p:spTgt>
                                        </p:tgtEl>
                                        <p:attrNameLst>
                                          <p:attrName>style.visibility</p:attrName>
                                        </p:attrNameLst>
                                      </p:cBhvr>
                                      <p:to>
                                        <p:strVal val="visible"/>
                                      </p:to>
                                    </p:set>
                                    <p:anim calcmode="lin" valueType="num">
                                      <p:cBhvr additive="base">
                                        <p:cTn id="31" dur="500" fill="hold"/>
                                        <p:tgtEl>
                                          <p:spTgt spid="186371">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63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6371">
                                            <p:txEl>
                                              <p:pRg st="3" end="3"/>
                                            </p:txEl>
                                          </p:spTgt>
                                        </p:tgtEl>
                                        <p:attrNameLst>
                                          <p:attrName>style.visibility</p:attrName>
                                        </p:attrNameLst>
                                      </p:cBhvr>
                                      <p:to>
                                        <p:strVal val="visible"/>
                                      </p:to>
                                    </p:set>
                                    <p:anim calcmode="lin" valueType="num">
                                      <p:cBhvr additive="base">
                                        <p:cTn id="37" dur="500" fill="hold"/>
                                        <p:tgtEl>
                                          <p:spTgt spid="186371">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63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6371">
                                            <p:txEl>
                                              <p:pRg st="4" end="4"/>
                                            </p:txEl>
                                          </p:spTgt>
                                        </p:tgtEl>
                                        <p:attrNameLst>
                                          <p:attrName>style.visibility</p:attrName>
                                        </p:attrNameLst>
                                      </p:cBhvr>
                                      <p:to>
                                        <p:strVal val="visible"/>
                                      </p:to>
                                    </p:set>
                                    <p:anim calcmode="lin" valueType="num">
                                      <p:cBhvr additive="base">
                                        <p:cTn id="43" dur="500" fill="hold"/>
                                        <p:tgtEl>
                                          <p:spTgt spid="186371">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8637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p:bldP spid="186371"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标题 6"/>
          <p:cNvSpPr>
            <a:spLocks noGrp="1"/>
          </p:cNvSpPr>
          <p:nvPr>
            <p:ph type="title" hasCustomPrompt="1"/>
            <p:custDataLst>
              <p:tags r:id="rId3"/>
            </p:custDataLst>
          </p:nvPr>
        </p:nvSpPr>
        <p:spPr>
          <a:xfrm>
            <a:off x="1624013" y="4457700"/>
            <a:ext cx="9615488" cy="968375"/>
          </a:xfrm>
        </p:spPr>
        <p:txBody>
          <a:bodyPr lIns="0" tIns="0" rIns="0" anchor="t" anchorCtr="0">
            <a:normAutofit fontScale="90000"/>
          </a:bodyPr>
          <a:lstStyle/>
          <a:p>
            <a:pPr fontAlgn="auto"/>
            <a:r>
              <a:rPr lang="zh-CN" altLang="en-US" strike="noStrike" noProof="1">
                <a:solidFill>
                  <a:srgbClr val="007431"/>
                </a:solidFill>
                <a:latin typeface="微软雅黑" panose="020b0503020204020204" charset="-122"/>
                <a:ea typeface="微软雅黑" panose="020b0503020204020204" charset="-122"/>
                <a:sym typeface="+mn-ea"/>
              </a:rPr>
              <a:t>议论文的结构布局</a:t>
            </a:r>
          </a:p>
        </p:txBody>
      </p:sp>
      <p:sp>
        <p:nvSpPr>
          <p:cNvPr id="26" name="椭圆 25"/>
          <p:cNvSpPr/>
          <p:nvPr>
            <p:custDataLst>
              <p:tags r:id="rId4"/>
            </p:custDataLst>
          </p:nvPr>
        </p:nvSpPr>
        <p:spPr>
          <a:xfrm>
            <a:off x="4854575" y="1722438"/>
            <a:ext cx="2484438" cy="24844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rmAutofit fontScale="72500"/>
          </a:bodyPr>
          <a:lstStyle/>
          <a:p>
            <a:pPr algn="ctr" eaLnBrk="1" fontAlgn="auto" hangingPunct="1">
              <a:spcBef>
                <a:spcPct val="0"/>
              </a:spcBef>
              <a:spcAft>
                <a:spcPct val="0"/>
              </a:spcAft>
            </a:pPr>
            <a:r>
              <a:rPr lang="en-US" altLang="zh-CN" sz="13800" b="1" strike="noStrike" noProof="1">
                <a:solidFill>
                  <a:prstClr val="white"/>
                </a:solidFill>
              </a:rPr>
              <a:t>2</a:t>
            </a:r>
          </a:p>
        </p:txBody>
      </p:sp>
    </p:spTree>
    <p:custDataLst>
      <p:tags r:id="rId5"/>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2484438" y="365125"/>
            <a:ext cx="8077200" cy="838200"/>
          </a:xfrm>
          <a:prstGeom prst="rect">
            <a:avLst/>
          </a:prstGeom>
        </p:spPr>
        <p:txBody>
          <a:bodyPr wrap="none" fromWordArt="1">
            <a:prstTxWarp prst="textPlain">
              <a:avLst>
                <a:gd name="adj" fmla="val 50000"/>
              </a:avLst>
            </a:prstTxWarp>
            <a:normAutofit/>
          </a:bodyPr>
          <a:lstStyle/>
          <a:p>
            <a:pPr algn="ctr"/>
            <a:r>
              <a:rPr lang="zh-CN" altLang="en-US" sz="2400" b="1">
                <a:solidFill>
                  <a:srgbClr val="007431"/>
                </a:solidFill>
                <a:latin typeface="Arial" panose="020b0604020202020204" pitchFamily="34" charset="0"/>
                <a:ea typeface="黑体"/>
              </a:rPr>
              <a:t>议论文的结构布局</a:t>
            </a:r>
          </a:p>
        </p:txBody>
      </p:sp>
      <p:sp>
        <p:nvSpPr>
          <p:cNvPr id="7171" name="文本框 7170"/>
          <p:cNvSpPr txBox="1"/>
          <p:nvPr/>
        </p:nvSpPr>
        <p:spPr>
          <a:xfrm>
            <a:off x="1981200" y="1447800"/>
            <a:ext cx="8229600" cy="1189038"/>
          </a:xfrm>
          <a:prstGeom prst="rect">
            <a:avLst/>
          </a:prstGeom>
          <a:noFill/>
          <a:ln w="9525">
            <a:noFill/>
          </a:ln>
        </p:spPr>
        <p:txBody>
          <a:bodyPr anchor="t">
            <a:spAutoFit/>
          </a:bodyPr>
          <a:lstStyle/>
          <a:p>
            <a:pPr lvl="0" indent="0">
              <a:spcBef>
                <a:spcPct val="50000"/>
              </a:spcBef>
              <a:buClr>
                <a:srgbClr val="000000"/>
              </a:buClr>
            </a:pPr>
            <a:r>
              <a:rPr lang="en-US" altLang="zh-CN" sz="3600" b="1">
                <a:latin typeface="Times New Roman" panose="02020603050405020304" pitchFamily="18" charset="0"/>
                <a:ea typeface="华文中宋" pitchFamily="2" charset="-122"/>
              </a:rPr>
              <a:t>       </a:t>
            </a:r>
            <a:r>
              <a:rPr lang="zh-CN" altLang="en-US" sz="3600" b="1">
                <a:solidFill>
                  <a:srgbClr val="007431"/>
                </a:solidFill>
                <a:latin typeface="Times New Roman" panose="02020603050405020304" pitchFamily="18" charset="0"/>
                <a:ea typeface="华文中宋" pitchFamily="2" charset="-122"/>
              </a:rPr>
              <a:t>议论文的三要素：</a:t>
            </a:r>
            <a:r>
              <a:rPr lang="zh-CN" altLang="en-US" sz="3600" b="1">
                <a:solidFill>
                  <a:srgbClr val="FF3300"/>
                </a:solidFill>
                <a:latin typeface="Times New Roman" panose="02020603050405020304" pitchFamily="18" charset="0"/>
                <a:ea typeface="华文中宋" pitchFamily="2" charset="-122"/>
              </a:rPr>
              <a:t>论点、论据、论证</a:t>
            </a:r>
            <a:r>
              <a:rPr lang="zh-CN" altLang="en-US" sz="3600" b="1">
                <a:latin typeface="Times New Roman" panose="02020603050405020304" pitchFamily="18" charset="0"/>
                <a:ea typeface="华文中宋" pitchFamily="2" charset="-122"/>
              </a:rPr>
              <a:t>。</a:t>
            </a:r>
            <a:endParaRPr lang="zh-CN" altLang="en-US" sz="3600" b="1" u="sng">
              <a:latin typeface="Times New Roman" panose="02020603050405020304" pitchFamily="18" charset="0"/>
              <a:ea typeface="华文新魏" pitchFamily="2" charset="-122"/>
            </a:endParaRPr>
          </a:p>
        </p:txBody>
      </p:sp>
      <p:sp>
        <p:nvSpPr>
          <p:cNvPr id="7172" name="矩形 7171"/>
          <p:cNvSpPr/>
          <p:nvPr/>
        </p:nvSpPr>
        <p:spPr>
          <a:xfrm>
            <a:off x="1919288" y="3205163"/>
            <a:ext cx="8001000" cy="2560637"/>
          </a:xfrm>
          <a:prstGeom prst="rect">
            <a:avLst/>
          </a:prstGeom>
          <a:noFill/>
          <a:ln w="9525">
            <a:noFill/>
          </a:ln>
        </p:spPr>
        <p:txBody>
          <a:bodyPr anchor="t">
            <a:spAutoFit/>
          </a:bodyPr>
          <a:lstStyle/>
          <a:p>
            <a:pPr lvl="0" indent="0">
              <a:spcBef>
                <a:spcPct val="50000"/>
              </a:spcBef>
              <a:buClr>
                <a:srgbClr val="000000"/>
              </a:buClr>
            </a:pPr>
            <a:r>
              <a:rPr lang="zh-CN" altLang="en-US" sz="3600" b="1">
                <a:solidFill>
                  <a:srgbClr val="007431"/>
                </a:solidFill>
                <a:latin typeface="黑体" panose="02010609060101010101" charset="-122"/>
                <a:ea typeface="黑体"/>
              </a:rPr>
              <a:t>例如：</a:t>
            </a:r>
            <a:r>
              <a:rPr lang="en-US" altLang="zh-CN" sz="3600" b="1">
                <a:solidFill>
                  <a:srgbClr val="007431"/>
                </a:solidFill>
                <a:latin typeface="黑体" panose="02010609060101010101" charset="-122"/>
                <a:ea typeface="黑体"/>
              </a:rPr>
              <a:t>3</a:t>
            </a:r>
            <a:r>
              <a:rPr lang="zh-CN" altLang="en-US" sz="3600" b="1">
                <a:solidFill>
                  <a:srgbClr val="007431"/>
                </a:solidFill>
                <a:latin typeface="黑体" panose="02010609060101010101" charset="-122"/>
                <a:ea typeface="黑体"/>
              </a:rPr>
              <a:t>岁的小孩：</a:t>
            </a:r>
          </a:p>
          <a:p>
            <a:pPr lvl="0" indent="0">
              <a:spcBef>
                <a:spcPct val="50000"/>
              </a:spcBef>
              <a:buClr>
                <a:srgbClr val="000000"/>
              </a:buClr>
            </a:pPr>
            <a:r>
              <a:rPr lang="zh-CN" altLang="en-US" sz="3600" b="1">
                <a:solidFill>
                  <a:srgbClr val="007431"/>
                </a:solidFill>
                <a:latin typeface="黑体" panose="02010609060101010101" charset="-122"/>
                <a:ea typeface="黑体"/>
              </a:rPr>
              <a:t>   我最喜欢我的奶奶。（</a:t>
            </a:r>
            <a:r>
              <a:rPr lang="zh-CN" altLang="en-US" sz="3600" b="1">
                <a:solidFill>
                  <a:srgbClr val="FF3300"/>
                </a:solidFill>
                <a:latin typeface="黑体" panose="02010609060101010101" charset="-122"/>
                <a:ea typeface="黑体"/>
              </a:rPr>
              <a:t>论点</a:t>
            </a:r>
            <a:r>
              <a:rPr lang="zh-CN" altLang="en-US" sz="3600" b="1">
                <a:solidFill>
                  <a:srgbClr val="007431"/>
                </a:solidFill>
                <a:latin typeface="黑体" panose="02010609060101010101" charset="-122"/>
                <a:ea typeface="黑体"/>
              </a:rPr>
              <a:t>）因为她从来不打我。（</a:t>
            </a:r>
            <a:r>
              <a:rPr lang="zh-CN" altLang="en-US" sz="3600" b="1">
                <a:solidFill>
                  <a:srgbClr val="FF3300"/>
                </a:solidFill>
                <a:latin typeface="黑体" panose="02010609060101010101" charset="-122"/>
                <a:ea typeface="黑体"/>
              </a:rPr>
              <a:t>论据</a:t>
            </a:r>
            <a:r>
              <a:rPr lang="zh-CN" altLang="en-US" sz="3600" b="1">
                <a:solidFill>
                  <a:srgbClr val="007431"/>
                </a:solidFill>
                <a:latin typeface="黑体" panose="02010609060101010101" charset="-122"/>
                <a:ea typeface="黑体"/>
              </a:rPr>
              <a:t>）所以我最喜欢她。（</a:t>
            </a:r>
            <a:r>
              <a:rPr lang="zh-CN" altLang="en-US" sz="3600" b="1">
                <a:solidFill>
                  <a:srgbClr val="FF3300"/>
                </a:solidFill>
                <a:latin typeface="黑体" panose="02010609060101010101" charset="-122"/>
                <a:ea typeface="黑体"/>
              </a:rPr>
              <a:t>结论</a:t>
            </a:r>
            <a:r>
              <a:rPr lang="zh-CN" altLang="en-US" sz="3600" b="1">
                <a:solidFill>
                  <a:srgbClr val="007431"/>
                </a:solidFill>
                <a:latin typeface="黑体" panose="02010609060101010101" charset="-122"/>
                <a:ea typeface="黑体"/>
              </a:rPr>
              <a:t>）</a:t>
            </a:r>
          </a:p>
        </p:txBody>
      </p:sp>
      <p:sp>
        <p:nvSpPr>
          <p:cNvPr id="7173" name="矩形 7172"/>
          <p:cNvSpPr/>
          <p:nvPr/>
        </p:nvSpPr>
        <p:spPr>
          <a:xfrm>
            <a:off x="2690813" y="6021388"/>
            <a:ext cx="5491162" cy="579437"/>
          </a:xfrm>
          <a:prstGeom prst="rect">
            <a:avLst/>
          </a:prstGeom>
          <a:noFill/>
          <a:ln w="9525">
            <a:noFill/>
          </a:ln>
        </p:spPr>
        <p:txBody>
          <a:bodyPr wrap="none" anchor="t">
            <a:spAutoFit/>
          </a:bodyPr>
          <a:lstStyle/>
          <a:p>
            <a:pPr lvl="0" indent="0">
              <a:spcBef>
                <a:spcPct val="50000"/>
              </a:spcBef>
              <a:buClr>
                <a:srgbClr val="000000"/>
              </a:buClr>
            </a:pPr>
            <a:r>
              <a:rPr lang="zh-CN" altLang="en-US" sz="3200" b="1" u="sng">
                <a:solidFill>
                  <a:srgbClr val="FF3300"/>
                </a:solidFill>
                <a:latin typeface="华文新魏" pitchFamily="2" charset="-122"/>
                <a:ea typeface="华文新魏" pitchFamily="2" charset="-122"/>
              </a:rPr>
              <a:t>这是因果的论证，结构严谨。</a:t>
            </a:r>
          </a:p>
        </p:txBody>
      </p:sp>
      <p:sp>
        <p:nvSpPr>
          <p:cNvPr id="7174" name="矩形 7173"/>
          <p:cNvSpPr/>
          <p:nvPr/>
        </p:nvSpPr>
        <p:spPr>
          <a:xfrm>
            <a:off x="1847850" y="1989138"/>
            <a:ext cx="9067800" cy="1189037"/>
          </a:xfrm>
          <a:prstGeom prst="rect">
            <a:avLst/>
          </a:prstGeom>
          <a:noFill/>
          <a:ln w="9525">
            <a:noFill/>
          </a:ln>
        </p:spPr>
        <p:txBody>
          <a:bodyPr wrap="square" anchor="t">
            <a:spAutoFit/>
          </a:bodyPr>
          <a:lstStyle/>
          <a:p>
            <a:pPr lvl="0" indent="0">
              <a:spcBef>
                <a:spcPct val="50000"/>
              </a:spcBef>
              <a:buClr>
                <a:srgbClr val="000000"/>
              </a:buClr>
            </a:pPr>
            <a:r>
              <a:rPr lang="en-US" altLang="zh-CN" sz="3600" b="1">
                <a:latin typeface="Times New Roman" panose="02020603050405020304" pitchFamily="18" charset="0"/>
                <a:ea typeface="华文新魏" pitchFamily="2" charset="-122"/>
              </a:rPr>
              <a:t>      </a:t>
            </a:r>
            <a:r>
              <a:rPr lang="en-US" altLang="zh-CN" sz="3600" b="1">
                <a:solidFill>
                  <a:srgbClr val="007431"/>
                </a:solidFill>
                <a:latin typeface="Times New Roman" panose="02020603050405020304" pitchFamily="18" charset="0"/>
                <a:ea typeface="华文新魏" pitchFamily="2" charset="-122"/>
              </a:rPr>
              <a:t>  </a:t>
            </a:r>
            <a:r>
              <a:rPr lang="zh-CN" altLang="en-US" sz="3600" b="1" u="sng">
                <a:solidFill>
                  <a:srgbClr val="007431"/>
                </a:solidFill>
                <a:latin typeface="Times New Roman" panose="02020603050405020304" pitchFamily="18" charset="0"/>
                <a:ea typeface="华文新魏" pitchFamily="2" charset="-122"/>
              </a:rPr>
              <a:t>所谓的结构布局是指通过某种合理的论证方式把论点、论据有机地组合起来。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
                                          </p:val>
                                        </p:tav>
                                        <p:tav tm="100000">
                                          <p:val>
                                            <p:strVal val="#ppt_w"/>
                                          </p:val>
                                        </p:tav>
                                      </p:tavLst>
                                    </p:anim>
                                    <p:anim calcmode="lin" valueType="num">
                                      <p:cBhvr>
                                        <p:cTn id="8" dur="1000" fill="hold"/>
                                        <p:tgtEl>
                                          <p:spTgt spid="7170"/>
                                        </p:tgtEl>
                                        <p:attrNameLst>
                                          <p:attrName>ppt_h</p:attrName>
                                        </p:attrNameLst>
                                      </p:cBhvr>
                                      <p:tavLst>
                                        <p:tav tm="0">
                                          <p:val>
                                            <p:fltVal val="0"/>
                                          </p:val>
                                        </p:tav>
                                        <p:tav tm="100000">
                                          <p:val>
                                            <p:strVal val="#ppt_h"/>
                                          </p:val>
                                        </p:tav>
                                      </p:tavLst>
                                    </p:anim>
                                    <p:anim calcmode="lin" valueType="num">
                                      <p:cBhvr>
                                        <p:cTn id="9" dur="1000" fill="hold"/>
                                        <p:tgtEl>
                                          <p:spTgt spid="717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17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7171"/>
                                        </p:tgtEl>
                                        <p:attrNameLst>
                                          <p:attrName>style.visibility</p:attrName>
                                        </p:attrNameLst>
                                      </p:cBhvr>
                                      <p:to>
                                        <p:strVal val="visible"/>
                                      </p:to>
                                    </p:set>
                                    <p:animEffect transition="in" filter="box(in)">
                                      <p:cBhvr>
                                        <p:cTn id="15" dur="500"/>
                                        <p:tgtEl>
                                          <p:spTgt spid="7171"/>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7174"/>
                                        </p:tgtEl>
                                        <p:attrNameLst>
                                          <p:attrName>style.visibility</p:attrName>
                                        </p:attrNameLst>
                                      </p:cBhvr>
                                      <p:to>
                                        <p:strVal val="visible"/>
                                      </p:to>
                                    </p:set>
                                    <p:animEffect transition="in" filter="box(in)">
                                      <p:cBhvr>
                                        <p:cTn id="20" dur="500"/>
                                        <p:tgtEl>
                                          <p:spTgt spid="717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7172"/>
                                        </p:tgtEl>
                                        <p:attrNameLst>
                                          <p:attrName>style.visibility</p:attrName>
                                        </p:attrNameLst>
                                      </p:cBhvr>
                                      <p:to>
                                        <p:strVal val="visible"/>
                                      </p:to>
                                    </p:set>
                                    <p:animEffect transition="in" filter="box(in)">
                                      <p:cBhvr>
                                        <p:cTn id="25" dur="500"/>
                                        <p:tgtEl>
                                          <p:spTgt spid="717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7173"/>
                                        </p:tgtEl>
                                        <p:attrNameLst>
                                          <p:attrName>style.visibility</p:attrName>
                                        </p:attrNameLst>
                                      </p:cBhvr>
                                      <p:to>
                                        <p:strVal val="visible"/>
                                      </p:to>
                                    </p:set>
                                    <p:animEffect transition="in" filter="box(in)">
                                      <p:cBhvr>
                                        <p:cTn id="30"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P spid="7173" grpId="0"/>
      <p:bldP spid="717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文本框 8193"/>
          <p:cNvSpPr txBox="1"/>
          <p:nvPr/>
        </p:nvSpPr>
        <p:spPr>
          <a:xfrm>
            <a:off x="1981200" y="609600"/>
            <a:ext cx="838200" cy="5456238"/>
          </a:xfrm>
          <a:prstGeom prst="rect">
            <a:avLst/>
          </a:prstGeom>
          <a:noFill/>
          <a:ln w="9525">
            <a:noFill/>
          </a:ln>
        </p:spPr>
        <p:txBody>
          <a:bodyPr anchor="t">
            <a:spAutoFit/>
          </a:bodyPr>
          <a:lstStyle/>
          <a:p>
            <a:pPr lvl="0" indent="0">
              <a:buClr>
                <a:srgbClr val="000000"/>
              </a:buClr>
            </a:pPr>
            <a:r>
              <a:rPr lang="zh-CN" altLang="en-US" sz="4400" b="1">
                <a:solidFill>
                  <a:srgbClr val="FF3300"/>
                </a:solidFill>
                <a:latin typeface="Times New Roman" panose="02020603050405020304" pitchFamily="18" charset="0"/>
                <a:ea typeface="黑体"/>
              </a:rPr>
              <a:t>议论文的整体结构：</a:t>
            </a:r>
            <a:endParaRPr lang="zh-CN" altLang="en-US" sz="4400" b="1">
              <a:solidFill>
                <a:srgbClr val="FF3300"/>
              </a:solidFill>
              <a:latin typeface="Times New Roman" panose="02020603050405020304" pitchFamily="18" charset="0"/>
              <a:ea typeface="黑体"/>
            </a:endParaRPr>
          </a:p>
        </p:txBody>
      </p:sp>
      <p:sp>
        <p:nvSpPr>
          <p:cNvPr id="8195" name="左大括号 8194"/>
          <p:cNvSpPr/>
          <p:nvPr/>
        </p:nvSpPr>
        <p:spPr>
          <a:xfrm>
            <a:off x="2895600" y="412750"/>
            <a:ext cx="685800" cy="6064250"/>
          </a:xfrm>
          <a:prstGeom prst="leftBrace">
            <a:avLst>
              <a:gd name="adj1" fmla="val 83194"/>
              <a:gd name="adj2" fmla="val 50000"/>
            </a:avLst>
          </a:prstGeom>
          <a:ln w="53975" cmpd="sng">
            <a:solidFill>
              <a:srgbClr val="007431"/>
            </a:solidFill>
            <a:prstDash val="solid"/>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anchor="t"/>
          <a:lstStyle/>
          <a:p>
            <a:pPr lvl="0" indent="0" fontAlgn="base"/>
            <a:endParaRPr lang="zh-CN" altLang="en-US" sz="3600" strike="noStrike" noProof="1">
              <a:solidFill>
                <a:srgbClr val="007431"/>
              </a:solidFill>
              <a:latin typeface="Arial" panose="020b0604020202020204" pitchFamily="34" charset="0"/>
              <a:ea typeface="黑体"/>
            </a:endParaRPr>
          </a:p>
        </p:txBody>
      </p:sp>
      <p:sp>
        <p:nvSpPr>
          <p:cNvPr id="8196" name="文本框 8195"/>
          <p:cNvSpPr txBox="1"/>
          <p:nvPr/>
        </p:nvSpPr>
        <p:spPr>
          <a:xfrm>
            <a:off x="3733800" y="304800"/>
            <a:ext cx="838200" cy="1479550"/>
          </a:xfrm>
          <a:prstGeom prst="rect">
            <a:avLst/>
          </a:prstGeom>
          <a:noFill/>
          <a:ln w="9525">
            <a:noFill/>
          </a:ln>
        </p:spPr>
        <p:txBody>
          <a:bodyPr anchor="t">
            <a:spAutoFit/>
          </a:bodyPr>
          <a:lstStyle/>
          <a:p>
            <a:pPr lvl="0" indent="0">
              <a:spcBef>
                <a:spcPct val="50000"/>
              </a:spcBef>
              <a:buClr>
                <a:srgbClr val="000000"/>
              </a:buClr>
            </a:pPr>
            <a:r>
              <a:rPr lang="zh-CN" altLang="en-US" sz="4400" b="1">
                <a:solidFill>
                  <a:srgbClr val="007431"/>
                </a:solidFill>
                <a:latin typeface="微软雅黑" panose="020b0503020204020204" charset="-122"/>
                <a:ea typeface="微软雅黑" panose="020b0503020204020204" charset="-122"/>
              </a:rPr>
              <a:t>引论</a:t>
            </a:r>
          </a:p>
        </p:txBody>
      </p:sp>
      <p:sp>
        <p:nvSpPr>
          <p:cNvPr id="8197" name="文本框 8196"/>
          <p:cNvSpPr txBox="1"/>
          <p:nvPr/>
        </p:nvSpPr>
        <p:spPr>
          <a:xfrm>
            <a:off x="3657600" y="2667000"/>
            <a:ext cx="838200" cy="1431925"/>
          </a:xfrm>
          <a:prstGeom prst="rect">
            <a:avLst/>
          </a:prstGeom>
          <a:solidFill>
            <a:srgbClr val="FFFF00"/>
          </a:solidFill>
          <a:ln w="9525">
            <a:noFill/>
          </a:ln>
        </p:spPr>
        <p:txBody>
          <a:bodyPr anchor="t">
            <a:spAutoFit/>
          </a:bodyPr>
          <a:lstStyle/>
          <a:p>
            <a:pPr lvl="0" indent="0">
              <a:spcBef>
                <a:spcPct val="50000"/>
              </a:spcBef>
              <a:buClr>
                <a:srgbClr val="000000"/>
              </a:buClr>
            </a:pPr>
            <a:r>
              <a:rPr lang="zh-CN" altLang="en-US" sz="4400" b="1">
                <a:solidFill>
                  <a:srgbClr val="FF3300"/>
                </a:solidFill>
                <a:latin typeface="Times New Roman" panose="02020603050405020304" pitchFamily="18" charset="0"/>
                <a:ea typeface="华文新魏" pitchFamily="2" charset="-122"/>
              </a:rPr>
              <a:t>本论</a:t>
            </a:r>
            <a:endParaRPr lang="zh-CN" altLang="en-US" sz="4400" b="1">
              <a:solidFill>
                <a:srgbClr val="FF3300"/>
              </a:solidFill>
              <a:latin typeface="Times New Roman" panose="02020603050405020304" pitchFamily="18" charset="0"/>
              <a:ea typeface="华文新魏" pitchFamily="2" charset="-122"/>
            </a:endParaRPr>
          </a:p>
        </p:txBody>
      </p:sp>
      <p:sp>
        <p:nvSpPr>
          <p:cNvPr id="8198" name="文本框 8197"/>
          <p:cNvSpPr txBox="1"/>
          <p:nvPr/>
        </p:nvSpPr>
        <p:spPr>
          <a:xfrm>
            <a:off x="3657600" y="5105400"/>
            <a:ext cx="762000" cy="1479550"/>
          </a:xfrm>
          <a:prstGeom prst="rect">
            <a:avLst/>
          </a:prstGeom>
          <a:noFill/>
          <a:ln w="9525">
            <a:noFill/>
          </a:ln>
        </p:spPr>
        <p:txBody>
          <a:bodyPr anchor="t">
            <a:spAutoFit/>
          </a:bodyPr>
          <a:lstStyle/>
          <a:p>
            <a:pPr lvl="0" indent="0">
              <a:spcBef>
                <a:spcPct val="50000"/>
              </a:spcBef>
              <a:buClr>
                <a:srgbClr val="000000"/>
              </a:buClr>
            </a:pPr>
            <a:r>
              <a:rPr lang="zh-CN" altLang="en-US" sz="4400" b="1">
                <a:solidFill>
                  <a:srgbClr val="007431"/>
                </a:solidFill>
                <a:latin typeface="微软雅黑" panose="020b0503020204020204" charset="-122"/>
                <a:ea typeface="微软雅黑" panose="020b0503020204020204" charset="-122"/>
              </a:rPr>
              <a:t>结论</a:t>
            </a:r>
          </a:p>
        </p:txBody>
      </p:sp>
      <p:sp>
        <p:nvSpPr>
          <p:cNvPr id="8199" name="右箭头 8198"/>
          <p:cNvSpPr/>
          <p:nvPr/>
        </p:nvSpPr>
        <p:spPr>
          <a:xfrm>
            <a:off x="4876800" y="990600"/>
            <a:ext cx="990600" cy="228600"/>
          </a:xfrm>
          <a:prstGeom prst="rightArrow">
            <a:avLst>
              <a:gd name="adj1" fmla="val 50000"/>
              <a:gd name="adj2" fmla="val 108233"/>
            </a:avLst>
          </a:prstGeom>
          <a:solidFill>
            <a:schemeClr val="accent1"/>
          </a:solidFill>
          <a:ln w="9525" cap="flat" cmpd="sng">
            <a:solidFill>
              <a:schemeClr val="tx1"/>
            </a:solidFill>
            <a:prstDash val="solid"/>
            <a:miter/>
            <a:headEnd type="none" w="med" len="med"/>
            <a:tailEnd type="none" w="med" len="med"/>
          </a:ln>
        </p:spPr>
        <p:txBody>
          <a:bodyPr anchor="t"/>
          <a:lstStyle/>
          <a:p>
            <a:pPr lvl="0" indent="0"/>
            <a:endParaRPr lang="zh-CN" altLang="en-US">
              <a:solidFill>
                <a:srgbClr val="007431"/>
              </a:solidFill>
              <a:latin typeface="Arial" panose="020b0604020202020204" pitchFamily="34" charset="0"/>
              <a:ea typeface="黑体"/>
            </a:endParaRPr>
          </a:p>
        </p:txBody>
      </p:sp>
      <p:sp>
        <p:nvSpPr>
          <p:cNvPr id="8200" name="右箭头 8199"/>
          <p:cNvSpPr/>
          <p:nvPr/>
        </p:nvSpPr>
        <p:spPr>
          <a:xfrm>
            <a:off x="4876800" y="3276600"/>
            <a:ext cx="990600" cy="228600"/>
          </a:xfrm>
          <a:prstGeom prst="rightArrow">
            <a:avLst>
              <a:gd name="adj1" fmla="val 50000"/>
              <a:gd name="adj2" fmla="val 108233"/>
            </a:avLst>
          </a:prstGeom>
          <a:solidFill>
            <a:schemeClr val="accent1"/>
          </a:solidFill>
          <a:ln w="9525" cap="flat" cmpd="sng">
            <a:solidFill>
              <a:schemeClr val="tx1"/>
            </a:solidFill>
            <a:prstDash val="solid"/>
            <a:miter/>
            <a:headEnd type="none" w="med" len="med"/>
            <a:tailEnd type="none" w="med" len="med"/>
          </a:ln>
        </p:spPr>
        <p:txBody>
          <a:bodyPr anchor="t"/>
          <a:lstStyle/>
          <a:p>
            <a:pPr lvl="0" indent="0"/>
            <a:endParaRPr lang="zh-CN" altLang="en-US">
              <a:solidFill>
                <a:srgbClr val="007431"/>
              </a:solidFill>
              <a:latin typeface="Arial" panose="020b0604020202020204" pitchFamily="34" charset="0"/>
              <a:ea typeface="黑体"/>
            </a:endParaRPr>
          </a:p>
        </p:txBody>
      </p:sp>
      <p:sp>
        <p:nvSpPr>
          <p:cNvPr id="8201" name="右箭头 8200"/>
          <p:cNvSpPr/>
          <p:nvPr/>
        </p:nvSpPr>
        <p:spPr>
          <a:xfrm>
            <a:off x="4876800" y="5638800"/>
            <a:ext cx="990600" cy="228600"/>
          </a:xfrm>
          <a:prstGeom prst="rightArrow">
            <a:avLst>
              <a:gd name="adj1" fmla="val 50000"/>
              <a:gd name="adj2" fmla="val 108233"/>
            </a:avLst>
          </a:prstGeom>
          <a:solidFill>
            <a:schemeClr val="accent1"/>
          </a:solidFill>
          <a:ln w="9525" cap="flat" cmpd="sng">
            <a:solidFill>
              <a:schemeClr val="tx1"/>
            </a:solidFill>
            <a:prstDash val="solid"/>
            <a:miter/>
            <a:headEnd type="none" w="med" len="med"/>
            <a:tailEnd type="none" w="med" len="med"/>
          </a:ln>
        </p:spPr>
        <p:txBody>
          <a:bodyPr anchor="t"/>
          <a:lstStyle/>
          <a:p>
            <a:pPr lvl="0" indent="0"/>
            <a:endParaRPr lang="zh-CN" altLang="en-US">
              <a:solidFill>
                <a:srgbClr val="007431"/>
              </a:solidFill>
              <a:latin typeface="Arial" panose="020b0604020202020204" pitchFamily="34" charset="0"/>
              <a:ea typeface="黑体"/>
            </a:endParaRPr>
          </a:p>
        </p:txBody>
      </p:sp>
      <p:sp>
        <p:nvSpPr>
          <p:cNvPr id="8202" name="文本框 8201"/>
          <p:cNvSpPr txBox="1"/>
          <p:nvPr/>
        </p:nvSpPr>
        <p:spPr>
          <a:xfrm>
            <a:off x="5943600" y="685800"/>
            <a:ext cx="2667000" cy="809625"/>
          </a:xfrm>
          <a:prstGeom prst="rect">
            <a:avLst/>
          </a:prstGeom>
          <a:noFill/>
          <a:ln w="9525">
            <a:noFill/>
          </a:ln>
        </p:spPr>
        <p:txBody>
          <a:bodyPr anchor="t">
            <a:spAutoFit/>
          </a:bodyPr>
          <a:lstStyle/>
          <a:p>
            <a:pPr lvl="0" indent="0">
              <a:spcBef>
                <a:spcPct val="50000"/>
              </a:spcBef>
              <a:buClr>
                <a:srgbClr val="000000"/>
              </a:buClr>
            </a:pPr>
            <a:r>
              <a:rPr lang="zh-CN" altLang="en-US" sz="4400" b="1">
                <a:solidFill>
                  <a:srgbClr val="007431"/>
                </a:solidFill>
                <a:latin typeface="Times New Roman" panose="02020603050405020304" pitchFamily="18" charset="0"/>
                <a:ea typeface="华文细黑" pitchFamily="2" charset="-122"/>
              </a:rPr>
              <a:t>提出问题</a:t>
            </a:r>
          </a:p>
        </p:txBody>
      </p:sp>
      <p:sp>
        <p:nvSpPr>
          <p:cNvPr id="8203" name="文本框 8202"/>
          <p:cNvSpPr txBox="1"/>
          <p:nvPr/>
        </p:nvSpPr>
        <p:spPr>
          <a:xfrm>
            <a:off x="5943600" y="2971800"/>
            <a:ext cx="2485390" cy="762000"/>
          </a:xfrm>
          <a:prstGeom prst="rect">
            <a:avLst/>
          </a:prstGeom>
          <a:solidFill>
            <a:srgbClr val="FFFF00"/>
          </a:solidFill>
          <a:ln w="9525">
            <a:noFill/>
          </a:ln>
        </p:spPr>
        <p:txBody>
          <a:bodyPr wrap="square" anchor="t">
            <a:spAutoFit/>
          </a:bodyPr>
          <a:lstStyle/>
          <a:p>
            <a:pPr lvl="0" indent="0">
              <a:spcBef>
                <a:spcPct val="50000"/>
              </a:spcBef>
              <a:buClr>
                <a:srgbClr val="000000"/>
              </a:buClr>
            </a:pPr>
            <a:r>
              <a:rPr lang="zh-CN" altLang="en-US" sz="4400" b="1">
                <a:solidFill>
                  <a:schemeClr val="hlink"/>
                </a:solidFill>
                <a:latin typeface="Times New Roman" panose="02020603050405020304" pitchFamily="18" charset="0"/>
                <a:ea typeface="黑体"/>
              </a:rPr>
              <a:t>分析问题</a:t>
            </a:r>
            <a:endParaRPr lang="zh-CN" altLang="en-US" sz="4400" b="1">
              <a:solidFill>
                <a:schemeClr val="hlink"/>
              </a:solidFill>
              <a:latin typeface="Times New Roman" panose="02020603050405020304" pitchFamily="18" charset="0"/>
              <a:ea typeface="黑体"/>
            </a:endParaRPr>
          </a:p>
        </p:txBody>
      </p:sp>
      <p:sp>
        <p:nvSpPr>
          <p:cNvPr id="8204" name="文本框 8203"/>
          <p:cNvSpPr txBox="1"/>
          <p:nvPr/>
        </p:nvSpPr>
        <p:spPr>
          <a:xfrm>
            <a:off x="6172200" y="5334000"/>
            <a:ext cx="2667000" cy="809625"/>
          </a:xfrm>
          <a:prstGeom prst="rect">
            <a:avLst/>
          </a:prstGeom>
          <a:noFill/>
          <a:ln w="9525">
            <a:noFill/>
          </a:ln>
        </p:spPr>
        <p:txBody>
          <a:bodyPr anchor="t">
            <a:spAutoFit/>
          </a:bodyPr>
          <a:lstStyle/>
          <a:p>
            <a:pPr lvl="0" indent="0">
              <a:spcBef>
                <a:spcPct val="50000"/>
              </a:spcBef>
              <a:buClr>
                <a:srgbClr val="000000"/>
              </a:buClr>
            </a:pPr>
            <a:r>
              <a:rPr lang="zh-CN" altLang="en-US" sz="4400" b="1">
                <a:solidFill>
                  <a:srgbClr val="007431"/>
                </a:solidFill>
                <a:latin typeface="Times New Roman" panose="02020603050405020304" pitchFamily="18" charset="0"/>
                <a:ea typeface="华文细黑" pitchFamily="2" charset="-122"/>
              </a:rPr>
              <a:t>解决问题</a:t>
            </a:r>
          </a:p>
        </p:txBody>
      </p:sp>
      <p:sp>
        <p:nvSpPr>
          <p:cNvPr id="8205" name="流程图: 过程 8204"/>
          <p:cNvSpPr/>
          <p:nvPr/>
        </p:nvSpPr>
        <p:spPr>
          <a:xfrm>
            <a:off x="8610600" y="685800"/>
            <a:ext cx="1447800" cy="8382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indent="0" algn="ctr">
              <a:buClr>
                <a:srgbClr val="000000"/>
              </a:buClr>
            </a:pPr>
            <a:r>
              <a:rPr lang="zh-CN" altLang="en-US" sz="4400" b="1">
                <a:solidFill>
                  <a:srgbClr val="FF3300"/>
                </a:solidFill>
                <a:latin typeface="Times New Roman" panose="02020603050405020304" pitchFamily="18" charset="0"/>
                <a:ea typeface="华文新魏" pitchFamily="2" charset="-122"/>
              </a:rPr>
              <a:t>凤头</a:t>
            </a:r>
            <a:endParaRPr lang="zh-CN" altLang="en-US" sz="4400" b="1">
              <a:solidFill>
                <a:srgbClr val="FF3300"/>
              </a:solidFill>
              <a:latin typeface="Times New Roman" panose="02020603050405020304" pitchFamily="18" charset="0"/>
              <a:ea typeface="华文新魏" pitchFamily="2" charset="-122"/>
            </a:endParaRPr>
          </a:p>
        </p:txBody>
      </p:sp>
      <p:sp>
        <p:nvSpPr>
          <p:cNvPr id="8206" name="流程图: 过程 8205"/>
          <p:cNvSpPr/>
          <p:nvPr/>
        </p:nvSpPr>
        <p:spPr>
          <a:xfrm>
            <a:off x="8610600" y="2987675"/>
            <a:ext cx="1447800" cy="7620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indent="0" algn="ctr">
              <a:buClr>
                <a:srgbClr val="000000"/>
              </a:buClr>
            </a:pPr>
            <a:r>
              <a:rPr lang="zh-CN" altLang="en-US" sz="4400" b="1">
                <a:solidFill>
                  <a:srgbClr val="FF3300"/>
                </a:solidFill>
                <a:latin typeface="Times New Roman" panose="02020603050405020304" pitchFamily="18" charset="0"/>
                <a:ea typeface="华文新魏" pitchFamily="2" charset="-122"/>
              </a:rPr>
              <a:t>猪肚</a:t>
            </a:r>
            <a:endParaRPr lang="zh-CN" altLang="en-US" sz="4400" b="1">
              <a:solidFill>
                <a:srgbClr val="FF3300"/>
              </a:solidFill>
              <a:latin typeface="Times New Roman" panose="02020603050405020304" pitchFamily="18" charset="0"/>
              <a:ea typeface="华文新魏" pitchFamily="2" charset="-122"/>
            </a:endParaRPr>
          </a:p>
        </p:txBody>
      </p:sp>
      <p:sp>
        <p:nvSpPr>
          <p:cNvPr id="8207" name="流程图: 过程 8206"/>
          <p:cNvSpPr/>
          <p:nvPr/>
        </p:nvSpPr>
        <p:spPr>
          <a:xfrm>
            <a:off x="8763000" y="5334635"/>
            <a:ext cx="1447800" cy="685165"/>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indent="0" algn="ctr">
              <a:buClr>
                <a:srgbClr val="000000"/>
              </a:buClr>
            </a:pPr>
            <a:r>
              <a:rPr lang="zh-CN" altLang="en-US" sz="4400" b="1">
                <a:solidFill>
                  <a:srgbClr val="FF3300"/>
                </a:solidFill>
                <a:latin typeface="Times New Roman" panose="02020603050405020304" pitchFamily="18" charset="0"/>
                <a:ea typeface="华文新魏" pitchFamily="2" charset="-122"/>
              </a:rPr>
              <a:t>豹尾</a:t>
            </a:r>
            <a:endParaRPr lang="zh-CN" altLang="en-US" sz="4400" b="1">
              <a:solidFill>
                <a:srgbClr val="FF3300"/>
              </a:solidFill>
              <a:latin typeface="Times New Roman" panose="02020603050405020304" pitchFamily="18" charset="0"/>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ppt_w</p:attrName>
                                        </p:attrNameLst>
                                      </p:cBhvr>
                                      <p:tavLst>
                                        <p:tav tm="0">
                                          <p:val>
                                            <p:fltVal val="0"/>
                                          </p:val>
                                        </p:tav>
                                        <p:tav tm="100000">
                                          <p:val>
                                            <p:strVal val="#ppt_w"/>
                                          </p:val>
                                        </p:tav>
                                      </p:tavLst>
                                    </p:anim>
                                    <p:anim calcmode="lin" valueType="num">
                                      <p:cBhvr>
                                        <p:cTn id="8" dur="1000" fill="hold"/>
                                        <p:tgtEl>
                                          <p:spTgt spid="8194"/>
                                        </p:tgtEl>
                                        <p:attrNameLst>
                                          <p:attrName>ppt_h</p:attrName>
                                        </p:attrNameLst>
                                      </p:cBhvr>
                                      <p:tavLst>
                                        <p:tav tm="0">
                                          <p:val>
                                            <p:fltVal val="0"/>
                                          </p:val>
                                        </p:tav>
                                        <p:tav tm="100000">
                                          <p:val>
                                            <p:strVal val="#ppt_h"/>
                                          </p:val>
                                        </p:tav>
                                      </p:tavLst>
                                    </p:anim>
                                    <p:anim calcmode="lin" valueType="num">
                                      <p:cBhvr>
                                        <p:cTn id="9" dur="1000" fill="hold"/>
                                        <p:tgtEl>
                                          <p:spTgt spid="819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194"/>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16" presetClass="entr" presetSubtype="37" fill="hold" nodeType="afterEffect">
                                  <p:stCondLst>
                                    <p:cond delay="0"/>
                                  </p:stCondLst>
                                  <p:childTnLst>
                                    <p:set>
                                      <p:cBhvr>
                                        <p:cTn id="13" dur="1" fill="hold">
                                          <p:stCondLst>
                                            <p:cond delay="0"/>
                                          </p:stCondLst>
                                        </p:cTn>
                                        <p:tgtEl>
                                          <p:spTgt spid="8195"/>
                                        </p:tgtEl>
                                        <p:attrNameLst>
                                          <p:attrName>style.visibility</p:attrName>
                                        </p:attrNameLst>
                                      </p:cBhvr>
                                      <p:to>
                                        <p:strVal val="visible"/>
                                      </p:to>
                                    </p:set>
                                    <p:animEffect transition="in" filter="barn(outVertical)">
                                      <p:cBhvr>
                                        <p:cTn id="14" dur="500"/>
                                        <p:tgtEl>
                                          <p:spTgt spid="8195"/>
                                        </p:tgtEl>
                                      </p:cBhvr>
                                    </p:animEffect>
                                  </p:childTnLst>
                                </p:cTn>
                              </p:par>
                            </p:childTnLst>
                          </p:cTn>
                        </p:par>
                        <p:par>
                          <p:cTn id="15" fill="hold" nodeType="afterGroup">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8196"/>
                                        </p:tgtEl>
                                        <p:attrNameLst>
                                          <p:attrName>style.visibility</p:attrName>
                                        </p:attrNameLst>
                                      </p:cBhvr>
                                      <p:to>
                                        <p:strVal val="visible"/>
                                      </p:to>
                                    </p:set>
                                    <p:anim calcmode="lin" valueType="num">
                                      <p:cBhvr>
                                        <p:cTn id="18" dur="1000" fill="hold"/>
                                        <p:tgtEl>
                                          <p:spTgt spid="8196"/>
                                        </p:tgtEl>
                                        <p:attrNameLst>
                                          <p:attrName>ppt_w</p:attrName>
                                        </p:attrNameLst>
                                      </p:cBhvr>
                                      <p:tavLst>
                                        <p:tav tm="0">
                                          <p:val>
                                            <p:fltVal val="0"/>
                                          </p:val>
                                        </p:tav>
                                        <p:tav tm="100000">
                                          <p:val>
                                            <p:strVal val="#ppt_w"/>
                                          </p:val>
                                        </p:tav>
                                      </p:tavLst>
                                    </p:anim>
                                    <p:anim calcmode="lin" valueType="num">
                                      <p:cBhvr>
                                        <p:cTn id="19" dur="1000" fill="hold"/>
                                        <p:tgtEl>
                                          <p:spTgt spid="8196"/>
                                        </p:tgtEl>
                                        <p:attrNameLst>
                                          <p:attrName>ppt_h</p:attrName>
                                        </p:attrNameLst>
                                      </p:cBhvr>
                                      <p:tavLst>
                                        <p:tav tm="0">
                                          <p:val>
                                            <p:fltVal val="0"/>
                                          </p:val>
                                        </p:tav>
                                        <p:tav tm="100000">
                                          <p:val>
                                            <p:strVal val="#ppt_h"/>
                                          </p:val>
                                        </p:tav>
                                      </p:tavLst>
                                    </p:anim>
                                    <p:anim calcmode="lin" valueType="num">
                                      <p:cBhvr>
                                        <p:cTn id="20" dur="1000" fill="hold"/>
                                        <p:tgtEl>
                                          <p:spTgt spid="8196"/>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196"/>
                                        </p:tgtEl>
                                        <p:attrNameLst>
                                          <p:attrName>ppt_y</p:attrName>
                                        </p:attrNameLst>
                                      </p:cBhvr>
                                      <p:tavLst>
                                        <p:tav tm="0" fmla="#ppt_y+(sin(-2*pi*(1-$))*-#ppt_x+cos(-2*pi*(1-$))*(1-#ppt_y))*(1-$)">
                                          <p:val>
                                            <p:fltVal val="0"/>
                                          </p:val>
                                        </p:tav>
                                        <p:tav tm="100000">
                                          <p:val>
                                            <p:fltVal val="1"/>
                                          </p:val>
                                        </p:tav>
                                      </p:tavLst>
                                    </p:anim>
                                  </p:childTnLst>
                                </p:cTn>
                              </p:par>
                            </p:childTnLst>
                          </p:cTn>
                        </p:par>
                        <p:par>
                          <p:cTn id="22" fill="hold" nodeType="afterGroup">
                            <p:stCondLst>
                              <p:cond delay="2500"/>
                            </p:stCondLst>
                            <p:childTnLst>
                              <p:par>
                                <p:cTn id="23" presetID="15" presetClass="entr" presetSubtype="0" fill="hold" grpId="0" nodeType="afterEffect">
                                  <p:stCondLst>
                                    <p:cond delay="0"/>
                                  </p:stCondLst>
                                  <p:childTnLst>
                                    <p:set>
                                      <p:cBhvr>
                                        <p:cTn id="24" dur="1" fill="hold">
                                          <p:stCondLst>
                                            <p:cond delay="0"/>
                                          </p:stCondLst>
                                        </p:cTn>
                                        <p:tgtEl>
                                          <p:spTgt spid="8197"/>
                                        </p:tgtEl>
                                        <p:attrNameLst>
                                          <p:attrName>style.visibility</p:attrName>
                                        </p:attrNameLst>
                                      </p:cBhvr>
                                      <p:to>
                                        <p:strVal val="visible"/>
                                      </p:to>
                                    </p:set>
                                    <p:anim calcmode="lin" valueType="num">
                                      <p:cBhvr>
                                        <p:cTn id="25" dur="1000" fill="hold"/>
                                        <p:tgtEl>
                                          <p:spTgt spid="8197"/>
                                        </p:tgtEl>
                                        <p:attrNameLst>
                                          <p:attrName>ppt_w</p:attrName>
                                        </p:attrNameLst>
                                      </p:cBhvr>
                                      <p:tavLst>
                                        <p:tav tm="0">
                                          <p:val>
                                            <p:fltVal val="0"/>
                                          </p:val>
                                        </p:tav>
                                        <p:tav tm="100000">
                                          <p:val>
                                            <p:strVal val="#ppt_w"/>
                                          </p:val>
                                        </p:tav>
                                      </p:tavLst>
                                    </p:anim>
                                    <p:anim calcmode="lin" valueType="num">
                                      <p:cBhvr>
                                        <p:cTn id="26" dur="1000" fill="hold"/>
                                        <p:tgtEl>
                                          <p:spTgt spid="8197"/>
                                        </p:tgtEl>
                                        <p:attrNameLst>
                                          <p:attrName>ppt_h</p:attrName>
                                        </p:attrNameLst>
                                      </p:cBhvr>
                                      <p:tavLst>
                                        <p:tav tm="0">
                                          <p:val>
                                            <p:fltVal val="0"/>
                                          </p:val>
                                        </p:tav>
                                        <p:tav tm="100000">
                                          <p:val>
                                            <p:strVal val="#ppt_h"/>
                                          </p:val>
                                        </p:tav>
                                      </p:tavLst>
                                    </p:anim>
                                    <p:anim calcmode="lin" valueType="num">
                                      <p:cBhvr>
                                        <p:cTn id="27" dur="1000" fill="hold"/>
                                        <p:tgtEl>
                                          <p:spTgt spid="8197"/>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8197"/>
                                        </p:tgtEl>
                                        <p:attrNameLst>
                                          <p:attrName>ppt_y</p:attrName>
                                        </p:attrNameLst>
                                      </p:cBhvr>
                                      <p:tavLst>
                                        <p:tav tm="0" fmla="#ppt_y+(sin(-2*pi*(1-$))*-#ppt_x+cos(-2*pi*(1-$))*(1-#ppt_y))*(1-$)">
                                          <p:val>
                                            <p:fltVal val="0"/>
                                          </p:val>
                                        </p:tav>
                                        <p:tav tm="100000">
                                          <p:val>
                                            <p:fltVal val="1"/>
                                          </p:val>
                                        </p:tav>
                                      </p:tavLst>
                                    </p:anim>
                                  </p:childTnLst>
                                </p:cTn>
                              </p:par>
                            </p:childTnLst>
                          </p:cTn>
                        </p:par>
                        <p:par>
                          <p:cTn id="29" fill="hold" nodeType="afterGroup">
                            <p:stCondLst>
                              <p:cond delay="3500"/>
                            </p:stCondLst>
                            <p:childTnLst>
                              <p:par>
                                <p:cTn id="30" presetID="14" presetClass="entr" presetSubtype="10" fill="hold" grpId="0" nodeType="afterEffect">
                                  <p:stCondLst>
                                    <p:cond delay="0"/>
                                  </p:stCondLst>
                                  <p:childTnLst>
                                    <p:set>
                                      <p:cBhvr>
                                        <p:cTn id="31" dur="1" fill="hold">
                                          <p:stCondLst>
                                            <p:cond delay="0"/>
                                          </p:stCondLst>
                                        </p:cTn>
                                        <p:tgtEl>
                                          <p:spTgt spid="8198"/>
                                        </p:tgtEl>
                                        <p:attrNameLst>
                                          <p:attrName>style.visibility</p:attrName>
                                        </p:attrNameLst>
                                      </p:cBhvr>
                                      <p:to>
                                        <p:strVal val="visible"/>
                                      </p:to>
                                    </p:set>
                                    <p:animEffect transition="in" filter="randombar(horizontal)">
                                      <p:cBhvr>
                                        <p:cTn id="32" dur="500"/>
                                        <p:tgtEl>
                                          <p:spTgt spid="819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7" presetClass="entr" presetSubtype="10" fill="hold" nodeType="clickEffect">
                                  <p:stCondLst>
                                    <p:cond delay="0"/>
                                  </p:stCondLst>
                                  <p:childTnLst>
                                    <p:set>
                                      <p:cBhvr>
                                        <p:cTn id="36" dur="1" fill="hold">
                                          <p:stCondLst>
                                            <p:cond delay="0"/>
                                          </p:stCondLst>
                                        </p:cTn>
                                        <p:tgtEl>
                                          <p:spTgt spid="8199"/>
                                        </p:tgtEl>
                                        <p:attrNameLst>
                                          <p:attrName>style.visibility</p:attrName>
                                        </p:attrNameLst>
                                      </p:cBhvr>
                                      <p:to>
                                        <p:strVal val="visible"/>
                                      </p:to>
                                    </p:set>
                                    <p:anim calcmode="lin" valueType="num">
                                      <p:cBhvr>
                                        <p:cTn id="37" dur="500" fill="hold"/>
                                        <p:tgtEl>
                                          <p:spTgt spid="8199"/>
                                        </p:tgtEl>
                                        <p:attrNameLst>
                                          <p:attrName>ppt_w</p:attrName>
                                        </p:attrNameLst>
                                      </p:cBhvr>
                                      <p:tavLst>
                                        <p:tav tm="0">
                                          <p:val>
                                            <p:fltVal val="0"/>
                                          </p:val>
                                        </p:tav>
                                        <p:tav tm="100000">
                                          <p:val>
                                            <p:strVal val="#ppt_w"/>
                                          </p:val>
                                        </p:tav>
                                      </p:tavLst>
                                    </p:anim>
                                    <p:anim calcmode="lin" valueType="num">
                                      <p:cBhvr>
                                        <p:cTn id="38" dur="500" fill="hold"/>
                                        <p:tgtEl>
                                          <p:spTgt spid="8199"/>
                                        </p:tgtEl>
                                        <p:attrNameLst>
                                          <p:attrName>ppt_h</p:attrName>
                                        </p:attrNameLst>
                                      </p:cBhvr>
                                      <p:tavLst>
                                        <p:tav tm="0">
                                          <p:val>
                                            <p:strVal val="#ppt_h"/>
                                          </p:val>
                                        </p:tav>
                                        <p:tav tm="100000">
                                          <p:val>
                                            <p:strVal val="#ppt_h"/>
                                          </p:val>
                                        </p:tav>
                                      </p:tavLst>
                                    </p:anim>
                                  </p:childTnLst>
                                </p:cTn>
                              </p:par>
                            </p:childTnLst>
                          </p:cTn>
                        </p:par>
                        <p:par>
                          <p:cTn id="39" fill="hold" nodeType="afterGroup">
                            <p:stCondLst>
                              <p:cond delay="500"/>
                            </p:stCondLst>
                            <p:childTnLst>
                              <p:par>
                                <p:cTn id="40" presetID="17" presetClass="entr" presetSubtype="10" fill="hold" nodeType="afterEffect">
                                  <p:stCondLst>
                                    <p:cond delay="0"/>
                                  </p:stCondLst>
                                  <p:childTnLst>
                                    <p:set>
                                      <p:cBhvr>
                                        <p:cTn id="41" dur="1" fill="hold">
                                          <p:stCondLst>
                                            <p:cond delay="0"/>
                                          </p:stCondLst>
                                        </p:cTn>
                                        <p:tgtEl>
                                          <p:spTgt spid="8200"/>
                                        </p:tgtEl>
                                        <p:attrNameLst>
                                          <p:attrName>style.visibility</p:attrName>
                                        </p:attrNameLst>
                                      </p:cBhvr>
                                      <p:to>
                                        <p:strVal val="visible"/>
                                      </p:to>
                                    </p:set>
                                    <p:anim calcmode="lin" valueType="num">
                                      <p:cBhvr>
                                        <p:cTn id="42" dur="500" fill="hold"/>
                                        <p:tgtEl>
                                          <p:spTgt spid="8200"/>
                                        </p:tgtEl>
                                        <p:attrNameLst>
                                          <p:attrName>ppt_w</p:attrName>
                                        </p:attrNameLst>
                                      </p:cBhvr>
                                      <p:tavLst>
                                        <p:tav tm="0">
                                          <p:val>
                                            <p:fltVal val="0"/>
                                          </p:val>
                                        </p:tav>
                                        <p:tav tm="100000">
                                          <p:val>
                                            <p:strVal val="#ppt_w"/>
                                          </p:val>
                                        </p:tav>
                                      </p:tavLst>
                                    </p:anim>
                                    <p:anim calcmode="lin" valueType="num">
                                      <p:cBhvr>
                                        <p:cTn id="43" dur="500" fill="hold"/>
                                        <p:tgtEl>
                                          <p:spTgt spid="8200"/>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000"/>
                            </p:stCondLst>
                            <p:childTnLst>
                              <p:par>
                                <p:cTn id="45" presetID="17" presetClass="entr" presetSubtype="10" fill="hold" nodeType="afterEffect">
                                  <p:stCondLst>
                                    <p:cond delay="0"/>
                                  </p:stCondLst>
                                  <p:childTnLst>
                                    <p:set>
                                      <p:cBhvr>
                                        <p:cTn id="46" dur="1" fill="hold">
                                          <p:stCondLst>
                                            <p:cond delay="0"/>
                                          </p:stCondLst>
                                        </p:cTn>
                                        <p:tgtEl>
                                          <p:spTgt spid="8201"/>
                                        </p:tgtEl>
                                        <p:attrNameLst>
                                          <p:attrName>style.visibility</p:attrName>
                                        </p:attrNameLst>
                                      </p:cBhvr>
                                      <p:to>
                                        <p:strVal val="visible"/>
                                      </p:to>
                                    </p:set>
                                    <p:anim calcmode="lin" valueType="num">
                                      <p:cBhvr>
                                        <p:cTn id="47" dur="500" fill="hold"/>
                                        <p:tgtEl>
                                          <p:spTgt spid="8201"/>
                                        </p:tgtEl>
                                        <p:attrNameLst>
                                          <p:attrName>ppt_w</p:attrName>
                                        </p:attrNameLst>
                                      </p:cBhvr>
                                      <p:tavLst>
                                        <p:tav tm="0">
                                          <p:val>
                                            <p:fltVal val="0"/>
                                          </p:val>
                                        </p:tav>
                                        <p:tav tm="100000">
                                          <p:val>
                                            <p:strVal val="#ppt_w"/>
                                          </p:val>
                                        </p:tav>
                                      </p:tavLst>
                                    </p:anim>
                                    <p:anim calcmode="lin" valueType="num">
                                      <p:cBhvr>
                                        <p:cTn id="48" dur="500" fill="hold"/>
                                        <p:tgtEl>
                                          <p:spTgt spid="8201"/>
                                        </p:tgtEl>
                                        <p:attrNameLst>
                                          <p:attrName>ppt_h</p:attrName>
                                        </p:attrNameLst>
                                      </p:cBhvr>
                                      <p:tavLst>
                                        <p:tav tm="0">
                                          <p:val>
                                            <p:strVal val="#ppt_h"/>
                                          </p:val>
                                        </p:tav>
                                        <p:tav tm="100000">
                                          <p:val>
                                            <p:strVal val="#ppt_h"/>
                                          </p:val>
                                        </p:tav>
                                      </p:tavLst>
                                    </p:anim>
                                  </p:childTnLst>
                                </p:cTn>
                              </p:par>
                            </p:childTnLst>
                          </p:cTn>
                        </p:par>
                        <p:par>
                          <p:cTn id="49" fill="hold" nodeType="afterGroup">
                            <p:stCondLst>
                              <p:cond delay="1500"/>
                            </p:stCondLst>
                            <p:childTnLst>
                              <p:par>
                                <p:cTn id="50" presetID="4" presetClass="entr" presetSubtype="16" fill="hold" grpId="0" nodeType="afterEffect">
                                  <p:stCondLst>
                                    <p:cond delay="0"/>
                                  </p:stCondLst>
                                  <p:childTnLst>
                                    <p:set>
                                      <p:cBhvr>
                                        <p:cTn id="51" dur="1" fill="hold">
                                          <p:stCondLst>
                                            <p:cond delay="0"/>
                                          </p:stCondLst>
                                        </p:cTn>
                                        <p:tgtEl>
                                          <p:spTgt spid="8202"/>
                                        </p:tgtEl>
                                        <p:attrNameLst>
                                          <p:attrName>style.visibility</p:attrName>
                                        </p:attrNameLst>
                                      </p:cBhvr>
                                      <p:to>
                                        <p:strVal val="visible"/>
                                      </p:to>
                                    </p:set>
                                    <p:animEffect transition="in" filter="box(in)">
                                      <p:cBhvr>
                                        <p:cTn id="52" dur="500"/>
                                        <p:tgtEl>
                                          <p:spTgt spid="8202"/>
                                        </p:tgtEl>
                                      </p:cBhvr>
                                    </p:animEffect>
                                  </p:childTnLst>
                                </p:cTn>
                              </p:par>
                            </p:childTnLst>
                          </p:cTn>
                        </p:par>
                        <p:par>
                          <p:cTn id="53" fill="hold" nodeType="afterGroup">
                            <p:stCondLst>
                              <p:cond delay="2000"/>
                            </p:stCondLst>
                            <p:childTnLst>
                              <p:par>
                                <p:cTn id="54" presetID="4" presetClass="entr" presetSubtype="16" fill="hold" grpId="0" nodeType="afterEffect">
                                  <p:stCondLst>
                                    <p:cond delay="0"/>
                                  </p:stCondLst>
                                  <p:childTnLst>
                                    <p:set>
                                      <p:cBhvr>
                                        <p:cTn id="55" dur="1" fill="hold">
                                          <p:stCondLst>
                                            <p:cond delay="0"/>
                                          </p:stCondLst>
                                        </p:cTn>
                                        <p:tgtEl>
                                          <p:spTgt spid="8203"/>
                                        </p:tgtEl>
                                        <p:attrNameLst>
                                          <p:attrName>style.visibility</p:attrName>
                                        </p:attrNameLst>
                                      </p:cBhvr>
                                      <p:to>
                                        <p:strVal val="visible"/>
                                      </p:to>
                                    </p:set>
                                    <p:animEffect transition="in" filter="box(in)">
                                      <p:cBhvr>
                                        <p:cTn id="56" dur="500"/>
                                        <p:tgtEl>
                                          <p:spTgt spid="8203"/>
                                        </p:tgtEl>
                                      </p:cBhvr>
                                    </p:animEffect>
                                  </p:childTnLst>
                                </p:cTn>
                              </p:par>
                            </p:childTnLst>
                          </p:cTn>
                        </p:par>
                        <p:par>
                          <p:cTn id="57" fill="hold" nodeType="afterGroup">
                            <p:stCondLst>
                              <p:cond delay="2500"/>
                            </p:stCondLst>
                            <p:childTnLst>
                              <p:par>
                                <p:cTn id="58" presetID="4" presetClass="entr" presetSubtype="16" fill="hold" grpId="0" nodeType="afterEffect">
                                  <p:stCondLst>
                                    <p:cond delay="0"/>
                                  </p:stCondLst>
                                  <p:childTnLst>
                                    <p:set>
                                      <p:cBhvr>
                                        <p:cTn id="59" dur="1" fill="hold">
                                          <p:stCondLst>
                                            <p:cond delay="0"/>
                                          </p:stCondLst>
                                        </p:cTn>
                                        <p:tgtEl>
                                          <p:spTgt spid="8204"/>
                                        </p:tgtEl>
                                        <p:attrNameLst>
                                          <p:attrName>style.visibility</p:attrName>
                                        </p:attrNameLst>
                                      </p:cBhvr>
                                      <p:to>
                                        <p:strVal val="visible"/>
                                      </p:to>
                                    </p:set>
                                    <p:animEffect transition="in" filter="box(in)">
                                      <p:cBhvr>
                                        <p:cTn id="60" dur="500"/>
                                        <p:tgtEl>
                                          <p:spTgt spid="8204"/>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8205"/>
                                        </p:tgtEl>
                                        <p:attrNameLst>
                                          <p:attrName>style.visibility</p:attrName>
                                        </p:attrNameLst>
                                      </p:cBhvr>
                                      <p:to>
                                        <p:strVal val="visible"/>
                                      </p:to>
                                    </p:set>
                                    <p:animEffect transition="in" filter="dissolve">
                                      <p:cBhvr>
                                        <p:cTn id="65" dur="500"/>
                                        <p:tgtEl>
                                          <p:spTgt spid="8205"/>
                                        </p:tgtEl>
                                      </p:cBhvr>
                                    </p:animEffect>
                                  </p:childTnLst>
                                </p:cTn>
                              </p:par>
                            </p:childTnLst>
                          </p:cTn>
                        </p:par>
                        <p:par>
                          <p:cTn id="66" fill="hold" nodeType="afterGroup">
                            <p:stCondLst>
                              <p:cond delay="500"/>
                            </p:stCondLst>
                            <p:childTnLst>
                              <p:par>
                                <p:cTn id="67" presetID="9" presetClass="entr" presetSubtype="0" fill="hold" grpId="0" nodeType="afterEffect">
                                  <p:stCondLst>
                                    <p:cond delay="0"/>
                                  </p:stCondLst>
                                  <p:childTnLst>
                                    <p:set>
                                      <p:cBhvr>
                                        <p:cTn id="68" dur="1" fill="hold">
                                          <p:stCondLst>
                                            <p:cond delay="0"/>
                                          </p:stCondLst>
                                        </p:cTn>
                                        <p:tgtEl>
                                          <p:spTgt spid="8206"/>
                                        </p:tgtEl>
                                        <p:attrNameLst>
                                          <p:attrName>style.visibility</p:attrName>
                                        </p:attrNameLst>
                                      </p:cBhvr>
                                      <p:to>
                                        <p:strVal val="visible"/>
                                      </p:to>
                                    </p:set>
                                    <p:animEffect transition="in" filter="dissolve">
                                      <p:cBhvr>
                                        <p:cTn id="69" dur="500"/>
                                        <p:tgtEl>
                                          <p:spTgt spid="8206"/>
                                        </p:tgtEl>
                                      </p:cBhvr>
                                    </p:animEffect>
                                  </p:childTnLst>
                                </p:cTn>
                              </p:par>
                            </p:childTnLst>
                          </p:cTn>
                        </p:par>
                        <p:par>
                          <p:cTn id="70" fill="hold" nodeType="afterGroup">
                            <p:stCondLst>
                              <p:cond delay="1000"/>
                            </p:stCondLst>
                            <p:childTnLst>
                              <p:par>
                                <p:cTn id="71" presetID="9" presetClass="entr" presetSubtype="0" fill="hold" grpId="0" nodeType="afterEffect">
                                  <p:stCondLst>
                                    <p:cond delay="0"/>
                                  </p:stCondLst>
                                  <p:childTnLst>
                                    <p:set>
                                      <p:cBhvr>
                                        <p:cTn id="72" dur="1" fill="hold">
                                          <p:stCondLst>
                                            <p:cond delay="0"/>
                                          </p:stCondLst>
                                        </p:cTn>
                                        <p:tgtEl>
                                          <p:spTgt spid="8207"/>
                                        </p:tgtEl>
                                        <p:attrNameLst>
                                          <p:attrName>style.visibility</p:attrName>
                                        </p:attrNameLst>
                                      </p:cBhvr>
                                      <p:to>
                                        <p:strVal val="visible"/>
                                      </p:to>
                                    </p:set>
                                    <p:animEffect transition="in" filter="dissolve">
                                      <p:cBhvr>
                                        <p:cTn id="73" dur="500"/>
                                        <p:tgtEl>
                                          <p:spTgt spid="8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6" grpId="0"/>
      <p:bldP spid="8197" grpId="0"/>
      <p:bldP spid="8198" grpId="0"/>
      <p:bldP spid="8202" grpId="0"/>
      <p:bldP spid="8203" grpId="0"/>
      <p:bldP spid="8204" grpId="0"/>
      <p:bldP spid="8205" grpId="0"/>
      <p:bldP spid="8206" grpId="0"/>
      <p:bldP spid="820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4" name="Picture 7" descr="Cover"/>
          <p:cNvPicPr>
            <a:picLocks noChangeAspect="1"/>
          </p:cNvPicPr>
          <p:nvPr/>
        </p:nvPicPr>
        <p:blipFill>
          <a:blip r:embed="rId2"/>
          <a:stretch>
            <a:fillRect/>
          </a:stretch>
        </p:blipFill>
        <p:spPr>
          <a:xfrm>
            <a:off x="5060951" y="3426884"/>
            <a:ext cx="4464049" cy="2669116"/>
          </a:xfrm>
          <a:prstGeom prst="rect">
            <a:avLst/>
          </a:prstGeom>
          <a:noFill/>
          <a:ln w="9525">
            <a:noFill/>
          </a:ln>
        </p:spPr>
      </p:pic>
      <p:pic>
        <p:nvPicPr>
          <p:cNvPr id="5" name="Picture 6" descr="Cover"/>
          <p:cNvPicPr>
            <a:picLocks noChangeAspect="1"/>
          </p:cNvPicPr>
          <p:nvPr/>
        </p:nvPicPr>
        <p:blipFill>
          <a:blip r:embed="rId3"/>
          <a:stretch>
            <a:fillRect/>
          </a:stretch>
        </p:blipFill>
        <p:spPr>
          <a:xfrm>
            <a:off x="5060951" y="2971800"/>
            <a:ext cx="4453467" cy="1346200"/>
          </a:xfrm>
          <a:prstGeom prst="rect">
            <a:avLst/>
          </a:prstGeom>
          <a:noFill/>
          <a:ln w="9525">
            <a:noFill/>
          </a:ln>
        </p:spPr>
      </p:pic>
      <p:pic>
        <p:nvPicPr>
          <p:cNvPr id="6" name="Picture 5" descr="Cover"/>
          <p:cNvPicPr>
            <a:picLocks noChangeAspect="1"/>
          </p:cNvPicPr>
          <p:nvPr/>
        </p:nvPicPr>
        <p:blipFill>
          <a:blip r:embed="rId4"/>
          <a:stretch>
            <a:fillRect/>
          </a:stretch>
        </p:blipFill>
        <p:spPr>
          <a:xfrm>
            <a:off x="5060951" y="1123951"/>
            <a:ext cx="4464049" cy="2398183"/>
          </a:xfrm>
          <a:prstGeom prst="rect">
            <a:avLst/>
          </a:prstGeom>
          <a:noFill/>
          <a:ln w="9525">
            <a:noFill/>
          </a:ln>
        </p:spPr>
      </p:pic>
      <p:pic>
        <p:nvPicPr>
          <p:cNvPr id="7" name="Picture 4" descr="Cover"/>
          <p:cNvPicPr>
            <a:picLocks noChangeAspect="1"/>
          </p:cNvPicPr>
          <p:nvPr/>
        </p:nvPicPr>
        <p:blipFill>
          <a:blip r:embed="rId5"/>
          <a:stretch>
            <a:fillRect/>
          </a:stretch>
        </p:blipFill>
        <p:spPr>
          <a:xfrm>
            <a:off x="2054860" y="2367069"/>
            <a:ext cx="3771900" cy="2554816"/>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218" name="矩形 3"/>
          <p:cNvSpPr/>
          <p:nvPr/>
        </p:nvSpPr>
        <p:spPr>
          <a:xfrm>
            <a:off x="5238751" y="1492251"/>
            <a:ext cx="2262716" cy="808990"/>
          </a:xfrm>
          <a:prstGeom prst="rect">
            <a:avLst/>
          </a:prstGeom>
          <a:noFill/>
          <a:ln w="9525">
            <a:noFill/>
          </a:ln>
        </p:spPr>
        <p:txBody>
          <a:bodyPr>
            <a:spAutoFit/>
          </a:bodyPr>
          <a:lstStyle/>
          <a:p>
            <a:pPr lvl="0"/>
            <a:r>
              <a:rPr lang="zh-CN" altLang="en-US" sz="4400" b="1">
                <a:solidFill>
                  <a:srgbClr val="FF0000"/>
                </a:solidFill>
                <a:latin typeface="微软雅黑" panose="020b0503020204020204" charset="-122"/>
                <a:ea typeface="微软雅黑" panose="020b0503020204020204" charset="-122"/>
              </a:rPr>
              <a:t>总分式</a:t>
            </a:r>
          </a:p>
        </p:txBody>
      </p:sp>
      <p:sp>
        <p:nvSpPr>
          <p:cNvPr id="2" name="文本框 1"/>
          <p:cNvSpPr txBox="1"/>
          <p:nvPr/>
        </p:nvSpPr>
        <p:spPr>
          <a:xfrm>
            <a:off x="1277620" y="2832735"/>
            <a:ext cx="9636125" cy="2076450"/>
          </a:xfrm>
          <a:prstGeom prst="rect">
            <a:avLst/>
          </a:prstGeom>
          <a:noFill/>
        </p:spPr>
        <p:txBody>
          <a:bodyPr wrap="square" rtlCol="0">
            <a:spAutoFit/>
          </a:bodyPr>
          <a:lstStyle/>
          <a:p>
            <a:r>
              <a:rPr lang="en-US" altLang="zh-CN" sz="3200">
                <a:solidFill>
                  <a:srgbClr val="007431"/>
                </a:solidFill>
                <a:latin typeface="微软雅黑" panose="020b0503020204020204" charset="-122"/>
                <a:ea typeface="微软雅黑" panose="020b0503020204020204" charset="-122"/>
              </a:rPr>
              <a:t>     </a:t>
            </a:r>
            <a:r>
              <a:rPr lang="zh-CN" altLang="en-US" sz="3200">
                <a:solidFill>
                  <a:srgbClr val="007431"/>
                </a:solidFill>
                <a:latin typeface="微软雅黑" panose="020b0503020204020204" charset="-122"/>
                <a:ea typeface="微软雅黑" panose="020b0503020204020204" charset="-122"/>
              </a:rPr>
              <a:t>先提出一个总论点，然后分别进行论述，分析各个分论点，最后得出结论；也可以先引述一个故事，一段对话，或描写一个场面，再一层一层地从事实分析出道理，归纳引申出一个新的结论。</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标题 3"/>
          <p:cNvSpPr>
            <a:spLocks noGrp="1"/>
          </p:cNvSpPr>
          <p:nvPr>
            <p:ph type="ctrTitle" hasCustomPrompt="1"/>
            <p:custDataLst>
              <p:tags r:id="rId3"/>
            </p:custDataLst>
          </p:nvPr>
        </p:nvSpPr>
        <p:spPr>
          <a:xfrm>
            <a:off x="4716463" y="1392238"/>
            <a:ext cx="7048500" cy="2387600"/>
          </a:xfrm>
        </p:spPr>
        <p:txBody>
          <a:bodyPr lIns="91440" tIns="45720" rIns="91440" bIns="45720" anchor="b"/>
          <a:lstStyle/>
          <a:p>
            <a:pPr defTabSz="914400">
              <a:buNone/>
            </a:pPr>
            <a:r>
              <a:rPr lang="zh-CN" altLang="en-US" kern="1200">
                <a:solidFill>
                  <a:srgbClr val="007431"/>
                </a:solidFill>
                <a:latin typeface="微软雅黑" panose="020b0503020204020204" charset="-122"/>
                <a:ea typeface="微软雅黑" panose="020b0503020204020204" charset="-122"/>
                <a:cs typeface="+mj-cs"/>
              </a:rPr>
              <a:t>中考作文综合复习</a:t>
            </a:r>
          </a:p>
        </p:txBody>
      </p:sp>
    </p:spTree>
    <p:custDataLst>
      <p:tags r:id="rId4"/>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242" name="矩形 3"/>
          <p:cNvSpPr/>
          <p:nvPr/>
        </p:nvSpPr>
        <p:spPr>
          <a:xfrm>
            <a:off x="667386" y="1129666"/>
            <a:ext cx="10858500" cy="3752850"/>
          </a:xfrm>
          <a:prstGeom prst="rect">
            <a:avLst/>
          </a:prstGeom>
          <a:noFill/>
          <a:ln w="9525">
            <a:noFill/>
          </a:ln>
        </p:spPr>
        <p:txBody>
          <a:bodyPr>
            <a:spAutoFit/>
          </a:bodyPr>
          <a:lstStyle/>
          <a:p>
            <a:pPr lvl="0" defTabSz="0">
              <a:lnSpc>
                <a:spcPct val="120000"/>
              </a:lnSpc>
              <a:spcBef>
                <a:spcPts val="600"/>
              </a:spcBef>
              <a:tabLst>
                <a:tab pos="1887855"/>
              </a:tabLst>
            </a:pPr>
            <a:r>
              <a:rPr lang="zh-CN" altLang="zh-CN" sz="3200">
                <a:solidFill>
                  <a:srgbClr val="007431"/>
                </a:solidFill>
                <a:latin typeface="微软雅黑" panose="020b0503020204020204" charset="-122"/>
                <a:ea typeface="微软雅黑" panose="020b0503020204020204" charset="-122"/>
              </a:rPr>
              <a:t>写作步骤：</a:t>
            </a:r>
          </a:p>
          <a:p>
            <a:pPr lvl="0" defTabSz="0">
              <a:lnSpc>
                <a:spcPct val="120000"/>
              </a:lnSpc>
              <a:spcBef>
                <a:spcPts val="600"/>
              </a:spcBef>
              <a:tabLst>
                <a:tab pos="1887855"/>
              </a:tabLst>
            </a:pPr>
            <a:r>
              <a:rPr lang="zh-CN" altLang="en-US" sz="3200">
                <a:solidFill>
                  <a:srgbClr val="007431"/>
                </a:solidFill>
                <a:latin typeface="微软雅黑" panose="020b0503020204020204" charset="-122"/>
                <a:ea typeface="微软雅黑" panose="020b0503020204020204" charset="-122"/>
              </a:rPr>
              <a:t>　　</a:t>
            </a:r>
            <a:r>
              <a:rPr lang="en-US" altLang="zh-CN" sz="3200">
                <a:solidFill>
                  <a:srgbClr val="007431"/>
                </a:solidFill>
                <a:latin typeface="微软雅黑" panose="020b0503020204020204" charset="-122"/>
                <a:ea typeface="微软雅黑" panose="020b0503020204020204" charset="-122"/>
              </a:rPr>
              <a:t>“</a:t>
            </a:r>
            <a:r>
              <a:rPr lang="zh-CN" altLang="en-US" sz="3200">
                <a:solidFill>
                  <a:srgbClr val="007431"/>
                </a:solidFill>
                <a:latin typeface="微软雅黑" panose="020b0503020204020204" charset="-122"/>
                <a:ea typeface="微软雅黑" panose="020b0503020204020204" charset="-122"/>
              </a:rPr>
              <a:t>总</a:t>
            </a:r>
            <a:r>
              <a:rPr lang="en-US" altLang="zh-CN" sz="3200">
                <a:solidFill>
                  <a:srgbClr val="007431"/>
                </a:solidFill>
                <a:latin typeface="微软雅黑" panose="020b0503020204020204" charset="-122"/>
                <a:ea typeface="微软雅黑" panose="020b0503020204020204" charset="-122"/>
              </a:rPr>
              <a:t>——</a:t>
            </a:r>
            <a:r>
              <a:rPr lang="zh-CN" altLang="en-US" sz="3200">
                <a:solidFill>
                  <a:srgbClr val="007431"/>
                </a:solidFill>
                <a:latin typeface="微软雅黑" panose="020b0503020204020204" charset="-122"/>
                <a:ea typeface="微软雅黑" panose="020b0503020204020204" charset="-122"/>
              </a:rPr>
              <a:t>分</a:t>
            </a:r>
            <a:r>
              <a:rPr lang="en-US" altLang="zh-CN" sz="3200">
                <a:solidFill>
                  <a:srgbClr val="007431"/>
                </a:solidFill>
                <a:latin typeface="微软雅黑" panose="020b0503020204020204" charset="-122"/>
                <a:ea typeface="微软雅黑" panose="020b0503020204020204" charset="-122"/>
              </a:rPr>
              <a:t>——</a:t>
            </a:r>
            <a:r>
              <a:rPr lang="zh-CN" altLang="en-US" sz="3200">
                <a:solidFill>
                  <a:srgbClr val="007431"/>
                </a:solidFill>
                <a:latin typeface="微软雅黑" panose="020b0503020204020204" charset="-122"/>
                <a:ea typeface="微软雅黑" panose="020b0503020204020204" charset="-122"/>
              </a:rPr>
              <a:t>总</a:t>
            </a:r>
            <a:r>
              <a:rPr lang="en-US" altLang="zh-CN" sz="3200">
                <a:solidFill>
                  <a:srgbClr val="007431"/>
                </a:solidFill>
                <a:latin typeface="微软雅黑" panose="020b0503020204020204" charset="-122"/>
                <a:ea typeface="微软雅黑" panose="020b0503020204020204" charset="-122"/>
              </a:rPr>
              <a:t>”</a:t>
            </a:r>
            <a:r>
              <a:rPr lang="zh-CN" altLang="en-US" sz="3200">
                <a:solidFill>
                  <a:srgbClr val="007431"/>
                </a:solidFill>
                <a:latin typeface="微软雅黑" panose="020b0503020204020204" charset="-122"/>
                <a:ea typeface="微软雅黑" panose="020b0503020204020204" charset="-122"/>
              </a:rPr>
              <a:t>式，这是总分式的完整式。这类文章往往首先提出中心论点，然后横向展开成几个分论点，再一一论证，最后在结论部分加以归纳、总结和必要的引申。简言之，就是：</a:t>
            </a:r>
          </a:p>
          <a:p>
            <a:pPr lvl="0" defTabSz="0">
              <a:lnSpc>
                <a:spcPct val="120000"/>
              </a:lnSpc>
              <a:spcBef>
                <a:spcPts val="600"/>
              </a:spcBef>
              <a:tabLst>
                <a:tab pos="1887855"/>
              </a:tabLst>
            </a:pPr>
            <a:r>
              <a:rPr lang="en-US" altLang="zh-CN" sz="3200">
                <a:solidFill>
                  <a:srgbClr val="FF0000"/>
                </a:solidFill>
                <a:latin typeface="微软雅黑" panose="020b0503020204020204" charset="-122"/>
                <a:ea typeface="微软雅黑" panose="020b0503020204020204" charset="-122"/>
              </a:rPr>
              <a:t>     “</a:t>
            </a:r>
            <a:r>
              <a:rPr lang="zh-CN" altLang="en-US" sz="3200">
                <a:solidFill>
                  <a:srgbClr val="FF0000"/>
                </a:solidFill>
                <a:latin typeface="微软雅黑" panose="020b0503020204020204" charset="-122"/>
                <a:ea typeface="微软雅黑" panose="020b0503020204020204" charset="-122"/>
              </a:rPr>
              <a:t>提出论点</a:t>
            </a:r>
            <a:r>
              <a:rPr lang="en-US" altLang="zh-CN" sz="3200">
                <a:solidFill>
                  <a:srgbClr val="FF0000"/>
                </a:solidFill>
                <a:latin typeface="微软雅黑" panose="020b0503020204020204" charset="-122"/>
                <a:ea typeface="微软雅黑" panose="020b0503020204020204" charset="-122"/>
              </a:rPr>
              <a:t>——</a:t>
            </a:r>
            <a:r>
              <a:rPr lang="zh-CN" altLang="en-US" sz="3200">
                <a:solidFill>
                  <a:srgbClr val="FF0000"/>
                </a:solidFill>
                <a:latin typeface="微软雅黑" panose="020b0503020204020204" charset="-122"/>
                <a:ea typeface="微软雅黑" panose="020b0503020204020204" charset="-122"/>
              </a:rPr>
              <a:t>用论据证实论点</a:t>
            </a:r>
            <a:r>
              <a:rPr lang="en-US" altLang="zh-CN" sz="3200">
                <a:solidFill>
                  <a:srgbClr val="FF0000"/>
                </a:solidFill>
                <a:latin typeface="微软雅黑" panose="020b0503020204020204" charset="-122"/>
                <a:ea typeface="微软雅黑" panose="020b0503020204020204" charset="-122"/>
              </a:rPr>
              <a:t>——</a:t>
            </a:r>
            <a:r>
              <a:rPr lang="zh-CN" altLang="en-US" sz="3200">
                <a:solidFill>
                  <a:srgbClr val="FF0000"/>
                </a:solidFill>
                <a:latin typeface="微软雅黑" panose="020b0503020204020204" charset="-122"/>
                <a:ea typeface="微软雅黑" panose="020b0503020204020204" charset="-122"/>
              </a:rPr>
              <a:t>做出结论。</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267" name="标题 1"/>
          <p:cNvSpPr>
            <a:spLocks noGrp="1"/>
          </p:cNvSpPr>
          <p:nvPr>
            <p:ph type="title"/>
          </p:nvPr>
        </p:nvSpPr>
        <p:spPr>
          <a:xfrm>
            <a:off x="160020" y="284481"/>
            <a:ext cx="6877051" cy="1143000"/>
          </a:xfrm>
        </p:spPr>
        <p:txBody>
          <a:bodyPr vert="horz" wrap="square" lIns="121920" tIns="60960" rIns="121920" bIns="60960" anchor="ctr"/>
          <a:lstStyle/>
          <a:p>
            <a:pPr algn="l"/>
            <a:r>
              <a:rPr lang="zh-CN" altLang="en-US" sz="2665">
                <a:solidFill>
                  <a:srgbClr val="007431"/>
                </a:solidFill>
                <a:latin typeface="微软雅黑" panose="020b0503020204020204" charset="-122"/>
                <a:ea typeface="微软雅黑" panose="020b0503020204020204" charset="-122"/>
              </a:rPr>
              <a:t>（例文解析）</a:t>
            </a:r>
          </a:p>
        </p:txBody>
      </p:sp>
      <p:sp>
        <p:nvSpPr>
          <p:cNvPr id="3" name="内容占位符 2"/>
          <p:cNvSpPr>
            <a:spLocks noGrp="1"/>
          </p:cNvSpPr>
          <p:nvPr>
            <p:ph idx="1"/>
          </p:nvPr>
        </p:nvSpPr>
        <p:spPr>
          <a:xfrm>
            <a:off x="966470" y="952500"/>
            <a:ext cx="10934065" cy="4953000"/>
          </a:xfrm>
        </p:spPr>
        <p:txBody>
          <a:bodyPr vert="horz" lIns="121920" tIns="60960" rIns="121920" bIns="60960" rtlCol="0">
            <a:noAutofit/>
          </a:bodyPr>
          <a:lstStyle/>
          <a:p>
            <a:pPr marL="0" lvl="0" indent="0" algn="ctr">
              <a:spcBef>
                <a:spcPts val="600"/>
              </a:spcBef>
              <a:buNone/>
            </a:pPr>
            <a:r>
              <a:rPr lang="zh-CN" altLang="zh-CN" b="1">
                <a:solidFill>
                  <a:srgbClr val="007431"/>
                </a:solidFill>
                <a:latin typeface="微软雅黑" panose="020b0503020204020204" charset="-122"/>
                <a:ea typeface="微软雅黑" panose="020b0503020204020204" charset="-122"/>
              </a:rPr>
              <a:t>诚实就是财富</a:t>
            </a:r>
          </a:p>
          <a:p>
            <a:pPr marL="0" lvl="0" indent="0">
              <a:spcBef>
                <a:spcPts val="300"/>
              </a:spcBef>
              <a:buNone/>
            </a:pPr>
            <a:r>
              <a:rPr lang="zh-CN" altLang="en-US" sz="2000">
                <a:latin typeface="微软雅黑" panose="020b0503020204020204" charset="-122"/>
                <a:ea typeface="微软雅黑" panose="020b0503020204020204" charset="-122"/>
              </a:rPr>
              <a:t>　　</a:t>
            </a:r>
            <a:r>
              <a:rPr lang="zh-CN" altLang="zh-CN" sz="2000">
                <a:solidFill>
                  <a:srgbClr val="007431"/>
                </a:solidFill>
                <a:latin typeface="微软雅黑" panose="020b0503020204020204" charset="-122"/>
                <a:ea typeface="微软雅黑" panose="020b0503020204020204" charset="-122"/>
              </a:rPr>
              <a:t>成绩优异但交不起学费的女大学生，断然拒绝了一家生产健脑液的企业愿出万元资助但要为其做虚假宣传广告的要求，原因很简单，因为她没有喝过。“我从来没有喝过！”这句简单的话反映了这位女学生诚实洁白的内心世界。那么，什么是诚实呢</a:t>
            </a:r>
            <a:r>
              <a:rPr lang="zh-CN" altLang="en-US" sz="2000">
                <a:solidFill>
                  <a:srgbClr val="007431"/>
                </a:solidFill>
                <a:latin typeface="微软雅黑" panose="020b0503020204020204" charset="-122"/>
                <a:ea typeface="微软雅黑" panose="020b0503020204020204" charset="-122"/>
              </a:rPr>
              <a:t>？</a:t>
            </a:r>
            <a:r>
              <a:rPr lang="zh-CN" altLang="zh-CN" sz="2000">
                <a:solidFill>
                  <a:srgbClr val="FF0000"/>
                </a:solidFill>
                <a:latin typeface="微软雅黑" panose="020b0503020204020204" charset="-122"/>
                <a:ea typeface="微软雅黑" panose="020b0503020204020204" charset="-122"/>
              </a:rPr>
              <a:t>我认为诚实就是言行与思想的一致。它既表现为对人的真诚，也表现在办事与求知过程中的实事求是。</a:t>
            </a:r>
          </a:p>
          <a:p>
            <a:pPr marL="0" lvl="0" indent="0">
              <a:spcBef>
                <a:spcPts val="300"/>
              </a:spcBef>
              <a:buNone/>
            </a:pPr>
            <a:r>
              <a:rPr lang="zh-CN" altLang="en-US" sz="2000">
                <a:solidFill>
                  <a:srgbClr val="FF0000"/>
                </a:solidFill>
                <a:latin typeface="微软雅黑" panose="020b0503020204020204" charset="-122"/>
                <a:ea typeface="微软雅黑" panose="020b0503020204020204" charset="-122"/>
              </a:rPr>
              <a:t>　　诚实是做人的根本。</a:t>
            </a:r>
            <a:r>
              <a:rPr lang="zh-CN" altLang="en-US" sz="2000">
                <a:solidFill>
                  <a:srgbClr val="007431"/>
                </a:solidFill>
                <a:latin typeface="微软雅黑" panose="020b0503020204020204" charset="-122"/>
                <a:ea typeface="微软雅黑" panose="020b0503020204020204" charset="-122"/>
              </a:rPr>
              <a:t>每个人都是组成社会整体的细胞，他不可能脱离整体而孤立地存在，这就决定了一个人要在整体中最大限度地发挥自己的作用，就必须处理好互相之间的关系。而处理好这种关系的关键便是以诚待人。我们都无法想象如何与一个满嘴假话的人共处；同样，我们付出自己真诚的同时也会赢得别人的信任和优异。而当今，许多人在金钱的冲击下，为物语所蔽，为大道个人的目的，整日带着虚假的面具。当他们为日益鼓起的钱包沾沾自喜时，却不知已经失去了诚实</a:t>
            </a:r>
            <a:r>
              <a:rPr lang="en-US" altLang="zh-CN" sz="2000">
                <a:solidFill>
                  <a:srgbClr val="007431"/>
                </a:solidFill>
                <a:latin typeface="微软雅黑" panose="020b0503020204020204" charset="-122"/>
                <a:ea typeface="微软雅黑" panose="020b0503020204020204" charset="-122"/>
              </a:rPr>
              <a:t>——</a:t>
            </a:r>
            <a:r>
              <a:rPr lang="zh-CN" altLang="en-US" sz="2000">
                <a:solidFill>
                  <a:srgbClr val="007431"/>
                </a:solidFill>
                <a:latin typeface="微软雅黑" panose="020b0503020204020204" charset="-122"/>
                <a:ea typeface="微软雅黑" panose="020b0503020204020204" charset="-122"/>
              </a:rPr>
              <a:t>这做人的根本，这最宝贵的财富。</a:t>
            </a:r>
          </a:p>
          <a:p>
            <a:pPr marL="0" lvl="0" indent="0">
              <a:spcBef>
                <a:spcPts val="300"/>
              </a:spcBef>
              <a:buNone/>
            </a:pPr>
            <a:endParaRPr lang="zh-CN" altLang="en-US" sz="1800">
              <a:solidFill>
                <a:srgbClr val="007431"/>
              </a:solidFill>
              <a:latin typeface="微软雅黑" panose="020b0503020204020204" charset="-122"/>
              <a:ea typeface="微软雅黑" panose="020b0503020204020204" charset="-122"/>
            </a:endParaRPr>
          </a:p>
          <a:p>
            <a:pPr marL="0" lvl="0" indent="0">
              <a:spcBef>
                <a:spcPts val="300"/>
              </a:spcBef>
              <a:buNone/>
            </a:pPr>
            <a:endParaRPr lang="zh-CN" altLang="en-US" sz="1800">
              <a:solidFill>
                <a:srgbClr val="007431"/>
              </a:solidFill>
              <a:latin typeface="微软雅黑" panose="020b0503020204020204" charset="-122"/>
              <a:ea typeface="微软雅黑" panose="020b0503020204020204" charset="-122"/>
            </a:endParaRPr>
          </a:p>
        </p:txBody>
      </p:sp>
      <p:sp>
        <p:nvSpPr>
          <p:cNvPr id="5" name="云形标注 4"/>
          <p:cNvSpPr/>
          <p:nvPr/>
        </p:nvSpPr>
        <p:spPr>
          <a:xfrm>
            <a:off x="8006715" y="2428876"/>
            <a:ext cx="1238251" cy="666751"/>
          </a:xfrm>
          <a:prstGeom prst="cloudCallout">
            <a:avLst>
              <a:gd name="adj1" fmla="val -68801"/>
              <a:gd name="adj2" fmla="val 53122"/>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总</a:t>
            </a:r>
          </a:p>
        </p:txBody>
      </p:sp>
      <p:sp>
        <p:nvSpPr>
          <p:cNvPr id="6" name="云形标注 5"/>
          <p:cNvSpPr/>
          <p:nvPr/>
        </p:nvSpPr>
        <p:spPr>
          <a:xfrm>
            <a:off x="3248026" y="4002405"/>
            <a:ext cx="1238251" cy="666751"/>
          </a:xfrm>
          <a:prstGeom prst="cloudCallout">
            <a:avLst>
              <a:gd name="adj1" fmla="val -75113"/>
              <a:gd name="adj2" fmla="val -73471"/>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2291" name="内容占位符 2"/>
          <p:cNvSpPr>
            <a:spLocks noGrp="1"/>
          </p:cNvSpPr>
          <p:nvPr>
            <p:ph idx="1"/>
          </p:nvPr>
        </p:nvSpPr>
        <p:spPr>
          <a:xfrm>
            <a:off x="355600" y="836084"/>
            <a:ext cx="11550651" cy="5524500"/>
          </a:xfrm>
        </p:spPr>
        <p:txBody>
          <a:bodyPr vert="horz" wrap="square" lIns="121920" tIns="60960" rIns="121920" bIns="60960" anchor="t">
            <a:normAutofit fontScale="90000" lnSpcReduction="20000"/>
          </a:bodyPr>
          <a:lstStyle/>
          <a:p>
            <a:pPr marL="0" indent="0">
              <a:lnSpc>
                <a:spcPct val="120000"/>
              </a:lnSpc>
              <a:spcBef>
                <a:spcPts val="600"/>
              </a:spcBef>
              <a:buNone/>
            </a:pPr>
            <a:r>
              <a:rPr lang="zh-CN" altLang="en-US">
                <a:solidFill>
                  <a:srgbClr val="FF0000"/>
                </a:solidFill>
                <a:latin typeface="微软雅黑" panose="020b0503020204020204" charset="-122"/>
                <a:ea typeface="微软雅黑" panose="020b0503020204020204" charset="-122"/>
              </a:rPr>
              <a:t>　　</a:t>
            </a:r>
            <a:r>
              <a:rPr lang="zh-CN" altLang="zh-CN">
                <a:solidFill>
                  <a:srgbClr val="FF0000"/>
                </a:solidFill>
                <a:latin typeface="微软雅黑" panose="020b0503020204020204" charset="-122"/>
                <a:ea typeface="微软雅黑" panose="020b0503020204020204" charset="-122"/>
              </a:rPr>
              <a:t>诚实是处事的原则。</a:t>
            </a:r>
            <a:r>
              <a:rPr lang="zh-CN" altLang="zh-CN">
                <a:solidFill>
                  <a:srgbClr val="007431"/>
                </a:solidFill>
                <a:latin typeface="微软雅黑" panose="020b0503020204020204" charset="-122"/>
                <a:ea typeface="微软雅黑" panose="020b0503020204020204" charset="-122"/>
              </a:rPr>
              <a:t>解决问题的第一要素就是承认问题的存在和理清问题的脉络。离开了这一点，就解决不了任何问题，更谈不上把问题解决好。一个实事求是、脚踏实地的人才可能是一个成功的人；相反，歪曲事实、隐瞒真相就等于一事无成。对于一个要生存、图发展的人来说，实事求是地对待一切事物就显得尤为重要。</a:t>
            </a:r>
          </a:p>
          <a:p>
            <a:pPr marL="0" indent="0">
              <a:lnSpc>
                <a:spcPct val="120000"/>
              </a:lnSpc>
              <a:spcBef>
                <a:spcPts val="600"/>
              </a:spcBef>
              <a:buNone/>
            </a:pPr>
            <a:r>
              <a:rPr lang="en-US" altLang="zh-CN">
                <a:solidFill>
                  <a:srgbClr val="FF0000"/>
                </a:solidFill>
                <a:latin typeface="微软雅黑" panose="020b0503020204020204" charset="-122"/>
                <a:ea typeface="微软雅黑" panose="020b0503020204020204" charset="-122"/>
              </a:rPr>
              <a:t>      诚实也是求知的惟一途径：</a:t>
            </a:r>
            <a:r>
              <a:rPr lang="en-US" altLang="zh-CN">
                <a:solidFill>
                  <a:srgbClr val="007431"/>
                </a:solidFill>
                <a:latin typeface="微软雅黑" panose="020b0503020204020204" charset="-122"/>
                <a:ea typeface="微软雅黑" panose="020b0503020204020204" charset="-122"/>
              </a:rPr>
              <a:t>我们求取知识的目的就是服务社会，而社会需要的是真正的知识，并不是没有真才实学的高学历。而诚实便是获得真知的惟一有效的途径。古今中外，凡是在学术上有所建树者无一不是实事求是的。爱因斯坦小的时候成绩不好、但他却勇于提出任何一个别人看来近似愚昧的问题。东晋文学家左思对于自己的文章也有着实事求是的评价。    </a:t>
            </a:r>
          </a:p>
          <a:p>
            <a:pPr marL="0" indent="0">
              <a:lnSpc>
                <a:spcPct val="120000"/>
              </a:lnSpc>
              <a:spcBef>
                <a:spcPts val="600"/>
              </a:spcBef>
              <a:buNone/>
            </a:pPr>
            <a:r>
              <a:rPr lang="en-US" altLang="zh-CN">
                <a:solidFill>
                  <a:srgbClr val="007431"/>
                </a:solidFill>
                <a:latin typeface="微软雅黑" panose="020b0503020204020204" charset="-122"/>
                <a:ea typeface="微软雅黑" panose="020b0503020204020204" charset="-122"/>
              </a:rPr>
              <a:t>     对照他们，我们有些同学作业靠抄袭，考试靠作弊，对于疑难问题，不肯钻研，强不知以为知。这种行为显得可悲可笑。爱因斯坦说过：“对真理和知识的追求并为之奋斗，是人的最高品质之一。”这也是人类社会不断进步的动力之一。诚实是中华民族的传统美德，它造就了一代代炎黄子孙。我们只有用诚实才能换得友谊，赢得成功，获得知识。那位诚实的女学生也许无法踏入大学的殿堂，也许一生都很贫穷，但她拥有诚实，从这个意义上说，她便是个富翁——因为，</a:t>
            </a:r>
            <a:r>
              <a:rPr lang="en-US" altLang="zh-CN">
                <a:solidFill>
                  <a:srgbClr val="FF0000"/>
                </a:solidFill>
                <a:latin typeface="微软雅黑" panose="020b0503020204020204" charset="-122"/>
                <a:ea typeface="微软雅黑" panose="020b0503020204020204" charset="-122"/>
              </a:rPr>
              <a:t>诚实就是财富。</a:t>
            </a:r>
          </a:p>
          <a:p>
            <a:pPr marL="0" indent="0">
              <a:lnSpc>
                <a:spcPct val="130000"/>
              </a:lnSpc>
              <a:spcBef>
                <a:spcPts val="600"/>
              </a:spcBef>
            </a:pPr>
            <a:endParaRPr lang="zh-CN" altLang="en-US">
              <a:latin typeface="微软雅黑" panose="020b0503020204020204" charset="-122"/>
              <a:ea typeface="微软雅黑" panose="020b0503020204020204" charset="-122"/>
            </a:endParaRPr>
          </a:p>
        </p:txBody>
      </p:sp>
      <p:sp>
        <p:nvSpPr>
          <p:cNvPr id="4" name="云形标注 3"/>
          <p:cNvSpPr/>
          <p:nvPr/>
        </p:nvSpPr>
        <p:spPr>
          <a:xfrm>
            <a:off x="4865370" y="2780242"/>
            <a:ext cx="1238251" cy="666751"/>
          </a:xfrm>
          <a:prstGeom prst="cloudCallout">
            <a:avLst>
              <a:gd name="adj1" fmla="val -207657"/>
              <a:gd name="adj2" fmla="val -57061"/>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70C0"/>
                </a:solidFill>
                <a:effectLst/>
                <a:uLnTx/>
                <a:uFillTx/>
                <a:latin typeface="黑体" panose="02010609060101010101" charset="-122"/>
                <a:ea typeface="黑体"/>
                <a:cs typeface="+mn-cs"/>
              </a:rPr>
              <a:t>分</a:t>
            </a:r>
          </a:p>
        </p:txBody>
      </p:sp>
      <p:sp>
        <p:nvSpPr>
          <p:cNvPr id="5" name="云形标注 4"/>
          <p:cNvSpPr/>
          <p:nvPr/>
        </p:nvSpPr>
        <p:spPr>
          <a:xfrm>
            <a:off x="4191000" y="1143000"/>
            <a:ext cx="1238251" cy="666751"/>
          </a:xfrm>
          <a:prstGeom prst="cloudCallout">
            <a:avLst>
              <a:gd name="adj1" fmla="val -100359"/>
              <a:gd name="adj2" fmla="val -33618"/>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70C0"/>
                </a:solidFill>
                <a:effectLst/>
                <a:uLnTx/>
                <a:uFillTx/>
                <a:latin typeface="黑体" panose="02010609060101010101" charset="-122"/>
                <a:ea typeface="黑体"/>
                <a:cs typeface="+mn-cs"/>
              </a:rPr>
              <a:t>分</a:t>
            </a:r>
          </a:p>
        </p:txBody>
      </p:sp>
      <p:sp>
        <p:nvSpPr>
          <p:cNvPr id="6" name="云形标注 5"/>
          <p:cNvSpPr/>
          <p:nvPr/>
        </p:nvSpPr>
        <p:spPr>
          <a:xfrm>
            <a:off x="4742815" y="4886748"/>
            <a:ext cx="1238251" cy="666751"/>
          </a:xfrm>
          <a:prstGeom prst="cloudCallout">
            <a:avLst>
              <a:gd name="adj1" fmla="val -68801"/>
              <a:gd name="adj2" fmla="val 107041"/>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70C0"/>
                </a:solidFill>
                <a:effectLst/>
                <a:uLnTx/>
                <a:uFillTx/>
                <a:latin typeface="黑体" panose="02010609060101010101" charset="-122"/>
                <a:ea typeface="黑体"/>
                <a:cs typeface="+mn-cs"/>
              </a:rPr>
              <a:t>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3314" name="矩形 3"/>
          <p:cNvSpPr/>
          <p:nvPr/>
        </p:nvSpPr>
        <p:spPr>
          <a:xfrm>
            <a:off x="2690284" y="3100917"/>
            <a:ext cx="2167467" cy="661035"/>
          </a:xfrm>
          <a:prstGeom prst="rect">
            <a:avLst/>
          </a:prstGeom>
          <a:noFill/>
          <a:ln w="9525">
            <a:noFill/>
          </a:ln>
        </p:spPr>
        <p:txBody>
          <a:bodyPr>
            <a:spAutoFit/>
          </a:bodyPr>
          <a:lstStyle/>
          <a:p>
            <a:pPr lvl="0"/>
            <a:r>
              <a:rPr lang="zh-CN" altLang="en-US" sz="3735" b="1">
                <a:solidFill>
                  <a:srgbClr val="FF0000"/>
                </a:solidFill>
                <a:latin typeface="黑体" panose="02010609060101010101" charset="-122"/>
                <a:ea typeface="黑体"/>
              </a:rPr>
              <a:t>并列式</a:t>
            </a:r>
          </a:p>
        </p:txBody>
      </p:sp>
      <p:sp>
        <p:nvSpPr>
          <p:cNvPr id="9" name="左大括号 8"/>
          <p:cNvSpPr/>
          <p:nvPr/>
        </p:nvSpPr>
        <p:spPr>
          <a:xfrm>
            <a:off x="4857751" y="2243667"/>
            <a:ext cx="571500" cy="2476500"/>
          </a:xfrm>
          <a:prstGeom prst="leftBrace">
            <a:avLst/>
          </a:prstGeom>
        </p:spPr>
        <p:style>
          <a:lnRef idx="3">
            <a:schemeClr val="accent3"/>
          </a:lnRef>
          <a:fillRef idx="0">
            <a:schemeClr val="accent3"/>
          </a:fillRef>
          <a:effectRef idx="2">
            <a:schemeClr val="accent3"/>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pic>
        <p:nvPicPr>
          <p:cNvPr id="13316" name="Picture 2"/>
          <p:cNvPicPr>
            <a:picLocks noChangeAspect="1"/>
          </p:cNvPicPr>
          <p:nvPr/>
        </p:nvPicPr>
        <p:blipFill>
          <a:blip r:embed="rId2"/>
          <a:stretch>
            <a:fillRect/>
          </a:stretch>
        </p:blipFill>
        <p:spPr>
          <a:xfrm>
            <a:off x="5582286" y="2116667"/>
            <a:ext cx="3543300" cy="27305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4338" name="标题 1"/>
          <p:cNvSpPr>
            <a:spLocks noGrp="1"/>
          </p:cNvSpPr>
          <p:nvPr>
            <p:ph type="title"/>
          </p:nvPr>
        </p:nvSpPr>
        <p:spPr>
          <a:xfrm>
            <a:off x="561975" y="190501"/>
            <a:ext cx="10972800" cy="1143000"/>
          </a:xfrm>
        </p:spPr>
        <p:txBody>
          <a:bodyPr vert="horz" wrap="square" lIns="121920" tIns="60960" rIns="121920" bIns="60960" anchor="ctr"/>
          <a:lstStyle/>
          <a:p>
            <a:r>
              <a:rPr lang="zh-CN" altLang="zh-CN" sz="3200" b="1">
                <a:solidFill>
                  <a:srgbClr val="007431"/>
                </a:solidFill>
                <a:latin typeface="微软雅黑" panose="020b0503020204020204" charset="-122"/>
                <a:ea typeface="微软雅黑" panose="020b0503020204020204" charset="-122"/>
              </a:rPr>
              <a:t>分论点并列式</a:t>
            </a:r>
          </a:p>
        </p:txBody>
      </p:sp>
      <p:sp>
        <p:nvSpPr>
          <p:cNvPr id="3" name="内容占位符 2"/>
          <p:cNvSpPr>
            <a:spLocks noGrp="1"/>
          </p:cNvSpPr>
          <p:nvPr>
            <p:ph idx="1"/>
          </p:nvPr>
        </p:nvSpPr>
        <p:spPr>
          <a:xfrm>
            <a:off x="285751" y="1333500"/>
            <a:ext cx="11525249" cy="4857751"/>
          </a:xfrm>
        </p:spPr>
        <p:txBody>
          <a:bodyPr vert="horz" wrap="square" lIns="121920" tIns="60960" rIns="121920" bIns="60960" anchor="t">
            <a:normAutofit lnSpcReduction="10000"/>
          </a:bodyPr>
          <a:lstStyle/>
          <a:p>
            <a:pPr marL="0" indent="0">
              <a:lnSpc>
                <a:spcPct val="110000"/>
              </a:lnSpc>
              <a:spcBef>
                <a:spcPct val="0"/>
              </a:spcBef>
              <a:buNone/>
            </a:pPr>
            <a:r>
              <a:rPr lang="zh-CN" altLang="zh-CN">
                <a:solidFill>
                  <a:srgbClr val="007431"/>
                </a:solidFill>
                <a:latin typeface="微软雅黑" panose="020b0503020204020204" charset="-122"/>
                <a:ea typeface="微软雅黑" panose="020b0503020204020204" charset="-122"/>
              </a:rPr>
              <a:t>写作步骤：</a:t>
            </a:r>
          </a:p>
          <a:p>
            <a:pPr marL="0" indent="0">
              <a:lnSpc>
                <a:spcPct val="110000"/>
              </a:lnSpc>
              <a:spcBef>
                <a:spcPct val="0"/>
              </a:spcBef>
              <a:buNone/>
            </a:pPr>
            <a:r>
              <a:rPr lang="zh-CN" altLang="en-US" b="1">
                <a:solidFill>
                  <a:srgbClr val="007431"/>
                </a:solidFill>
                <a:latin typeface="微软雅黑" panose="020b0503020204020204" charset="-122"/>
                <a:ea typeface="微软雅黑" panose="020b0503020204020204" charset="-122"/>
              </a:rPr>
              <a:t>　　</a:t>
            </a:r>
            <a:r>
              <a:rPr lang="en-US" altLang="zh-CN" b="1">
                <a:solidFill>
                  <a:srgbClr val="007431"/>
                </a:solidFill>
                <a:latin typeface="微软雅黑" panose="020b0503020204020204" charset="-122"/>
                <a:ea typeface="微软雅黑" panose="020b0503020204020204" charset="-122"/>
              </a:rPr>
              <a:t>1.</a:t>
            </a:r>
            <a:r>
              <a:rPr lang="zh-CN" altLang="zh-CN">
                <a:solidFill>
                  <a:srgbClr val="007431"/>
                </a:solidFill>
                <a:latin typeface="微软雅黑" panose="020b0503020204020204" charset="-122"/>
                <a:ea typeface="微软雅黑" panose="020b0503020204020204" charset="-122"/>
              </a:rPr>
              <a:t>首先提出一个论证总题</a:t>
            </a:r>
            <a:r>
              <a:rPr lang="zh-CN" altLang="en-US">
                <a:solidFill>
                  <a:srgbClr val="007431"/>
                </a:solidFill>
                <a:latin typeface="微软雅黑" panose="020b0503020204020204" charset="-122"/>
                <a:ea typeface="微软雅黑" panose="020b0503020204020204" charset="-122"/>
              </a:rPr>
              <a:t>但是</a:t>
            </a:r>
            <a:r>
              <a:rPr lang="zh-CN" altLang="zh-CN">
                <a:solidFill>
                  <a:srgbClr val="FF0000"/>
                </a:solidFill>
                <a:latin typeface="微软雅黑" panose="020b0503020204020204" charset="-122"/>
                <a:ea typeface="微软雅黑" panose="020b0503020204020204" charset="-122"/>
              </a:rPr>
              <a:t>不确定论点</a:t>
            </a:r>
            <a:r>
              <a:rPr lang="zh-CN" altLang="en-US">
                <a:solidFill>
                  <a:srgbClr val="007431"/>
                </a:solidFill>
                <a:latin typeface="微软雅黑" panose="020b0503020204020204" charset="-122"/>
                <a:ea typeface="微软雅黑" panose="020b0503020204020204" charset="-122"/>
              </a:rPr>
              <a:t>。</a:t>
            </a:r>
          </a:p>
          <a:p>
            <a:pPr marL="0" indent="0">
              <a:lnSpc>
                <a:spcPct val="110000"/>
              </a:lnSpc>
              <a:spcBef>
                <a:spcPct val="0"/>
              </a:spcBef>
              <a:buNone/>
            </a:pPr>
            <a:r>
              <a:rPr lang="zh-CN" altLang="en-US" b="1">
                <a:solidFill>
                  <a:srgbClr val="007431"/>
                </a:solidFill>
                <a:latin typeface="微软雅黑" panose="020b0503020204020204" charset="-122"/>
                <a:ea typeface="微软雅黑" panose="020b0503020204020204" charset="-122"/>
              </a:rPr>
              <a:t>　　</a:t>
            </a:r>
            <a:r>
              <a:rPr lang="en-US" altLang="zh-CN" b="1">
                <a:solidFill>
                  <a:srgbClr val="007431"/>
                </a:solidFill>
                <a:latin typeface="微软雅黑" panose="020b0503020204020204" charset="-122"/>
                <a:ea typeface="微软雅黑" panose="020b0503020204020204" charset="-122"/>
              </a:rPr>
              <a:t>2.</a:t>
            </a:r>
            <a:r>
              <a:rPr lang="zh-CN" altLang="zh-CN">
                <a:solidFill>
                  <a:srgbClr val="007431"/>
                </a:solidFill>
                <a:latin typeface="微软雅黑" panose="020b0503020204020204" charset="-122"/>
                <a:ea typeface="微软雅黑" panose="020b0503020204020204" charset="-122"/>
              </a:rPr>
              <a:t>在本论部分围绕总题列出</a:t>
            </a:r>
            <a:r>
              <a:rPr lang="zh-CN" altLang="zh-CN">
                <a:solidFill>
                  <a:srgbClr val="FF0000"/>
                </a:solidFill>
                <a:latin typeface="微软雅黑" panose="020b0503020204020204" charset="-122"/>
                <a:ea typeface="微软雅黑" panose="020b0503020204020204" charset="-122"/>
              </a:rPr>
              <a:t>几个平行的具体论点</a:t>
            </a:r>
            <a:r>
              <a:rPr lang="zh-CN" altLang="zh-CN">
                <a:solidFill>
                  <a:srgbClr val="007431"/>
                </a:solidFill>
                <a:latin typeface="微软雅黑" panose="020b0503020204020204" charset="-122"/>
                <a:ea typeface="微软雅黑" panose="020b0503020204020204" charset="-122"/>
              </a:rPr>
              <a:t>，分别予以论证，从各个方面阐释总题，做出结论</a:t>
            </a:r>
            <a:r>
              <a:rPr lang="zh-CN" altLang="en-US">
                <a:solidFill>
                  <a:srgbClr val="007431"/>
                </a:solidFill>
                <a:latin typeface="微软雅黑" panose="020b0503020204020204" charset="-122"/>
                <a:ea typeface="微软雅黑" panose="020b0503020204020204" charset="-122"/>
              </a:rPr>
              <a:t>。</a:t>
            </a:r>
          </a:p>
          <a:p>
            <a:pPr marL="0" indent="0">
              <a:lnSpc>
                <a:spcPct val="110000"/>
              </a:lnSpc>
              <a:spcBef>
                <a:spcPct val="0"/>
              </a:spcBef>
              <a:buNone/>
            </a:pPr>
            <a:r>
              <a:rPr lang="en-US" altLang="zh-CN">
                <a:solidFill>
                  <a:srgbClr val="007431"/>
                </a:solidFill>
                <a:latin typeface="微软雅黑" panose="020b0503020204020204" charset="-122"/>
                <a:ea typeface="微软雅黑" panose="020b0503020204020204" charset="-122"/>
              </a:rPr>
              <a:t>具体要求： </a:t>
            </a:r>
          </a:p>
          <a:p>
            <a:pPr marL="0" indent="0">
              <a:lnSpc>
                <a:spcPct val="110000"/>
              </a:lnSpc>
              <a:spcBef>
                <a:spcPct val="0"/>
              </a:spcBef>
              <a:buNone/>
            </a:pPr>
            <a:r>
              <a:rPr lang="en-US" altLang="zh-CN">
                <a:solidFill>
                  <a:srgbClr val="007431"/>
                </a:solidFill>
                <a:latin typeface="微软雅黑" panose="020b0503020204020204" charset="-122"/>
                <a:ea typeface="微软雅黑" panose="020b0503020204020204" charset="-122"/>
              </a:rPr>
              <a:t>1、选择的分论点从数量上说，至少是三个方面或更多的方面。 </a:t>
            </a:r>
          </a:p>
          <a:p>
            <a:pPr marL="0" indent="0">
              <a:lnSpc>
                <a:spcPct val="110000"/>
              </a:lnSpc>
              <a:spcBef>
                <a:spcPct val="0"/>
              </a:spcBef>
              <a:buNone/>
            </a:pPr>
            <a:r>
              <a:rPr lang="en-US" altLang="zh-CN">
                <a:solidFill>
                  <a:srgbClr val="007431"/>
                </a:solidFill>
                <a:latin typeface="微软雅黑" panose="020b0503020204020204" charset="-122"/>
                <a:ea typeface="微软雅黑" panose="020b0503020204020204" charset="-122"/>
              </a:rPr>
              <a:t>2、分论点1+分论点2+分论点3+„„=中心论点。各分论点之间处于同等地位，但不能重复，不能相互包括，也不能相互交叉。 </a:t>
            </a:r>
          </a:p>
          <a:p>
            <a:pPr marL="0" indent="0">
              <a:lnSpc>
                <a:spcPct val="110000"/>
              </a:lnSpc>
              <a:spcBef>
                <a:spcPct val="0"/>
              </a:spcBef>
              <a:buNone/>
            </a:pPr>
            <a:r>
              <a:rPr lang="en-US" altLang="zh-CN">
                <a:solidFill>
                  <a:srgbClr val="007431"/>
                </a:solidFill>
                <a:latin typeface="微软雅黑" panose="020b0503020204020204" charset="-122"/>
                <a:ea typeface="微软雅黑" panose="020b0503020204020204" charset="-122"/>
              </a:rPr>
              <a:t>3、要避免从同一角度选择论据；从同一角度选择论据，就缺乏广度，导致论据复沓单调，论证也就显得以偏概全、苍白无力；而从不同角度选择论据，既丰富全面，使论证广泛展开，又典型精练使文章严谨有力。  4、并列式议论文特别要注意的是避免给人有泛泛而谈的感觉，要注意点题。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charRg st="3" end="3"/>
                                            </p:txEl>
                                          </p:spTgt>
                                        </p:tgtEl>
                                        <p:attrNameLst>
                                          <p:attrName>style.visibility</p:attrName>
                                        </p:attrNameLst>
                                      </p:cBhvr>
                                      <p:to>
                                        <p:strVal val="visible"/>
                                      </p:to>
                                    </p:set>
                                    <p:animEffect transition="in" filter="blinds(horizontal)">
                                      <p:cBhvr>
                                        <p:cTn id="13" dur="500"/>
                                        <p:tgtEl>
                                          <p:spTgt spid="3">
                                            <p:txEl>
                                              <p:char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charRg st="4" end="4"/>
                                            </p:txEl>
                                          </p:spTgt>
                                        </p:tgtEl>
                                        <p:attrNameLst>
                                          <p:attrName>style.visibility</p:attrName>
                                        </p:attrNameLst>
                                      </p:cBhvr>
                                      <p:to>
                                        <p:strVal val="visible"/>
                                      </p:to>
                                    </p:set>
                                    <p:animEffect transition="in" filter="blinds(horizontal)">
                                      <p:cBhvr>
                                        <p:cTn id="16" dur="500"/>
                                        <p:tgtEl>
                                          <p:spTgt spid="3">
                                            <p:txEl>
                                              <p:char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charRg st="5" end="5"/>
                                            </p:txEl>
                                          </p:spTgt>
                                        </p:tgtEl>
                                        <p:attrNameLst>
                                          <p:attrName>style.visibility</p:attrName>
                                        </p:attrNameLst>
                                      </p:cBhvr>
                                      <p:to>
                                        <p:strVal val="visible"/>
                                      </p:to>
                                    </p:set>
                                    <p:animEffect transition="in" filter="blinds(horizontal)">
                                      <p:cBhvr>
                                        <p:cTn id="19" dur="500"/>
                                        <p:tgtEl>
                                          <p:spTgt spid="3">
                                            <p:txEl>
                                              <p:char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1" end="0"/>
                                            </p:txEl>
                                          </p:spTgt>
                                        </p:tgtEl>
                                        <p:attrNameLst>
                                          <p:attrName>style.visibility</p:attrName>
                                        </p:attrNameLst>
                                      </p:cBhvr>
                                      <p:to>
                                        <p:strVal val="visible"/>
                                      </p:to>
                                    </p:set>
                                    <p:animEffect transition="in" filter="blinds(horizontal)">
                                      <p:cBhvr>
                                        <p:cTn id="22" dur="500"/>
                                        <p:tgtEl>
                                          <p:spTgt spid="3">
                                            <p:txEl>
                                              <p:pRg st="1"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5363" name="标题 1"/>
          <p:cNvSpPr>
            <a:spLocks noGrp="1"/>
          </p:cNvSpPr>
          <p:nvPr>
            <p:ph type="title"/>
          </p:nvPr>
        </p:nvSpPr>
        <p:spPr>
          <a:xfrm>
            <a:off x="159385" y="265430"/>
            <a:ext cx="9163051" cy="1143000"/>
          </a:xfrm>
        </p:spPr>
        <p:txBody>
          <a:bodyPr vert="horz" wrap="square" lIns="121920" tIns="60960" rIns="121920" bIns="60960" anchor="ctr"/>
          <a:lstStyle/>
          <a:p>
            <a:pPr algn="l"/>
            <a:r>
              <a:rPr lang="zh-CN" altLang="en-US" sz="3200">
                <a:solidFill>
                  <a:srgbClr val="007431"/>
                </a:solidFill>
                <a:latin typeface="微软雅黑" panose="020b0503020204020204" charset="-122"/>
                <a:ea typeface="微软雅黑" panose="020b0503020204020204" charset="-122"/>
              </a:rPr>
              <a:t>（例文解析）</a:t>
            </a:r>
          </a:p>
        </p:txBody>
      </p:sp>
      <p:sp>
        <p:nvSpPr>
          <p:cNvPr id="15364" name="内容占位符 2"/>
          <p:cNvSpPr>
            <a:spLocks noGrp="1"/>
          </p:cNvSpPr>
          <p:nvPr>
            <p:ph idx="1"/>
          </p:nvPr>
        </p:nvSpPr>
        <p:spPr>
          <a:xfrm>
            <a:off x="455931" y="877147"/>
            <a:ext cx="11525249" cy="5293783"/>
          </a:xfrm>
        </p:spPr>
        <p:txBody>
          <a:bodyPr vert="horz" wrap="square" lIns="121920" tIns="60960" rIns="121920" bIns="60960" anchor="t">
            <a:noAutofit/>
          </a:bodyPr>
          <a:lstStyle/>
          <a:p>
            <a:pPr marL="0" indent="0" algn="ctr">
              <a:spcBef>
                <a:spcPts val="600"/>
              </a:spcBef>
              <a:buNone/>
            </a:pPr>
            <a:r>
              <a:rPr lang="en-US" altLang="zh-CN" sz="2000" b="1">
                <a:solidFill>
                  <a:srgbClr val="007431"/>
                </a:solidFill>
                <a:effectLst/>
                <a:latin typeface="微软雅黑" panose="020b0503020204020204" charset="-122"/>
                <a:ea typeface="微软雅黑" panose="020b0503020204020204" charset="-122"/>
              </a:rPr>
              <a:t>  </a:t>
            </a:r>
            <a:r>
              <a:rPr lang="zh-CN" altLang="zh-CN" sz="2000" b="1">
                <a:solidFill>
                  <a:srgbClr val="007431"/>
                </a:solidFill>
                <a:effectLst/>
                <a:latin typeface="微软雅黑" panose="020b0503020204020204" charset="-122"/>
                <a:ea typeface="微软雅黑" panose="020b0503020204020204" charset="-122"/>
              </a:rPr>
              <a:t>我心目中的幸福人生</a:t>
            </a:r>
          </a:p>
          <a:p>
            <a:pPr marL="0" indent="0">
              <a:spcBef>
                <a:spcPts val="600"/>
              </a:spcBef>
              <a:buNone/>
            </a:pPr>
            <a:r>
              <a:rPr lang="zh-CN" altLang="en-US" sz="2000">
                <a:solidFill>
                  <a:srgbClr val="007431"/>
                </a:solidFill>
                <a:effectLst/>
                <a:latin typeface="微软雅黑" panose="020b0503020204020204" charset="-122"/>
                <a:ea typeface="微软雅黑" panose="020b0503020204020204" charset="-122"/>
              </a:rPr>
              <a:t>　</a:t>
            </a:r>
            <a:r>
              <a:rPr lang="zh-CN" altLang="en-US" sz="1800">
                <a:solidFill>
                  <a:srgbClr val="007431"/>
                </a:solidFill>
                <a:effectLst/>
                <a:latin typeface="微软雅黑" panose="020b0503020204020204" charset="-122"/>
                <a:ea typeface="微软雅黑" panose="020b0503020204020204" charset="-122"/>
              </a:rPr>
              <a:t>　</a:t>
            </a:r>
            <a:r>
              <a:rPr lang="zh-CN" altLang="zh-CN" sz="1800">
                <a:solidFill>
                  <a:srgbClr val="007431"/>
                </a:solidFill>
                <a:effectLst/>
                <a:latin typeface="微软雅黑" panose="020b0503020204020204" charset="-122"/>
                <a:ea typeface="微软雅黑" panose="020b0503020204020204" charset="-122"/>
              </a:rPr>
              <a:t>他是个亿万富翁，他有个幸福快乐美满的家庭，他有权有势有名有利……多么令人羡慕。一般人认为所谓的幸福人生，总是如此，却忽略了故事背后往往都是那么矛盾、无奈、无助。我心目中的幸福人生又是怎样的，让我们互相探讨一下。</a:t>
            </a:r>
          </a:p>
          <a:p>
            <a:pPr marL="0" indent="0">
              <a:spcBef>
                <a:spcPts val="600"/>
              </a:spcBef>
              <a:buNone/>
            </a:pPr>
            <a:r>
              <a:rPr lang="zh-CN" altLang="zh-CN" sz="1800">
                <a:solidFill>
                  <a:srgbClr val="007431"/>
                </a:solidFill>
                <a:effectLst/>
                <a:latin typeface="微软雅黑" panose="020b0503020204020204" charset="-122"/>
                <a:ea typeface="微软雅黑" panose="020b0503020204020204" charset="-122"/>
              </a:rPr>
              <a:t>    </a:t>
            </a:r>
            <a:r>
              <a:rPr lang="zh-CN" altLang="zh-CN" sz="1800">
                <a:solidFill>
                  <a:srgbClr val="FF0000"/>
                </a:solidFill>
                <a:effectLst/>
                <a:latin typeface="微软雅黑" panose="020b0503020204020204" charset="-122"/>
                <a:ea typeface="微软雅黑" panose="020b0503020204020204" charset="-122"/>
              </a:rPr>
              <a:t>由于世间没有一件东西是十全十美的，所以我们穷一生之力去追求的「幸福」也是一样，故此我心目中的幸福人生，首要条件就是知足。</a:t>
            </a:r>
            <a:r>
              <a:rPr lang="zh-CN" altLang="zh-CN" sz="1800">
                <a:solidFill>
                  <a:srgbClr val="007431"/>
                </a:solidFill>
                <a:effectLst/>
                <a:latin typeface="微软雅黑" panose="020b0503020204020204" charset="-122"/>
                <a:ea typeface="微软雅黑" panose="020b0503020204020204" charset="-122"/>
              </a:rPr>
              <a:t> </a:t>
            </a:r>
            <a:r>
              <a:rPr lang="zh-CN" altLang="zh-CN" sz="1800">
                <a:solidFill>
                  <a:srgbClr val="FF0000"/>
                </a:solidFill>
                <a:effectLst/>
                <a:latin typeface="微软雅黑" panose="020b0503020204020204" charset="-122"/>
                <a:ea typeface="微软雅黑" panose="020b0503020204020204" charset="-122"/>
              </a:rPr>
              <a:t>（分论点1）</a:t>
            </a:r>
            <a:r>
              <a:rPr lang="zh-CN" altLang="zh-CN" sz="1800">
                <a:solidFill>
                  <a:srgbClr val="007431"/>
                </a:solidFill>
                <a:effectLst/>
                <a:latin typeface="微软雅黑" panose="020b0503020204020204" charset="-122"/>
                <a:ea typeface="微软雅黑" panose="020b0503020204020204" charset="-122"/>
              </a:rPr>
              <a:t>虽然我百病丛生，面对着人生的种种障碍，但我有温饱，在家有父母疼，在校有老师爱，无论处于任何角落，都有人支持和爱护。这一切均令我感到庆幸和满足，因为这些并不是每个人都可拥有的。所谓人到无求品自高，知足常乐，何尝不是幸福呢！  </a:t>
            </a:r>
          </a:p>
          <a:p>
            <a:pPr marL="0" indent="0">
              <a:spcBef>
                <a:spcPts val="600"/>
              </a:spcBef>
              <a:buNone/>
            </a:pPr>
            <a:r>
              <a:rPr lang="zh-CN" altLang="zh-CN" sz="1800">
                <a:solidFill>
                  <a:srgbClr val="007431"/>
                </a:solidFill>
                <a:effectLst/>
                <a:latin typeface="微软雅黑" panose="020b0503020204020204" charset="-122"/>
                <a:ea typeface="微软雅黑" panose="020b0503020204020204" charset="-122"/>
              </a:rPr>
              <a:t>    </a:t>
            </a:r>
            <a:r>
              <a:rPr lang="zh-CN" altLang="zh-CN" sz="1800">
                <a:solidFill>
                  <a:srgbClr val="FF0000"/>
                </a:solidFill>
                <a:effectLst/>
                <a:latin typeface="微软雅黑" panose="020b0503020204020204" charset="-122"/>
                <a:ea typeface="微软雅黑" panose="020b0503020204020204" charset="-122"/>
              </a:rPr>
              <a:t>正因为幸福不是必然的，所以我们要懂得珍惜，（分论点2）</a:t>
            </a:r>
            <a:r>
              <a:rPr lang="zh-CN" altLang="zh-CN" sz="1800">
                <a:solidFill>
                  <a:srgbClr val="007431"/>
                </a:solidFill>
                <a:effectLst/>
                <a:latin typeface="微软雅黑" panose="020b0503020204020204" charset="-122"/>
                <a:ea typeface="微软雅黑" panose="020b0503020204020204" charset="-122"/>
              </a:rPr>
              <a:t>尽管一切美好的事物，我能听得见，但并不等于永恒，因为我的病情会恶化，也许世界上可能又多了一位海伦凯勒。我要把握现在，珍惜每个现在，尽情去听去看，把世上所有最好的全记在脑里，留在心里，才不会虚度，枉过一生。若真是成了聋子、瞎子，还有美好片段回忆着。</a:t>
            </a:r>
          </a:p>
          <a:p>
            <a:pPr marL="0" indent="0">
              <a:spcBef>
                <a:spcPts val="600"/>
              </a:spcBef>
              <a:buNone/>
            </a:pPr>
            <a:r>
              <a:rPr lang="zh-CN" altLang="en-US" sz="1800">
                <a:solidFill>
                  <a:srgbClr val="007431"/>
                </a:solidFill>
                <a:effectLst/>
                <a:latin typeface="微软雅黑" panose="020b0503020204020204" charset="-122"/>
                <a:ea typeface="微软雅黑" panose="020b0503020204020204" charset="-122"/>
              </a:rPr>
              <a:t>　　</a:t>
            </a:r>
          </a:p>
        </p:txBody>
      </p:sp>
      <p:sp>
        <p:nvSpPr>
          <p:cNvPr id="4" name="云形标注 3"/>
          <p:cNvSpPr/>
          <p:nvPr/>
        </p:nvSpPr>
        <p:spPr>
          <a:xfrm>
            <a:off x="8729981" y="2001943"/>
            <a:ext cx="2857500" cy="666751"/>
          </a:xfrm>
          <a:prstGeom prst="cloudCallout">
            <a:avLst>
              <a:gd name="adj1" fmla="val -32800"/>
              <a:gd name="adj2" fmla="val -90634"/>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0070C0"/>
                </a:solidFill>
                <a:effectLst/>
                <a:uLnTx/>
                <a:uFillTx/>
                <a:latin typeface="黑体" panose="02010609060101010101" charset="-122"/>
                <a:ea typeface="黑体"/>
                <a:cs typeface="+mn-cs"/>
              </a:rPr>
              <a:t>不确定论点</a:t>
            </a:r>
          </a:p>
        </p:txBody>
      </p:sp>
      <p:sp>
        <p:nvSpPr>
          <p:cNvPr id="5" name="云形标注 4"/>
          <p:cNvSpPr/>
          <p:nvPr/>
        </p:nvSpPr>
        <p:spPr>
          <a:xfrm>
            <a:off x="3829051" y="2669117"/>
            <a:ext cx="2857500" cy="666751"/>
          </a:xfrm>
          <a:prstGeom prst="cloudCallout">
            <a:avLst>
              <a:gd name="adj1" fmla="val -77155"/>
              <a:gd name="adj2" fmla="val 38063"/>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0070C0"/>
                </a:solidFill>
                <a:effectLst/>
                <a:uLnTx/>
                <a:uFillTx/>
                <a:latin typeface="黑体" panose="02010609060101010101" charset="-122"/>
                <a:ea typeface="黑体"/>
                <a:cs typeface="+mn-cs"/>
              </a:rPr>
              <a:t>分论点</a:t>
            </a:r>
            <a:r>
              <a:rPr kumimoji="0" lang="en-US" altLang="zh-CN" sz="2400" b="1" i="0" u="none" strike="noStrike" kern="1200" cap="none" spc="0" normalizeH="0" baseline="0" noProof="0">
                <a:ln>
                  <a:noFill/>
                </a:ln>
                <a:solidFill>
                  <a:srgbClr val="0070C0"/>
                </a:solidFill>
                <a:effectLst/>
                <a:uLnTx/>
                <a:uFillTx/>
                <a:latin typeface="Times New Roman" panose="02020603050405020304" pitchFamily="18" charset="0"/>
                <a:ea typeface="黑体"/>
                <a:cs typeface="Times New Roman" panose="02020603050405020304" pitchFamily="18" charset="0"/>
              </a:rPr>
              <a:t>1</a:t>
            </a:r>
            <a:endParaRPr kumimoji="0" lang="zh-CN" altLang="en-US" sz="2400" b="1" i="0" u="none" strike="noStrike" kern="1200" cap="none" spc="0" normalizeH="0" baseline="0" noProof="0">
              <a:ln>
                <a:noFill/>
              </a:ln>
              <a:solidFill>
                <a:srgbClr val="0070C0"/>
              </a:solidFill>
              <a:effectLst/>
              <a:uLnTx/>
              <a:uFillTx/>
              <a:latin typeface="Times New Roman" panose="02020603050405020304" pitchFamily="18" charset="0"/>
              <a:ea typeface="黑体"/>
              <a:cs typeface="Times New Roman" panose="02020603050405020304" pitchFamily="18" charset="0"/>
            </a:endParaRPr>
          </a:p>
        </p:txBody>
      </p:sp>
      <p:sp>
        <p:nvSpPr>
          <p:cNvPr id="6" name="云形标注 5"/>
          <p:cNvSpPr/>
          <p:nvPr/>
        </p:nvSpPr>
        <p:spPr>
          <a:xfrm>
            <a:off x="5872481" y="4222116"/>
            <a:ext cx="2857500" cy="666751"/>
          </a:xfrm>
          <a:prstGeom prst="cloudCallout">
            <a:avLst>
              <a:gd name="adj1" fmla="val -78466"/>
              <a:gd name="adj2" fmla="val 44761"/>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0070C0"/>
                </a:solidFill>
                <a:effectLst/>
                <a:uLnTx/>
                <a:uFillTx/>
                <a:latin typeface="黑体" panose="02010609060101010101" charset="-122"/>
                <a:ea typeface="黑体"/>
                <a:cs typeface="+mn-cs"/>
              </a:rPr>
              <a:t>分论点</a:t>
            </a:r>
            <a:r>
              <a:rPr kumimoji="0" lang="en-US" altLang="zh-CN" sz="2400" b="1" i="0" u="none" strike="noStrike" kern="1200" cap="none" spc="0" normalizeH="0" baseline="0" noProof="0">
                <a:ln>
                  <a:noFill/>
                </a:ln>
                <a:solidFill>
                  <a:srgbClr val="0070C0"/>
                </a:solidFill>
                <a:effectLst/>
                <a:uLnTx/>
                <a:uFillTx/>
                <a:latin typeface="Times New Roman" panose="02020603050405020304" pitchFamily="18" charset="0"/>
                <a:ea typeface="黑体"/>
                <a:cs typeface="Times New Roman" panose="02020603050405020304" pitchFamily="18" charset="0"/>
              </a:rPr>
              <a:t>2</a:t>
            </a:r>
            <a:endParaRPr kumimoji="0" lang="zh-CN" altLang="en-US" sz="2400" b="1" i="0" u="none" strike="noStrike" kern="1200" cap="none" spc="0" normalizeH="0" baseline="0" noProof="0">
              <a:ln>
                <a:noFill/>
              </a:ln>
              <a:solidFill>
                <a:srgbClr val="0070C0"/>
              </a:solidFill>
              <a:effectLst/>
              <a:uLnTx/>
              <a:uFillTx/>
              <a:latin typeface="Times New Roman" panose="02020603050405020304" pitchFamily="18" charset="0"/>
              <a:ea typeface="黑体"/>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6387" name="内容占位符 2"/>
          <p:cNvSpPr>
            <a:spLocks noGrp="1"/>
          </p:cNvSpPr>
          <p:nvPr>
            <p:ph idx="1"/>
          </p:nvPr>
        </p:nvSpPr>
        <p:spPr>
          <a:xfrm>
            <a:off x="316865" y="862965"/>
            <a:ext cx="11769725" cy="5334000"/>
          </a:xfrm>
        </p:spPr>
        <p:txBody>
          <a:bodyPr vert="horz" wrap="square" lIns="121920" tIns="60960" rIns="121920" bIns="60960" anchor="t">
            <a:noAutofit/>
          </a:bodyPr>
          <a:lstStyle/>
          <a:p>
            <a:pPr marL="0" indent="0">
              <a:lnSpc>
                <a:spcPct val="120000"/>
              </a:lnSpc>
              <a:spcBef>
                <a:spcPts val="600"/>
              </a:spcBef>
              <a:buNone/>
            </a:pPr>
            <a:r>
              <a:rPr lang="zh-CN" altLang="en-US">
                <a:solidFill>
                  <a:srgbClr val="007431"/>
                </a:solidFill>
                <a:latin typeface="微软雅黑" panose="020b0503020204020204" charset="-122"/>
                <a:ea typeface="微软雅黑" panose="020b0503020204020204" charset="-122"/>
              </a:rPr>
              <a:t>　　</a:t>
            </a:r>
            <a:r>
              <a:rPr lang="zh-CN" altLang="zh-CN">
                <a:solidFill>
                  <a:srgbClr val="FF0000"/>
                </a:solidFill>
                <a:latin typeface="微软雅黑" panose="020b0503020204020204" charset="-122"/>
                <a:ea typeface="微软雅黑" panose="020b0503020204020204" charset="-122"/>
              </a:rPr>
              <a:t>然而，人生苦短，不如意的事的确十常八九，如果我们能不斤斤计较，不执着</a:t>
            </a:r>
            <a:r>
              <a:rPr lang="zh-CN" altLang="en-US">
                <a:solidFill>
                  <a:srgbClr val="FF0000"/>
                </a:solidFill>
                <a:latin typeface="微软雅黑" panose="020b0503020204020204" charset="-122"/>
                <a:ea typeface="微软雅黑" panose="020b0503020204020204" charset="-122"/>
              </a:rPr>
              <a:t>，</a:t>
            </a:r>
            <a:r>
              <a:rPr lang="zh-CN" altLang="zh-CN">
                <a:solidFill>
                  <a:srgbClr val="FF0000"/>
                </a:solidFill>
                <a:latin typeface="微软雅黑" panose="020b0503020204020204" charset="-122"/>
                <a:ea typeface="微软雅黑" panose="020b0503020204020204" charset="-122"/>
              </a:rPr>
              <a:t>那该多好。（分论点3）</a:t>
            </a:r>
            <a:r>
              <a:rPr lang="zh-CN" altLang="zh-CN">
                <a:solidFill>
                  <a:srgbClr val="007431"/>
                </a:solidFill>
                <a:latin typeface="微软雅黑" panose="020b0503020204020204" charset="-122"/>
                <a:ea typeface="微软雅黑" panose="020b0503020204020204" charset="-122"/>
              </a:rPr>
              <a:t>正如李白所言：</a:t>
            </a:r>
            <a:r>
              <a:rPr lang="zh-CN" altLang="en-US">
                <a:solidFill>
                  <a:srgbClr val="007431"/>
                </a:solidFill>
                <a:latin typeface="微软雅黑" panose="020b0503020204020204" charset="-122"/>
                <a:ea typeface="微软雅黑" panose="020b0503020204020204" charset="-122"/>
              </a:rPr>
              <a:t>“</a:t>
            </a:r>
            <a:r>
              <a:rPr lang="zh-CN" altLang="zh-CN">
                <a:solidFill>
                  <a:srgbClr val="007431"/>
                </a:solidFill>
                <a:latin typeface="微软雅黑" panose="020b0503020204020204" charset="-122"/>
                <a:ea typeface="微软雅黑" panose="020b0503020204020204" charset="-122"/>
              </a:rPr>
              <a:t>人生得意须尽欢，莫使金樽空对月</a:t>
            </a:r>
            <a:r>
              <a:rPr lang="zh-CN" altLang="en-US">
                <a:solidFill>
                  <a:srgbClr val="007431"/>
                </a:solidFill>
                <a:latin typeface="微软雅黑" panose="020b0503020204020204" charset="-122"/>
                <a:ea typeface="微软雅黑" panose="020b0503020204020204" charset="-122"/>
              </a:rPr>
              <a:t>”</a:t>
            </a:r>
            <a:r>
              <a:rPr lang="zh-CN" altLang="zh-CN">
                <a:solidFill>
                  <a:srgbClr val="007431"/>
                </a:solidFill>
                <a:latin typeface="微软雅黑" panose="020b0503020204020204" charset="-122"/>
                <a:ea typeface="微软雅黑" panose="020b0503020204020204" charset="-122"/>
              </a:rPr>
              <a:t>。我心目中的尽欢是指无忧无虑，陶醉在亲情和师生情里，做自己最喜欢的事，例如听文章录音带、写作、放开肚皮大吃母亲做的菜，简直是人生一大享受。</a:t>
            </a:r>
            <a:r>
              <a:rPr lang="en-US" altLang="zh-CN">
                <a:solidFill>
                  <a:srgbClr val="007431"/>
                </a:solidFill>
                <a:latin typeface="微软雅黑" panose="020b0503020204020204" charset="-122"/>
                <a:ea typeface="微软雅黑" panose="020b0503020204020204" charset="-122"/>
              </a:rPr>
              <a:t> </a:t>
            </a:r>
          </a:p>
          <a:p>
            <a:pPr marL="0" indent="0">
              <a:lnSpc>
                <a:spcPct val="120000"/>
              </a:lnSpc>
              <a:spcBef>
                <a:spcPts val="600"/>
              </a:spcBef>
              <a:buNone/>
            </a:pPr>
            <a:r>
              <a:rPr lang="en-US" altLang="zh-CN">
                <a:solidFill>
                  <a:srgbClr val="007431"/>
                </a:solidFill>
                <a:latin typeface="微软雅黑" panose="020b0503020204020204" charset="-122"/>
                <a:ea typeface="微软雅黑" panose="020b0503020204020204" charset="-122"/>
              </a:rPr>
              <a:t>     </a:t>
            </a:r>
            <a:r>
              <a:rPr lang="en-US" altLang="zh-CN">
                <a:solidFill>
                  <a:srgbClr val="FF0000"/>
                </a:solidFill>
                <a:latin typeface="微软雅黑" panose="020b0503020204020204" charset="-122"/>
                <a:ea typeface="微软雅黑" panose="020b0503020204020204" charset="-122"/>
              </a:rPr>
              <a:t>我经历过大小不同的手术，才领悟到要克服和战胜障碍，（分论点4）</a:t>
            </a:r>
            <a:r>
              <a:rPr lang="en-US" altLang="zh-CN">
                <a:solidFill>
                  <a:srgbClr val="007431"/>
                </a:solidFill>
                <a:latin typeface="微软雅黑" panose="020b0503020204020204" charset="-122"/>
                <a:ea typeface="微软雅黑" panose="020b0503020204020204" charset="-122"/>
              </a:rPr>
              <a:t>背后一定要有莫大的勇气和坚持，当痛苦过后，得到一份成功和满足感，这才是真真正正的幸福。</a:t>
            </a:r>
          </a:p>
          <a:p>
            <a:pPr marL="0" indent="0">
              <a:lnSpc>
                <a:spcPct val="120000"/>
              </a:lnSpc>
              <a:spcBef>
                <a:spcPts val="600"/>
              </a:spcBef>
              <a:buNone/>
            </a:pPr>
            <a:r>
              <a:rPr lang="en-US" altLang="zh-CN">
                <a:solidFill>
                  <a:srgbClr val="007431"/>
                </a:solidFill>
                <a:latin typeface="微软雅黑" panose="020b0503020204020204" charset="-122"/>
                <a:ea typeface="微软雅黑" panose="020b0503020204020204" charset="-122"/>
              </a:rPr>
              <a:t>总的来说，知足者，高枕无忧；珍惜者，无遗憾；不斤斤计较，不执着及有颗克服困难和痛苦之心者，人生可以过得多姿多采啊！ </a:t>
            </a:r>
          </a:p>
          <a:p>
            <a:pPr marL="0" indent="0">
              <a:lnSpc>
                <a:spcPct val="120000"/>
              </a:lnSpc>
              <a:spcBef>
                <a:spcPts val="600"/>
              </a:spcBef>
              <a:buNone/>
            </a:pPr>
            <a:r>
              <a:rPr lang="en-US" altLang="zh-CN">
                <a:solidFill>
                  <a:srgbClr val="007431"/>
                </a:solidFill>
                <a:latin typeface="微软雅黑" panose="020b0503020204020204" charset="-122"/>
                <a:ea typeface="微软雅黑" panose="020b0503020204020204" charset="-122"/>
              </a:rPr>
              <a:t>     还有许多因素都足以令人生幸福，例如，尽责尽心、爱自己、只问耕耘不问收获等。</a:t>
            </a:r>
            <a:r>
              <a:rPr lang="en-US" altLang="zh-CN">
                <a:solidFill>
                  <a:srgbClr val="FF0000"/>
                </a:solidFill>
                <a:latin typeface="微软雅黑" panose="020b0503020204020204" charset="-122"/>
                <a:ea typeface="微软雅黑" panose="020b0503020204020204" charset="-122"/>
              </a:rPr>
              <a:t>幸福人生操纵在我们手上，我不容许我的人生过得不快乐、不幸福。要不然生存又有何意义？我心目中的幸福人生就是这样，你们又如何呢？（总结）  </a:t>
            </a:r>
          </a:p>
          <a:p>
            <a:pPr marL="0" indent="0">
              <a:lnSpc>
                <a:spcPct val="120000"/>
              </a:lnSpc>
              <a:spcBef>
                <a:spcPts val="600"/>
              </a:spcBef>
              <a:buNone/>
            </a:pPr>
            <a:endParaRPr lang="en-US" altLang="zh-CN">
              <a:solidFill>
                <a:srgbClr val="FF0000"/>
              </a:solidFill>
              <a:latin typeface="微软雅黑" panose="020b0503020204020204" charset="-122"/>
              <a:ea typeface="微软雅黑" panose="020b0503020204020204" charset="-122"/>
            </a:endParaRPr>
          </a:p>
          <a:p>
            <a:pPr marL="0" indent="0">
              <a:lnSpc>
                <a:spcPct val="120000"/>
              </a:lnSpc>
              <a:spcBef>
                <a:spcPts val="600"/>
              </a:spcBef>
              <a:buNone/>
            </a:pPr>
            <a:r>
              <a:rPr lang="zh-CN" altLang="en-US">
                <a:solidFill>
                  <a:srgbClr val="007431"/>
                </a:solidFill>
                <a:latin typeface="微软雅黑" panose="020b0503020204020204" charset="-122"/>
                <a:ea typeface="微软雅黑" panose="020b0503020204020204" charset="-122"/>
              </a:rPr>
              <a:t>　　</a:t>
            </a:r>
          </a:p>
        </p:txBody>
      </p:sp>
      <p:sp>
        <p:nvSpPr>
          <p:cNvPr id="4" name="云形标注 3"/>
          <p:cNvSpPr/>
          <p:nvPr/>
        </p:nvSpPr>
        <p:spPr>
          <a:xfrm>
            <a:off x="4667250" y="1115061"/>
            <a:ext cx="2857500" cy="666751"/>
          </a:xfrm>
          <a:prstGeom prst="cloudCallout">
            <a:avLst>
              <a:gd name="adj1" fmla="val -79533"/>
              <a:gd name="adj2" fmla="val -10285"/>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0070C0"/>
                </a:solidFill>
                <a:effectLst/>
                <a:uLnTx/>
                <a:uFillTx/>
                <a:latin typeface="黑体" panose="02010609060101010101" charset="-122"/>
                <a:ea typeface="黑体"/>
                <a:cs typeface="+mn-cs"/>
              </a:rPr>
              <a:t>分论点</a:t>
            </a:r>
            <a:r>
              <a:rPr kumimoji="0" lang="en-US" altLang="zh-CN" sz="2400" b="1" i="0" u="none" strike="noStrike" kern="1200" cap="none" spc="0" normalizeH="0" baseline="0" noProof="0">
                <a:ln>
                  <a:noFill/>
                </a:ln>
                <a:solidFill>
                  <a:srgbClr val="0070C0"/>
                </a:solidFill>
                <a:effectLst/>
                <a:uLnTx/>
                <a:uFillTx/>
                <a:latin typeface="Times New Roman" panose="02020603050405020304" pitchFamily="18" charset="0"/>
                <a:ea typeface="黑体"/>
                <a:cs typeface="Times New Roman" panose="02020603050405020304" pitchFamily="18" charset="0"/>
              </a:rPr>
              <a:t>3</a:t>
            </a:r>
            <a:endParaRPr kumimoji="0" lang="zh-CN" altLang="en-US" sz="2400" b="1" i="0" u="none" strike="noStrike" kern="1200" cap="none" spc="0" normalizeH="0" baseline="0" noProof="0">
              <a:ln>
                <a:noFill/>
              </a:ln>
              <a:solidFill>
                <a:srgbClr val="0070C0"/>
              </a:solidFill>
              <a:effectLst/>
              <a:uLnTx/>
              <a:uFillTx/>
              <a:latin typeface="Times New Roman" panose="02020603050405020304" pitchFamily="18" charset="0"/>
              <a:ea typeface="黑体"/>
              <a:cs typeface="Times New Roman" panose="02020603050405020304" pitchFamily="18" charset="0"/>
            </a:endParaRPr>
          </a:p>
        </p:txBody>
      </p:sp>
      <p:sp>
        <p:nvSpPr>
          <p:cNvPr id="5" name="云形标注 4"/>
          <p:cNvSpPr/>
          <p:nvPr/>
        </p:nvSpPr>
        <p:spPr>
          <a:xfrm>
            <a:off x="7393305" y="2799503"/>
            <a:ext cx="2857500" cy="666751"/>
          </a:xfrm>
          <a:prstGeom prst="cloudCallout">
            <a:avLst>
              <a:gd name="adj1" fmla="val -81688"/>
              <a:gd name="adj2" fmla="val -1111"/>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0070C0"/>
                </a:solidFill>
                <a:effectLst/>
                <a:uLnTx/>
                <a:uFillTx/>
                <a:latin typeface="黑体" panose="02010609060101010101" charset="-122"/>
                <a:ea typeface="黑体"/>
                <a:cs typeface="+mn-cs"/>
              </a:rPr>
              <a:t>分论点</a:t>
            </a:r>
            <a:r>
              <a:rPr kumimoji="0" lang="en-US" altLang="zh-CN" sz="2400" b="1" i="0" u="none" strike="noStrike" kern="1200" cap="none" spc="0" normalizeH="0" baseline="0" noProof="0">
                <a:ln>
                  <a:noFill/>
                </a:ln>
                <a:solidFill>
                  <a:srgbClr val="0070C0"/>
                </a:solidFill>
                <a:effectLst/>
                <a:uLnTx/>
                <a:uFillTx/>
                <a:latin typeface="Times New Roman" panose="02020603050405020304" pitchFamily="18" charset="0"/>
                <a:ea typeface="黑体"/>
                <a:cs typeface="Times New Roman" panose="02020603050405020304" pitchFamily="18" charset="0"/>
              </a:rPr>
              <a:t>4</a:t>
            </a:r>
            <a:endParaRPr kumimoji="0" lang="zh-CN" altLang="en-US" sz="2400" b="1" i="0" u="none" strike="noStrike" kern="1200" cap="none" spc="0" normalizeH="0" baseline="0" noProof="0">
              <a:ln>
                <a:noFill/>
              </a:ln>
              <a:solidFill>
                <a:srgbClr val="0070C0"/>
              </a:solidFill>
              <a:effectLst/>
              <a:uLnTx/>
              <a:uFillTx/>
              <a:latin typeface="Times New Roman" panose="02020603050405020304" pitchFamily="18" charset="0"/>
              <a:ea typeface="黑体"/>
              <a:cs typeface="Times New Roman" panose="02020603050405020304" pitchFamily="18" charset="0"/>
            </a:endParaRPr>
          </a:p>
        </p:txBody>
      </p:sp>
      <p:sp>
        <p:nvSpPr>
          <p:cNvPr id="6" name="云形标注 5"/>
          <p:cNvSpPr/>
          <p:nvPr/>
        </p:nvSpPr>
        <p:spPr>
          <a:xfrm>
            <a:off x="6922136" y="4856057"/>
            <a:ext cx="2857500" cy="666751"/>
          </a:xfrm>
          <a:prstGeom prst="cloudCallout">
            <a:avLst>
              <a:gd name="adj1" fmla="val -63499"/>
              <a:gd name="adj2" fmla="val 92976"/>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70C0"/>
                </a:solidFill>
                <a:effectLst/>
                <a:uLnTx/>
                <a:uFillTx/>
                <a:latin typeface="黑体" panose="02010609060101010101" charset="-122"/>
                <a:ea typeface="黑体"/>
                <a:cs typeface="Times New Roman" panose="02020603050405020304" pitchFamily="18" charset="0"/>
              </a:rPr>
              <a:t>总结</a:t>
            </a:r>
            <a:endParaRPr kumimoji="0" lang="zh-CN" altLang="en-US" sz="2400" b="1" i="0" u="none" strike="noStrike" kern="1200" cap="none" spc="0" normalizeH="0" baseline="0" noProof="0">
              <a:ln>
                <a:noFill/>
              </a:ln>
              <a:solidFill>
                <a:srgbClr val="0070C0"/>
              </a:solidFill>
              <a:effectLst/>
              <a:uLnTx/>
              <a:uFillTx/>
              <a:latin typeface="Times New Roman" panose="02020603050405020304" pitchFamily="18" charset="0"/>
              <a:ea typeface="黑体"/>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7410" name="标题 1"/>
          <p:cNvSpPr>
            <a:spLocks noGrp="1"/>
          </p:cNvSpPr>
          <p:nvPr>
            <p:ph type="title"/>
          </p:nvPr>
        </p:nvSpPr>
        <p:spPr>
          <a:xfrm>
            <a:off x="571500" y="1143000"/>
            <a:ext cx="10972800" cy="1143000"/>
          </a:xfrm>
        </p:spPr>
        <p:txBody>
          <a:bodyPr vert="horz" wrap="square" lIns="121920" tIns="60960" rIns="121920" bIns="60960" anchor="ctr"/>
          <a:lstStyle/>
          <a:p>
            <a:r>
              <a:rPr lang="zh-CN" altLang="zh-CN" b="1">
                <a:solidFill>
                  <a:srgbClr val="007431"/>
                </a:solidFill>
                <a:latin typeface="微软雅黑" panose="020b0503020204020204" charset="-122"/>
                <a:ea typeface="微软雅黑" panose="020b0503020204020204" charset="-122"/>
              </a:rPr>
              <a:t>分论据并列式</a:t>
            </a:r>
          </a:p>
        </p:txBody>
      </p:sp>
      <p:sp>
        <p:nvSpPr>
          <p:cNvPr id="3" name="内容占位符 2"/>
          <p:cNvSpPr>
            <a:spLocks noGrp="1"/>
          </p:cNvSpPr>
          <p:nvPr>
            <p:ph idx="1"/>
          </p:nvPr>
        </p:nvSpPr>
        <p:spPr>
          <a:xfrm>
            <a:off x="1143000" y="2288117"/>
            <a:ext cx="10153651" cy="3331633"/>
          </a:xfrm>
        </p:spPr>
        <p:txBody>
          <a:bodyPr vert="horz" wrap="square" lIns="121920" tIns="60960" rIns="121920" bIns="60960" anchor="t">
            <a:noAutofit/>
          </a:bodyPr>
          <a:lstStyle/>
          <a:p>
            <a:pPr marL="0" indent="0">
              <a:lnSpc>
                <a:spcPct val="150000"/>
              </a:lnSpc>
              <a:spcBef>
                <a:spcPts val="1200"/>
              </a:spcBef>
              <a:buNone/>
            </a:pPr>
            <a:r>
              <a:rPr lang="zh-CN" altLang="zh-CN">
                <a:solidFill>
                  <a:srgbClr val="007431"/>
                </a:solidFill>
                <a:latin typeface="微软雅黑" panose="020b0503020204020204" charset="-122"/>
                <a:ea typeface="微软雅黑" panose="020b0503020204020204" charset="-122"/>
              </a:rPr>
              <a:t>写作基本要求：</a:t>
            </a:r>
          </a:p>
          <a:p>
            <a:pPr marL="0" indent="0">
              <a:lnSpc>
                <a:spcPct val="150000"/>
              </a:lnSpc>
              <a:spcBef>
                <a:spcPts val="1200"/>
              </a:spcBef>
              <a:buNone/>
            </a:pPr>
            <a:r>
              <a:rPr lang="zh-CN" altLang="zh-CN">
                <a:solidFill>
                  <a:srgbClr val="007431"/>
                </a:solidFill>
                <a:latin typeface="微软雅黑" panose="020b0503020204020204" charset="-122"/>
                <a:ea typeface="微软雅黑" panose="020b0503020204020204" charset="-122"/>
              </a:rPr>
              <a:t>写作基本要求： </a:t>
            </a:r>
          </a:p>
          <a:p>
            <a:pPr marL="0" indent="0">
              <a:lnSpc>
                <a:spcPct val="150000"/>
              </a:lnSpc>
              <a:spcBef>
                <a:spcPts val="1200"/>
              </a:spcBef>
              <a:buNone/>
            </a:pPr>
            <a:r>
              <a:rPr lang="zh-CN" altLang="zh-CN">
                <a:solidFill>
                  <a:srgbClr val="007431"/>
                </a:solidFill>
                <a:latin typeface="微软雅黑" panose="020b0503020204020204" charset="-122"/>
                <a:ea typeface="微软雅黑" panose="020b0503020204020204" charset="-122"/>
              </a:rPr>
              <a:t>主体部分是横向展开的，各层次之间是并列关系。在论证过程中，为了充分摆事实，讲道理，</a:t>
            </a:r>
            <a:r>
              <a:rPr lang="zh-CN" altLang="zh-CN">
                <a:solidFill>
                  <a:srgbClr val="FF0000"/>
                </a:solidFill>
                <a:latin typeface="微软雅黑" panose="020b0503020204020204" charset="-122"/>
                <a:ea typeface="微软雅黑" panose="020b0503020204020204" charset="-122"/>
              </a:rPr>
              <a:t>把几个论据并列起来，这几个论据之间的关系是平行的。</a:t>
            </a:r>
          </a:p>
          <a:p>
            <a:pPr marL="0" indent="0">
              <a:lnSpc>
                <a:spcPct val="150000"/>
              </a:lnSpc>
              <a:spcBef>
                <a:spcPts val="1200"/>
              </a:spcBef>
              <a:buNone/>
            </a:pPr>
            <a:r>
              <a:rPr lang="zh-CN" altLang="en-US">
                <a:latin typeface="微软雅黑" panose="020b0503020204020204" charset="-122"/>
                <a:ea typeface="微软雅黑" panose="020b0503020204020204"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8" end="10"/>
                                            </p:txEl>
                                          </p:spTgt>
                                        </p:tgtEl>
                                        <p:attrNameLst>
                                          <p:attrName>style.visibility</p:attrName>
                                        </p:attrNameLst>
                                      </p:cBhvr>
                                      <p:to>
                                        <p:strVal val="visible"/>
                                      </p:to>
                                    </p:set>
                                    <p:animEffect transition="in" filter="blinds(horizontal)">
                                      <p:cBhvr>
                                        <p:cTn id="7" dur="500"/>
                                        <p:tgtEl>
                                          <p:spTgt spid="3">
                                            <p:txEl>
                                              <p:charRg st="8"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内容占位符 2"/>
          <p:cNvSpPr>
            <a:spLocks noGrp="1"/>
          </p:cNvSpPr>
          <p:nvPr>
            <p:ph idx="1"/>
          </p:nvPr>
        </p:nvSpPr>
        <p:spPr>
          <a:xfrm>
            <a:off x="692150" y="966470"/>
            <a:ext cx="10958195" cy="4525645"/>
          </a:xfrm>
        </p:spPr>
        <p:txBody>
          <a:bodyPr vert="horz" lIns="121920" tIns="60960" rIns="121920" bIns="60960" rtlCol="0"/>
          <a:lstStyle/>
          <a:p>
            <a:pPr marL="0" lvl="0" indent="0" algn="ctr">
              <a:lnSpc>
                <a:spcPct val="110000"/>
              </a:lnSpc>
              <a:spcBef>
                <a:spcPts val="1800"/>
              </a:spcBef>
              <a:spcAft>
                <a:spcPts val="600"/>
              </a:spcAft>
              <a:buNone/>
            </a:pPr>
            <a:r>
              <a:rPr lang="zh-CN" altLang="zh-CN" sz="3200" b="1">
                <a:solidFill>
                  <a:srgbClr val="007431"/>
                </a:solidFill>
                <a:latin typeface="微软雅黑" panose="020b0503020204020204" charset="-122"/>
                <a:ea typeface="微软雅黑" panose="020b0503020204020204" charset="-122"/>
              </a:rPr>
              <a:t>《谈骨气》</a:t>
            </a:r>
          </a:p>
          <a:p>
            <a:pPr marL="0" lvl="0" indent="0">
              <a:lnSpc>
                <a:spcPct val="110000"/>
              </a:lnSpc>
              <a:spcBef>
                <a:spcPts val="600"/>
              </a:spcBef>
              <a:buNone/>
            </a:pPr>
            <a:r>
              <a:rPr lang="zh-CN" altLang="zh-CN" sz="2935">
                <a:solidFill>
                  <a:srgbClr val="FF0000"/>
                </a:solidFill>
                <a:latin typeface="微软雅黑" panose="020b0503020204020204" charset="-122"/>
                <a:ea typeface="微软雅黑" panose="020b0503020204020204" charset="-122"/>
              </a:rPr>
              <a:t>中心论点：</a:t>
            </a:r>
            <a:r>
              <a:rPr lang="en-US" altLang="zh-CN" sz="2935">
                <a:solidFill>
                  <a:srgbClr val="FF0000"/>
                </a:solidFill>
                <a:latin typeface="微软雅黑" panose="020b0503020204020204" charset="-122"/>
                <a:ea typeface="微软雅黑" panose="020b0503020204020204" charset="-122"/>
              </a:rPr>
              <a:t> </a:t>
            </a:r>
            <a:r>
              <a:rPr lang="zh-CN" altLang="zh-CN" sz="2935">
                <a:solidFill>
                  <a:srgbClr val="007431"/>
                </a:solidFill>
                <a:latin typeface="微软雅黑" panose="020b0503020204020204" charset="-122"/>
                <a:ea typeface="微软雅黑" panose="020b0503020204020204" charset="-122"/>
              </a:rPr>
              <a:t>中国人是有骨气的。</a:t>
            </a:r>
          </a:p>
          <a:p>
            <a:pPr marL="0" lvl="0" indent="0">
              <a:lnSpc>
                <a:spcPct val="110000"/>
              </a:lnSpc>
              <a:spcBef>
                <a:spcPts val="600"/>
              </a:spcBef>
              <a:buNone/>
            </a:pPr>
            <a:r>
              <a:rPr lang="zh-CN" altLang="zh-CN" sz="2935">
                <a:solidFill>
                  <a:srgbClr val="FF0000"/>
                </a:solidFill>
                <a:latin typeface="微软雅黑" panose="020b0503020204020204" charset="-122"/>
                <a:ea typeface="微软雅黑" panose="020b0503020204020204" charset="-122"/>
              </a:rPr>
              <a:t>并列论据：</a:t>
            </a:r>
          </a:p>
          <a:p>
            <a:pPr marL="0" lvl="0" indent="0">
              <a:lnSpc>
                <a:spcPct val="110000"/>
              </a:lnSpc>
              <a:spcBef>
                <a:spcPts val="600"/>
              </a:spcBef>
              <a:buNone/>
            </a:pPr>
            <a:r>
              <a:rPr lang="zh-CN" altLang="zh-CN" sz="2935">
                <a:solidFill>
                  <a:srgbClr val="007431"/>
                </a:solidFill>
                <a:latin typeface="微软雅黑" panose="020b0503020204020204" charset="-122"/>
                <a:ea typeface="微软雅黑" panose="020b0503020204020204" charset="-122"/>
              </a:rPr>
              <a:t>（</a:t>
            </a:r>
            <a:r>
              <a:rPr lang="en-US" altLang="zh-CN" sz="2935">
                <a:solidFill>
                  <a:srgbClr val="007431"/>
                </a:solidFill>
                <a:latin typeface="微软雅黑" panose="020b0503020204020204" charset="-122"/>
                <a:ea typeface="微软雅黑" panose="020b0503020204020204" charset="-122"/>
              </a:rPr>
              <a:t>1</a:t>
            </a:r>
            <a:r>
              <a:rPr lang="zh-CN" altLang="en-US" sz="2935">
                <a:solidFill>
                  <a:srgbClr val="007431"/>
                </a:solidFill>
                <a:latin typeface="微软雅黑" panose="020b0503020204020204" charset="-122"/>
                <a:ea typeface="微软雅黑" panose="020b0503020204020204" charset="-122"/>
              </a:rPr>
              <a:t>）齐人不食嗟来之食；</a:t>
            </a:r>
          </a:p>
          <a:p>
            <a:pPr marL="0" lvl="0" indent="0">
              <a:lnSpc>
                <a:spcPct val="110000"/>
              </a:lnSpc>
              <a:spcBef>
                <a:spcPts val="600"/>
              </a:spcBef>
              <a:buNone/>
            </a:pPr>
            <a:r>
              <a:rPr lang="zh-CN" altLang="en-US" sz="2935">
                <a:solidFill>
                  <a:srgbClr val="007431"/>
                </a:solidFill>
                <a:latin typeface="微软雅黑" panose="020b0503020204020204" charset="-122"/>
                <a:ea typeface="微软雅黑" panose="020b0503020204020204" charset="-122"/>
              </a:rPr>
              <a:t>（</a:t>
            </a:r>
            <a:r>
              <a:rPr lang="en-US" altLang="zh-CN" sz="2935">
                <a:solidFill>
                  <a:srgbClr val="007431"/>
                </a:solidFill>
                <a:latin typeface="微软雅黑" panose="020b0503020204020204" charset="-122"/>
                <a:ea typeface="微软雅黑" panose="020b0503020204020204" charset="-122"/>
              </a:rPr>
              <a:t>2</a:t>
            </a:r>
            <a:r>
              <a:rPr lang="zh-CN" altLang="en-US" sz="2935">
                <a:solidFill>
                  <a:srgbClr val="007431"/>
                </a:solidFill>
                <a:latin typeface="微软雅黑" panose="020b0503020204020204" charset="-122"/>
                <a:ea typeface="微软雅黑" panose="020b0503020204020204" charset="-122"/>
              </a:rPr>
              <a:t>）闻一多拍案而起，横眉怒目对国民党的手枪，宁可倒下，也不屈服；</a:t>
            </a:r>
          </a:p>
          <a:p>
            <a:pPr marL="0" lvl="0" indent="0">
              <a:lnSpc>
                <a:spcPct val="110000"/>
              </a:lnSpc>
              <a:spcBef>
                <a:spcPts val="600"/>
              </a:spcBef>
              <a:buNone/>
            </a:pPr>
            <a:r>
              <a:rPr lang="zh-CN" altLang="en-US" sz="2935">
                <a:solidFill>
                  <a:srgbClr val="007431"/>
                </a:solidFill>
                <a:latin typeface="微软雅黑" panose="020b0503020204020204" charset="-122"/>
                <a:ea typeface="微软雅黑" panose="020b0503020204020204" charset="-122"/>
              </a:rPr>
              <a:t>（</a:t>
            </a:r>
            <a:r>
              <a:rPr lang="en-US" altLang="zh-CN" sz="2935">
                <a:solidFill>
                  <a:srgbClr val="007431"/>
                </a:solidFill>
                <a:latin typeface="微软雅黑" panose="020b0503020204020204" charset="-122"/>
                <a:ea typeface="微软雅黑" panose="020b0503020204020204" charset="-122"/>
              </a:rPr>
              <a:t>3</a:t>
            </a:r>
            <a:r>
              <a:rPr lang="zh-CN" altLang="en-US" sz="2935">
                <a:solidFill>
                  <a:srgbClr val="007431"/>
                </a:solidFill>
                <a:latin typeface="微软雅黑" panose="020b0503020204020204" charset="-122"/>
                <a:ea typeface="微软雅黑" panose="020b0503020204020204" charset="-122"/>
              </a:rPr>
              <a:t>）文天祥面对威逼利诱，宁死不屈。</a:t>
            </a:r>
          </a:p>
          <a:p>
            <a:pPr marL="0" lvl="0" indent="0">
              <a:lnSpc>
                <a:spcPct val="110000"/>
              </a:lnSpc>
              <a:spcBef>
                <a:spcPts val="600"/>
              </a:spcBef>
              <a:buNone/>
            </a:pPr>
            <a:endParaRPr lang="zh-CN" altLang="en-US" sz="2935">
              <a:solidFill>
                <a:srgbClr val="007431"/>
              </a:solidFill>
              <a:latin typeface="微软雅黑" panose="020b0503020204020204" charset="-122"/>
              <a:ea typeface="微软雅黑" panose="020b0503020204020204" charset="-122"/>
            </a:endParaRPr>
          </a:p>
          <a:p>
            <a:pPr marL="0" lvl="0" indent="0"/>
            <a:endParaRPr lang="zh-CN" altLang="en-US" sz="2665">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charRg st="3" end="3"/>
                                            </p:txEl>
                                          </p:spTgt>
                                        </p:tgtEl>
                                        <p:attrNameLst>
                                          <p:attrName>style.visibility</p:attrName>
                                        </p:attrNameLst>
                                      </p:cBhvr>
                                      <p:to>
                                        <p:strVal val="visible"/>
                                      </p:to>
                                    </p:set>
                                    <p:animEffect transition="in" filter="blinds(horizontal)">
                                      <p:cBhvr>
                                        <p:cTn id="17" dur="500"/>
                                        <p:tgtEl>
                                          <p:spTgt spid="3">
                                            <p:txEl>
                                              <p:char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charRg st="4" end="4"/>
                                            </p:txEl>
                                          </p:spTgt>
                                        </p:tgtEl>
                                        <p:attrNameLst>
                                          <p:attrName>style.visibility</p:attrName>
                                        </p:attrNameLst>
                                      </p:cBhvr>
                                      <p:to>
                                        <p:strVal val="visible"/>
                                      </p:to>
                                    </p:set>
                                    <p:animEffect transition="in" filter="blinds(horizontal)">
                                      <p:cBhvr>
                                        <p:cTn id="22" dur="500"/>
                                        <p:tgtEl>
                                          <p:spTgt spid="3">
                                            <p:txEl>
                                              <p:char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charRg st="5" end="5"/>
                                            </p:txEl>
                                          </p:spTgt>
                                        </p:tgtEl>
                                        <p:attrNameLst>
                                          <p:attrName>style.visibility</p:attrName>
                                        </p:attrNameLst>
                                      </p:cBhvr>
                                      <p:to>
                                        <p:strVal val="visible"/>
                                      </p:to>
                                    </p:set>
                                    <p:animEffect transition="in" filter="blinds(horizontal)">
                                      <p:cBhvr>
                                        <p:cTn id="27" dur="500"/>
                                        <p:tgtEl>
                                          <p:spTgt spid="3">
                                            <p:txEl>
                                              <p:char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内容占位符 2"/>
          <p:cNvSpPr>
            <a:spLocks noGrp="1"/>
          </p:cNvSpPr>
          <p:nvPr>
            <p:ph idx="1"/>
          </p:nvPr>
        </p:nvSpPr>
        <p:spPr>
          <a:xfrm>
            <a:off x="285751" y="952500"/>
            <a:ext cx="11525249" cy="5429251"/>
          </a:xfrm>
        </p:spPr>
        <p:txBody>
          <a:bodyPr vert="horz" wrap="square" lIns="121920" tIns="60960" rIns="121920" bIns="60960" anchor="t">
            <a:normAutofit fontScale="90000"/>
          </a:bodyPr>
          <a:lstStyle/>
          <a:p>
            <a:pPr marL="0" indent="0" algn="ctr">
              <a:lnSpc>
                <a:spcPct val="110000"/>
              </a:lnSpc>
              <a:spcBef>
                <a:spcPts val="600"/>
              </a:spcBef>
              <a:spcAft>
                <a:spcPts val="600"/>
              </a:spcAft>
              <a:buNone/>
            </a:pPr>
            <a:r>
              <a:rPr lang="en-US" altLang="zh-CN" sz="2935" b="1">
                <a:solidFill>
                  <a:srgbClr val="007431"/>
                </a:solidFill>
                <a:latin typeface="微软雅黑" panose="020b0503020204020204" charset="-122"/>
                <a:ea typeface="微软雅黑" panose="020b0503020204020204" charset="-122"/>
              </a:rPr>
              <a:t>《</a:t>
            </a:r>
            <a:r>
              <a:rPr lang="zh-CN" altLang="zh-CN" sz="2935" b="1">
                <a:solidFill>
                  <a:srgbClr val="007431"/>
                </a:solidFill>
                <a:latin typeface="微软雅黑" panose="020b0503020204020204" charset="-122"/>
                <a:ea typeface="微软雅黑" panose="020b0503020204020204" charset="-122"/>
              </a:rPr>
              <a:t>专心致志是成功的秘诀</a:t>
            </a:r>
            <a:r>
              <a:rPr lang="en-US" altLang="zh-CN" sz="2935" b="1">
                <a:solidFill>
                  <a:srgbClr val="007431"/>
                </a:solidFill>
                <a:latin typeface="微软雅黑" panose="020b0503020204020204" charset="-122"/>
                <a:ea typeface="微软雅黑" panose="020b0503020204020204" charset="-122"/>
              </a:rPr>
              <a:t>》</a:t>
            </a:r>
          </a:p>
          <a:p>
            <a:pPr marL="0" indent="0">
              <a:lnSpc>
                <a:spcPct val="110000"/>
              </a:lnSpc>
              <a:spcBef>
                <a:spcPts val="600"/>
              </a:spcBef>
              <a:buNone/>
            </a:pPr>
            <a:r>
              <a:rPr lang="zh-CN" altLang="zh-CN">
                <a:solidFill>
                  <a:srgbClr val="FF0000"/>
                </a:solidFill>
                <a:latin typeface="微软雅黑" panose="020b0503020204020204" charset="-122"/>
                <a:ea typeface="微软雅黑" panose="020b0503020204020204" charset="-122"/>
              </a:rPr>
              <a:t>中心论点：</a:t>
            </a:r>
            <a:r>
              <a:rPr lang="zh-CN" altLang="zh-CN">
                <a:solidFill>
                  <a:srgbClr val="007431"/>
                </a:solidFill>
                <a:latin typeface="微软雅黑" panose="020b0503020204020204" charset="-122"/>
                <a:ea typeface="微软雅黑" panose="020b0503020204020204" charset="-122"/>
              </a:rPr>
              <a:t>专心致志是成功的秘诀。</a:t>
            </a:r>
          </a:p>
          <a:p>
            <a:pPr marL="0" indent="0">
              <a:lnSpc>
                <a:spcPct val="110000"/>
              </a:lnSpc>
              <a:spcBef>
                <a:spcPts val="600"/>
              </a:spcBef>
              <a:buNone/>
            </a:pPr>
            <a:r>
              <a:rPr lang="zh-CN" altLang="zh-CN">
                <a:solidFill>
                  <a:srgbClr val="FF0000"/>
                </a:solidFill>
                <a:latin typeface="微软雅黑" panose="020b0503020204020204" charset="-122"/>
                <a:ea typeface="微软雅黑" panose="020b0503020204020204" charset="-122"/>
              </a:rPr>
              <a:t>并列论据：</a:t>
            </a:r>
          </a:p>
          <a:p>
            <a:pPr marL="0" indent="0">
              <a:lnSpc>
                <a:spcPct val="110000"/>
              </a:lnSpc>
              <a:spcBef>
                <a:spcPts val="600"/>
              </a:spcBef>
              <a:buNone/>
            </a:pPr>
            <a:r>
              <a:rPr lang="zh-CN" altLang="zh-CN">
                <a:solidFill>
                  <a:srgbClr val="007431"/>
                </a:solidFill>
                <a:latin typeface="微软雅黑" panose="020b0503020204020204" charset="-122"/>
                <a:ea typeface="微软雅黑" panose="020b0503020204020204" charset="-122"/>
              </a:rPr>
              <a:t>（1）、波兰诗人密茨凯维支一次在旅馆里向肖邦学习演奏，突然发生火警，人们夺路而逃。大火扑灭后，人们重返室里，一个仍在演奏，一个仍在凝神倾听，他们对刚才的一切一无所知。 </a:t>
            </a:r>
          </a:p>
          <a:p>
            <a:pPr marL="0" indent="0">
              <a:lnSpc>
                <a:spcPct val="110000"/>
              </a:lnSpc>
              <a:spcBef>
                <a:spcPts val="600"/>
              </a:spcBef>
              <a:buNone/>
            </a:pPr>
            <a:r>
              <a:rPr lang="zh-CN" altLang="zh-CN">
                <a:solidFill>
                  <a:srgbClr val="007431"/>
                </a:solidFill>
                <a:latin typeface="微软雅黑" panose="020b0503020204020204" charset="-122"/>
                <a:ea typeface="微软雅黑" panose="020b0503020204020204" charset="-122"/>
              </a:rPr>
              <a:t>（2）、物理学家安培一天傍晚在街上散步，忽然想到一个题目，他掏出粉笔，在前面的“黑板”上演算起来。“黑板”动起来，他就追随着演算，直到追不上了，才发现“黑板”是马车车厢的背面。 </a:t>
            </a:r>
          </a:p>
          <a:p>
            <a:pPr marL="0" indent="0">
              <a:lnSpc>
                <a:spcPct val="110000"/>
              </a:lnSpc>
              <a:spcBef>
                <a:spcPts val="600"/>
              </a:spcBef>
              <a:buNone/>
            </a:pPr>
            <a:r>
              <a:rPr lang="zh-CN" altLang="zh-CN">
                <a:solidFill>
                  <a:srgbClr val="007431"/>
                </a:solidFill>
                <a:latin typeface="微软雅黑" panose="020b0503020204020204" charset="-122"/>
                <a:ea typeface="微软雅黑" panose="020b0503020204020204" charset="-122"/>
              </a:rPr>
              <a:t>（3）、陈毅元帅某次在亲戚家做客，大家闲谈时，他躲到主人书房里读书。主人捧来糍粑和砂糖给他吃，他用糍粑沾墨吃，直到大家发现他满嘴是墨时，他才恍然大悟。</a:t>
            </a:r>
          </a:p>
          <a:p>
            <a:pPr marL="0" indent="0">
              <a:lnSpc>
                <a:spcPct val="110000"/>
              </a:lnSpc>
              <a:spcBef>
                <a:spcPts val="600"/>
              </a:spcBef>
              <a:buNone/>
            </a:pPr>
            <a:r>
              <a:rPr lang="zh-CN" altLang="en-US">
                <a:latin typeface="微软雅黑" panose="020b0503020204020204" charset="-122"/>
                <a:ea typeface="微软雅黑" panose="020b0503020204020204"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charRg st="3" end="3"/>
                                            </p:txEl>
                                          </p:spTgt>
                                        </p:tgtEl>
                                        <p:attrNameLst>
                                          <p:attrName>style.visibility</p:attrName>
                                        </p:attrNameLst>
                                      </p:cBhvr>
                                      <p:to>
                                        <p:strVal val="visible"/>
                                      </p:to>
                                    </p:set>
                                    <p:animEffect transition="in" filter="blinds(horizontal)">
                                      <p:cBhvr>
                                        <p:cTn id="17" dur="500"/>
                                        <p:tgtEl>
                                          <p:spTgt spid="3">
                                            <p:txEl>
                                              <p:char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charRg st="16" end="16"/>
                                            </p:txEl>
                                          </p:spTgt>
                                        </p:tgtEl>
                                        <p:attrNameLst>
                                          <p:attrName>style.visibility</p:attrName>
                                        </p:attrNameLst>
                                      </p:cBhvr>
                                      <p:to>
                                        <p:strVal val="visible"/>
                                      </p:to>
                                    </p:set>
                                    <p:animEffect transition="in" filter="blinds(horizontal)">
                                      <p:cBhvr>
                                        <p:cTn id="22" dur="500"/>
                                        <p:tgtEl>
                                          <p:spTgt spid="3">
                                            <p:txEl>
                                              <p:charRg st="16" end="16"/>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charRg st="5" end="5"/>
                                            </p:txEl>
                                          </p:spTgt>
                                        </p:tgtEl>
                                        <p:attrNameLst>
                                          <p:attrName>style.visibility</p:attrName>
                                        </p:attrNameLst>
                                      </p:cBhvr>
                                      <p:to>
                                        <p:strVal val="visible"/>
                                      </p:to>
                                    </p:set>
                                    <p:animEffect transition="in" filter="blinds(horizontal)">
                                      <p:cBhvr>
                                        <p:cTn id="27" dur="500"/>
                                        <p:tgtEl>
                                          <p:spTgt spid="3">
                                            <p:txEl>
                                              <p:charRg st="5" end="5"/>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charRg st="36" end="40"/>
                                            </p:txEl>
                                          </p:spTgt>
                                        </p:tgtEl>
                                        <p:attrNameLst>
                                          <p:attrName>style.visibility</p:attrName>
                                        </p:attrNameLst>
                                      </p:cBhvr>
                                      <p:to>
                                        <p:strVal val="visible"/>
                                      </p:to>
                                    </p:set>
                                    <p:animEffect transition="in" filter="blinds(horizontal)">
                                      <p:cBhvr>
                                        <p:cTn id="30" dur="500"/>
                                        <p:tgtEl>
                                          <p:spTgt spid="3">
                                            <p:txEl>
                                              <p:charRg st="36"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任意多边形 3"/>
          <p:cNvSpPr/>
          <p:nvPr>
            <p:custDataLst>
              <p:tags r:id="rId3"/>
            </p:custDataLst>
          </p:nvPr>
        </p:nvSpPr>
        <p:spPr>
          <a:xfrm>
            <a:off x="798513" y="2233613"/>
            <a:ext cx="4184650" cy="2754313"/>
          </a:xfrm>
          <a:custGeom>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spcBef>
                <a:spcPct val="0"/>
              </a:spcBef>
              <a:spcAft>
                <a:spcPct val="0"/>
              </a:spcAft>
              <a:buClrTx/>
              <a:buSzTx/>
              <a:buFontTx/>
              <a:buNone/>
              <a:defRPr/>
            </a:pPr>
            <a:r>
              <a:rPr lang="en-US" altLang="zh-CN" sz="4400" b="1" strike="noStrike" noProof="1">
                <a:solidFill>
                  <a:srgbClr val="F7F7F7"/>
                </a:solidFill>
                <a:latin typeface="+mj-lt"/>
                <a:ea typeface="+mj-ea"/>
                <a:cs typeface="+mj-cs"/>
              </a:rPr>
              <a:t>CONTENTS</a:t>
            </a:r>
          </a:p>
        </p:txBody>
      </p:sp>
      <p:sp>
        <p:nvSpPr>
          <p:cNvPr id="6" name="任意多边形 5"/>
          <p:cNvSpPr/>
          <p:nvPr>
            <p:custDataLst>
              <p:tags r:id="rId4"/>
            </p:custDataLst>
          </p:nvPr>
        </p:nvSpPr>
        <p:spPr>
          <a:xfrm>
            <a:off x="2122488" y="1085850"/>
            <a:ext cx="1409700" cy="1624013"/>
          </a:xfrm>
          <a:custGeom>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39"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空心弧 27"/>
          <p:cNvSpPr/>
          <p:nvPr>
            <p:custDataLst>
              <p:tags r:id="rId5"/>
            </p:custDataLst>
          </p:nvPr>
        </p:nvSpPr>
        <p:spPr>
          <a:xfrm rot="18665168">
            <a:off x="2070894" y="1334294"/>
            <a:ext cx="842963" cy="263525"/>
          </a:xfrm>
          <a:custGeom>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 name="矩形 7"/>
          <p:cNvSpPr/>
          <p:nvPr>
            <p:custDataLst>
              <p:tags r:id="rId6"/>
            </p:custDataLst>
          </p:nvPr>
        </p:nvSpPr>
        <p:spPr>
          <a:xfrm rot="20928718">
            <a:off x="2622550" y="1965325"/>
            <a:ext cx="34925" cy="7810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9" name="曲线连接符 8"/>
          <p:cNvCxnSpPr/>
          <p:nvPr>
            <p:custDataLst>
              <p:tags r:id="rId7"/>
            </p:custDataLst>
          </p:nvPr>
        </p:nvCxnSpPr>
        <p:spPr>
          <a:xfrm flipV="1">
            <a:off x="2600325" y="1985963"/>
            <a:ext cx="122238" cy="95250"/>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曲线连接符 9"/>
          <p:cNvCxnSpPr/>
          <p:nvPr>
            <p:custDataLst>
              <p:tags r:id="rId8"/>
            </p:custDataLst>
          </p:nvPr>
        </p:nvCxnSpPr>
        <p:spPr>
          <a:xfrm>
            <a:off x="2725738" y="1984375"/>
            <a:ext cx="127000" cy="104775"/>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曲线连接符 10"/>
          <p:cNvCxnSpPr/>
          <p:nvPr>
            <p:custDataLst>
              <p:tags r:id="rId9"/>
            </p:custDataLst>
          </p:nvPr>
        </p:nvCxnSpPr>
        <p:spPr>
          <a:xfrm flipV="1">
            <a:off x="2849563" y="1984375"/>
            <a:ext cx="115888" cy="104775"/>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p:custDataLst>
              <p:tags r:id="rId10"/>
            </p:custDataLst>
          </p:nvPr>
        </p:nvCxnSpPr>
        <p:spPr>
          <a:xfrm>
            <a:off x="2968625" y="1982788"/>
            <a:ext cx="101600" cy="111125"/>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11"/>
            </p:custDataLst>
          </p:nvPr>
        </p:nvSpPr>
        <p:spPr>
          <a:xfrm rot="671282" flipH="1">
            <a:off x="3014663" y="1954213"/>
            <a:ext cx="34925" cy="77946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同侧圆角矩形 13"/>
          <p:cNvSpPr/>
          <p:nvPr>
            <p:custDataLst>
              <p:tags r:id="rId12"/>
            </p:custDataLst>
          </p:nvPr>
        </p:nvSpPr>
        <p:spPr>
          <a:xfrm flipV="1">
            <a:off x="2593975" y="2708275"/>
            <a:ext cx="484188" cy="482600"/>
          </a:xfrm>
          <a:prstGeom prst="round2SameRect">
            <a:avLst/>
          </a:prstGeom>
          <a:solidFill>
            <a:srgbClr val="744F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custDataLst>
              <p:tags r:id="rId13"/>
            </p:custDataLst>
          </p:nvPr>
        </p:nvSpPr>
        <p:spPr>
          <a:xfrm>
            <a:off x="2720975" y="3182938"/>
            <a:ext cx="227013" cy="65088"/>
          </a:xfrm>
          <a:prstGeom prst="rect">
            <a:avLst/>
          </a:prstGeom>
          <a:solidFill>
            <a:srgbClr val="634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custDataLst>
              <p:tags r:id="rId14"/>
            </p:custDataLst>
          </p:nvPr>
        </p:nvSpPr>
        <p:spPr>
          <a:xfrm rot="20944220">
            <a:off x="2525713" y="2790825"/>
            <a:ext cx="617538" cy="52388"/>
          </a:xfrm>
          <a:prstGeom prst="roundRect">
            <a:avLst>
              <a:gd name="adj" fmla="val 50000"/>
            </a:avLst>
          </a:prstGeom>
          <a:solidFill>
            <a:srgbClr val="634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custDataLst>
              <p:tags r:id="rId15"/>
            </p:custDataLst>
          </p:nvPr>
        </p:nvSpPr>
        <p:spPr>
          <a:xfrm rot="20944220">
            <a:off x="2525713" y="2881313"/>
            <a:ext cx="617538" cy="52388"/>
          </a:xfrm>
          <a:prstGeom prst="roundRect">
            <a:avLst>
              <a:gd name="adj" fmla="val 50000"/>
            </a:avLst>
          </a:prstGeom>
          <a:solidFill>
            <a:srgbClr val="634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custDataLst>
              <p:tags r:id="rId16"/>
            </p:custDataLst>
          </p:nvPr>
        </p:nvSpPr>
        <p:spPr>
          <a:xfrm rot="20944220">
            <a:off x="2517775" y="2971800"/>
            <a:ext cx="619125" cy="52388"/>
          </a:xfrm>
          <a:prstGeom prst="roundRect">
            <a:avLst>
              <a:gd name="adj" fmla="val 50000"/>
            </a:avLst>
          </a:prstGeom>
          <a:solidFill>
            <a:srgbClr val="634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p:custDataLst>
              <p:tags r:id="rId17"/>
            </p:custDataLst>
          </p:nvPr>
        </p:nvSpPr>
        <p:spPr>
          <a:xfrm rot="20944220">
            <a:off x="2517775" y="3062288"/>
            <a:ext cx="619125" cy="50800"/>
          </a:xfrm>
          <a:prstGeom prst="roundRect">
            <a:avLst>
              <a:gd name="adj" fmla="val 50000"/>
            </a:avLst>
          </a:prstGeom>
          <a:solidFill>
            <a:srgbClr val="634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椭圆 19"/>
          <p:cNvSpPr/>
          <p:nvPr>
            <p:custDataLst>
              <p:tags r:id="rId18"/>
            </p:custDataLst>
          </p:nvPr>
        </p:nvSpPr>
        <p:spPr>
          <a:xfrm>
            <a:off x="5378450" y="2052638"/>
            <a:ext cx="447675" cy="523875"/>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r>
              <a:rPr kumimoji="0" lang="en-US" altLang="zh-CN" sz="2800" b="1" i="0" u="none" strike="noStrike" kern="1200" cap="none" spc="0" normalizeH="0" noProof="0">
                <a:ln>
                  <a:noFill/>
                </a:ln>
                <a:solidFill>
                  <a:prstClr val="white"/>
                </a:solidFill>
                <a:effectLst/>
                <a:uLnTx/>
                <a:uFillTx/>
              </a:rPr>
              <a:t>1</a:t>
            </a:r>
            <a:endParaRPr kumimoji="0" lang="zh-CN" altLang="en-US" sz="2800" b="1" i="0" u="none" strike="noStrike" kern="1200" cap="none" spc="0" normalizeH="0" noProof="0">
              <a:ln>
                <a:noFill/>
              </a:ln>
              <a:solidFill>
                <a:prstClr val="white"/>
              </a:solidFill>
              <a:effectLst/>
              <a:uLnTx/>
              <a:uFillTx/>
            </a:endParaRPr>
          </a:p>
        </p:txBody>
      </p:sp>
      <p:sp>
        <p:nvSpPr>
          <p:cNvPr id="11281" name="Rectangle 6"/>
          <p:cNvSpPr/>
          <p:nvPr>
            <p:custDataLst>
              <p:tags r:id="rId19"/>
            </p:custDataLst>
          </p:nvPr>
        </p:nvSpPr>
        <p:spPr>
          <a:xfrm>
            <a:off x="6029008" y="2082165"/>
            <a:ext cx="4302125" cy="461963"/>
          </a:xfrm>
          <a:prstGeom prst="rect">
            <a:avLst/>
          </a:prstGeom>
          <a:noFill/>
          <a:ln w="9525">
            <a:noFill/>
          </a:ln>
        </p:spPr>
        <p:txBody>
          <a:bodyPr wrap="square" anchor="t"/>
          <a:lstStyle/>
          <a:p>
            <a:pPr lvl="0" indent="0">
              <a:lnSpc>
                <a:spcPct val="90000"/>
              </a:lnSpc>
            </a:pPr>
            <a:r>
              <a:rPr lang="zh-CN" altLang="zh-CN" sz="3200" b="1">
                <a:solidFill>
                  <a:srgbClr val="007431"/>
                </a:solidFill>
                <a:latin typeface="微软雅黑" panose="020b0503020204020204" charset="-122"/>
                <a:ea typeface="微软雅黑" panose="020b0503020204020204" charset="-122"/>
                <a:sym typeface="Arial" panose="020b0604020202020204" pitchFamily="34" charset="0"/>
              </a:rPr>
              <a:t>材料作文的审题立意</a:t>
            </a:r>
          </a:p>
        </p:txBody>
      </p:sp>
      <p:sp>
        <p:nvSpPr>
          <p:cNvPr id="22" name="椭圆 21"/>
          <p:cNvSpPr/>
          <p:nvPr>
            <p:custDataLst>
              <p:tags r:id="rId20"/>
            </p:custDataLst>
          </p:nvPr>
        </p:nvSpPr>
        <p:spPr>
          <a:xfrm>
            <a:off x="5378450" y="3287713"/>
            <a:ext cx="447675" cy="523875"/>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r>
              <a:rPr kumimoji="0" lang="en-US" altLang="zh-CN" sz="2800" b="1" i="0" u="none" strike="noStrike" kern="1200" cap="none" spc="0" normalizeH="0" noProof="0">
                <a:ln>
                  <a:noFill/>
                </a:ln>
                <a:solidFill>
                  <a:prstClr val="white"/>
                </a:solidFill>
                <a:effectLst/>
                <a:uLnTx/>
                <a:uFillTx/>
              </a:rPr>
              <a:t>2</a:t>
            </a:r>
            <a:endParaRPr kumimoji="0" lang="zh-CN" altLang="en-US" sz="2800" b="1" i="0" u="none" strike="noStrike" kern="1200" cap="none" spc="0" normalizeH="0" noProof="0">
              <a:ln>
                <a:noFill/>
              </a:ln>
              <a:solidFill>
                <a:prstClr val="white"/>
              </a:solidFill>
              <a:effectLst/>
              <a:uLnTx/>
              <a:uFillTx/>
            </a:endParaRPr>
          </a:p>
        </p:txBody>
      </p:sp>
      <p:sp>
        <p:nvSpPr>
          <p:cNvPr id="11283" name="Rectangle 6"/>
          <p:cNvSpPr/>
          <p:nvPr>
            <p:custDataLst>
              <p:tags r:id="rId21"/>
            </p:custDataLst>
          </p:nvPr>
        </p:nvSpPr>
        <p:spPr>
          <a:xfrm>
            <a:off x="6029008" y="3318828"/>
            <a:ext cx="4302125" cy="461962"/>
          </a:xfrm>
          <a:prstGeom prst="rect">
            <a:avLst/>
          </a:prstGeom>
          <a:noFill/>
          <a:ln w="9525">
            <a:noFill/>
          </a:ln>
        </p:spPr>
        <p:txBody>
          <a:bodyPr wrap="square" anchor="t"/>
          <a:lstStyle/>
          <a:p>
            <a:pPr lvl="0" indent="0">
              <a:lnSpc>
                <a:spcPct val="90000"/>
              </a:lnSpc>
            </a:pPr>
            <a:r>
              <a:rPr lang="zh-CN" altLang="en-US" sz="3200" b="1">
                <a:solidFill>
                  <a:srgbClr val="007431"/>
                </a:solidFill>
                <a:latin typeface="微软雅黑" panose="020b0503020204020204" charset="-122"/>
                <a:ea typeface="微软雅黑" panose="020b0503020204020204" charset="-122"/>
                <a:sym typeface="Arial" panose="020b0604020202020204" pitchFamily="34" charset="0"/>
              </a:rPr>
              <a:t>议论文的结构布局</a:t>
            </a:r>
          </a:p>
        </p:txBody>
      </p:sp>
      <p:sp>
        <p:nvSpPr>
          <p:cNvPr id="2" name="椭圆 1"/>
          <p:cNvSpPr/>
          <p:nvPr>
            <p:custDataLst>
              <p:tags r:id="rId22"/>
            </p:custDataLst>
          </p:nvPr>
        </p:nvSpPr>
        <p:spPr>
          <a:xfrm>
            <a:off x="5408613" y="4467225"/>
            <a:ext cx="446088" cy="52228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ct val="0"/>
              </a:spcBef>
              <a:spcAft>
                <a:spcPct val="0"/>
              </a:spcAft>
              <a:buClrTx/>
              <a:buSzTx/>
              <a:buFontTx/>
              <a:buNone/>
              <a:defRPr/>
            </a:pPr>
            <a:r>
              <a:rPr kumimoji="0" lang="en-US" sz="2800" b="1" i="0" u="none" strike="noStrike" kern="1200" cap="none" spc="0" normalizeH="0" noProof="0">
                <a:ln>
                  <a:noFill/>
                </a:ln>
                <a:solidFill>
                  <a:prstClr val="white"/>
                </a:solidFill>
                <a:effectLst/>
                <a:uLnTx/>
                <a:uFillTx/>
              </a:rPr>
              <a:t>3</a:t>
            </a:r>
            <a:endParaRPr kumimoji="0" lang="en-US" sz="2800" b="1" i="0" u="none" strike="noStrike" kern="1200" cap="none" spc="0" normalizeH="0" noProof="0">
              <a:ln>
                <a:noFill/>
              </a:ln>
              <a:solidFill>
                <a:prstClr val="white"/>
              </a:solidFill>
              <a:effectLst/>
              <a:uLnTx/>
              <a:uFillTx/>
            </a:endParaRPr>
          </a:p>
        </p:txBody>
      </p:sp>
      <p:sp>
        <p:nvSpPr>
          <p:cNvPr id="11285" name="Rectangle 6"/>
          <p:cNvSpPr/>
          <p:nvPr>
            <p:custDataLst>
              <p:tags r:id="rId23"/>
            </p:custDataLst>
          </p:nvPr>
        </p:nvSpPr>
        <p:spPr>
          <a:xfrm>
            <a:off x="6029325" y="4497388"/>
            <a:ext cx="4302125" cy="461962"/>
          </a:xfrm>
          <a:prstGeom prst="rect">
            <a:avLst/>
          </a:prstGeom>
          <a:noFill/>
          <a:ln w="9525">
            <a:noFill/>
          </a:ln>
        </p:spPr>
        <p:txBody>
          <a:bodyPr wrap="square" anchor="t"/>
          <a:lstStyle/>
          <a:p>
            <a:pPr lvl="0" indent="0">
              <a:lnSpc>
                <a:spcPct val="90000"/>
              </a:lnSpc>
            </a:pPr>
            <a:r>
              <a:rPr lang="zh-CN" altLang="en-US" sz="3200" b="1">
                <a:solidFill>
                  <a:srgbClr val="007431"/>
                </a:solidFill>
                <a:latin typeface="微软雅黑" panose="020b0503020204020204" charset="-122"/>
                <a:ea typeface="微软雅黑" panose="020b0503020204020204" charset="-122"/>
                <a:sym typeface="Arial" panose="020b0604020202020204" pitchFamily="34" charset="0"/>
              </a:rPr>
              <a:t>议论文分论点的拟写</a:t>
            </a:r>
          </a:p>
        </p:txBody>
      </p:sp>
    </p:spTree>
    <p:custDataLst>
      <p:tags r:id="rId24"/>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 name="TextBox 5"/>
          <p:cNvSpPr txBox="1"/>
          <p:nvPr/>
        </p:nvSpPr>
        <p:spPr>
          <a:xfrm>
            <a:off x="762000" y="1881717"/>
            <a:ext cx="10919884" cy="4004310"/>
          </a:xfrm>
          <a:prstGeom prst="rect">
            <a:avLst/>
          </a:prstGeom>
          <a:noFill/>
          <a:ln w="9525">
            <a:noFill/>
          </a:ln>
        </p:spPr>
        <p:txBody>
          <a:bodyPr>
            <a:spAutoFit/>
          </a:bodyPr>
          <a:lstStyle/>
          <a:p>
            <a:pPr lvl="0">
              <a:lnSpc>
                <a:spcPct val="120000"/>
              </a:lnSpc>
              <a:spcBef>
                <a:spcPts val="600"/>
              </a:spcBef>
            </a:pPr>
            <a:r>
              <a:rPr lang="zh-CN" sz="2935">
                <a:solidFill>
                  <a:srgbClr val="007431"/>
                </a:solidFill>
                <a:latin typeface="微软雅黑" panose="020b0503020204020204" charset="-122"/>
                <a:ea typeface="微软雅黑" panose="020b0503020204020204" charset="-122"/>
              </a:rPr>
              <a:t>对照式的基本结构： </a:t>
            </a:r>
          </a:p>
          <a:p>
            <a:pPr lvl="0">
              <a:lnSpc>
                <a:spcPct val="120000"/>
              </a:lnSpc>
              <a:spcBef>
                <a:spcPts val="600"/>
              </a:spcBef>
            </a:pPr>
            <a:r>
              <a:rPr lang="zh-CN" sz="2935">
                <a:solidFill>
                  <a:srgbClr val="007431"/>
                </a:solidFill>
                <a:latin typeface="微软雅黑" panose="020b0503020204020204" charset="-122"/>
                <a:ea typeface="微软雅黑" panose="020b0503020204020204" charset="-122"/>
              </a:rPr>
              <a:t>1、在序论部分提出中心论点 </a:t>
            </a:r>
          </a:p>
          <a:p>
            <a:pPr lvl="0">
              <a:lnSpc>
                <a:spcPct val="120000"/>
              </a:lnSpc>
              <a:spcBef>
                <a:spcPts val="600"/>
              </a:spcBef>
            </a:pPr>
            <a:r>
              <a:rPr lang="zh-CN" sz="2935">
                <a:solidFill>
                  <a:srgbClr val="007431"/>
                </a:solidFill>
                <a:latin typeface="微软雅黑" panose="020b0503020204020204" charset="-122"/>
                <a:ea typeface="微软雅黑" panose="020b0503020204020204" charset="-122"/>
              </a:rPr>
              <a:t>2、在本论部分从</a:t>
            </a:r>
            <a:r>
              <a:rPr lang="zh-CN" sz="2935">
                <a:solidFill>
                  <a:srgbClr val="FF0000"/>
                </a:solidFill>
                <a:latin typeface="微软雅黑" panose="020b0503020204020204" charset="-122"/>
                <a:ea typeface="微软雅黑" panose="020b0503020204020204" charset="-122"/>
              </a:rPr>
              <a:t>正反两方面提出分论点或摆去正反两方面的论据，加以论证，最后进行结论。</a:t>
            </a:r>
            <a:r>
              <a:rPr lang="zh-CN" sz="2935">
                <a:solidFill>
                  <a:srgbClr val="007431"/>
                </a:solidFill>
                <a:latin typeface="微软雅黑" panose="020b0503020204020204" charset="-122"/>
                <a:ea typeface="微软雅黑" panose="020b0503020204020204" charset="-122"/>
              </a:rPr>
              <a:t>它的特点是两种看法或论据之间为</a:t>
            </a:r>
            <a:r>
              <a:rPr lang="zh-CN" sz="2935">
                <a:solidFill>
                  <a:srgbClr val="FF0000"/>
                </a:solidFill>
                <a:latin typeface="微软雅黑" panose="020b0503020204020204" charset="-122"/>
                <a:ea typeface="微软雅黑" panose="020b0503020204020204" charset="-122"/>
              </a:rPr>
              <a:t>一正一反</a:t>
            </a:r>
            <a:r>
              <a:rPr lang="zh-CN" sz="2935">
                <a:solidFill>
                  <a:srgbClr val="007431"/>
                </a:solidFill>
                <a:latin typeface="微软雅黑" panose="020b0503020204020204" charset="-122"/>
                <a:ea typeface="微软雅黑" panose="020b0503020204020204" charset="-122"/>
              </a:rPr>
              <a:t>的关系，或通过</a:t>
            </a:r>
            <a:r>
              <a:rPr lang="zh-CN" sz="2935">
                <a:solidFill>
                  <a:srgbClr val="FF0000"/>
                </a:solidFill>
                <a:latin typeface="微软雅黑" panose="020b0503020204020204" charset="-122"/>
                <a:ea typeface="微软雅黑" panose="020b0503020204020204" charset="-122"/>
              </a:rPr>
              <a:t>正反对比</a:t>
            </a:r>
            <a:r>
              <a:rPr lang="zh-CN" sz="2935">
                <a:solidFill>
                  <a:srgbClr val="007431"/>
                </a:solidFill>
                <a:latin typeface="微软雅黑" panose="020b0503020204020204" charset="-122"/>
                <a:ea typeface="微软雅黑" panose="020b0503020204020204" charset="-122"/>
              </a:rPr>
              <a:t>明辨事非，或通过</a:t>
            </a:r>
            <a:r>
              <a:rPr lang="zh-CN" sz="2935">
                <a:solidFill>
                  <a:srgbClr val="FF0000"/>
                </a:solidFill>
                <a:latin typeface="微软雅黑" panose="020b0503020204020204" charset="-122"/>
                <a:ea typeface="微软雅黑" panose="020b0503020204020204" charset="-122"/>
              </a:rPr>
              <a:t>正反衬比</a:t>
            </a:r>
            <a:r>
              <a:rPr lang="zh-CN" sz="2935">
                <a:solidFill>
                  <a:srgbClr val="007431"/>
                </a:solidFill>
                <a:latin typeface="微软雅黑" panose="020b0503020204020204" charset="-122"/>
                <a:ea typeface="微软雅黑" panose="020b0503020204020204" charset="-122"/>
              </a:rPr>
              <a:t>突出其中一个方面的正确性。这种结构方式能起到对比鲜明、突出深化观点的作用</a:t>
            </a:r>
            <a:r>
              <a:rPr lang="zh-CN" altLang="en-US" sz="2935" b="1">
                <a:solidFill>
                  <a:srgbClr val="007431"/>
                </a:solidFill>
                <a:latin typeface="微软雅黑" panose="020b0503020204020204" charset="-122"/>
                <a:ea typeface="微软雅黑" panose="020b0503020204020204" charset="-122"/>
              </a:rPr>
              <a:t>　</a:t>
            </a:r>
          </a:p>
        </p:txBody>
      </p:sp>
      <p:sp>
        <p:nvSpPr>
          <p:cNvPr id="20483" name="矩形 3"/>
          <p:cNvSpPr/>
          <p:nvPr/>
        </p:nvSpPr>
        <p:spPr>
          <a:xfrm>
            <a:off x="5143500" y="1111251"/>
            <a:ext cx="2271184" cy="661035"/>
          </a:xfrm>
          <a:prstGeom prst="rect">
            <a:avLst/>
          </a:prstGeom>
          <a:noFill/>
          <a:ln w="9525">
            <a:noFill/>
          </a:ln>
        </p:spPr>
        <p:txBody>
          <a:bodyPr>
            <a:spAutoFit/>
          </a:bodyPr>
          <a:lstStyle/>
          <a:p>
            <a:pPr lvl="0"/>
            <a:r>
              <a:rPr lang="zh-CN" altLang="en-US" sz="3735" b="1">
                <a:solidFill>
                  <a:srgbClr val="FF0000"/>
                </a:solidFill>
                <a:latin typeface="黑体" panose="02010609060101010101" charset="-122"/>
                <a:ea typeface="黑体"/>
              </a:rPr>
              <a:t>对比式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1507" name="标题 1"/>
          <p:cNvSpPr>
            <a:spLocks noGrp="1"/>
          </p:cNvSpPr>
          <p:nvPr>
            <p:ph idx="1"/>
          </p:nvPr>
        </p:nvSpPr>
        <p:spPr>
          <a:xfrm>
            <a:off x="333376" y="571289"/>
            <a:ext cx="11525249" cy="4993216"/>
          </a:xfrm>
        </p:spPr>
        <p:txBody>
          <a:bodyPr vert="horz" wrap="square" lIns="121920" tIns="60960" rIns="121920" bIns="60960" anchor="t">
            <a:noAutofit/>
          </a:bodyPr>
          <a:lstStyle/>
          <a:p>
            <a:pPr marL="0" indent="0" algn="ctr">
              <a:spcBef>
                <a:spcPts val="600"/>
              </a:spcBef>
              <a:buNone/>
            </a:pPr>
            <a:r>
              <a:rPr lang="zh-CN" altLang="zh-CN" b="1">
                <a:solidFill>
                  <a:srgbClr val="007431"/>
                </a:solidFill>
                <a:latin typeface="微软雅黑" panose="020b0503020204020204" charset="-122"/>
                <a:ea typeface="微软雅黑" panose="020b0503020204020204" charset="-122"/>
              </a:rPr>
              <a:t>在人生的岔路口</a:t>
            </a:r>
          </a:p>
          <a:p>
            <a:pPr marL="0" indent="0">
              <a:spcBef>
                <a:spcPts val="600"/>
              </a:spcBef>
              <a:buNone/>
            </a:pPr>
            <a:r>
              <a:rPr lang="zh-CN" altLang="en-US" sz="2000">
                <a:solidFill>
                  <a:srgbClr val="007431"/>
                </a:solidFill>
                <a:latin typeface="微软雅黑" panose="020b0503020204020204" charset="-122"/>
                <a:ea typeface="微软雅黑" panose="020b0503020204020204" charset="-122"/>
              </a:rPr>
              <a:t>　　</a:t>
            </a:r>
            <a:r>
              <a:rPr lang="zh-CN" altLang="zh-CN" sz="2000">
                <a:solidFill>
                  <a:srgbClr val="007431"/>
                </a:solidFill>
                <a:latin typeface="微软雅黑" panose="020b0503020204020204" charset="-122"/>
                <a:ea typeface="微软雅黑" panose="020b0503020204020204" charset="-122"/>
              </a:rPr>
              <a:t>没有人在笔直的大路上迷路，让我们失去方向的都是岔路，</a:t>
            </a:r>
            <a:r>
              <a:rPr lang="zh-CN" altLang="zh-CN" sz="2000">
                <a:solidFill>
                  <a:srgbClr val="FF0000"/>
                </a:solidFill>
                <a:latin typeface="微软雅黑" panose="020b0503020204020204" charset="-122"/>
                <a:ea typeface="微软雅黑" panose="020b0503020204020204" charset="-122"/>
              </a:rPr>
              <a:t>站在人生的岔路口，决定我们是否迷失的，是我们心灵的选择。</a:t>
            </a:r>
          </a:p>
          <a:p>
            <a:pPr marL="0" indent="0">
              <a:spcBef>
                <a:spcPts val="600"/>
              </a:spcBef>
              <a:buNone/>
            </a:pPr>
            <a:r>
              <a:rPr lang="zh-CN" altLang="en-US" sz="2000">
                <a:solidFill>
                  <a:srgbClr val="007431"/>
                </a:solidFill>
                <a:latin typeface="微软雅黑" panose="020b0503020204020204" charset="-122"/>
                <a:ea typeface="微软雅黑" panose="020b0503020204020204" charset="-122"/>
              </a:rPr>
              <a:t>　　</a:t>
            </a:r>
            <a:r>
              <a:rPr lang="zh-CN" altLang="zh-CN" sz="2000">
                <a:solidFill>
                  <a:srgbClr val="007431"/>
                </a:solidFill>
                <a:latin typeface="微软雅黑" panose="020b0503020204020204" charset="-122"/>
                <a:ea typeface="微软雅黑" panose="020b0503020204020204" charset="-122"/>
              </a:rPr>
              <a:t>为了到达明天，现在就要启程，当我们在人生的道路上迈开蹒跚的第一步，就注定有许多岔路口在往后的岁月里等待着我们。人生的路很长，面对选择，我们的心灵要坚强。</a:t>
            </a:r>
          </a:p>
          <a:p>
            <a:pPr marL="0" indent="0">
              <a:spcBef>
                <a:spcPts val="600"/>
              </a:spcBef>
              <a:buNone/>
            </a:pPr>
            <a:r>
              <a:rPr lang="zh-CN" altLang="zh-CN" sz="2000">
                <a:solidFill>
                  <a:srgbClr val="007431"/>
                </a:solidFill>
                <a:latin typeface="微软雅黑" panose="020b0503020204020204" charset="-122"/>
                <a:ea typeface="微软雅黑" panose="020b0503020204020204" charset="-122"/>
              </a:rPr>
              <a:t>有些人能一直做出正确的选择。</a:t>
            </a:r>
            <a:r>
              <a:rPr lang="zh-CN" altLang="zh-CN" sz="2000">
                <a:solidFill>
                  <a:srgbClr val="FF0000"/>
                </a:solidFill>
                <a:latin typeface="微软雅黑" panose="020b0503020204020204" charset="-122"/>
                <a:ea typeface="微软雅黑" panose="020b0503020204020204" charset="-122"/>
              </a:rPr>
              <a:t>当母亲把“精忠报国”刺在岳飞背上，这烙印便一直引领他走向光明的方向。岳飞不为外物迷惑，他短暂的一生里有坚如磐石的信念，（甚至）面临苟活与真理的选择，他也毫不犹豫地踏上后一条路。透过历史的明镜，我们看到他心灵高贵的选择。（正面论据）</a:t>
            </a:r>
          </a:p>
          <a:p>
            <a:pPr marL="0" indent="0">
              <a:spcBef>
                <a:spcPts val="600"/>
              </a:spcBef>
              <a:buNone/>
            </a:pPr>
            <a:r>
              <a:rPr lang="zh-CN" altLang="zh-CN" sz="2000">
                <a:solidFill>
                  <a:srgbClr val="007431"/>
                </a:solidFill>
                <a:latin typeface="微软雅黑" panose="020b0503020204020204" charset="-122"/>
                <a:ea typeface="微软雅黑" panose="020b0503020204020204" charset="-122"/>
              </a:rPr>
              <a:t>    有些人也许一念之差误入歧途，却得幸有人拉他回头。</a:t>
            </a:r>
            <a:r>
              <a:rPr lang="zh-CN" altLang="zh-CN" sz="2000">
                <a:solidFill>
                  <a:srgbClr val="FF0000"/>
                </a:solidFill>
                <a:latin typeface="微软雅黑" panose="020b0503020204020204" charset="-122"/>
                <a:ea typeface="微软雅黑" panose="020b0503020204020204" charset="-122"/>
              </a:rPr>
              <a:t>当蔺相如选择了“先国家之急而后私仇”，不仅自己踏上正确的路途，也让廉颇一度迷失的心幡然醒悟。将相和的故事让后人在两个岔路口看见熠熠生辉的足印。（正面论据）</a:t>
            </a:r>
          </a:p>
          <a:p>
            <a:pPr marL="0" indent="0">
              <a:spcBef>
                <a:spcPts val="600"/>
              </a:spcBef>
              <a:buNone/>
            </a:pPr>
            <a:r>
              <a:rPr lang="zh-CN" altLang="en-US" sz="2000">
                <a:solidFill>
                  <a:srgbClr val="FF0000"/>
                </a:solidFill>
                <a:latin typeface="微软雅黑" panose="020b0503020204020204" charset="-122"/>
                <a:ea typeface="微软雅黑" panose="020b0503020204020204" charset="-122"/>
              </a:rPr>
              <a:t>　　</a:t>
            </a:r>
          </a:p>
        </p:txBody>
      </p:sp>
      <p:sp>
        <p:nvSpPr>
          <p:cNvPr id="21508" name="标题 1"/>
          <p:cNvSpPr>
            <a:spLocks noGrp="1"/>
          </p:cNvSpPr>
          <p:nvPr>
            <p:ph type="title"/>
          </p:nvPr>
        </p:nvSpPr>
        <p:spPr>
          <a:xfrm>
            <a:off x="190500" y="571500"/>
            <a:ext cx="10972800" cy="1143000"/>
          </a:xfrm>
        </p:spPr>
        <p:txBody>
          <a:bodyPr vert="horz" wrap="square" lIns="121920" tIns="60960" rIns="121920" bIns="60960" anchor="ctr"/>
          <a:lstStyle/>
          <a:p>
            <a:pPr algn="l"/>
            <a:r>
              <a:rPr lang="zh-CN" altLang="en-US" sz="2400">
                <a:solidFill>
                  <a:srgbClr val="007431"/>
                </a:solidFill>
                <a:effectLst>
                  <a:outerShdw blurRad="38100" dist="38100" dir="2700000" algn="tl">
                    <a:srgbClr val="000000">
                      <a:alpha val="43137"/>
                    </a:srgbClr>
                  </a:outerShdw>
                </a:effectLst>
                <a:latin typeface="微软雅黑" panose="020b0503020204020204" charset="-122"/>
                <a:ea typeface="微软雅黑" panose="020b0503020204020204" charset="-122"/>
              </a:rPr>
              <a:t>（例文解析）</a:t>
            </a:r>
          </a:p>
        </p:txBody>
      </p:sp>
      <p:sp>
        <p:nvSpPr>
          <p:cNvPr id="5" name="云形标注 4"/>
          <p:cNvSpPr/>
          <p:nvPr/>
        </p:nvSpPr>
        <p:spPr>
          <a:xfrm>
            <a:off x="8096885" y="897890"/>
            <a:ext cx="4000500" cy="1047751"/>
          </a:xfrm>
          <a:prstGeom prst="cloudCallout">
            <a:avLst>
              <a:gd name="adj1" fmla="val -77097"/>
              <a:gd name="adj2" fmla="val 49073"/>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zh-CN" sz="2400" b="0" i="0" u="none" strike="noStrike" kern="1200" cap="none" spc="0" normalizeH="0" baseline="0" noProof="0">
                <a:ln>
                  <a:noFill/>
                </a:ln>
                <a:solidFill>
                  <a:srgbClr val="00B050"/>
                </a:solidFill>
                <a:effectLst/>
                <a:uLnTx/>
                <a:uFillTx/>
                <a:latin typeface="黑体" panose="02010609060101010101" charset="-122"/>
                <a:ea typeface="黑体"/>
                <a:cs typeface="+mn-cs"/>
              </a:rPr>
              <a:t>序论部分提出中心论点</a:t>
            </a:r>
            <a:endParaRPr kumimoji="0" lang="zh-CN" altLang="en-US" sz="2400" b="0" i="0" u="none" strike="noStrike" kern="1200" cap="none" spc="0" normalizeH="0" baseline="0" noProof="0">
              <a:ln>
                <a:noFill/>
              </a:ln>
              <a:solidFill>
                <a:srgbClr val="00B050"/>
              </a:solidFill>
              <a:effectLst/>
              <a:uLnTx/>
              <a:uFillTx/>
              <a:latin typeface="黑体" panose="02010609060101010101" charset="-122"/>
              <a:ea typeface="黑体"/>
              <a:cs typeface="+mn-cs"/>
            </a:endParaRPr>
          </a:p>
        </p:txBody>
      </p:sp>
      <p:sp>
        <p:nvSpPr>
          <p:cNvPr id="7" name="云形标注 6"/>
          <p:cNvSpPr/>
          <p:nvPr/>
        </p:nvSpPr>
        <p:spPr>
          <a:xfrm>
            <a:off x="4533901" y="3048212"/>
            <a:ext cx="2286000" cy="762000"/>
          </a:xfrm>
          <a:prstGeom prst="cloudCallout">
            <a:avLst>
              <a:gd name="adj1" fmla="val 76748"/>
              <a:gd name="adj2" fmla="val 81893"/>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00B050"/>
                </a:solidFill>
                <a:effectLst/>
                <a:uLnTx/>
                <a:uFillTx/>
                <a:latin typeface="黑体" panose="02010609060101010101" charset="-122"/>
                <a:ea typeface="黑体"/>
                <a:cs typeface="+mn-cs"/>
              </a:rPr>
              <a:t>正面论据</a:t>
            </a:r>
          </a:p>
        </p:txBody>
      </p:sp>
      <p:sp>
        <p:nvSpPr>
          <p:cNvPr id="8" name="云形标注 7"/>
          <p:cNvSpPr/>
          <p:nvPr/>
        </p:nvSpPr>
        <p:spPr>
          <a:xfrm>
            <a:off x="5810886" y="5039572"/>
            <a:ext cx="2286000" cy="762000"/>
          </a:xfrm>
          <a:prstGeom prst="cloudCallout">
            <a:avLst>
              <a:gd name="adj1" fmla="val 76748"/>
              <a:gd name="adj2" fmla="val 81893"/>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00B050"/>
                </a:solidFill>
                <a:effectLst/>
                <a:uLnTx/>
                <a:uFillTx/>
                <a:latin typeface="黑体" panose="02010609060101010101" charset="-122"/>
                <a:ea typeface="黑体"/>
                <a:cs typeface="+mn-cs"/>
              </a:rPr>
              <a:t>正面论据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2531" name="标题 1"/>
          <p:cNvSpPr>
            <a:spLocks noGrp="1"/>
          </p:cNvSpPr>
          <p:nvPr>
            <p:ph idx="1"/>
          </p:nvPr>
        </p:nvSpPr>
        <p:spPr>
          <a:xfrm>
            <a:off x="1012190" y="1129030"/>
            <a:ext cx="10194290" cy="5429250"/>
          </a:xfrm>
        </p:spPr>
        <p:txBody>
          <a:bodyPr vert="horz" wrap="square" lIns="121920" tIns="60960" rIns="121920" bIns="60960" anchor="t">
            <a:normAutofit fontScale="90000" lnSpcReduction="10000"/>
          </a:bodyPr>
          <a:lstStyle/>
          <a:p>
            <a:pPr marL="0" indent="0">
              <a:lnSpc>
                <a:spcPct val="130000"/>
              </a:lnSpc>
              <a:spcBef>
                <a:spcPts val="600"/>
              </a:spcBef>
              <a:buNone/>
            </a:pPr>
            <a:r>
              <a:rPr lang="zh-CN" altLang="en-US">
                <a:solidFill>
                  <a:srgbClr val="007431"/>
                </a:solidFill>
                <a:latin typeface="微软雅黑" panose="020b0503020204020204" charset="-122"/>
                <a:ea typeface="微软雅黑" panose="020b0503020204020204" charset="-122"/>
              </a:rPr>
              <a:t>　　</a:t>
            </a:r>
            <a:r>
              <a:rPr lang="zh-CN" altLang="zh-CN">
                <a:solidFill>
                  <a:srgbClr val="007431"/>
                </a:solidFill>
                <a:latin typeface="微软雅黑" panose="020b0503020204020204" charset="-122"/>
                <a:ea typeface="微软雅黑" panose="020b0503020204020204" charset="-122"/>
              </a:rPr>
              <a:t>有些人却不幸在失足的泥潭里越陷越深。</a:t>
            </a:r>
            <a:r>
              <a:rPr lang="zh-CN" altLang="zh-CN">
                <a:solidFill>
                  <a:schemeClr val="tx1"/>
                </a:solidFill>
                <a:latin typeface="微软雅黑" panose="020b0503020204020204" charset="-122"/>
                <a:ea typeface="微软雅黑" panose="020b0503020204020204" charset="-122"/>
              </a:rPr>
              <a:t>商纣王选择了美人的笑靥而弃江山于不顾，慈禧太后为了王朝的苟延残喘而将民族的尊严送给外族去践踏，那些短视的人们作出的选择，留给后世的，除了一个轻蔑的嘲笑，更有太多沉痛的思考。</a:t>
            </a:r>
          </a:p>
          <a:p>
            <a:pPr marL="0" indent="0">
              <a:lnSpc>
                <a:spcPct val="130000"/>
              </a:lnSpc>
              <a:spcBef>
                <a:spcPts val="600"/>
              </a:spcBef>
              <a:buNone/>
            </a:pPr>
            <a:r>
              <a:rPr lang="zh-CN" altLang="zh-CN">
                <a:solidFill>
                  <a:srgbClr val="007431"/>
                </a:solidFill>
                <a:latin typeface="微软雅黑" panose="020b0503020204020204" charset="-122"/>
                <a:ea typeface="微软雅黑" panose="020b0503020204020204" charset="-122"/>
              </a:rPr>
              <a:t>     是非对错，全在心灵的一个选择，我们看着前人的选择，也在思索着自己该如何选择。选择的标准在每个人的心中，其实人人心中都有一枚指南针，它告诉我们应走的方向。可怕的是心中太多割舍不下的东西掩埋了它，让我们找它不到，又或是名利的沙砾模糊了它的刻度，让我们分辩不清。不要让太多无关紧要的东西羁绊自己的脚步，也不要让浮名小利的沙子钻进自己的眼睛。人生的旅程坎坷而又漫长，不要被装点得富丽堂皇的歧路迷惑，也不要畏惧正道上满布的荆棘，站在人生的岔路口，记得拿出心中的指南针，它会指明通往真理的方向，那个方向，就是我们心灵最睿智的选择。（总结）</a:t>
            </a:r>
          </a:p>
          <a:p>
            <a:pPr marL="0" indent="0">
              <a:lnSpc>
                <a:spcPct val="130000"/>
              </a:lnSpc>
              <a:spcBef>
                <a:spcPts val="600"/>
              </a:spcBef>
              <a:buNone/>
            </a:pPr>
            <a:r>
              <a:rPr lang="zh-CN" altLang="en-US">
                <a:solidFill>
                  <a:srgbClr val="007431"/>
                </a:solidFill>
                <a:latin typeface="微软雅黑" panose="020b0503020204020204" charset="-122"/>
                <a:ea typeface="微软雅黑" panose="020b0503020204020204" charset="-122"/>
              </a:rPr>
              <a:t>　　</a:t>
            </a:r>
          </a:p>
        </p:txBody>
      </p:sp>
      <p:sp>
        <p:nvSpPr>
          <p:cNvPr id="3" name="云形标注 2"/>
          <p:cNvSpPr/>
          <p:nvPr/>
        </p:nvSpPr>
        <p:spPr>
          <a:xfrm>
            <a:off x="6822440" y="1129031"/>
            <a:ext cx="2286000" cy="762000"/>
          </a:xfrm>
          <a:prstGeom prst="cloudCallout">
            <a:avLst>
              <a:gd name="adj1" fmla="val 92474"/>
              <a:gd name="adj2" fmla="val 73688"/>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00B050"/>
                </a:solidFill>
                <a:effectLst/>
                <a:uLnTx/>
                <a:uFillTx/>
                <a:latin typeface="黑体" panose="02010609060101010101" charset="-122"/>
                <a:ea typeface="黑体"/>
                <a:cs typeface="+mn-cs"/>
              </a:rPr>
              <a:t>反面论据</a:t>
            </a:r>
          </a:p>
        </p:txBody>
      </p:sp>
      <p:sp>
        <p:nvSpPr>
          <p:cNvPr id="5" name="云形标注 4"/>
          <p:cNvSpPr/>
          <p:nvPr/>
        </p:nvSpPr>
        <p:spPr>
          <a:xfrm>
            <a:off x="4738371" y="3984626"/>
            <a:ext cx="2286000" cy="762000"/>
          </a:xfrm>
          <a:prstGeom prst="cloudCallout">
            <a:avLst>
              <a:gd name="adj1" fmla="val -118123"/>
              <a:gd name="adj2" fmla="val 49073"/>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00B050"/>
                </a:solidFill>
                <a:effectLst/>
                <a:uLnTx/>
                <a:uFillTx/>
                <a:latin typeface="黑体" panose="02010609060101010101" charset="-122"/>
                <a:ea typeface="黑体"/>
                <a:cs typeface="+mn-cs"/>
              </a:rPr>
              <a:t>总结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标题 6"/>
          <p:cNvSpPr>
            <a:spLocks noGrp="1"/>
          </p:cNvSpPr>
          <p:nvPr>
            <p:ph type="title" hasCustomPrompt="1"/>
            <p:custDataLst>
              <p:tags r:id="rId3"/>
            </p:custDataLst>
          </p:nvPr>
        </p:nvSpPr>
        <p:spPr>
          <a:xfrm>
            <a:off x="1624013" y="4457700"/>
            <a:ext cx="9615488" cy="968375"/>
          </a:xfrm>
        </p:spPr>
        <p:txBody>
          <a:bodyPr lIns="0" tIns="0" rIns="0" anchor="t" anchorCtr="0">
            <a:normAutofit fontScale="90000"/>
          </a:bodyPr>
          <a:lstStyle/>
          <a:p>
            <a:pPr fontAlgn="auto"/>
            <a:r>
              <a:rPr lang="zh-CN" altLang="en-US" strike="noStrike" noProof="1">
                <a:solidFill>
                  <a:srgbClr val="CC0000"/>
                </a:solidFill>
                <a:latin typeface="微软雅黑" panose="020b0503020204020204" charset="-122"/>
                <a:ea typeface="微软雅黑" panose="020b0503020204020204" charset="-122"/>
                <a:sym typeface="+mn-ea"/>
              </a:rPr>
              <a:t>议论文分论点的拟写 </a:t>
            </a:r>
            <a:endParaRPr lang="zh-CN" altLang="en-US" strike="noStrike" noProof="1"/>
          </a:p>
        </p:txBody>
      </p:sp>
      <p:sp>
        <p:nvSpPr>
          <p:cNvPr id="26" name="椭圆 25"/>
          <p:cNvSpPr/>
          <p:nvPr>
            <p:custDataLst>
              <p:tags r:id="rId4"/>
            </p:custDataLst>
          </p:nvPr>
        </p:nvSpPr>
        <p:spPr>
          <a:xfrm>
            <a:off x="4854575" y="1722438"/>
            <a:ext cx="2484438" cy="24844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rmAutofit fontScale="72500"/>
          </a:bodyPr>
          <a:lstStyle/>
          <a:p>
            <a:pPr algn="ctr" eaLnBrk="1" fontAlgn="auto" hangingPunct="1">
              <a:spcBef>
                <a:spcPct val="0"/>
              </a:spcBef>
              <a:spcAft>
                <a:spcPct val="0"/>
              </a:spcAft>
            </a:pPr>
            <a:r>
              <a:rPr lang="en-US" altLang="zh-CN" sz="13800" b="1" strike="noStrike" noProof="1">
                <a:solidFill>
                  <a:prstClr val="white"/>
                </a:solidFill>
              </a:rPr>
              <a:t>3</a:t>
            </a:r>
          </a:p>
        </p:txBody>
      </p:sp>
    </p:spTree>
    <p:custDataLst>
      <p:tags r:id="rId5"/>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266" name="WordArt 4"/>
          <p:cNvSpPr>
            <a:spLocks noTextEdit="1"/>
          </p:cNvSpPr>
          <p:nvPr/>
        </p:nvSpPr>
        <p:spPr>
          <a:xfrm>
            <a:off x="3287713" y="2492375"/>
            <a:ext cx="5186362" cy="1611313"/>
          </a:xfrm>
          <a:prstGeom prst="rect">
            <a:avLst/>
          </a:prstGeom>
        </p:spPr>
        <p:txBody>
          <a:bodyPr wrap="none" fromWordArt="1">
            <a:prstTxWarp prst="textPlain">
              <a:avLst>
                <a:gd name="adj" fmla="val 50000"/>
              </a:avLst>
            </a:prstTxWarp>
            <a:normAutofit/>
          </a:bodyPr>
          <a:lstStyle/>
          <a:p>
            <a:pPr algn="ctr" eaLnBrk="0" hangingPunct="0"/>
            <a:r>
              <a:rPr lang="zh-CN" altLang="en-US" sz="3600">
                <a:solidFill>
                  <a:srgbClr val="007431"/>
                </a:solidFill>
                <a:effectLst>
                  <a:outerShdw dist="35921" dir="2699999" algn="ctr" rotWithShape="0">
                    <a:srgbClr val="C0C0C0">
                      <a:alpha val="79999"/>
                    </a:srgbClr>
                  </a:outerShdw>
                </a:effectLst>
                <a:latin typeface="华文行楷" charset="0"/>
                <a:ea typeface="华文行楷" charset="0"/>
              </a:rPr>
              <a:t>拟写分论点的方法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0" fill="hold"/>
                                        <p:tgtEl>
                                          <p:spTgt spid="11266"/>
                                        </p:tgtEl>
                                        <p:attrNameLst>
                                          <p:attrName>ppt_w</p:attrName>
                                        </p:attrNameLst>
                                      </p:cBhvr>
                                      <p:tavLst>
                                        <p:tav tm="0" fmla="#ppt_w*sin(2.5*pi*$)">
                                          <p:val>
                                            <p:fltVal val="0"/>
                                          </p:val>
                                        </p:tav>
                                        <p:tav tm="100000">
                                          <p:val>
                                            <p:fltVal val="1"/>
                                          </p:val>
                                        </p:tav>
                                      </p:tavLst>
                                    </p:anim>
                                    <p:anim calcmode="lin" valueType="num">
                                      <p:cBhvr>
                                        <p:cTn id="8" dur="5000" fill="hold"/>
                                        <p:tgtEl>
                                          <p:spTgt spid="112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标题 1"/>
          <p:cNvSpPr>
            <a:spLocks noGrp="1"/>
          </p:cNvSpPr>
          <p:nvPr>
            <p:ph type="title"/>
          </p:nvPr>
        </p:nvSpPr>
        <p:spPr>
          <a:xfrm>
            <a:off x="1099620" y="869915"/>
            <a:ext cx="5817600" cy="979200"/>
          </a:xfrm>
        </p:spPr>
        <p:txBody>
          <a:bodyPr/>
          <a:lstStyle/>
          <a:p>
            <a:r>
              <a:rPr lang="zh-CN" altLang="en-US">
                <a:solidFill>
                  <a:srgbClr val="007431"/>
                </a:solidFill>
              </a:rPr>
              <a:t>（1）追问内容法：（是什么）</a:t>
            </a:r>
          </a:p>
        </p:txBody>
      </p:sp>
      <p:sp>
        <p:nvSpPr>
          <p:cNvPr id="3" name="内容占位符 2"/>
          <p:cNvSpPr>
            <a:spLocks noGrp="1"/>
          </p:cNvSpPr>
          <p:nvPr>
            <p:ph idx="1"/>
          </p:nvPr>
        </p:nvSpPr>
        <p:spPr>
          <a:xfrm>
            <a:off x="1203670" y="2369725"/>
            <a:ext cx="9784800" cy="3272400"/>
          </a:xfrm>
        </p:spPr>
        <p:txBody>
          <a:bodyPr>
            <a:normAutofit lnSpcReduction="10000"/>
          </a:bodyPr>
          <a:lstStyle/>
          <a:p>
            <a:r>
              <a:rPr lang="en-US" altLang="zh-CN"/>
              <a:t>     </a:t>
            </a:r>
            <a:r>
              <a:rPr lang="zh-CN" altLang="en-US" sz="2800">
                <a:solidFill>
                  <a:srgbClr val="007431"/>
                </a:solidFill>
                <a:latin typeface="微软雅黑" panose="020b0503020204020204" charset="-122"/>
                <a:ea typeface="微软雅黑" panose="020b0503020204020204" charset="-122"/>
              </a:rPr>
              <a:t>几个分论点是对中心论点的属性和思想意义的揭示与阐发，是作者对某一理论思索人生的结果。也就是把中心论点作为结论去追溯具体的内容，扣住</a:t>
            </a:r>
            <a:r>
              <a:rPr lang="zh-CN" altLang="en-US" sz="2800">
                <a:solidFill>
                  <a:srgbClr val="FF0000"/>
                </a:solidFill>
                <a:latin typeface="微软雅黑" panose="020b0503020204020204" charset="-122"/>
                <a:ea typeface="微软雅黑" panose="020b0503020204020204" charset="-122"/>
              </a:rPr>
              <a:t>“是什么”</a:t>
            </a:r>
            <a:r>
              <a:rPr lang="zh-CN" altLang="en-US" sz="2800">
                <a:solidFill>
                  <a:srgbClr val="007431"/>
                </a:solidFill>
                <a:latin typeface="微软雅黑" panose="020b0503020204020204" charset="-122"/>
                <a:ea typeface="微软雅黑" panose="020b0503020204020204" charset="-122"/>
              </a:rPr>
              <a:t>。事物是复杂的，内容是多方面的。我们抓住房了其中几个主要内容，也就形成了几个分论点。这是用得较多的一种方法。</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0964" name="Text Box 4"/>
          <p:cNvSpPr txBox="1"/>
          <p:nvPr/>
        </p:nvSpPr>
        <p:spPr>
          <a:xfrm>
            <a:off x="3287713" y="2565400"/>
            <a:ext cx="5761037" cy="1588770"/>
          </a:xfrm>
          <a:prstGeom prst="rect">
            <a:avLst/>
          </a:prstGeom>
          <a:noFill/>
          <a:ln w="9525">
            <a:noFill/>
          </a:ln>
        </p:spPr>
        <p:txBody>
          <a:bodyPr>
            <a:spAutoFit/>
          </a:bodyPr>
          <a:lstStyle/>
          <a:p>
            <a:pPr lvl="0" eaLnBrk="1" hangingPunct="1">
              <a:spcBef>
                <a:spcPct val="50000"/>
              </a:spcBef>
            </a:pPr>
            <a:r>
              <a:rPr lang="en-US" altLang="zh-CN" sz="3200">
                <a:solidFill>
                  <a:srgbClr val="007431"/>
                </a:solidFill>
                <a:latin typeface="华文行楷" pitchFamily="2" charset="-122"/>
                <a:ea typeface="华文行楷" pitchFamily="2" charset="-122"/>
              </a:rPr>
              <a:t>1</a:t>
            </a:r>
            <a:r>
              <a:rPr lang="zh-CN" altLang="en-US" sz="3200">
                <a:solidFill>
                  <a:srgbClr val="007431"/>
                </a:solidFill>
                <a:latin typeface="华文行楷" pitchFamily="2" charset="-122"/>
                <a:ea typeface="华文行楷" pitchFamily="2" charset="-122"/>
              </a:rPr>
              <a:t>、刻苦勤奋，是理想的阶梯</a:t>
            </a:r>
            <a:r>
              <a:rPr lang="en-US" altLang="zh-CN" sz="3200">
                <a:solidFill>
                  <a:srgbClr val="007431"/>
                </a:solidFill>
                <a:latin typeface="华文行楷" pitchFamily="2" charset="-122"/>
                <a:ea typeface="华文行楷" pitchFamily="2" charset="-122"/>
              </a:rPr>
              <a:t>; </a:t>
            </a:r>
            <a:br>
              <a:rPr lang="en-US" altLang="zh-CN" sz="3200">
                <a:solidFill>
                  <a:srgbClr val="007431"/>
                </a:solidFill>
                <a:latin typeface="华文行楷" pitchFamily="2" charset="-122"/>
                <a:ea typeface="华文行楷" pitchFamily="2" charset="-122"/>
              </a:rPr>
            </a:br>
            <a:r>
              <a:rPr lang="en-US" altLang="zh-CN" sz="3200">
                <a:solidFill>
                  <a:srgbClr val="007431"/>
                </a:solidFill>
                <a:latin typeface="华文行楷" pitchFamily="2" charset="-122"/>
                <a:ea typeface="华文行楷" pitchFamily="2" charset="-122"/>
              </a:rPr>
              <a:t>2</a:t>
            </a:r>
            <a:r>
              <a:rPr lang="zh-CN" altLang="en-US" sz="3200">
                <a:solidFill>
                  <a:srgbClr val="007431"/>
                </a:solidFill>
                <a:latin typeface="华文行楷" pitchFamily="2" charset="-122"/>
                <a:ea typeface="华文行楷" pitchFamily="2" charset="-122"/>
              </a:rPr>
              <a:t>、珍惜时间，是理想的阶梯</a:t>
            </a:r>
            <a:r>
              <a:rPr lang="en-US" altLang="zh-CN" sz="3200">
                <a:solidFill>
                  <a:srgbClr val="007431"/>
                </a:solidFill>
                <a:latin typeface="华文行楷" pitchFamily="2" charset="-122"/>
                <a:ea typeface="华文行楷" pitchFamily="2" charset="-122"/>
              </a:rPr>
              <a:t>; </a:t>
            </a:r>
            <a:br>
              <a:rPr lang="en-US" altLang="zh-CN" sz="3200">
                <a:solidFill>
                  <a:srgbClr val="007431"/>
                </a:solidFill>
                <a:latin typeface="华文行楷" pitchFamily="2" charset="-122"/>
                <a:ea typeface="华文行楷" pitchFamily="2" charset="-122"/>
              </a:rPr>
            </a:br>
            <a:r>
              <a:rPr lang="en-US" altLang="zh-CN" sz="3200">
                <a:solidFill>
                  <a:srgbClr val="007431"/>
                </a:solidFill>
                <a:latin typeface="华文行楷" pitchFamily="2" charset="-122"/>
                <a:ea typeface="华文行楷" pitchFamily="2" charset="-122"/>
              </a:rPr>
              <a:t>3</a:t>
            </a:r>
            <a:r>
              <a:rPr lang="zh-CN" altLang="en-US" sz="3200">
                <a:solidFill>
                  <a:srgbClr val="007431"/>
                </a:solidFill>
                <a:latin typeface="华文行楷" pitchFamily="2" charset="-122"/>
                <a:ea typeface="华文行楷" pitchFamily="2" charset="-122"/>
              </a:rPr>
              <a:t>、迎难而上，是理想的阶梯。 </a:t>
            </a:r>
          </a:p>
        </p:txBody>
      </p:sp>
      <p:sp>
        <p:nvSpPr>
          <p:cNvPr id="40965" name="Text Box 5"/>
          <p:cNvSpPr txBox="1"/>
          <p:nvPr/>
        </p:nvSpPr>
        <p:spPr>
          <a:xfrm>
            <a:off x="4008438" y="692150"/>
            <a:ext cx="3816350" cy="701040"/>
          </a:xfrm>
          <a:prstGeom prst="rect">
            <a:avLst/>
          </a:prstGeom>
          <a:noFill/>
          <a:ln w="9525">
            <a:noFill/>
          </a:ln>
        </p:spPr>
        <p:txBody>
          <a:bodyPr>
            <a:spAutoFit/>
          </a:bodyPr>
          <a:lstStyle/>
          <a:p>
            <a:pPr lvl="0" eaLnBrk="1" hangingPunct="1">
              <a:spcBef>
                <a:spcPct val="50000"/>
              </a:spcBef>
            </a:pPr>
            <a:r>
              <a:rPr lang="en-US" altLang="zh-CN" sz="4000">
                <a:solidFill>
                  <a:srgbClr val="FF0000"/>
                </a:solidFill>
                <a:latin typeface="Arial" panose="020b0604020202020204" pitchFamily="34" charset="0"/>
                <a:ea typeface="华文新魏" pitchFamily="2" charset="-122"/>
              </a:rPr>
              <a:t>《</a:t>
            </a:r>
            <a:r>
              <a:rPr lang="zh-CN" altLang="en-US" sz="4000">
                <a:solidFill>
                  <a:srgbClr val="FF0000"/>
                </a:solidFill>
                <a:latin typeface="Arial" panose="020b0604020202020204" pitchFamily="34" charset="0"/>
                <a:ea typeface="华文新魏" pitchFamily="2" charset="-122"/>
              </a:rPr>
              <a:t>理想的阶梯</a:t>
            </a:r>
            <a:r>
              <a:rPr lang="en-US" altLang="zh-CN" sz="4000">
                <a:solidFill>
                  <a:srgbClr val="FF0000"/>
                </a:solidFill>
                <a:latin typeface="Arial" panose="020b0604020202020204" pitchFamily="34" charset="0"/>
                <a:ea typeface="华文新魏" pitchFamily="2" charset="-122"/>
              </a:rPr>
              <a:t>》</a:t>
            </a:r>
          </a:p>
        </p:txBody>
      </p:sp>
      <p:sp>
        <p:nvSpPr>
          <p:cNvPr id="40966" name="Text Box 6"/>
          <p:cNvSpPr txBox="1"/>
          <p:nvPr/>
        </p:nvSpPr>
        <p:spPr>
          <a:xfrm>
            <a:off x="3071813" y="1557338"/>
            <a:ext cx="6049962" cy="613410"/>
          </a:xfrm>
          <a:prstGeom prst="rect">
            <a:avLst/>
          </a:prstGeom>
          <a:noFill/>
          <a:ln w="9525">
            <a:noFill/>
          </a:ln>
        </p:spPr>
        <p:txBody>
          <a:bodyPr>
            <a:spAutoFit/>
          </a:bodyPr>
          <a:lstStyle/>
          <a:p>
            <a:pPr lvl="0" eaLnBrk="1" hangingPunct="1">
              <a:spcBef>
                <a:spcPct val="50000"/>
              </a:spcBef>
            </a:pPr>
            <a:r>
              <a:rPr lang="zh-CN" altLang="en-US" sz="3200">
                <a:solidFill>
                  <a:srgbClr val="007431"/>
                </a:solidFill>
                <a:latin typeface="Arial" panose="020b0604020202020204" pitchFamily="34" charset="0"/>
                <a:ea typeface="华文行楷" pitchFamily="2" charset="-122"/>
              </a:rPr>
              <a:t>中心论点：“奋斗是理想的阶梯”</a:t>
            </a:r>
          </a:p>
        </p:txBody>
      </p:sp>
      <p:sp>
        <p:nvSpPr>
          <p:cNvPr id="40967" name="Text Box 7"/>
          <p:cNvSpPr txBox="1"/>
          <p:nvPr/>
        </p:nvSpPr>
        <p:spPr>
          <a:xfrm>
            <a:off x="1196658" y="692150"/>
            <a:ext cx="792162" cy="2150110"/>
          </a:xfrm>
          <a:prstGeom prst="rect">
            <a:avLst/>
          </a:prstGeom>
          <a:solidFill>
            <a:srgbClr val="33CC33"/>
          </a:solidFill>
          <a:ln w="9525">
            <a:noFill/>
          </a:ln>
        </p:spPr>
        <p:txBody>
          <a:bodyPr>
            <a:spAutoFit/>
          </a:bodyPr>
          <a:lstStyle/>
          <a:p>
            <a:pPr lvl="0" eaLnBrk="1" hangingPunct="1">
              <a:spcBef>
                <a:spcPct val="50000"/>
              </a:spcBef>
            </a:pPr>
            <a:r>
              <a:rPr lang="zh-CN" altLang="en-US" sz="4400" b="1">
                <a:latin typeface="微软雅黑" panose="020b0503020204020204" charset="-122"/>
                <a:ea typeface="微软雅黑" panose="020b0503020204020204" charset="-122"/>
              </a:rPr>
              <a:t>是什么</a:t>
            </a:r>
          </a:p>
        </p:txBody>
      </p:sp>
      <p:sp>
        <p:nvSpPr>
          <p:cNvPr id="40968" name="Text Box 8"/>
          <p:cNvSpPr txBox="1"/>
          <p:nvPr/>
        </p:nvSpPr>
        <p:spPr>
          <a:xfrm>
            <a:off x="2135188" y="4292600"/>
            <a:ext cx="8064500" cy="1588770"/>
          </a:xfrm>
          <a:prstGeom prst="rect">
            <a:avLst/>
          </a:prstGeom>
          <a:noFill/>
          <a:ln w="9525">
            <a:noFill/>
          </a:ln>
        </p:spPr>
        <p:txBody>
          <a:bodyPr>
            <a:spAutoFit/>
          </a:bodyPr>
          <a:lstStyle/>
          <a:p>
            <a:pPr lvl="0" eaLnBrk="1" hangingPunct="1">
              <a:spcBef>
                <a:spcPct val="50000"/>
              </a:spcBef>
            </a:pPr>
            <a:r>
              <a:rPr lang="zh-CN" altLang="en-US" sz="3200">
                <a:solidFill>
                  <a:srgbClr val="FF0000"/>
                </a:solidFill>
                <a:latin typeface="Arial" panose="020b0604020202020204" pitchFamily="34" charset="0"/>
                <a:ea typeface="华文行楷" pitchFamily="2" charset="-122"/>
              </a:rPr>
              <a:t>　 论证中并列的几个观点是对中心论点的内涵的揭示与阐发，是对某一论题思索认识的结果。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967"/>
                                        </p:tgtEl>
                                        <p:attrNameLst>
                                          <p:attrName>style.visibility</p:attrName>
                                        </p:attrNameLst>
                                      </p:cBhvr>
                                      <p:to>
                                        <p:strVal val="visible"/>
                                      </p:to>
                                    </p:set>
                                    <p:animEffect transition="in" filter="wipe(down)">
                                      <p:cBhvr>
                                        <p:cTn id="7" dur="580">
                                          <p:stCondLst>
                                            <p:cond delay="0"/>
                                          </p:stCondLst>
                                        </p:cTn>
                                        <p:tgtEl>
                                          <p:spTgt spid="40967"/>
                                        </p:tgtEl>
                                      </p:cBhvr>
                                    </p:animEffect>
                                    <p:anim calcmode="lin" valueType="num">
                                      <p:cBhvr>
                                        <p:cTn id="8" dur="1822" tmFilter="0,0; 0.14,0.36; 0.43,0.73; 0.71,0.91; 1.0,1.0">
                                          <p:stCondLst>
                                            <p:cond delay="0"/>
                                          </p:stCondLst>
                                        </p:cTn>
                                        <p:tgtEl>
                                          <p:spTgt spid="4096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96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96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96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967"/>
                                        </p:tgtEl>
                                        <p:attrNameLst>
                                          <p:attrName>ppt_y</p:attrName>
                                        </p:attrNameLst>
                                      </p:cBhvr>
                                      <p:tavLst>
                                        <p:tav tm="0" fmla="#ppt_y-sin(pi*$)/81">
                                          <p:val>
                                            <p:fltVal val="0"/>
                                          </p:val>
                                        </p:tav>
                                        <p:tav tm="100000">
                                          <p:val>
                                            <p:fltVal val="1"/>
                                          </p:val>
                                        </p:tav>
                                      </p:tavLst>
                                    </p:anim>
                                    <p:animScale>
                                      <p:cBhvr>
                                        <p:cTn id="13" dur="26">
                                          <p:stCondLst>
                                            <p:cond delay="650"/>
                                          </p:stCondLst>
                                        </p:cTn>
                                        <p:tgtEl>
                                          <p:spTgt spid="40967"/>
                                        </p:tgtEl>
                                      </p:cBhvr>
                                      <p:to x="100000" y="60000"/>
                                    </p:animScale>
                                    <p:animScale>
                                      <p:cBhvr>
                                        <p:cTn id="14" dur="166" decel="50000">
                                          <p:stCondLst>
                                            <p:cond delay="676"/>
                                          </p:stCondLst>
                                        </p:cTn>
                                        <p:tgtEl>
                                          <p:spTgt spid="40967"/>
                                        </p:tgtEl>
                                      </p:cBhvr>
                                      <p:to x="100000" y="100000"/>
                                    </p:animScale>
                                    <p:animScale>
                                      <p:cBhvr>
                                        <p:cTn id="15" dur="26">
                                          <p:stCondLst>
                                            <p:cond delay="1312"/>
                                          </p:stCondLst>
                                        </p:cTn>
                                        <p:tgtEl>
                                          <p:spTgt spid="40967"/>
                                        </p:tgtEl>
                                      </p:cBhvr>
                                      <p:to x="100000" y="80000"/>
                                    </p:animScale>
                                    <p:animScale>
                                      <p:cBhvr>
                                        <p:cTn id="16" dur="166" decel="50000">
                                          <p:stCondLst>
                                            <p:cond delay="1338"/>
                                          </p:stCondLst>
                                        </p:cTn>
                                        <p:tgtEl>
                                          <p:spTgt spid="40967"/>
                                        </p:tgtEl>
                                      </p:cBhvr>
                                      <p:to x="100000" y="100000"/>
                                    </p:animScale>
                                    <p:animScale>
                                      <p:cBhvr>
                                        <p:cTn id="17" dur="26">
                                          <p:stCondLst>
                                            <p:cond delay="1642"/>
                                          </p:stCondLst>
                                        </p:cTn>
                                        <p:tgtEl>
                                          <p:spTgt spid="40967"/>
                                        </p:tgtEl>
                                      </p:cBhvr>
                                      <p:to x="100000" y="90000"/>
                                    </p:animScale>
                                    <p:animScale>
                                      <p:cBhvr>
                                        <p:cTn id="18" dur="166" decel="50000">
                                          <p:stCondLst>
                                            <p:cond delay="1668"/>
                                          </p:stCondLst>
                                        </p:cTn>
                                        <p:tgtEl>
                                          <p:spTgt spid="40967"/>
                                        </p:tgtEl>
                                      </p:cBhvr>
                                      <p:to x="100000" y="100000"/>
                                    </p:animScale>
                                    <p:animScale>
                                      <p:cBhvr>
                                        <p:cTn id="19" dur="26">
                                          <p:stCondLst>
                                            <p:cond delay="1808"/>
                                          </p:stCondLst>
                                        </p:cTn>
                                        <p:tgtEl>
                                          <p:spTgt spid="40967"/>
                                        </p:tgtEl>
                                      </p:cBhvr>
                                      <p:to x="100000" y="95000"/>
                                    </p:animScale>
                                    <p:animScale>
                                      <p:cBhvr>
                                        <p:cTn id="20" dur="166" decel="50000">
                                          <p:stCondLst>
                                            <p:cond delay="1834"/>
                                          </p:stCondLst>
                                        </p:cTn>
                                        <p:tgtEl>
                                          <p:spTgt spid="40967"/>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0965"/>
                                        </p:tgtEl>
                                        <p:attrNameLst>
                                          <p:attrName>style.visibility</p:attrName>
                                        </p:attrNameLst>
                                      </p:cBhvr>
                                      <p:to>
                                        <p:strVal val="visible"/>
                                      </p:to>
                                    </p:set>
                                    <p:animEffect transition="in" filter="blinds(horizontal)">
                                      <p:cBhvr>
                                        <p:cTn id="25" dur="500"/>
                                        <p:tgtEl>
                                          <p:spTgt spid="4096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40966"/>
                                        </p:tgtEl>
                                        <p:attrNameLst>
                                          <p:attrName>style.visibility</p:attrName>
                                        </p:attrNameLst>
                                      </p:cBhvr>
                                      <p:to>
                                        <p:strVal val="visible"/>
                                      </p:to>
                                    </p:set>
                                    <p:anim calcmode="lin" valueType="num">
                                      <p:cBhvr additive="base">
                                        <p:cTn id="30" dur="500" fill="hold"/>
                                        <p:tgtEl>
                                          <p:spTgt spid="40966"/>
                                        </p:tgtEl>
                                        <p:attrNameLst>
                                          <p:attrName>ppt_x</p:attrName>
                                        </p:attrNameLst>
                                      </p:cBhvr>
                                      <p:tavLst>
                                        <p:tav tm="0">
                                          <p:val>
                                            <p:strVal val="0-#ppt_w/2"/>
                                          </p:val>
                                        </p:tav>
                                        <p:tav tm="100000">
                                          <p:val>
                                            <p:strVal val="#ppt_x"/>
                                          </p:val>
                                        </p:tav>
                                      </p:tavLst>
                                    </p:anim>
                                    <p:anim calcmode="lin" valueType="num">
                                      <p:cBhvr additive="base">
                                        <p:cTn id="31" dur="500" fill="hold"/>
                                        <p:tgtEl>
                                          <p:spTgt spid="40966"/>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7" presetClass="entr" presetSubtype="0" fill="hold" grpId="0" nodeType="clickEffect">
                                  <p:stCondLst>
                                    <p:cond delay="0"/>
                                  </p:stCondLst>
                                  <p:iterate type="lt">
                                    <p:tmPct val="50000"/>
                                  </p:iterate>
                                  <p:childTnLst>
                                    <p:set>
                                      <p:cBhvr>
                                        <p:cTn id="35" dur="1" fill="hold">
                                          <p:stCondLst>
                                            <p:cond delay="0"/>
                                          </p:stCondLst>
                                        </p:cTn>
                                        <p:tgtEl>
                                          <p:spTgt spid="40964"/>
                                        </p:tgtEl>
                                        <p:attrNameLst>
                                          <p:attrName>style.visibility</p:attrName>
                                        </p:attrNameLst>
                                      </p:cBhvr>
                                      <p:to>
                                        <p:strVal val="visible"/>
                                      </p:to>
                                    </p:set>
                                    <p:anim calcmode="discrete" valueType="clr">
                                      <p:cBhvr override="childStyle">
                                        <p:cTn id="36" dur="80"/>
                                        <p:tgtEl>
                                          <p:spTgt spid="40964"/>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40964"/>
                                        </p:tgtEl>
                                        <p:attrNameLst>
                                          <p:attrName>fillcolor</p:attrName>
                                        </p:attrNameLst>
                                      </p:cBhvr>
                                      <p:tavLst>
                                        <p:tav tm="0">
                                          <p:val>
                                            <p:clrVal>
                                              <a:schemeClr val="accent2"/>
                                            </p:clrVal>
                                          </p:val>
                                        </p:tav>
                                        <p:tav tm="50000">
                                          <p:val>
                                            <p:clrVal>
                                              <a:schemeClr val="hlink"/>
                                            </p:clrVal>
                                          </p:val>
                                        </p:tav>
                                      </p:tavLst>
                                    </p:anim>
                                    <p:set>
                                      <p:cBhvr>
                                        <p:cTn id="38" dur="80"/>
                                        <p:tgtEl>
                                          <p:spTgt spid="40964"/>
                                        </p:tgtEl>
                                        <p:attrNameLst>
                                          <p:attrName>fill.type</p:attrName>
                                        </p:attrNameLst>
                                      </p:cBhvr>
                                      <p:to>
                                        <p:strVal val="solid"/>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27" presetClass="entr" presetSubtype="0" fill="hold" grpId="0" nodeType="clickEffect">
                                  <p:stCondLst>
                                    <p:cond delay="0"/>
                                  </p:stCondLst>
                                  <p:iterate type="lt">
                                    <p:tmPct val="50000"/>
                                  </p:iterate>
                                  <p:childTnLst>
                                    <p:set>
                                      <p:cBhvr>
                                        <p:cTn id="42" dur="1" fill="hold">
                                          <p:stCondLst>
                                            <p:cond delay="0"/>
                                          </p:stCondLst>
                                        </p:cTn>
                                        <p:tgtEl>
                                          <p:spTgt spid="40968"/>
                                        </p:tgtEl>
                                        <p:attrNameLst>
                                          <p:attrName>style.visibility</p:attrName>
                                        </p:attrNameLst>
                                      </p:cBhvr>
                                      <p:to>
                                        <p:strVal val="visible"/>
                                      </p:to>
                                    </p:set>
                                    <p:anim calcmode="discrete" valueType="clr">
                                      <p:cBhvr override="childStyle">
                                        <p:cTn id="43" dur="80"/>
                                        <p:tgtEl>
                                          <p:spTgt spid="40968"/>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40968"/>
                                        </p:tgtEl>
                                        <p:attrNameLst>
                                          <p:attrName>fillcolor</p:attrName>
                                        </p:attrNameLst>
                                      </p:cBhvr>
                                      <p:tavLst>
                                        <p:tav tm="0">
                                          <p:val>
                                            <p:clrVal>
                                              <a:schemeClr val="accent2"/>
                                            </p:clrVal>
                                          </p:val>
                                        </p:tav>
                                        <p:tav tm="50000">
                                          <p:val>
                                            <p:clrVal>
                                              <a:schemeClr val="hlink"/>
                                            </p:clrVal>
                                          </p:val>
                                        </p:tav>
                                      </p:tavLst>
                                    </p:anim>
                                    <p:set>
                                      <p:cBhvr>
                                        <p:cTn id="45" dur="80"/>
                                        <p:tgtEl>
                                          <p:spTgt spid="409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p:bldP spid="40966" grpId="0"/>
      <p:bldP spid="40967" grpId="0"/>
      <p:bldP spid="40968"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8434" name="Text Box 2"/>
          <p:cNvSpPr txBox="1"/>
          <p:nvPr/>
        </p:nvSpPr>
        <p:spPr>
          <a:xfrm>
            <a:off x="2135188" y="620713"/>
            <a:ext cx="6335712" cy="743585"/>
          </a:xfrm>
          <a:prstGeom prst="rect">
            <a:avLst/>
          </a:prstGeom>
          <a:noFill/>
          <a:ln w="9525">
            <a:noFill/>
          </a:ln>
        </p:spPr>
        <p:txBody>
          <a:bodyPr>
            <a:spAutoFit/>
          </a:bodyPr>
          <a:lstStyle/>
          <a:p>
            <a:pPr lvl="0" eaLnBrk="1" hangingPunct="1">
              <a:spcBef>
                <a:spcPct val="50000"/>
              </a:spcBef>
            </a:pPr>
            <a:r>
              <a:rPr lang="en-US" altLang="zh-CN" sz="4000">
                <a:solidFill>
                  <a:srgbClr val="007431"/>
                </a:solidFill>
                <a:latin typeface="微软雅黑" panose="020b0503020204020204" charset="-122"/>
                <a:ea typeface="微软雅黑" panose="020b0503020204020204" charset="-122"/>
              </a:rPr>
              <a:t>《</a:t>
            </a:r>
            <a:r>
              <a:rPr lang="zh-CN" altLang="en-US" sz="4000">
                <a:solidFill>
                  <a:srgbClr val="007431"/>
                </a:solidFill>
                <a:latin typeface="微软雅黑" panose="020b0503020204020204" charset="-122"/>
                <a:ea typeface="微软雅黑" panose="020b0503020204020204" charset="-122"/>
              </a:rPr>
              <a:t>这山望着那山高新解</a:t>
            </a:r>
            <a:r>
              <a:rPr lang="en-US" altLang="zh-CN" sz="4000">
                <a:solidFill>
                  <a:srgbClr val="007431"/>
                </a:solidFill>
                <a:latin typeface="微软雅黑" panose="020b0503020204020204" charset="-122"/>
                <a:ea typeface="微软雅黑" panose="020b0503020204020204" charset="-122"/>
              </a:rPr>
              <a:t>》</a:t>
            </a:r>
          </a:p>
        </p:txBody>
      </p:sp>
      <p:sp>
        <p:nvSpPr>
          <p:cNvPr id="18435" name="Text Box 3"/>
          <p:cNvSpPr txBox="1"/>
          <p:nvPr/>
        </p:nvSpPr>
        <p:spPr>
          <a:xfrm>
            <a:off x="1748155" y="2028825"/>
            <a:ext cx="7449185" cy="1828800"/>
          </a:xfrm>
          <a:prstGeom prst="rect">
            <a:avLst/>
          </a:prstGeom>
          <a:noFill/>
          <a:ln w="9525">
            <a:noFill/>
          </a:ln>
        </p:spPr>
        <p:txBody>
          <a:bodyPr wrap="square">
            <a:spAutoFit/>
          </a:bodyPr>
          <a:lstStyle/>
          <a:p>
            <a:pPr lvl="0" eaLnBrk="1" hangingPunct="1">
              <a:spcBef>
                <a:spcPct val="50000"/>
              </a:spcBef>
            </a:pPr>
            <a:r>
              <a:rPr lang="zh-CN" altLang="en-US" sz="2800">
                <a:solidFill>
                  <a:srgbClr val="000000"/>
                </a:solidFill>
                <a:latin typeface="华文行楷" pitchFamily="2" charset="-122"/>
                <a:ea typeface="华文行楷" pitchFamily="2" charset="-122"/>
              </a:rPr>
              <a:t>　</a:t>
            </a:r>
            <a:r>
              <a:rPr lang="zh-CN" altLang="en-US" sz="2800">
                <a:solidFill>
                  <a:srgbClr val="007431"/>
                </a:solidFill>
                <a:latin typeface="华文行楷" pitchFamily="2" charset="-122"/>
                <a:ea typeface="华文行楷" pitchFamily="2" charset="-122"/>
              </a:rPr>
              <a:t>①这山望着那山高，是一种永不满足的精神；</a:t>
            </a:r>
            <a:br>
              <a:rPr lang="zh-CN" altLang="en-US" sz="2800">
                <a:solidFill>
                  <a:srgbClr val="007431"/>
                </a:solidFill>
                <a:latin typeface="华文行楷" pitchFamily="2" charset="-122"/>
                <a:ea typeface="华文行楷" pitchFamily="2" charset="-122"/>
              </a:rPr>
            </a:br>
            <a:r>
              <a:rPr lang="zh-CN" altLang="en-US" sz="2800">
                <a:solidFill>
                  <a:srgbClr val="007431"/>
                </a:solidFill>
                <a:latin typeface="华文行楷" pitchFamily="2" charset="-122"/>
                <a:ea typeface="华文行楷" pitchFamily="2" charset="-122"/>
              </a:rPr>
              <a:t>　②这山望着那山高，是一种精益求精的精神； </a:t>
            </a:r>
            <a:br>
              <a:rPr lang="zh-CN" altLang="en-US" sz="2800">
                <a:solidFill>
                  <a:srgbClr val="007431"/>
                </a:solidFill>
                <a:latin typeface="华文行楷" pitchFamily="2" charset="-122"/>
                <a:ea typeface="华文行楷" pitchFamily="2" charset="-122"/>
              </a:rPr>
            </a:br>
            <a:r>
              <a:rPr lang="zh-CN" altLang="en-US" sz="2800">
                <a:solidFill>
                  <a:srgbClr val="007431"/>
                </a:solidFill>
                <a:latin typeface="华文行楷" pitchFamily="2" charset="-122"/>
                <a:ea typeface="华文行楷" pitchFamily="2" charset="-122"/>
              </a:rPr>
              <a:t>　③这山望着那山高，是一种进取开拓的精神；</a:t>
            </a:r>
            <a:br>
              <a:rPr lang="zh-CN" altLang="en-US" sz="2800">
                <a:solidFill>
                  <a:srgbClr val="007431"/>
                </a:solidFill>
                <a:latin typeface="华文行楷" pitchFamily="2" charset="-122"/>
                <a:ea typeface="华文行楷" pitchFamily="2" charset="-122"/>
              </a:rPr>
            </a:br>
            <a:r>
              <a:rPr lang="zh-CN" altLang="en-US" sz="2800">
                <a:solidFill>
                  <a:srgbClr val="007431"/>
                </a:solidFill>
                <a:latin typeface="华文行楷" pitchFamily="2" charset="-122"/>
                <a:ea typeface="华文行楷" pitchFamily="2" charset="-122"/>
              </a:rPr>
              <a:t>　④这山望着那山高，是一种力争上游的精神。 </a:t>
            </a:r>
          </a:p>
        </p:txBody>
      </p:sp>
      <p:sp>
        <p:nvSpPr>
          <p:cNvPr id="18436" name="Text Box 4"/>
          <p:cNvSpPr txBox="1"/>
          <p:nvPr/>
        </p:nvSpPr>
        <p:spPr>
          <a:xfrm>
            <a:off x="9571038" y="1209358"/>
            <a:ext cx="792162" cy="2150110"/>
          </a:xfrm>
          <a:prstGeom prst="rect">
            <a:avLst/>
          </a:prstGeom>
          <a:solidFill>
            <a:srgbClr val="33CC33"/>
          </a:solidFill>
          <a:ln w="9525">
            <a:noFill/>
          </a:ln>
        </p:spPr>
        <p:txBody>
          <a:bodyPr>
            <a:spAutoFit/>
          </a:bodyPr>
          <a:lstStyle/>
          <a:p>
            <a:pPr lvl="0" eaLnBrk="1" hangingPunct="1">
              <a:spcBef>
                <a:spcPct val="50000"/>
              </a:spcBef>
            </a:pPr>
            <a:r>
              <a:rPr lang="zh-CN" altLang="en-US" sz="4400" b="1">
                <a:solidFill>
                  <a:schemeClr val="tx1"/>
                </a:solidFill>
                <a:latin typeface="Arial" panose="020b0604020202020204" pitchFamily="34" charset="0"/>
                <a:ea typeface="隶书" pitchFamily="49" charset="-122"/>
              </a:rPr>
              <a:t>是什么</a:t>
            </a:r>
          </a:p>
        </p:txBody>
      </p:sp>
      <p:sp>
        <p:nvSpPr>
          <p:cNvPr id="18437" name="Text Box 5"/>
          <p:cNvSpPr txBox="1"/>
          <p:nvPr/>
        </p:nvSpPr>
        <p:spPr>
          <a:xfrm>
            <a:off x="1748155" y="4485005"/>
            <a:ext cx="8373745" cy="1101090"/>
          </a:xfrm>
          <a:prstGeom prst="rect">
            <a:avLst/>
          </a:prstGeom>
          <a:noFill/>
          <a:ln w="9525">
            <a:noFill/>
          </a:ln>
        </p:spPr>
        <p:txBody>
          <a:bodyPr wrap="square">
            <a:spAutoFit/>
          </a:bodyPr>
          <a:lstStyle/>
          <a:p>
            <a:pPr lvl="0" eaLnBrk="1" hangingPunct="1">
              <a:spcBef>
                <a:spcPct val="50000"/>
              </a:spcBef>
            </a:pPr>
            <a:r>
              <a:rPr lang="en-US" altLang="zh-CN" sz="3200">
                <a:solidFill>
                  <a:srgbClr val="FF0000"/>
                </a:solidFill>
                <a:latin typeface="Arial" panose="020b0604020202020204" pitchFamily="34" charset="0"/>
                <a:ea typeface="华文行楷" pitchFamily="2" charset="-122"/>
              </a:rPr>
              <a:t>    ——</a:t>
            </a:r>
            <a:r>
              <a:rPr lang="zh-CN" altLang="en-US" sz="3200">
                <a:solidFill>
                  <a:srgbClr val="FF0000"/>
                </a:solidFill>
                <a:latin typeface="Arial" panose="020b0604020202020204" pitchFamily="34" charset="0"/>
                <a:ea typeface="华文行楷" pitchFamily="2" charset="-122"/>
              </a:rPr>
              <a:t>从“是什么”的角度阐释内涵，提炼分论点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wipe(down)">
                                      <p:cBhvr>
                                        <p:cTn id="7" dur="580">
                                          <p:stCondLst>
                                            <p:cond delay="0"/>
                                          </p:stCondLst>
                                        </p:cTn>
                                        <p:tgtEl>
                                          <p:spTgt spid="18436"/>
                                        </p:tgtEl>
                                      </p:cBhvr>
                                    </p:animEffect>
                                    <p:anim calcmode="lin" valueType="num">
                                      <p:cBhvr>
                                        <p:cTn id="8" dur="1822" tmFilter="0,0; 0.14,0.36; 0.43,0.73; 0.71,0.91; 1.0,1.0">
                                          <p:stCondLst>
                                            <p:cond delay="0"/>
                                          </p:stCondLst>
                                        </p:cTn>
                                        <p:tgtEl>
                                          <p:spTgt spid="1843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43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43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43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436"/>
                                        </p:tgtEl>
                                        <p:attrNameLst>
                                          <p:attrName>ppt_y</p:attrName>
                                        </p:attrNameLst>
                                      </p:cBhvr>
                                      <p:tavLst>
                                        <p:tav tm="0" fmla="#ppt_y-sin(pi*$)/81">
                                          <p:val>
                                            <p:fltVal val="0"/>
                                          </p:val>
                                        </p:tav>
                                        <p:tav tm="100000">
                                          <p:val>
                                            <p:fltVal val="1"/>
                                          </p:val>
                                        </p:tav>
                                      </p:tavLst>
                                    </p:anim>
                                    <p:animScale>
                                      <p:cBhvr>
                                        <p:cTn id="13" dur="26">
                                          <p:stCondLst>
                                            <p:cond delay="650"/>
                                          </p:stCondLst>
                                        </p:cTn>
                                        <p:tgtEl>
                                          <p:spTgt spid="18436"/>
                                        </p:tgtEl>
                                      </p:cBhvr>
                                      <p:to x="100000" y="60000"/>
                                    </p:animScale>
                                    <p:animScale>
                                      <p:cBhvr>
                                        <p:cTn id="14" dur="166" decel="50000">
                                          <p:stCondLst>
                                            <p:cond delay="676"/>
                                          </p:stCondLst>
                                        </p:cTn>
                                        <p:tgtEl>
                                          <p:spTgt spid="18436"/>
                                        </p:tgtEl>
                                      </p:cBhvr>
                                      <p:to x="100000" y="100000"/>
                                    </p:animScale>
                                    <p:animScale>
                                      <p:cBhvr>
                                        <p:cTn id="15" dur="26">
                                          <p:stCondLst>
                                            <p:cond delay="1312"/>
                                          </p:stCondLst>
                                        </p:cTn>
                                        <p:tgtEl>
                                          <p:spTgt spid="18436"/>
                                        </p:tgtEl>
                                      </p:cBhvr>
                                      <p:to x="100000" y="80000"/>
                                    </p:animScale>
                                    <p:animScale>
                                      <p:cBhvr>
                                        <p:cTn id="16" dur="166" decel="50000">
                                          <p:stCondLst>
                                            <p:cond delay="1338"/>
                                          </p:stCondLst>
                                        </p:cTn>
                                        <p:tgtEl>
                                          <p:spTgt spid="18436"/>
                                        </p:tgtEl>
                                      </p:cBhvr>
                                      <p:to x="100000" y="100000"/>
                                    </p:animScale>
                                    <p:animScale>
                                      <p:cBhvr>
                                        <p:cTn id="17" dur="26">
                                          <p:stCondLst>
                                            <p:cond delay="1642"/>
                                          </p:stCondLst>
                                        </p:cTn>
                                        <p:tgtEl>
                                          <p:spTgt spid="18436"/>
                                        </p:tgtEl>
                                      </p:cBhvr>
                                      <p:to x="100000" y="90000"/>
                                    </p:animScale>
                                    <p:animScale>
                                      <p:cBhvr>
                                        <p:cTn id="18" dur="166" decel="50000">
                                          <p:stCondLst>
                                            <p:cond delay="1668"/>
                                          </p:stCondLst>
                                        </p:cTn>
                                        <p:tgtEl>
                                          <p:spTgt spid="18436"/>
                                        </p:tgtEl>
                                      </p:cBhvr>
                                      <p:to x="100000" y="100000"/>
                                    </p:animScale>
                                    <p:animScale>
                                      <p:cBhvr>
                                        <p:cTn id="19" dur="26">
                                          <p:stCondLst>
                                            <p:cond delay="1808"/>
                                          </p:stCondLst>
                                        </p:cTn>
                                        <p:tgtEl>
                                          <p:spTgt spid="18436"/>
                                        </p:tgtEl>
                                      </p:cBhvr>
                                      <p:to x="100000" y="95000"/>
                                    </p:animScale>
                                    <p:animScale>
                                      <p:cBhvr>
                                        <p:cTn id="20" dur="166" decel="50000">
                                          <p:stCondLst>
                                            <p:cond delay="1834"/>
                                          </p:stCondLst>
                                        </p:cTn>
                                        <p:tgtEl>
                                          <p:spTgt spid="18436"/>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8434"/>
                                        </p:tgtEl>
                                        <p:attrNameLst>
                                          <p:attrName>style.visibility</p:attrName>
                                        </p:attrNameLst>
                                      </p:cBhvr>
                                      <p:to>
                                        <p:strVal val="visible"/>
                                      </p:to>
                                    </p:set>
                                    <p:animEffect transition="in" filter="blinds(horizontal)">
                                      <p:cBhvr>
                                        <p:cTn id="25" dur="500"/>
                                        <p:tgtEl>
                                          <p:spTgt spid="18434"/>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8435"/>
                                        </p:tgtEl>
                                        <p:attrNameLst>
                                          <p:attrName>style.visibility</p:attrName>
                                        </p:attrNameLst>
                                      </p:cBhvr>
                                      <p:to>
                                        <p:strVal val="visible"/>
                                      </p:to>
                                    </p:set>
                                    <p:animEffect transition="in" filter="box(in)">
                                      <p:cBhvr>
                                        <p:cTn id="30" dur="500"/>
                                        <p:tgtEl>
                                          <p:spTgt spid="18435"/>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18437"/>
                                        </p:tgtEl>
                                        <p:attrNameLst>
                                          <p:attrName>style.visibility</p:attrName>
                                        </p:attrNameLst>
                                      </p:cBhvr>
                                      <p:to>
                                        <p:strVal val="visible"/>
                                      </p:to>
                                    </p:set>
                                    <p:anim calcmode="discrete" valueType="clr">
                                      <p:cBhvr override="childStyle">
                                        <p:cTn id="35" dur="80"/>
                                        <p:tgtEl>
                                          <p:spTgt spid="18437"/>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8437"/>
                                        </p:tgtEl>
                                        <p:attrNameLst>
                                          <p:attrName>fillcolor</p:attrName>
                                        </p:attrNameLst>
                                      </p:cBhvr>
                                      <p:tavLst>
                                        <p:tav tm="0">
                                          <p:val>
                                            <p:clrVal>
                                              <a:schemeClr val="accent2"/>
                                            </p:clrVal>
                                          </p:val>
                                        </p:tav>
                                        <p:tav tm="50000">
                                          <p:val>
                                            <p:clrVal>
                                              <a:schemeClr val="hlink"/>
                                            </p:clrVal>
                                          </p:val>
                                        </p:tav>
                                      </p:tavLst>
                                    </p:anim>
                                    <p:set>
                                      <p:cBhvr>
                                        <p:cTn id="37" dur="80"/>
                                        <p:tgtEl>
                                          <p:spTgt spid="184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P spid="18436" grpId="0"/>
      <p:bldP spid="18437"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920750" y="1498600"/>
            <a:ext cx="9611360" cy="975360"/>
          </a:xfrm>
          <a:prstGeom prst="rect">
            <a:avLst/>
          </a:prstGeom>
          <a:noFill/>
          <a:ln w="9525">
            <a:noFill/>
          </a:ln>
        </p:spPr>
        <p:txBody>
          <a:bodyPr wrap="square">
            <a:spAutoFit/>
          </a:bodyPr>
          <a:lstStyle/>
          <a:p>
            <a:pPr marL="0" indent="0" algn="l"/>
            <a:r>
              <a:rPr lang="zh-CN" altLang="en-US" sz="2800" b="0" u="none">
                <a:solidFill>
                  <a:srgbClr val="007431"/>
                </a:solidFill>
                <a:latin typeface="微软雅黑" panose="020b0503020204020204" charset="-122"/>
                <a:ea typeface="微软雅黑" panose="020b0503020204020204" charset="-122"/>
                <a:cs typeface="楷体" panose="02010609060101010101" charset="-122"/>
              </a:rPr>
              <a:t>课堂小练：</a:t>
            </a:r>
          </a:p>
          <a:p>
            <a:pPr marL="0" indent="0" algn="l"/>
            <a:r>
              <a:rPr lang="en-US" altLang="zh-CN" sz="2800" b="0" u="none">
                <a:solidFill>
                  <a:srgbClr val="007431"/>
                </a:solidFill>
                <a:latin typeface="微软雅黑" panose="020b0503020204020204" charset="-122"/>
                <a:ea typeface="微软雅黑" panose="020b0503020204020204" charset="-122"/>
                <a:cs typeface="宋体" panose="02010600030101010101" pitchFamily="2" charset="-122"/>
              </a:rPr>
              <a:t>1</a:t>
            </a:r>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、使用 </a:t>
            </a:r>
            <a:r>
              <a:rPr lang="zh-CN" altLang="en-US" sz="2800" b="0" u="none">
                <a:solidFill>
                  <a:srgbClr val="007431"/>
                </a:solidFill>
                <a:latin typeface="微软雅黑" panose="020b0503020204020204" charset="-122"/>
                <a:ea typeface="微软雅黑" panose="020b0503020204020204" charset="-122"/>
                <a:cs typeface="Times New Roman" panose="02020603050405020304" pitchFamily="18" charset="0"/>
              </a:rPr>
              <a:t>“</a:t>
            </a:r>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别让生命等待，是</a:t>
            </a:r>
            <a:r>
              <a:rPr lang="en-US" altLang="zh-CN" sz="2800" b="0" u="none">
                <a:solidFill>
                  <a:srgbClr val="007431"/>
                </a:solidFill>
                <a:latin typeface="微软雅黑" panose="020b0503020204020204" charset="-122"/>
                <a:ea typeface="微软雅黑" panose="020b0503020204020204" charset="-122"/>
                <a:cs typeface="Times New Roman" panose="02020603050405020304" pitchFamily="18" charset="0"/>
              </a:rPr>
              <a:t>……”</a:t>
            </a:r>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的句式写三个分论点。</a:t>
            </a:r>
          </a:p>
        </p:txBody>
      </p:sp>
      <p:sp>
        <p:nvSpPr>
          <p:cNvPr id="2" name="文本框 1"/>
          <p:cNvSpPr txBox="1"/>
          <p:nvPr/>
        </p:nvSpPr>
        <p:spPr>
          <a:xfrm>
            <a:off x="1643380" y="3143250"/>
            <a:ext cx="6533515" cy="1588770"/>
          </a:xfrm>
          <a:prstGeom prst="rect">
            <a:avLst/>
          </a:prstGeom>
          <a:noFill/>
          <a:ln w="9525">
            <a:noFill/>
          </a:ln>
        </p:spPr>
        <p:txBody>
          <a:bodyPr wrap="square">
            <a:spAutoFit/>
          </a:bodyPr>
          <a:lstStyle/>
          <a:p>
            <a:pPr marL="0" indent="0" algn="l"/>
            <a:r>
              <a:rPr lang="zh-CN" altLang="en-US" sz="3200" b="0" u="none">
                <a:solidFill>
                  <a:srgbClr val="FF0000"/>
                </a:solidFill>
                <a:latin typeface="微软雅黑" panose="020b0503020204020204" charset="-122"/>
                <a:ea typeface="微软雅黑" panose="020b0503020204020204" charset="-122"/>
                <a:cs typeface="宋体" panose="02010600030101010101" pitchFamily="2" charset="-122"/>
              </a:rPr>
              <a:t>别让生命等待，是一种生存的智慧</a:t>
            </a:r>
            <a:r>
              <a:rPr lang="en-US" altLang="zh-CN" sz="3200" b="0" u="none">
                <a:solidFill>
                  <a:srgbClr val="FF0000"/>
                </a:solidFill>
                <a:latin typeface="微软雅黑" panose="020b0503020204020204" charset="-122"/>
                <a:ea typeface="微软雅黑" panose="020b0503020204020204" charset="-122"/>
                <a:cs typeface="宋体" panose="02010600030101010101" pitchFamily="2" charset="-122"/>
              </a:rPr>
              <a:t>;</a:t>
            </a:r>
          </a:p>
          <a:p>
            <a:pPr marL="0" indent="0" algn="l"/>
            <a:r>
              <a:rPr lang="zh-CN" altLang="en-US" sz="3200" b="0" u="none">
                <a:solidFill>
                  <a:srgbClr val="FF0000"/>
                </a:solidFill>
                <a:latin typeface="微软雅黑" panose="020b0503020204020204" charset="-122"/>
                <a:ea typeface="微软雅黑" panose="020b0503020204020204" charset="-122"/>
                <a:cs typeface="宋体" panose="02010600030101010101" pitchFamily="2" charset="-122"/>
              </a:rPr>
              <a:t>别让生命等待，是面对困境的自信</a:t>
            </a:r>
            <a:r>
              <a:rPr lang="en-US" altLang="zh-CN" sz="3200" b="0" u="none">
                <a:solidFill>
                  <a:srgbClr val="FF0000"/>
                </a:solidFill>
                <a:latin typeface="微软雅黑" panose="020b0503020204020204" charset="-122"/>
                <a:ea typeface="微软雅黑" panose="020b0503020204020204" charset="-122"/>
                <a:cs typeface="宋体" panose="02010600030101010101" pitchFamily="2" charset="-122"/>
              </a:rPr>
              <a:t>;</a:t>
            </a:r>
          </a:p>
          <a:p>
            <a:pPr marL="0" indent="0" algn="l"/>
            <a:r>
              <a:rPr lang="zh-CN" altLang="en-US" sz="3200" b="0" u="none">
                <a:solidFill>
                  <a:srgbClr val="FF0000"/>
                </a:solidFill>
                <a:latin typeface="微软雅黑" panose="020b0503020204020204" charset="-122"/>
                <a:ea typeface="微软雅黑" panose="020b0503020204020204" charset="-122"/>
                <a:cs typeface="宋体" panose="02010600030101010101" pitchFamily="2" charset="-122"/>
              </a:rPr>
              <a:t>别让生命等待，是珍惜时间的严谨。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261745" y="1671955"/>
            <a:ext cx="9346565" cy="2873375"/>
          </a:xfrm>
          <a:prstGeom prst="rect">
            <a:avLst/>
          </a:prstGeom>
          <a:noFill/>
          <a:ln w="9525">
            <a:noFill/>
          </a:ln>
        </p:spPr>
        <p:txBody>
          <a:bodyPr wrap="square">
            <a:spAutoFit/>
          </a:bodyPr>
          <a:lstStyle/>
          <a:p>
            <a:pPr marL="0" indent="0" algn="l"/>
            <a:endParaRPr lang="zh-CN" altLang="en-US" sz="3600" b="1" u="none">
              <a:solidFill>
                <a:srgbClr val="007431"/>
              </a:solidFill>
              <a:effectLst/>
              <a:latin typeface="微软雅黑" panose="020b0503020204020204" charset="-122"/>
              <a:ea typeface="微软雅黑" panose="020b0503020204020204" charset="-122"/>
              <a:cs typeface="宋体" panose="02010600030101010101" pitchFamily="2" charset="-122"/>
            </a:endParaRPr>
          </a:p>
          <a:p>
            <a:pPr marL="0" indent="0" algn="l"/>
            <a:r>
              <a:rPr lang="zh-CN" altLang="en-US" sz="3200" b="0" u="none">
                <a:solidFill>
                  <a:srgbClr val="007431"/>
                </a:solidFill>
                <a:effectLst/>
                <a:latin typeface="微软雅黑" panose="020b0503020204020204" charset="-122"/>
                <a:ea typeface="微软雅黑" panose="020b0503020204020204" charset="-122"/>
                <a:cs typeface="宋体" panose="02010600030101010101" pitchFamily="2" charset="-122"/>
              </a:rPr>
              <a:t>    </a:t>
            </a:r>
            <a:r>
              <a:rPr lang="zh-CN" altLang="en-US" sz="2800" b="0" u="none">
                <a:solidFill>
                  <a:srgbClr val="007431"/>
                </a:solidFill>
                <a:effectLst/>
                <a:latin typeface="微软雅黑" panose="020b0503020204020204" charset="-122"/>
                <a:ea typeface="微软雅黑" panose="020b0503020204020204" charset="-122"/>
                <a:cs typeface="宋体" panose="02010600030101010101" pitchFamily="2" charset="-122"/>
              </a:rPr>
              <a:t>主要回答原因和目的方面的问题。通过用“为什么”来设问达成，在论述过程中，阐明几个并列的理由，证明应不应这样做。也可把中心论点作为结论去追溯这个结论产生的条件和原因。即先用一个句子将中心论点表达出来，然后列举出要这个中心论眯的具体原因，即成为分论点。</a:t>
            </a:r>
          </a:p>
        </p:txBody>
      </p:sp>
      <p:sp>
        <p:nvSpPr>
          <p:cNvPr id="2" name="文本框 1"/>
          <p:cNvSpPr txBox="1"/>
          <p:nvPr/>
        </p:nvSpPr>
        <p:spPr>
          <a:xfrm>
            <a:off x="1261745" y="748665"/>
            <a:ext cx="6240780" cy="678815"/>
          </a:xfrm>
          <a:prstGeom prst="rect">
            <a:avLst/>
          </a:prstGeom>
          <a:noFill/>
        </p:spPr>
        <p:txBody>
          <a:bodyPr wrap="square" rtlCol="0">
            <a:spAutoFit/>
          </a:bodyPr>
          <a:lstStyle/>
          <a:p>
            <a:r>
              <a:rPr lang="zh-CN" altLang="en-US" sz="3600" b="1">
                <a:solidFill>
                  <a:srgbClr val="007431"/>
                </a:solidFill>
                <a:effectLst/>
                <a:latin typeface="微软雅黑" panose="020b0503020204020204" charset="-122"/>
                <a:ea typeface="微软雅黑" panose="020b0503020204020204" charset="-122"/>
                <a:cs typeface="宋体" panose="02010600030101010101" pitchFamily="2" charset="-122"/>
                <a:sym typeface="+mn-ea"/>
              </a:rPr>
              <a:t>（</a:t>
            </a:r>
            <a:r>
              <a:rPr lang="en-US" altLang="zh-CN" sz="3600" b="1">
                <a:solidFill>
                  <a:srgbClr val="007431"/>
                </a:solidFill>
                <a:effectLst/>
                <a:latin typeface="微软雅黑" panose="020b0503020204020204" charset="-122"/>
                <a:ea typeface="微软雅黑" panose="020b0503020204020204" charset="-122"/>
                <a:cs typeface="宋体" panose="02010600030101010101" pitchFamily="2" charset="-122"/>
                <a:sym typeface="+mn-ea"/>
              </a:rPr>
              <a:t>2</a:t>
            </a:r>
            <a:r>
              <a:rPr lang="zh-CN" altLang="en-US" sz="3600" b="1">
                <a:solidFill>
                  <a:srgbClr val="007431"/>
                </a:solidFill>
                <a:effectLst/>
                <a:latin typeface="微软雅黑" panose="020b0503020204020204" charset="-122"/>
                <a:ea typeface="微软雅黑" panose="020b0503020204020204" charset="-122"/>
                <a:cs typeface="宋体" panose="02010600030101010101" pitchFamily="2" charset="-122"/>
                <a:sym typeface="+mn-ea"/>
              </a:rPr>
              <a:t>）追问原因法（为什么）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0" end="0"/>
                                            </p:txEl>
                                          </p:spTgt>
                                        </p:tgtEl>
                                        <p:attrNameLst>
                                          <p:attrName>style.visibility</p:attrName>
                                        </p:attrNameLst>
                                      </p:cBhvr>
                                      <p:to>
                                        <p:strVal val="visible"/>
                                      </p:to>
                                    </p:set>
                                    <p:anim calcmode="lin" valueType="num">
                                      <p:cBhvr additive="base">
                                        <p:cTn id="13"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uild="allAtOnce"/>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标题 6"/>
          <p:cNvSpPr>
            <a:spLocks noGrp="1"/>
          </p:cNvSpPr>
          <p:nvPr>
            <p:ph type="title" hasCustomPrompt="1"/>
            <p:custDataLst>
              <p:tags r:id="rId3"/>
            </p:custDataLst>
          </p:nvPr>
        </p:nvSpPr>
        <p:spPr>
          <a:xfrm>
            <a:off x="1624013" y="4457700"/>
            <a:ext cx="9615488" cy="968375"/>
          </a:xfrm>
        </p:spPr>
        <p:txBody>
          <a:bodyPr lIns="0" tIns="0" rIns="0" anchor="t" anchorCtr="0">
            <a:normAutofit fontScale="90000"/>
          </a:bodyPr>
          <a:lstStyle/>
          <a:p>
            <a:pPr fontAlgn="auto"/>
            <a:r>
              <a:rPr lang="zh-CN" altLang="en-US" strike="noStrike" noProof="1">
                <a:solidFill>
                  <a:srgbClr val="007431"/>
                </a:solidFill>
                <a:latin typeface="微软雅黑" panose="020b0503020204020204" charset="-122"/>
                <a:ea typeface="微软雅黑" panose="020b0503020204020204" charset="-122"/>
                <a:sym typeface="+mn-ea"/>
              </a:rPr>
              <a:t>材料作文作文审题立意 </a:t>
            </a:r>
          </a:p>
        </p:txBody>
      </p:sp>
      <p:sp>
        <p:nvSpPr>
          <p:cNvPr id="26" name="椭圆 25"/>
          <p:cNvSpPr/>
          <p:nvPr>
            <p:custDataLst>
              <p:tags r:id="rId4"/>
            </p:custDataLst>
          </p:nvPr>
        </p:nvSpPr>
        <p:spPr>
          <a:xfrm>
            <a:off x="4854575" y="1722438"/>
            <a:ext cx="2484438" cy="24844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rmAutofit fontScale="72500"/>
          </a:bodyPr>
          <a:lstStyle/>
          <a:p>
            <a:pPr algn="ctr" eaLnBrk="1" fontAlgn="auto" hangingPunct="1">
              <a:spcBef>
                <a:spcPct val="0"/>
              </a:spcBef>
              <a:spcAft>
                <a:spcPct val="0"/>
              </a:spcAft>
            </a:pPr>
            <a:r>
              <a:rPr lang="en-US" altLang="zh-CN" sz="13800" b="1" strike="noStrike" noProof="1">
                <a:solidFill>
                  <a:prstClr val="white"/>
                </a:solidFill>
              </a:rPr>
              <a:t>1</a:t>
            </a:r>
          </a:p>
        </p:txBody>
      </p:sp>
    </p:spTree>
    <p:custDataLst>
      <p:tags r:id="rId5"/>
    </p:custData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3012" name="Text Box 4"/>
          <p:cNvSpPr txBox="1"/>
          <p:nvPr/>
        </p:nvSpPr>
        <p:spPr>
          <a:xfrm>
            <a:off x="2674938" y="2708275"/>
            <a:ext cx="7993062" cy="1588770"/>
          </a:xfrm>
          <a:prstGeom prst="rect">
            <a:avLst/>
          </a:prstGeom>
          <a:noFill/>
          <a:ln w="9525">
            <a:noFill/>
          </a:ln>
        </p:spPr>
        <p:txBody>
          <a:bodyPr>
            <a:spAutoFit/>
          </a:bodyPr>
          <a:lstStyle/>
          <a:p>
            <a:pPr lvl="0" eaLnBrk="1" hangingPunct="1">
              <a:spcBef>
                <a:spcPct val="50000"/>
              </a:spcBef>
            </a:pPr>
            <a:r>
              <a:rPr lang="en-US" altLang="zh-CN" sz="3200">
                <a:solidFill>
                  <a:srgbClr val="007431"/>
                </a:solidFill>
                <a:latin typeface="微软雅黑" panose="020b0503020204020204" charset="-122"/>
                <a:ea typeface="微软雅黑" panose="020b0503020204020204" charset="-122"/>
              </a:rPr>
              <a:t>1</a:t>
            </a:r>
            <a:r>
              <a:rPr lang="zh-CN" altLang="en-US" sz="3200">
                <a:solidFill>
                  <a:srgbClr val="007431"/>
                </a:solidFill>
                <a:latin typeface="微软雅黑" panose="020b0503020204020204" charset="-122"/>
                <a:ea typeface="微软雅黑" panose="020b0503020204020204" charset="-122"/>
              </a:rPr>
              <a:t>、勤劳，可以有所获，免饥寒也。</a:t>
            </a:r>
            <a:r>
              <a:rPr lang="en-US" altLang="zh-CN" sz="3200">
                <a:solidFill>
                  <a:srgbClr val="007431"/>
                </a:solidFill>
                <a:latin typeface="微软雅黑" panose="020b0503020204020204" charset="-122"/>
                <a:ea typeface="微软雅黑" panose="020b0503020204020204" charset="-122"/>
              </a:rPr>
              <a:t>(</a:t>
            </a:r>
            <a:r>
              <a:rPr lang="zh-CN" altLang="en-US" sz="3200">
                <a:solidFill>
                  <a:srgbClr val="007431"/>
                </a:solidFill>
                <a:latin typeface="微软雅黑" panose="020b0503020204020204" charset="-122"/>
                <a:ea typeface="微软雅黑" panose="020b0503020204020204" charset="-122"/>
              </a:rPr>
              <a:t>创财</a:t>
            </a:r>
            <a:r>
              <a:rPr lang="en-US" altLang="zh-CN" sz="3200">
                <a:solidFill>
                  <a:srgbClr val="007431"/>
                </a:solidFill>
                <a:latin typeface="微软雅黑" panose="020b0503020204020204" charset="-122"/>
                <a:ea typeface="微软雅黑" panose="020b0503020204020204" charset="-122"/>
              </a:rPr>
              <a:t>) </a:t>
            </a:r>
            <a:br>
              <a:rPr lang="en-US" altLang="zh-CN" sz="3200">
                <a:solidFill>
                  <a:srgbClr val="007431"/>
                </a:solidFill>
                <a:latin typeface="微软雅黑" panose="020b0503020204020204" charset="-122"/>
                <a:ea typeface="微软雅黑" panose="020b0503020204020204" charset="-122"/>
              </a:rPr>
            </a:br>
            <a:r>
              <a:rPr lang="en-US" altLang="zh-CN" sz="3200">
                <a:solidFill>
                  <a:srgbClr val="007431"/>
                </a:solidFill>
                <a:latin typeface="微软雅黑" panose="020b0503020204020204" charset="-122"/>
                <a:ea typeface="微软雅黑" panose="020b0503020204020204" charset="-122"/>
              </a:rPr>
              <a:t>2</a:t>
            </a:r>
            <a:r>
              <a:rPr lang="zh-CN" altLang="en-US" sz="3200">
                <a:solidFill>
                  <a:srgbClr val="007431"/>
                </a:solidFill>
                <a:latin typeface="微软雅黑" panose="020b0503020204020204" charset="-122"/>
                <a:ea typeface="微软雅黑" panose="020b0503020204020204" charset="-122"/>
              </a:rPr>
              <a:t>、勤劳，可以有所劳，延寿考也。</a:t>
            </a:r>
            <a:r>
              <a:rPr lang="en-US" altLang="zh-CN" sz="3200">
                <a:solidFill>
                  <a:srgbClr val="007431"/>
                </a:solidFill>
                <a:latin typeface="微软雅黑" panose="020b0503020204020204" charset="-122"/>
                <a:ea typeface="微软雅黑" panose="020b0503020204020204" charset="-122"/>
              </a:rPr>
              <a:t>(</a:t>
            </a:r>
            <a:r>
              <a:rPr lang="zh-CN" altLang="en-US" sz="3200">
                <a:solidFill>
                  <a:srgbClr val="007431"/>
                </a:solidFill>
                <a:latin typeface="微软雅黑" panose="020b0503020204020204" charset="-122"/>
                <a:ea typeface="微软雅黑" panose="020b0503020204020204" charset="-122"/>
              </a:rPr>
              <a:t>健体</a:t>
            </a:r>
            <a:r>
              <a:rPr lang="en-US" altLang="zh-CN" sz="3200">
                <a:solidFill>
                  <a:srgbClr val="007431"/>
                </a:solidFill>
                <a:latin typeface="微软雅黑" panose="020b0503020204020204" charset="-122"/>
                <a:ea typeface="微软雅黑" panose="020b0503020204020204" charset="-122"/>
              </a:rPr>
              <a:t>) </a:t>
            </a:r>
            <a:br>
              <a:rPr lang="en-US" altLang="zh-CN" sz="3200">
                <a:solidFill>
                  <a:srgbClr val="007431"/>
                </a:solidFill>
                <a:latin typeface="微软雅黑" panose="020b0503020204020204" charset="-122"/>
                <a:ea typeface="微软雅黑" panose="020b0503020204020204" charset="-122"/>
              </a:rPr>
            </a:br>
            <a:r>
              <a:rPr lang="en-US" altLang="zh-CN" sz="3200">
                <a:solidFill>
                  <a:srgbClr val="007431"/>
                </a:solidFill>
                <a:latin typeface="微软雅黑" panose="020b0503020204020204" charset="-122"/>
                <a:ea typeface="微软雅黑" panose="020b0503020204020204" charset="-122"/>
              </a:rPr>
              <a:t>3</a:t>
            </a:r>
            <a:r>
              <a:rPr lang="zh-CN" altLang="en-US" sz="3200">
                <a:solidFill>
                  <a:srgbClr val="007431"/>
                </a:solidFill>
                <a:latin typeface="微软雅黑" panose="020b0503020204020204" charset="-122"/>
                <a:ea typeface="微软雅黑" panose="020b0503020204020204" charset="-122"/>
              </a:rPr>
              <a:t>、勤劳，可以有所事，远淫邪也。</a:t>
            </a:r>
            <a:r>
              <a:rPr lang="en-US" altLang="zh-CN" sz="3200">
                <a:solidFill>
                  <a:srgbClr val="007431"/>
                </a:solidFill>
                <a:latin typeface="微软雅黑" panose="020b0503020204020204" charset="-122"/>
                <a:ea typeface="微软雅黑" panose="020b0503020204020204" charset="-122"/>
              </a:rPr>
              <a:t>(</a:t>
            </a:r>
            <a:r>
              <a:rPr lang="zh-CN" altLang="en-US" sz="3200">
                <a:solidFill>
                  <a:srgbClr val="007431"/>
                </a:solidFill>
                <a:latin typeface="微软雅黑" panose="020b0503020204020204" charset="-122"/>
                <a:ea typeface="微软雅黑" panose="020b0503020204020204" charset="-122"/>
              </a:rPr>
              <a:t>修身</a:t>
            </a:r>
            <a:r>
              <a:rPr lang="en-US" altLang="zh-CN" sz="3200">
                <a:solidFill>
                  <a:srgbClr val="007431"/>
                </a:solidFill>
                <a:latin typeface="微软雅黑" panose="020b0503020204020204" charset="-122"/>
                <a:ea typeface="微软雅黑" panose="020b0503020204020204" charset="-122"/>
              </a:rPr>
              <a:t>) </a:t>
            </a:r>
          </a:p>
        </p:txBody>
      </p:sp>
      <p:sp>
        <p:nvSpPr>
          <p:cNvPr id="43013" name="Text Box 5"/>
          <p:cNvSpPr txBox="1"/>
          <p:nvPr/>
        </p:nvSpPr>
        <p:spPr>
          <a:xfrm>
            <a:off x="3719513" y="836613"/>
            <a:ext cx="4032250" cy="701040"/>
          </a:xfrm>
          <a:prstGeom prst="rect">
            <a:avLst/>
          </a:prstGeom>
          <a:noFill/>
          <a:ln w="9525">
            <a:noFill/>
          </a:ln>
        </p:spPr>
        <p:txBody>
          <a:bodyPr>
            <a:spAutoFit/>
          </a:bodyPr>
          <a:lstStyle/>
          <a:p>
            <a:pPr lvl="0" eaLnBrk="1" hangingPunct="1">
              <a:spcBef>
                <a:spcPct val="50000"/>
              </a:spcBef>
            </a:pPr>
            <a:r>
              <a:rPr lang="en-US" altLang="zh-CN" sz="4000">
                <a:solidFill>
                  <a:srgbClr val="007431"/>
                </a:solidFill>
                <a:latin typeface="微软雅黑" panose="020b0503020204020204" charset="-122"/>
                <a:ea typeface="微软雅黑" panose="020b0503020204020204" charset="-122"/>
              </a:rPr>
              <a:t>《</a:t>
            </a:r>
            <a:r>
              <a:rPr lang="zh-CN" altLang="en-US" sz="4000">
                <a:solidFill>
                  <a:srgbClr val="007431"/>
                </a:solidFill>
                <a:latin typeface="微软雅黑" panose="020b0503020204020204" charset="-122"/>
                <a:ea typeface="微软雅黑" panose="020b0503020204020204" charset="-122"/>
              </a:rPr>
              <a:t>勤有三益</a:t>
            </a:r>
            <a:r>
              <a:rPr lang="en-US" altLang="zh-CN" sz="4000">
                <a:solidFill>
                  <a:srgbClr val="007431"/>
                </a:solidFill>
                <a:latin typeface="微软雅黑" panose="020b0503020204020204" charset="-122"/>
                <a:ea typeface="微软雅黑" panose="020b0503020204020204" charset="-122"/>
              </a:rPr>
              <a:t>》</a:t>
            </a:r>
          </a:p>
        </p:txBody>
      </p:sp>
      <p:sp>
        <p:nvSpPr>
          <p:cNvPr id="43014" name="Text Box 6"/>
          <p:cNvSpPr txBox="1"/>
          <p:nvPr/>
        </p:nvSpPr>
        <p:spPr>
          <a:xfrm>
            <a:off x="3216275" y="1773555"/>
            <a:ext cx="6240145" cy="613410"/>
          </a:xfrm>
          <a:prstGeom prst="rect">
            <a:avLst/>
          </a:prstGeom>
          <a:noFill/>
          <a:ln w="9525">
            <a:noFill/>
          </a:ln>
        </p:spPr>
        <p:txBody>
          <a:bodyPr wrap="square">
            <a:spAutoFit/>
          </a:bodyPr>
          <a:lstStyle/>
          <a:p>
            <a:pPr lvl="0" eaLnBrk="1" hangingPunct="1">
              <a:spcBef>
                <a:spcPct val="50000"/>
              </a:spcBef>
            </a:pPr>
            <a:r>
              <a:rPr lang="zh-CN" altLang="en-US" sz="3200">
                <a:solidFill>
                  <a:srgbClr val="007431"/>
                </a:solidFill>
                <a:latin typeface="微软雅黑" panose="020b0503020204020204" charset="-122"/>
                <a:ea typeface="微软雅黑" panose="020b0503020204020204" charset="-122"/>
              </a:rPr>
              <a:t>中心论点：“为人当勤劳”</a:t>
            </a:r>
            <a:r>
              <a:rPr lang="en-US" altLang="zh-CN" sz="3200">
                <a:solidFill>
                  <a:srgbClr val="007431"/>
                </a:solidFill>
                <a:latin typeface="微软雅黑" panose="020b0503020204020204" charset="-122"/>
                <a:ea typeface="微软雅黑" panose="020b0503020204020204" charset="-122"/>
              </a:rPr>
              <a:t>:</a:t>
            </a:r>
          </a:p>
        </p:txBody>
      </p:sp>
      <p:sp>
        <p:nvSpPr>
          <p:cNvPr id="43015" name="Text Box 7"/>
          <p:cNvSpPr txBox="1"/>
          <p:nvPr/>
        </p:nvSpPr>
        <p:spPr>
          <a:xfrm>
            <a:off x="695008" y="558165"/>
            <a:ext cx="792162" cy="2150110"/>
          </a:xfrm>
          <a:prstGeom prst="rect">
            <a:avLst/>
          </a:prstGeom>
          <a:solidFill>
            <a:srgbClr val="33CC33"/>
          </a:solidFill>
          <a:ln w="9525">
            <a:noFill/>
          </a:ln>
        </p:spPr>
        <p:txBody>
          <a:bodyPr>
            <a:spAutoFit/>
          </a:bodyPr>
          <a:lstStyle/>
          <a:p>
            <a:pPr lvl="0" eaLnBrk="1" hangingPunct="1">
              <a:spcBef>
                <a:spcPct val="50000"/>
              </a:spcBef>
            </a:pPr>
            <a:r>
              <a:rPr lang="zh-CN" altLang="en-US" sz="4400" b="1">
                <a:solidFill>
                  <a:schemeClr val="tx1"/>
                </a:solidFill>
                <a:latin typeface="微软雅黑" panose="020b0503020204020204" charset="-122"/>
                <a:ea typeface="微软雅黑" panose="020b0503020204020204" charset="-122"/>
              </a:rPr>
              <a:t>为什么</a:t>
            </a:r>
          </a:p>
        </p:txBody>
      </p:sp>
      <p:sp>
        <p:nvSpPr>
          <p:cNvPr id="43016" name="Text Box 8"/>
          <p:cNvSpPr txBox="1"/>
          <p:nvPr/>
        </p:nvSpPr>
        <p:spPr>
          <a:xfrm>
            <a:off x="2279650" y="4508500"/>
            <a:ext cx="8045450" cy="1402080"/>
          </a:xfrm>
          <a:prstGeom prst="rect">
            <a:avLst/>
          </a:prstGeom>
          <a:noFill/>
          <a:ln w="9525">
            <a:noFill/>
          </a:ln>
        </p:spPr>
        <p:txBody>
          <a:bodyPr wrap="square">
            <a:spAutoFit/>
          </a:bodyPr>
          <a:lstStyle/>
          <a:p>
            <a:pPr lvl="0" eaLnBrk="1" hangingPunct="1">
              <a:spcBef>
                <a:spcPct val="50000"/>
              </a:spcBef>
            </a:pPr>
            <a:r>
              <a:rPr lang="zh-CN" altLang="en-US" sz="2800">
                <a:solidFill>
                  <a:srgbClr val="FF0000"/>
                </a:solidFill>
                <a:latin typeface="微软雅黑" panose="020b0503020204020204" charset="-122"/>
                <a:ea typeface="微软雅黑" panose="020b0503020204020204" charset="-122"/>
              </a:rPr>
              <a:t>　　主要是从原因这个角度来设立分论点，通过用“为什么”来设问达成，在论述过程中，阐明几个并列的理由，证明应不应这样做。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3015"/>
                                        </p:tgtEl>
                                        <p:attrNameLst>
                                          <p:attrName>style.visibility</p:attrName>
                                        </p:attrNameLst>
                                      </p:cBhvr>
                                      <p:to>
                                        <p:strVal val="visible"/>
                                      </p:to>
                                    </p:set>
                                    <p:animEffect transition="in" filter="wipe(down)">
                                      <p:cBhvr>
                                        <p:cTn id="7" dur="580">
                                          <p:stCondLst>
                                            <p:cond delay="0"/>
                                          </p:stCondLst>
                                        </p:cTn>
                                        <p:tgtEl>
                                          <p:spTgt spid="43015"/>
                                        </p:tgtEl>
                                      </p:cBhvr>
                                    </p:animEffect>
                                    <p:anim calcmode="lin" valueType="num">
                                      <p:cBhvr>
                                        <p:cTn id="8" dur="1822" tmFilter="0,0; 0.14,0.36; 0.43,0.73; 0.71,0.91; 1.0,1.0">
                                          <p:stCondLst>
                                            <p:cond delay="0"/>
                                          </p:stCondLst>
                                        </p:cTn>
                                        <p:tgtEl>
                                          <p:spTgt spid="430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30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30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30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3015"/>
                                        </p:tgtEl>
                                        <p:attrNameLst>
                                          <p:attrName>ppt_y</p:attrName>
                                        </p:attrNameLst>
                                      </p:cBhvr>
                                      <p:tavLst>
                                        <p:tav tm="0" fmla="#ppt_y-sin(pi*$)/81">
                                          <p:val>
                                            <p:fltVal val="0"/>
                                          </p:val>
                                        </p:tav>
                                        <p:tav tm="100000">
                                          <p:val>
                                            <p:fltVal val="1"/>
                                          </p:val>
                                        </p:tav>
                                      </p:tavLst>
                                    </p:anim>
                                    <p:animScale>
                                      <p:cBhvr>
                                        <p:cTn id="13" dur="26">
                                          <p:stCondLst>
                                            <p:cond delay="650"/>
                                          </p:stCondLst>
                                        </p:cTn>
                                        <p:tgtEl>
                                          <p:spTgt spid="43015"/>
                                        </p:tgtEl>
                                      </p:cBhvr>
                                      <p:to x="100000" y="60000"/>
                                    </p:animScale>
                                    <p:animScale>
                                      <p:cBhvr>
                                        <p:cTn id="14" dur="166" decel="50000">
                                          <p:stCondLst>
                                            <p:cond delay="676"/>
                                          </p:stCondLst>
                                        </p:cTn>
                                        <p:tgtEl>
                                          <p:spTgt spid="43015"/>
                                        </p:tgtEl>
                                      </p:cBhvr>
                                      <p:to x="100000" y="100000"/>
                                    </p:animScale>
                                    <p:animScale>
                                      <p:cBhvr>
                                        <p:cTn id="15" dur="26">
                                          <p:stCondLst>
                                            <p:cond delay="1312"/>
                                          </p:stCondLst>
                                        </p:cTn>
                                        <p:tgtEl>
                                          <p:spTgt spid="43015"/>
                                        </p:tgtEl>
                                      </p:cBhvr>
                                      <p:to x="100000" y="80000"/>
                                    </p:animScale>
                                    <p:animScale>
                                      <p:cBhvr>
                                        <p:cTn id="16" dur="166" decel="50000">
                                          <p:stCondLst>
                                            <p:cond delay="1338"/>
                                          </p:stCondLst>
                                        </p:cTn>
                                        <p:tgtEl>
                                          <p:spTgt spid="43015"/>
                                        </p:tgtEl>
                                      </p:cBhvr>
                                      <p:to x="100000" y="100000"/>
                                    </p:animScale>
                                    <p:animScale>
                                      <p:cBhvr>
                                        <p:cTn id="17" dur="26">
                                          <p:stCondLst>
                                            <p:cond delay="1642"/>
                                          </p:stCondLst>
                                        </p:cTn>
                                        <p:tgtEl>
                                          <p:spTgt spid="43015"/>
                                        </p:tgtEl>
                                      </p:cBhvr>
                                      <p:to x="100000" y="90000"/>
                                    </p:animScale>
                                    <p:animScale>
                                      <p:cBhvr>
                                        <p:cTn id="18" dur="166" decel="50000">
                                          <p:stCondLst>
                                            <p:cond delay="1668"/>
                                          </p:stCondLst>
                                        </p:cTn>
                                        <p:tgtEl>
                                          <p:spTgt spid="43015"/>
                                        </p:tgtEl>
                                      </p:cBhvr>
                                      <p:to x="100000" y="100000"/>
                                    </p:animScale>
                                    <p:animScale>
                                      <p:cBhvr>
                                        <p:cTn id="19" dur="26">
                                          <p:stCondLst>
                                            <p:cond delay="1808"/>
                                          </p:stCondLst>
                                        </p:cTn>
                                        <p:tgtEl>
                                          <p:spTgt spid="43015"/>
                                        </p:tgtEl>
                                      </p:cBhvr>
                                      <p:to x="100000" y="95000"/>
                                    </p:animScale>
                                    <p:animScale>
                                      <p:cBhvr>
                                        <p:cTn id="20" dur="166" decel="50000">
                                          <p:stCondLst>
                                            <p:cond delay="1834"/>
                                          </p:stCondLst>
                                        </p:cTn>
                                        <p:tgtEl>
                                          <p:spTgt spid="4301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3013"/>
                                        </p:tgtEl>
                                        <p:attrNameLst>
                                          <p:attrName>style.visibility</p:attrName>
                                        </p:attrNameLst>
                                      </p:cBhvr>
                                      <p:to>
                                        <p:strVal val="visible"/>
                                      </p:to>
                                    </p:set>
                                    <p:animEffect transition="in" filter="blinds(horizontal)">
                                      <p:cBhvr>
                                        <p:cTn id="25" dur="500"/>
                                        <p:tgtEl>
                                          <p:spTgt spid="43013"/>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43014"/>
                                        </p:tgtEl>
                                        <p:attrNameLst>
                                          <p:attrName>style.visibility</p:attrName>
                                        </p:attrNameLst>
                                      </p:cBhvr>
                                      <p:to>
                                        <p:strVal val="visible"/>
                                      </p:to>
                                    </p:set>
                                    <p:anim calcmode="lin" valueType="num">
                                      <p:cBhvr additive="base">
                                        <p:cTn id="30" dur="500" fill="hold"/>
                                        <p:tgtEl>
                                          <p:spTgt spid="43014"/>
                                        </p:tgtEl>
                                        <p:attrNameLst>
                                          <p:attrName>ppt_x</p:attrName>
                                        </p:attrNameLst>
                                      </p:cBhvr>
                                      <p:tavLst>
                                        <p:tav tm="0">
                                          <p:val>
                                            <p:strVal val="0-#ppt_w/2"/>
                                          </p:val>
                                        </p:tav>
                                        <p:tav tm="100000">
                                          <p:val>
                                            <p:strVal val="#ppt_x"/>
                                          </p:val>
                                        </p:tav>
                                      </p:tavLst>
                                    </p:anim>
                                    <p:anim calcmode="lin" valueType="num">
                                      <p:cBhvr additive="base">
                                        <p:cTn id="31" dur="500" fill="hold"/>
                                        <p:tgtEl>
                                          <p:spTgt spid="43014"/>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7" presetClass="entr" presetSubtype="0" fill="hold" grpId="0" nodeType="clickEffect">
                                  <p:stCondLst>
                                    <p:cond delay="0"/>
                                  </p:stCondLst>
                                  <p:iterate type="lt">
                                    <p:tmPct val="50000"/>
                                  </p:iterate>
                                  <p:childTnLst>
                                    <p:set>
                                      <p:cBhvr>
                                        <p:cTn id="35" dur="1" fill="hold">
                                          <p:stCondLst>
                                            <p:cond delay="0"/>
                                          </p:stCondLst>
                                        </p:cTn>
                                        <p:tgtEl>
                                          <p:spTgt spid="43012"/>
                                        </p:tgtEl>
                                        <p:attrNameLst>
                                          <p:attrName>style.visibility</p:attrName>
                                        </p:attrNameLst>
                                      </p:cBhvr>
                                      <p:to>
                                        <p:strVal val="visible"/>
                                      </p:to>
                                    </p:set>
                                    <p:anim calcmode="discrete" valueType="clr">
                                      <p:cBhvr override="childStyle">
                                        <p:cTn id="36" dur="80"/>
                                        <p:tgtEl>
                                          <p:spTgt spid="43012"/>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43012"/>
                                        </p:tgtEl>
                                        <p:attrNameLst>
                                          <p:attrName>fillcolor</p:attrName>
                                        </p:attrNameLst>
                                      </p:cBhvr>
                                      <p:tavLst>
                                        <p:tav tm="0">
                                          <p:val>
                                            <p:clrVal>
                                              <a:schemeClr val="accent2"/>
                                            </p:clrVal>
                                          </p:val>
                                        </p:tav>
                                        <p:tav tm="50000">
                                          <p:val>
                                            <p:clrVal>
                                              <a:schemeClr val="hlink"/>
                                            </p:clrVal>
                                          </p:val>
                                        </p:tav>
                                      </p:tavLst>
                                    </p:anim>
                                    <p:set>
                                      <p:cBhvr>
                                        <p:cTn id="38" dur="80"/>
                                        <p:tgtEl>
                                          <p:spTgt spid="43012"/>
                                        </p:tgtEl>
                                        <p:attrNameLst>
                                          <p:attrName>fill.type</p:attrName>
                                        </p:attrNameLst>
                                      </p:cBhvr>
                                      <p:to>
                                        <p:strVal val="solid"/>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27" presetClass="entr" presetSubtype="0" fill="hold" grpId="0" nodeType="clickEffect">
                                  <p:stCondLst>
                                    <p:cond delay="0"/>
                                  </p:stCondLst>
                                  <p:iterate type="lt">
                                    <p:tmPct val="50000"/>
                                  </p:iterate>
                                  <p:childTnLst>
                                    <p:set>
                                      <p:cBhvr>
                                        <p:cTn id="42" dur="1" fill="hold">
                                          <p:stCondLst>
                                            <p:cond delay="0"/>
                                          </p:stCondLst>
                                        </p:cTn>
                                        <p:tgtEl>
                                          <p:spTgt spid="43016"/>
                                        </p:tgtEl>
                                        <p:attrNameLst>
                                          <p:attrName>style.visibility</p:attrName>
                                        </p:attrNameLst>
                                      </p:cBhvr>
                                      <p:to>
                                        <p:strVal val="visible"/>
                                      </p:to>
                                    </p:set>
                                    <p:anim calcmode="discrete" valueType="clr">
                                      <p:cBhvr override="childStyle">
                                        <p:cTn id="43" dur="80"/>
                                        <p:tgtEl>
                                          <p:spTgt spid="43016"/>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43016"/>
                                        </p:tgtEl>
                                        <p:attrNameLst>
                                          <p:attrName>fillcolor</p:attrName>
                                        </p:attrNameLst>
                                      </p:cBhvr>
                                      <p:tavLst>
                                        <p:tav tm="0">
                                          <p:val>
                                            <p:clrVal>
                                              <a:schemeClr val="accent2"/>
                                            </p:clrVal>
                                          </p:val>
                                        </p:tav>
                                        <p:tav tm="50000">
                                          <p:val>
                                            <p:clrVal>
                                              <a:schemeClr val="hlink"/>
                                            </p:clrVal>
                                          </p:val>
                                        </p:tav>
                                      </p:tavLst>
                                    </p:anim>
                                    <p:set>
                                      <p:cBhvr>
                                        <p:cTn id="45" dur="80"/>
                                        <p:tgtEl>
                                          <p:spTgt spid="430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43013" grpId="0"/>
      <p:bldP spid="43014" grpId="0"/>
      <p:bldP spid="43015" grpId="0"/>
      <p:bldP spid="4301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9458" name="Text Box 2"/>
          <p:cNvSpPr txBox="1"/>
          <p:nvPr/>
        </p:nvSpPr>
        <p:spPr>
          <a:xfrm>
            <a:off x="3503613" y="549275"/>
            <a:ext cx="3240087" cy="701040"/>
          </a:xfrm>
          <a:prstGeom prst="rect">
            <a:avLst/>
          </a:prstGeom>
          <a:noFill/>
          <a:ln w="9525">
            <a:noFill/>
          </a:ln>
        </p:spPr>
        <p:txBody>
          <a:bodyPr>
            <a:spAutoFit/>
          </a:bodyPr>
          <a:lstStyle/>
          <a:p>
            <a:pPr lvl="0" eaLnBrk="1" hangingPunct="1">
              <a:spcBef>
                <a:spcPct val="50000"/>
              </a:spcBef>
            </a:pPr>
            <a:r>
              <a:rPr lang="en-US" altLang="zh-CN" sz="4000" b="1">
                <a:solidFill>
                  <a:srgbClr val="007431"/>
                </a:solidFill>
                <a:latin typeface="华文新魏" pitchFamily="2" charset="-122"/>
                <a:ea typeface="华文新魏" pitchFamily="2" charset="-122"/>
              </a:rPr>
              <a:t>《</a:t>
            </a:r>
            <a:r>
              <a:rPr lang="zh-CN" altLang="en-US" sz="3600" b="1">
                <a:solidFill>
                  <a:srgbClr val="007431"/>
                </a:solidFill>
                <a:latin typeface="Arial" panose="020b0604020202020204" pitchFamily="34" charset="0"/>
                <a:ea typeface="华文新魏" pitchFamily="2" charset="-122"/>
              </a:rPr>
              <a:t>谈意气</a:t>
            </a:r>
            <a:r>
              <a:rPr lang="zh-CN" altLang="en-US">
                <a:solidFill>
                  <a:srgbClr val="007431"/>
                </a:solidFill>
                <a:latin typeface="Arial" panose="020b0604020202020204" pitchFamily="34" charset="0"/>
                <a:ea typeface="宋体" panose="02010600030101010101" pitchFamily="2" charset="-122"/>
              </a:rPr>
              <a:t> </a:t>
            </a:r>
            <a:r>
              <a:rPr lang="en-US" altLang="zh-CN" sz="4000" b="1">
                <a:solidFill>
                  <a:srgbClr val="007431"/>
                </a:solidFill>
                <a:latin typeface="华文新魏" pitchFamily="2" charset="-122"/>
                <a:ea typeface="华文新魏" pitchFamily="2" charset="-122"/>
              </a:rPr>
              <a:t>》</a:t>
            </a:r>
          </a:p>
        </p:txBody>
      </p:sp>
      <p:sp>
        <p:nvSpPr>
          <p:cNvPr id="19459" name="Text Box 3"/>
          <p:cNvSpPr txBox="1"/>
          <p:nvPr/>
        </p:nvSpPr>
        <p:spPr>
          <a:xfrm>
            <a:off x="1070610" y="1477645"/>
            <a:ext cx="7919720" cy="3535680"/>
          </a:xfrm>
          <a:prstGeom prst="rect">
            <a:avLst/>
          </a:prstGeom>
          <a:noFill/>
          <a:ln w="9525">
            <a:noFill/>
          </a:ln>
        </p:spPr>
        <p:txBody>
          <a:bodyPr wrap="square">
            <a:spAutoFit/>
          </a:bodyPr>
          <a:lstStyle/>
          <a:p>
            <a:pPr marL="342900" lvl="0" indent="-342900" eaLnBrk="1" hangingPunct="1"/>
            <a:r>
              <a:rPr lang="zh-CN" altLang="en-US" sz="2800">
                <a:solidFill>
                  <a:srgbClr val="FF0000"/>
                </a:solidFill>
                <a:latin typeface="微软雅黑" panose="020b0503020204020204" charset="-122"/>
                <a:ea typeface="微软雅黑" panose="020b0503020204020204" charset="-122"/>
              </a:rPr>
              <a:t>总：</a:t>
            </a:r>
            <a:r>
              <a:rPr lang="zh-CN" altLang="en-US" sz="2800">
                <a:solidFill>
                  <a:srgbClr val="007431"/>
                </a:solidFill>
                <a:latin typeface="微软雅黑" panose="020b0503020204020204" charset="-122"/>
                <a:ea typeface="微软雅黑" panose="020b0503020204020204" charset="-122"/>
              </a:rPr>
              <a:t>人要有意气，有自己的意志和气概，要意气风发。</a:t>
            </a:r>
          </a:p>
          <a:p>
            <a:pPr marL="342900" lvl="0" indent="-342900" eaLnBrk="1" hangingPunct="1"/>
            <a:r>
              <a:rPr lang="zh-CN" altLang="en-US" sz="2800">
                <a:solidFill>
                  <a:srgbClr val="FF0000"/>
                </a:solidFill>
                <a:latin typeface="微软雅黑" panose="020b0503020204020204" charset="-122"/>
                <a:ea typeface="微软雅黑" panose="020b0503020204020204" charset="-122"/>
              </a:rPr>
              <a:t>分：</a:t>
            </a:r>
            <a:r>
              <a:rPr lang="zh-CN" altLang="en-US" sz="2800">
                <a:solidFill>
                  <a:srgbClr val="007431"/>
                </a:solidFill>
                <a:latin typeface="微软雅黑" panose="020b0503020204020204" charset="-122"/>
                <a:ea typeface="微软雅黑" panose="020b0503020204020204" charset="-122"/>
              </a:rPr>
              <a:t>①人有意气，才能有豁达的胸襟。</a:t>
            </a:r>
          </a:p>
          <a:p>
            <a:pPr marL="342900" lvl="0" indent="-342900" eaLnBrk="1" hangingPunct="1"/>
            <a:r>
              <a:rPr lang="zh-CN" altLang="en-US" sz="2800">
                <a:solidFill>
                  <a:srgbClr val="007431"/>
                </a:solidFill>
                <a:latin typeface="微软雅黑" panose="020b0503020204020204" charset="-122"/>
                <a:ea typeface="微软雅黑" panose="020b0503020204020204" charset="-122"/>
              </a:rPr>
              <a:t>　　②人有意气，才能千古留名，流芳百世，才能在国家危难之时挺身而出。</a:t>
            </a:r>
          </a:p>
          <a:p>
            <a:pPr marL="342900" lvl="0" indent="-342900" eaLnBrk="1" hangingPunct="1"/>
            <a:r>
              <a:rPr lang="zh-CN" altLang="en-US" sz="2800">
                <a:solidFill>
                  <a:srgbClr val="007431"/>
                </a:solidFill>
                <a:latin typeface="微软雅黑" panose="020b0503020204020204" charset="-122"/>
                <a:ea typeface="微软雅黑" panose="020b0503020204020204" charset="-122"/>
              </a:rPr>
              <a:t>　　③人有意气，才能摧不垮，压不倒，追求不泯，意志不衰。</a:t>
            </a:r>
          </a:p>
          <a:p>
            <a:pPr marL="342900" lvl="0" indent="-342900" eaLnBrk="1" hangingPunct="1"/>
            <a:r>
              <a:rPr lang="zh-CN" altLang="en-US" sz="2800">
                <a:solidFill>
                  <a:srgbClr val="FF0000"/>
                </a:solidFill>
                <a:latin typeface="微软雅黑" panose="020b0503020204020204" charset="-122"/>
                <a:ea typeface="微软雅黑" panose="020b0503020204020204" charset="-122"/>
              </a:rPr>
              <a:t>总：</a:t>
            </a:r>
            <a:r>
              <a:rPr lang="zh-CN" altLang="en-US" sz="2800">
                <a:solidFill>
                  <a:srgbClr val="007431"/>
                </a:solidFill>
                <a:latin typeface="微软雅黑" panose="020b0503020204020204" charset="-122"/>
                <a:ea typeface="微软雅黑" panose="020b0503020204020204" charset="-122"/>
              </a:rPr>
              <a:t>意气，是成就人生所必需的。</a:t>
            </a:r>
          </a:p>
        </p:txBody>
      </p:sp>
      <p:sp>
        <p:nvSpPr>
          <p:cNvPr id="19460" name="Text Box 4"/>
          <p:cNvSpPr txBox="1"/>
          <p:nvPr/>
        </p:nvSpPr>
        <p:spPr>
          <a:xfrm>
            <a:off x="1187450" y="5013325"/>
            <a:ext cx="8869680" cy="613410"/>
          </a:xfrm>
          <a:prstGeom prst="rect">
            <a:avLst/>
          </a:prstGeom>
          <a:noFill/>
          <a:ln w="9525">
            <a:noFill/>
          </a:ln>
        </p:spPr>
        <p:txBody>
          <a:bodyPr wrap="square">
            <a:spAutoFit/>
          </a:bodyPr>
          <a:lstStyle/>
          <a:p>
            <a:pPr lvl="0" eaLnBrk="1" hangingPunct="1">
              <a:spcBef>
                <a:spcPct val="50000"/>
              </a:spcBef>
            </a:pPr>
            <a:r>
              <a:rPr lang="en-US" altLang="zh-CN" sz="3200">
                <a:solidFill>
                  <a:srgbClr val="FF0000"/>
                </a:solidFill>
                <a:latin typeface="微软雅黑" panose="020b0503020204020204" charset="-122"/>
                <a:ea typeface="微软雅黑" panose="020b0503020204020204" charset="-122"/>
              </a:rPr>
              <a:t>——</a:t>
            </a:r>
            <a:r>
              <a:rPr lang="zh-CN" altLang="en-US" sz="3200">
                <a:solidFill>
                  <a:srgbClr val="FF0000"/>
                </a:solidFill>
                <a:latin typeface="微软雅黑" panose="020b0503020204020204" charset="-122"/>
                <a:ea typeface="微软雅黑" panose="020b0503020204020204" charset="-122"/>
              </a:rPr>
              <a:t>从“为什么”的角度分析理由，提炼观点。</a:t>
            </a:r>
          </a:p>
        </p:txBody>
      </p:sp>
      <p:sp>
        <p:nvSpPr>
          <p:cNvPr id="19461" name="Text Box 5"/>
          <p:cNvSpPr txBox="1"/>
          <p:nvPr/>
        </p:nvSpPr>
        <p:spPr>
          <a:xfrm>
            <a:off x="9264650" y="1773238"/>
            <a:ext cx="792163" cy="2150110"/>
          </a:xfrm>
          <a:prstGeom prst="rect">
            <a:avLst/>
          </a:prstGeom>
          <a:solidFill>
            <a:srgbClr val="33CC33"/>
          </a:solidFill>
          <a:ln w="9525">
            <a:noFill/>
          </a:ln>
        </p:spPr>
        <p:txBody>
          <a:bodyPr>
            <a:spAutoFit/>
          </a:bodyPr>
          <a:lstStyle/>
          <a:p>
            <a:pPr lvl="0" eaLnBrk="1" hangingPunct="1">
              <a:spcBef>
                <a:spcPct val="50000"/>
              </a:spcBef>
            </a:pPr>
            <a:r>
              <a:rPr lang="zh-CN" altLang="en-US" sz="4400" b="1">
                <a:solidFill>
                  <a:schemeClr val="tx1"/>
                </a:solidFill>
                <a:latin typeface="微软雅黑" panose="020b0503020204020204" charset="-122"/>
                <a:ea typeface="微软雅黑" panose="020b0503020204020204" charset="-122"/>
              </a:rPr>
              <a:t>为什么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wipe(down)">
                                      <p:cBhvr>
                                        <p:cTn id="7" dur="580">
                                          <p:stCondLst>
                                            <p:cond delay="0"/>
                                          </p:stCondLst>
                                        </p:cTn>
                                        <p:tgtEl>
                                          <p:spTgt spid="19461"/>
                                        </p:tgtEl>
                                      </p:cBhvr>
                                    </p:animEffect>
                                    <p:anim calcmode="lin" valueType="num">
                                      <p:cBhvr>
                                        <p:cTn id="8" dur="1822" tmFilter="0,0; 0.14,0.36; 0.43,0.73; 0.71,0.91; 1.0,1.0">
                                          <p:stCondLst>
                                            <p:cond delay="0"/>
                                          </p:stCondLst>
                                        </p:cTn>
                                        <p:tgtEl>
                                          <p:spTgt spid="1946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46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46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46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461"/>
                                        </p:tgtEl>
                                        <p:attrNameLst>
                                          <p:attrName>ppt_y</p:attrName>
                                        </p:attrNameLst>
                                      </p:cBhvr>
                                      <p:tavLst>
                                        <p:tav tm="0" fmla="#ppt_y-sin(pi*$)/81">
                                          <p:val>
                                            <p:fltVal val="0"/>
                                          </p:val>
                                        </p:tav>
                                        <p:tav tm="100000">
                                          <p:val>
                                            <p:fltVal val="1"/>
                                          </p:val>
                                        </p:tav>
                                      </p:tavLst>
                                    </p:anim>
                                    <p:animScale>
                                      <p:cBhvr>
                                        <p:cTn id="13" dur="26">
                                          <p:stCondLst>
                                            <p:cond delay="650"/>
                                          </p:stCondLst>
                                        </p:cTn>
                                        <p:tgtEl>
                                          <p:spTgt spid="19461"/>
                                        </p:tgtEl>
                                      </p:cBhvr>
                                      <p:to x="100000" y="60000"/>
                                    </p:animScale>
                                    <p:animScale>
                                      <p:cBhvr>
                                        <p:cTn id="14" dur="166" decel="50000">
                                          <p:stCondLst>
                                            <p:cond delay="676"/>
                                          </p:stCondLst>
                                        </p:cTn>
                                        <p:tgtEl>
                                          <p:spTgt spid="19461"/>
                                        </p:tgtEl>
                                      </p:cBhvr>
                                      <p:to x="100000" y="100000"/>
                                    </p:animScale>
                                    <p:animScale>
                                      <p:cBhvr>
                                        <p:cTn id="15" dur="26">
                                          <p:stCondLst>
                                            <p:cond delay="1312"/>
                                          </p:stCondLst>
                                        </p:cTn>
                                        <p:tgtEl>
                                          <p:spTgt spid="19461"/>
                                        </p:tgtEl>
                                      </p:cBhvr>
                                      <p:to x="100000" y="80000"/>
                                    </p:animScale>
                                    <p:animScale>
                                      <p:cBhvr>
                                        <p:cTn id="16" dur="166" decel="50000">
                                          <p:stCondLst>
                                            <p:cond delay="1338"/>
                                          </p:stCondLst>
                                        </p:cTn>
                                        <p:tgtEl>
                                          <p:spTgt spid="19461"/>
                                        </p:tgtEl>
                                      </p:cBhvr>
                                      <p:to x="100000" y="100000"/>
                                    </p:animScale>
                                    <p:animScale>
                                      <p:cBhvr>
                                        <p:cTn id="17" dur="26">
                                          <p:stCondLst>
                                            <p:cond delay="1642"/>
                                          </p:stCondLst>
                                        </p:cTn>
                                        <p:tgtEl>
                                          <p:spTgt spid="19461"/>
                                        </p:tgtEl>
                                      </p:cBhvr>
                                      <p:to x="100000" y="90000"/>
                                    </p:animScale>
                                    <p:animScale>
                                      <p:cBhvr>
                                        <p:cTn id="18" dur="166" decel="50000">
                                          <p:stCondLst>
                                            <p:cond delay="1668"/>
                                          </p:stCondLst>
                                        </p:cTn>
                                        <p:tgtEl>
                                          <p:spTgt spid="19461"/>
                                        </p:tgtEl>
                                      </p:cBhvr>
                                      <p:to x="100000" y="100000"/>
                                    </p:animScale>
                                    <p:animScale>
                                      <p:cBhvr>
                                        <p:cTn id="19" dur="26">
                                          <p:stCondLst>
                                            <p:cond delay="1808"/>
                                          </p:stCondLst>
                                        </p:cTn>
                                        <p:tgtEl>
                                          <p:spTgt spid="19461"/>
                                        </p:tgtEl>
                                      </p:cBhvr>
                                      <p:to x="100000" y="95000"/>
                                    </p:animScale>
                                    <p:animScale>
                                      <p:cBhvr>
                                        <p:cTn id="20" dur="166" decel="50000">
                                          <p:stCondLst>
                                            <p:cond delay="1834"/>
                                          </p:stCondLst>
                                        </p:cTn>
                                        <p:tgtEl>
                                          <p:spTgt spid="19461"/>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9458"/>
                                        </p:tgtEl>
                                        <p:attrNameLst>
                                          <p:attrName>style.visibility</p:attrName>
                                        </p:attrNameLst>
                                      </p:cBhvr>
                                      <p:to>
                                        <p:strVal val="visible"/>
                                      </p:to>
                                    </p:set>
                                    <p:animEffect transition="in" filter="blinds(horizontal)">
                                      <p:cBhvr>
                                        <p:cTn id="25" dur="500"/>
                                        <p:tgtEl>
                                          <p:spTgt spid="19458"/>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7" presetClass="entr" presetSubtype="0" fill="hold" grpId="0" nodeType="clickEffect">
                                  <p:stCondLst>
                                    <p:cond delay="0"/>
                                  </p:stCondLst>
                                  <p:iterate type="lt">
                                    <p:tmPct val="50000"/>
                                  </p:iterate>
                                  <p:childTnLst>
                                    <p:set>
                                      <p:cBhvr>
                                        <p:cTn id="29" dur="1" fill="hold">
                                          <p:stCondLst>
                                            <p:cond delay="0"/>
                                          </p:stCondLst>
                                        </p:cTn>
                                        <p:tgtEl>
                                          <p:spTgt spid="19459"/>
                                        </p:tgtEl>
                                        <p:attrNameLst>
                                          <p:attrName>style.visibility</p:attrName>
                                        </p:attrNameLst>
                                      </p:cBhvr>
                                      <p:to>
                                        <p:strVal val="visible"/>
                                      </p:to>
                                    </p:set>
                                    <p:anim calcmode="discrete" valueType="clr">
                                      <p:cBhvr override="childStyle">
                                        <p:cTn id="30" dur="80"/>
                                        <p:tgtEl>
                                          <p:spTgt spid="19459"/>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19459"/>
                                        </p:tgtEl>
                                        <p:attrNameLst>
                                          <p:attrName>fillcolor</p:attrName>
                                        </p:attrNameLst>
                                      </p:cBhvr>
                                      <p:tavLst>
                                        <p:tav tm="0">
                                          <p:val>
                                            <p:clrVal>
                                              <a:schemeClr val="accent2"/>
                                            </p:clrVal>
                                          </p:val>
                                        </p:tav>
                                        <p:tav tm="50000">
                                          <p:val>
                                            <p:clrVal>
                                              <a:schemeClr val="hlink"/>
                                            </p:clrVal>
                                          </p:val>
                                        </p:tav>
                                      </p:tavLst>
                                    </p:anim>
                                    <p:set>
                                      <p:cBhvr>
                                        <p:cTn id="32" dur="80"/>
                                        <p:tgtEl>
                                          <p:spTgt spid="19459"/>
                                        </p:tgtEl>
                                        <p:attrNameLst>
                                          <p:attrName>fill.type</p:attrName>
                                        </p:attrNameLst>
                                      </p:cBhvr>
                                      <p:to>
                                        <p:strVal val="solid"/>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19460"/>
                                        </p:tgtEl>
                                        <p:attrNameLst>
                                          <p:attrName>style.visibility</p:attrName>
                                        </p:attrNameLst>
                                      </p:cBhvr>
                                      <p:to>
                                        <p:strVal val="visible"/>
                                      </p:to>
                                    </p:set>
                                    <p:anim calcmode="discrete" valueType="clr">
                                      <p:cBhvr override="childStyle">
                                        <p:cTn id="37" dur="80"/>
                                        <p:tgtEl>
                                          <p:spTgt spid="19460"/>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19460"/>
                                        </p:tgtEl>
                                        <p:attrNameLst>
                                          <p:attrName>fillcolor</p:attrName>
                                        </p:attrNameLst>
                                      </p:cBhvr>
                                      <p:tavLst>
                                        <p:tav tm="0">
                                          <p:val>
                                            <p:clrVal>
                                              <a:schemeClr val="accent2"/>
                                            </p:clrVal>
                                          </p:val>
                                        </p:tav>
                                        <p:tav tm="50000">
                                          <p:val>
                                            <p:clrVal>
                                              <a:schemeClr val="hlink"/>
                                            </p:clrVal>
                                          </p:val>
                                        </p:tav>
                                      </p:tavLst>
                                    </p:anim>
                                    <p:set>
                                      <p:cBhvr>
                                        <p:cTn id="39" dur="80"/>
                                        <p:tgtEl>
                                          <p:spTgt spid="1946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p:bldP spid="19460" grpId="0"/>
      <p:bldP spid="19461"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56920" y="835025"/>
            <a:ext cx="10157460" cy="3108960"/>
          </a:xfrm>
          <a:prstGeom prst="rect">
            <a:avLst/>
          </a:prstGeom>
          <a:noFill/>
          <a:ln w="9525">
            <a:noFill/>
          </a:ln>
        </p:spPr>
        <p:txBody>
          <a:bodyPr wrap="square">
            <a:spAutoFit/>
          </a:bodyPr>
          <a:lstStyle/>
          <a:p>
            <a:pPr marL="0" indent="0" algn="l"/>
            <a:r>
              <a:rPr lang="zh-CN" altLang="en-US" sz="2800" b="1" u="none">
                <a:solidFill>
                  <a:srgbClr val="007431"/>
                </a:solidFill>
                <a:latin typeface="微软雅黑" panose="020b0503020204020204" charset="-122"/>
                <a:ea typeface="微软雅黑" panose="020b0503020204020204" charset="-122"/>
                <a:cs typeface="楷体" panose="02010609060101010101" charset="-122"/>
              </a:rPr>
              <a:t>课堂小练：</a:t>
            </a:r>
          </a:p>
          <a:p>
            <a:pPr marL="0" indent="0" algn="l"/>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    古训说：“不以规矩，不成方圆”，现代人说，如何创新，就是要打破传统的框框，突破规矩，人为什么要有规矩呢？对此你有什么看法和思考？请写一篇文章。</a:t>
            </a:r>
          </a:p>
          <a:p>
            <a:pPr marL="0" indent="0" algn="l"/>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要求：假设中心论点是“没有规矩，难成方圆”，请用追问原因法拟写几个分论点。</a:t>
            </a:r>
          </a:p>
          <a:p>
            <a:endParaRPr lang="en-US" altLang="zh-CN" sz="2800" b="0" u="none">
              <a:solidFill>
                <a:srgbClr val="007431"/>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322070" y="3943985"/>
            <a:ext cx="8001000" cy="1402080"/>
          </a:xfrm>
          <a:prstGeom prst="rect">
            <a:avLst/>
          </a:prstGeom>
          <a:noFill/>
          <a:ln w="9525">
            <a:noFill/>
          </a:ln>
        </p:spPr>
        <p:txBody>
          <a:bodyPr wrap="square">
            <a:spAutoFit/>
          </a:bodyPr>
          <a:lstStyle/>
          <a:p>
            <a:pPr marL="0" indent="0" algn="l"/>
            <a:r>
              <a:rPr lang="zh-CN" altLang="en-US" sz="2800" b="0" u="none">
                <a:solidFill>
                  <a:srgbClr val="FF0000"/>
                </a:solidFill>
                <a:latin typeface="微软雅黑" panose="020b0503020204020204" charset="-122"/>
                <a:ea typeface="微软雅黑" panose="020b0503020204020204" charset="-122"/>
                <a:cs typeface="宋体" panose="02010600030101010101" pitchFamily="2" charset="-122"/>
              </a:rPr>
              <a:t>分论点一：因为没有规矩，个人不能成才。</a:t>
            </a:r>
          </a:p>
          <a:p>
            <a:pPr marL="0" indent="0" algn="l"/>
            <a:r>
              <a:rPr lang="zh-CN" altLang="en-US" sz="2800" b="0" u="none">
                <a:solidFill>
                  <a:srgbClr val="FF0000"/>
                </a:solidFill>
                <a:latin typeface="微软雅黑" panose="020b0503020204020204" charset="-122"/>
                <a:ea typeface="微软雅黑" panose="020b0503020204020204" charset="-122"/>
                <a:cs typeface="宋体" panose="02010600030101010101" pitchFamily="2" charset="-122"/>
              </a:rPr>
              <a:t>分论点二：因为没有规矩，集体不能稳定。</a:t>
            </a:r>
          </a:p>
          <a:p>
            <a:pPr marL="0" indent="0" algn="l"/>
            <a:r>
              <a:rPr lang="zh-CN" altLang="en-US" sz="2800" b="0" u="none">
                <a:solidFill>
                  <a:srgbClr val="FF0000"/>
                </a:solidFill>
                <a:latin typeface="微软雅黑" panose="020b0503020204020204" charset="-122"/>
                <a:ea typeface="微软雅黑" panose="020b0503020204020204" charset="-122"/>
                <a:cs typeface="宋体" panose="02010600030101010101" pitchFamily="2" charset="-122"/>
              </a:rPr>
              <a:t>分论点三：因为没有规矩，国家不能发展。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982980" y="1791970"/>
            <a:ext cx="9330690" cy="2202815"/>
          </a:xfrm>
          <a:prstGeom prst="rect">
            <a:avLst/>
          </a:prstGeom>
          <a:noFill/>
          <a:ln w="9525">
            <a:noFill/>
          </a:ln>
        </p:spPr>
        <p:txBody>
          <a:bodyPr wrap="square">
            <a:spAutoFit/>
          </a:bodyPr>
          <a:lstStyle/>
          <a:p>
            <a:pPr marL="0" indent="0" algn="l"/>
            <a:endParaRPr lang="zh-CN" altLang="en-US" sz="3600" b="1" u="none">
              <a:solidFill>
                <a:srgbClr val="007431"/>
              </a:solidFill>
              <a:latin typeface="微软雅黑" panose="020b0503020204020204" charset="-122"/>
              <a:ea typeface="微软雅黑" panose="020b0503020204020204" charset="-122"/>
              <a:cs typeface="宋体" panose="02010600030101010101" pitchFamily="2" charset="-122"/>
            </a:endParaRPr>
          </a:p>
          <a:p>
            <a:pPr marL="0" indent="0" algn="l"/>
            <a:r>
              <a:rPr lang="zh-CN" altLang="en-US" sz="3600" b="0" u="none">
                <a:solidFill>
                  <a:srgbClr val="007431"/>
                </a:solidFill>
                <a:latin typeface="微软雅黑" panose="020b0503020204020204" charset="-122"/>
                <a:ea typeface="微软雅黑" panose="020b0503020204020204" charset="-122"/>
                <a:cs typeface="宋体" panose="02010600030101010101" pitchFamily="2" charset="-122"/>
              </a:rPr>
              <a:t>   </a:t>
            </a:r>
            <a:r>
              <a:rPr lang="zh-CN" altLang="en-US" sz="3200" b="0" u="none">
                <a:solidFill>
                  <a:srgbClr val="007431"/>
                </a:solidFill>
                <a:latin typeface="微软雅黑" panose="020b0503020204020204" charset="-122"/>
                <a:ea typeface="微软雅黑" panose="020b0503020204020204" charset="-122"/>
                <a:cs typeface="宋体" panose="02010600030101010101" pitchFamily="2" charset="-122"/>
              </a:rPr>
              <a:t> 即就中心论点问一个“怎么办”。也就是提出解决问题的具体措施和途径。这些具体措施和途径就是文章的分论点。</a:t>
            </a:r>
          </a:p>
        </p:txBody>
      </p:sp>
      <p:sp>
        <p:nvSpPr>
          <p:cNvPr id="2" name="文本框 1"/>
          <p:cNvSpPr txBox="1"/>
          <p:nvPr/>
        </p:nvSpPr>
        <p:spPr>
          <a:xfrm>
            <a:off x="687705" y="626110"/>
            <a:ext cx="6485890" cy="678815"/>
          </a:xfrm>
          <a:prstGeom prst="rect">
            <a:avLst/>
          </a:prstGeom>
          <a:noFill/>
        </p:spPr>
        <p:txBody>
          <a:bodyPr wrap="square" rtlCol="0">
            <a:spAutoFit/>
          </a:bodyPr>
          <a:lstStyle/>
          <a:p>
            <a:r>
              <a:rPr lang="zh-CN" altLang="en-US" sz="3600" b="1">
                <a:solidFill>
                  <a:srgbClr val="007431"/>
                </a:solidFill>
                <a:latin typeface="微软雅黑" panose="020b0503020204020204" charset="-122"/>
                <a:ea typeface="微软雅黑" panose="020b0503020204020204" charset="-122"/>
                <a:cs typeface="宋体" panose="02010600030101010101" pitchFamily="2" charset="-122"/>
                <a:sym typeface="+mn-ea"/>
              </a:rPr>
              <a:t>（</a:t>
            </a:r>
            <a:r>
              <a:rPr lang="en-US" altLang="zh-CN" sz="3600" b="1">
                <a:solidFill>
                  <a:srgbClr val="007431"/>
                </a:solidFill>
                <a:latin typeface="微软雅黑" panose="020b0503020204020204" charset="-122"/>
                <a:ea typeface="微软雅黑" panose="020b0503020204020204" charset="-122"/>
                <a:cs typeface="宋体" panose="02010600030101010101" pitchFamily="2" charset="-122"/>
                <a:sym typeface="+mn-ea"/>
              </a:rPr>
              <a:t>3</a:t>
            </a:r>
            <a:r>
              <a:rPr lang="zh-CN" altLang="en-US" sz="3600" b="1">
                <a:solidFill>
                  <a:srgbClr val="007431"/>
                </a:solidFill>
                <a:latin typeface="微软雅黑" panose="020b0503020204020204" charset="-122"/>
                <a:ea typeface="微软雅黑" panose="020b0503020204020204" charset="-122"/>
                <a:cs typeface="宋体" panose="02010600030101010101" pitchFamily="2" charset="-122"/>
                <a:sym typeface="+mn-ea"/>
              </a:rPr>
              <a:t>）追问办法法：（怎么办）</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0484" name="Text Box 4"/>
          <p:cNvSpPr txBox="1"/>
          <p:nvPr/>
        </p:nvSpPr>
        <p:spPr>
          <a:xfrm>
            <a:off x="1411288" y="464185"/>
            <a:ext cx="5832475" cy="743585"/>
          </a:xfrm>
          <a:prstGeom prst="rect">
            <a:avLst/>
          </a:prstGeom>
          <a:noFill/>
          <a:ln w="9525">
            <a:noFill/>
          </a:ln>
        </p:spPr>
        <p:txBody>
          <a:bodyPr>
            <a:spAutoFit/>
          </a:bodyPr>
          <a:lstStyle/>
          <a:p>
            <a:pPr lvl="0" eaLnBrk="1" hangingPunct="1"/>
            <a:r>
              <a:rPr sz="4000" b="1">
                <a:solidFill>
                  <a:srgbClr val="007431"/>
                </a:solidFill>
                <a:latin typeface="Arial" panose="020b0604020202020204" pitchFamily="34" charset="0"/>
                <a:ea typeface="华文行楷" pitchFamily="2" charset="-122"/>
                <a:sym typeface="+mn-ea"/>
              </a:rPr>
              <a:t>例：《谈意气》</a:t>
            </a:r>
            <a:endParaRPr lang="en-US" altLang="zh-CN" sz="4000" b="1">
              <a:solidFill>
                <a:srgbClr val="007431"/>
              </a:solidFill>
              <a:latin typeface="Arial" panose="020b0604020202020204" pitchFamily="34" charset="0"/>
              <a:ea typeface="华文行楷" pitchFamily="2" charset="-122"/>
            </a:endParaRPr>
          </a:p>
        </p:txBody>
      </p:sp>
      <p:sp>
        <p:nvSpPr>
          <p:cNvPr id="20486" name="Text Box 6"/>
          <p:cNvSpPr txBox="1"/>
          <p:nvPr/>
        </p:nvSpPr>
        <p:spPr>
          <a:xfrm>
            <a:off x="417195" y="1804670"/>
            <a:ext cx="10145395" cy="2320290"/>
          </a:xfrm>
          <a:prstGeom prst="rect">
            <a:avLst/>
          </a:prstGeom>
          <a:noFill/>
          <a:ln w="9525">
            <a:noFill/>
          </a:ln>
        </p:spPr>
        <p:txBody>
          <a:bodyPr wrap="square">
            <a:spAutoFit/>
          </a:bodyPr>
          <a:lstStyle/>
          <a:p>
            <a:pPr lvl="0" eaLnBrk="1" hangingPunct="1"/>
            <a:r>
              <a:rPr lang="en-US" altLang="zh-CN" sz="3200">
                <a:solidFill>
                  <a:srgbClr val="007431"/>
                </a:solidFill>
                <a:latin typeface="微软雅黑" panose="020b0503020204020204" charset="-122"/>
                <a:ea typeface="微软雅黑" panose="020b0503020204020204" charset="-122"/>
              </a:rPr>
              <a:t>    </a:t>
            </a:r>
            <a:r>
              <a:rPr sz="2800">
                <a:solidFill>
                  <a:srgbClr val="007431"/>
                </a:solidFill>
                <a:latin typeface="微软雅黑" panose="020b0503020204020204" charset="-122"/>
                <a:ea typeface="微软雅黑" panose="020b0503020204020204" charset="-122"/>
              </a:rPr>
              <a:t>中心论点：人要有意气。然后追问：人怎样才有能意气？于是得到三个分论点：</a:t>
            </a:r>
          </a:p>
          <a:p>
            <a:pPr lvl="0" eaLnBrk="1" hangingPunct="1"/>
            <a:r>
              <a:rPr sz="2800">
                <a:solidFill>
                  <a:srgbClr val="007431"/>
                </a:solidFill>
                <a:latin typeface="微软雅黑" panose="020b0503020204020204" charset="-122"/>
                <a:ea typeface="微软雅黑" panose="020b0503020204020204" charset="-122"/>
              </a:rPr>
              <a:t>分论点一：一个人只有（只要）坚韧不屈，才（就）能铸就意气。</a:t>
            </a:r>
          </a:p>
          <a:p>
            <a:pPr lvl="0" eaLnBrk="1" hangingPunct="1"/>
            <a:r>
              <a:rPr sz="2800">
                <a:solidFill>
                  <a:srgbClr val="007431"/>
                </a:solidFill>
                <a:latin typeface="微软雅黑" panose="020b0503020204020204" charset="-122"/>
                <a:ea typeface="微软雅黑" panose="020b0503020204020204" charset="-122"/>
              </a:rPr>
              <a:t>分论点二：一个人只有（只要）勇往直前，才（就）能铸就意气。</a:t>
            </a:r>
          </a:p>
          <a:p>
            <a:pPr lvl="0" eaLnBrk="1" hangingPunct="1"/>
            <a:r>
              <a:rPr sz="2800">
                <a:solidFill>
                  <a:srgbClr val="007431"/>
                </a:solidFill>
                <a:latin typeface="微软雅黑" panose="020b0503020204020204" charset="-122"/>
                <a:ea typeface="微软雅黑" panose="020b0503020204020204" charset="-122"/>
              </a:rPr>
              <a:t>分论点三：一个人只有（只要）自信乐观，才（就）能铸就意气。</a:t>
            </a:r>
          </a:p>
        </p:txBody>
      </p:sp>
      <p:sp>
        <p:nvSpPr>
          <p:cNvPr id="20487" name="Text Box 7"/>
          <p:cNvSpPr txBox="1"/>
          <p:nvPr/>
        </p:nvSpPr>
        <p:spPr>
          <a:xfrm>
            <a:off x="516890" y="4670425"/>
            <a:ext cx="9376410" cy="613410"/>
          </a:xfrm>
          <a:prstGeom prst="rect">
            <a:avLst/>
          </a:prstGeom>
          <a:noFill/>
          <a:ln w="9525">
            <a:noFill/>
          </a:ln>
        </p:spPr>
        <p:txBody>
          <a:bodyPr wrap="square">
            <a:spAutoFit/>
          </a:bodyPr>
          <a:lstStyle/>
          <a:p>
            <a:pPr lvl="0" eaLnBrk="1" hangingPunct="1">
              <a:spcBef>
                <a:spcPct val="50000"/>
              </a:spcBef>
            </a:pPr>
            <a:r>
              <a:rPr lang="zh-CN" altLang="en-US" sz="3200">
                <a:solidFill>
                  <a:srgbClr val="000099"/>
                </a:solidFill>
                <a:latin typeface="微软雅黑" panose="020b0503020204020204" charset="-122"/>
                <a:ea typeface="微软雅黑" panose="020b0503020204020204" charset="-122"/>
              </a:rPr>
              <a:t>　</a:t>
            </a:r>
            <a:r>
              <a:rPr lang="zh-CN" altLang="en-US" sz="3200">
                <a:solidFill>
                  <a:srgbClr val="FF0000"/>
                </a:solidFill>
                <a:latin typeface="微软雅黑" panose="020b0503020204020204" charset="-122"/>
                <a:ea typeface="微软雅黑" panose="020b0503020204020204" charset="-122"/>
              </a:rPr>
              <a:t>此种类型主要从“怎么办”的角度来设立分论点。</a:t>
            </a:r>
          </a:p>
        </p:txBody>
      </p:sp>
      <p:sp>
        <p:nvSpPr>
          <p:cNvPr id="20488" name="Text Box 8"/>
          <p:cNvSpPr txBox="1"/>
          <p:nvPr/>
        </p:nvSpPr>
        <p:spPr>
          <a:xfrm>
            <a:off x="10877233" y="1116330"/>
            <a:ext cx="790575" cy="2150110"/>
          </a:xfrm>
          <a:prstGeom prst="rect">
            <a:avLst/>
          </a:prstGeom>
          <a:solidFill>
            <a:srgbClr val="33CC33"/>
          </a:solidFill>
          <a:ln w="9525">
            <a:noFill/>
          </a:ln>
        </p:spPr>
        <p:txBody>
          <a:bodyPr>
            <a:spAutoFit/>
          </a:bodyPr>
          <a:lstStyle/>
          <a:p>
            <a:pPr lvl="0" eaLnBrk="1" hangingPunct="1">
              <a:spcBef>
                <a:spcPct val="50000"/>
              </a:spcBef>
            </a:pPr>
            <a:r>
              <a:rPr lang="zh-CN" altLang="en-US" sz="4400" b="1">
                <a:solidFill>
                  <a:schemeClr val="tx1"/>
                </a:solidFill>
                <a:latin typeface="Arial" panose="020b0604020202020204" pitchFamily="34" charset="0"/>
                <a:ea typeface="隶书" pitchFamily="49" charset="-122"/>
              </a:rPr>
              <a:t>怎么办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wipe(down)">
                                      <p:cBhvr>
                                        <p:cTn id="7" dur="580">
                                          <p:stCondLst>
                                            <p:cond delay="0"/>
                                          </p:stCondLst>
                                        </p:cTn>
                                        <p:tgtEl>
                                          <p:spTgt spid="20488"/>
                                        </p:tgtEl>
                                      </p:cBhvr>
                                    </p:animEffect>
                                    <p:anim calcmode="lin" valueType="num">
                                      <p:cBhvr>
                                        <p:cTn id="8" dur="1822" tmFilter="0,0; 0.14,0.36; 0.43,0.73; 0.71,0.91; 1.0,1.0">
                                          <p:stCondLst>
                                            <p:cond delay="0"/>
                                          </p:stCondLst>
                                        </p:cTn>
                                        <p:tgtEl>
                                          <p:spTgt spid="204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4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4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4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488"/>
                                        </p:tgtEl>
                                        <p:attrNameLst>
                                          <p:attrName>ppt_y</p:attrName>
                                        </p:attrNameLst>
                                      </p:cBhvr>
                                      <p:tavLst>
                                        <p:tav tm="0" fmla="#ppt_y-sin(pi*$)/81">
                                          <p:val>
                                            <p:fltVal val="0"/>
                                          </p:val>
                                        </p:tav>
                                        <p:tav tm="100000">
                                          <p:val>
                                            <p:fltVal val="1"/>
                                          </p:val>
                                        </p:tav>
                                      </p:tavLst>
                                    </p:anim>
                                    <p:animScale>
                                      <p:cBhvr>
                                        <p:cTn id="13" dur="26">
                                          <p:stCondLst>
                                            <p:cond delay="650"/>
                                          </p:stCondLst>
                                        </p:cTn>
                                        <p:tgtEl>
                                          <p:spTgt spid="20488"/>
                                        </p:tgtEl>
                                      </p:cBhvr>
                                      <p:to x="100000" y="60000"/>
                                    </p:animScale>
                                    <p:animScale>
                                      <p:cBhvr>
                                        <p:cTn id="14" dur="166" decel="50000">
                                          <p:stCondLst>
                                            <p:cond delay="676"/>
                                          </p:stCondLst>
                                        </p:cTn>
                                        <p:tgtEl>
                                          <p:spTgt spid="20488"/>
                                        </p:tgtEl>
                                      </p:cBhvr>
                                      <p:to x="100000" y="100000"/>
                                    </p:animScale>
                                    <p:animScale>
                                      <p:cBhvr>
                                        <p:cTn id="15" dur="26">
                                          <p:stCondLst>
                                            <p:cond delay="1312"/>
                                          </p:stCondLst>
                                        </p:cTn>
                                        <p:tgtEl>
                                          <p:spTgt spid="20488"/>
                                        </p:tgtEl>
                                      </p:cBhvr>
                                      <p:to x="100000" y="80000"/>
                                    </p:animScale>
                                    <p:animScale>
                                      <p:cBhvr>
                                        <p:cTn id="16" dur="166" decel="50000">
                                          <p:stCondLst>
                                            <p:cond delay="1338"/>
                                          </p:stCondLst>
                                        </p:cTn>
                                        <p:tgtEl>
                                          <p:spTgt spid="20488"/>
                                        </p:tgtEl>
                                      </p:cBhvr>
                                      <p:to x="100000" y="100000"/>
                                    </p:animScale>
                                    <p:animScale>
                                      <p:cBhvr>
                                        <p:cTn id="17" dur="26">
                                          <p:stCondLst>
                                            <p:cond delay="1642"/>
                                          </p:stCondLst>
                                        </p:cTn>
                                        <p:tgtEl>
                                          <p:spTgt spid="20488"/>
                                        </p:tgtEl>
                                      </p:cBhvr>
                                      <p:to x="100000" y="90000"/>
                                    </p:animScale>
                                    <p:animScale>
                                      <p:cBhvr>
                                        <p:cTn id="18" dur="166" decel="50000">
                                          <p:stCondLst>
                                            <p:cond delay="1668"/>
                                          </p:stCondLst>
                                        </p:cTn>
                                        <p:tgtEl>
                                          <p:spTgt spid="20488"/>
                                        </p:tgtEl>
                                      </p:cBhvr>
                                      <p:to x="100000" y="100000"/>
                                    </p:animScale>
                                    <p:animScale>
                                      <p:cBhvr>
                                        <p:cTn id="19" dur="26">
                                          <p:stCondLst>
                                            <p:cond delay="1808"/>
                                          </p:stCondLst>
                                        </p:cTn>
                                        <p:tgtEl>
                                          <p:spTgt spid="20488"/>
                                        </p:tgtEl>
                                      </p:cBhvr>
                                      <p:to x="100000" y="95000"/>
                                    </p:animScale>
                                    <p:animScale>
                                      <p:cBhvr>
                                        <p:cTn id="20" dur="166" decel="50000">
                                          <p:stCondLst>
                                            <p:cond delay="1834"/>
                                          </p:stCondLst>
                                        </p:cTn>
                                        <p:tgtEl>
                                          <p:spTgt spid="20488"/>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0484"/>
                                        </p:tgtEl>
                                        <p:attrNameLst>
                                          <p:attrName>style.visibility</p:attrName>
                                        </p:attrNameLst>
                                      </p:cBhvr>
                                      <p:to>
                                        <p:strVal val="visible"/>
                                      </p:to>
                                    </p:set>
                                    <p:animEffect transition="in" filter="box(in)">
                                      <p:cBhvr>
                                        <p:cTn id="25" dur="500"/>
                                        <p:tgtEl>
                                          <p:spTgt spid="20484"/>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20486"/>
                                        </p:tgtEl>
                                        <p:attrNameLst>
                                          <p:attrName>style.visibility</p:attrName>
                                        </p:attrNameLst>
                                      </p:cBhvr>
                                      <p:to>
                                        <p:strVal val="visible"/>
                                      </p:to>
                                    </p:set>
                                    <p:animEffect transition="in" filter="box(in)">
                                      <p:cBhvr>
                                        <p:cTn id="30" dur="500"/>
                                        <p:tgtEl>
                                          <p:spTgt spid="20486"/>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20487"/>
                                        </p:tgtEl>
                                        <p:attrNameLst>
                                          <p:attrName>style.visibility</p:attrName>
                                        </p:attrNameLst>
                                      </p:cBhvr>
                                      <p:to>
                                        <p:strVal val="visible"/>
                                      </p:to>
                                    </p:set>
                                    <p:anim calcmode="discrete" valueType="clr">
                                      <p:cBhvr override="childStyle">
                                        <p:cTn id="35" dur="80"/>
                                        <p:tgtEl>
                                          <p:spTgt spid="20487"/>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0487"/>
                                        </p:tgtEl>
                                        <p:attrNameLst>
                                          <p:attrName>fillcolor</p:attrName>
                                        </p:attrNameLst>
                                      </p:cBhvr>
                                      <p:tavLst>
                                        <p:tav tm="0">
                                          <p:val>
                                            <p:clrVal>
                                              <a:schemeClr val="accent2"/>
                                            </p:clrVal>
                                          </p:val>
                                        </p:tav>
                                        <p:tav tm="50000">
                                          <p:val>
                                            <p:clrVal>
                                              <a:schemeClr val="hlink"/>
                                            </p:clrVal>
                                          </p:val>
                                        </p:tav>
                                      </p:tavLst>
                                    </p:anim>
                                    <p:set>
                                      <p:cBhvr>
                                        <p:cTn id="37" dur="80"/>
                                        <p:tgtEl>
                                          <p:spTgt spid="2048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6" grpId="0"/>
      <p:bldP spid="20487" grpId="0"/>
      <p:bldP spid="20488"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369695" y="875665"/>
            <a:ext cx="9026525" cy="2324735"/>
          </a:xfrm>
          <a:prstGeom prst="rect">
            <a:avLst/>
          </a:prstGeom>
          <a:noFill/>
          <a:ln w="9525">
            <a:noFill/>
          </a:ln>
        </p:spPr>
        <p:txBody>
          <a:bodyPr wrap="square">
            <a:spAutoFit/>
          </a:bodyPr>
          <a:lstStyle/>
          <a:p>
            <a:pPr marL="0" indent="0" algn="l"/>
            <a:r>
              <a:rPr lang="zh-CN" altLang="en-US" sz="3600" b="0" u="none">
                <a:solidFill>
                  <a:srgbClr val="007431"/>
                </a:solidFill>
                <a:latin typeface="微软雅黑" panose="020b0503020204020204" charset="-122"/>
                <a:ea typeface="微软雅黑" panose="020b0503020204020204" charset="-122"/>
                <a:cs typeface="楷体" panose="02010609060101010101" charset="-122"/>
              </a:rPr>
              <a:t>课堂小练：</a:t>
            </a:r>
          </a:p>
          <a:p>
            <a:pPr marL="0" indent="0" algn="l"/>
            <a:r>
              <a:rPr lang="zh-CN" altLang="en-US" sz="3600" b="0" u="none">
                <a:solidFill>
                  <a:srgbClr val="007431"/>
                </a:solidFill>
                <a:latin typeface="微软雅黑" panose="020b0503020204020204" charset="-122"/>
                <a:ea typeface="微软雅黑" panose="020b0503020204020204" charset="-122"/>
                <a:cs typeface="宋体" panose="02010600030101010101" pitchFamily="2" charset="-122"/>
              </a:rPr>
              <a:t>请以</a:t>
            </a:r>
            <a:r>
              <a:rPr lang="en-US" altLang="zh-CN" sz="3600" b="0" u="none">
                <a:solidFill>
                  <a:srgbClr val="007431"/>
                </a:solidFill>
                <a:latin typeface="微软雅黑" panose="020b0503020204020204" charset="-122"/>
                <a:ea typeface="微软雅黑" panose="020b0503020204020204" charset="-122"/>
                <a:cs typeface="宋体" panose="02010600030101010101" pitchFamily="2" charset="-122"/>
              </a:rPr>
              <a:t>《</a:t>
            </a:r>
            <a:r>
              <a:rPr lang="zh-CN" altLang="en-US" sz="3600" b="0" u="none">
                <a:solidFill>
                  <a:srgbClr val="007431"/>
                </a:solidFill>
                <a:latin typeface="微软雅黑" panose="020b0503020204020204" charset="-122"/>
                <a:ea typeface="微软雅黑" panose="020b0503020204020204" charset="-122"/>
                <a:cs typeface="宋体" panose="02010600030101010101" pitchFamily="2" charset="-122"/>
              </a:rPr>
              <a:t>学会欣赏别人</a:t>
            </a:r>
            <a:r>
              <a:rPr lang="en-US" altLang="zh-CN" sz="3600" b="0" u="none">
                <a:solidFill>
                  <a:srgbClr val="007431"/>
                </a:solidFill>
                <a:latin typeface="微软雅黑" panose="020b0503020204020204" charset="-122"/>
                <a:ea typeface="微软雅黑" panose="020b0503020204020204" charset="-122"/>
                <a:cs typeface="宋体" panose="02010600030101010101" pitchFamily="2" charset="-122"/>
              </a:rPr>
              <a:t>》</a:t>
            </a:r>
            <a:r>
              <a:rPr lang="zh-CN" altLang="en-US" sz="3600" b="0" u="none">
                <a:solidFill>
                  <a:srgbClr val="007431"/>
                </a:solidFill>
                <a:latin typeface="微软雅黑" panose="020b0503020204020204" charset="-122"/>
                <a:ea typeface="微软雅黑" panose="020b0503020204020204" charset="-122"/>
                <a:cs typeface="宋体" panose="02010600030101010101" pitchFamily="2" charset="-122"/>
              </a:rPr>
              <a:t>为题写一篇文章。</a:t>
            </a:r>
          </a:p>
          <a:p>
            <a:pPr marL="0" indent="0" algn="l"/>
            <a:r>
              <a:rPr lang="zh-CN" altLang="en-US" sz="3600" b="0" u="none">
                <a:solidFill>
                  <a:srgbClr val="007431"/>
                </a:solidFill>
                <a:latin typeface="微软雅黑" panose="020b0503020204020204" charset="-122"/>
                <a:ea typeface="微软雅黑" panose="020b0503020204020204" charset="-122"/>
                <a:cs typeface="宋体" panose="02010600030101010101" pitchFamily="2" charset="-122"/>
              </a:rPr>
              <a:t>要求：假设文题就是中心论点，请运用追问办法法拟写几个分论点。</a:t>
            </a:r>
          </a:p>
        </p:txBody>
      </p:sp>
      <p:sp>
        <p:nvSpPr>
          <p:cNvPr id="2" name="文本框 1"/>
          <p:cNvSpPr txBox="1"/>
          <p:nvPr/>
        </p:nvSpPr>
        <p:spPr>
          <a:xfrm>
            <a:off x="1430655" y="3674110"/>
            <a:ext cx="9500235" cy="1828800"/>
          </a:xfrm>
          <a:prstGeom prst="rect">
            <a:avLst/>
          </a:prstGeom>
          <a:noFill/>
          <a:ln w="9525">
            <a:noFill/>
          </a:ln>
        </p:spPr>
        <p:txBody>
          <a:bodyPr wrap="square">
            <a:spAutoFit/>
          </a:bodyPr>
          <a:lstStyle/>
          <a:p>
            <a:pPr marL="0" indent="0" algn="l"/>
            <a:r>
              <a:rPr lang="zh-CN" altLang="en-US" sz="2800" b="0" u="none">
                <a:solidFill>
                  <a:srgbClr val="FF0000"/>
                </a:solidFill>
                <a:latin typeface="微软雅黑" panose="020b0503020204020204" charset="-122"/>
                <a:ea typeface="微软雅黑" panose="020b0503020204020204" charset="-122"/>
                <a:cs typeface="宋体" panose="02010600030101010101" pitchFamily="2" charset="-122"/>
              </a:rPr>
              <a:t>分论点一：学会欣赏别人，就是要自己胸怀坦荡，虚怀若谷。</a:t>
            </a:r>
          </a:p>
          <a:p>
            <a:pPr marL="0" indent="0" algn="l"/>
            <a:r>
              <a:rPr lang="zh-CN" altLang="en-US" sz="2800" b="0" u="none">
                <a:solidFill>
                  <a:srgbClr val="FF0000"/>
                </a:solidFill>
                <a:latin typeface="微软雅黑" panose="020b0503020204020204" charset="-122"/>
                <a:ea typeface="微软雅黑" panose="020b0503020204020204" charset="-122"/>
                <a:cs typeface="宋体" panose="02010600030101010101" pitchFamily="2" charset="-122"/>
              </a:rPr>
              <a:t>分论点二：学会欣赏别人，就是要努力发掘并借鉴别人身上的闪光点。</a:t>
            </a:r>
          </a:p>
          <a:p>
            <a:pPr marL="0" indent="0" algn="l"/>
            <a:r>
              <a:rPr lang="zh-CN" altLang="en-US" sz="2800" b="0" u="none">
                <a:solidFill>
                  <a:srgbClr val="FF0000"/>
                </a:solidFill>
                <a:latin typeface="微软雅黑" panose="020b0503020204020204" charset="-122"/>
                <a:ea typeface="微软雅黑" panose="020b0503020204020204" charset="-122"/>
                <a:cs typeface="宋体" panose="02010600030101010101" pitchFamily="2" charset="-122"/>
              </a:rPr>
              <a:t>分论点三：学会欣赏别人，就是要互帮互学，共同提高。 </a:t>
            </a: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255395" y="2314575"/>
            <a:ext cx="10019665" cy="1828800"/>
          </a:xfrm>
          <a:prstGeom prst="rect">
            <a:avLst/>
          </a:prstGeom>
          <a:noFill/>
          <a:ln w="9525">
            <a:noFill/>
          </a:ln>
        </p:spPr>
        <p:txBody>
          <a:bodyPr wrap="square">
            <a:spAutoFit/>
          </a:bodyPr>
          <a:lstStyle/>
          <a:p>
            <a:pPr marL="0" indent="0" algn="l"/>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     即以中心论点为前提，去推想在这个前提之下会产生怎样的意义、作用、价值或影响。</a:t>
            </a:r>
          </a:p>
          <a:p>
            <a:pPr marL="0" indent="0" algn="l"/>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     可运用：</a:t>
            </a:r>
            <a:r>
              <a:rPr lang="en-US" altLang="zh-CN" sz="2800" b="0" u="none">
                <a:solidFill>
                  <a:srgbClr val="007431"/>
                </a:solidFill>
                <a:latin typeface="微软雅黑" panose="020b0503020204020204" charset="-122"/>
                <a:ea typeface="微软雅黑" panose="020b0503020204020204" charset="-122"/>
                <a:cs typeface="Times New Roman" panose="02020603050405020304" pitchFamily="18" charset="0"/>
              </a:rPr>
              <a:t>……</a:t>
            </a:r>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，才能</a:t>
            </a:r>
            <a:r>
              <a:rPr lang="en-US" altLang="zh-CN" sz="2800" b="0" u="none">
                <a:solidFill>
                  <a:srgbClr val="007431"/>
                </a:solidFill>
                <a:latin typeface="微软雅黑" panose="020b0503020204020204" charset="-122"/>
                <a:ea typeface="微软雅黑" panose="020b0503020204020204" charset="-122"/>
                <a:cs typeface="Times New Roman" panose="02020603050405020304" pitchFamily="18" charset="0"/>
              </a:rPr>
              <a:t>……</a:t>
            </a:r>
            <a:r>
              <a:rPr lang="en-US" altLang="zh-CN" sz="2800" b="0" u="none">
                <a:solidFill>
                  <a:srgbClr val="007431"/>
                </a:solidFill>
                <a:latin typeface="微软雅黑" panose="020b0503020204020204" charset="-122"/>
                <a:ea typeface="微软雅黑" panose="020b0503020204020204" charset="-122"/>
                <a:cs typeface="宋体" panose="02010600030101010101" pitchFamily="2" charset="-122"/>
              </a:rPr>
              <a:t> </a:t>
            </a:r>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会使</a:t>
            </a:r>
            <a:r>
              <a:rPr lang="en-US" altLang="zh-CN" sz="2800" b="0" u="none">
                <a:solidFill>
                  <a:srgbClr val="007431"/>
                </a:solidFill>
                <a:latin typeface="微软雅黑" panose="020b0503020204020204" charset="-122"/>
                <a:ea typeface="微软雅黑" panose="020b0503020204020204" charset="-122"/>
                <a:cs typeface="Times New Roman" panose="02020603050405020304" pitchFamily="18" charset="0"/>
              </a:rPr>
              <a:t>……</a:t>
            </a:r>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，能够</a:t>
            </a:r>
            <a:r>
              <a:rPr lang="en-US" altLang="zh-CN" sz="2800" b="0" u="none">
                <a:solidFill>
                  <a:srgbClr val="007431"/>
                </a:solidFill>
                <a:latin typeface="微软雅黑" panose="020b0503020204020204" charset="-122"/>
                <a:ea typeface="微软雅黑" panose="020b0503020204020204" charset="-122"/>
                <a:cs typeface="Times New Roman" panose="02020603050405020304" pitchFamily="18" charset="0"/>
              </a:rPr>
              <a:t>……</a:t>
            </a:r>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，可以</a:t>
            </a:r>
            <a:r>
              <a:rPr lang="en-US" altLang="zh-CN" sz="2800" b="0" u="none">
                <a:solidFill>
                  <a:srgbClr val="007431"/>
                </a:solidFill>
                <a:latin typeface="微软雅黑" panose="020b0503020204020204" charset="-122"/>
                <a:ea typeface="微软雅黑" panose="020b0503020204020204" charset="-122"/>
                <a:cs typeface="Times New Roman" panose="02020603050405020304" pitchFamily="18" charset="0"/>
              </a:rPr>
              <a:t>……</a:t>
            </a:r>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等等表示能带来好处或危害的连词。</a:t>
            </a:r>
          </a:p>
        </p:txBody>
      </p:sp>
      <p:sp>
        <p:nvSpPr>
          <p:cNvPr id="2" name="文本框 1"/>
          <p:cNvSpPr txBox="1"/>
          <p:nvPr/>
        </p:nvSpPr>
        <p:spPr>
          <a:xfrm>
            <a:off x="635000" y="697865"/>
            <a:ext cx="7526655" cy="1227455"/>
          </a:xfrm>
          <a:prstGeom prst="rect">
            <a:avLst/>
          </a:prstGeom>
          <a:noFill/>
        </p:spPr>
        <p:txBody>
          <a:bodyPr wrap="square" rtlCol="0" anchor="t">
            <a:spAutoFit/>
          </a:bodyPr>
          <a:lstStyle/>
          <a:p>
            <a:r>
              <a:rPr lang="zh-CN" altLang="en-US" sz="3600" b="1">
                <a:solidFill>
                  <a:srgbClr val="007431"/>
                </a:solidFill>
                <a:latin typeface="微软雅黑" panose="020b0503020204020204" charset="-122"/>
                <a:ea typeface="微软雅黑" panose="020b0503020204020204" charset="-122"/>
                <a:cs typeface="宋体" panose="02010600030101010101" pitchFamily="2" charset="-122"/>
                <a:sym typeface="+mn-ea"/>
              </a:rPr>
              <a:t>（</a:t>
            </a:r>
            <a:r>
              <a:rPr lang="en-US" altLang="zh-CN" sz="3600" b="1">
                <a:solidFill>
                  <a:srgbClr val="007431"/>
                </a:solidFill>
                <a:latin typeface="微软雅黑" panose="020b0503020204020204" charset="-122"/>
                <a:ea typeface="微软雅黑" panose="020b0503020204020204" charset="-122"/>
                <a:cs typeface="宋体" panose="02010600030101010101" pitchFamily="2" charset="-122"/>
                <a:sym typeface="+mn-ea"/>
              </a:rPr>
              <a:t>4</a:t>
            </a:r>
            <a:r>
              <a:rPr lang="zh-CN" altLang="en-US" sz="3600" b="1">
                <a:solidFill>
                  <a:srgbClr val="007431"/>
                </a:solidFill>
                <a:latin typeface="微软雅黑" panose="020b0503020204020204" charset="-122"/>
                <a:ea typeface="微软雅黑" panose="020b0503020204020204" charset="-122"/>
                <a:cs typeface="宋体" panose="02010600030101010101" pitchFamily="2" charset="-122"/>
                <a:sym typeface="+mn-ea"/>
              </a:rPr>
              <a:t>）追问结果法：（会怎样）</a:t>
            </a:r>
          </a:p>
          <a:p>
            <a:endParaRPr lang="zh-CN" altLang="en-US" sz="3600" b="1">
              <a:solidFill>
                <a:srgbClr val="007431"/>
              </a:solidFill>
              <a:latin typeface="微软雅黑" panose="020b0503020204020204" charset="-122"/>
              <a:ea typeface="微软雅黑" panose="020b0503020204020204" charset="-122"/>
              <a:cs typeface="宋体" panose="02010600030101010101" pitchFamily="2" charset="-122"/>
              <a:sym typeface="+mn-ea"/>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735455" y="1564640"/>
            <a:ext cx="7665085" cy="2255520"/>
          </a:xfrm>
          <a:prstGeom prst="rect">
            <a:avLst/>
          </a:prstGeom>
          <a:noFill/>
          <a:ln w="9525">
            <a:noFill/>
          </a:ln>
        </p:spPr>
        <p:txBody>
          <a:bodyPr wrap="square">
            <a:spAutoFit/>
          </a:bodyPr>
          <a:lstStyle/>
          <a:p>
            <a:pPr marL="0" indent="0" algn="l"/>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例：</a:t>
            </a:r>
            <a:r>
              <a:rPr lang="en-US" altLang="zh-CN" sz="2800" b="0" u="none">
                <a:solidFill>
                  <a:srgbClr val="007431"/>
                </a:solidFill>
                <a:latin typeface="微软雅黑" panose="020b0503020204020204" charset="-122"/>
                <a:ea typeface="微软雅黑" panose="020b0503020204020204" charset="-122"/>
                <a:cs typeface="宋体" panose="02010600030101010101" pitchFamily="2" charset="-122"/>
              </a:rPr>
              <a:t>《</a:t>
            </a:r>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珍惜拥有</a:t>
            </a:r>
            <a:r>
              <a:rPr lang="en-US" altLang="zh-CN" sz="2800" b="0" u="none">
                <a:solidFill>
                  <a:srgbClr val="007431"/>
                </a:solidFill>
                <a:latin typeface="微软雅黑" panose="020b0503020204020204" charset="-122"/>
                <a:ea typeface="微软雅黑" panose="020b0503020204020204" charset="-122"/>
                <a:cs typeface="宋体" panose="02010600030101010101" pitchFamily="2" charset="-122"/>
              </a:rPr>
              <a:t>》</a:t>
            </a:r>
          </a:p>
          <a:p>
            <a:pPr marL="0" indent="0" algn="l"/>
            <a:endPar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endParaRPr>
          </a:p>
          <a:p>
            <a:pPr marL="0" indent="0" algn="l"/>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分论点一：珍惜拥有，才能感受快乐。</a:t>
            </a:r>
          </a:p>
          <a:p>
            <a:pPr marL="0" indent="0" algn="l"/>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分论点二：珍惜拥有，才能把握幸福。</a:t>
            </a:r>
          </a:p>
          <a:p>
            <a:pPr marL="0" indent="0" algn="l"/>
            <a:r>
              <a:rPr lang="zh-CN" altLang="en-US" sz="2800" b="0" u="none">
                <a:solidFill>
                  <a:srgbClr val="007431"/>
                </a:solidFill>
                <a:latin typeface="微软雅黑" panose="020b0503020204020204" charset="-122"/>
                <a:ea typeface="微软雅黑" panose="020b0503020204020204" charset="-122"/>
                <a:cs typeface="宋体" panose="02010600030101010101" pitchFamily="2" charset="-122"/>
              </a:rPr>
              <a:t>分论点三：珍惜拥有，人生才能多姿多彩。</a:t>
            </a: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8434" name="Text Box 4"/>
          <p:cNvSpPr txBox="1"/>
          <p:nvPr/>
        </p:nvSpPr>
        <p:spPr>
          <a:xfrm>
            <a:off x="4079875" y="1125538"/>
            <a:ext cx="2447925" cy="808990"/>
          </a:xfrm>
          <a:prstGeom prst="rect">
            <a:avLst/>
          </a:prstGeom>
          <a:noFill/>
          <a:ln w="9525">
            <a:noFill/>
          </a:ln>
        </p:spPr>
        <p:txBody>
          <a:bodyPr>
            <a:spAutoFit/>
          </a:bodyPr>
          <a:lstStyle/>
          <a:p>
            <a:pPr lvl="0" eaLnBrk="1" hangingPunct="1">
              <a:spcBef>
                <a:spcPct val="50000"/>
              </a:spcBef>
            </a:pPr>
            <a:r>
              <a:rPr lang="en-US" altLang="zh-CN" sz="4400" b="1">
                <a:solidFill>
                  <a:srgbClr val="007431"/>
                </a:solidFill>
                <a:latin typeface="微软雅黑" panose="020b0503020204020204" charset="-122"/>
                <a:ea typeface="微软雅黑" panose="020b0503020204020204" charset="-122"/>
              </a:rPr>
              <a:t> </a:t>
            </a:r>
            <a:r>
              <a:rPr lang="zh-CN" altLang="en-US" sz="4400" b="1">
                <a:solidFill>
                  <a:srgbClr val="007431"/>
                </a:solidFill>
                <a:latin typeface="微软雅黑" panose="020b0503020204020204" charset="-122"/>
                <a:ea typeface="微软雅黑" panose="020b0503020204020204" charset="-122"/>
              </a:rPr>
              <a:t>小　结：</a:t>
            </a:r>
          </a:p>
        </p:txBody>
      </p:sp>
      <p:sp>
        <p:nvSpPr>
          <p:cNvPr id="3079" name="Text Box 7"/>
          <p:cNvSpPr txBox="1"/>
          <p:nvPr/>
        </p:nvSpPr>
        <p:spPr>
          <a:xfrm>
            <a:off x="1676400" y="2377440"/>
            <a:ext cx="9139555" cy="2564130"/>
          </a:xfrm>
          <a:prstGeom prst="rect">
            <a:avLst/>
          </a:prstGeom>
          <a:noFill/>
          <a:ln w="9525">
            <a:noFill/>
          </a:ln>
        </p:spPr>
        <p:txBody>
          <a:bodyPr wrap="square">
            <a:spAutoFit/>
          </a:bodyPr>
          <a:lstStyle/>
          <a:p>
            <a:pPr lvl="0" eaLnBrk="1" hangingPunct="1">
              <a:spcBef>
                <a:spcPct val="50000"/>
              </a:spcBef>
            </a:pPr>
            <a:r>
              <a:rPr lang="zh-CN" altLang="en-US" sz="3200">
                <a:solidFill>
                  <a:srgbClr val="007431"/>
                </a:solidFill>
                <a:latin typeface="微软雅黑" panose="020b0503020204020204" charset="-122"/>
                <a:ea typeface="微软雅黑" panose="020b0503020204020204" charset="-122"/>
              </a:rPr>
              <a:t>　　以上的几种提炼分论点的方法，为了方便起见，将它们分开讲述，其实，在实际运用中过程中，往往是交叉、综合使用的。只要我们在使用这些方法的过程中，掌握好围绕中心论点，提炼分论点的原则，一切问题就迎刃而解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iterate type="lt">
                                    <p:tmPct val="0"/>
                                  </p:iterate>
                                  <p:childTnLst>
                                    <p:set>
                                      <p:cBhvr>
                                        <p:cTn id="6" dur="1" fill="hold">
                                          <p:stCondLst>
                                            <p:cond delay="0"/>
                                          </p:stCondLst>
                                        </p:cTn>
                                        <p:tgtEl>
                                          <p:spTgt spid="3079"/>
                                        </p:tgtEl>
                                        <p:attrNameLst>
                                          <p:attrName>style.visibility</p:attrName>
                                        </p:attrNameLst>
                                      </p:cBhvr>
                                      <p:to>
                                        <p:strVal val="visible"/>
                                      </p:to>
                                    </p:set>
                                    <p:animEffect transition="in" filter="dissolve">
                                      <p:cBhvr>
                                        <p:cTn id="7" dur="500"/>
                                        <p:tgtEl>
                                          <p:spTgt spid="307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1" nodeType="clickEffect">
                                  <p:stCondLst>
                                    <p:cond delay="0"/>
                                  </p:stCondLst>
                                  <p:iterate type="lt">
                                    <p:tmPct val="50000"/>
                                  </p:iterate>
                                  <p:childTnLst>
                                    <p:set>
                                      <p:cBhvr>
                                        <p:cTn id="11" dur="1" fill="hold">
                                          <p:stCondLst>
                                            <p:cond delay="0"/>
                                          </p:stCondLst>
                                        </p:cTn>
                                        <p:tgtEl>
                                          <p:spTgt spid="3079"/>
                                        </p:tgtEl>
                                        <p:attrNameLst>
                                          <p:attrName>style.visibility</p:attrName>
                                        </p:attrNameLst>
                                      </p:cBhvr>
                                      <p:to>
                                        <p:strVal val="visible"/>
                                      </p:to>
                                    </p:set>
                                    <p:anim calcmode="discrete" valueType="clr">
                                      <p:cBhvr override="childStyle">
                                        <p:cTn id="12" dur="80"/>
                                        <p:tgtEl>
                                          <p:spTgt spid="307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079"/>
                                        </p:tgtEl>
                                        <p:attrNameLst>
                                          <p:attrName>fillcolor</p:attrName>
                                        </p:attrNameLst>
                                      </p:cBhvr>
                                      <p:tavLst>
                                        <p:tav tm="0">
                                          <p:val>
                                            <p:clrVal>
                                              <a:schemeClr val="accent2"/>
                                            </p:clrVal>
                                          </p:val>
                                        </p:tav>
                                        <p:tav tm="50000">
                                          <p:val>
                                            <p:clrVal>
                                              <a:schemeClr val="hlink"/>
                                            </p:clrVal>
                                          </p:val>
                                        </p:tav>
                                      </p:tavLst>
                                    </p:anim>
                                    <p:set>
                                      <p:cBhvr>
                                        <p:cTn id="14" dur="80"/>
                                        <p:tgtEl>
                                          <p:spTgt spid="307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P spid="3079" grpId="1"/>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945" name="标题 4"/>
          <p:cNvSpPr>
            <a:spLocks noGrp="1"/>
          </p:cNvSpPr>
          <p:nvPr>
            <p:ph type="title" hasCustomPrompt="1"/>
            <p:custDataLst>
              <p:tags r:id="rId3"/>
            </p:custDataLst>
          </p:nvPr>
        </p:nvSpPr>
        <p:spPr>
          <a:xfrm>
            <a:off x="4532313" y="1331913"/>
            <a:ext cx="7048500" cy="2387600"/>
          </a:xfrm>
        </p:spPr>
        <p:txBody>
          <a:bodyPr lIns="91440" tIns="45720" rIns="91440" bIns="46800" anchor="b"/>
          <a:lstStyle/>
          <a:p>
            <a:pPr defTabSz="914400">
              <a:buNone/>
            </a:pPr>
            <a:r>
              <a:rPr lang="en-US" altLang="zh-CN" kern="1200">
                <a:latin typeface="+mj-lt"/>
                <a:ea typeface="+mj-ea"/>
                <a:cs typeface="+mj-cs"/>
              </a:rPr>
              <a:t>THANKS</a:t>
            </a:r>
          </a:p>
        </p:txBody>
      </p:sp>
    </p:spTree>
    <p:custDataLst>
      <p:tags r:id="rId4"/>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Text Box 2"/>
          <p:cNvSpPr txBox="1"/>
          <p:nvPr/>
        </p:nvSpPr>
        <p:spPr>
          <a:xfrm>
            <a:off x="1824038" y="1828800"/>
            <a:ext cx="8824913" cy="3108325"/>
          </a:xfrm>
          <a:prstGeom prst="rect">
            <a:avLst/>
          </a:prstGeom>
          <a:noFill/>
          <a:ln w="9525">
            <a:noFill/>
          </a:ln>
        </p:spPr>
        <p:txBody>
          <a:bodyPr wrap="square" anchor="t">
            <a:spAutoFit/>
          </a:bodyPr>
          <a:lstStyle/>
          <a:p>
            <a:pPr lvl="0" indent="0" fontAlgn="base">
              <a:spcBef>
                <a:spcPct val="50000"/>
              </a:spcBef>
            </a:pPr>
            <a:r>
              <a:rPr lang="zh-CN" altLang="en-US" sz="4400" b="1" strike="noStrike" noProof="1">
                <a:solidFill>
                  <a:srgbClr val="007431"/>
                </a:solidFill>
                <a:latin typeface="Arial" panose="020b0604020202020204" pitchFamily="34" charset="0"/>
                <a:ea typeface="黑体"/>
                <a:cs typeface="+mn-ea"/>
              </a:rPr>
              <a:t>材料作文：</a:t>
            </a:r>
          </a:p>
          <a:p>
            <a:pPr lvl="0" indent="0" fontAlgn="base">
              <a:spcBef>
                <a:spcPct val="50000"/>
              </a:spcBef>
            </a:pPr>
            <a:r>
              <a:rPr lang="zh-CN" altLang="en-US" sz="4400" b="1" strike="noStrike" noProof="1">
                <a:solidFill>
                  <a:srgbClr val="007431"/>
                </a:solidFill>
                <a:latin typeface="Arial" panose="020b0604020202020204" pitchFamily="34" charset="0"/>
                <a:ea typeface="黑体"/>
                <a:cs typeface="+mn-ea"/>
              </a:rPr>
              <a:t>       是命题者为写作者提供一定的</a:t>
            </a:r>
            <a:r>
              <a:rPr lang="zh-CN" altLang="en-US" sz="4400" b="1" strike="noStrike" noProof="1">
                <a:solidFill>
                  <a:srgbClr val="FF0000"/>
                </a:solidFill>
                <a:latin typeface="Arial" panose="020b0604020202020204" pitchFamily="34" charset="0"/>
                <a:ea typeface="黑体"/>
                <a:cs typeface="+mn-ea"/>
              </a:rPr>
              <a:t>材料</a:t>
            </a:r>
            <a:r>
              <a:rPr lang="zh-CN" altLang="en-US" sz="4400" b="1" strike="noStrike" noProof="1">
                <a:solidFill>
                  <a:srgbClr val="007431"/>
                </a:solidFill>
                <a:latin typeface="Arial" panose="020b0604020202020204" pitchFamily="34" charset="0"/>
                <a:ea typeface="黑体"/>
                <a:cs typeface="+mn-ea"/>
              </a:rPr>
              <a:t>，要求写作者按照</a:t>
            </a:r>
            <a:r>
              <a:rPr lang="zh-CN" altLang="en-US" sz="4400" b="1" strike="noStrike" noProof="1">
                <a:solidFill>
                  <a:srgbClr val="FF0000"/>
                </a:solidFill>
                <a:latin typeface="Arial" panose="020b0604020202020204" pitchFamily="34" charset="0"/>
                <a:ea typeface="黑体"/>
                <a:cs typeface="+mn-ea"/>
              </a:rPr>
              <a:t>材料的内涵</a:t>
            </a:r>
            <a:r>
              <a:rPr lang="zh-CN" altLang="en-US" sz="4400" b="1" strike="noStrike" noProof="1">
                <a:solidFill>
                  <a:srgbClr val="007431"/>
                </a:solidFill>
                <a:latin typeface="Arial" panose="020b0604020202020204" pitchFamily="34" charset="0"/>
                <a:ea typeface="黑体"/>
                <a:cs typeface="+mn-ea"/>
              </a:rPr>
              <a:t>来立意作文。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10242">
                                            <p:txEl>
                                              <p:pRg st="1" end="1"/>
                                            </p:txEl>
                                          </p:spTgt>
                                        </p:tgtEl>
                                        <p:attrNameLst>
                                          <p:attrName>style.visibility</p:attrName>
                                        </p:attrNameLst>
                                      </p:cBhvr>
                                      <p:to>
                                        <p:strVal val="visible"/>
                                      </p:to>
                                    </p:set>
                                    <p:animEffect transition="in" filter="box(in)">
                                      <p:cBhvr>
                                        <p:cTn id="13" dur="2000"/>
                                        <p:tgtEl>
                                          <p:spTgt spid="102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Text Box 2"/>
          <p:cNvSpPr txBox="1"/>
          <p:nvPr/>
        </p:nvSpPr>
        <p:spPr>
          <a:xfrm>
            <a:off x="1922463" y="1341438"/>
            <a:ext cx="8745537" cy="3749675"/>
          </a:xfrm>
          <a:prstGeom prst="rect">
            <a:avLst/>
          </a:prstGeom>
          <a:noFill/>
          <a:ln w="9525">
            <a:noFill/>
          </a:ln>
        </p:spPr>
        <p:txBody>
          <a:bodyPr anchor="t">
            <a:spAutoFit/>
          </a:bodyPr>
          <a:lstStyle/>
          <a:p>
            <a:pPr lvl="0" indent="0"/>
            <a:r>
              <a:rPr lang="zh-CN" altLang="en-US" sz="6000" b="1">
                <a:solidFill>
                  <a:srgbClr val="007431"/>
                </a:solidFill>
                <a:latin typeface="黑体" panose="02010609060101010101" charset="-122"/>
                <a:ea typeface="黑体"/>
              </a:rPr>
              <a:t>材料作文审题要“三清”</a:t>
            </a:r>
          </a:p>
          <a:p>
            <a:pPr lvl="0" indent="0"/>
            <a:r>
              <a:rPr lang="en-US" altLang="zh-CN" sz="6000" b="1">
                <a:solidFill>
                  <a:srgbClr val="007431"/>
                </a:solidFill>
                <a:latin typeface="黑体" panose="02010609060101010101" charset="-122"/>
                <a:ea typeface="黑体"/>
              </a:rPr>
              <a:t>1.</a:t>
            </a:r>
            <a:r>
              <a:rPr lang="zh-CN" altLang="en-US" sz="6000" b="1">
                <a:solidFill>
                  <a:srgbClr val="007431"/>
                </a:solidFill>
                <a:latin typeface="黑体" panose="02010609060101010101" charset="-122"/>
                <a:ea typeface="黑体"/>
              </a:rPr>
              <a:t>看清</a:t>
            </a:r>
            <a:r>
              <a:rPr lang="zh-CN" altLang="en-US" sz="6000" b="1">
                <a:solidFill>
                  <a:srgbClr val="FF0000"/>
                </a:solidFill>
                <a:latin typeface="黑体" panose="02010609060101010101" charset="-122"/>
                <a:ea typeface="黑体"/>
              </a:rPr>
              <a:t>材料，</a:t>
            </a:r>
            <a:r>
              <a:rPr lang="zh-CN" altLang="en-US" sz="6000" b="1">
                <a:solidFill>
                  <a:srgbClr val="007431"/>
                </a:solidFill>
                <a:latin typeface="黑体" panose="02010609060101010101" charset="-122"/>
                <a:ea typeface="黑体"/>
              </a:rPr>
              <a:t>领会</a:t>
            </a:r>
            <a:r>
              <a:rPr lang="zh-CN" altLang="en-US" sz="6000" b="1">
                <a:solidFill>
                  <a:srgbClr val="FF0000"/>
                </a:solidFill>
                <a:latin typeface="黑体" panose="02010609060101010101" charset="-122"/>
                <a:ea typeface="黑体"/>
              </a:rPr>
              <a:t>内容</a:t>
            </a:r>
            <a:r>
              <a:rPr lang="zh-CN" altLang="en-US" sz="6000" b="1">
                <a:solidFill>
                  <a:srgbClr val="49721E"/>
                </a:solidFill>
                <a:latin typeface="黑体" panose="02010609060101010101" charset="-122"/>
                <a:ea typeface="黑体"/>
              </a:rPr>
              <a:t>   </a:t>
            </a:r>
          </a:p>
          <a:p>
            <a:pPr lvl="0" indent="0"/>
            <a:r>
              <a:rPr lang="en-US" altLang="zh-CN" sz="6000" b="1">
                <a:solidFill>
                  <a:srgbClr val="007431"/>
                </a:solidFill>
                <a:latin typeface="黑体" panose="02010609060101010101" charset="-122"/>
                <a:ea typeface="黑体"/>
              </a:rPr>
              <a:t>2.</a:t>
            </a:r>
            <a:r>
              <a:rPr lang="zh-CN" altLang="en-US" sz="6000" b="1">
                <a:solidFill>
                  <a:srgbClr val="007431"/>
                </a:solidFill>
                <a:latin typeface="黑体" panose="02010609060101010101" charset="-122"/>
                <a:ea typeface="黑体"/>
              </a:rPr>
              <a:t>理清</a:t>
            </a:r>
            <a:r>
              <a:rPr lang="zh-CN" altLang="en-US" sz="6000" b="1">
                <a:solidFill>
                  <a:srgbClr val="FF0000"/>
                </a:solidFill>
                <a:latin typeface="黑体" panose="02010609060101010101" charset="-122"/>
                <a:ea typeface="黑体"/>
              </a:rPr>
              <a:t>内容，</a:t>
            </a:r>
            <a:r>
              <a:rPr lang="zh-CN" altLang="en-US" sz="6000" b="1">
                <a:solidFill>
                  <a:srgbClr val="007431"/>
                </a:solidFill>
                <a:latin typeface="黑体" panose="02010609060101010101" charset="-122"/>
                <a:ea typeface="黑体"/>
              </a:rPr>
              <a:t>提炼</a:t>
            </a:r>
            <a:r>
              <a:rPr lang="zh-CN" altLang="en-US" sz="6000" b="1">
                <a:solidFill>
                  <a:srgbClr val="FF0000"/>
                </a:solidFill>
                <a:latin typeface="黑体" panose="02010609060101010101" charset="-122"/>
                <a:ea typeface="黑体"/>
              </a:rPr>
              <a:t>中心</a:t>
            </a:r>
            <a:r>
              <a:rPr lang="zh-CN" altLang="en-US" sz="6000" b="1">
                <a:solidFill>
                  <a:srgbClr val="49721E"/>
                </a:solidFill>
                <a:latin typeface="黑体" panose="02010609060101010101" charset="-122"/>
                <a:ea typeface="黑体"/>
              </a:rPr>
              <a:t>    </a:t>
            </a:r>
          </a:p>
          <a:p>
            <a:pPr lvl="0" indent="0"/>
            <a:r>
              <a:rPr lang="en-US" altLang="zh-CN" sz="6000" b="1">
                <a:solidFill>
                  <a:srgbClr val="007431"/>
                </a:solidFill>
                <a:latin typeface="黑体" panose="02010609060101010101" charset="-122"/>
                <a:ea typeface="黑体"/>
              </a:rPr>
              <a:t>3.</a:t>
            </a:r>
            <a:r>
              <a:rPr lang="zh-CN" altLang="en-US" sz="6000" b="1">
                <a:solidFill>
                  <a:srgbClr val="007431"/>
                </a:solidFill>
                <a:latin typeface="黑体" panose="02010609060101010101" charset="-122"/>
                <a:ea typeface="黑体"/>
              </a:rPr>
              <a:t>读清</a:t>
            </a:r>
            <a:r>
              <a:rPr lang="zh-CN" altLang="en-US" sz="6000" b="1">
                <a:solidFill>
                  <a:srgbClr val="FF0000"/>
                </a:solidFill>
                <a:latin typeface="黑体" panose="02010609060101010101" charset="-122"/>
                <a:ea typeface="黑体"/>
              </a:rPr>
              <a:t>有求，规范</a:t>
            </a:r>
            <a:r>
              <a:rPr lang="zh-CN" altLang="en-US" sz="6000" b="1">
                <a:solidFill>
                  <a:srgbClr val="007431"/>
                </a:solidFill>
                <a:latin typeface="黑体" panose="02010609060101010101" charset="-122"/>
                <a:ea typeface="黑体"/>
              </a:rPr>
              <a:t>写作</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4338" name="Rectangle 2"/>
          <p:cNvSpPr>
            <a:spLocks noGrp="1"/>
          </p:cNvSpPr>
          <p:nvPr>
            <p:ph type="title"/>
          </p:nvPr>
        </p:nvSpPr>
        <p:spPr>
          <a:xfrm>
            <a:off x="3175" y="107950"/>
            <a:ext cx="6513513" cy="946150"/>
          </a:xfrm>
        </p:spPr>
        <p:txBody>
          <a:bodyPr wrap="square" lIns="91440" tIns="45720" rIns="91440" bIns="45720" anchor="b"/>
          <a:lstStyle/>
          <a:p>
            <a:pPr defTabSz="914400">
              <a:buNone/>
            </a:pPr>
            <a:r>
              <a:rPr lang="zh-CN" altLang="en-US" sz="4800" kern="1200">
                <a:solidFill>
                  <a:srgbClr val="007431"/>
                </a:solidFill>
                <a:latin typeface="微软雅黑" panose="020b0503020204020204" charset="-122"/>
                <a:ea typeface="微软雅黑" panose="020b0503020204020204" charset="-122"/>
                <a:cs typeface="+mj-cs"/>
              </a:rPr>
              <a:t>方法一：找关键词句法 </a:t>
            </a:r>
          </a:p>
        </p:txBody>
      </p:sp>
      <p:sp>
        <p:nvSpPr>
          <p:cNvPr id="14339" name="Rectangle 3"/>
          <p:cNvSpPr>
            <a:spLocks noGrp="1"/>
          </p:cNvSpPr>
          <p:nvPr>
            <p:ph idx="1" hasCustomPrompt="1"/>
          </p:nvPr>
        </p:nvSpPr>
        <p:spPr>
          <a:xfrm>
            <a:off x="442595" y="1569720"/>
            <a:ext cx="10963275" cy="4497070"/>
          </a:xfrm>
        </p:spPr>
        <p:txBody>
          <a:bodyPr wrap="square" lIns="91440" tIns="45720" rIns="91440" bIns="45720" anchor="t"/>
          <a:lstStyle/>
          <a:p>
            <a:pPr defTabSz="914400">
              <a:spcBef>
                <a:spcPct val="0"/>
              </a:spcBef>
              <a:buFont typeface="Arial" panose="020b0604020202020204" pitchFamily="34" charset="0"/>
              <a:buNone/>
            </a:pPr>
            <a:r>
              <a:rPr lang="zh-CN" altLang="zh-CN" kern="1200">
                <a:solidFill>
                  <a:srgbClr val="007431"/>
                </a:solidFill>
                <a:latin typeface="微软雅黑" panose="020b0503020204020204" charset="-122"/>
                <a:ea typeface="微软雅黑" panose="020b0503020204020204" charset="-122"/>
                <a:cs typeface="+mn-cs"/>
              </a:rPr>
              <a:t>    </a:t>
            </a:r>
            <a:r>
              <a:rPr lang="zh-CN" altLang="zh-CN" b="1" kern="1200">
                <a:solidFill>
                  <a:srgbClr val="007431"/>
                </a:solidFill>
                <a:latin typeface="微软雅黑" panose="020b0503020204020204" charset="-122"/>
                <a:ea typeface="微软雅黑" panose="020b0503020204020204" charset="-122"/>
                <a:cs typeface="+mn-cs"/>
              </a:rPr>
              <a:t> </a:t>
            </a:r>
            <a:r>
              <a:rPr lang="zh-CN" altLang="en-US" b="1" kern="1200">
                <a:solidFill>
                  <a:srgbClr val="007431"/>
                </a:solidFill>
                <a:latin typeface="微软雅黑" panose="020b0503020204020204" charset="-122"/>
                <a:ea typeface="微软雅黑" panose="020b0503020204020204" charset="-122"/>
                <a:cs typeface="+mn-cs"/>
              </a:rPr>
              <a:t>燕子是一种候鸟，起初人们并不是这么认为的。冬季燕子在池塘的冰下越冬</a:t>
            </a:r>
            <a:r>
              <a:rPr lang="en-US" altLang="zh-CN" b="1" kern="1200">
                <a:solidFill>
                  <a:srgbClr val="007431"/>
                </a:solidFill>
                <a:latin typeface="微软雅黑" panose="020b0503020204020204" charset="-122"/>
                <a:ea typeface="微软雅黑" panose="020b0503020204020204" charset="-122"/>
                <a:cs typeface="+mn-cs"/>
              </a:rPr>
              <a:t>——</a:t>
            </a:r>
            <a:r>
              <a:rPr lang="zh-CN" altLang="en-US" b="1" kern="1200">
                <a:solidFill>
                  <a:srgbClr val="007431"/>
                </a:solidFill>
                <a:latin typeface="微软雅黑" panose="020b0503020204020204" charset="-122"/>
                <a:ea typeface="微软雅黑" panose="020b0503020204020204" charset="-122"/>
                <a:cs typeface="+mn-cs"/>
              </a:rPr>
              <a:t>这是古希腊伟人亚里士多德得出的结论。天经地义，人们尊奉了</a:t>
            </a:r>
            <a:r>
              <a:rPr lang="en-US" altLang="zh-CN" b="1" kern="1200">
                <a:solidFill>
                  <a:srgbClr val="007431"/>
                </a:solidFill>
                <a:latin typeface="微软雅黑" panose="020b0503020204020204" charset="-122"/>
                <a:ea typeface="微软雅黑" panose="020b0503020204020204" charset="-122"/>
                <a:cs typeface="+mn-cs"/>
              </a:rPr>
              <a:t>2400</a:t>
            </a:r>
            <a:r>
              <a:rPr lang="zh-CN" altLang="en-US" b="1" kern="1200">
                <a:solidFill>
                  <a:srgbClr val="007431"/>
                </a:solidFill>
                <a:latin typeface="微软雅黑" panose="020b0503020204020204" charset="-122"/>
                <a:ea typeface="微软雅黑" panose="020b0503020204020204" charset="-122"/>
                <a:cs typeface="+mn-cs"/>
              </a:rPr>
              <a:t>多年。</a:t>
            </a:r>
            <a:r>
              <a:rPr lang="en-US" altLang="zh-CN" b="1" kern="1200">
                <a:solidFill>
                  <a:srgbClr val="007431"/>
                </a:solidFill>
                <a:latin typeface="微软雅黑" panose="020b0503020204020204" charset="-122"/>
                <a:ea typeface="微软雅黑" panose="020b0503020204020204" charset="-122"/>
                <a:cs typeface="+mn-cs"/>
              </a:rPr>
              <a:t>18</a:t>
            </a:r>
            <a:r>
              <a:rPr lang="zh-CN" altLang="en-US" b="1" kern="1200">
                <a:solidFill>
                  <a:srgbClr val="007431"/>
                </a:solidFill>
                <a:latin typeface="微软雅黑" panose="020b0503020204020204" charset="-122"/>
                <a:ea typeface="微软雅黑" panose="020b0503020204020204" charset="-122"/>
                <a:cs typeface="+mn-cs"/>
              </a:rPr>
              <a:t>世纪，瑞士巴赛尔城的一位修鞋匠，看到棚下筑巢的燕子，</a:t>
            </a:r>
            <a:r>
              <a:rPr lang="zh-CN" altLang="en-US" b="1" kern="1200">
                <a:solidFill>
                  <a:srgbClr val="FF0000"/>
                </a:solidFill>
                <a:latin typeface="微软雅黑" panose="020b0503020204020204" charset="-122"/>
                <a:ea typeface="微软雅黑" panose="020b0503020204020204" charset="-122"/>
                <a:cs typeface="+mn-cs"/>
              </a:rPr>
              <a:t>好奇心</a:t>
            </a:r>
            <a:r>
              <a:rPr lang="zh-CN" altLang="en-US" b="1" kern="1200">
                <a:solidFill>
                  <a:srgbClr val="007431"/>
                </a:solidFill>
                <a:latin typeface="微软雅黑" panose="020b0503020204020204" charset="-122"/>
                <a:ea typeface="微软雅黑" panose="020b0503020204020204" charset="-122"/>
                <a:cs typeface="+mn-cs"/>
              </a:rPr>
              <a:t>使他写了一张纸条</a:t>
            </a:r>
            <a:r>
              <a:rPr lang="en-US" altLang="zh-CN" b="1" kern="1200">
                <a:solidFill>
                  <a:srgbClr val="007431"/>
                </a:solidFill>
                <a:latin typeface="微软雅黑" panose="020b0503020204020204" charset="-122"/>
                <a:ea typeface="微软雅黑" panose="020b0503020204020204" charset="-122"/>
                <a:cs typeface="+mn-cs"/>
              </a:rPr>
              <a:t>——“</a:t>
            </a:r>
            <a:r>
              <a:rPr lang="zh-CN" altLang="en-US" b="1" kern="1200">
                <a:solidFill>
                  <a:srgbClr val="007431"/>
                </a:solidFill>
                <a:latin typeface="微软雅黑" panose="020b0503020204020204" charset="-122"/>
                <a:ea typeface="微软雅黑" panose="020b0503020204020204" charset="-122"/>
                <a:cs typeface="+mn-cs"/>
              </a:rPr>
              <a:t>燕子，你在何处越冬？”，并将它绑在燕子的腿上。第二年春天，当这只燕子翩然而归时，鞋匠意外地发现了一张新的字条：“雅典，在安托万家越冬”。鞋匠的</a:t>
            </a:r>
            <a:r>
              <a:rPr lang="zh-CN" altLang="en-US" b="1" kern="1200">
                <a:solidFill>
                  <a:srgbClr val="FF0000"/>
                </a:solidFill>
                <a:latin typeface="微软雅黑" panose="020b0503020204020204" charset="-122"/>
                <a:ea typeface="微软雅黑" panose="020b0503020204020204" charset="-122"/>
                <a:cs typeface="+mn-cs"/>
              </a:rPr>
              <a:t>好奇</a:t>
            </a:r>
            <a:r>
              <a:rPr lang="zh-CN" altLang="en-US" b="1" kern="1200">
                <a:solidFill>
                  <a:srgbClr val="007431"/>
                </a:solidFill>
                <a:latin typeface="微软雅黑" panose="020b0503020204020204" charset="-122"/>
                <a:ea typeface="微软雅黑" panose="020b0503020204020204" charset="-122"/>
                <a:cs typeface="+mn-cs"/>
              </a:rPr>
              <a:t>使一个被信奉了</a:t>
            </a:r>
            <a:r>
              <a:rPr lang="en-US" altLang="zh-CN" b="1" kern="1200">
                <a:solidFill>
                  <a:srgbClr val="007431"/>
                </a:solidFill>
                <a:latin typeface="微软雅黑" panose="020b0503020204020204" charset="-122"/>
                <a:ea typeface="微软雅黑" panose="020b0503020204020204" charset="-122"/>
                <a:cs typeface="+mn-cs"/>
              </a:rPr>
              <a:t>2400</a:t>
            </a:r>
            <a:r>
              <a:rPr lang="zh-CN" altLang="en-US" b="1" kern="1200">
                <a:solidFill>
                  <a:srgbClr val="007431"/>
                </a:solidFill>
                <a:latin typeface="微软雅黑" panose="020b0503020204020204" charset="-122"/>
                <a:ea typeface="微软雅黑" panose="020b0503020204020204" charset="-122"/>
                <a:cs typeface="+mn-cs"/>
              </a:rPr>
              <a:t>多的的谬误终于得以澄清。</a:t>
            </a:r>
          </a:p>
        </p:txBody>
      </p:sp>
      <p:sp>
        <p:nvSpPr>
          <p:cNvPr id="14340" name="Text Box 4"/>
          <p:cNvSpPr txBox="1"/>
          <p:nvPr/>
        </p:nvSpPr>
        <p:spPr>
          <a:xfrm>
            <a:off x="685800" y="5272405"/>
            <a:ext cx="9512935" cy="613410"/>
          </a:xfrm>
          <a:prstGeom prst="rect">
            <a:avLst/>
          </a:prstGeom>
          <a:noFill/>
          <a:ln w="9525">
            <a:noFill/>
          </a:ln>
        </p:spPr>
        <p:txBody>
          <a:bodyPr wrap="square" anchor="t">
            <a:spAutoFit/>
          </a:bodyPr>
          <a:lstStyle/>
          <a:p>
            <a:pPr lvl="0" indent="0"/>
            <a:r>
              <a:rPr lang="zh-CN" altLang="en-US" sz="3200" b="1">
                <a:solidFill>
                  <a:srgbClr val="FF0000"/>
                </a:solidFill>
                <a:latin typeface="微软雅黑" panose="020b0503020204020204" charset="-122"/>
                <a:ea typeface="微软雅黑" panose="020b0503020204020204" charset="-122"/>
              </a:rPr>
              <a:t>立意：好奇，往往是发明和创新的原动力。</a:t>
            </a:r>
            <a:r>
              <a:rPr lang="zh-CN" altLang="en-US" sz="3200">
                <a:solidFill>
                  <a:srgbClr val="FF0000"/>
                </a:solidFill>
                <a:latin typeface="微软雅黑" panose="020b0503020204020204" charset="-122"/>
                <a:ea typeface="微软雅黑" panose="020b0503020204020204" charset="-122"/>
              </a:rPr>
              <a:t> </a:t>
            </a:r>
          </a:p>
        </p:txBody>
      </p:sp>
      <p:pic>
        <p:nvPicPr>
          <p:cNvPr id="2" name="图片 1"/>
          <p:cNvPicPr>
            <a:picLocks noChangeAspect="1"/>
          </p:cNvPicPr>
          <p:nvPr/>
        </p:nvPicPr>
        <p:blipFill>
          <a:blip r:embed="rId2"/>
          <a:stretch>
            <a:fillRect/>
          </a:stretch>
        </p:blipFill>
        <p:spPr>
          <a:xfrm>
            <a:off x="10019030" y="107950"/>
            <a:ext cx="1884045" cy="14617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14338"/>
                                        </p:tgtEl>
                                        <p:attrNameLst>
                                          <p:attrName>style.visibility</p:attrName>
                                        </p:attrNameLst>
                                      </p:cBhvr>
                                      <p:to>
                                        <p:strVal val="visible"/>
                                      </p:to>
                                    </p:set>
                                    <p:animEffect transition="in" filter="fade">
                                      <p:cBhvr>
                                        <p:cTn id="7" dur="2000"/>
                                        <p:tgtEl>
                                          <p:spTgt spid="14338"/>
                                        </p:tgtEl>
                                      </p:cBhvr>
                                    </p:animEffect>
                                    <p:anim calcmode="lin" valueType="num">
                                      <p:cBhvr>
                                        <p:cTn id="8" dur="2000" fill="hold"/>
                                        <p:tgtEl>
                                          <p:spTgt spid="14338"/>
                                        </p:tgtEl>
                                        <p:attrNameLst>
                                          <p:attrName>ppt_w</p:attrName>
                                        </p:attrNameLst>
                                      </p:cBhvr>
                                      <p:tavLst>
                                        <p:tav tm="0" fmla="#ppt_w*sin(2.5*pi*$)">
                                          <p:val>
                                            <p:fltVal val="0"/>
                                          </p:val>
                                        </p:tav>
                                        <p:tav tm="100000">
                                          <p:val>
                                            <p:fltVal val="1"/>
                                          </p:val>
                                        </p:tav>
                                      </p:tavLst>
                                    </p:anim>
                                    <p:anim calcmode="lin" valueType="num">
                                      <p:cBhvr>
                                        <p:cTn id="9" dur="2000" fill="hold"/>
                                        <p:tgtEl>
                                          <p:spTgt spid="14338"/>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339">
                                            <p:txEl>
                                              <p:pRg st="0" end="0"/>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14340"/>
                                        </p:tgtEl>
                                        <p:attrNameLst>
                                          <p:attrName>style.visibility</p:attrName>
                                        </p:attrNameLst>
                                      </p:cBhvr>
                                      <p:to>
                                        <p:strVal val="visible"/>
                                      </p:to>
                                    </p:set>
                                    <p:anim calcmode="lin" valueType="num">
                                      <p:cBhvr>
                                        <p:cTn id="24" dur="500" fill="hold"/>
                                        <p:tgtEl>
                                          <p:spTgt spid="14340"/>
                                        </p:tgtEl>
                                        <p:attrNameLst>
                                          <p:attrName>ppt_x</p:attrName>
                                        </p:attrNameLst>
                                      </p:cBhvr>
                                      <p:tavLst>
                                        <p:tav tm="0">
                                          <p:val>
                                            <p:strVal val="1+#ppt_w/2"/>
                                          </p:val>
                                        </p:tav>
                                        <p:tav tm="100000">
                                          <p:val>
                                            <p:strVal val="#ppt_x"/>
                                          </p:val>
                                        </p:tav>
                                      </p:tavLst>
                                    </p:anim>
                                    <p:anim calcmode="lin" valueType="num">
                                      <p:cBhvr>
                                        <p:cTn id="25" dur="500" fill="hold"/>
                                        <p:tgtEl>
                                          <p:spTgt spid="143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P spid="1434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7410" name="Rectangle 2"/>
          <p:cNvSpPr>
            <a:spLocks noGrp="1"/>
          </p:cNvSpPr>
          <p:nvPr>
            <p:ph type="title"/>
          </p:nvPr>
        </p:nvSpPr>
        <p:spPr>
          <a:xfrm>
            <a:off x="817880" y="5626100"/>
            <a:ext cx="11020425" cy="612775"/>
          </a:xfrm>
        </p:spPr>
        <p:txBody>
          <a:bodyPr wrap="square" lIns="91440" tIns="45720" rIns="91440" bIns="45720" anchor="b"/>
          <a:lstStyle/>
          <a:p>
            <a:pPr defTabSz="914400" fontAlgn="base">
              <a:buNone/>
            </a:pPr>
            <a:r>
              <a:rPr lang="zh-CN" altLang="en-US" kern="1200">
                <a:solidFill>
                  <a:srgbClr val="FF0000"/>
                </a:solidFill>
                <a:latin typeface="微软雅黑" panose="020b0503020204020204" charset="-122"/>
                <a:ea typeface="微软雅黑" panose="020b0503020204020204" charset="-122"/>
                <a:cs typeface="+mj-cs"/>
              </a:rPr>
              <a:t>立意：不能用一成不变的眼光去看待不断变化的世界</a:t>
            </a:r>
          </a:p>
        </p:txBody>
      </p:sp>
      <p:sp>
        <p:nvSpPr>
          <p:cNvPr id="12290" name="Rectangle 3"/>
          <p:cNvSpPr>
            <a:spLocks noGrp="1"/>
          </p:cNvSpPr>
          <p:nvPr>
            <p:ph idx="1" hasCustomPrompt="1"/>
          </p:nvPr>
        </p:nvSpPr>
        <p:spPr>
          <a:xfrm>
            <a:off x="514985" y="973455"/>
            <a:ext cx="8058785" cy="3076575"/>
          </a:xfrm>
        </p:spPr>
        <p:txBody>
          <a:bodyPr wrap="square" lIns="91440" tIns="45720" rIns="91440" bIns="45720" anchor="t">
            <a:noAutofit/>
          </a:bodyPr>
          <a:lstStyle/>
          <a:p>
            <a:pPr fontAlgn="auto">
              <a:lnSpc>
                <a:spcPct val="100000"/>
              </a:lnSpc>
              <a:buNone/>
            </a:pPr>
            <a:r>
              <a:rPr lang="en-US" altLang="zh-CN" sz="2800" strike="noStrike" noProof="1">
                <a:solidFill>
                  <a:srgbClr val="007431"/>
                </a:solidFill>
                <a:latin typeface="微软雅黑" panose="020b0503020204020204" charset="-122"/>
                <a:ea typeface="微软雅黑" panose="020b0503020204020204" charset="-122"/>
              </a:rPr>
              <a:t>       </a:t>
            </a:r>
            <a:r>
              <a:rPr lang="zh-CN" altLang="en-US" sz="2800" strike="noStrike" noProof="1">
                <a:solidFill>
                  <a:srgbClr val="007431"/>
                </a:solidFill>
                <a:latin typeface="微软雅黑" panose="020b0503020204020204" charset="-122"/>
                <a:ea typeface="微软雅黑" panose="020b0503020204020204" charset="-122"/>
              </a:rPr>
              <a:t>野兔是一种十分狡猾的动物，缺乏经验的猎手很难捕获到它们。但是一到下雪天，野兔的末日就到了。因为野兔从来不敢走没有自己脚印的路，当它从窝中出来觅食时，它总是小心翼翼的，一有风吹草动就会逃之夭夭。但走过一段路后，如果是安全的，它返回时也会按照原路。猎人就是根据野兔的这一特性，只要找到野兔在雪地上留下的脚印，然后设一个机关，第二天早上就可以收获猎物了。  </a:t>
            </a:r>
          </a:p>
          <a:p>
            <a:pPr fontAlgn="auto">
              <a:lnSpc>
                <a:spcPct val="100000"/>
              </a:lnSpc>
              <a:buNone/>
            </a:pPr>
            <a:r>
              <a:rPr lang="zh-CN" altLang="en-US" sz="2800" strike="noStrike" noProof="1">
                <a:solidFill>
                  <a:srgbClr val="007431"/>
                </a:solidFill>
                <a:latin typeface="微软雅黑" panose="020b0503020204020204" charset="-122"/>
                <a:ea typeface="微软雅黑" panose="020b0503020204020204" charset="-122"/>
              </a:rPr>
              <a:t>    兔子的致命缺点就是太相信自己走过的路了。  </a:t>
            </a:r>
          </a:p>
        </p:txBody>
      </p:sp>
      <p:sp>
        <p:nvSpPr>
          <p:cNvPr id="20483" name="Rectangle 4"/>
          <p:cNvSpPr>
            <a:spLocks noGrp="1"/>
          </p:cNvSpPr>
          <p:nvPr/>
        </p:nvSpPr>
        <p:spPr>
          <a:xfrm>
            <a:off x="23813" y="120650"/>
            <a:ext cx="7439025" cy="852488"/>
          </a:xfrm>
          <a:prstGeom prst="rect">
            <a:avLst/>
          </a:prstGeom>
          <a:noFill/>
          <a:ln w="9525">
            <a:noFill/>
          </a:ln>
        </p:spPr>
        <p:txBody>
          <a:bodyPr anchor="ctr"/>
          <a:lstStyle/>
          <a:p>
            <a:pPr lvl="0" indent="0"/>
            <a:r>
              <a:rPr lang="zh-CN" altLang="en-US" sz="3600" b="1">
                <a:solidFill>
                  <a:srgbClr val="007431"/>
                </a:solidFill>
                <a:latin typeface="微软雅黑" panose="020b0503020204020204" charset="-122"/>
                <a:ea typeface="微软雅黑" panose="020b0503020204020204" charset="-122"/>
              </a:rPr>
              <a:t> 练习：</a:t>
            </a:r>
            <a:r>
              <a:rPr lang="zh-CN" altLang="en-US" sz="4800" b="1">
                <a:solidFill>
                  <a:srgbClr val="007431"/>
                </a:solidFill>
                <a:latin typeface="微软雅黑" panose="020b0503020204020204" charset="-122"/>
                <a:ea typeface="微软雅黑" panose="020b0503020204020204" charset="-122"/>
              </a:rPr>
              <a:t> </a:t>
            </a:r>
          </a:p>
        </p:txBody>
      </p:sp>
      <p:cxnSp>
        <p:nvCxnSpPr>
          <p:cNvPr id="2" name="直接连接符 1"/>
          <p:cNvCxnSpPr/>
          <p:nvPr/>
        </p:nvCxnSpPr>
        <p:spPr>
          <a:xfrm>
            <a:off x="1093470" y="4923790"/>
            <a:ext cx="6705600" cy="43180"/>
          </a:xfrm>
          <a:prstGeom prst="line">
            <a:avLst/>
          </a:prstGeom>
          <a:ln w="4445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7" name="图片 6" descr="53552983_8"/>
          <p:cNvPicPr>
            <a:picLocks noChangeAspect="1"/>
          </p:cNvPicPr>
          <p:nvPr/>
        </p:nvPicPr>
        <p:blipFill>
          <a:blip r:embed="rId2"/>
          <a:stretch>
            <a:fillRect/>
          </a:stretch>
        </p:blipFill>
        <p:spPr>
          <a:xfrm>
            <a:off x="8611870" y="2590800"/>
            <a:ext cx="3516630" cy="21907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additive="base">
                                        <p:cTn id="7"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0">
                                            <p:txEl>
                                              <p:pRg st="1" end="1"/>
                                            </p:txEl>
                                          </p:spTgt>
                                        </p:tgtEl>
                                        <p:attrNameLst>
                                          <p:attrName>style.visibility</p:attrName>
                                        </p:attrNameLst>
                                      </p:cBhvr>
                                      <p:to>
                                        <p:strVal val="visible"/>
                                      </p:to>
                                    </p:set>
                                    <p:anim calcmode="lin" valueType="num">
                                      <p:cBhvr additive="base">
                                        <p:cTn id="19" dur="500" fill="hold"/>
                                        <p:tgtEl>
                                          <p:spTgt spid="1229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ox(in)">
                                      <p:cBhvr>
                                        <p:cTn id="25" dur="2000"/>
                                        <p:tgtEl>
                                          <p:spTgt spid="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7" presetClass="entr" presetSubtype="0" fill="hold" grpId="1" nodeType="clickEffect">
                                  <p:stCondLst>
                                    <p:cond delay="0"/>
                                  </p:stCondLst>
                                  <p:iterate type="lt">
                                    <p:tmPct val="50000"/>
                                  </p:iterate>
                                  <p:childTnLst>
                                    <p:set>
                                      <p:cBhvr>
                                        <p:cTn id="29" dur="1" fill="hold">
                                          <p:stCondLst>
                                            <p:cond delay="0"/>
                                          </p:stCondLst>
                                        </p:cTn>
                                        <p:tgtEl>
                                          <p:spTgt spid="17410"/>
                                        </p:tgtEl>
                                        <p:attrNameLst>
                                          <p:attrName>style.visibility</p:attrName>
                                        </p:attrNameLst>
                                      </p:cBhvr>
                                      <p:to>
                                        <p:strVal val="visible"/>
                                      </p:to>
                                    </p:set>
                                    <p:anim calcmode="discrete" valueType="clr">
                                      <p:cBhvr override="childStyle">
                                        <p:cTn id="30" dur="1000"/>
                                        <p:tgtEl>
                                          <p:spTgt spid="17410"/>
                                        </p:tgtEl>
                                        <p:attrNameLst>
                                          <p:attrName>style.color</p:attrName>
                                        </p:attrNameLst>
                                      </p:cBhvr>
                                      <p:tavLst>
                                        <p:tav tm="0">
                                          <p:val>
                                            <p:clrVal>
                                              <a:schemeClr val="accent2"/>
                                            </p:clrVal>
                                          </p:val>
                                        </p:tav>
                                        <p:tav tm="50000">
                                          <p:val>
                                            <p:clrVal>
                                              <a:schemeClr val="hlink"/>
                                            </p:clrVal>
                                          </p:val>
                                        </p:tav>
                                      </p:tavLst>
                                    </p:anim>
                                    <p:anim calcmode="discrete" valueType="clr">
                                      <p:cBhvr>
                                        <p:cTn id="31" dur="1000"/>
                                        <p:tgtEl>
                                          <p:spTgt spid="17410"/>
                                        </p:tgtEl>
                                        <p:attrNameLst>
                                          <p:attrName>fillcolor</p:attrName>
                                        </p:attrNameLst>
                                      </p:cBhvr>
                                      <p:tavLst>
                                        <p:tav tm="0">
                                          <p:val>
                                            <p:clrVal>
                                              <a:schemeClr val="accent2"/>
                                            </p:clrVal>
                                          </p:val>
                                        </p:tav>
                                        <p:tav tm="50000">
                                          <p:val>
                                            <p:clrVal>
                                              <a:schemeClr val="hlink"/>
                                            </p:clrVal>
                                          </p:val>
                                        </p:tav>
                                      </p:tavLst>
                                    </p:anim>
                                    <p:set>
                                      <p:cBhvr>
                                        <p:cTn id="32" dur="1000"/>
                                        <p:tgtEl>
                                          <p:spTgt spid="174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p:bldP spid="12290"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1505" name="内容占位符 2"/>
          <p:cNvSpPr>
            <a:spLocks noGrp="1"/>
          </p:cNvSpPr>
          <p:nvPr>
            <p:ph idx="1" hasCustomPrompt="1"/>
          </p:nvPr>
        </p:nvSpPr>
        <p:spPr>
          <a:xfrm>
            <a:off x="679450" y="871538"/>
            <a:ext cx="10704513" cy="4922837"/>
          </a:xfrm>
        </p:spPr>
        <p:txBody>
          <a:bodyPr lIns="91440" tIns="45720" rIns="91440" bIns="45720" anchor="t"/>
          <a:lstStyle/>
          <a:p>
            <a:pPr defTabSz="914400">
              <a:lnSpc>
                <a:spcPct val="110000"/>
              </a:lnSpc>
              <a:spcBef>
                <a:spcPct val="0"/>
              </a:spcBef>
              <a:buFont typeface="Arial" panose="020b0604020202020204" pitchFamily="34" charset="0"/>
              <a:buNone/>
            </a:pPr>
            <a:r>
              <a:rPr lang="en-US" altLang="zh-CN" kern="1200">
                <a:solidFill>
                  <a:srgbClr val="49721E"/>
                </a:solidFill>
                <a:latin typeface="微软雅黑" panose="020b0503020204020204" charset="-122"/>
                <a:ea typeface="微软雅黑" panose="020b0503020204020204" charset="-122"/>
                <a:cs typeface="+mn-cs"/>
              </a:rPr>
              <a:t>      </a:t>
            </a:r>
            <a:r>
              <a:rPr lang="zh-CN" altLang="en-US" sz="2800" kern="1200">
                <a:solidFill>
                  <a:srgbClr val="007431"/>
                </a:solidFill>
                <a:latin typeface="微软雅黑" panose="020b0503020204020204" charset="-122"/>
                <a:ea typeface="微软雅黑" panose="020b0503020204020204" charset="-122"/>
                <a:cs typeface="+mn-cs"/>
              </a:rPr>
              <a:t>据说，凡是报考印度孟买佛学院的学生，进校的第一堂课就是由该校教授把他们领到该学院正门一侧的一个小门旁，让他们每人进出小门一次。这个门只有1.5米高，0.4米宽，一个成年人要想过去，必须弯腰侧身，不然，就只能碰壁撞头了。进出过这个小门的人几乎无一例外地承认，正是这个独特的行为，使他们顿悟，让他们受益终身。 在人生之路上，常有需要我们弯腰侧身才可以过去的小门。</a:t>
            </a:r>
          </a:p>
          <a:p>
            <a:pPr defTabSz="914400">
              <a:lnSpc>
                <a:spcPct val="110000"/>
              </a:lnSpc>
              <a:spcBef>
                <a:spcPct val="0"/>
              </a:spcBef>
              <a:buFont typeface="Arial" panose="020b0604020202020204" pitchFamily="34" charset="0"/>
              <a:buNone/>
            </a:pPr>
            <a:endParaRPr lang="zh-CN" altLang="en-US" sz="2800" kern="1200">
              <a:solidFill>
                <a:srgbClr val="49721E"/>
              </a:solidFill>
              <a:latin typeface="微软雅黑" panose="020b0503020204020204" charset="-122"/>
              <a:ea typeface="微软雅黑" panose="020b0503020204020204" charset="-122"/>
              <a:cs typeface="+mn-cs"/>
            </a:endParaRPr>
          </a:p>
          <a:p>
            <a:pPr defTabSz="914400">
              <a:lnSpc>
                <a:spcPct val="110000"/>
              </a:lnSpc>
              <a:spcBef>
                <a:spcPct val="0"/>
              </a:spcBef>
              <a:buFont typeface="Arial" panose="020b0604020202020204" pitchFamily="34" charset="0"/>
              <a:buNone/>
            </a:pPr>
            <a:r>
              <a:rPr lang="zh-CN" altLang="en-US" sz="2800" kern="1200">
                <a:solidFill>
                  <a:srgbClr val="FF0000"/>
                </a:solidFill>
                <a:latin typeface="微软雅黑" panose="020b0503020204020204" charset="-122"/>
                <a:ea typeface="微软雅黑" panose="020b0503020204020204" charset="-122"/>
                <a:cs typeface="+mn-cs"/>
              </a:rPr>
              <a:t>立意：在面对人生的苦难时，我们要能忍受一时的屈辱，学会适应，学会变通。</a:t>
            </a:r>
          </a:p>
          <a:p>
            <a:pPr defTabSz="914400">
              <a:lnSpc>
                <a:spcPct val="110000"/>
              </a:lnSpc>
              <a:spcBef>
                <a:spcPct val="0"/>
              </a:spcBef>
              <a:buFont typeface="Arial" panose="020b0604020202020204" pitchFamily="34" charset="0"/>
              <a:buNone/>
            </a:pPr>
            <a:endParaRPr lang="zh-CN" altLang="en-US" sz="2800" kern="1200">
              <a:solidFill>
                <a:srgbClr val="FF0000"/>
              </a:solidFill>
              <a:latin typeface="微软雅黑" panose="020b0503020204020204" charset="-122"/>
              <a:ea typeface="微软雅黑" panose="020b0503020204020204" charset="-122"/>
              <a:cs typeface="+mn-cs"/>
            </a:endParaRPr>
          </a:p>
        </p:txBody>
      </p:sp>
      <p:cxnSp>
        <p:nvCxnSpPr>
          <p:cNvPr id="4" name="直接连接符 3"/>
          <p:cNvCxnSpPr/>
          <p:nvPr/>
        </p:nvCxnSpPr>
        <p:spPr>
          <a:xfrm>
            <a:off x="2355215" y="3783648"/>
            <a:ext cx="8866188" cy="9525"/>
          </a:xfrm>
          <a:prstGeom prst="line">
            <a:avLst/>
          </a:prstGeom>
          <a:ln w="4445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1506" name="New picture"/>
          <p:cNvPicPr/>
          <p:nvPr/>
        </p:nvPicPr>
        <p:blipFill>
          <a:blip r:embed="rId2"/>
          <a:stretch>
            <a:fillRect/>
          </a:stretch>
        </p:blipFill>
        <p:spPr>
          <a:xfrm>
            <a:off x="11811000" y="102743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5">
                                            <p:txEl>
                                              <p:charRg st="0" end="184"/>
                                            </p:txEl>
                                          </p:spTgt>
                                        </p:tgtEl>
                                        <p:attrNameLst>
                                          <p:attrName>style.visibility</p:attrName>
                                        </p:attrNameLst>
                                      </p:cBhvr>
                                      <p:to>
                                        <p:strVal val="visible"/>
                                      </p:to>
                                    </p:set>
                                    <p:anim calcmode="lin" valueType="num">
                                      <p:cBhvr additive="base">
                                        <p:cTn id="7" dur="500" fill="hold"/>
                                        <p:tgtEl>
                                          <p:spTgt spid="21505">
                                            <p:txEl>
                                              <p:charRg st="0" end="18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5">
                                            <p:txEl>
                                              <p:charRg st="0" end="18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1505">
                                            <p:txEl>
                                              <p:charRg st="185" end="221"/>
                                            </p:txEl>
                                          </p:spTgt>
                                        </p:tgtEl>
                                        <p:attrNameLst>
                                          <p:attrName>style.visibility</p:attrName>
                                        </p:attrNameLst>
                                      </p:cBhvr>
                                      <p:to>
                                        <p:strVal val="visible"/>
                                      </p:to>
                                    </p:set>
                                    <p:anim calcmode="lin" valueType="num">
                                      <p:cBhvr additive="base">
                                        <p:cTn id="18" dur="500" fill="hold"/>
                                        <p:tgtEl>
                                          <p:spTgt spid="21505">
                                            <p:txEl>
                                              <p:charRg st="185" end="22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1505">
                                            <p:txEl>
                                              <p:charRg st="185" end="22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TEMPLATE_CATEGORY" val="custom"/>
  <p:tag name="KSO_WM_TEMPLATE_INDEX" val="160172"/>
  <p:tag name="KSO_WM_UNIT_CLEAR" val="1"/>
  <p:tag name="KSO_WM_UNIT_COMPATIBLE" val="0"/>
  <p:tag name="KSO_WM_UNIT_HIGHLIGHT" val="0"/>
  <p:tag name="KSO_WM_UNIT_ID" val="custom160172_1*a*1"/>
  <p:tag name="KSO_WM_UNIT_INDEX" val="1"/>
  <p:tag name="KSO_WM_UNIT_ISCONTENTSTITLE" val="0"/>
  <p:tag name="KSO_WM_UNIT_LAYERLEVEL" val="1"/>
  <p:tag name="KSO_WM_UNIT_PRESET_TEXT_INDEX" val="3"/>
  <p:tag name="KSO_WM_UNIT_PRESET_TEXT_LEN" val="17"/>
  <p:tag name="KSO_WM_UNIT_TYPE" val="a"/>
  <p:tag name="KSO_WM_UNIT_VALUE" val="18"/>
</p:tagLst>
</file>

<file path=ppt/tags/tag10.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8"/>
  <p:tag name="KSO_WM_UNIT_TYPE" val="i"/>
</p:tagLst>
</file>

<file path=ppt/tags/tag11.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9"/>
  <p:tag name="KSO_WM_UNIT_TYPE" val="i"/>
</p:tagLst>
</file>

<file path=ppt/tags/tag12.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10"/>
  <p:tag name="KSO_WM_UNIT_TYPE" val="i"/>
</p:tagLst>
</file>

<file path=ppt/tags/tag13.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11"/>
  <p:tag name="KSO_WM_UNIT_TYPE" val="i"/>
</p:tagLst>
</file>

<file path=ppt/tags/tag14.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12"/>
  <p:tag name="KSO_WM_UNIT_TYPE" val="i"/>
</p:tagLst>
</file>

<file path=ppt/tags/tag15.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13"/>
  <p:tag name="KSO_WM_UNIT_TYPE" val="i"/>
</p:tagLst>
</file>

<file path=ppt/tags/tag16.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14"/>
  <p:tag name="KSO_WM_UNIT_TYPE" val="i"/>
</p:tagLst>
</file>

<file path=ppt/tags/tag17.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15"/>
  <p:tag name="KSO_WM_UNIT_TYPE" val="i"/>
</p:tagLst>
</file>

<file path=ppt/tags/tag1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160172"/>
  <p:tag name="KSO_WM_UNIT_CLEAR" val="1"/>
  <p:tag name="KSO_WM_UNIT_ID" val="custom160172_7*l_i*1_1"/>
  <p:tag name="KSO_WM_UNIT_INDEX" val="1_1"/>
  <p:tag name="KSO_WM_UNIT_LAYERLEVEL" val="1_1"/>
  <p:tag name="KSO_WM_UNIT_TYPE" val="l_i"/>
</p:tagLst>
</file>

<file path=ppt/tags/tag1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160172"/>
  <p:tag name="KSO_WM_UNIT_CLEAR" val="1"/>
  <p:tag name="KSO_WM_UNIT_COMPATIBLE" val="0"/>
  <p:tag name="KSO_WM_UNIT_HIGHLIGHT" val="0"/>
  <p:tag name="KSO_WM_UNIT_ID" val="custom160172_7*l_h_f*1_1_1"/>
  <p:tag name="KSO_WM_UNIT_INDEX" val="1_1_1"/>
  <p:tag name="KSO_WM_UNIT_LAYERLEVEL" val="1_1_1"/>
  <p:tag name="KSO_WM_UNIT_PRESET_TEXT_INDEX" val="3"/>
  <p:tag name="KSO_WM_UNIT_PRESET_TEXT_LEN" val="17"/>
  <p:tag name="KSO_WM_UNIT_TYPE" val="l_h_f"/>
  <p:tag name="KSO_WM_UNIT_VALUE" val="15"/>
</p:tagLst>
</file>

<file path=ppt/tags/tag2.xml><?xml version="1.0" encoding="utf-8"?>
<p:tagLst xmlns:p="http://schemas.openxmlformats.org/presentationml/2006/main">
  <p:tag name="KSO_WM_BEAUTIFY_FLAG" val="#wm#"/>
  <p:tag name="KSO_WM_SLIDE_ID" val="custom160172_1"/>
  <p:tag name="KSO_WM_SLIDE_INDEX" val="1"/>
  <p:tag name="KSO_WM_SLIDE_ITEM_CNT" val="2"/>
  <p:tag name="KSO_WM_SLIDE_LAYOUT" val="a_b"/>
  <p:tag name="KSO_WM_SLIDE_LAYOUT_CNT" val="1_1"/>
  <p:tag name="KSO_WM_SLIDE_TYPE" val="title"/>
  <p:tag name="KSO_WM_TAG_VERSION" val="1.0"/>
  <p:tag name="KSO_WM_TEMPLATE_CATEGORY" val="custom"/>
  <p:tag name="KSO_WM_TEMPLATE_INDEX" val="160172"/>
  <p:tag name="KSO_WM_TEMPLATE_THUMBS_INDEX" val="1、4、8、13、18、23、24、25"/>
</p:tagLst>
</file>

<file path=ppt/tags/tag2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160172"/>
  <p:tag name="KSO_WM_UNIT_CLEAR" val="1"/>
  <p:tag name="KSO_WM_UNIT_ID" val="custom160172_7*l_i*1_2"/>
  <p:tag name="KSO_WM_UNIT_INDEX" val="1_2"/>
  <p:tag name="KSO_WM_UNIT_LAYERLEVEL" val="1_1"/>
  <p:tag name="KSO_WM_UNIT_TYPE" val="l_i"/>
</p:tagLst>
</file>

<file path=ppt/tags/tag2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160172"/>
  <p:tag name="KSO_WM_UNIT_CLEAR" val="1"/>
  <p:tag name="KSO_WM_UNIT_COMPATIBLE" val="0"/>
  <p:tag name="KSO_WM_UNIT_HIGHLIGHT" val="0"/>
  <p:tag name="KSO_WM_UNIT_ID" val="custom160172_7*l_h_f*1_2_1"/>
  <p:tag name="KSO_WM_UNIT_INDEX" val="1_2_1"/>
  <p:tag name="KSO_WM_UNIT_LAYERLEVEL" val="1_1_1"/>
  <p:tag name="KSO_WM_UNIT_PRESET_TEXT_INDEX" val="3"/>
  <p:tag name="KSO_WM_UNIT_PRESET_TEXT_LEN" val="17"/>
  <p:tag name="KSO_WM_UNIT_TYPE" val="l_h_f"/>
  <p:tag name="KSO_WM_UNIT_VALUE" val="15"/>
</p:tagLst>
</file>

<file path=ppt/tags/tag2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160172"/>
  <p:tag name="KSO_WM_UNIT_CLEAR" val="1"/>
  <p:tag name="KSO_WM_UNIT_ID" val="custom160172_7*l_i*1_2"/>
  <p:tag name="KSO_WM_UNIT_INDEX" val="1_2"/>
  <p:tag name="KSO_WM_UNIT_LAYERLEVEL" val="1_1"/>
  <p:tag name="KSO_WM_UNIT_TYPE" val="l_i"/>
</p:tagLst>
</file>

<file path=ppt/tags/tag2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160172"/>
  <p:tag name="KSO_WM_UNIT_CLEAR" val="1"/>
  <p:tag name="KSO_WM_UNIT_COMPATIBLE" val="0"/>
  <p:tag name="KSO_WM_UNIT_HIGHLIGHT" val="0"/>
  <p:tag name="KSO_WM_UNIT_ID" val="custom160172_7*l_h_f*1_2_1"/>
  <p:tag name="KSO_WM_UNIT_INDEX" val="1_2_1"/>
  <p:tag name="KSO_WM_UNIT_LAYERLEVEL" val="1_1_1"/>
  <p:tag name="KSO_WM_UNIT_PRESET_TEXT_INDEX" val="3"/>
  <p:tag name="KSO_WM_UNIT_PRESET_TEXT_LEN" val="17"/>
  <p:tag name="KSO_WM_UNIT_TYPE" val="l_h_f"/>
  <p:tag name="KSO_WM_UNIT_VALUE" val="15"/>
</p:tagLst>
</file>

<file path=ppt/tags/tag24.xml><?xml version="1.0" encoding="utf-8"?>
<p:tagLst xmlns:p="http://schemas.openxmlformats.org/presentationml/2006/main">
  <p:tag name="KSO_WM_BEAUTIFY_FLAG" val="#wm#"/>
  <p:tag name="KSO_WM_DIAGRAM_GROUP_CODE" val="l1-1"/>
  <p:tag name="KSO_WM_SLIDE_ID" val="custom160172_7"/>
  <p:tag name="KSO_WM_SLIDE_INDEX" val="7"/>
  <p:tag name="KSO_WM_SLIDE_ITEM_CNT" val="2"/>
  <p:tag name="KSO_WM_SLIDE_LAYOUT" val="a_l"/>
  <p:tag name="KSO_WM_SLIDE_LAYOUT_CNT" val="1_1"/>
  <p:tag name="KSO_WM_SLIDE_TYPE" val="contents"/>
  <p:tag name="KSO_WM_TAG_VERSION" val="1.0"/>
  <p:tag name="KSO_WM_TEMPLATE_CATEGORY" val="custom"/>
  <p:tag name="KSO_WM_TEMPLATE_INDEX" val="160172"/>
</p:tagLst>
</file>

<file path=ppt/tags/tag25.xml><?xml version="1.0" encoding="utf-8"?>
<p:tagLst xmlns:p="http://schemas.openxmlformats.org/presentationml/2006/main">
  <p:tag name="KSO_WM_BEAUTIFY_FLAG" val="#wm#"/>
  <p:tag name="KSO_WM_TAG_VERSION" val="1.0"/>
  <p:tag name="KSO_WM_TEMPLATE_CATEGORY" val="custom"/>
  <p:tag name="KSO_WM_TEMPLATE_INDEX" val="160172"/>
  <p:tag name="KSO_WM_UNIT_CLEAR" val="1"/>
  <p:tag name="KSO_WM_UNIT_COMPATIBLE" val="0"/>
  <p:tag name="KSO_WM_UNIT_HIGHLIGHT" val="0"/>
  <p:tag name="KSO_WM_UNIT_ID" val="custom160172_12*a*1"/>
  <p:tag name="KSO_WM_UNIT_INDEX" val="1"/>
  <p:tag name="KSO_WM_UNIT_ISCONTENTSTITLE" val="0"/>
  <p:tag name="KSO_WM_UNIT_LAYERLEVEL" val="1"/>
  <p:tag name="KSO_WM_UNIT_PRESET_TEXT_INDEX" val="3"/>
  <p:tag name="KSO_WM_UNIT_PRESET_TEXT_LEN" val="17"/>
  <p:tag name="KSO_WM_UNIT_TYPE" val="a"/>
  <p:tag name="KSO_WM_UNIT_VALUE" val="13"/>
</p:tagLst>
</file>

<file path=ppt/tags/tag26.xml><?xml version="1.0" encoding="utf-8"?>
<p:tagLst xmlns:p="http://schemas.openxmlformats.org/presentationml/2006/main">
  <p:tag name="KSO_WM_BEAUTIFY_FLAG" val="#wm#"/>
  <p:tag name="KSO_WM_TAG_VERSION" val="1.0"/>
  <p:tag name="KSO_WM_TEMPLATE_CATEGORY" val="custom"/>
  <p:tag name="KSO_WM_TEMPLATE_INDEX" val="160172"/>
  <p:tag name="KSO_WM_UNIT_CLEAR" val="1"/>
  <p:tag name="KSO_WM_UNIT_COMPATIBLE" val="1"/>
  <p:tag name="KSO_WM_UNIT_HIGHLIGHT" val="0"/>
  <p:tag name="KSO_WM_UNIT_ID" val="custom160172_12*e*1"/>
  <p:tag name="KSO_WM_UNIT_INDEX" val="1"/>
  <p:tag name="KSO_WM_UNIT_LAYERLEVEL" val="1"/>
  <p:tag name="KSO_WM_UNIT_PRESET_TEXT" val="1"/>
  <p:tag name="KSO_WM_UNIT_TYPE" val="e"/>
  <p:tag name="KSO_WM_UNIT_VALUE" val="2"/>
</p:tagLst>
</file>

<file path=ppt/tags/tag27.xml><?xml version="1.0" encoding="utf-8"?>
<p:tagLst xmlns:p="http://schemas.openxmlformats.org/presentationml/2006/main">
  <p:tag name="KSO_WM_BEAUTIFY_FLAG" val="#wm#"/>
  <p:tag name="KSO_WM_SLIDE_ID" val="custom160172_12"/>
  <p:tag name="KSO_WM_SLIDE_INDEX" val="12"/>
  <p:tag name="KSO_WM_SLIDE_ITEM_CNT" val="1"/>
  <p:tag name="KSO_WM_SLIDE_LAYOUT" val="a_e"/>
  <p:tag name="KSO_WM_SLIDE_LAYOUT_CNT" val="1_1"/>
  <p:tag name="KSO_WM_SLIDE_TYPE" val="sectionTitle"/>
  <p:tag name="KSO_WM_TAG_VERSION" val="1.0"/>
  <p:tag name="KSO_WM_TEMPLATE_CATEGORY" val="custom"/>
  <p:tag name="KSO_WM_TEMPLATE_INDEX" val="160172"/>
</p:tagLst>
</file>

<file path=ppt/tags/tag28.xml><?xml version="1.0" encoding="utf-8"?>
<p:tagLst xmlns:p="http://schemas.openxmlformats.org/presentationml/2006/main">
  <p:tag name="KSO_WM_BEAUTIFY_FLAG" val="#wm#"/>
  <p:tag name="KSO_WM_TAG_VERSION" val="1.0"/>
  <p:tag name="KSO_WM_TEMPLATE_CATEGORY" val="custom"/>
  <p:tag name="KSO_WM_TEMPLATE_INDEX" val="160172"/>
  <p:tag name="KSO_WM_UNIT_CLEAR" val="1"/>
  <p:tag name="KSO_WM_UNIT_COMPATIBLE" val="0"/>
  <p:tag name="KSO_WM_UNIT_HIGHLIGHT" val="0"/>
  <p:tag name="KSO_WM_UNIT_ID" val="custom160172_12*a*1"/>
  <p:tag name="KSO_WM_UNIT_INDEX" val="1"/>
  <p:tag name="KSO_WM_UNIT_ISCONTENTSTITLE" val="0"/>
  <p:tag name="KSO_WM_UNIT_LAYERLEVEL" val="1"/>
  <p:tag name="KSO_WM_UNIT_PRESET_TEXT_INDEX" val="3"/>
  <p:tag name="KSO_WM_UNIT_PRESET_TEXT_LEN" val="17"/>
  <p:tag name="KSO_WM_UNIT_TYPE" val="a"/>
  <p:tag name="KSO_WM_UNIT_VALUE" val="13"/>
</p:tagLst>
</file>

<file path=ppt/tags/tag29.xml><?xml version="1.0" encoding="utf-8"?>
<p:tagLst xmlns:p="http://schemas.openxmlformats.org/presentationml/2006/main">
  <p:tag name="KSO_WM_BEAUTIFY_FLAG" val="#wm#"/>
  <p:tag name="KSO_WM_TAG_VERSION" val="1.0"/>
  <p:tag name="KSO_WM_TEMPLATE_CATEGORY" val="custom"/>
  <p:tag name="KSO_WM_TEMPLATE_INDEX" val="160172"/>
  <p:tag name="KSO_WM_UNIT_CLEAR" val="1"/>
  <p:tag name="KSO_WM_UNIT_COMPATIBLE" val="1"/>
  <p:tag name="KSO_WM_UNIT_HIGHLIGHT" val="0"/>
  <p:tag name="KSO_WM_UNIT_ID" val="custom160172_12*e*1"/>
  <p:tag name="KSO_WM_UNIT_INDEX" val="1"/>
  <p:tag name="KSO_WM_UNIT_LAYERLEVEL" val="1"/>
  <p:tag name="KSO_WM_UNIT_PRESET_TEXT" val="1"/>
  <p:tag name="KSO_WM_UNIT_TYPE" val="e"/>
  <p:tag name="KSO_WM_UNIT_VALUE" val="2"/>
</p:tagLst>
</file>

<file path=ppt/tags/tag3.xml><?xml version="1.0" encoding="utf-8"?>
<p:tagLst xmlns:p="http://schemas.openxmlformats.org/presentationml/2006/main">
  <p:tag name="KSO_WM_BEAUTIFY_FLAG" val="#wm#"/>
  <p:tag name="KSO_WM_TAG_VERSION" val="1.0"/>
  <p:tag name="KSO_WM_TEMPLATE_CATEGORY" val="custom"/>
  <p:tag name="KSO_WM_TEMPLATE_INDEX" val="160172"/>
  <p:tag name="KSO_WM_UNIT_CLEAR" val="1"/>
  <p:tag name="KSO_WM_UNIT_COMPATIBLE" val="0"/>
  <p:tag name="KSO_WM_UNIT_HIGHLIGHT" val="0"/>
  <p:tag name="KSO_WM_UNIT_ID" val="custom160172_7*a*1"/>
  <p:tag name="KSO_WM_UNIT_INDEX" val="1"/>
  <p:tag name="KSO_WM_UNIT_ISCONTENTSTITLE" val="1"/>
  <p:tag name="KSO_WM_UNIT_LAYERLEVEL" val="1"/>
  <p:tag name="KSO_WM_UNIT_PRESET_TEXT" val="CONTENTS"/>
  <p:tag name="KSO_WM_UNIT_TYPE" val="a"/>
  <p:tag name="KSO_WM_UNIT_VALUE" val="28"/>
</p:tagLst>
</file>

<file path=ppt/tags/tag30.xml><?xml version="1.0" encoding="utf-8"?>
<p:tagLst xmlns:p="http://schemas.openxmlformats.org/presentationml/2006/main">
  <p:tag name="KSO_WM_BEAUTIFY_FLAG" val="#wm#"/>
  <p:tag name="KSO_WM_SLIDE_ID" val="custom160172_12"/>
  <p:tag name="KSO_WM_SLIDE_INDEX" val="12"/>
  <p:tag name="KSO_WM_SLIDE_ITEM_CNT" val="1"/>
  <p:tag name="KSO_WM_SLIDE_LAYOUT" val="a_e"/>
  <p:tag name="KSO_WM_SLIDE_LAYOUT_CNT" val="1_1"/>
  <p:tag name="KSO_WM_SLIDE_TYPE" val="sectionTitle"/>
  <p:tag name="KSO_WM_TAG_VERSION" val="1.0"/>
  <p:tag name="KSO_WM_TEMPLATE_CATEGORY" val="custom"/>
  <p:tag name="KSO_WM_TEMPLATE_INDEX" val="160172"/>
</p:tagLst>
</file>

<file path=ppt/tags/tag31.xml><?xml version="1.0" encoding="utf-8"?>
<p:tagLst xmlns:p="http://schemas.openxmlformats.org/presentationml/2006/main">
  <p:tag name="KSO_WM_BEAUTIFY_FLAG" val="#wm#"/>
  <p:tag name="KSO_WM_TAG_VERSION" val="1.0"/>
  <p:tag name="KSO_WM_TEMPLATE_CATEGORY" val="custom"/>
  <p:tag name="KSO_WM_TEMPLATE_INDEX" val="160172"/>
  <p:tag name="KSO_WM_UNIT_CLEAR" val="1"/>
  <p:tag name="KSO_WM_UNIT_COMPATIBLE" val="0"/>
  <p:tag name="KSO_WM_UNIT_HIGHLIGHT" val="0"/>
  <p:tag name="KSO_WM_UNIT_ID" val="custom160172_12*a*1"/>
  <p:tag name="KSO_WM_UNIT_INDEX" val="1"/>
  <p:tag name="KSO_WM_UNIT_ISCONTENTSTITLE" val="0"/>
  <p:tag name="KSO_WM_UNIT_LAYERLEVEL" val="1"/>
  <p:tag name="KSO_WM_UNIT_PRESET_TEXT_INDEX" val="3"/>
  <p:tag name="KSO_WM_UNIT_PRESET_TEXT_LEN" val="17"/>
  <p:tag name="KSO_WM_UNIT_TYPE" val="a"/>
  <p:tag name="KSO_WM_UNIT_VALUE" val="13"/>
</p:tagLst>
</file>

<file path=ppt/tags/tag32.xml><?xml version="1.0" encoding="utf-8"?>
<p:tagLst xmlns:p="http://schemas.openxmlformats.org/presentationml/2006/main">
  <p:tag name="KSO_WM_BEAUTIFY_FLAG" val="#wm#"/>
  <p:tag name="KSO_WM_TAG_VERSION" val="1.0"/>
  <p:tag name="KSO_WM_TEMPLATE_CATEGORY" val="custom"/>
  <p:tag name="KSO_WM_TEMPLATE_INDEX" val="160172"/>
  <p:tag name="KSO_WM_UNIT_CLEAR" val="1"/>
  <p:tag name="KSO_WM_UNIT_COMPATIBLE" val="1"/>
  <p:tag name="KSO_WM_UNIT_HIGHLIGHT" val="0"/>
  <p:tag name="KSO_WM_UNIT_ID" val="custom160172_12*e*1"/>
  <p:tag name="KSO_WM_UNIT_INDEX" val="1"/>
  <p:tag name="KSO_WM_UNIT_LAYERLEVEL" val="1"/>
  <p:tag name="KSO_WM_UNIT_PRESET_TEXT" val="1"/>
  <p:tag name="KSO_WM_UNIT_TYPE" val="e"/>
  <p:tag name="KSO_WM_UNIT_VALUE" val="2"/>
</p:tagLst>
</file>

<file path=ppt/tags/tag33.xml><?xml version="1.0" encoding="utf-8"?>
<p:tagLst xmlns:p="http://schemas.openxmlformats.org/presentationml/2006/main">
  <p:tag name="KSO_WM_BEAUTIFY_FLAG" val="#wm#"/>
  <p:tag name="KSO_WM_SLIDE_ID" val="custom160172_12"/>
  <p:tag name="KSO_WM_SLIDE_INDEX" val="12"/>
  <p:tag name="KSO_WM_SLIDE_ITEM_CNT" val="1"/>
  <p:tag name="KSO_WM_SLIDE_LAYOUT" val="a_e"/>
  <p:tag name="KSO_WM_SLIDE_LAYOUT_CNT" val="1_1"/>
  <p:tag name="KSO_WM_SLIDE_TYPE" val="sectionTitle"/>
  <p:tag name="KSO_WM_TAG_VERSION" val="1.0"/>
  <p:tag name="KSO_WM_TEMPLATE_CATEGORY" val="custom"/>
  <p:tag name="KSO_WM_TEMPLATE_INDEX" val="160172"/>
</p:tagLst>
</file>

<file path=ppt/tags/tag34.xml><?xml version="1.0" encoding="utf-8"?>
<p:tagLst xmlns:p="http://schemas.openxmlformats.org/presentationml/2006/main">
  <p:tag name="KSO_WM_BEAUTIFY_FLAG" val="#wm#"/>
  <p:tag name="KSO_WM_TAG_VERSION" val="1.0"/>
  <p:tag name="KSO_WM_TEMPLATE_CATEGORY" val="custom"/>
  <p:tag name="KSO_WM_TEMPLATE_INDEX" val="160172"/>
  <p:tag name="KSO_WM_UNIT_CLEAR" val="1"/>
  <p:tag name="KSO_WM_UNIT_COMPATIBLE" val="0"/>
  <p:tag name="KSO_WM_UNIT_HIGHLIGHT" val="0"/>
  <p:tag name="KSO_WM_UNIT_ID" val="custom160172_30*a*1"/>
  <p:tag name="KSO_WM_UNIT_INDEX" val="1"/>
  <p:tag name="KSO_WM_UNIT_ISCONTENTSTITLE" val="0"/>
  <p:tag name="KSO_WM_UNIT_LAYERLEVEL" val="1"/>
  <p:tag name="KSO_WM_UNIT_PRESET_TEXT" val="THANKS"/>
  <p:tag name="KSO_WM_UNIT_TYPE" val="a"/>
  <p:tag name="KSO_WM_UNIT_VALUE" val="6"/>
</p:tagLst>
</file>

<file path=ppt/tags/tag35.xml><?xml version="1.0" encoding="utf-8"?>
<p:tagLst xmlns:p="http://schemas.openxmlformats.org/presentationml/2006/main">
  <p:tag name="KSO_WM_BEAUTIFY_FLAG" val="#wm#"/>
  <p:tag name="KSO_WM_SLIDE_ID" val="custom160172_29"/>
  <p:tag name="KSO_WM_SLIDE_INDEX" val="29"/>
  <p:tag name="KSO_WM_SLIDE_ITEM_CNT" val="1"/>
  <p:tag name="KSO_WM_SLIDE_LAYOUT" val="a"/>
  <p:tag name="KSO_WM_SLIDE_LAYOUT_CNT" val="1"/>
  <p:tag name="KSO_WM_SLIDE_TYPE" val="endPage"/>
  <p:tag name="KSO_WM_TAG_VERSION" val="1.0"/>
  <p:tag name="KSO_WM_TEMPLATE_CATEGORY" val="custom"/>
  <p:tag name="KSO_WM_TEMPLATE_INDEX" val="160172"/>
</p:tagLst>
</file>

<file path=ppt/tags/tag36.xml><?xml version="1.0" encoding="utf-8"?>
<p:tagLst xmlns:p="http://schemas.openxmlformats.org/presentationml/2006/main">
  <p:tag name="AS_OS" val="Unix 3.10 unknown"/>
  <p:tag name="AS_RELEASE_DATE" val="2020.11.30"/>
  <p:tag name="AS_TITLE" val="Aspose.Slides for Java"/>
  <p:tag name="AS_VERSION" val="20.11"/>
</p:tagLst>
</file>

<file path=ppt/tags/tag4.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2"/>
  <p:tag name="KSO_WM_UNIT_TYPE" val="i"/>
</p:tagLst>
</file>

<file path=ppt/tags/tag5.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3"/>
  <p:tag name="KSO_WM_UNIT_TYPE" val="i"/>
</p:tagLst>
</file>

<file path=ppt/tags/tag6.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4"/>
  <p:tag name="KSO_WM_UNIT_TYPE" val="i"/>
</p:tagLst>
</file>

<file path=ppt/tags/tag7.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5"/>
  <p:tag name="KSO_WM_UNIT_TYPE" val="i"/>
</p:tagLst>
</file>

<file path=ppt/tags/tag8.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6"/>
  <p:tag name="KSO_WM_UNIT_TYPE" val="i"/>
</p:tagLst>
</file>

<file path=ppt/tags/tag9.xml><?xml version="1.0" encoding="utf-8"?>
<p:tagLst xmlns:p="http://schemas.openxmlformats.org/presentationml/2006/main">
  <p:tag name="KSO_WM_BEAUTIFY_FLAG" val="#wm#"/>
  <p:tag name="KSO_WM_TAG_VERSION" val="1.0"/>
  <p:tag name="KSO_WM_TEMPLATE_CATEGORY" val="custom"/>
  <p:tag name="KSO_WM_TEMPLATE_INDEX" val="160172"/>
  <p:tag name="KSO_WM_UNIT_ID" val="custom160172_7*i*7"/>
  <p:tag name="KSO_WM_UNIT_TYPE" val="i"/>
</p:tagLst>
</file>

<file path=ppt/theme/theme1.xml><?xml version="1.0" encoding="utf-8"?>
<a:theme xmlns:r="http://schemas.openxmlformats.org/officeDocument/2006/relationships" xmlns:a="http://schemas.openxmlformats.org/drawingml/2006/main" name="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221</Paragraphs>
  <Slides>49</Slides>
  <Notes>6</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49</vt:i4>
      </vt:variant>
    </vt:vector>
  </HeadingPairs>
  <TitlesOfParts>
    <vt:vector baseType="lpstr" size="63">
      <vt:lpstr>Arial</vt:lpstr>
      <vt:lpstr>黑体</vt:lpstr>
      <vt:lpstr>Calibri</vt:lpstr>
      <vt:lpstr>宋体</vt:lpstr>
      <vt:lpstr>Calibri Light</vt:lpstr>
      <vt:lpstr>微软雅黑</vt:lpstr>
      <vt:lpstr>Times New Roman</vt:lpstr>
      <vt:lpstr>华文中宋</vt:lpstr>
      <vt:lpstr>华文新魏</vt:lpstr>
      <vt:lpstr>华文细黑</vt:lpstr>
      <vt:lpstr>华文行楷</vt:lpstr>
      <vt:lpstr>隶书</vt:lpstr>
      <vt:lpstr>楷体</vt:lpstr>
      <vt:lpstr>自定义设计方案</vt:lpstr>
      <vt:lpstr>得语文者得天下，              得作文者得中考</vt:lpstr>
      <vt:lpstr>中考作文综合复习</vt:lpstr>
      <vt:lpstr>PowerPoint Presentation</vt:lpstr>
      <vt:lpstr>材料作文作文审题立意 </vt:lpstr>
      <vt:lpstr>PowerPoint Presentation</vt:lpstr>
      <vt:lpstr>PowerPoint Presentation</vt:lpstr>
      <vt:lpstr>方法一：找关键词句法 </vt:lpstr>
      <vt:lpstr>立意：不能用一成不变的眼光去看待不断变化的世界</vt:lpstr>
      <vt:lpstr>PowerPoint Presentation</vt:lpstr>
      <vt:lpstr>方法二：以果溯因法 </vt:lpstr>
      <vt:lpstr>立意：小的过错或疏忽往往会带来意想不到的后果。</vt:lpstr>
      <vt:lpstr>PowerPoint Presentation</vt:lpstr>
      <vt:lpstr>PowerPoint Presentation</vt:lpstr>
      <vt:lpstr>PowerPoint Presentation</vt:lpstr>
      <vt:lpstr>议论文的结构布局</vt:lpstr>
      <vt:lpstr>PowerPoint Presentation</vt:lpstr>
      <vt:lpstr>PowerPoint Presentation</vt:lpstr>
      <vt:lpstr>PowerPoint Presentation</vt:lpstr>
      <vt:lpstr>PowerPoint Presentation</vt:lpstr>
      <vt:lpstr>PowerPoint Presentation</vt:lpstr>
      <vt:lpstr>（例文解析）</vt:lpstr>
      <vt:lpstr>PowerPoint Presentation</vt:lpstr>
      <vt:lpstr>PowerPoint Presentation</vt:lpstr>
      <vt:lpstr>分论点并列式</vt:lpstr>
      <vt:lpstr>（例文解析）</vt:lpstr>
      <vt:lpstr>PowerPoint Presentation</vt:lpstr>
      <vt:lpstr>分论据并列式</vt:lpstr>
      <vt:lpstr>PowerPoint Presentation</vt:lpstr>
      <vt:lpstr>PowerPoint Presentation</vt:lpstr>
      <vt:lpstr>PowerPoint Presentation</vt:lpstr>
      <vt:lpstr>（例文解析）</vt:lpstr>
      <vt:lpstr>PowerPoint Presentation</vt:lpstr>
      <vt:lpstr>议论文分论点的拟写 </vt:lpstr>
      <vt:lpstr>PowerPoint Presentation</vt:lpstr>
      <vt:lpstr>（1）追问内容法：（是什么）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2021-07-18T21:20:15.190</cp:lastPrinted>
  <dcterms:created xsi:type="dcterms:W3CDTF">2021-07-18T21:20:15Z</dcterms:created>
  <dcterms:modified xsi:type="dcterms:W3CDTF">2021-07-18T13:20:16Z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