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34" r:id="rId3"/>
    <p:sldId id="435" r:id="rId4"/>
    <p:sldId id="436" r:id="rId5"/>
    <p:sldId id="372" r:id="rId6"/>
    <p:sldId id="442" r:id="rId7"/>
    <p:sldId id="388" r:id="rId8"/>
    <p:sldId id="373" r:id="rId9"/>
    <p:sldId id="386" r:id="rId10"/>
    <p:sldId id="440" r:id="rId11"/>
    <p:sldId id="378" r:id="rId12"/>
    <p:sldId id="381" r:id="rId13"/>
    <p:sldId id="382" r:id="rId14"/>
    <p:sldId id="389" r:id="rId15"/>
    <p:sldId id="384" r:id="rId16"/>
    <p:sldId id="332" r:id="rId17"/>
    <p:sldId id="621" r:id="rId18"/>
    <p:sldId id="499" r:id="rId19"/>
    <p:sldId id="333" r:id="rId20"/>
    <p:sldId id="498" r:id="rId21"/>
    <p:sldId id="497" r:id="rId22"/>
    <p:sldId id="542" r:id="rId23"/>
    <p:sldId id="543" r:id="rId24"/>
    <p:sldId id="443" r:id="rId25"/>
    <p:sldId id="544" r:id="rId26"/>
    <p:sldId id="444" r:id="rId27"/>
    <p:sldId id="583" r:id="rId28"/>
    <p:sldId id="390" r:id="rId29"/>
    <p:sldId id="445" r:id="rId30"/>
    <p:sldId id="622" r:id="rId31"/>
    <p:sldId id="635" r:id="rId32"/>
    <p:sldId id="620" r:id="rId33"/>
    <p:sldId id="632" r:id="rId34"/>
    <p:sldId id="624" r:id="rId35"/>
    <p:sldId id="625" r:id="rId36"/>
    <p:sldId id="630" r:id="rId37"/>
    <p:sldId id="631" r:id="rId38"/>
    <p:sldId id="626" r:id="rId39"/>
    <p:sldId id="636" r:id="rId40"/>
    <p:sldId id="637" r:id="rId41"/>
    <p:sldId id="638" r:id="rId42"/>
    <p:sldId id="374" r:id="rId43"/>
  </p:sldIdLst>
  <p:sldSz cx="12192000" cy="6858000"/>
  <p:notesSz cx="7103745" cy="10234295"/>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672" y="-156"/>
      </p:cViewPr>
      <p:guideLst>
        <p:guide orient="horz" pos="2178"/>
        <p:guide pos="3839"/>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326.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69.xml" /><Relationship Id="rId2" Type="http://schemas.openxmlformats.org/officeDocument/2006/relationships/tags" Target="../tags/tag70.xml" /><Relationship Id="rId3" Type="http://schemas.openxmlformats.org/officeDocument/2006/relationships/tags" Target="../tags/tag71.xml" /><Relationship Id="rId4" Type="http://schemas.openxmlformats.org/officeDocument/2006/relationships/tags" Target="../tags/tag72.xml" /><Relationship Id="rId5" Type="http://schemas.openxmlformats.org/officeDocument/2006/relationships/tags" Target="../tags/tag73.xml" /><Relationship Id="rId6" Type="http://schemas.openxmlformats.org/officeDocument/2006/relationships/tags" Target="../tags/tag74.xml" /><Relationship Id="rId7" Type="http://schemas.openxmlformats.org/officeDocument/2006/relationships/tags" Target="../tags/tag75.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4024313" y="0"/>
            <a:ext cx="3078162" cy="512763"/>
          </a:xfrm>
          <a:prstGeom prst="rect">
            <a:avLst/>
          </a:prstGeom>
        </p:spPr>
        <p:txBody>
          <a:bodyPr vert="horz" lIns="91440" tIns="45720" rIns="91440" bIns="45720" rtlCol="0"/>
          <a:lstStyle>
            <a:lvl1pPr algn="r">
              <a:defRPr sz="1200"/>
            </a:lvl1pPr>
          </a:lstStyle>
          <a:p>
            <a:fld id="{F2930C82-DACB-4762-A07D-C276FF8B090D}"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custDataLst>
              <p:tags r:id="rId6"/>
            </p:custDataLst>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4024313" y="9721850"/>
            <a:ext cx="3078162" cy="512763"/>
          </a:xfrm>
          <a:prstGeom prst="rect">
            <a:avLst/>
          </a:prstGeom>
        </p:spPr>
        <p:txBody>
          <a:bodyPr vert="horz" lIns="91440" tIns="45720" rIns="91440" bIns="45720" rtlCol="0" anchor="b"/>
          <a:lstStyle>
            <a:lvl1pPr algn="r">
              <a:defRPr sz="1200"/>
            </a:lvl1pPr>
          </a:lstStyle>
          <a:p>
            <a:fld id="{8ECC7FDA-1576-4FD5-98D8-1EA45CBF7A0C}"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187.xml" /><Relationship Id="rId4" Type="http://schemas.openxmlformats.org/officeDocument/2006/relationships/tags" Target="../tags/tag188.xml" /><Relationship Id="rId5" Type="http://schemas.openxmlformats.org/officeDocument/2006/relationships/tags" Target="../tags/tag189.xml" /><Relationship Id="rId6" Type="http://schemas.openxmlformats.org/officeDocument/2006/relationships/tags" Target="../tags/tag190.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 Id="rId3" Type="http://schemas.openxmlformats.org/officeDocument/2006/relationships/tags" Target="../tags/tag219.xml"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 Id="rId3" Type="http://schemas.openxmlformats.org/officeDocument/2006/relationships/tags" Target="../tags/tag242.xml" /><Relationship Id="rId4" Type="http://schemas.openxmlformats.org/officeDocument/2006/relationships/tags" Target="../tags/tag243.xml" /><Relationship Id="rId5" Type="http://schemas.openxmlformats.org/officeDocument/2006/relationships/tags" Target="../tags/tag244.xml" /><Relationship Id="rId6" Type="http://schemas.openxmlformats.org/officeDocument/2006/relationships/tags" Target="../tags/tag245.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 Id="rId3" Type="http://schemas.openxmlformats.org/officeDocument/2006/relationships/tags" Target="../tags/tag255.xml" /><Relationship Id="rId4" Type="http://schemas.openxmlformats.org/officeDocument/2006/relationships/tags" Target="../tags/tag256.xml" /><Relationship Id="rId5" Type="http://schemas.openxmlformats.org/officeDocument/2006/relationships/tags" Target="../tags/tag257.xml" /><Relationship Id="rId6" Type="http://schemas.openxmlformats.org/officeDocument/2006/relationships/tags" Target="../tags/tag258.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 Id="rId3" Type="http://schemas.openxmlformats.org/officeDocument/2006/relationships/tags" Target="../tags/tag266.xml" /><Relationship Id="rId4" Type="http://schemas.openxmlformats.org/officeDocument/2006/relationships/tags" Target="../tags/tag267.xml" /><Relationship Id="rId5" Type="http://schemas.openxmlformats.org/officeDocument/2006/relationships/tags" Target="../tags/tag268.xml" /><Relationship Id="rId6" Type="http://schemas.openxmlformats.org/officeDocument/2006/relationships/tags" Target="../tags/tag269.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tags" Target="../tags/tag308.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 Id="rId3" Type="http://schemas.openxmlformats.org/officeDocument/2006/relationships/tags" Target="../tags/tag311.xml" /><Relationship Id="rId4" Type="http://schemas.openxmlformats.org/officeDocument/2006/relationships/tags" Target="../tags/tag312.xml" /><Relationship Id="rId5" Type="http://schemas.openxmlformats.org/officeDocument/2006/relationships/tags" Target="../tags/tag313.xml" /><Relationship Id="rId6" Type="http://schemas.openxmlformats.org/officeDocument/2006/relationships/tags" Target="../tags/tag314.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 Id="rId3" Type="http://schemas.openxmlformats.org/officeDocument/2006/relationships/tags" Target="../tags/tag317.xml" /><Relationship Id="rId4" Type="http://schemas.openxmlformats.org/officeDocument/2006/relationships/tags" Target="../tags/tag318.xml" /><Relationship Id="rId5" Type="http://schemas.openxmlformats.org/officeDocument/2006/relationships/tags" Target="../tags/tag319.xml" /><Relationship Id="rId6" Type="http://schemas.openxmlformats.org/officeDocument/2006/relationships/tags" Target="../tags/tag32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 Id="rId3" Type="http://schemas.openxmlformats.org/officeDocument/2006/relationships/tags" Target="../tags/tag107.xml" /><Relationship Id="rId4" Type="http://schemas.openxmlformats.org/officeDocument/2006/relationships/tags" Target="../tags/tag108.xml" /><Relationship Id="rId5" Type="http://schemas.openxmlformats.org/officeDocument/2006/relationships/tags" Target="../tags/tag109.xml" /><Relationship Id="rId6" Type="http://schemas.openxmlformats.org/officeDocument/2006/relationships/tags" Target="../tags/tag110.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 Id="rId3" Type="http://schemas.openxmlformats.org/officeDocument/2006/relationships/tags" Target="../tags/tag132.xml" /><Relationship Id="rId4" Type="http://schemas.openxmlformats.org/officeDocument/2006/relationships/tags" Target="../tags/tag133.xml" /><Relationship Id="rId5" Type="http://schemas.openxmlformats.org/officeDocument/2006/relationships/tags" Target="../tags/tag134.xml" /><Relationship Id="rId6" Type="http://schemas.openxmlformats.org/officeDocument/2006/relationships/tags" Target="../tags/tag135.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 Id="rId3" Type="http://schemas.openxmlformats.org/officeDocument/2006/relationships/tags" Target="../tags/tag155.xml" /><Relationship Id="rId4" Type="http://schemas.openxmlformats.org/officeDocument/2006/relationships/tags" Target="../tags/tag156.xml" /><Relationship Id="rId5" Type="http://schemas.openxmlformats.org/officeDocument/2006/relationships/tags" Target="../tags/tag157.xml" /><Relationship Id="rId6" Type="http://schemas.openxmlformats.org/officeDocument/2006/relationships/tags" Target="../tags/tag158.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 Id="rId3" Type="http://schemas.openxmlformats.org/officeDocument/2006/relationships/tags" Target="../tags/tag162.xml" /><Relationship Id="rId4" Type="http://schemas.openxmlformats.org/officeDocument/2006/relationships/tags" Target="../tags/tag163.xml" /><Relationship Id="rId5" Type="http://schemas.openxmlformats.org/officeDocument/2006/relationships/tags" Target="../tags/tag164.xml" /><Relationship Id="rId6" Type="http://schemas.openxmlformats.org/officeDocument/2006/relationships/tags" Target="../tags/tag165.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tags" Target="../tags/tag176.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181.xml" /><Relationship Id="rId4" Type="http://schemas.openxmlformats.org/officeDocument/2006/relationships/tags" Target="../tags/tag182.xml" /><Relationship Id="rId5" Type="http://schemas.openxmlformats.org/officeDocument/2006/relationships/tags" Target="../tags/tag183.xml" /><Relationship Id="rId6" Type="http://schemas.openxmlformats.org/officeDocument/2006/relationships/tags" Target="../tags/tag184.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22</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24</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27</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29</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31</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39</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40</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41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7</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10</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15</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16</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8ECC7FDA-1576-4FD5-98D8-1EA45CBF7A0C}" type="slidenum">
              <a:rPr lang="zh-CN" altLang="en-US" smtClean="0"/>
              <a:t>19</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image" Target="../media/image1.jpeg" /><Relationship Id="rId6" Type="http://schemas.openxmlformats.org/officeDocument/2006/relationships/tags" Target="../tags/tag44.xml" /><Relationship Id="rId7"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5.xml" /><Relationship Id="rId2" Type="http://schemas.openxmlformats.org/officeDocument/2006/relationships/tags" Target="../tags/tag46.xml" /><Relationship Id="rId3" Type="http://schemas.openxmlformats.org/officeDocument/2006/relationships/tags" Target="../tags/tag47.xml" /><Relationship Id="rId4" Type="http://schemas.openxmlformats.org/officeDocument/2006/relationships/tags" Target="../tags/tag48.xml" /><Relationship Id="rId5" Type="http://schemas.openxmlformats.org/officeDocument/2006/relationships/tags" Target="../tags/tag49.xml" /><Relationship Id="rId6" Type="http://schemas.openxmlformats.org/officeDocument/2006/relationships/tags" Target="../tags/tag50.xml" /><Relationship Id="rId7" Type="http://schemas.openxmlformats.org/officeDocument/2006/relationships/tags" Target="../tags/tag51.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tags" Target="../tags/tag57.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D9BB5D0-35E4-459D-AEF3-FE4D7C45CC19}" type="slidenum">
              <a:rPr lang="zh-CN" altLang="en-US" smtClean="0"/>
              <a:t/>
            </a:fld>
            <a:endParaRPr lang="zh-CN" altLang="en-US"/>
          </a:p>
        </p:txBody>
      </p:sp>
      <p:pic>
        <p:nvPicPr>
          <p:cNvPr id="5" name="图片 4" descr="禅定之道中国风禅意创意海报"/>
          <p:cNvPicPr>
            <a:picLocks noChangeAspect="1"/>
          </p:cNvPicPr>
          <p:nvPr userDrawn="1">
            <p:custDataLst>
              <p:tags r:id="rId6"/>
            </p:custDataLst>
          </p:nvPr>
        </p:nvPicPr>
        <p:blipFill>
          <a:blip r:embed="rId5"/>
          <a:stretch>
            <a:fillRect/>
          </a:stretch>
        </p:blipFill>
        <p:spPr>
          <a:xfrm>
            <a:off x="-4445" y="-9525"/>
            <a:ext cx="12210415" cy="6877050"/>
          </a:xfrm>
          <a:prstGeom prst="rect">
            <a:avLst/>
          </a:prstGeom>
        </p:spPr>
      </p:pic>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D9BB5D0-35E4-459D-AEF3-FE4D7C45CC19}" type="slidenum">
              <a:rPr lang="zh-CN" altLang="en-US" smtClean="0"/>
              <a:t/>
            </a:fld>
            <a:endParaRPr lang="zh-CN" altLang="en-US"/>
          </a:p>
        </p:txBody>
      </p:sp>
    </p:spTree>
  </p:cSld>
  <p:clrMapOvr>
    <a:masterClrMapping/>
  </p:clrMapOvr>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ags" Target="../tags/tag63.xml" /><Relationship Id="rId12" Type="http://schemas.openxmlformats.org/officeDocument/2006/relationships/tags" Target="../tags/tag64.xml" /><Relationship Id="rId13" Type="http://schemas.openxmlformats.org/officeDocument/2006/relationships/tags" Target="../tags/tag65.xml" /><Relationship Id="rId14" Type="http://schemas.openxmlformats.org/officeDocument/2006/relationships/tags" Target="../tags/tag66.xml" /><Relationship Id="rId15" Type="http://schemas.openxmlformats.org/officeDocument/2006/relationships/tags" Target="../tags/tag67.xml" /><Relationship Id="rId16" Type="http://schemas.openxmlformats.org/officeDocument/2006/relationships/tags" Target="../tags/tag68.xml"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mc:Choice xmlns:p14="http://schemas.microsoft.com/office/powerpoint/2010/main" Requires="p14">
      <p:transition spd="slow" advClick="0" advTm="3000" p14:dur="1500">
        <p:random/>
      </p:transition>
    </mc:Choice>
    <mc:Fallback>
      <p:transition spd="slow" advClick="0" advTm="3000">
        <p:random/>
      </p:transition>
    </mc:Fallback>
  </mc:AlternateConten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76.xml" /><Relationship Id="rId3" Type="http://schemas.openxmlformats.org/officeDocument/2006/relationships/tags" Target="../tags/tag7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5.xml" /><Relationship Id="rId3" Type="http://schemas.openxmlformats.org/officeDocument/2006/relationships/tags" Target="../tags/tag136.xml" /><Relationship Id="rId4" Type="http://schemas.openxmlformats.org/officeDocument/2006/relationships/tags" Target="../tags/tag137.xml" /><Relationship Id="rId5" Type="http://schemas.openxmlformats.org/officeDocument/2006/relationships/tags" Target="../tags/tag138.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tags" Target="../tags/tag14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7.xml" /><Relationship Id="rId3" Type="http://schemas.openxmlformats.org/officeDocument/2006/relationships/tags" Target="../tags/tag148.xml" /><Relationship Id="rId4" Type="http://schemas.openxmlformats.org/officeDocument/2006/relationships/image" Target="../media/image7.jpeg" /><Relationship Id="rId5" Type="http://schemas.openxmlformats.org/officeDocument/2006/relationships/tags" Target="../tags/tag14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0.xml" /><Relationship Id="rId3" Type="http://schemas.openxmlformats.org/officeDocument/2006/relationships/tags" Target="../tags/tag151.xml" /><Relationship Id="rId4" Type="http://schemas.openxmlformats.org/officeDocument/2006/relationships/tags" Target="../tags/tag152.xml" /><Relationship Id="rId5" Type="http://schemas.openxmlformats.org/officeDocument/2006/relationships/tags" Target="../tags/tag153.xml" /><Relationship Id="rId6" Type="http://schemas.openxmlformats.org/officeDocument/2006/relationships/image" Target="../media/image8.jpeg" /><Relationship Id="rId7" Type="http://schemas.openxmlformats.org/officeDocument/2006/relationships/tags" Target="../tags/tag15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6.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7.xml" /><Relationship Id="rId3" Type="http://schemas.openxmlformats.org/officeDocument/2006/relationships/tags" Target="../tags/tag166.xml" /><Relationship Id="rId4" Type="http://schemas.openxmlformats.org/officeDocument/2006/relationships/tags" Target="../tags/tag167.xml" /><Relationship Id="rId5" Type="http://schemas.openxmlformats.org/officeDocument/2006/relationships/image" Target="../media/image3.png" /><Relationship Id="rId6" Type="http://schemas.openxmlformats.org/officeDocument/2006/relationships/tags" Target="../tags/tag168.xml" /><Relationship Id="rId7" Type="http://schemas.openxmlformats.org/officeDocument/2006/relationships/tags" Target="../tags/tag16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image" Target="../media/image9.jpeg" /><Relationship Id="rId5" Type="http://schemas.openxmlformats.org/officeDocument/2006/relationships/tags" Target="../tags/tag17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8.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image" Target="../media/image10.jpeg" /><Relationship Id="rId7" Type="http://schemas.openxmlformats.org/officeDocument/2006/relationships/tags" Target="../tags/tag18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9.xml" /><Relationship Id="rId3" Type="http://schemas.openxmlformats.org/officeDocument/2006/relationships/tags" Target="../tags/tag185.xml" /><Relationship Id="rId4" Type="http://schemas.openxmlformats.org/officeDocument/2006/relationships/tags" Target="../tags/tag18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tags" Target="../tags/tag199.xml" /><Relationship Id="rId5" Type="http://schemas.openxmlformats.org/officeDocument/2006/relationships/tags" Target="../tags/tag200.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11.xml" /><Relationship Id="rId11" Type="http://schemas.openxmlformats.org/officeDocument/2006/relationships/tags" Target="../tags/tag212.xml" /><Relationship Id="rId12" Type="http://schemas.openxmlformats.org/officeDocument/2006/relationships/tags" Target="../tags/tag213.xml" /><Relationship Id="rId13" Type="http://schemas.openxmlformats.org/officeDocument/2006/relationships/tags" Target="../tags/tag214.xml" /><Relationship Id="rId14" Type="http://schemas.openxmlformats.org/officeDocument/2006/relationships/tags" Target="../tags/tag215.xml" /><Relationship Id="rId15" Type="http://schemas.openxmlformats.org/officeDocument/2006/relationships/image" Target="../media/image9.jpeg" /><Relationship Id="rId16" Type="http://schemas.openxmlformats.org/officeDocument/2006/relationships/tags" Target="../tags/tag216.xml" /><Relationship Id="rId2" Type="http://schemas.openxmlformats.org/officeDocument/2006/relationships/notesSlide" Target="../notesSlides/notesSlide11.xml" /><Relationship Id="rId3" Type="http://schemas.openxmlformats.org/officeDocument/2006/relationships/tags" Target="../tags/tag205.xml" /><Relationship Id="rId4" Type="http://schemas.openxmlformats.org/officeDocument/2006/relationships/tags" Target="../tags/tag206.xml" /><Relationship Id="rId5" Type="http://schemas.openxmlformats.org/officeDocument/2006/relationships/image" Target="../media/image11.png" /><Relationship Id="rId6" Type="http://schemas.openxmlformats.org/officeDocument/2006/relationships/tags" Target="../tags/tag207.xml" /><Relationship Id="rId7" Type="http://schemas.openxmlformats.org/officeDocument/2006/relationships/tags" Target="../tags/tag208.xml" /><Relationship Id="rId8" Type="http://schemas.openxmlformats.org/officeDocument/2006/relationships/tags" Target="../tags/tag209.xml" /><Relationship Id="rId9" Type="http://schemas.openxmlformats.org/officeDocument/2006/relationships/tags" Target="../tags/tag2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17.xml" /><Relationship Id="rId3" Type="http://schemas.openxmlformats.org/officeDocument/2006/relationships/tags" Target="../tags/tag218.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29.xml" /><Relationship Id="rId11" Type="http://schemas.openxmlformats.org/officeDocument/2006/relationships/tags" Target="../tags/tag230.xml" /><Relationship Id="rId12" Type="http://schemas.openxmlformats.org/officeDocument/2006/relationships/tags" Target="../tags/tag231.xml" /><Relationship Id="rId13" Type="http://schemas.openxmlformats.org/officeDocument/2006/relationships/tags" Target="../tags/tag232.xml" /><Relationship Id="rId14" Type="http://schemas.openxmlformats.org/officeDocument/2006/relationships/tags" Target="../tags/tag233.xml" /><Relationship Id="rId15" Type="http://schemas.openxmlformats.org/officeDocument/2006/relationships/image" Target="../media/image9.jpeg" /><Relationship Id="rId16" Type="http://schemas.openxmlformats.org/officeDocument/2006/relationships/tags" Target="../tags/tag234.xml" /><Relationship Id="rId2" Type="http://schemas.openxmlformats.org/officeDocument/2006/relationships/notesSlide" Target="../notesSlides/notesSlide12.xml" /><Relationship Id="rId3" Type="http://schemas.openxmlformats.org/officeDocument/2006/relationships/tags" Target="../tags/tag223.xml" /><Relationship Id="rId4" Type="http://schemas.openxmlformats.org/officeDocument/2006/relationships/tags" Target="../tags/tag224.xml" /><Relationship Id="rId5" Type="http://schemas.openxmlformats.org/officeDocument/2006/relationships/image" Target="../media/image11.png" /><Relationship Id="rId6" Type="http://schemas.openxmlformats.org/officeDocument/2006/relationships/tags" Target="../tags/tag225.xml" /><Relationship Id="rId7" Type="http://schemas.openxmlformats.org/officeDocument/2006/relationships/tags" Target="../tags/tag226.xml" /><Relationship Id="rId8" Type="http://schemas.openxmlformats.org/officeDocument/2006/relationships/tags" Target="../tags/tag227.xml" /><Relationship Id="rId9" Type="http://schemas.openxmlformats.org/officeDocument/2006/relationships/tags" Target="../tags/tag228.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5.xml" /><Relationship Id="rId3" Type="http://schemas.openxmlformats.org/officeDocument/2006/relationships/tags" Target="../tags/tag236.xml" /><Relationship Id="rId4" Type="http://schemas.openxmlformats.org/officeDocument/2006/relationships/tags" Target="../tags/tag23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51.xml" /><Relationship Id="rId11" Type="http://schemas.openxmlformats.org/officeDocument/2006/relationships/tags" Target="../tags/tag252.xml" /><Relationship Id="rId2" Type="http://schemas.openxmlformats.org/officeDocument/2006/relationships/notesSlide" Target="../notesSlides/notesSlide13.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image" Target="../media/image3.png" /><Relationship Id="rId6" Type="http://schemas.openxmlformats.org/officeDocument/2006/relationships/tags" Target="../tags/tag248.xml" /><Relationship Id="rId7" Type="http://schemas.openxmlformats.org/officeDocument/2006/relationships/tags" Target="../tags/tag249.xml" /><Relationship Id="rId8" Type="http://schemas.openxmlformats.org/officeDocument/2006/relationships/image" Target="../media/image4.png" /><Relationship Id="rId9" Type="http://schemas.openxmlformats.org/officeDocument/2006/relationships/tags" Target="../tags/tag250.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53.xml" /><Relationship Id="rId3" Type="http://schemas.openxmlformats.org/officeDocument/2006/relationships/tags" Target="../tags/tag254.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4.xml" /><Relationship Id="rId3" Type="http://schemas.openxmlformats.org/officeDocument/2006/relationships/tags" Target="../tags/tag259.xml" /><Relationship Id="rId4" Type="http://schemas.openxmlformats.org/officeDocument/2006/relationships/tags" Target="../tags/tag260.xml" /><Relationship Id="rId5" Type="http://schemas.openxmlformats.org/officeDocument/2006/relationships/image" Target="../media/image3.png" /><Relationship Id="rId6" Type="http://schemas.openxmlformats.org/officeDocument/2006/relationships/tags" Target="../tags/tag261.xml" /><Relationship Id="rId7" Type="http://schemas.openxmlformats.org/officeDocument/2006/relationships/tags" Target="../tags/tag26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image" Target="../media/image2.png" /><Relationship Id="rId7" Type="http://schemas.openxmlformats.org/officeDocument/2006/relationships/tags" Target="../tags/tag9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276.xml" /><Relationship Id="rId11" Type="http://schemas.openxmlformats.org/officeDocument/2006/relationships/tags" Target="../tags/tag277.xml" /><Relationship Id="rId12" Type="http://schemas.openxmlformats.org/officeDocument/2006/relationships/tags" Target="../tags/tag278.xml" /><Relationship Id="rId13" Type="http://schemas.openxmlformats.org/officeDocument/2006/relationships/tags" Target="../tags/tag279.xml" /><Relationship Id="rId14" Type="http://schemas.openxmlformats.org/officeDocument/2006/relationships/image" Target="../media/image5.png" /><Relationship Id="rId15" Type="http://schemas.openxmlformats.org/officeDocument/2006/relationships/tags" Target="../tags/tag280.xml" /><Relationship Id="rId16" Type="http://schemas.openxmlformats.org/officeDocument/2006/relationships/tags" Target="../tags/tag281.xml" /><Relationship Id="rId17" Type="http://schemas.openxmlformats.org/officeDocument/2006/relationships/tags" Target="../tags/tag282.xml" /><Relationship Id="rId2" Type="http://schemas.openxmlformats.org/officeDocument/2006/relationships/notesSlide" Target="../notesSlides/notesSlide15.xml" /><Relationship Id="rId3" Type="http://schemas.openxmlformats.org/officeDocument/2006/relationships/tags" Target="../tags/tag270.xml" /><Relationship Id="rId4" Type="http://schemas.openxmlformats.org/officeDocument/2006/relationships/tags" Target="../tags/tag271.xml" /><Relationship Id="rId5" Type="http://schemas.openxmlformats.org/officeDocument/2006/relationships/image" Target="../media/image4.png" /><Relationship Id="rId6" Type="http://schemas.openxmlformats.org/officeDocument/2006/relationships/tags" Target="../tags/tag272.xml" /><Relationship Id="rId7" Type="http://schemas.openxmlformats.org/officeDocument/2006/relationships/tags" Target="../tags/tag273.xml" /><Relationship Id="rId8" Type="http://schemas.openxmlformats.org/officeDocument/2006/relationships/tags" Target="../tags/tag274.xml" /><Relationship Id="rId9" Type="http://schemas.openxmlformats.org/officeDocument/2006/relationships/tags" Target="../tags/tag275.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6.xml" /><Relationship Id="rId3" Type="http://schemas.openxmlformats.org/officeDocument/2006/relationships/tags" Target="../tags/tag287.xml" /><Relationship Id="rId4" Type="http://schemas.openxmlformats.org/officeDocument/2006/relationships/tags" Target="../tags/tag288.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3.xml" /><Relationship Id="rId3" Type="http://schemas.openxmlformats.org/officeDocument/2006/relationships/tags" Target="../tags/tag294.xml" /><Relationship Id="rId4" Type="http://schemas.openxmlformats.org/officeDocument/2006/relationships/tags" Target="../tags/tag29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299.xml" /><Relationship Id="rId3" Type="http://schemas.openxmlformats.org/officeDocument/2006/relationships/image" Target="file:///C:\Users\Administrator\AppData\Roaming\Microsoft\Word\13QQYW4.TIF" TargetMode="External" /><Relationship Id="rId4" Type="http://schemas.openxmlformats.org/officeDocument/2006/relationships/image" Target="../media/image12.png" /><Relationship Id="rId5" Type="http://schemas.openxmlformats.org/officeDocument/2006/relationships/tags" Target="../tags/tag300.xml" /><Relationship Id="rId6" Type="http://schemas.openxmlformats.org/officeDocument/2006/relationships/tags" Target="../tags/tag301.xml" /><Relationship Id="rId7" Type="http://schemas.openxmlformats.org/officeDocument/2006/relationships/tags" Target="../tags/tag30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303.xml" /><Relationship Id="rId3" Type="http://schemas.openxmlformats.org/officeDocument/2006/relationships/tags" Target="../tags/tag304.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6.xml" /><Relationship Id="rId3" Type="http://schemas.openxmlformats.org/officeDocument/2006/relationships/tags" Target="../tags/tag309.xml" /><Relationship Id="rId4" Type="http://schemas.openxmlformats.org/officeDocument/2006/relationships/tags" Target="../tags/tag310.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 Id="rId3" Type="http://schemas.openxmlformats.org/officeDocument/2006/relationships/tags" Target="../tags/tag98.xml" /><Relationship Id="rId4" Type="http://schemas.openxmlformats.org/officeDocument/2006/relationships/tags" Target="../tags/tag99.xml" /><Relationship Id="rId5" Type="http://schemas.openxmlformats.org/officeDocument/2006/relationships/image" Target="../media/image3.png" /><Relationship Id="rId6" Type="http://schemas.openxmlformats.org/officeDocument/2006/relationships/tags" Target="../tags/tag100.xml" /><Relationship Id="rId7" Type="http://schemas.openxmlformats.org/officeDocument/2006/relationships/tags" Target="../tags/tag10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7.xml" /><Relationship Id="rId3" Type="http://schemas.openxmlformats.org/officeDocument/2006/relationships/tags" Target="../tags/tag315.xml" /><Relationship Id="rId4" Type="http://schemas.openxmlformats.org/officeDocument/2006/relationships/tags" Target="../tags/tag316.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8.xml" /><Relationship Id="rId3" Type="http://schemas.openxmlformats.org/officeDocument/2006/relationships/tags" Target="../tags/tag321.xml" /><Relationship Id="rId4" Type="http://schemas.openxmlformats.org/officeDocument/2006/relationships/tags" Target="../tags/tag322.xml" /><Relationship Id="rId5" Type="http://schemas.openxmlformats.org/officeDocument/2006/relationships/image" Target="../media/image3.png" /><Relationship Id="rId6" Type="http://schemas.openxmlformats.org/officeDocument/2006/relationships/tags" Target="../tags/tag323.xml" /><Relationship Id="rId7" Type="http://schemas.openxmlformats.org/officeDocument/2006/relationships/tags" Target="../tags/tag324.xml" /><Relationship Id="rId8" Type="http://schemas.openxmlformats.org/officeDocument/2006/relationships/image" Target="../media/image13.png" /><Relationship Id="rId9" Type="http://schemas.openxmlformats.org/officeDocument/2006/relationships/tags" Target="../tags/tag32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5.xml" /><Relationship Id="rId3" Type="http://schemas.openxmlformats.org/officeDocument/2006/relationships/tags" Target="../tags/tag106.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17.xml" /><Relationship Id="rId11" Type="http://schemas.openxmlformats.org/officeDocument/2006/relationships/tags" Target="../tags/tag118.xml" /><Relationship Id="rId12" Type="http://schemas.openxmlformats.org/officeDocument/2006/relationships/tags" Target="../tags/tag119.xml" /><Relationship Id="rId13" Type="http://schemas.openxmlformats.org/officeDocument/2006/relationships/tags" Target="../tags/tag120.xml" /><Relationship Id="rId14" Type="http://schemas.openxmlformats.org/officeDocument/2006/relationships/image" Target="../media/image5.png" /><Relationship Id="rId15" Type="http://schemas.openxmlformats.org/officeDocument/2006/relationships/tags" Target="../tags/tag121.xml" /><Relationship Id="rId16" Type="http://schemas.openxmlformats.org/officeDocument/2006/relationships/tags" Target="../tags/tag122.xml" /><Relationship Id="rId17" Type="http://schemas.openxmlformats.org/officeDocument/2006/relationships/tags" Target="../tags/tag123.xml" /><Relationship Id="rId2" Type="http://schemas.openxmlformats.org/officeDocument/2006/relationships/notesSlide" Target="../notesSlides/notesSlide4.xml" /><Relationship Id="rId3" Type="http://schemas.openxmlformats.org/officeDocument/2006/relationships/tags" Target="../tags/tag111.xml" /><Relationship Id="rId4" Type="http://schemas.openxmlformats.org/officeDocument/2006/relationships/tags" Target="../tags/tag112.xml" /><Relationship Id="rId5" Type="http://schemas.openxmlformats.org/officeDocument/2006/relationships/image" Target="../media/image4.png" /><Relationship Id="rId6" Type="http://schemas.openxmlformats.org/officeDocument/2006/relationships/tags" Target="../tags/tag113.xml"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4.xml" /><Relationship Id="rId3" Type="http://schemas.openxmlformats.org/officeDocument/2006/relationships/image" Target="../media/image6.jpeg" /><Relationship Id="rId4" Type="http://schemas.openxmlformats.org/officeDocument/2006/relationships/tags" Target="../tags/tag125.xml" /><Relationship Id="rId5" Type="http://schemas.openxmlformats.org/officeDocument/2006/relationships/tags" Target="../tags/tag126.xml" /><Relationship Id="rId6" Type="http://schemas.openxmlformats.org/officeDocument/2006/relationships/tags" Target="../tags/tag127.xml" /><Relationship Id="rId7" Type="http://schemas.openxmlformats.org/officeDocument/2006/relationships/tags" Target="../tags/tag128.xml" /><Relationship Id="rId8" Type="http://schemas.openxmlformats.org/officeDocument/2006/relationships/tags" Target="../tags/tag12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0.xml" /><Relationship Id="rId3" Type="http://schemas.openxmlformats.org/officeDocument/2006/relationships/tags" Target="../tags/tag13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4" name="文本框 3"/>
          <p:cNvSpPr txBox="1"/>
          <p:nvPr>
            <p:custDataLst>
              <p:tags r:id="rId3"/>
            </p:custDataLst>
          </p:nvPr>
        </p:nvSpPr>
        <p:spPr>
          <a:xfrm>
            <a:off x="111760" y="471805"/>
            <a:ext cx="11968480" cy="5507990"/>
          </a:xfrm>
          <a:prstGeom prst="rect">
            <a:avLst/>
          </a:prstGeom>
          <a:noFill/>
        </p:spPr>
        <p:txBody>
          <a:bodyPr wrap="none" rtlCol="0">
            <a:spAutoFit/>
          </a:bodyPr>
          <a:lstStyle/>
          <a:p>
            <a:pPr algn="l"/>
            <a:r>
              <a:rPr lang="zh-CN" altLang="en-US" sz="3200">
                <a:latin typeface="楷体" panose="02010609060101010101" charset="-122"/>
                <a:ea typeface="楷体" panose="02010609060101010101" charset="-122"/>
                <a:cs typeface="楷体" panose="02010609060101010101" charset="-122"/>
              </a:rPr>
              <a:t>本单元前两篇课文都是批判现实主义作品，</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侧重于反映社会文化面貌。</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第一篇《大卫·科波菲尔》以客观描述为主，</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运用环境、人物外貌、人物行为等外部描写，推动情节跌宕发展；</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第二篇《复活》更重视主观描写与分析，</a:t>
            </a:r>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rPr>
              <a:t>添加了大量人物心理描写和全知视角的心理诠释等内部刻画，</a:t>
            </a:r>
            <a:br>
              <a:rPr lang="zh-CN" altLang="en-US" sz="3200">
                <a:latin typeface="楷体" panose="02010609060101010101" charset="-122"/>
                <a:ea typeface="楷体" panose="02010609060101010101" charset="-122"/>
                <a:cs typeface="楷体" panose="02010609060101010101" charset="-122"/>
              </a:rPr>
            </a:br>
            <a:r>
              <a:rPr lang="zh-CN" altLang="en-US" sz="3200">
                <a:latin typeface="楷体" panose="02010609060101010101" charset="-122"/>
                <a:ea typeface="楷体" panose="02010609060101010101" charset="-122"/>
                <a:cs typeface="楷体" panose="02010609060101010101" charset="-122"/>
              </a:rPr>
              <a:t>集中展现了人物在精神上的艰难探索与蜕变。</a:t>
            </a:r>
            <a:endParaRPr lang="zh-CN" altLang="en-US" sz="3200">
              <a:latin typeface="楷体" panose="02010609060101010101" charset="-122"/>
              <a:ea typeface="楷体" panose="02010609060101010101" charset="-122"/>
              <a:cs typeface="楷体" panose="02010609060101010101" charset="-122"/>
            </a:endParaRPr>
          </a:p>
          <a:p>
            <a:pPr algn="l"/>
            <a:endParaRPr lang="zh-CN" altLang="en-US" sz="3200">
              <a:latin typeface="楷体" panose="02010609060101010101" charset="-122"/>
              <a:ea typeface="楷体" panose="02010609060101010101" charset="-122"/>
              <a:cs typeface="楷体" panose="02010609060101010101" charset="-122"/>
            </a:endParaRPr>
          </a:p>
          <a:p>
            <a:pPr algn="l"/>
            <a:r>
              <a:rPr lang="zh-CN" altLang="en-US" sz="3200">
                <a:latin typeface="楷体" panose="02010609060101010101" charset="-122"/>
                <a:ea typeface="楷体" panose="02010609060101010101" charset="-122"/>
                <a:cs typeface="楷体" panose="02010609060101010101" charset="-122"/>
                <a:sym typeface="+mn-ea"/>
              </a:rPr>
              <a:t>本单元后两篇课文都是现代小说，</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更关注人类精神世界的成长与发展，</a:t>
            </a:r>
            <a:endParaRPr lang="zh-CN" altLang="en-US" sz="3200">
              <a:latin typeface="楷体" panose="02010609060101010101" charset="-122"/>
              <a:ea typeface="楷体" panose="02010609060101010101" charset="-122"/>
              <a:cs typeface="楷体" panose="02010609060101010101" charset="-122"/>
              <a:sym typeface="+mn-ea"/>
            </a:endParaRPr>
          </a:p>
          <a:p>
            <a:pPr algn="l"/>
            <a:r>
              <a:rPr lang="zh-CN" altLang="en-US" sz="3200">
                <a:latin typeface="楷体" panose="02010609060101010101" charset="-122"/>
                <a:ea typeface="楷体" panose="02010609060101010101" charset="-122"/>
                <a:cs typeface="楷体" panose="02010609060101010101" charset="-122"/>
                <a:sym typeface="+mn-ea"/>
              </a:rPr>
              <a:t>故事情节更为迭宕变化甚至奇幻色彩，具有浓重的象征意味。</a:t>
            </a:r>
            <a:endParaRPr lang="zh-CN" altLang="en-US" sz="3200">
              <a:latin typeface="楷体" panose="02010609060101010101" charset="-122"/>
              <a:ea typeface="楷体" panose="02010609060101010101" charset="-122"/>
              <a:cs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141605" y="734060"/>
            <a:ext cx="11908155" cy="5692775"/>
          </a:xfrm>
          <a:prstGeom prst="rect">
            <a:avLst/>
          </a:prstGeom>
          <a:noFill/>
          <a:ln w="9525">
            <a:noFill/>
          </a:ln>
        </p:spPr>
        <p:txBody>
          <a:bodyPr wrap="square">
            <a:spAutoFit/>
          </a:bodyPr>
          <a:lstStyle/>
          <a:p>
            <a:pPr indent="0" fontAlgn="auto"/>
            <a:r>
              <a:rPr lang="zh-CN" sz="2800" b="0">
                <a:latin typeface="宋体" panose="02010600030101010101" pitchFamily="2" charset="-122"/>
                <a:ea typeface="宋体" panose="02010600030101010101" pitchFamily="2" charset="-122"/>
                <a:cs typeface="宋体" panose="02010600030101010101" pitchFamily="2" charset="-122"/>
              </a:rPr>
              <a:t>海明威（1899～1961），美国现代作家。</a:t>
            </a:r>
            <a:endParaRPr lang="zh-CN" sz="2800" b="0">
              <a:latin typeface="宋体" pitchFamily="2" charset="-122"/>
              <a:ea typeface="宋体" pitchFamily="2" charset="-122"/>
              <a:cs typeface="宋体" panose="02010600030101010101" pitchFamily="2" charset="-122"/>
            </a:endParaRPr>
          </a:p>
          <a:p>
            <a:pPr indent="0" fontAlgn="auto"/>
            <a:r>
              <a:rPr lang="zh-CN" sz="2800" b="0">
                <a:latin typeface="宋体" panose="02010600030101010101" pitchFamily="2" charset="-122"/>
                <a:ea typeface="宋体" panose="02010600030101010101" pitchFamily="2" charset="-122"/>
                <a:cs typeface="宋体" panose="02010600030101010101" pitchFamily="2" charset="-122"/>
              </a:rPr>
              <a:t>早期作品表现了一战青年一代的彷徨情绪，以</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“迷惘的一代”</a:t>
            </a:r>
            <a:r>
              <a:rPr lang="zh-CN" sz="2800" b="0">
                <a:latin typeface="宋体" panose="02010600030101010101" pitchFamily="2" charset="-122"/>
                <a:ea typeface="宋体" panose="02010600030101010101" pitchFamily="2" charset="-122"/>
                <a:cs typeface="宋体" panose="02010600030101010101" pitchFamily="2" charset="-122"/>
              </a:rPr>
              <a:t>的代表著称。</a:t>
            </a:r>
            <a:endParaRPr lang="zh-CN" sz="28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2800" b="0">
                <a:latin typeface="宋体" panose="02010600030101010101" pitchFamily="2" charset="-122"/>
                <a:ea typeface="宋体" panose="02010600030101010101" pitchFamily="2" charset="-122"/>
                <a:cs typeface="宋体" panose="02010600030101010101" pitchFamily="2" charset="-122"/>
              </a:rPr>
              <a:t>20世纪末回到美国，写了不小以拳击家、渔民、猎人等为主人公的短篇小说，创造了</a:t>
            </a:r>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“硬汉”性格</a:t>
            </a:r>
            <a:r>
              <a:rPr lang="zh-CN" sz="2800" b="0">
                <a:latin typeface="宋体" panose="02010600030101010101" pitchFamily="2" charset="-122"/>
                <a:ea typeface="宋体" panose="02010600030101010101" pitchFamily="2" charset="-122"/>
                <a:cs typeface="宋体" panose="02010600030101010101" pitchFamily="2" charset="-122"/>
              </a:rPr>
              <a:t>。</a:t>
            </a:r>
            <a:endParaRPr lang="zh-CN" sz="28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2800" b="0">
                <a:latin typeface="宋体" panose="02010600030101010101" pitchFamily="2" charset="-122"/>
                <a:ea typeface="宋体" panose="02010600030101010101" pitchFamily="2" charset="-122"/>
                <a:cs typeface="宋体" panose="02010600030101010101" pitchFamily="2" charset="-122"/>
              </a:rPr>
              <a:t>他生于乡村医生家庭，从小喜欢钓鱼、打猎、音乐和绘画，18岁起进入报界，曾参加过两次世界大战，出生入死，以致伤痕遍体。</a:t>
            </a:r>
            <a:endParaRPr lang="zh-CN" sz="28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1954年，他荣获诺贝尔文学奖。</a:t>
            </a:r>
            <a:endParaRPr lang="zh-CN" sz="2800" b="1">
              <a:solidFill>
                <a:srgbClr val="FF0000"/>
              </a:solidFill>
              <a:latin typeface="宋体" pitchFamily="2" charset="-122"/>
              <a:ea typeface="宋体" pitchFamily="2" charset="-122"/>
              <a:cs typeface="宋体" panose="02010600030101010101" pitchFamily="2" charset="-122"/>
            </a:endParaRPr>
          </a:p>
          <a:p>
            <a:pPr indent="0" fontAlgn="auto"/>
            <a:r>
              <a:rPr lang="zh-CN" sz="2800" b="0">
                <a:latin typeface="宋体" panose="02010600030101010101" pitchFamily="2" charset="-122"/>
                <a:ea typeface="宋体" panose="02010600030101010101" pitchFamily="2" charset="-122"/>
                <a:cs typeface="宋体" panose="02010600030101010101" pitchFamily="2" charset="-122"/>
              </a:rPr>
              <a:t>1961年，因不堪老年病痛的折磨，他开枪自杀，走完了他辉煌的一生。</a:t>
            </a:r>
            <a:endParaRPr lang="zh-CN" sz="28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2800" b="0">
                <a:latin typeface="宋体" panose="02010600030101010101" pitchFamily="2" charset="-122"/>
                <a:ea typeface="宋体" panose="02010600030101010101" pitchFamily="2" charset="-122"/>
                <a:cs typeface="宋体" panose="02010600030101010101" pitchFamily="2" charset="-122"/>
              </a:rPr>
              <a:t>对海明威的评价，正如约翰·肯尼迪总统的唁电所说：“几乎没有哪个美国人比欧内斯特·海明威对美国人民的感情和态度产生过更大的影响。”他称海明威为“本世纪（20世纪）最伟大的作家之一”。</a:t>
            </a:r>
            <a:endParaRPr lang="zh-CN" sz="2800" b="0">
              <a:latin typeface="宋体" panose="02010600030101010101" pitchFamily="2" charset="-122"/>
              <a:ea typeface="宋体" panose="02010600030101010101" pitchFamily="2" charset="-122"/>
              <a:cs typeface="宋体" panose="02010600030101010101" pitchFamily="2" charset="-122"/>
            </a:endParaRPr>
          </a:p>
          <a:p>
            <a:pPr indent="0" fontAlgn="auto"/>
            <a:endParaRPr lang="zh-CN"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indent="0" fontAlgn="auto"/>
            <a:r>
              <a:rPr lang="zh-CN" sz="2800" b="1">
                <a:solidFill>
                  <a:srgbClr val="FF0000"/>
                </a:solidFill>
                <a:latin typeface="宋体" panose="02010600030101010101" pitchFamily="2" charset="-122"/>
                <a:ea typeface="宋体" panose="02010600030101010101" pitchFamily="2" charset="-122"/>
                <a:cs typeface="宋体" panose="02010600030101010101" pitchFamily="2" charset="-122"/>
              </a:rPr>
              <a:t>海明威是美利坚民族坚强乐观的精神丰碑。</a:t>
            </a:r>
            <a:endParaRPr lang="zh-CN" altLang="en-US" sz="2800">
              <a:latin typeface="宋体" pitchFamily="2" charset="-122"/>
              <a:ea typeface="宋体" pitchFamily="2" charset="-122"/>
              <a:cs typeface="宋体" panose="02010600030101010101" pitchFamily="2" charset="-122"/>
            </a:endParaRPr>
          </a:p>
        </p:txBody>
      </p:sp>
      <p:sp>
        <p:nvSpPr>
          <p:cNvPr id="41" name="矩形: 圆角 18"/>
          <p:cNvSpPr/>
          <p:nvPr>
            <p:custDataLst>
              <p:tags r:id="rId5"/>
            </p:custDataLst>
          </p:nvPr>
        </p:nvSpPr>
        <p:spPr>
          <a:xfrm>
            <a:off x="125095" y="90805"/>
            <a:ext cx="2077720" cy="643890"/>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bg1"/>
                </a:solidFill>
                <a:latin typeface="仿宋" panose="02010609060101010101" charset="-122"/>
                <a:ea typeface="仿宋" panose="02010609060101010101" charset="-122"/>
              </a:rPr>
              <a:t>知人论世</a:t>
            </a:r>
            <a:endParaRPr lang="zh-CN" altLang="en-US" sz="3200">
              <a:solidFill>
                <a:schemeClr val="bg1"/>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11125" y="428625"/>
            <a:ext cx="11970385" cy="6000750"/>
          </a:xfrm>
          <a:prstGeom prst="rect">
            <a:avLst/>
          </a:prstGeom>
          <a:noFill/>
          <a:ln w="9525">
            <a:noFill/>
          </a:ln>
        </p:spPr>
        <p:txBody>
          <a:bodyPr wrap="square">
            <a:spAutoFit/>
          </a:bodyPr>
          <a:lstStyle/>
          <a:p>
            <a:pPr indent="0" fontAlgn="auto"/>
            <a:r>
              <a:rPr lang="zh-CN" sz="3200">
                <a:latin typeface="宋体" panose="02010600030101010101" pitchFamily="2" charset="-122"/>
                <a:ea typeface="宋体" panose="02010600030101010101" pitchFamily="2" charset="-122"/>
                <a:cs typeface="宋体" panose="02010600030101010101" pitchFamily="2" charset="-122"/>
                <a:sym typeface="+mn-ea"/>
              </a:rPr>
              <a:t>他的成名作是1926年发表的《太阳照样升起》。</a:t>
            </a:r>
            <a:endParaRPr lang="zh-CN" sz="3200">
              <a:latin typeface="宋体" pitchFamily="2" charset="-122"/>
              <a:ea typeface="宋体" pitchFamily="2" charset="-122"/>
              <a:cs typeface="宋体" panose="02010600030101010101" pitchFamily="2" charset="-122"/>
              <a:sym typeface="+mn-ea"/>
            </a:endParaRPr>
          </a:p>
          <a:p>
            <a:pPr indent="0" fontAlgn="auto"/>
            <a:r>
              <a:rPr lang="zh-CN" sz="3200">
                <a:latin typeface="宋体" panose="02010600030101010101" pitchFamily="2" charset="-122"/>
                <a:ea typeface="宋体" panose="02010600030101010101" pitchFamily="2" charset="-122"/>
                <a:cs typeface="宋体" panose="02010600030101010101" pitchFamily="2" charset="-122"/>
                <a:sym typeface="+mn-ea"/>
              </a:rPr>
              <a:t>这部表现战后青年人幻灭感的作品成为“迷惘的一代”的代表作。代表作还有《永别了，武器》《乞力马扎罗的雪》《丧钟为谁而鸣》和以</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“精通现代叙事艺术”</a:t>
            </a:r>
            <a:r>
              <a:rPr lang="zh-CN" sz="3200">
                <a:latin typeface="宋体" panose="02010600030101010101" pitchFamily="2" charset="-122"/>
                <a:ea typeface="宋体" panose="02010600030101010101" pitchFamily="2" charset="-122"/>
                <a:cs typeface="宋体" panose="02010600030101010101" pitchFamily="2" charset="-122"/>
                <a:sym typeface="+mn-ea"/>
              </a:rPr>
              <a:t>而获诺贝尔文学奖的《老人与海》。</a:t>
            </a:r>
            <a:endParaRPr lang="zh-CN" altLang="en-US" sz="3200">
              <a:latin typeface="宋体" panose="02010600030101010101" pitchFamily="2" charset="-122"/>
              <a:ea typeface="宋体" panose="02010600030101010101" pitchFamily="2" charset="-122"/>
              <a:cs typeface="宋体" panose="02010600030101010101" pitchFamily="2" charset="-122"/>
            </a:endParaRPr>
          </a:p>
          <a:p>
            <a:pPr indent="0" fontAlgn="auto"/>
            <a:endParaRPr lang="zh-CN" sz="32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b="0">
                <a:latin typeface="宋体" panose="02010600030101010101" pitchFamily="2" charset="-122"/>
                <a:ea typeface="宋体" panose="02010600030101010101" pitchFamily="2" charset="-122"/>
                <a:cs typeface="宋体" panose="02010600030101010101" pitchFamily="2" charset="-122"/>
              </a:rPr>
              <a:t>海明威的文风一向</a:t>
            </a:r>
            <a:r>
              <a:rPr lang="zh-CN" sz="3200" b="1">
                <a:solidFill>
                  <a:srgbClr val="FF0000"/>
                </a:solidFill>
                <a:latin typeface="宋体" panose="02010600030101010101" pitchFamily="2" charset="-122"/>
                <a:ea typeface="宋体" panose="02010600030101010101" pitchFamily="2" charset="-122"/>
                <a:cs typeface="宋体" panose="02010600030101010101" pitchFamily="2" charset="-122"/>
              </a:rPr>
              <a:t>以简洁明快著称</a:t>
            </a:r>
            <a:r>
              <a:rPr lang="zh-CN" sz="3200" b="0">
                <a:latin typeface="宋体" panose="02010600030101010101" pitchFamily="2" charset="-122"/>
                <a:ea typeface="宋体" panose="02010600030101010101" pitchFamily="2" charset="-122"/>
                <a:cs typeface="宋体" panose="02010600030101010101" pitchFamily="2" charset="-122"/>
              </a:rPr>
              <a:t>，俗称“电报式”。</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u="sng">
                <a:latin typeface="宋体" panose="02010600030101010101" pitchFamily="2" charset="-122"/>
                <a:ea typeface="宋体" panose="02010600030101010101" pitchFamily="2" charset="-122"/>
                <a:cs typeface="宋体" panose="02010600030101010101" pitchFamily="2" charset="-122"/>
              </a:rPr>
              <a:t>他擅长用极精练的语言塑造人物。</a:t>
            </a:r>
            <a:endParaRPr lang="zh-CN" sz="3200" u="sng">
              <a:latin typeface="宋体" pitchFamily="2" charset="-122"/>
              <a:ea typeface="宋体" pitchFamily="2" charset="-122"/>
              <a:cs typeface="宋体" panose="02010600030101010101" pitchFamily="2" charset="-122"/>
            </a:endParaRPr>
          </a:p>
          <a:p>
            <a:pPr indent="0" fontAlgn="auto"/>
            <a:r>
              <a:rPr lang="zh-CN" sz="3200" b="0">
                <a:latin typeface="宋体" panose="02010600030101010101" pitchFamily="2" charset="-122"/>
                <a:ea typeface="宋体" panose="02010600030101010101" pitchFamily="2" charset="-122"/>
                <a:cs typeface="宋体" panose="02010600030101010101" pitchFamily="2" charset="-122"/>
              </a:rPr>
              <a:t>他创作习惯也很独特，从来都是站着写作，</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b="0">
                <a:latin typeface="宋体" panose="02010600030101010101" pitchFamily="2" charset="-122"/>
                <a:ea typeface="宋体" panose="02010600030101010101" pitchFamily="2" charset="-122"/>
                <a:cs typeface="宋体" panose="02010600030101010101" pitchFamily="2" charset="-122"/>
              </a:rPr>
              <a:t>以至他的墓碑上有句双关妙语：“恕我不能站起来”。</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b="0">
                <a:latin typeface="宋体" panose="02010600030101010101" pitchFamily="2" charset="-122"/>
                <a:ea typeface="宋体" panose="02010600030101010101" pitchFamily="2" charset="-122"/>
                <a:cs typeface="宋体" panose="02010600030101010101" pitchFamily="2" charset="-122"/>
              </a:rPr>
              <a:t>他笔下的人物也大多是百折不弯的硬汉形象——</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b="0">
                <a:latin typeface="宋体" panose="02010600030101010101" pitchFamily="2" charset="-122"/>
                <a:ea typeface="宋体" panose="02010600030101010101" pitchFamily="2" charset="-122"/>
                <a:cs typeface="宋体" panose="02010600030101010101" pitchFamily="2" charset="-122"/>
              </a:rPr>
              <a:t>“一个人并不是生来要给打败的，</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fontAlgn="auto"/>
            <a:r>
              <a:rPr lang="zh-CN" sz="3200" b="0">
                <a:latin typeface="宋体" panose="02010600030101010101" pitchFamily="2" charset="-122"/>
                <a:ea typeface="宋体" panose="02010600030101010101" pitchFamily="2" charset="-122"/>
                <a:cs typeface="宋体" panose="02010600030101010101" pitchFamily="2" charset="-122"/>
              </a:rPr>
              <a:t>你尽可以把他消灭掉，可就是打不败他。”</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grpSp>
        <p:nvGrpSpPr>
          <p:cNvPr id="16" name="组合 15"/>
          <p:cNvGrpSpPr/>
          <p:nvPr>
            <p:custDataLst>
              <p:tags r:id="rId4"/>
            </p:custDataLst>
          </p:nvPr>
        </p:nvGrpSpPr>
        <p:grpSpPr>
          <a:xfrm>
            <a:off x="10873740" y="5403215"/>
            <a:ext cx="720090" cy="1026160"/>
            <a:chOff x="9352099" y="1524874"/>
            <a:chExt cx="1336675" cy="1905000"/>
          </a:xfrm>
          <a:solidFill>
            <a:srgbClr val="635042"/>
          </a:solidFill>
        </p:grpSpPr>
        <p:sp>
          <p:nvSpPr>
            <p:cNvPr id="18" name="KSO_Shape"/>
            <p:cNvSpPr/>
            <p:nvPr>
              <p:custDataLst>
                <p:tags r:id="rId5"/>
              </p:custDataLst>
            </p:nvPr>
          </p:nvSpPr>
          <p:spPr>
            <a:xfrm>
              <a:off x="9352099" y="1524874"/>
              <a:ext cx="1336675" cy="1905000"/>
            </a:xfrm>
            <a:custGeom>
              <a:gdLst>
                <a:gd name="connsiteX0" fmla="*/ 586581 w 1173161"/>
                <a:gd name="connsiteY0" fmla="*/ 0 h 1672438"/>
                <a:gd name="connsiteX1" fmla="*/ 1001356 w 1173161"/>
                <a:gd name="connsiteY1" fmla="*/ 171806 h 1672438"/>
                <a:gd name="connsiteX2" fmla="*/ 1001356 w 1173161"/>
                <a:gd name="connsiteY2" fmla="*/ 1001357 h 1672438"/>
                <a:gd name="connsiteX3" fmla="*/ 586581 w 1173161"/>
                <a:gd name="connsiteY3" fmla="*/ 1672438 h 1672438"/>
                <a:gd name="connsiteX4" fmla="*/ 171805 w 1173161"/>
                <a:gd name="connsiteY4" fmla="*/ 1001357 h 1672438"/>
                <a:gd name="connsiteX5" fmla="*/ 171805 w 1173161"/>
                <a:gd name="connsiteY5" fmla="*/ 171806 h 1672438"/>
                <a:gd name="connsiteX6" fmla="*/ 586581 w 1173161"/>
                <a:gd name="connsiteY6" fmla="*/ 0 h 16724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3161" h="1672438">
                  <a:moveTo>
                    <a:pt x="586581" y="0"/>
                  </a:moveTo>
                  <a:cubicBezTo>
                    <a:pt x="736700" y="0"/>
                    <a:pt x="886819" y="57269"/>
                    <a:pt x="1001356" y="171806"/>
                  </a:cubicBezTo>
                  <a:cubicBezTo>
                    <a:pt x="1230430" y="400880"/>
                    <a:pt x="1230430" y="772282"/>
                    <a:pt x="1001356" y="1001357"/>
                  </a:cubicBezTo>
                  <a:cubicBezTo>
                    <a:pt x="820380" y="1182333"/>
                    <a:pt x="682121" y="1406027"/>
                    <a:pt x="586581" y="1672438"/>
                  </a:cubicBezTo>
                  <a:cubicBezTo>
                    <a:pt x="491040" y="1406027"/>
                    <a:pt x="352782" y="1182333"/>
                    <a:pt x="171805" y="1001357"/>
                  </a:cubicBezTo>
                  <a:cubicBezTo>
                    <a:pt x="-57269" y="772282"/>
                    <a:pt x="-57269" y="400880"/>
                    <a:pt x="171805" y="171806"/>
                  </a:cubicBezTo>
                  <a:cubicBezTo>
                    <a:pt x="286343" y="57269"/>
                    <a:pt x="436462" y="0"/>
                    <a:pt x="586581" y="0"/>
                  </a:cubicBezTo>
                  <a:close/>
                </a:path>
              </a:pathLst>
            </a:cu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bIns="576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ct val="0"/>
                </a:spcBef>
                <a:spcAft>
                  <a:spcPct val="0"/>
                </a:spcAft>
                <a:defRPr/>
              </a:pPr>
              <a:endParaRPr lang="zh-CN" altLang="en-US">
                <a:solidFill>
                  <a:srgbClr val="635042"/>
                </a:solidFill>
              </a:endParaRPr>
            </a:p>
          </p:txBody>
        </p:sp>
        <p:sp>
          <p:nvSpPr>
            <p:cNvPr id="19" name="椭圆 18"/>
            <p:cNvSpPr/>
            <p:nvPr>
              <p:custDataLst>
                <p:tags r:id="rId6"/>
              </p:custDataLst>
            </p:nvPr>
          </p:nvSpPr>
          <p:spPr>
            <a:xfrm>
              <a:off x="9480376" y="1655142"/>
              <a:ext cx="1080120" cy="1080120"/>
            </a:xfrm>
            <a:prstGeom prst="ellipse">
              <a:avLst/>
            </a:prstGeom>
            <a:solidFill>
              <a:srgbClr val="ECE6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35042"/>
                </a:solidFill>
              </a:endParaRPr>
            </a:p>
          </p:txBody>
        </p:sp>
      </p:gr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randombar(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25095" y="975995"/>
            <a:ext cx="11664315" cy="5507990"/>
          </a:xfrm>
          <a:prstGeom prst="rect">
            <a:avLst/>
          </a:prstGeom>
          <a:noFill/>
          <a:ln w="9525">
            <a:noFill/>
          </a:ln>
        </p:spPr>
        <p:txBody>
          <a:bodyPr wrap="square">
            <a:spAutoFit/>
          </a:bodyPr>
          <a:lstStyle/>
          <a:p>
            <a:pPr indent="0" fontAlgn="auto"/>
            <a:r>
              <a:rPr lang="zh-CN" sz="3200" b="0">
                <a:ea typeface="宋体" panose="02010600030101010101" pitchFamily="2" charset="-122"/>
              </a:rPr>
              <a:t>“硬汉”的代表作《老人与海》：</a:t>
            </a:r>
            <a:endParaRPr lang="zh-CN" sz="3200" b="0">
              <a:ea typeface="宋体" pitchFamily="2" charset="-122"/>
            </a:endParaRPr>
          </a:p>
          <a:p>
            <a:pPr indent="0" fontAlgn="auto"/>
            <a:r>
              <a:rPr lang="zh-CN" sz="3200" b="0">
                <a:ea typeface="宋体" panose="02010600030101010101" pitchFamily="2" charset="-122"/>
              </a:rPr>
              <a:t>这是海明威于1951年在古巴写的一篇中篇小说,</a:t>
            </a:r>
            <a:r>
              <a:rPr lang="zh-CN" sz="3200" b="0">
                <a:ea typeface="宋体" panose="02010600030101010101" pitchFamily="2" charset="-122"/>
              </a:rPr>
              <a:t>
</a:t>
            </a:r>
            <a:endParaRPr lang="zh-CN" sz="3200" b="0">
              <a:ea typeface="宋体" panose="02010600030101010101" pitchFamily="2" charset="-122"/>
            </a:endParaRPr>
          </a:p>
          <a:p>
            <a:pPr indent="0" fontAlgn="auto"/>
            <a:r>
              <a:rPr lang="zh-CN" sz="3200" b="0">
                <a:ea typeface="宋体" panose="02010600030101010101" pitchFamily="2" charset="-122"/>
              </a:rPr>
              <a:t>于1952年出版,是海明威最著名的作品之一。</a:t>
            </a:r>
            <a:endParaRPr lang="zh-CN" sz="3200" b="0">
              <a:ea typeface="宋体" panose="02010600030101010101" pitchFamily="2" charset="-122"/>
            </a:endParaRPr>
          </a:p>
          <a:p>
            <a:pPr indent="0" fontAlgn="auto"/>
            <a:endParaRPr lang="zh-CN" sz="3200" b="0">
              <a:ea typeface="宋体" panose="02010600030101010101" pitchFamily="2" charset="-122"/>
            </a:endParaRPr>
          </a:p>
          <a:p>
            <a:pPr indent="0" fontAlgn="auto"/>
            <a:r>
              <a:rPr lang="zh-CN" sz="3200" b="0">
                <a:ea typeface="宋体" panose="02010600030101010101" pitchFamily="2" charset="-122"/>
              </a:rPr>
              <a:t>它围绕一位老年古巴渔夫桑迪亚哥,</a:t>
            </a:r>
            <a:endParaRPr lang="zh-CN" sz="3200" b="0">
              <a:ea typeface="宋体" panose="02010600030101010101" pitchFamily="2" charset="-122"/>
            </a:endParaRPr>
          </a:p>
          <a:p>
            <a:pPr indent="0" fontAlgn="auto"/>
            <a:r>
              <a:rPr lang="zh-CN" sz="3200" b="0">
                <a:ea typeface="宋体" panose="02010600030101010101" pitchFamily="2" charset="-122"/>
              </a:rPr>
              <a:t>与一条巨大的马林鱼在离岸很远的湾流中搏斗而展开故事的讲述。它奠定了海明威在世界文学中的突出地位,</a:t>
            </a:r>
            <a:endParaRPr lang="zh-CN" sz="3200" b="0">
              <a:ea typeface="宋体" panose="02010600030101010101" pitchFamily="2" charset="-122"/>
            </a:endParaRPr>
          </a:p>
          <a:p>
            <a:pPr indent="0" fontAlgn="auto"/>
            <a:r>
              <a:rPr lang="zh-CN" sz="3200" b="1">
                <a:solidFill>
                  <a:srgbClr val="FF0000"/>
                </a:solidFill>
                <a:ea typeface="宋体" panose="02010600030101010101" pitchFamily="2" charset="-122"/>
              </a:rPr>
              <a:t>被称为“美国文学史上的里程碑”。</a:t>
            </a:r>
            <a:endParaRPr lang="zh-CN" sz="3200" b="1">
              <a:solidFill>
                <a:srgbClr val="FF0000"/>
              </a:solidFill>
              <a:ea typeface="宋体" pitchFamily="2" charset="-122"/>
            </a:endParaRPr>
          </a:p>
          <a:p>
            <a:pPr indent="0" fontAlgn="auto"/>
            <a:r>
              <a:rPr lang="zh-CN" sz="3200" b="0">
                <a:ea typeface="宋体" panose="02010600030101010101" pitchFamily="2" charset="-122"/>
              </a:rPr>
              <a:t>这篇小说相继获得了1953年美国普利策奖和1954年诺贝尔文学奖,并在全世界拥有广泛的影响。</a:t>
            </a:r>
            <a:endParaRPr lang="zh-CN" altLang="en-US" sz="3200"/>
          </a:p>
        </p:txBody>
      </p:sp>
      <p:sp>
        <p:nvSpPr>
          <p:cNvPr id="41" name="矩形: 圆角 18"/>
          <p:cNvSpPr/>
          <p:nvPr>
            <p:custDataLst>
              <p:tags r:id="rId4"/>
            </p:custDataLst>
          </p:nvPr>
        </p:nvSpPr>
        <p:spPr>
          <a:xfrm>
            <a:off x="125095" y="90805"/>
            <a:ext cx="2077720" cy="643890"/>
          </a:xfrm>
          <a:prstGeom prst="roundRect">
            <a:avLst/>
          </a:prstGeom>
          <a:solidFill>
            <a:srgbClr val="D770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a:solidFill>
                  <a:schemeClr val="bg1"/>
                </a:solidFill>
                <a:latin typeface="仿宋" panose="02010609060101010101" charset="-122"/>
                <a:ea typeface="仿宋" panose="02010609060101010101" charset="-122"/>
              </a:rPr>
              <a:t>作品简介</a:t>
            </a:r>
            <a:endParaRPr lang="zh-CN" altLang="en-US" sz="3200">
              <a:solidFill>
                <a:schemeClr val="bg1"/>
              </a:solidFill>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98425" y="182245"/>
            <a:ext cx="11792585" cy="6492875"/>
          </a:xfrm>
          <a:prstGeom prst="rect">
            <a:avLst/>
          </a:prstGeom>
          <a:noFill/>
          <a:ln w="9525">
            <a:noFill/>
          </a:ln>
        </p:spPr>
        <p:txBody>
          <a:bodyPr wrap="square">
            <a:spAutoFit/>
          </a:bodyPr>
          <a:lstStyle/>
          <a:p>
            <a:pPr indent="0" fontAlgn="auto"/>
            <a:r>
              <a:rPr lang="zh-CN" sz="3200" b="0">
                <a:ea typeface="宋体" panose="02010600030101010101" pitchFamily="2" charset="-122"/>
              </a:rPr>
              <a:t>老渔夫桑地亚哥驾舟于海上连续84天，</a:t>
            </a:r>
            <a:endParaRPr lang="zh-CN" sz="3200" b="0">
              <a:ea typeface="宋体" panose="02010600030101010101" pitchFamily="2" charset="-122"/>
            </a:endParaRPr>
          </a:p>
          <a:p>
            <a:pPr indent="0" fontAlgn="auto"/>
            <a:r>
              <a:rPr lang="zh-CN" sz="3200" b="0">
                <a:ea typeface="宋体" panose="02010600030101010101" pitchFamily="2" charset="-122"/>
              </a:rPr>
              <a:t>但是却连一条鱼也没捕到。</a:t>
            </a:r>
            <a:endParaRPr lang="zh-CN" sz="3200" b="0">
              <a:ea typeface="宋体" panose="02010600030101010101" pitchFamily="2" charset="-122"/>
            </a:endParaRPr>
          </a:p>
          <a:p>
            <a:pPr indent="0" fontAlgn="auto"/>
            <a:r>
              <a:rPr lang="zh-CN" sz="3200" b="0">
                <a:ea typeface="宋体" panose="02010600030101010101" pitchFamily="2" charset="-122"/>
              </a:rPr>
              <a:t>在其他渔民的奚落中，</a:t>
            </a:r>
            <a:endParaRPr lang="zh-CN" sz="3200" b="0">
              <a:ea typeface="宋体" panose="02010600030101010101" pitchFamily="2" charset="-122"/>
            </a:endParaRPr>
          </a:p>
          <a:p>
            <a:pPr indent="0" fontAlgn="auto"/>
            <a:r>
              <a:rPr lang="zh-CN" sz="3200" b="0">
                <a:ea typeface="宋体" panose="02010600030101010101" pitchFamily="2" charset="-122"/>
              </a:rPr>
              <a:t>老人决定第85次出海，</a:t>
            </a:r>
            <a:endParaRPr lang="zh-CN" sz="3200" b="0">
              <a:ea typeface="宋体" panose="02010600030101010101" pitchFamily="2" charset="-122"/>
            </a:endParaRPr>
          </a:p>
          <a:p>
            <a:pPr indent="0" fontAlgn="auto"/>
            <a:r>
              <a:rPr lang="zh-CN" sz="3200" b="0">
                <a:ea typeface="宋体" panose="02010600030101010101" pitchFamily="2" charset="-122"/>
              </a:rPr>
              <a:t>去寻找他自己的幸运之神。</a:t>
            </a:r>
            <a:endParaRPr lang="zh-CN" sz="3200" b="0">
              <a:ea typeface="宋体" panose="02010600030101010101" pitchFamily="2" charset="-122"/>
            </a:endParaRPr>
          </a:p>
          <a:p>
            <a:pPr indent="0" fontAlgn="auto"/>
            <a:r>
              <a:rPr lang="zh-CN" sz="3200" b="0">
                <a:ea typeface="宋体" panose="02010600030101010101" pitchFamily="2" charset="-122"/>
              </a:rPr>
              <a:t>在海上经过三天两夜的搏斗，</a:t>
            </a:r>
            <a:endParaRPr lang="zh-CN" sz="3200" b="0">
              <a:ea typeface="宋体" panose="02010600030101010101" pitchFamily="2" charset="-122"/>
            </a:endParaRPr>
          </a:p>
          <a:p>
            <a:pPr indent="0" fontAlgn="auto"/>
            <a:r>
              <a:rPr lang="zh-CN" sz="3200" b="0">
                <a:ea typeface="宋体" panose="02010600030101010101" pitchFamily="2" charset="-122"/>
              </a:rPr>
              <a:t>终于捕到一条足有一千五百多磅的大马林鱼。</a:t>
            </a:r>
            <a:endParaRPr lang="zh-CN" sz="3200" b="0">
              <a:ea typeface="宋体" panose="02010600030101010101" pitchFamily="2" charset="-122"/>
            </a:endParaRPr>
          </a:p>
          <a:p>
            <a:pPr indent="0" fontAlgn="auto"/>
            <a:r>
              <a:rPr lang="zh-CN" sz="3200" b="0">
                <a:ea typeface="宋体" panose="02010600030101010101" pitchFamily="2" charset="-122"/>
              </a:rPr>
              <a:t>然而，在归航途中，</a:t>
            </a:r>
            <a:endParaRPr lang="zh-CN" sz="3200" b="0">
              <a:ea typeface="宋体" panose="02010600030101010101" pitchFamily="2" charset="-122"/>
            </a:endParaRPr>
          </a:p>
          <a:p>
            <a:pPr indent="0" fontAlgn="auto"/>
            <a:r>
              <a:rPr lang="zh-CN" sz="3200" b="0">
                <a:ea typeface="宋体" panose="02010600030101010101" pitchFamily="2" charset="-122"/>
              </a:rPr>
              <a:t>一条条鲨鱼陆续围了上来，</a:t>
            </a:r>
            <a:endParaRPr lang="zh-CN" sz="3200" b="0">
              <a:ea typeface="宋体" panose="02010600030101010101" pitchFamily="2" charset="-122"/>
            </a:endParaRPr>
          </a:p>
          <a:p>
            <a:pPr indent="0" fontAlgn="auto"/>
            <a:r>
              <a:rPr lang="zh-CN" sz="3200" b="0">
                <a:ea typeface="宋体" panose="02010600030101010101" pitchFamily="2" charset="-122"/>
              </a:rPr>
              <a:t>尽管老人奋力拼搏，</a:t>
            </a:r>
            <a:endParaRPr lang="zh-CN" sz="3200" b="0">
              <a:ea typeface="宋体" panose="02010600030101010101" pitchFamily="2" charset="-122"/>
            </a:endParaRPr>
          </a:p>
          <a:p>
            <a:pPr indent="0" fontAlgn="auto"/>
            <a:r>
              <a:rPr lang="zh-CN" sz="3200" b="0">
                <a:ea typeface="宋体" panose="02010600030101010101" pitchFamily="2" charset="-122"/>
              </a:rPr>
              <a:t>但还是没能抵挡住凶猛鲨鱼的进攻，</a:t>
            </a:r>
            <a:endParaRPr lang="zh-CN" sz="3200" b="0">
              <a:ea typeface="宋体" panose="02010600030101010101" pitchFamily="2" charset="-122"/>
            </a:endParaRPr>
          </a:p>
          <a:p>
            <a:pPr indent="0" fontAlgn="auto"/>
            <a:r>
              <a:rPr lang="zh-CN" sz="3200" b="0">
                <a:ea typeface="宋体" panose="02010600030101010101" pitchFamily="2" charset="-122"/>
              </a:rPr>
              <a:t>等他回到海岸时，大马林鱼只剩下残骸。</a:t>
            </a:r>
            <a:endParaRPr lang="zh-CN" sz="3200" b="0">
              <a:ea typeface="宋体" panose="02010600030101010101" pitchFamily="2" charset="-122"/>
            </a:endParaRPr>
          </a:p>
          <a:p>
            <a:pPr indent="0" fontAlgn="auto"/>
            <a:r>
              <a:rPr lang="zh-CN" sz="3200" b="0">
                <a:ea typeface="宋体" panose="02010600030101010101" pitchFamily="2" charset="-122"/>
              </a:rPr>
              <a:t>本文节选的就是从鲨鱼出现到老人回到渔港的部分。</a:t>
            </a:r>
            <a:endParaRPr lang="zh-CN" altLang="en-US" sz="3200"/>
          </a:p>
        </p:txBody>
      </p:sp>
      <p:pic>
        <p:nvPicPr>
          <p:cNvPr id="6" name="图片 5" descr="201404050245071584_x"/>
          <p:cNvPicPr>
            <a:picLocks noChangeAspect="1"/>
          </p:cNvPicPr>
          <p:nvPr>
            <p:custDataLst>
              <p:tags r:id="rId5"/>
            </p:custDataLst>
          </p:nvPr>
        </p:nvPicPr>
        <p:blipFill>
          <a:blip r:embed="rId4"/>
          <a:stretch>
            <a:fillRect/>
          </a:stretch>
        </p:blipFill>
        <p:spPr>
          <a:xfrm>
            <a:off x="8551545" y="93345"/>
            <a:ext cx="3542030" cy="6383020"/>
          </a:xfrm>
          <a:prstGeom prst="ellips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edge">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321310" y="1056005"/>
            <a:ext cx="11072495" cy="1076325"/>
          </a:xfrm>
          <a:prstGeom prst="rect">
            <a:avLst/>
          </a:prstGeom>
          <a:noFill/>
          <a:ln w="9525">
            <a:noFill/>
          </a:ln>
        </p:spPr>
        <p:txBody>
          <a:bodyPr wrap="square">
            <a:spAutoFit/>
          </a:bodyPr>
          <a:lstStyle/>
          <a:p>
            <a:pPr indent="0"/>
            <a:r>
              <a:rPr lang="zh-CN" sz="3200" b="0">
                <a:latin typeface="宋体" panose="02010600030101010101" pitchFamily="2" charset="-122"/>
                <a:ea typeface="宋体" panose="02010600030101010101" pitchFamily="2" charset="-122"/>
                <a:cs typeface="宋体" panose="02010600030101010101" pitchFamily="2" charset="-122"/>
              </a:rPr>
              <a:t>小说节选部分共有老人与鲨鱼的几个回合的较量？</a:t>
            </a:r>
            <a:endParaRPr lang="zh-CN" sz="3200" b="0">
              <a:latin typeface="宋体" panose="02010600030101010101" pitchFamily="2" charset="-122"/>
              <a:ea typeface="宋体" panose="02010600030101010101" pitchFamily="2" charset="-122"/>
              <a:cs typeface="宋体" panose="02010600030101010101" pitchFamily="2" charset="-122"/>
            </a:endParaRPr>
          </a:p>
          <a:p>
            <a:pPr indent="0"/>
            <a:r>
              <a:rPr lang="zh-CN" sz="3200" b="0">
                <a:latin typeface="宋体" panose="02010600030101010101" pitchFamily="2" charset="-122"/>
                <a:ea typeface="宋体" panose="02010600030101010101" pitchFamily="2" charset="-122"/>
                <a:cs typeface="宋体" panose="02010600030101010101" pitchFamily="2" charset="-122"/>
              </a:rPr>
              <a:t>对象都是什么鱼？</a:t>
            </a:r>
            <a:r>
              <a:rPr lang="en-US" sz="3200" b="0">
                <a:latin typeface="宋体" panose="02010600030101010101" pitchFamily="2" charset="-122"/>
                <a:ea typeface="宋体" panose="02010600030101010101" pitchFamily="2" charset="-122"/>
                <a:cs typeface="宋体" panose="02010600030101010101" pitchFamily="2" charset="-122"/>
              </a:rPr>
              <a:t> </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custDataLst>
              <p:tags r:id="rId4"/>
            </p:custDataLst>
          </p:nvPr>
        </p:nvSpPr>
        <p:spPr>
          <a:xfrm>
            <a:off x="913130" y="2456815"/>
            <a:ext cx="3753485" cy="3969385"/>
          </a:xfrm>
          <a:prstGeom prst="rect">
            <a:avLst/>
          </a:prstGeom>
          <a:noFill/>
        </p:spPr>
        <p:txBody>
          <a:bodyPr wrap="square" rtlCol="0" anchor="t">
            <a:spAutoFit/>
          </a:bodyPr>
          <a:lstStyle/>
          <a:p>
            <a:pPr indent="0"/>
            <a:r>
              <a:rPr lang="zh-CN" sz="3600">
                <a:latin typeface="微软雅黑" panose="020b0503020204020204" charset="-122"/>
                <a:ea typeface="微软雅黑" panose="020b0503020204020204" charset="-122"/>
                <a:cs typeface="微软雅黑" panose="020b0503020204020204" charset="-122"/>
                <a:sym typeface="+mn-ea"/>
              </a:rPr>
              <a:t>五个回合。</a:t>
            </a:r>
            <a:endParaRPr lang="zh-CN" sz="3600" b="0">
              <a:latin typeface="微软雅黑" panose="020b0503020204020204" charset="-122"/>
              <a:ea typeface="微软雅黑" panose="020b0503020204020204" charset="-122"/>
              <a:cs typeface="微软雅黑" panose="020b0503020204020204" charset="-122"/>
            </a:endParaRPr>
          </a:p>
          <a:p>
            <a:pPr indent="0"/>
            <a:endParaRPr lang="zh-CN" sz="3600" b="0">
              <a:latin typeface="微软雅黑" panose="020b0503020204020204" charset="-122"/>
              <a:ea typeface="微软雅黑" panose="020b0503020204020204" charset="-122"/>
              <a:cs typeface="微软雅黑" panose="020b0503020204020204" charset="-122"/>
            </a:endParaRPr>
          </a:p>
          <a:p>
            <a:pPr indent="0"/>
            <a:r>
              <a:rPr lang="zh-CN" sz="3600">
                <a:latin typeface="微软雅黑" panose="020b0503020204020204" charset="-122"/>
                <a:ea typeface="微软雅黑" panose="020b0503020204020204" charset="-122"/>
                <a:cs typeface="微软雅黑" panose="020b0503020204020204" charset="-122"/>
                <a:sym typeface="+mn-ea"/>
              </a:rPr>
              <a:t>灰鲭鲨</a:t>
            </a:r>
            <a:endParaRPr lang="zh-CN" sz="3600" b="0">
              <a:latin typeface="微软雅黑" panose="020b0503020204020204" charset="-122"/>
              <a:ea typeface="微软雅黑" panose="020b0503020204020204" charset="-122"/>
              <a:cs typeface="微软雅黑" panose="020b0503020204020204" charset="-122"/>
            </a:endParaRPr>
          </a:p>
          <a:p>
            <a:pPr indent="0"/>
            <a:r>
              <a:rPr lang="zh-CN" sz="3600">
                <a:latin typeface="微软雅黑" panose="020b0503020204020204" charset="-122"/>
                <a:ea typeface="微软雅黑" panose="020b0503020204020204" charset="-122"/>
                <a:cs typeface="微软雅黑" panose="020b0503020204020204" charset="-122"/>
                <a:sym typeface="+mn-ea"/>
              </a:rPr>
              <a:t>加拉诺鲨×</a:t>
            </a:r>
            <a:r>
              <a:rPr lang="en-US" altLang="zh-CN" sz="3600">
                <a:latin typeface="微软雅黑" panose="020b0503020204020204" charset="-122"/>
                <a:ea typeface="微软雅黑" panose="020b0503020204020204" charset="-122"/>
                <a:cs typeface="微软雅黑" panose="020b0503020204020204" charset="-122"/>
                <a:sym typeface="+mn-ea"/>
              </a:rPr>
              <a:t>2</a:t>
            </a:r>
            <a:endParaRPr lang="en-US" altLang="zh-CN" sz="3600" b="0">
              <a:latin typeface="微软雅黑" panose="020b0503020204020204" charset="-122"/>
              <a:ea typeface="微软雅黑" panose="020b0503020204020204" charset="-122"/>
              <a:cs typeface="微软雅黑" panose="020b0503020204020204" charset="-122"/>
            </a:endParaRPr>
          </a:p>
          <a:p>
            <a:pPr indent="0"/>
            <a:r>
              <a:rPr lang="zh-CN" sz="3600">
                <a:latin typeface="微软雅黑" panose="020b0503020204020204" charset="-122"/>
                <a:ea typeface="微软雅黑" panose="020b0503020204020204" charset="-122"/>
                <a:cs typeface="微软雅黑" panose="020b0503020204020204" charset="-122"/>
                <a:sym typeface="+mn-ea"/>
              </a:rPr>
              <a:t>加拉诺鲨</a:t>
            </a:r>
            <a:endParaRPr lang="zh-CN" sz="3600" b="0">
              <a:latin typeface="微软雅黑" panose="020b0503020204020204" charset="-122"/>
              <a:ea typeface="微软雅黑" panose="020b0503020204020204" charset="-122"/>
              <a:cs typeface="微软雅黑" panose="020b0503020204020204" charset="-122"/>
            </a:endParaRPr>
          </a:p>
          <a:p>
            <a:pPr indent="0"/>
            <a:r>
              <a:rPr lang="zh-CN" sz="3600">
                <a:latin typeface="微软雅黑" panose="020b0503020204020204" charset="-122"/>
                <a:ea typeface="微软雅黑" panose="020b0503020204020204" charset="-122"/>
                <a:cs typeface="微软雅黑" panose="020b0503020204020204" charset="-122"/>
                <a:sym typeface="+mn-ea"/>
              </a:rPr>
              <a:t>加拉诺鲨×</a:t>
            </a:r>
            <a:r>
              <a:rPr lang="en-US" altLang="zh-CN" sz="3600">
                <a:latin typeface="微软雅黑" panose="020b0503020204020204" charset="-122"/>
                <a:ea typeface="微软雅黑" panose="020b0503020204020204" charset="-122"/>
                <a:cs typeface="微软雅黑" panose="020b0503020204020204" charset="-122"/>
                <a:sym typeface="+mn-ea"/>
              </a:rPr>
              <a:t>2</a:t>
            </a:r>
            <a:endParaRPr lang="zh-CN" sz="3600" b="0">
              <a:latin typeface="微软雅黑" panose="020b0503020204020204" charset="-122"/>
              <a:ea typeface="微软雅黑" panose="020b0503020204020204" charset="-122"/>
              <a:cs typeface="微软雅黑" panose="020b0503020204020204" charset="-122"/>
            </a:endParaRPr>
          </a:p>
          <a:p>
            <a:pPr indent="0"/>
            <a:r>
              <a:rPr lang="zh-CN" sz="3600">
                <a:latin typeface="微软雅黑" panose="020b0503020204020204" charset="-122"/>
                <a:ea typeface="微软雅黑" panose="020b0503020204020204" charset="-122"/>
                <a:cs typeface="微软雅黑" panose="020b0503020204020204" charset="-122"/>
                <a:sym typeface="+mn-ea"/>
              </a:rPr>
              <a:t>鲨鱼群</a:t>
            </a:r>
            <a:endParaRPr lang="zh-CN" altLang="en-US" sz="3600">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5"/>
            </p:custDataLst>
          </p:nvPr>
        </p:nvSpPr>
        <p:spPr>
          <a:xfrm>
            <a:off x="118745" y="129540"/>
            <a:ext cx="4998085" cy="706755"/>
          </a:xfrm>
          <a:prstGeom prst="rect">
            <a:avLst/>
          </a:prstGeom>
          <a:noFill/>
          <a:ln>
            <a:noFill/>
          </a:ln>
        </p:spPr>
        <p:txBody>
          <a:bodyPr wrap="squar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自读深思，整体感知</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pic>
        <p:nvPicPr>
          <p:cNvPr id="4" name="图片 3" descr="11628857_5_2"/>
          <p:cNvPicPr>
            <a:picLocks noChangeAspect="1"/>
          </p:cNvPicPr>
          <p:nvPr>
            <p:custDataLst>
              <p:tags r:id="rId7"/>
            </p:custDataLst>
          </p:nvPr>
        </p:nvPicPr>
        <p:blipFill>
          <a:blip r:embed="rId6"/>
          <a:srcRect t="6384" r="11160" b="11430"/>
          <a:stretch>
            <a:fillRect/>
          </a:stretch>
        </p:blipFill>
        <p:spPr>
          <a:xfrm>
            <a:off x="5391785" y="1838325"/>
            <a:ext cx="6543040" cy="4874895"/>
          </a:xfrm>
          <a:prstGeom prst="round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20" presetClass="entr" presetSubtype="0"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edge">
                                      <p:cBhvr>
                                        <p:cTn id="3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2" name="表格 1"/>
          <p:cNvGraphicFramePr>
            <a:graphicFrameLocks noGrp="1"/>
          </p:cNvGraphicFramePr>
          <p:nvPr>
            <p:custDataLst>
              <p:tags r:id="rId4"/>
            </p:custDataLst>
          </p:nvPr>
        </p:nvGraphicFramePr>
        <p:xfrm>
          <a:off x="260985" y="728345"/>
          <a:ext cx="11670030" cy="5838825"/>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92835">
                <a:tc>
                  <a:txBody>
                    <a:bodyPr vert="horz"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400">
                          <a:latin typeface="微软雅黑" panose="020b0503020204020204" charset="-122"/>
                          <a:ea typeface="微软雅黑" panose="020b0503020204020204" charset="-122"/>
                          <a:cs typeface="微软雅黑" panose="020b0503020204020204" charset="-122"/>
                          <a:sym typeface="+mn-ea"/>
                        </a:rPr>
                        <a:t>灰鲭鲨</a:t>
                      </a:r>
                      <a:endParaRPr lang="zh-CN" sz="2400" b="0">
                        <a:latin typeface="微软雅黑" panose="020b0503020204020204" charset="-122"/>
                        <a:ea typeface="微软雅黑" panose="020b0503020204020204" charset="-122"/>
                        <a:cs typeface="微软雅黑" panose="020b0503020204020204" charset="-122"/>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加拉诺鲨</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400">
                          <a:latin typeface="微软雅黑" panose="020b0503020204020204" charset="-122"/>
                          <a:ea typeface="微软雅黑" panose="020b0503020204020204" charset="-122"/>
                          <a:cs typeface="微软雅黑" panose="020b0503020204020204" charset="-122"/>
                          <a:sym typeface="+mn-ea"/>
                        </a:rPr>
                        <a:t>铲鼻鲨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加拉诺鲨</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鲨鱼</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2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1</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2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一群</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sz="2400" b="0">
                          <a:latin typeface="微软雅黑" panose="020b0503020204020204" charset="-122"/>
                          <a:ea typeface="微软雅黑" panose="020b0503020204020204" charset="-122"/>
                          <a:cs typeface="宋体" panose="02010600030101010101" pitchFamily="2" charset="-122"/>
                        </a:rPr>
                        <a:t>渔</a:t>
                      </a:r>
                      <a:r>
                        <a:rPr lang="zh-CN" altLang="en-US" sz="2400" b="0">
                          <a:latin typeface="微软雅黑" panose="020b0503020204020204" charset="-122"/>
                          <a:ea typeface="微软雅黑" panose="020b0503020204020204" charset="-122"/>
                          <a:cs typeface="宋体" panose="02010600030101010101" pitchFamily="2" charset="-122"/>
                        </a:rPr>
                        <a:t>叉</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绑着刀子的船桨</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a:latin typeface="微软雅黑" panose="020b0503020204020204" charset="-122"/>
                          <a:ea typeface="微软雅黑" panose="020b0503020204020204" charset="-122"/>
                          <a:cs typeface="宋体" panose="02010600030101010101" pitchFamily="2" charset="-122"/>
                          <a:sym typeface="+mn-ea"/>
                        </a:rPr>
                        <a:t>绑着刀子的船桨</a:t>
                      </a:r>
                      <a:r>
                        <a:rPr lang="en-US" sz="2400">
                          <a:latin typeface="微软雅黑" panose="020b0503020204020204" charset="-122"/>
                          <a:ea typeface="微软雅黑" panose="020b0503020204020204" charset="-122"/>
                          <a:cs typeface="宋体" panose="02010600030101010101" pitchFamily="2" charset="-122"/>
                          <a:sym typeface="+mn-ea"/>
                        </a:rPr>
                        <a:t> </a:t>
                      </a:r>
                      <a:endParaRPr lang="en-US" altLang="en-US" sz="2400" b="0">
                        <a:latin typeface="微软雅黑" panose="020b0503020204020204" charset="-122"/>
                        <a:ea typeface="微软雅黑" panose="020b0503020204020204" charset="-122"/>
                        <a:cs typeface="宋体" panose="02010600030101010101" pitchFamily="2" charset="-122"/>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r>
                        <a:rPr lang="zh-CN" altLang="en-US" sz="2400" b="0">
                          <a:latin typeface="微软雅黑" panose="020b0503020204020204" charset="-122"/>
                          <a:ea typeface="微软雅黑" panose="020b0503020204020204" charset="-122"/>
                          <a:cs typeface="宋体" panose="02010600030101010101" pitchFamily="2" charset="-122"/>
                        </a:rPr>
                        <a:t>短棍</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短棍、舵柄</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92835">
                <a:tc>
                  <a:txBody>
                    <a:bodyPr vert="horz"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a:solidFill>
                            <a:srgbClr val="990000"/>
                          </a:solidFill>
                          <a:latin typeface="隶书" panose="02010509060101010101" charset="-122"/>
                          <a:ea typeface="隶书" panose="02010509060101010101" charset="-122"/>
                          <a:sym typeface="+mn-ea"/>
                        </a:rPr>
                        <a:t>杀死灰鲭鲨，大鱼被吃掉四十磅。</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a:solidFill>
                            <a:schemeClr val="accent2"/>
                          </a:solidFill>
                          <a:latin typeface="隶书" panose="02010509060101010101" charset="-122"/>
                          <a:ea typeface="隶书" panose="02010509060101010101" charset="-122"/>
                          <a:sym typeface="Arial" panose="020b0604020202020204" pitchFamily="34" charset="0"/>
                        </a:rPr>
                        <a:t>杀死两条鲨，大鱼被吃掉四分之一。</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a:solidFill>
                            <a:srgbClr val="7030A0"/>
                          </a:solidFill>
                          <a:latin typeface="隶书" panose="02010509060101010101" charset="-122"/>
                          <a:ea typeface="隶书" panose="02010509060101010101" charset="-122"/>
                          <a:sym typeface="Arial" panose="020b0604020202020204" pitchFamily="34" charset="0"/>
                        </a:rPr>
                        <a:t>杀死鲨，</a:t>
                      </a:r>
                      <a:endParaRPr lang="zh-CN" altLang="en-US" sz="2400">
                        <a:solidFill>
                          <a:srgbClr val="7030A0"/>
                        </a:solidFill>
                        <a:latin typeface="隶书" charset="0"/>
                        <a:ea typeface="隶书" charset="0"/>
                        <a:sym typeface="Arial" pitchFamily="34" charset="0"/>
                      </a:endParaRPr>
                    </a:p>
                    <a:p>
                      <a:pPr indent="0" algn="ctr">
                        <a:buNone/>
                      </a:pPr>
                      <a:r>
                        <a:rPr lang="zh-CN" altLang="en-US" sz="2400">
                          <a:solidFill>
                            <a:srgbClr val="7030A0"/>
                          </a:solidFill>
                          <a:latin typeface="隶书" panose="02010509060101010101" charset="-122"/>
                          <a:ea typeface="隶书" panose="02010509060101010101" charset="-122"/>
                          <a:sym typeface="Arial" panose="020b0604020202020204" pitchFamily="34" charset="0"/>
                        </a:rPr>
                        <a:t>刀子被折断。</a:t>
                      </a:r>
                      <a:endParaRPr lang="zh-CN" altLang="en-US" sz="2400">
                        <a:solidFill>
                          <a:srgbClr val="7030A0"/>
                        </a:solidFill>
                        <a:latin typeface="隶书" panose="02010509060101010101" charset="-122"/>
                        <a:ea typeface="隶书" panose="02010509060101010101" charset="-122"/>
                        <a:sym typeface="Arial" panose="020b0604020202020204" pitchFamily="34" charset="0"/>
                      </a:endParaRPr>
                    </a:p>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a:solidFill>
                            <a:srgbClr val="00B0F0"/>
                          </a:solidFill>
                          <a:latin typeface="隶书" panose="02010509060101010101" charset="-122"/>
                          <a:ea typeface="隶书" panose="02010509060101010101" charset="-122"/>
                          <a:sym typeface="Arial" panose="020b0604020202020204" pitchFamily="34" charset="0"/>
                        </a:rPr>
                        <a:t>两条鲨受重伤，大鱼的半个身子都被咬烂了。</a:t>
                      </a: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zh-CN" altLang="en-US" sz="2400">
                          <a:solidFill>
                            <a:srgbClr val="FF0000"/>
                          </a:solidFill>
                          <a:latin typeface="隶书" panose="02010509060101010101" charset="-122"/>
                          <a:ea typeface="隶书" panose="02010509060101010101" charset="-122"/>
                          <a:sym typeface="Arial" panose="020b0604020202020204" pitchFamily="34" charset="0"/>
                        </a:rPr>
                        <a:t>老人被打败了，大鱼只剩下残骸。</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custDataLst>
              <p:tags r:id="rId5"/>
            </p:custDataLst>
          </p:nvPr>
        </p:nvSpPr>
        <p:spPr>
          <a:xfrm>
            <a:off x="120015" y="144780"/>
            <a:ext cx="10436225" cy="521970"/>
          </a:xfrm>
          <a:prstGeom prst="rect">
            <a:avLst/>
          </a:prstGeom>
          <a:noFill/>
          <a:ln w="9525">
            <a:noFill/>
          </a:ln>
        </p:spPr>
        <p:txBody>
          <a:bodyPr wrap="square">
            <a:spAutoFit/>
          </a:bodyPr>
          <a:lstStyle/>
          <a:p>
            <a:pPr indent="0"/>
            <a:r>
              <a:rPr lang="en-US" sz="2800">
                <a:latin typeface="微软雅黑" panose="020b0503020204020204" charset="-122"/>
                <a:ea typeface="微软雅黑" panose="020b0503020204020204" charset="-122"/>
                <a:cs typeface="微软雅黑" panose="020b0503020204020204" charset="-122"/>
              </a:rPr>
              <a:t>1</a:t>
            </a:r>
            <a:r>
              <a:rPr lang="zh-CN" sz="2800">
                <a:latin typeface="微软雅黑" panose="020b0503020204020204" charset="-122"/>
                <a:ea typeface="微软雅黑" panose="020b0503020204020204" charset="-122"/>
                <a:cs typeface="微软雅黑" panose="020b0503020204020204" charset="-122"/>
              </a:rPr>
              <a:t>、梳理概括五次搏斗场景，把握文章主要内容。</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椭圆 3"/>
          <p:cNvSpPr/>
          <p:nvPr>
            <p:custDataLst>
              <p:tags r:id="rId4"/>
            </p:custDataLst>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custDataLst>
              <p:tags r:id="rId6"/>
            </p:custDataLst>
          </p:nvPr>
        </p:nvPicPr>
        <p:blipFill>
          <a:blip r:embed="rId5"/>
          <a:stretch>
            <a:fillRect/>
          </a:stretch>
        </p:blipFill>
        <p:spPr>
          <a:xfrm flipH="1">
            <a:off x="8206105" y="1540510"/>
            <a:ext cx="3473450" cy="3835400"/>
          </a:xfrm>
          <a:prstGeom prst="ellipse">
            <a:avLst/>
          </a:prstGeom>
        </p:spPr>
      </p:pic>
      <p:sp>
        <p:nvSpPr>
          <p:cNvPr id="2" name="矩形 1"/>
          <p:cNvSpPr/>
          <p:nvPr>
            <p:custDataLst>
              <p:tags r:id="rId7"/>
            </p:custDataLst>
          </p:nvPr>
        </p:nvSpPr>
        <p:spPr>
          <a:xfrm>
            <a:off x="2118360" y="2829560"/>
            <a:ext cx="5501005" cy="3969385"/>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老  人  与  海（第二课时）</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海明威</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433" name="Rectangle 3"/>
          <p:cNvSpPr>
            <a:spLocks noGrp="1"/>
          </p:cNvSpPr>
          <p:nvPr>
            <p:custDataLst>
              <p:tags r:id="rId3"/>
            </p:custDataLst>
          </p:nvPr>
        </p:nvSpPr>
        <p:spPr>
          <a:xfrm>
            <a:off x="142875" y="296545"/>
            <a:ext cx="11616690" cy="1988820"/>
          </a:xfrm>
          <a:prstGeom prst="rect">
            <a:avLst/>
          </a:prstGeom>
          <a:ln w="28575">
            <a:solidFill>
              <a:schemeClr val="tx1"/>
            </a:solidFill>
          </a:ln>
        </p:spPr>
        <p:txBody>
          <a:bodyPr vert="horz" wrap="square"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老人实现了愿望，捕到了鱼，但是，尽管他费尽力气，勇敢搏斗，</a:t>
            </a:r>
            <a:endParaRPr lang="zh-CN" altLang="en-US" sz="3200">
              <a:solidFill>
                <a:schemeClr val="tx1"/>
              </a:solidFill>
              <a:latin typeface="楷体" panose="02010609060101010101" charset="-122"/>
              <a:ea typeface="楷体" panose="02010609060101010101" charset="-122"/>
              <a:cs typeface="楷体" panose="02010609060101010101" charset="-122"/>
            </a:endParaRPr>
          </a:p>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但是最终的结局，得到的却是一副残骸。</a:t>
            </a:r>
            <a:endParaRPr lang="zh-CN" altLang="en-US" sz="3200">
              <a:solidFill>
                <a:schemeClr val="tx1"/>
              </a:solidFill>
              <a:latin typeface="楷体" panose="02010609060101010101" charset="-122"/>
              <a:ea typeface="楷体" panose="02010609060101010101" charset="-122"/>
              <a:cs typeface="楷体" panose="02010609060101010101" charset="-122"/>
            </a:endParaRPr>
          </a:p>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有人说，老人成功了，有人说，老人失败了。</a:t>
            </a:r>
            <a:endParaRPr lang="zh-CN" altLang="en-US" sz="3200">
              <a:solidFill>
                <a:schemeClr val="tx1"/>
              </a:solidFill>
              <a:latin typeface="楷体" panose="02010609060101010101" charset="-122"/>
              <a:ea typeface="楷体" panose="02010609060101010101" charset="-122"/>
              <a:cs typeface="楷体" panose="02010609060101010101" charset="-122"/>
            </a:endParaRPr>
          </a:p>
          <a:p>
            <a:pPr marL="0" indent="0" fontAlgn="auto">
              <a:spcBef>
                <a:spcPct val="0"/>
              </a:spcBef>
              <a:buNone/>
            </a:pPr>
            <a:r>
              <a:rPr lang="zh-CN" altLang="en-US" sz="3200">
                <a:solidFill>
                  <a:schemeClr val="tx1"/>
                </a:solidFill>
                <a:latin typeface="楷体" panose="02010609060101010101" charset="-122"/>
                <a:ea typeface="楷体" panose="02010609060101010101" charset="-122"/>
                <a:cs typeface="楷体" panose="02010609060101010101" charset="-122"/>
              </a:rPr>
              <a:t>通读全文后，你认为老人到底是失败还是成功？</a:t>
            </a:r>
            <a:endParaRPr lang="zh-CN" altLang="en-US" sz="3200">
              <a:solidFill>
                <a:schemeClr val="tx1"/>
              </a:solidFill>
              <a:latin typeface="楷体" panose="02010609060101010101" charset="-122"/>
              <a:ea typeface="楷体" panose="02010609060101010101" charset="-122"/>
              <a:cs typeface="楷体" panose="02010609060101010101" charset="-122"/>
            </a:endParaRPr>
          </a:p>
        </p:txBody>
      </p:sp>
      <p:pic>
        <p:nvPicPr>
          <p:cNvPr id="14341" name="内容占位符 1" descr="s_a45322e_1518b668130__78e6"/>
          <p:cNvPicPr>
            <a:picLocks noGrp="1" noChangeAspect="1"/>
          </p:cNvPicPr>
          <p:nvPr>
            <p:custDataLst>
              <p:tags r:id="rId5"/>
            </p:custDataLst>
          </p:nvPr>
        </p:nvPicPr>
        <p:blipFill>
          <a:blip r:embed="rId4"/>
          <a:stretch>
            <a:fillRect/>
          </a:stretch>
        </p:blipFill>
        <p:spPr>
          <a:xfrm>
            <a:off x="273685" y="2552065"/>
            <a:ext cx="11355070" cy="4201160"/>
          </a:xfrm>
          <a:prstGeom prst="round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8433">
                                            <p:txEl>
                                              <p:charRg st="4294967295" end="4294967295"/>
                                            </p:txEl>
                                          </p:spTgt>
                                        </p:tgtEl>
                                        <p:attrNameLst>
                                          <p:attrName>style.visibility</p:attrName>
                                        </p:attrNameLst>
                                      </p:cBhvr>
                                      <p:to>
                                        <p:strVal val="visible"/>
                                      </p:to>
                                    </p:set>
                                    <p:animEffect transition="in" filter="wedge">
                                      <p:cBhvr>
                                        <p:cTn id="7" dur="2000"/>
                                        <p:tgtEl>
                                          <p:spTgt spid="18433">
                                            <p:txEl>
                                              <p:charRg st="4294967295" end="4294967295"/>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18433">
                                            <p:txEl>
                                              <p:pRg st="0" end="0"/>
                                            </p:txEl>
                                          </p:spTgt>
                                        </p:tgtEl>
                                        <p:attrNameLst>
                                          <p:attrName>style.visibility</p:attrName>
                                        </p:attrNameLst>
                                      </p:cBhvr>
                                      <p:to>
                                        <p:strVal val="visible"/>
                                      </p:to>
                                    </p:set>
                                    <p:animEffect transition="in" filter="wedge">
                                      <p:cBhvr>
                                        <p:cTn id="12" dur="2000"/>
                                        <p:tgtEl>
                                          <p:spTgt spid="18433">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grpId="0" nodeType="clickEffect">
                                  <p:stCondLst>
                                    <p:cond delay="0"/>
                                  </p:stCondLst>
                                  <p:childTnLst>
                                    <p:set>
                                      <p:cBhvr>
                                        <p:cTn id="16" dur="1" fill="hold">
                                          <p:stCondLst>
                                            <p:cond delay="0"/>
                                          </p:stCondLst>
                                        </p:cTn>
                                        <p:tgtEl>
                                          <p:spTgt spid="18433">
                                            <p:txEl>
                                              <p:pRg st="1" end="1"/>
                                            </p:txEl>
                                          </p:spTgt>
                                        </p:tgtEl>
                                        <p:attrNameLst>
                                          <p:attrName>style.visibility</p:attrName>
                                        </p:attrNameLst>
                                      </p:cBhvr>
                                      <p:to>
                                        <p:strVal val="visible"/>
                                      </p:to>
                                    </p:set>
                                    <p:animEffect transition="in" filter="wedge">
                                      <p:cBhvr>
                                        <p:cTn id="17" dur="2000"/>
                                        <p:tgtEl>
                                          <p:spTgt spid="18433">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grpId="0" nodeType="clickEffect">
                                  <p:stCondLst>
                                    <p:cond delay="0"/>
                                  </p:stCondLst>
                                  <p:childTnLst>
                                    <p:set>
                                      <p:cBhvr>
                                        <p:cTn id="21" dur="1" fill="hold">
                                          <p:stCondLst>
                                            <p:cond delay="0"/>
                                          </p:stCondLst>
                                        </p:cTn>
                                        <p:tgtEl>
                                          <p:spTgt spid="18433">
                                            <p:txEl>
                                              <p:pRg st="2" end="2"/>
                                            </p:txEl>
                                          </p:spTgt>
                                        </p:tgtEl>
                                        <p:attrNameLst>
                                          <p:attrName>style.visibility</p:attrName>
                                        </p:attrNameLst>
                                      </p:cBhvr>
                                      <p:to>
                                        <p:strVal val="visible"/>
                                      </p:to>
                                    </p:set>
                                    <p:animEffect transition="in" filter="wedge">
                                      <p:cBhvr>
                                        <p:cTn id="22" dur="2000"/>
                                        <p:tgtEl>
                                          <p:spTgt spid="18433">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8433">
                                            <p:txEl>
                                              <p:pRg st="3" end="3"/>
                                            </p:txEl>
                                          </p:spTgt>
                                        </p:tgtEl>
                                        <p:attrNameLst>
                                          <p:attrName>style.visibility</p:attrName>
                                        </p:attrNameLst>
                                      </p:cBhvr>
                                      <p:to>
                                        <p:strVal val="visible"/>
                                      </p:to>
                                    </p:set>
                                    <p:animEffect transition="in" filter="wedge">
                                      <p:cBhvr>
                                        <p:cTn id="27" dur="2000"/>
                                        <p:tgtEl>
                                          <p:spTgt spid="18433">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14341"/>
                                        </p:tgtEl>
                                        <p:attrNameLst>
                                          <p:attrName>style.visibility</p:attrName>
                                        </p:attrNameLst>
                                      </p:cBhvr>
                                      <p:to>
                                        <p:strVal val="visible"/>
                                      </p:to>
                                    </p:set>
                                    <p:animEffect transition="in" filter="wedge">
                                      <p:cBhvr>
                                        <p:cTn id="32"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3"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矩形 2"/>
          <p:cNvSpPr/>
          <p:nvPr>
            <p:custDataLst>
              <p:tags r:id="rId4"/>
            </p:custDataLst>
          </p:nvPr>
        </p:nvSpPr>
        <p:spPr>
          <a:xfrm>
            <a:off x="111760" y="143510"/>
            <a:ext cx="47777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赏析语段，小组探究</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
        <p:nvSpPr>
          <p:cNvPr id="2" name="文本框 1"/>
          <p:cNvSpPr txBox="1"/>
          <p:nvPr>
            <p:custDataLst>
              <p:tags r:id="rId5"/>
            </p:custDataLst>
          </p:nvPr>
        </p:nvSpPr>
        <p:spPr>
          <a:xfrm>
            <a:off x="939165" y="1885950"/>
            <a:ext cx="9936480" cy="583565"/>
          </a:xfrm>
          <a:prstGeom prst="rect">
            <a:avLst/>
          </a:prstGeom>
          <a:noFill/>
        </p:spPr>
        <p:txBody>
          <a:bodyPr wrap="none" rtlCol="0" anchor="t">
            <a:spAutoFit/>
          </a:bodyPr>
          <a:lstStyle/>
          <a:p>
            <a:pPr algn="l"/>
            <a:r>
              <a:rPr lang="zh-CN" sz="3200">
                <a:latin typeface="宋体" panose="02010600030101010101" pitchFamily="2" charset="-122"/>
                <a:ea typeface="宋体" panose="02010600030101010101" pitchFamily="2" charset="-122"/>
                <a:cs typeface="宋体" panose="02010600030101010101" pitchFamily="2" charset="-122"/>
                <a:sym typeface="+mn-ea"/>
              </a:rPr>
              <a:t>通过赏析内心独白，概括主人公桑迪亚哥的精神特征。</a:t>
            </a:r>
            <a:endParaRPr lang="zh-CN" altLang="en-US" sz="3200"/>
          </a:p>
        </p:txBody>
      </p:sp>
      <p:pic>
        <p:nvPicPr>
          <p:cNvPr id="20485" name="内容占位符 1" descr="87-1F6260RQ4"/>
          <p:cNvPicPr>
            <a:picLocks noGrp="1" noChangeAspect="1"/>
          </p:cNvPicPr>
          <p:nvPr>
            <p:custDataLst>
              <p:tags r:id="rId7"/>
            </p:custDataLst>
          </p:nvPr>
        </p:nvPicPr>
        <p:blipFill>
          <a:blip r:embed="rId6"/>
          <a:stretch>
            <a:fillRect/>
          </a:stretch>
        </p:blipFill>
        <p:spPr>
          <a:xfrm>
            <a:off x="191770" y="3504565"/>
            <a:ext cx="11766550" cy="3206115"/>
          </a:xfrm>
          <a:prstGeom prst="round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95885" y="146050"/>
            <a:ext cx="12096115" cy="6308725"/>
          </a:xfrm>
          <a:prstGeom prst="rect">
            <a:avLst/>
          </a:prstGeom>
          <a:noFill/>
          <a:ln w="9525">
            <a:noFill/>
          </a:ln>
        </p:spPr>
        <p:txBody>
          <a:bodyPr wrap="square">
            <a:spAutoFit/>
          </a:bodyPr>
          <a:lstStyle/>
          <a:p>
            <a:pPr indent="0"/>
            <a:r>
              <a:rPr lang="zh-CN" sz="2800" b="0">
                <a:latin typeface="微软雅黑" panose="020b0503020204020204" charset="-122"/>
                <a:ea typeface="微软雅黑" panose="020b0503020204020204" charset="-122"/>
                <a:cs typeface="微软雅黑" panose="020b0503020204020204" charset="-122"/>
              </a:rPr>
              <a:t>请选择令你感触最深的心理独白并进行分析,概括出老人形象的精神特点。</a:t>
            </a:r>
            <a:r>
              <a:rPr lang="en-US" sz="3200" b="0">
                <a:latin typeface="微软雅黑" panose="020b0503020204020204" charset="-122"/>
                <a:ea typeface="微软雅黑" panose="020b0503020204020204" charset="-122"/>
                <a:cs typeface="微软雅黑" panose="020b0503020204020204" charset="-122"/>
              </a:rPr>
              <a:t> </a:t>
            </a:r>
            <a:endParaRPr lang="en-US"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①每一天都是一个新的日子。走运当然是好。不过我情愿做到分毫不差。</a:t>
            </a:r>
            <a:r>
              <a:rPr lang="zh-CN" sz="2800" b="0">
                <a:latin typeface="微软雅黑" panose="020b0503020204020204" charset="-122"/>
                <a:ea typeface="微软雅黑" panose="020b0503020204020204" charset="-122"/>
                <a:cs typeface="微软雅黑" panose="020b0503020204020204" charset="-122"/>
              </a:rPr>
              <a:t>
</a:t>
            </a:r>
            <a:endParaRPr lang="zh-CN" sz="28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这样,运气来的时候,你就有所准备了。不过话得说回来,没有一桩事是容易的。</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②“但人不是为失败而生的,”他说,“一个人可以被毁灭,但不能被打败。”</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③眼下可不是想自己缺什么的时候,还是想想用手头儿的东西能派什么用场吧。</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④人不抱希望才愚蠢呢。</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altLang="en-US" sz="2800">
              <a:latin typeface="微软雅黑" panose="020b0503020204020204" charset="-122"/>
              <a:ea typeface="微软雅黑" panose="020b0503020204020204" charset="-122"/>
              <a:cs typeface="微软雅黑" panose="020b0503020204020204" charset="-122"/>
            </a:endParaRPr>
          </a:p>
          <a:p>
            <a:pPr indent="0"/>
            <a:r>
              <a:rPr lang="zh-CN" altLang="en-US" sz="2800">
                <a:latin typeface="微软雅黑" panose="020b0503020204020204" charset="-122"/>
                <a:ea typeface="微软雅黑" panose="020b0503020204020204" charset="-122"/>
                <a:cs typeface="微软雅黑" panose="020b0503020204020204" charset="-122"/>
              </a:rPr>
              <a:t>⑤真希望这是一场梦，他想。可谁知道呢？说不定有个好结果呢。</a:t>
            </a:r>
            <a:endParaRPr lang="zh-CN" altLang="en-US" sz="2800">
              <a:latin typeface="微软雅黑" panose="020b0503020204020204" charset="-122"/>
              <a:ea typeface="微软雅黑" panose="020b0503020204020204" charset="-122"/>
              <a:cs typeface="微软雅黑" panose="020b0503020204020204" charset="-122"/>
            </a:endParaRPr>
          </a:p>
          <a:p>
            <a:pPr indent="0"/>
            <a:endParaRPr lang="zh-CN" altLang="en-US" sz="2800">
              <a:latin typeface="微软雅黑" panose="020b0503020204020204" charset="-122"/>
              <a:ea typeface="微软雅黑" panose="020b0503020204020204" charset="-122"/>
              <a:cs typeface="微软雅黑" panose="020b0503020204020204" charset="-122"/>
            </a:endParaRPr>
          </a:p>
          <a:p>
            <a:pPr indent="0"/>
            <a:r>
              <a:rPr lang="zh-CN" altLang="en-US" sz="2800">
                <a:latin typeface="微软雅黑" panose="020b0503020204020204" charset="-122"/>
                <a:ea typeface="微软雅黑" panose="020b0503020204020204" charset="-122"/>
                <a:cs typeface="微软雅黑" panose="020b0503020204020204" charset="-122"/>
              </a:rPr>
              <a:t>⑥</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跟他们斗，</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他说，</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我要跟它们一直斗到死。</a:t>
            </a:r>
            <a:r>
              <a:rPr lang="en-US" altLang="zh-CN" sz="2800">
                <a:latin typeface="微软雅黑" panose="020b0503020204020204" charset="-122"/>
                <a:ea typeface="微软雅黑" panose="020b0503020204020204" charset="-122"/>
                <a:cs typeface="微软雅黑" panose="020b0503020204020204" charset="-122"/>
              </a:rPr>
              <a:t>”</a:t>
            </a:r>
            <a:endParaRPr lang="en-US" altLang="zh-CN"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2" name="表格 1"/>
          <p:cNvGraphicFramePr>
            <a:graphicFrameLocks noGrp="1"/>
          </p:cNvGraphicFramePr>
          <p:nvPr>
            <p:custDataLst>
              <p:tags r:id="rId4"/>
            </p:custDataLst>
          </p:nvPr>
        </p:nvGraphicFramePr>
        <p:xfrm>
          <a:off x="267335" y="1115695"/>
          <a:ext cx="11670030" cy="5391150"/>
        </p:xfrm>
        <a:graphic>
          <a:graphicData uri="http://schemas.openxmlformats.org/drawingml/2006/table">
            <a:tbl>
              <a:tblPr firstRow="1" bandRow="1">
                <a:tableStyleId>{5940675A-B579-460E-94D1-54222C63F5DA}</a:tableStyleId>
              </a:tblPr>
              <a:tblGrid>
                <a:gridCol w="1943100"/>
                <a:gridCol w="1942465"/>
                <a:gridCol w="1946275"/>
                <a:gridCol w="1945640"/>
                <a:gridCol w="1946910"/>
                <a:gridCol w="1945640"/>
              </a:tblGrid>
              <a:tr h="1078230">
                <a:tc>
                  <a:txBody>
                    <a:bodyPr vert="horz" wrap="square"/>
                    <a:lstStyle/>
                    <a:p>
                      <a:pPr indent="0" algn="ctr">
                        <a:buNone/>
                      </a:pPr>
                      <a:r>
                        <a:rPr lang="en-US" sz="2400" b="0">
                          <a:latin typeface="微软雅黑" panose="020b0503020204020204" charset="-122"/>
                          <a:ea typeface="微软雅黑" panose="020b0503020204020204" charset="-122"/>
                          <a:cs typeface="Calibri" panose="020f0502020204030204" charset="0"/>
                        </a:rPr>
                        <a:t> </a:t>
                      </a:r>
                      <a:endParaRPr lang="en-US" altLang="en-US" sz="2400" b="0">
                        <a:latin typeface="微软雅黑" panose="020b0503020204020204" charset="-122"/>
                        <a:ea typeface="微软雅黑" panose="020b0503020204020204" charset="-122"/>
                        <a:cs typeface="Calibri" panose="020f05020202040302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一搏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二搏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三博</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四搏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五搏</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8230">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鲨鱼类型</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8230">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数量或规模</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8230">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使用武器</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78230">
                <a:tc>
                  <a:txBody>
                    <a:bodyPr vert="horz" wrap="square"/>
                    <a:lstStyle/>
                    <a:p>
                      <a:pPr indent="0" algn="ctr">
                        <a:buNone/>
                      </a:pPr>
                      <a:r>
                        <a:rPr lang="zh-CN" altLang="en-US" sz="2400" b="0">
                          <a:latin typeface="微软雅黑" panose="020b0503020204020204" charset="-122"/>
                          <a:ea typeface="微软雅黑" panose="020b0503020204020204" charset="-122"/>
                          <a:cs typeface="宋体" panose="02010600030101010101" pitchFamily="2" charset="-122"/>
                        </a:rPr>
                        <a:t>战况如何</a:t>
                      </a:r>
                      <a:endParaRPr lang="zh-CN"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r>
                        <a:rPr lang="en-US" sz="2400" b="0">
                          <a:latin typeface="微软雅黑" panose="020b0503020204020204" charset="-122"/>
                          <a:ea typeface="微软雅黑" panose="020b0503020204020204" charset="-122"/>
                          <a:cs typeface="宋体" panose="02010600030101010101" pitchFamily="2" charset="-122"/>
                        </a:rPr>
                        <a:t> </a:t>
                      </a: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vert="horz" wrap="square"/>
                    <a:lstStyle/>
                    <a:p>
                      <a:pPr indent="0" algn="ctr">
                        <a:buNone/>
                      </a:pPr>
                      <a:endParaRPr lang="en-US" altLang="en-US" sz="2400" b="0">
                        <a:latin typeface="微软雅黑" panose="020b0503020204020204" charset="-122"/>
                        <a:ea typeface="微软雅黑" panose="020b0503020204020204" charset="-122"/>
                        <a:cs typeface="宋体" panose="02010600030101010101" pitchFamily="2" charset="-122"/>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100" name="文本框 99"/>
          <p:cNvSpPr txBox="1"/>
          <p:nvPr>
            <p:custDataLst>
              <p:tags r:id="rId5"/>
            </p:custDataLst>
          </p:nvPr>
        </p:nvSpPr>
        <p:spPr>
          <a:xfrm>
            <a:off x="120015" y="144780"/>
            <a:ext cx="10436225" cy="521970"/>
          </a:xfrm>
          <a:prstGeom prst="rect">
            <a:avLst/>
          </a:prstGeom>
          <a:noFill/>
          <a:ln w="9525">
            <a:noFill/>
          </a:ln>
        </p:spPr>
        <p:txBody>
          <a:bodyPr wrap="square">
            <a:spAutoFit/>
          </a:bodyPr>
          <a:lstStyle/>
          <a:p>
            <a:pPr indent="0"/>
            <a:r>
              <a:rPr lang="en-US" sz="2800">
                <a:latin typeface="微软雅黑" panose="020b0503020204020204" charset="-122"/>
                <a:ea typeface="微软雅黑" panose="020b0503020204020204" charset="-122"/>
                <a:cs typeface="微软雅黑" panose="020b0503020204020204" charset="-122"/>
              </a:rPr>
              <a:t>1</a:t>
            </a:r>
            <a:r>
              <a:rPr lang="zh-CN" sz="2800">
                <a:latin typeface="微软雅黑" panose="020b0503020204020204" charset="-122"/>
                <a:ea typeface="微软雅黑" panose="020b0503020204020204" charset="-122"/>
                <a:cs typeface="微软雅黑" panose="020b0503020204020204" charset="-122"/>
              </a:rPr>
              <a:t>、梳理概括五次搏斗场景，把握文章主要内容。</a:t>
            </a:r>
            <a:endParaRPr lang="zh-CN" altLang="en-US" sz="2800">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6"/>
            </p:custDataLst>
          </p:nvPr>
        </p:nvSpPr>
        <p:spPr>
          <a:xfrm>
            <a:off x="9188133" y="144780"/>
            <a:ext cx="2478405" cy="64516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3600" b="1">
                <a:solidFill>
                  <a:schemeClr val="accent4"/>
                </a:solidFill>
                <a:effectLst/>
                <a:latin typeface="楷体" panose="02010609060101010101" charset="-122"/>
                <a:ea typeface="楷体" panose="02010609060101010101" charset="-122"/>
              </a:rPr>
              <a:t>预习任务一</a:t>
            </a:r>
            <a:endParaRPr lang="zh-CN" altLang="en-US" sz="3600" b="1">
              <a:solidFill>
                <a:schemeClr val="accent4"/>
              </a:solidFill>
              <a:effectLst/>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95885" y="59055"/>
            <a:ext cx="12096115" cy="6739255"/>
          </a:xfrm>
          <a:prstGeom prst="rect">
            <a:avLst/>
          </a:prstGeom>
          <a:noFill/>
          <a:ln w="9525">
            <a:noFill/>
          </a:ln>
        </p:spPr>
        <p:txBody>
          <a:bodyPr wrap="square">
            <a:spAutoFit/>
          </a:bodyPr>
          <a:lstStyle/>
          <a:p>
            <a:pPr indent="0"/>
            <a:r>
              <a:rPr lang="zh-CN" sz="2800" b="0">
                <a:latin typeface="微软雅黑" panose="020b0503020204020204" charset="-122"/>
                <a:ea typeface="微软雅黑" panose="020b0503020204020204" charset="-122"/>
                <a:cs typeface="微软雅黑" panose="020b0503020204020204" charset="-122"/>
              </a:rPr>
              <a:t>请选择令你感触最深的心理独白并进行分析,概括出老人形象的精神特点。</a:t>
            </a:r>
            <a:r>
              <a:rPr lang="en-US" sz="3200" b="0">
                <a:latin typeface="微软雅黑" panose="020b0503020204020204" charset="-122"/>
                <a:ea typeface="微软雅黑" panose="020b0503020204020204" charset="-122"/>
                <a:cs typeface="微软雅黑" panose="020b0503020204020204" charset="-122"/>
              </a:rPr>
              <a:t> </a:t>
            </a:r>
            <a:endParaRPr lang="en-US"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①每一天都是一个新的日子。走运当然是好。</a:t>
            </a:r>
            <a:r>
              <a:rPr lang="zh-CN" sz="2800" b="0">
                <a:latin typeface="微软雅黑" panose="020b0503020204020204" charset="-122"/>
                <a:ea typeface="微软雅黑" panose="020b0503020204020204" charset="-122"/>
                <a:cs typeface="微软雅黑" panose="020b0503020204020204" charset="-122"/>
              </a:rPr>
              <a:t>
</a:t>
            </a:r>
            <a:endParaRPr lang="zh-CN" sz="28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不过我情愿做到分毫不差。这样,运气来的时候,你就有所准备了。不过话得说回来,没有一桩事是容易的。</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②“但人不是为失败而生的,”他说,“一个人可以被毁灭,但不能被打败。”</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28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③眼下可不是想自己缺什么的时候,还是想想用手头儿的东西能派什么用场吧。</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④人不抱希望才愚蠢呢。</a:t>
            </a:r>
            <a:endParaRPr lang="zh-CN" sz="2800" b="0">
              <a:latin typeface="微软雅黑" panose="020b0503020204020204" charset="-122"/>
              <a:ea typeface="微软雅黑" panose="020b0503020204020204" charset="-122"/>
              <a:cs typeface="微软雅黑" panose="020b0503020204020204" charset="-122"/>
            </a:endParaRPr>
          </a:p>
          <a:p>
            <a:pPr indent="0"/>
            <a:endParaRPr lang="zh-CN" altLang="en-US" sz="2800">
              <a:latin typeface="微软雅黑" panose="020b0503020204020204" charset="-122"/>
              <a:ea typeface="微软雅黑" panose="020b0503020204020204" charset="-122"/>
              <a:cs typeface="微软雅黑" panose="020b0503020204020204" charset="-122"/>
            </a:endParaRPr>
          </a:p>
          <a:p>
            <a:pPr indent="0"/>
            <a:r>
              <a:rPr lang="zh-CN" altLang="en-US" sz="2800">
                <a:latin typeface="微软雅黑" panose="020b0503020204020204" charset="-122"/>
                <a:ea typeface="微软雅黑" panose="020b0503020204020204" charset="-122"/>
                <a:cs typeface="微软雅黑" panose="020b0503020204020204" charset="-122"/>
              </a:rPr>
              <a:t>⑤真希望这是一场梦，他想。可谁知道呢？说不定有个好结果呢。</a:t>
            </a:r>
            <a:endParaRPr lang="zh-CN" altLang="en-US" sz="2800">
              <a:latin typeface="微软雅黑" panose="020b0503020204020204" charset="-122"/>
              <a:ea typeface="微软雅黑" panose="020b0503020204020204" charset="-122"/>
              <a:cs typeface="微软雅黑" panose="020b0503020204020204" charset="-122"/>
            </a:endParaRPr>
          </a:p>
          <a:p>
            <a:pPr indent="0"/>
            <a:endParaRPr lang="zh-CN" altLang="en-US" sz="2800">
              <a:latin typeface="微软雅黑" panose="020b0503020204020204" charset="-122"/>
              <a:ea typeface="微软雅黑" panose="020b0503020204020204" charset="-122"/>
              <a:cs typeface="微软雅黑" panose="020b0503020204020204" charset="-122"/>
            </a:endParaRPr>
          </a:p>
          <a:p>
            <a:pPr indent="0"/>
            <a:r>
              <a:rPr lang="zh-CN" altLang="en-US" sz="2800">
                <a:latin typeface="微软雅黑" panose="020b0503020204020204" charset="-122"/>
                <a:ea typeface="微软雅黑" panose="020b0503020204020204" charset="-122"/>
                <a:cs typeface="微软雅黑" panose="020b0503020204020204" charset="-122"/>
              </a:rPr>
              <a:t>⑥</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跟他们斗，</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他说，</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我要跟它们一直斗到死。</a:t>
            </a:r>
            <a:r>
              <a:rPr lang="en-US" altLang="zh-CN" sz="2800">
                <a:latin typeface="微软雅黑" panose="020b0503020204020204" charset="-122"/>
                <a:ea typeface="微软雅黑" panose="020b0503020204020204" charset="-122"/>
                <a:cs typeface="微软雅黑" panose="020b0503020204020204" charset="-122"/>
              </a:rPr>
              <a:t>”</a:t>
            </a:r>
            <a:endParaRPr lang="en-US" altLang="zh-CN" sz="28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custDataLst>
              <p:tags r:id="rId5"/>
            </p:custDataLst>
          </p:nvPr>
        </p:nvSpPr>
        <p:spPr>
          <a:xfrm>
            <a:off x="4422775" y="1972310"/>
            <a:ext cx="6264910" cy="521970"/>
          </a:xfrm>
          <a:prstGeom prst="rect">
            <a:avLst/>
          </a:prstGeom>
          <a:noFill/>
        </p:spPr>
        <p:txBody>
          <a:bodyPr wrap="square" rtlCol="0" anchor="t">
            <a:spAutoFit/>
          </a:bodyPr>
          <a:lstStyle/>
          <a:p>
            <a:r>
              <a:rPr lang="zh-CN" sz="2800" b="1">
                <a:solidFill>
                  <a:srgbClr val="0070C0"/>
                </a:solidFill>
                <a:latin typeface="楷体" panose="02010609060101010101" charset="-122"/>
                <a:ea typeface="楷体" panose="02010609060101010101" charset="-122"/>
                <a:cs typeface="楷体" panose="02010609060101010101" charset="-122"/>
                <a:sym typeface="+mn-ea"/>
              </a:rPr>
              <a:t>(人要有面对挫折的准备和勇气)</a:t>
            </a:r>
            <a:endParaRPr lang="zh-CN" altLang="en-US" sz="2800" b="1">
              <a:solidFill>
                <a:srgbClr val="0070C0"/>
              </a:solidFill>
              <a:latin typeface="楷体" panose="02010609060101010101" charset="-122"/>
              <a:ea typeface="楷体" panose="02010609060101010101" charset="-122"/>
              <a:cs typeface="楷体" panose="02010609060101010101" charset="-122"/>
              <a:sym typeface="+mn-ea"/>
            </a:endParaRPr>
          </a:p>
        </p:txBody>
      </p:sp>
      <p:sp>
        <p:nvSpPr>
          <p:cNvPr id="3" name="文本框 2"/>
          <p:cNvSpPr txBox="1"/>
          <p:nvPr>
            <p:custDataLst>
              <p:tags r:id="rId6"/>
            </p:custDataLst>
          </p:nvPr>
        </p:nvSpPr>
        <p:spPr>
          <a:xfrm>
            <a:off x="8912225" y="3168015"/>
            <a:ext cx="2540000" cy="521970"/>
          </a:xfrm>
          <a:prstGeom prst="rect">
            <a:avLst/>
          </a:prstGeom>
          <a:noFill/>
        </p:spPr>
        <p:txBody>
          <a:bodyPr wrap="square" rtlCol="0" anchor="t">
            <a:spAutoFit/>
          </a:bodyPr>
          <a:lstStyle/>
          <a:p>
            <a:r>
              <a:rPr lang="zh-CN" sz="2800" b="1">
                <a:solidFill>
                  <a:srgbClr val="0070C0"/>
                </a:solidFill>
                <a:latin typeface="楷体" panose="02010609060101010101" charset="-122"/>
                <a:ea typeface="楷体" panose="02010609060101010101" charset="-122"/>
                <a:cs typeface="楷体" panose="02010609060101010101" charset="-122"/>
                <a:sym typeface="+mn-ea"/>
              </a:rPr>
              <a:t>(精神永不言败)</a:t>
            </a:r>
            <a:endParaRPr lang="zh-CN" altLang="en-US" sz="2800" b="1">
              <a:solidFill>
                <a:srgbClr val="0070C0"/>
              </a:solidFill>
              <a:latin typeface="楷体" panose="02010609060101010101" charset="-122"/>
              <a:ea typeface="楷体" panose="02010609060101010101" charset="-122"/>
              <a:cs typeface="楷体" panose="02010609060101010101" charset="-122"/>
              <a:sym typeface="+mn-ea"/>
            </a:endParaRPr>
          </a:p>
        </p:txBody>
      </p:sp>
      <p:sp>
        <p:nvSpPr>
          <p:cNvPr id="4" name="文本框 3"/>
          <p:cNvSpPr txBox="1"/>
          <p:nvPr>
            <p:custDataLst>
              <p:tags r:id="rId7"/>
            </p:custDataLst>
          </p:nvPr>
        </p:nvSpPr>
        <p:spPr>
          <a:xfrm>
            <a:off x="9491345" y="5727700"/>
            <a:ext cx="2540000" cy="521970"/>
          </a:xfrm>
          <a:prstGeom prst="rect">
            <a:avLst/>
          </a:prstGeom>
          <a:noFill/>
        </p:spPr>
        <p:txBody>
          <a:bodyPr wrap="square" rtlCol="0" anchor="t">
            <a:spAutoFit/>
          </a:bodyPr>
          <a:lstStyle/>
          <a:p>
            <a:r>
              <a:rPr lang="zh-CN" sz="2800" b="1">
                <a:solidFill>
                  <a:srgbClr val="0070C0"/>
                </a:solidFill>
                <a:latin typeface="楷体" panose="02010609060101010101" charset="-122"/>
                <a:ea typeface="楷体" panose="02010609060101010101" charset="-122"/>
                <a:cs typeface="楷体" panose="02010609060101010101" charset="-122"/>
                <a:sym typeface="+mn-ea"/>
              </a:rPr>
              <a:t>(乐观坚强)</a:t>
            </a:r>
            <a:endParaRPr lang="zh-CN" altLang="en-US" sz="2800" b="1">
              <a:solidFill>
                <a:srgbClr val="0070C0"/>
              </a:solidFill>
              <a:latin typeface="楷体" panose="02010609060101010101" charset="-122"/>
              <a:ea typeface="楷体" panose="02010609060101010101" charset="-122"/>
              <a:cs typeface="楷体" panose="02010609060101010101" charset="-122"/>
              <a:sym typeface="+mn-ea"/>
            </a:endParaRPr>
          </a:p>
        </p:txBody>
      </p:sp>
      <p:sp>
        <p:nvSpPr>
          <p:cNvPr id="5" name="文本框 4"/>
          <p:cNvSpPr txBox="1"/>
          <p:nvPr>
            <p:custDataLst>
              <p:tags r:id="rId8"/>
            </p:custDataLst>
          </p:nvPr>
        </p:nvSpPr>
        <p:spPr>
          <a:xfrm>
            <a:off x="9914255" y="4083685"/>
            <a:ext cx="1972310" cy="521970"/>
          </a:xfrm>
          <a:prstGeom prst="rect">
            <a:avLst/>
          </a:prstGeom>
          <a:noFill/>
        </p:spPr>
        <p:txBody>
          <a:bodyPr wrap="none" rtlCol="0" anchor="t">
            <a:spAutoFit/>
          </a:bodyPr>
          <a:lstStyle/>
          <a:p>
            <a:pPr indent="0"/>
            <a:r>
              <a:rPr lang="zh-CN" sz="2800" b="1">
                <a:solidFill>
                  <a:srgbClr val="0070C0"/>
                </a:solidFill>
                <a:latin typeface="楷体" panose="02010609060101010101" charset="-122"/>
                <a:ea typeface="楷体" panose="02010609060101010101" charset="-122"/>
                <a:cs typeface="楷体" panose="02010609060101010101" charset="-122"/>
                <a:sym typeface="+mn-ea"/>
              </a:rPr>
              <a:t>(永不绝望)</a:t>
            </a:r>
            <a:endParaRPr lang="zh-CN" altLang="en-US" sz="2800" b="1">
              <a:solidFill>
                <a:srgbClr val="0070C0"/>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22555" y="966470"/>
            <a:ext cx="3383280" cy="2861310"/>
          </a:xfrm>
          <a:prstGeom prst="rect">
            <a:avLst/>
          </a:prstGeom>
          <a:noFill/>
        </p:spPr>
        <p:txBody>
          <a:bodyPr wrap="none" rtlCol="0">
            <a:spAutoFit/>
          </a:bodyPr>
          <a:lstStyle/>
          <a:p>
            <a:r>
              <a:rPr lang="zh-CN" altLang="en-US" sz="3600">
                <a:latin typeface="仿宋" panose="02010609060101010101" charset="-122"/>
                <a:ea typeface="仿宋" panose="02010609060101010101" charset="-122"/>
                <a:cs typeface="仿宋" panose="02010609060101010101" charset="-122"/>
              </a:rPr>
              <a:t>胜利者</a:t>
            </a:r>
            <a:r>
              <a:rPr lang="en-US" altLang="zh-CN" sz="3600">
                <a:latin typeface="仿宋" panose="02010609060101010101" charset="-122"/>
                <a:ea typeface="仿宋" panose="02010609060101010101" charset="-122"/>
                <a:cs typeface="仿宋" panose="02010609060101010101" charset="-122"/>
              </a:rPr>
              <a:t>——</a:t>
            </a:r>
            <a:endParaRPr lang="en-US" altLang="zh-CN" sz="3600">
              <a:latin typeface="仿宋" panose="02010609060101010101" charset="-122"/>
              <a:ea typeface="仿宋" panose="02010609060101010101" charset="-122"/>
              <a:cs typeface="仿宋" panose="02010609060101010101" charset="-122"/>
            </a:endParaRPr>
          </a:p>
          <a:p>
            <a:endParaRPr lang="zh-CN" altLang="en-US" sz="3600">
              <a:latin typeface="仿宋" panose="02010609060101010101" charset="-122"/>
              <a:ea typeface="仿宋" panose="02010609060101010101" charset="-122"/>
              <a:cs typeface="仿宋" panose="02010609060101010101" charset="-122"/>
            </a:endParaRPr>
          </a:p>
          <a:p>
            <a:r>
              <a:rPr lang="zh-CN" altLang="en-US" sz="3600">
                <a:latin typeface="仿宋" panose="02010609060101010101" charset="-122"/>
                <a:ea typeface="仿宋" panose="02010609060101010101" charset="-122"/>
                <a:cs typeface="仿宋" panose="02010609060101010101" charset="-122"/>
              </a:rPr>
              <a:t>失败者</a:t>
            </a:r>
            <a:r>
              <a:rPr lang="en-US" altLang="zh-CN" sz="3600">
                <a:latin typeface="仿宋" panose="02010609060101010101" charset="-122"/>
                <a:ea typeface="仿宋" panose="02010609060101010101" charset="-122"/>
                <a:cs typeface="仿宋" panose="02010609060101010101" charset="-122"/>
              </a:rPr>
              <a:t>——</a:t>
            </a:r>
            <a:endParaRPr lang="en-US" altLang="zh-CN" sz="3600">
              <a:latin typeface="仿宋" panose="02010609060101010101" charset="-122"/>
              <a:ea typeface="仿宋" panose="02010609060101010101" charset="-122"/>
              <a:cs typeface="仿宋" panose="02010609060101010101" charset="-122"/>
            </a:endParaRPr>
          </a:p>
          <a:p>
            <a:endParaRPr lang="en-US" altLang="zh-CN" sz="3600">
              <a:latin typeface="仿宋" panose="02010609060101010101" charset="-122"/>
              <a:ea typeface="仿宋" panose="02010609060101010101" charset="-122"/>
              <a:cs typeface="仿宋" panose="02010609060101010101" charset="-122"/>
            </a:endParaRPr>
          </a:p>
          <a:p>
            <a:r>
              <a:rPr lang="zh-CN" altLang="en-US" sz="3600">
                <a:latin typeface="仿宋" panose="02010609060101010101" charset="-122"/>
                <a:ea typeface="仿宋" panose="02010609060101010101" charset="-122"/>
                <a:cs typeface="仿宋" panose="02010609060101010101" charset="-122"/>
              </a:rPr>
              <a:t>失败的英雄</a:t>
            </a:r>
            <a:r>
              <a:rPr lang="en-US" altLang="zh-CN" sz="3600">
                <a:latin typeface="仿宋" panose="02010609060101010101" charset="-122"/>
                <a:ea typeface="仿宋" panose="02010609060101010101" charset="-122"/>
                <a:cs typeface="仿宋" panose="02010609060101010101" charset="-122"/>
              </a:rPr>
              <a:t>——</a:t>
            </a:r>
            <a:endParaRPr lang="en-US" altLang="zh-CN" sz="3600">
              <a:latin typeface="仿宋" panose="02010609060101010101" charset="-122"/>
              <a:ea typeface="仿宋" panose="02010609060101010101" charset="-122"/>
              <a:cs typeface="仿宋" panose="02010609060101010101" charset="-122"/>
            </a:endParaRPr>
          </a:p>
        </p:txBody>
      </p:sp>
      <p:sp>
        <p:nvSpPr>
          <p:cNvPr id="3" name="文本框 2"/>
          <p:cNvSpPr txBox="1"/>
          <p:nvPr>
            <p:custDataLst>
              <p:tags r:id="rId4"/>
            </p:custDataLst>
          </p:nvPr>
        </p:nvSpPr>
        <p:spPr>
          <a:xfrm>
            <a:off x="122555" y="186690"/>
            <a:ext cx="1554480" cy="645160"/>
          </a:xfrm>
          <a:prstGeom prst="rect">
            <a:avLst/>
          </a:prstGeom>
          <a:noFill/>
        </p:spPr>
        <p:txBody>
          <a:bodyPr wrap="none" rtlCol="0">
            <a:spAutoFit/>
            <a:scene3d>
              <a:camera prst="orthographicFront"/>
              <a:lightRig rig="threePt" dir="t"/>
            </a:scene3d>
          </a:bodyPr>
          <a:lstStyle/>
          <a:p>
            <a:r>
              <a:rPr lang="zh-CN" altLang="en-US" sz="36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t>总  结</a:t>
            </a:r>
            <a:endParaRPr lang="zh-CN" altLang="en-US" sz="36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endParaRPr>
          </a:p>
        </p:txBody>
      </p:sp>
      <p:sp>
        <p:nvSpPr>
          <p:cNvPr id="4" name="文本框 3"/>
          <p:cNvSpPr txBox="1"/>
          <p:nvPr>
            <p:custDataLst>
              <p:tags r:id="rId5"/>
            </p:custDataLst>
          </p:nvPr>
        </p:nvSpPr>
        <p:spPr>
          <a:xfrm>
            <a:off x="5955030" y="182245"/>
            <a:ext cx="5059680" cy="6492875"/>
          </a:xfrm>
          <a:prstGeom prst="rect">
            <a:avLst/>
          </a:prstGeom>
          <a:noFill/>
        </p:spPr>
        <p:txBody>
          <a:bodyPr wrap="none" rtlCol="0">
            <a:spAutoFit/>
          </a:bodyPr>
          <a:lstStyle/>
          <a:p>
            <a:r>
              <a:rPr lang="zh-CN" altLang="en-US" sz="3200">
                <a:latin typeface="楷体" panose="02010609060101010101" charset="-122"/>
                <a:ea typeface="楷体" panose="02010609060101010101" charset="-122"/>
              </a:rPr>
              <a:t>老人的内心独白</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老人的心理变化</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老人对待搏斗的态度</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老人手中的武器</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老人自身的境况</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对老人手部的细节描写</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老人回到渔港后的细节描写</a:t>
            </a:r>
            <a:endParaRPr lang="zh-CN" altLang="en-US" sz="32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0" name="组合 9"/>
          <p:cNvGrpSpPr/>
          <p:nvPr>
            <p:custDataLst>
              <p:tags r:id="rId4"/>
            </p:custDataLst>
          </p:nvPr>
        </p:nvGrpSpPr>
        <p:grpSpPr>
          <a:xfrm>
            <a:off x="-34925" y="56515"/>
            <a:ext cx="12292330" cy="6711315"/>
            <a:chOff x="-55" y="89"/>
            <a:chExt cx="19358" cy="10569"/>
          </a:xfrm>
        </p:grpSpPr>
        <p:pic>
          <p:nvPicPr>
            <p:cNvPr id="6" name="图片 5" descr="856"/>
            <p:cNvPicPr>
              <a:picLocks noChangeAspect="1"/>
            </p:cNvPicPr>
            <p:nvPr>
              <p:custDataLst>
                <p:tags r:id="rId6"/>
              </p:custDataLst>
            </p:nvPr>
          </p:nvPicPr>
          <p:blipFill>
            <a:blip r:embed="rId5"/>
            <a:srcRect l="61779" t="10517" r="2871" b="78736"/>
            <a:stretch>
              <a:fillRect/>
            </a:stretch>
          </p:blipFill>
          <p:spPr>
            <a:xfrm flipH="1">
              <a:off x="-55" y="89"/>
              <a:ext cx="2515" cy="1145"/>
            </a:xfrm>
            <a:prstGeom prst="rect">
              <a:avLst/>
            </a:prstGeom>
          </p:spPr>
        </p:pic>
        <p:cxnSp>
          <p:nvCxnSpPr>
            <p:cNvPr id="2" name="直接连接符 1"/>
            <p:cNvCxnSpPr/>
            <p:nvPr>
              <p:custDataLst>
                <p:tags r:id="rId7"/>
              </p:custDataLst>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custDataLst>
                <p:tags r:id="rId8"/>
              </p:custDataLst>
            </p:nvPr>
          </p:nvPicPr>
          <p:blipFill>
            <a:blip r:embed="rId5"/>
            <a:srcRect l="61779" t="10517" r="2871" b="78736"/>
            <a:stretch>
              <a:fillRect/>
            </a:stretch>
          </p:blipFill>
          <p:spPr>
            <a:xfrm>
              <a:off x="16789" y="89"/>
              <a:ext cx="2515" cy="1145"/>
            </a:xfrm>
            <a:prstGeom prst="rect">
              <a:avLst/>
            </a:prstGeom>
          </p:spPr>
        </p:pic>
        <p:pic>
          <p:nvPicPr>
            <p:cNvPr id="4" name="图片 3" descr="856"/>
            <p:cNvPicPr>
              <a:picLocks noChangeAspect="1"/>
            </p:cNvPicPr>
            <p:nvPr>
              <p:custDataLst>
                <p:tags r:id="rId9"/>
              </p:custDataLst>
            </p:nvPr>
          </p:nvPicPr>
          <p:blipFill>
            <a:blip r:embed="rId5"/>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custDataLst>
                <p:tags r:id="rId10"/>
              </p:custDataLst>
            </p:nvPr>
          </p:nvPicPr>
          <p:blipFill>
            <a:blip r:embed="rId5"/>
            <a:srcRect l="61779" t="10517" r="2871" b="78736"/>
            <a:stretch>
              <a:fillRect/>
            </a:stretch>
          </p:blipFill>
          <p:spPr>
            <a:xfrm flipH="1" flipV="1">
              <a:off x="-55" y="9514"/>
              <a:ext cx="2515" cy="1145"/>
            </a:xfrm>
            <a:prstGeom prst="rect">
              <a:avLst/>
            </a:prstGeom>
          </p:spPr>
        </p:pic>
        <p:cxnSp>
          <p:nvCxnSpPr>
            <p:cNvPr id="7" name="直接连接符 6"/>
            <p:cNvCxnSpPr/>
            <p:nvPr>
              <p:custDataLst>
                <p:tags r:id="rId11"/>
              </p:custDataLst>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2"/>
              </p:custDataLst>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3"/>
              </p:custDataLst>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14"/>
            </p:custDataLst>
          </p:nvPr>
        </p:nvSpPr>
        <p:spPr>
          <a:xfrm>
            <a:off x="521335" y="567055"/>
            <a:ext cx="7472680" cy="5262245"/>
          </a:xfrm>
          <a:prstGeom prst="rect">
            <a:avLst/>
          </a:prstGeom>
          <a:noFill/>
        </p:spPr>
        <p:txBody>
          <a:bodyPr wrap="none" rtlCol="0" anchor="t">
            <a:spAutoFit/>
          </a:bodyPr>
          <a:lstStyle/>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你可以让他失去生命,可是无法让他屈服。</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人生的使命就是奋斗,是与命运做不懈的抗争。</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它集中阐释了海明威倡导的“硬汉精神”。</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失去过武器,但从没放下过武器;</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即使看不到希望,也尽力面对;</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不空想,有了航线就要勇于担当;</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积极行动,务实;</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决不屈服,渴望胜利;</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坦然承受结果。</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16389" name="内容占位符 1" descr="s_a45322e_1518b668130__78e6"/>
          <p:cNvPicPr>
            <a:picLocks noGrp="1" noChangeAspect="1"/>
          </p:cNvPicPr>
          <p:nvPr>
            <p:custDataLst>
              <p:tags r:id="rId16"/>
            </p:custDataLst>
          </p:nvPr>
        </p:nvPicPr>
        <p:blipFill>
          <a:blip r:embed="rId15"/>
          <a:stretch>
            <a:fillRect/>
          </a:stretch>
        </p:blipFill>
        <p:spPr>
          <a:xfrm>
            <a:off x="5876290" y="3031490"/>
            <a:ext cx="5996305" cy="3447415"/>
          </a:xfrm>
          <a:prstGeom prst="round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56210" y="240665"/>
            <a:ext cx="11879580" cy="6123940"/>
          </a:xfrm>
          <a:prstGeom prst="rect">
            <a:avLst/>
          </a:prstGeom>
          <a:noFill/>
          <a:ln w="9525">
            <a:noFill/>
          </a:ln>
        </p:spPr>
        <p:txBody>
          <a:bodyPr wrap="square">
            <a:spAutoFit/>
          </a:bodyPr>
          <a:lstStyle/>
          <a:p>
            <a:pPr indent="0"/>
            <a:r>
              <a:rPr lang="zh-CN" sz="2800" b="0">
                <a:solidFill>
                  <a:schemeClr val="tx1"/>
                </a:solidFill>
                <a:ea typeface="宋体" panose="02010600030101010101" pitchFamily="2" charset="-122"/>
              </a:rPr>
              <a:t>老人出海后满载而归，此时此刻他似乎征服了大自然，是一个胜利者。</a:t>
            </a:r>
            <a:endParaRPr lang="zh-CN" sz="2800" b="0">
              <a:solidFill>
                <a:schemeClr val="tx1"/>
              </a:solidFill>
              <a:ea typeface="宋体" pitchFamily="2" charset="-122"/>
            </a:endParaRPr>
          </a:p>
          <a:p>
            <a:pPr indent="0"/>
            <a:r>
              <a:rPr lang="zh-CN" sz="2800" b="0">
                <a:solidFill>
                  <a:schemeClr val="tx1"/>
                </a:solidFill>
                <a:ea typeface="宋体" panose="02010600030101010101" pitchFamily="2" charset="-122"/>
              </a:rPr>
              <a:t>然而他“先前走得太远”，大海上到处都有鲨鱼在等待，</a:t>
            </a:r>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仿佛是大海派出的复仇女神。</a:t>
            </a:r>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最终，老人的战利品只剩下了一副</a:t>
            </a:r>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“从鼻子到尾巴足有十八英尺长，</a:t>
            </a:r>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头尾之间却光秃秃的，什么也没有”的大马林鱼骨架。</a:t>
            </a:r>
            <a:endParaRPr lang="zh-CN" sz="2800" b="0">
              <a:solidFill>
                <a:schemeClr val="tx1"/>
              </a:solidFill>
              <a:ea typeface="宋体" panose="02010600030101010101" pitchFamily="2" charset="-122"/>
            </a:endParaRPr>
          </a:p>
          <a:p>
            <a:pPr indent="0"/>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老人的失败是注定了的，因为他实在是“走得太远”了。</a:t>
            </a:r>
            <a:r>
              <a:rPr lang="zh-CN" sz="2800" b="0">
                <a:solidFill>
                  <a:schemeClr val="tx1"/>
                </a:solidFill>
                <a:ea typeface="宋体" panose="02010600030101010101" pitchFamily="2" charset="-122"/>
              </a:rPr>
              <a:t>
</a:t>
            </a:r>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这就像古希腊文学里所塑造的一个个英雄一样，</a:t>
            </a:r>
            <a:endParaRPr lang="zh-CN" sz="2800" b="0">
              <a:solidFill>
                <a:schemeClr val="tx1"/>
              </a:solidFill>
              <a:ea typeface="宋体" panose="02010600030101010101" pitchFamily="2" charset="-122"/>
            </a:endParaRPr>
          </a:p>
          <a:p>
            <a:pPr indent="0"/>
            <a:r>
              <a:rPr lang="zh-CN" sz="2800" b="0">
                <a:solidFill>
                  <a:schemeClr val="tx1"/>
                </a:solidFill>
                <a:ea typeface="宋体" panose="02010600030101010101" pitchFamily="2" charset="-122"/>
              </a:rPr>
              <a:t>他们摆脱不了命运赋予的失败。</a:t>
            </a:r>
            <a:endParaRPr lang="zh-CN" sz="2800" b="0">
              <a:solidFill>
                <a:schemeClr val="tx1"/>
              </a:solidFill>
              <a:ea typeface="宋体" panose="02010600030101010101" pitchFamily="2" charset="-122"/>
            </a:endParaRPr>
          </a:p>
          <a:p>
            <a:pPr indent="0"/>
            <a:endParaRPr lang="zh-CN" sz="2800" b="0">
              <a:solidFill>
                <a:schemeClr val="tx1"/>
              </a:solidFill>
              <a:ea typeface="宋体" panose="02010600030101010101" pitchFamily="2" charset="-122"/>
            </a:endParaRPr>
          </a:p>
          <a:p>
            <a:pPr indent="0"/>
            <a:r>
              <a:rPr lang="zh-CN" sz="2800" b="0">
                <a:solidFill>
                  <a:srgbClr val="FF0000"/>
                </a:solidFill>
                <a:ea typeface="宋体" panose="02010600030101010101" pitchFamily="2" charset="-122"/>
              </a:rPr>
              <a:t>明知道失败，就默然接受失败吗？</a:t>
            </a:r>
            <a:endParaRPr lang="zh-CN" sz="2800" b="0">
              <a:solidFill>
                <a:srgbClr val="FF0000"/>
              </a:solidFill>
              <a:ea typeface="宋体" pitchFamily="2" charset="-122"/>
            </a:endParaRPr>
          </a:p>
          <a:p>
            <a:pPr indent="0"/>
            <a:r>
              <a:rPr lang="zh-CN" sz="2800" b="0">
                <a:solidFill>
                  <a:srgbClr val="FF0000"/>
                </a:solidFill>
                <a:ea typeface="宋体" panose="02010600030101010101" pitchFamily="2" charset="-122"/>
              </a:rPr>
              <a:t>明知道结局是死亡，就不去认真生活吗？</a:t>
            </a:r>
            <a:endParaRPr lang="zh-CN" altLang="en-US" sz="2800" b="0">
              <a:solidFill>
                <a:srgbClr val="FF0000"/>
              </a:solidFill>
              <a:ea typeface="宋体"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10" name="组合 9"/>
          <p:cNvGrpSpPr/>
          <p:nvPr>
            <p:custDataLst>
              <p:tags r:id="rId4"/>
            </p:custDataLst>
          </p:nvPr>
        </p:nvGrpSpPr>
        <p:grpSpPr>
          <a:xfrm>
            <a:off x="-34925" y="56515"/>
            <a:ext cx="12292330" cy="6711315"/>
            <a:chOff x="-55" y="89"/>
            <a:chExt cx="19358" cy="10569"/>
          </a:xfrm>
        </p:grpSpPr>
        <p:pic>
          <p:nvPicPr>
            <p:cNvPr id="6" name="图片 5" descr="856"/>
            <p:cNvPicPr>
              <a:picLocks noChangeAspect="1"/>
            </p:cNvPicPr>
            <p:nvPr>
              <p:custDataLst>
                <p:tags r:id="rId6"/>
              </p:custDataLst>
            </p:nvPr>
          </p:nvPicPr>
          <p:blipFill>
            <a:blip r:embed="rId5"/>
            <a:srcRect l="61779" t="10517" r="2871" b="78736"/>
            <a:stretch>
              <a:fillRect/>
            </a:stretch>
          </p:blipFill>
          <p:spPr>
            <a:xfrm flipH="1">
              <a:off x="-55" y="89"/>
              <a:ext cx="2515" cy="1145"/>
            </a:xfrm>
            <a:prstGeom prst="rect">
              <a:avLst/>
            </a:prstGeom>
          </p:spPr>
        </p:pic>
        <p:cxnSp>
          <p:nvCxnSpPr>
            <p:cNvPr id="2" name="直接连接符 1"/>
            <p:cNvCxnSpPr/>
            <p:nvPr>
              <p:custDataLst>
                <p:tags r:id="rId7"/>
              </p:custDataLst>
            </p:nvPr>
          </p:nvCxnSpPr>
          <p:spPr>
            <a:xfrm>
              <a:off x="2314" y="331"/>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pic>
          <p:nvPicPr>
            <p:cNvPr id="3" name="图片 2" descr="856"/>
            <p:cNvPicPr>
              <a:picLocks noChangeAspect="1"/>
            </p:cNvPicPr>
            <p:nvPr>
              <p:custDataLst>
                <p:tags r:id="rId8"/>
              </p:custDataLst>
            </p:nvPr>
          </p:nvPicPr>
          <p:blipFill>
            <a:blip r:embed="rId5"/>
            <a:srcRect l="61779" t="10517" r="2871" b="78736"/>
            <a:stretch>
              <a:fillRect/>
            </a:stretch>
          </p:blipFill>
          <p:spPr>
            <a:xfrm>
              <a:off x="16789" y="89"/>
              <a:ext cx="2515" cy="1145"/>
            </a:xfrm>
            <a:prstGeom prst="rect">
              <a:avLst/>
            </a:prstGeom>
          </p:spPr>
        </p:pic>
        <p:pic>
          <p:nvPicPr>
            <p:cNvPr id="4" name="图片 3" descr="856"/>
            <p:cNvPicPr>
              <a:picLocks noChangeAspect="1"/>
            </p:cNvPicPr>
            <p:nvPr>
              <p:custDataLst>
                <p:tags r:id="rId9"/>
              </p:custDataLst>
            </p:nvPr>
          </p:nvPicPr>
          <p:blipFill>
            <a:blip r:embed="rId5"/>
            <a:srcRect l="61779" t="10517" r="2871" b="78736"/>
            <a:stretch>
              <a:fillRect/>
            </a:stretch>
          </p:blipFill>
          <p:spPr>
            <a:xfrm flipV="1">
              <a:off x="16789" y="9514"/>
              <a:ext cx="2515" cy="1145"/>
            </a:xfrm>
            <a:prstGeom prst="rect">
              <a:avLst/>
            </a:prstGeom>
          </p:spPr>
        </p:pic>
        <p:pic>
          <p:nvPicPr>
            <p:cNvPr id="5" name="图片 4" descr="856"/>
            <p:cNvPicPr>
              <a:picLocks noChangeAspect="1"/>
            </p:cNvPicPr>
            <p:nvPr>
              <p:custDataLst>
                <p:tags r:id="rId10"/>
              </p:custDataLst>
            </p:nvPr>
          </p:nvPicPr>
          <p:blipFill>
            <a:blip r:embed="rId5"/>
            <a:srcRect l="61779" t="10517" r="2871" b="78736"/>
            <a:stretch>
              <a:fillRect/>
            </a:stretch>
          </p:blipFill>
          <p:spPr>
            <a:xfrm flipH="1" flipV="1">
              <a:off x="-55" y="9514"/>
              <a:ext cx="2515" cy="1145"/>
            </a:xfrm>
            <a:prstGeom prst="rect">
              <a:avLst/>
            </a:prstGeom>
          </p:spPr>
        </p:pic>
        <p:cxnSp>
          <p:nvCxnSpPr>
            <p:cNvPr id="7" name="直接连接符 6"/>
            <p:cNvCxnSpPr/>
            <p:nvPr>
              <p:custDataLst>
                <p:tags r:id="rId11"/>
              </p:custDataLst>
            </p:nvPr>
          </p:nvCxnSpPr>
          <p:spPr>
            <a:xfrm>
              <a:off x="2314" y="10409"/>
              <a:ext cx="14665" cy="0"/>
            </a:xfrm>
            <a:prstGeom prst="line">
              <a:avLst/>
            </a:prstGeom>
            <a:ln w="6350">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custDataLst>
                <p:tags r:id="rId12"/>
              </p:custDataLst>
            </p:nvPr>
          </p:nvCxnSpPr>
          <p:spPr>
            <a:xfrm flipH="1">
              <a:off x="531" y="1181"/>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custDataLst>
                <p:tags r:id="rId13"/>
              </p:custDataLst>
            </p:nvPr>
          </p:nvCxnSpPr>
          <p:spPr>
            <a:xfrm flipH="1">
              <a:off x="18697" y="1183"/>
              <a:ext cx="0" cy="8331"/>
            </a:xfrm>
            <a:prstGeom prst="line">
              <a:avLst/>
            </a:prstGeom>
            <a:ln>
              <a:solidFill>
                <a:srgbClr val="B89468"/>
              </a:solidFill>
            </a:ln>
          </p:spPr>
          <p:style>
            <a:lnRef idx="1">
              <a:schemeClr val="accent1"/>
            </a:lnRef>
            <a:fillRef idx="0">
              <a:schemeClr val="accent1"/>
            </a:fillRef>
            <a:effectRef idx="0">
              <a:schemeClr val="accent1"/>
            </a:effectRef>
            <a:fontRef idx="minor">
              <a:schemeClr val="tx1"/>
            </a:fontRef>
          </p:style>
        </p:cxnSp>
      </p:grpSp>
      <p:sp>
        <p:nvSpPr>
          <p:cNvPr id="11" name="文本框 10"/>
          <p:cNvSpPr txBox="1"/>
          <p:nvPr>
            <p:custDataLst>
              <p:tags r:id="rId14"/>
            </p:custDataLst>
          </p:nvPr>
        </p:nvSpPr>
        <p:spPr>
          <a:xfrm>
            <a:off x="521335" y="567055"/>
            <a:ext cx="7472680" cy="5262245"/>
          </a:xfrm>
          <a:prstGeom prst="rect">
            <a:avLst/>
          </a:prstGeom>
          <a:noFill/>
        </p:spPr>
        <p:txBody>
          <a:bodyPr wrap="none" rtlCol="0" anchor="t">
            <a:spAutoFit/>
          </a:bodyPr>
          <a:lstStyle/>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你可以让他失去生命,可是无法让他屈服。</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人生的使命就是奋斗,是与命运做不懈的抗争。</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它集中阐释了海明威倡导的“硬汉精神”。</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失去过武器,但从没放下过武器;</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即使看不到希望,也尽力面对;</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不空想,有了航线就要勇于担当;</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积极行动,务实;</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决不屈服,渴望胜利;</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a:p>
            <a:pPr indent="0" algn="l" fontAlgn="auto">
              <a:lnSpc>
                <a:spcPct val="100000"/>
              </a:lnSpc>
              <a:spcBef>
                <a:spcPct val="0"/>
              </a:spcBef>
            </a:pPr>
            <a:r>
              <a:rPr lang="zh-CN" altLang="en-US" sz="2800">
                <a:solidFill>
                  <a:schemeClr val="tx1"/>
                </a:solidFill>
                <a:latin typeface="楷体" panose="02010609060101010101" charset="-122"/>
                <a:ea typeface="楷体" panose="02010609060101010101" charset="-122"/>
                <a:cs typeface="楷体" panose="02010609060101010101" charset="-122"/>
                <a:sym typeface="+mn-ea"/>
              </a:rPr>
              <a:t>坦然承受结果。</a:t>
            </a:r>
            <a:endParaRPr lang="zh-CN" altLang="en-US" sz="2800">
              <a:solidFill>
                <a:schemeClr val="tx1"/>
              </a:solidFill>
              <a:latin typeface="楷体" panose="02010609060101010101" charset="-122"/>
              <a:ea typeface="楷体" panose="02010609060101010101" charset="-122"/>
              <a:cs typeface="楷体" panose="02010609060101010101" charset="-122"/>
              <a:sym typeface="+mn-ea"/>
            </a:endParaRPr>
          </a:p>
        </p:txBody>
      </p:sp>
      <p:pic>
        <p:nvPicPr>
          <p:cNvPr id="16389" name="内容占位符 1" descr="s_a45322e_1518b668130__78e6"/>
          <p:cNvPicPr>
            <a:picLocks noGrp="1" noChangeAspect="1"/>
          </p:cNvPicPr>
          <p:nvPr>
            <p:custDataLst>
              <p:tags r:id="rId16"/>
            </p:custDataLst>
          </p:nvPr>
        </p:nvPicPr>
        <p:blipFill>
          <a:blip r:embed="rId15"/>
          <a:stretch>
            <a:fillRect/>
          </a:stretch>
        </p:blipFill>
        <p:spPr>
          <a:xfrm>
            <a:off x="5876290" y="3031490"/>
            <a:ext cx="5996305" cy="3447415"/>
          </a:xfrm>
          <a:prstGeom prst="round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356870" y="122555"/>
            <a:ext cx="11155680" cy="5507990"/>
          </a:xfrm>
          <a:prstGeom prst="rect">
            <a:avLst/>
          </a:prstGeom>
          <a:noFill/>
        </p:spPr>
        <p:txBody>
          <a:bodyPr wrap="none" rtlCol="0" anchor="t">
            <a:spAutoFit/>
          </a:bodyPr>
          <a:lstStyle/>
          <a:p>
            <a:pPr indent="0"/>
            <a:r>
              <a:rPr lang="zh-CN" sz="3200">
                <a:ea typeface="宋体" panose="02010600030101010101" pitchFamily="2" charset="-122"/>
                <a:sym typeface="+mn-ea"/>
              </a:rPr>
              <a:t>这句话，集中阐释了海明威倡导的“硬汉性格”。</a:t>
            </a:r>
            <a:r>
              <a:rPr lang="zh-CN" sz="3200">
                <a:ea typeface="宋体" panose="02010600030101010101" pitchFamily="2" charset="-122"/>
                <a:sym typeface="+mn-ea"/>
              </a:rPr>
              <a:t>最终，希望的微光也闪现了。</a:t>
            </a:r>
            <a:r>
              <a:rPr lang="zh-CN" sz="3200">
                <a:ea typeface="宋体" panose="02010600030101010101" pitchFamily="2" charset="-122"/>
                <a:sym typeface="+mn-ea"/>
              </a:rPr>
              <a:t>
</a:t>
            </a:r>
            <a:endParaRPr lang="zh-CN" sz="3200">
              <a:ea typeface="宋体" pitchFamily="2" charset="-122"/>
              <a:sym typeface="+mn-ea"/>
            </a:endParaRPr>
          </a:p>
          <a:p>
            <a:pPr indent="0"/>
            <a:r>
              <a:rPr lang="zh-CN" sz="3200">
                <a:ea typeface="宋体" panose="02010600030101010101" pitchFamily="2" charset="-122"/>
                <a:sym typeface="+mn-ea"/>
              </a:rPr>
              <a:t>小孩诺曼林与老人约好要再一次出海，要作好更充足的准备；</a:t>
            </a:r>
            <a:endParaRPr lang="zh-CN" sz="3200">
              <a:ea typeface="宋体" panose="02010600030101010101" pitchFamily="2" charset="-122"/>
              <a:sym typeface="+mn-ea"/>
            </a:endParaRPr>
          </a:p>
          <a:p>
            <a:pPr indent="0"/>
            <a:r>
              <a:rPr lang="zh-CN" sz="3200">
                <a:ea typeface="宋体" panose="02010600030101010101" pitchFamily="2" charset="-122"/>
                <a:sym typeface="+mn-ea"/>
              </a:rPr>
              <a:t>老人也再一次梦见了狮子</a:t>
            </a:r>
            <a:endParaRPr lang="zh-CN" sz="3200">
              <a:ea typeface="宋体" panose="02010600030101010101" pitchFamily="2" charset="-122"/>
              <a:sym typeface="+mn-ea"/>
            </a:endParaRPr>
          </a:p>
          <a:p>
            <a:pPr indent="0"/>
            <a:r>
              <a:rPr lang="zh-CN" sz="3200">
                <a:ea typeface="宋体" panose="02010600030101010101" pitchFamily="2" charset="-122"/>
                <a:sym typeface="+mn-ea"/>
              </a:rPr>
              <a:t>——孔武有力的百兽之王，搏斗与胜利的象征！</a:t>
            </a:r>
            <a:r>
              <a:rPr lang="zh-CN" sz="3200">
                <a:ea typeface="宋体" panose="02010600030101010101" pitchFamily="2" charset="-122"/>
                <a:sym typeface="+mn-ea"/>
              </a:rPr>
              <a:t>小男孩、狮子，无一不是美国文学里所体现的未来信念。</a:t>
            </a:r>
            <a:r>
              <a:rPr lang="zh-CN" sz="3200">
                <a:ea typeface="宋体" panose="02010600030101010101" pitchFamily="2" charset="-122"/>
                <a:sym typeface="+mn-ea"/>
              </a:rPr>
              <a:t>
</a:t>
            </a:r>
            <a:endParaRPr lang="zh-CN" sz="3200">
              <a:ea typeface="宋体" panose="02010600030101010101" pitchFamily="2" charset="-122"/>
              <a:sym typeface="+mn-ea"/>
            </a:endParaRPr>
          </a:p>
          <a:p>
            <a:pPr indent="0"/>
            <a:endParaRPr lang="zh-CN" sz="3200">
              <a:ea typeface="宋体" panose="02010600030101010101" pitchFamily="2" charset="-122"/>
              <a:sym typeface="+mn-ea"/>
            </a:endParaRPr>
          </a:p>
          <a:p>
            <a:pPr indent="0"/>
            <a:r>
              <a:rPr lang="zh-CN" sz="3200">
                <a:ea typeface="宋体" panose="02010600030101010101" pitchFamily="2" charset="-122"/>
                <a:sym typeface="+mn-ea"/>
              </a:rPr>
              <a:t>老人身上展现的硬汉性格，亦是美国文学里所持有的生活态度。</a:t>
            </a:r>
            <a:endParaRPr lang="zh-CN" sz="3200">
              <a:ea typeface="宋体" panose="02010600030101010101" pitchFamily="2" charset="-122"/>
              <a:sym typeface="+mn-ea"/>
            </a:endParaRPr>
          </a:p>
          <a:p>
            <a:pPr indent="0"/>
            <a:endParaRPr lang="zh-CN" sz="3200">
              <a:ea typeface="宋体" panose="02010600030101010101" pitchFamily="2" charset="-122"/>
              <a:sym typeface="+mn-ea"/>
            </a:endParaRPr>
          </a:p>
          <a:p>
            <a:pPr indent="0"/>
            <a:r>
              <a:rPr lang="zh-CN" sz="3200">
                <a:ea typeface="宋体" panose="02010600030101010101" pitchFamily="2" charset="-122"/>
                <a:sym typeface="+mn-ea"/>
              </a:rPr>
              <a:t>美国能在战后迅速崛起，靠的正是这样一种精神。</a:t>
            </a:r>
            <a:endParaRPr lang="zh-CN" altLang="en-US" sz="3200"/>
          </a:p>
        </p:txBody>
      </p:sp>
      <p:sp>
        <p:nvSpPr>
          <p:cNvPr id="3" name="矩形 2"/>
          <p:cNvSpPr/>
          <p:nvPr>
            <p:custDataLst>
              <p:tags r:id="rId4"/>
            </p:custDataLst>
          </p:nvPr>
        </p:nvSpPr>
        <p:spPr>
          <a:xfrm>
            <a:off x="851853" y="5919470"/>
            <a:ext cx="8905875"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不可避免的悲剧命运和决不屈服的顽强精神</a:t>
            </a:r>
            <a:endPar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22555" y="186690"/>
            <a:ext cx="1554480" cy="645160"/>
          </a:xfrm>
          <a:prstGeom prst="rect">
            <a:avLst/>
          </a:prstGeom>
          <a:noFill/>
        </p:spPr>
        <p:txBody>
          <a:bodyPr wrap="none" rtlCol="0">
            <a:spAutoFit/>
            <a:scene3d>
              <a:camera prst="orthographicFront"/>
              <a:lightRig rig="threePt" dir="t"/>
            </a:scene3d>
          </a:bodyPr>
          <a:lstStyle/>
          <a:p>
            <a:r>
              <a:rPr lang="zh-CN" altLang="en-US" sz="36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rPr>
              <a:t>提  升</a:t>
            </a:r>
            <a:endParaRPr lang="zh-CN" altLang="en-US" sz="3600">
              <a:ln w="22225">
                <a:solidFill>
                  <a:schemeClr val="accent2"/>
                </a:solidFill>
                <a:prstDash val="solid"/>
              </a:ln>
              <a:solidFill>
                <a:schemeClr val="accent2">
                  <a:lumMod val="40000"/>
                  <a:lumOff val="60000"/>
                </a:schemeClr>
              </a:solidFill>
              <a:effectLst/>
              <a:latin typeface="楷体" panose="02010609060101010101" charset="-122"/>
              <a:ea typeface="楷体" panose="02010609060101010101" charset="-122"/>
            </a:endParaRPr>
          </a:p>
        </p:txBody>
      </p:sp>
      <p:sp>
        <p:nvSpPr>
          <p:cNvPr id="3" name="文本框 2"/>
          <p:cNvSpPr txBox="1"/>
          <p:nvPr>
            <p:custDataLst>
              <p:tags r:id="rId4"/>
            </p:custDataLst>
          </p:nvPr>
        </p:nvSpPr>
        <p:spPr>
          <a:xfrm>
            <a:off x="223520" y="1067435"/>
            <a:ext cx="7498080" cy="645160"/>
          </a:xfrm>
          <a:prstGeom prst="rect">
            <a:avLst/>
          </a:prstGeom>
          <a:noFill/>
        </p:spPr>
        <p:txBody>
          <a:bodyPr wrap="none" rtlCol="0">
            <a:spAutoFit/>
          </a:bodyPr>
          <a:lstStyle/>
          <a:p>
            <a:r>
              <a:rPr lang="zh-CN" altLang="en-US" sz="3600">
                <a:latin typeface="宋体" panose="02010600030101010101" pitchFamily="2" charset="-122"/>
                <a:ea typeface="宋体" panose="02010600030101010101" pitchFamily="2" charset="-122"/>
              </a:rPr>
              <a:t>老人身上还有没有其他的人性光辉？</a:t>
            </a:r>
            <a:endParaRPr lang="zh-CN" altLang="en-US" sz="3600">
              <a:latin typeface="宋体" pitchFamily="2" charset="-122"/>
              <a:ea typeface="宋体" pitchFamily="2" charset="-122"/>
            </a:endParaRPr>
          </a:p>
        </p:txBody>
      </p:sp>
      <p:sp>
        <p:nvSpPr>
          <p:cNvPr id="4" name="文本框 3"/>
          <p:cNvSpPr txBox="1"/>
          <p:nvPr>
            <p:custDataLst>
              <p:tags r:id="rId5"/>
            </p:custDataLst>
          </p:nvPr>
        </p:nvSpPr>
        <p:spPr>
          <a:xfrm>
            <a:off x="411480" y="2453640"/>
            <a:ext cx="8717280" cy="3538220"/>
          </a:xfrm>
          <a:prstGeom prst="rect">
            <a:avLst/>
          </a:prstGeom>
          <a:noFill/>
        </p:spPr>
        <p:txBody>
          <a:bodyPr wrap="none" rtlCol="0">
            <a:spAutoFit/>
          </a:bodyPr>
          <a:lstStyle/>
          <a:p>
            <a:r>
              <a:rPr lang="zh-CN" altLang="en-US" sz="3200">
                <a:latin typeface="楷体" panose="02010609060101010101" charset="-122"/>
                <a:ea typeface="楷体" panose="02010609060101010101" charset="-122"/>
              </a:rPr>
              <a:t>老人是怎么称呼怎么对待灰鲭鲨和大马林鱼的？</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老人是怎么对待大海的？</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老人是怎么对待自己的职业的？</a:t>
            </a:r>
            <a:endParaRPr lang="zh-CN" altLang="en-US" sz="3200">
              <a:latin typeface="楷体" panose="02010609060101010101" charset="-122"/>
              <a:ea typeface="楷体" panose="02010609060101010101" charset="-122"/>
            </a:endParaRPr>
          </a:p>
          <a:p>
            <a:endParaRPr lang="zh-CN" altLang="en-US" sz="3200">
              <a:latin typeface="楷体" panose="02010609060101010101" charset="-122"/>
              <a:ea typeface="楷体" panose="02010609060101010101" charset="-122"/>
            </a:endParaRPr>
          </a:p>
          <a:p>
            <a:r>
              <a:rPr lang="zh-CN" altLang="en-US" sz="3200">
                <a:latin typeface="楷体" panose="02010609060101010101" charset="-122"/>
                <a:ea typeface="楷体" panose="02010609060101010101" charset="-122"/>
              </a:rPr>
              <a:t>老人是怎么看待这次出海的？</a:t>
            </a:r>
            <a:endParaRPr lang="zh-CN" altLang="en-US" sz="3200">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椭圆 3"/>
          <p:cNvSpPr/>
          <p:nvPr>
            <p:custDataLst>
              <p:tags r:id="rId4"/>
            </p:custDataLst>
          </p:nvPr>
        </p:nvSpPr>
        <p:spPr>
          <a:xfrm>
            <a:off x="6571615" y="13881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custDataLst>
              <p:tags r:id="rId6"/>
            </p:custDataLst>
          </p:nvPr>
        </p:nvPicPr>
        <p:blipFill>
          <a:blip r:embed="rId5"/>
          <a:stretch>
            <a:fillRect/>
          </a:stretch>
        </p:blipFill>
        <p:spPr>
          <a:xfrm flipH="1">
            <a:off x="7094855" y="1540510"/>
            <a:ext cx="3473450" cy="3835400"/>
          </a:xfrm>
          <a:prstGeom prst="ellipse">
            <a:avLst/>
          </a:prstGeom>
        </p:spPr>
      </p:pic>
      <p:grpSp>
        <p:nvGrpSpPr>
          <p:cNvPr id="10" name="组合 9"/>
          <p:cNvGrpSpPr/>
          <p:nvPr>
            <p:custDataLst>
              <p:tags r:id="rId7"/>
            </p:custDataLst>
          </p:nvPr>
        </p:nvGrpSpPr>
        <p:grpSpPr>
          <a:xfrm>
            <a:off x="123190" y="0"/>
            <a:ext cx="800100" cy="2180590"/>
            <a:chOff x="1051" y="3208"/>
            <a:chExt cx="1260" cy="3434"/>
          </a:xfrm>
        </p:grpSpPr>
        <p:pic>
          <p:nvPicPr>
            <p:cNvPr id="2" name="图片 1" descr="012"/>
            <p:cNvPicPr>
              <a:picLocks noChangeAspect="1"/>
            </p:cNvPicPr>
            <p:nvPr>
              <p:custDataLst>
                <p:tags r:id="rId9"/>
              </p:custDataLst>
            </p:nvPr>
          </p:nvPicPr>
          <p:blipFill>
            <a:blip r:embed="rId8"/>
            <a:srcRect l="41544" t="2715" r="29100" b="39489"/>
            <a:stretch>
              <a:fillRect/>
            </a:stretch>
          </p:blipFill>
          <p:spPr>
            <a:xfrm>
              <a:off x="1051" y="3208"/>
              <a:ext cx="1165" cy="3434"/>
            </a:xfrm>
            <a:prstGeom prst="rect">
              <a:avLst/>
            </a:prstGeom>
          </p:spPr>
        </p:pic>
        <p:sp>
          <p:nvSpPr>
            <p:cNvPr id="9" name="文本框 8"/>
            <p:cNvSpPr txBox="1"/>
            <p:nvPr>
              <p:custDataLst>
                <p:tags r:id="rId10"/>
              </p:custDataLst>
            </p:nvPr>
          </p:nvSpPr>
          <p:spPr>
            <a:xfrm>
              <a:off x="1054" y="3464"/>
              <a:ext cx="1257" cy="2948"/>
            </a:xfrm>
            <a:prstGeom prst="rect">
              <a:avLst/>
            </a:prstGeom>
            <a:noFill/>
          </p:spPr>
          <p:txBody>
            <a:bodyPr vert="eaVert" wrap="square" rtlCol="0">
              <a:spAutoFit/>
            </a:bodyPr>
            <a:lstStyle/>
            <a:p>
              <a:pPr algn="ctr"/>
              <a:r>
                <a:rPr lang="zh-CN" altLang="en-US" sz="4000">
                  <a:latin typeface="方正姚体" panose="02010601030101010101" charset="-122"/>
                  <a:ea typeface="方正姚体" panose="02010601030101010101" charset="-122"/>
                </a:rPr>
                <a:t>检测</a:t>
              </a:r>
              <a:endParaRPr lang="zh-CN" altLang="en-US" sz="4000">
                <a:latin typeface="方正姚体"/>
                <a:ea typeface="方正姚体"/>
              </a:endParaRPr>
            </a:p>
          </p:txBody>
        </p:sp>
      </p:grpSp>
      <p:sp>
        <p:nvSpPr>
          <p:cNvPr id="3" name="文本框 2"/>
          <p:cNvSpPr txBox="1"/>
          <p:nvPr>
            <p:custDataLst>
              <p:tags r:id="rId11"/>
            </p:custDataLst>
          </p:nvPr>
        </p:nvSpPr>
        <p:spPr>
          <a:xfrm>
            <a:off x="125095" y="3105150"/>
            <a:ext cx="6278880" cy="706755"/>
          </a:xfrm>
          <a:prstGeom prst="rect">
            <a:avLst/>
          </a:prstGeom>
          <a:noFill/>
        </p:spPr>
        <p:txBody>
          <a:bodyPr wrap="none" rtlCol="0" anchor="t">
            <a:spAutoFit/>
          </a:bodyPr>
          <a:lstStyle/>
          <a:p>
            <a:r>
              <a:rPr lang="zh-CN" sz="4000">
                <a:ea typeface="宋体" panose="02010600030101010101" pitchFamily="2" charset="-122"/>
                <a:sym typeface="+mn-ea"/>
              </a:rPr>
              <a:t>给圣地亚哥写一则颁奖词。</a:t>
            </a:r>
            <a:endParaRPr lang="zh-CN" altLang="en-US" sz="4000"/>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639445" y="1329690"/>
            <a:ext cx="10912475" cy="3353435"/>
          </a:xfrm>
          <a:prstGeom prst="rect">
            <a:avLst/>
          </a:prstGeom>
          <a:noFill/>
          <a:ln w="9525">
            <a:noFill/>
          </a:ln>
        </p:spPr>
        <p:txBody>
          <a:bodyPr wrap="square">
            <a:spAutoFit/>
          </a:bodyPr>
          <a:lstStyle/>
          <a:p>
            <a:pPr indent="0"/>
            <a:r>
              <a:rPr lang="zh-CN" altLang="en-US" sz="4000" b="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作业</a:t>
            </a:r>
            <a:endParaRPr lang="en-US" sz="4000" b="0">
              <a:ln w="22225">
                <a:solidFill>
                  <a:schemeClr val="accent2"/>
                </a:solidFill>
                <a:prstDash val="solid"/>
              </a:ln>
              <a:solidFill>
                <a:schemeClr val="accent2">
                  <a:lumMod val="40000"/>
                  <a:lumOff val="60000"/>
                </a:schemeClr>
              </a:solidFill>
              <a:effectLst/>
              <a:latin typeface="宋体" pitchFamily="2" charset="-122"/>
              <a:ea typeface="宋体" pitchFamily="2" charset="-122"/>
            </a:endParaRPr>
          </a:p>
          <a:p>
            <a:pPr indent="0"/>
            <a:endParaRPr lang="en-US" sz="3200" b="0">
              <a:latin typeface="宋体" pitchFamily="2" charset="-122"/>
              <a:ea typeface="宋体" pitchFamily="2" charset="-122"/>
            </a:endParaRPr>
          </a:p>
          <a:p>
            <a:pPr indent="0"/>
            <a:r>
              <a:rPr lang="zh-CN" sz="3200" b="0">
                <a:ea typeface="宋体" panose="02010600030101010101" pitchFamily="2" charset="-122"/>
              </a:rPr>
              <a:t>节选中没有老人的外貌描写,</a:t>
            </a:r>
            <a:endParaRPr lang="zh-CN" sz="3200" b="0">
              <a:ea typeface="宋体" panose="02010600030101010101" pitchFamily="2" charset="-122"/>
            </a:endParaRPr>
          </a:p>
          <a:p>
            <a:pPr indent="0"/>
            <a:r>
              <a:rPr lang="zh-CN" sz="3200" b="0">
                <a:ea typeface="宋体" panose="02010600030101010101" pitchFamily="2" charset="-122"/>
              </a:rPr>
              <a:t>你能发挥想象给老人写一段外貌吗?</a:t>
            </a:r>
            <a:r>
              <a:rPr lang="zh-CN" sz="3200" b="0">
                <a:ea typeface="宋体" panose="02010600030101010101" pitchFamily="2" charset="-122"/>
              </a:rPr>
              <a:t>可根据前面对人物性格的分析展开想象,抓住某一个特征来写，如可写老人的手、老人的面庞等，字数50</a:t>
            </a:r>
            <a:r>
              <a:rPr lang="en-US" altLang="zh-CN" sz="3200" b="0">
                <a:ea typeface="宋体" panose="02010600030101010101" pitchFamily="2" charset="-122"/>
              </a:rPr>
              <a:t>——</a:t>
            </a:r>
            <a:r>
              <a:rPr lang="zh-CN" sz="3200" b="0">
                <a:ea typeface="宋体" panose="02010600030101010101" pitchFamily="2" charset="-122"/>
              </a:rPr>
              <a:t>100字。</a:t>
            </a:r>
            <a:r>
              <a:rPr lang="en-US" sz="1200" b="0">
                <a:latin typeface="宋体" panose="02010600030101010101" pitchFamily="2" charset="-122"/>
                <a:ea typeface="宋体" panose="02010600030101010101" pitchFamily="2" charset="-122"/>
              </a:rPr>
              <a:t> </a:t>
            </a:r>
            <a:r>
              <a:rPr lang="en-US" sz="1200" b="0">
                <a:latin typeface="宋体" panose="02010600030101010101" pitchFamily="2" charset="-122"/>
                <a:ea typeface="宋体" panose="02010600030101010101" pitchFamily="2" charset="-122"/>
              </a:rPr>
              <a:t>
</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椭圆 3"/>
          <p:cNvSpPr/>
          <p:nvPr>
            <p:custDataLst>
              <p:tags r:id="rId4"/>
            </p:custDataLst>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custDataLst>
              <p:tags r:id="rId6"/>
            </p:custDataLst>
          </p:nvPr>
        </p:nvPicPr>
        <p:blipFill>
          <a:blip r:embed="rId5"/>
          <a:stretch>
            <a:fillRect/>
          </a:stretch>
        </p:blipFill>
        <p:spPr>
          <a:xfrm flipH="1">
            <a:off x="8206105" y="1540510"/>
            <a:ext cx="3473450" cy="3835400"/>
          </a:xfrm>
          <a:prstGeom prst="ellipse">
            <a:avLst/>
          </a:prstGeom>
        </p:spPr>
      </p:pic>
      <p:sp>
        <p:nvSpPr>
          <p:cNvPr id="2" name="矩形 1"/>
          <p:cNvSpPr/>
          <p:nvPr>
            <p:custDataLst>
              <p:tags r:id="rId7"/>
            </p:custDataLst>
          </p:nvPr>
        </p:nvSpPr>
        <p:spPr>
          <a:xfrm>
            <a:off x="2118360" y="2829560"/>
            <a:ext cx="5501005" cy="3969385"/>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老  人  与  海（第三课时）</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海明威</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00" name="文本框 99"/>
          <p:cNvSpPr txBox="1"/>
          <p:nvPr>
            <p:custDataLst>
              <p:tags r:id="rId4"/>
            </p:custDataLst>
          </p:nvPr>
        </p:nvSpPr>
        <p:spPr>
          <a:xfrm>
            <a:off x="95885" y="601345"/>
            <a:ext cx="12096115" cy="4030980"/>
          </a:xfrm>
          <a:prstGeom prst="rect">
            <a:avLst/>
          </a:prstGeom>
          <a:noFill/>
          <a:ln w="9525">
            <a:noFill/>
          </a:ln>
        </p:spPr>
        <p:txBody>
          <a:bodyPr wrap="square">
            <a:spAutoFit/>
          </a:bodyPr>
          <a:lstStyle/>
          <a:p>
            <a:pPr indent="0"/>
            <a:r>
              <a:rPr lang="en-US" altLang="zh-CN" sz="2800" b="0">
                <a:latin typeface="微软雅黑" panose="020b0503020204020204" charset="-122"/>
                <a:ea typeface="微软雅黑" panose="020b0503020204020204" charset="-122"/>
                <a:cs typeface="微软雅黑" panose="020b0503020204020204" charset="-122"/>
              </a:rPr>
              <a:t>2.</a:t>
            </a:r>
            <a:r>
              <a:rPr lang="zh-CN" sz="2800" b="0">
                <a:latin typeface="微软雅黑" panose="020b0503020204020204" charset="-122"/>
                <a:ea typeface="微软雅黑" panose="020b0503020204020204" charset="-122"/>
                <a:cs typeface="微软雅黑" panose="020b0503020204020204" charset="-122"/>
              </a:rPr>
              <a:t>请选择令你感触最深的心理独白并进行分析,概括出老人形象的精神特点。</a:t>
            </a:r>
            <a:r>
              <a:rPr lang="en-US" sz="3200" b="0">
                <a:latin typeface="微软雅黑" panose="020b0503020204020204" charset="-122"/>
                <a:ea typeface="微软雅黑" panose="020b0503020204020204" charset="-122"/>
                <a:cs typeface="微软雅黑" panose="020b0503020204020204" charset="-122"/>
              </a:rPr>
              <a:t> </a:t>
            </a:r>
            <a:endParaRPr lang="en-US"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①每一天都是一个新的日子。走运当然是好。不过我情愿做到分毫不差。</a:t>
            </a:r>
            <a:r>
              <a:rPr lang="zh-CN" sz="2800" b="0">
                <a:latin typeface="微软雅黑" panose="020b0503020204020204" charset="-122"/>
                <a:ea typeface="微软雅黑" panose="020b0503020204020204" charset="-122"/>
                <a:cs typeface="微软雅黑" panose="020b0503020204020204" charset="-122"/>
              </a:rPr>
              <a:t>
</a:t>
            </a:r>
            <a:endParaRPr lang="zh-CN" sz="28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这样,运气来的时候,你就有所准备了。不过话得说回来,没有一桩事是容易的。</a:t>
            </a:r>
            <a:endParaRPr lang="zh-CN"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②“但人不是为失败而生的,”他说,“一个人可以被毁灭,但不能被打败。”</a:t>
            </a:r>
            <a:endParaRPr lang="zh-CN" sz="28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③眼下可不是想自己缺什么的时候,还是想想用手头儿的东西能派什么用场吧。</a:t>
            </a:r>
            <a:endParaRPr lang="zh-CN" sz="3200" b="0">
              <a:latin typeface="微软雅黑" panose="020b0503020204020204" charset="-122"/>
              <a:ea typeface="微软雅黑" panose="020b0503020204020204" charset="-122"/>
              <a:cs typeface="微软雅黑" panose="020b0503020204020204" charset="-122"/>
            </a:endParaRPr>
          </a:p>
          <a:p>
            <a:pPr indent="0"/>
            <a:r>
              <a:rPr lang="zh-CN" sz="2800" b="0">
                <a:latin typeface="微软雅黑" panose="020b0503020204020204" charset="-122"/>
                <a:ea typeface="微软雅黑" panose="020b0503020204020204" charset="-122"/>
                <a:cs typeface="微软雅黑" panose="020b0503020204020204" charset="-122"/>
              </a:rPr>
              <a:t>④人不抱希望才愚蠢呢。</a:t>
            </a:r>
            <a:endParaRPr lang="zh-CN" altLang="en-US" sz="2800">
              <a:latin typeface="微软雅黑" panose="020b0503020204020204" charset="-122"/>
              <a:ea typeface="微软雅黑" panose="020b0503020204020204" charset="-122"/>
              <a:cs typeface="微软雅黑" panose="020b0503020204020204" charset="-122"/>
            </a:endParaRPr>
          </a:p>
          <a:p>
            <a:pPr indent="0"/>
            <a:r>
              <a:rPr lang="zh-CN" altLang="en-US" sz="2800">
                <a:latin typeface="微软雅黑" panose="020b0503020204020204" charset="-122"/>
                <a:ea typeface="微软雅黑" panose="020b0503020204020204" charset="-122"/>
                <a:cs typeface="微软雅黑" panose="020b0503020204020204" charset="-122"/>
              </a:rPr>
              <a:t>⑤真希望这是一场梦，他想。可谁知道呢？说不定有个好结果呢。</a:t>
            </a:r>
            <a:endParaRPr lang="zh-CN" altLang="en-US" sz="2800">
              <a:latin typeface="微软雅黑" panose="020b0503020204020204" charset="-122"/>
              <a:ea typeface="微软雅黑" panose="020b0503020204020204" charset="-122"/>
              <a:cs typeface="微软雅黑" panose="020b0503020204020204" charset="-122"/>
            </a:endParaRPr>
          </a:p>
          <a:p>
            <a:pPr indent="0"/>
            <a:r>
              <a:rPr lang="zh-CN" altLang="en-US" sz="2800">
                <a:latin typeface="微软雅黑" panose="020b0503020204020204" charset="-122"/>
                <a:ea typeface="微软雅黑" panose="020b0503020204020204" charset="-122"/>
                <a:cs typeface="微软雅黑" panose="020b0503020204020204" charset="-122"/>
              </a:rPr>
              <a:t>⑥</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跟他们斗，</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他说，</a:t>
            </a:r>
            <a:r>
              <a:rPr lang="en-US" altLang="zh-CN" sz="2800">
                <a:latin typeface="微软雅黑" panose="020b0503020204020204" charset="-122"/>
                <a:ea typeface="微软雅黑" panose="020b0503020204020204" charset="-122"/>
                <a:cs typeface="微软雅黑" panose="020b0503020204020204" charset="-122"/>
              </a:rPr>
              <a:t>“</a:t>
            </a:r>
            <a:r>
              <a:rPr lang="zh-CN" altLang="en-US" sz="2800">
                <a:latin typeface="微软雅黑" panose="020b0503020204020204" charset="-122"/>
                <a:ea typeface="微软雅黑" panose="020b0503020204020204" charset="-122"/>
                <a:cs typeface="微软雅黑" panose="020b0503020204020204" charset="-122"/>
              </a:rPr>
              <a:t>我要跟它们一直斗到死。</a:t>
            </a:r>
            <a:r>
              <a:rPr lang="en-US" altLang="zh-CN" sz="2800">
                <a:latin typeface="微软雅黑" panose="020b0503020204020204" charset="-122"/>
                <a:ea typeface="微软雅黑" panose="020b0503020204020204" charset="-122"/>
                <a:cs typeface="微软雅黑" panose="020b0503020204020204" charset="-122"/>
              </a:rPr>
              <a:t>”</a:t>
            </a:r>
            <a:endParaRPr lang="en-US" altLang="zh-CN" sz="2800">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5"/>
            </p:custDataLst>
          </p:nvPr>
        </p:nvSpPr>
        <p:spPr>
          <a:xfrm>
            <a:off x="9188133" y="144780"/>
            <a:ext cx="2478405" cy="64516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3600" b="1">
                <a:solidFill>
                  <a:schemeClr val="accent4"/>
                </a:solidFill>
                <a:effectLst/>
                <a:latin typeface="楷体" panose="02010609060101010101" charset="-122"/>
                <a:ea typeface="楷体" panose="02010609060101010101" charset="-122"/>
              </a:rPr>
              <a:t>预习任务二</a:t>
            </a:r>
            <a:endParaRPr lang="zh-CN" altLang="en-US" sz="3600" b="1">
              <a:solidFill>
                <a:schemeClr val="accent4"/>
              </a:solidFill>
              <a:effectLst/>
              <a:latin typeface="楷体" panose="02010609060101010101" charset="-122"/>
              <a:ea typeface="楷体" panose="02010609060101010101" charset="-122"/>
            </a:endParaRPr>
          </a:p>
        </p:txBody>
      </p:sp>
      <p:pic>
        <p:nvPicPr>
          <p:cNvPr id="7" name="图片 6"/>
          <p:cNvPicPr>
            <a:picLocks noChangeAspect="1"/>
          </p:cNvPicPr>
          <p:nvPr>
            <p:custDataLst>
              <p:tags r:id="rId7"/>
            </p:custDataLst>
          </p:nvPr>
        </p:nvPicPr>
        <p:blipFill>
          <a:blip r:embed="rId6"/>
          <a:srcRect b="7929"/>
          <a:stretch>
            <a:fillRect/>
          </a:stretch>
        </p:blipFill>
        <p:spPr>
          <a:xfrm>
            <a:off x="7887970" y="4632325"/>
            <a:ext cx="4200525" cy="2131060"/>
          </a:xfrm>
          <a:prstGeom prst="round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edg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11760" y="97790"/>
            <a:ext cx="11968480" cy="3192780"/>
          </a:xfrm>
          <a:prstGeom prst="rect">
            <a:avLst/>
          </a:prstGeom>
          <a:noFill/>
        </p:spPr>
        <p:txBody>
          <a:bodyPr wrap="none" rtlCol="0" anchor="t">
            <a:spAutoFit/>
          </a:bodyPr>
          <a:lstStyle/>
          <a:p>
            <a:pPr>
              <a:lnSpc>
                <a:spcPct val="9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老人乐观和不屈不挠的精神无疑是值得肯定的，</a:t>
            </a:r>
            <a:endParaRPr lang="zh-CN" altLang="en-US" sz="3200">
              <a:solidFill>
                <a:schemeClr val="tx1"/>
              </a:solidFill>
              <a:latin typeface="宋体" pitchFamily="2" charset="-122"/>
              <a:ea typeface="宋体" pitchFamily="2" charset="-122"/>
              <a:cs typeface="宋体" panose="02010600030101010101" pitchFamily="2" charset="-122"/>
              <a:sym typeface="+mn-ea"/>
            </a:endParaRPr>
          </a:p>
          <a:p>
            <a:pPr>
              <a:lnSpc>
                <a:spcPct val="9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但是，面对注定的失败，如此不屈不挠有意义吗？</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9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从第一条鲨鱼的出现，老人就意识到保住马林鱼的希望十分渺茫。 </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9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后来老人拼得筋疲力尽，几近死亡，</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9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大马林鱼还是被吃得只剩下一副骨架。</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90000"/>
              </a:lnSpc>
            </a:pP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a:lnSpc>
                <a:spcPct val="90000"/>
              </a:lnSpc>
            </a:pP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老人这样做值得吗？</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98307" name="矩形 98306"/>
          <p:cNvSpPr/>
          <p:nvPr>
            <p:custDataLst>
              <p:tags r:id="rId4"/>
            </p:custDataLst>
          </p:nvPr>
        </p:nvSpPr>
        <p:spPr>
          <a:xfrm>
            <a:off x="111125" y="3998595"/>
            <a:ext cx="12080240" cy="1938020"/>
          </a:xfrm>
          <a:prstGeom prst="rect">
            <a:avLst/>
          </a:prstGeom>
          <a:noFill/>
          <a:ln w="9525">
            <a:noFill/>
          </a:ln>
        </p:spPr>
        <p:txBody>
          <a:bodyPr wrap="square" anchor="ctr">
            <a:spAutoFit/>
          </a:bodyPr>
          <a:lstStyle/>
          <a:p>
            <a:pPr eaLnBrk="0" hangingPunct="0"/>
            <a:r>
              <a:rPr lang="zh-CN" altLang="en-US" sz="40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过程远比结果重要。 </a:t>
            </a:r>
            <a:endParaRPr lang="zh-CN" altLang="en-US" sz="40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a:p>
            <a:pPr eaLnBrk="0" hangingPunct="0"/>
            <a:endParaRPr lang="zh-CN" altLang="en-US" sz="40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a:p>
            <a:pPr eaLnBrk="0" hangingPunct="0"/>
            <a:r>
              <a:rPr lang="zh-CN" altLang="en-US" sz="40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rPr>
              <a:t>只要有百分之一的希望就要尽百分之百的努力。</a:t>
            </a:r>
            <a:endParaRPr lang="zh-CN" altLang="en-US" sz="4000" b="1">
              <a:solidFill>
                <a:srgbClr val="FF0000"/>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98307">
                                            <p:txEl>
                                              <p:pRg st="0" end="0"/>
                                            </p:txEl>
                                          </p:spTgt>
                                        </p:tgtEl>
                                        <p:attrNameLst>
                                          <p:attrName>style.visibility</p:attrName>
                                        </p:attrNameLst>
                                      </p:cBhvr>
                                      <p:to>
                                        <p:strVal val="visible"/>
                                      </p:to>
                                    </p:set>
                                    <p:anim calcmode="lin" valueType="num">
                                      <p:cBhvr additive="base">
                                        <p:cTn id="7" dur="500" fill="hold"/>
                                        <p:tgtEl>
                                          <p:spTgt spid="983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83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8307">
                                            <p:txEl>
                                              <p:pRg st="2" end="2"/>
                                            </p:txEl>
                                          </p:spTgt>
                                        </p:tgtEl>
                                        <p:attrNameLst>
                                          <p:attrName>style.visibility</p:attrName>
                                        </p:attrNameLst>
                                      </p:cBhvr>
                                      <p:to>
                                        <p:strVal val="visible"/>
                                      </p:to>
                                    </p:set>
                                    <p:anim calcmode="lin" valueType="num">
                                      <p:cBhvr additive="base">
                                        <p:cTn id="11" dur="500" fill="hold"/>
                                        <p:tgtEl>
                                          <p:spTgt spid="9830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830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21" name="组合 20"/>
          <p:cNvGrpSpPr/>
          <p:nvPr>
            <p:custDataLst>
              <p:tags r:id="rId4"/>
            </p:custDataLst>
          </p:nvPr>
        </p:nvGrpSpPr>
        <p:grpSpPr>
          <a:xfrm>
            <a:off x="0" y="1087755"/>
            <a:ext cx="1153795" cy="4134485"/>
            <a:chOff x="2506" y="2394"/>
            <a:chExt cx="1817" cy="6511"/>
          </a:xfrm>
        </p:grpSpPr>
        <p:pic>
          <p:nvPicPr>
            <p:cNvPr id="8" name="图片 7" descr="012"/>
            <p:cNvPicPr>
              <a:picLocks noChangeAspect="1"/>
            </p:cNvPicPr>
            <p:nvPr>
              <p:custDataLst>
                <p:tags r:id="rId6"/>
              </p:custDataLst>
            </p:nvPr>
          </p:nvPicPr>
          <p:blipFill>
            <a:blip r:embed="rId5"/>
            <a:srcRect l="41544" t="2715" r="29100" b="39489"/>
            <a:stretch>
              <a:fillRect/>
            </a:stretch>
          </p:blipFill>
          <p:spPr>
            <a:xfrm>
              <a:off x="2506" y="3588"/>
              <a:ext cx="1817" cy="4113"/>
            </a:xfrm>
            <a:prstGeom prst="rect">
              <a:avLst/>
            </a:prstGeom>
          </p:spPr>
        </p:pic>
        <p:sp>
          <p:nvSpPr>
            <p:cNvPr id="2" name="文本框 1"/>
            <p:cNvSpPr txBox="1"/>
            <p:nvPr>
              <p:custDataLst>
                <p:tags r:id="rId7"/>
              </p:custDataLst>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endParaRPr lang="zh-CN" altLang="en-US" sz="4000">
                <a:latin typeface="仿宋" panose="02010609060101010101" charset="-122"/>
                <a:ea typeface="仿宋" panose="02010609060101010101" charset="-122"/>
              </a:endParaRPr>
            </a:p>
          </p:txBody>
        </p:sp>
      </p:grpSp>
      <p:grpSp>
        <p:nvGrpSpPr>
          <p:cNvPr id="5" name="组合 4"/>
          <p:cNvGrpSpPr/>
          <p:nvPr>
            <p:custDataLst>
              <p:tags r:id="rId8"/>
            </p:custDataLst>
          </p:nvPr>
        </p:nvGrpSpPr>
        <p:grpSpPr>
          <a:xfrm>
            <a:off x="1318260" y="1974850"/>
            <a:ext cx="600075" cy="600075"/>
            <a:chOff x="7297" y="1894"/>
            <a:chExt cx="705" cy="705"/>
          </a:xfrm>
        </p:grpSpPr>
        <p:sp>
          <p:nvSpPr>
            <p:cNvPr id="3" name="椭圆 2"/>
            <p:cNvSpPr/>
            <p:nvPr>
              <p:custDataLst>
                <p:tags r:id="rId9"/>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custDataLst>
                <p:tags r:id="rId10"/>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endParaRPr lang="zh-CN" altLang="zh-CN" sz="2400" b="1">
                <a:solidFill>
                  <a:srgbClr val="C00000"/>
                </a:solidFill>
              </a:endParaRPr>
            </a:p>
          </p:txBody>
        </p:sp>
      </p:grpSp>
      <p:grpSp>
        <p:nvGrpSpPr>
          <p:cNvPr id="13" name="组合 12"/>
          <p:cNvGrpSpPr/>
          <p:nvPr>
            <p:custDataLst>
              <p:tags r:id="rId11"/>
            </p:custDataLst>
          </p:nvPr>
        </p:nvGrpSpPr>
        <p:grpSpPr>
          <a:xfrm>
            <a:off x="1336675" y="3642360"/>
            <a:ext cx="600075" cy="600075"/>
            <a:chOff x="7297" y="1894"/>
            <a:chExt cx="705" cy="705"/>
          </a:xfrm>
        </p:grpSpPr>
        <p:sp>
          <p:nvSpPr>
            <p:cNvPr id="14" name="椭圆 13"/>
            <p:cNvSpPr/>
            <p:nvPr>
              <p:custDataLst>
                <p:tags r:id="rId12"/>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5" name="文本框 14"/>
            <p:cNvSpPr txBox="1"/>
            <p:nvPr>
              <p:custDataLst>
                <p:tags r:id="rId13"/>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endParaRPr lang="zh-CN" altLang="zh-CN" sz="2400" b="1">
                <a:solidFill>
                  <a:srgbClr val="C00000"/>
                </a:solidFill>
              </a:endParaRPr>
            </a:p>
          </p:txBody>
        </p:sp>
      </p:grpSp>
      <p:pic>
        <p:nvPicPr>
          <p:cNvPr id="28" name="图片 27" descr="0873723a9c31410123a98361d8175de7"/>
          <p:cNvPicPr>
            <a:picLocks noChangeAspect="1"/>
          </p:cNvPicPr>
          <p:nvPr>
            <p:custDataLst>
              <p:tags r:id="rId15"/>
            </p:custDataLst>
          </p:nvPr>
        </p:nvPicPr>
        <p:blipFill>
          <a:blip r:embed="rId14"/>
          <a:stretch>
            <a:fillRect/>
          </a:stretch>
        </p:blipFill>
        <p:spPr>
          <a:xfrm>
            <a:off x="8442960" y="-105410"/>
            <a:ext cx="3635375" cy="2680335"/>
          </a:xfrm>
          <a:prstGeom prst="rect">
            <a:avLst/>
          </a:prstGeom>
        </p:spPr>
      </p:pic>
      <p:sp>
        <p:nvSpPr>
          <p:cNvPr id="17" name="矩形 16"/>
          <p:cNvSpPr/>
          <p:nvPr>
            <p:custDataLst>
              <p:tags r:id="rId16"/>
            </p:custDataLst>
          </p:nvPr>
        </p:nvSpPr>
        <p:spPr>
          <a:xfrm>
            <a:off x="144463" y="220980"/>
            <a:ext cx="4314825" cy="645160"/>
          </a:xfrm>
          <a:prstGeom prst="rect">
            <a:avLst/>
          </a:prstGeom>
          <a:noFill/>
          <a:ln>
            <a:noFill/>
          </a:ln>
        </p:spPr>
        <p:txBody>
          <a:bodyPr wrap="none" rtlCol="0" anchor="t">
            <a:spAutoFit/>
          </a:bodyPr>
          <a:lstStyle/>
          <a:p>
            <a:pPr algn="ctr"/>
            <a:r>
              <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rPr>
              <a:t>冰山理论的典范之作</a:t>
            </a:r>
            <a:endParaRPr lang="zh-CN" altLang="en-US" sz="3600" b="1">
              <a:ln w="22225">
                <a:solidFill>
                  <a:schemeClr val="accent2"/>
                </a:solidFill>
                <a:prstDash val="solid"/>
              </a:ln>
              <a:solidFill>
                <a:schemeClr val="accent2">
                  <a:lumMod val="40000"/>
                  <a:lumOff val="60000"/>
                </a:schemeClr>
              </a:solidFill>
              <a:effectLst/>
              <a:latin typeface="仿宋" panose="02010609060101010101" charset="-122"/>
              <a:ea typeface="仿宋" panose="02010609060101010101" charset="-122"/>
            </a:endParaRPr>
          </a:p>
        </p:txBody>
      </p:sp>
      <p:sp>
        <p:nvSpPr>
          <p:cNvPr id="16" name="文本框 15"/>
          <p:cNvSpPr txBox="1"/>
          <p:nvPr>
            <p:custDataLst>
              <p:tags r:id="rId17"/>
            </p:custDataLst>
          </p:nvPr>
        </p:nvSpPr>
        <p:spPr>
          <a:xfrm>
            <a:off x="2557780" y="1974850"/>
            <a:ext cx="9407525" cy="2553335"/>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审美鉴赏与创造</a:t>
            </a:r>
            <a:endParaRPr lang="zh-CN" altLang="en-US" sz="3200" b="1">
              <a:latin typeface="宋体" pitchFamily="2" charset="-122"/>
              <a:ea typeface="宋体" pitchFamily="2" charset="-122"/>
            </a:endParaRPr>
          </a:p>
          <a:p>
            <a:r>
              <a:rPr lang="zh-CN" altLang="en-US" sz="3200">
                <a:latin typeface="宋体" panose="02010600030101010101" pitchFamily="2" charset="-122"/>
                <a:ea typeface="宋体" panose="02010600030101010101" pitchFamily="2" charset="-122"/>
              </a:rPr>
              <a:t>鉴赏并能运用本文塑造人物的手法和技巧；</a:t>
            </a:r>
            <a:endParaRPr lang="zh-CN" altLang="en-US" sz="3200">
              <a:latin typeface="宋体" pitchFamily="2" charset="-122"/>
              <a:ea typeface="宋体" pitchFamily="2" charset="-122"/>
            </a:endParaRPr>
          </a:p>
          <a:p>
            <a:endParaRPr lang="zh-CN" altLang="en-US" sz="3200" b="1">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审美鉴赏与创造</a:t>
            </a:r>
            <a:endParaRPr lang="zh-CN" altLang="en-US" sz="3200" b="1">
              <a:latin typeface="宋体" panose="02010600030101010101" pitchFamily="2" charset="-122"/>
              <a:ea typeface="宋体" panose="02010600030101010101" pitchFamily="2" charset="-122"/>
            </a:endParaRPr>
          </a:p>
          <a:p>
            <a:r>
              <a:rPr lang="zh-CN" altLang="en-US" sz="3200">
                <a:latin typeface="宋体" panose="02010600030101010101" pitchFamily="2" charset="-122"/>
                <a:ea typeface="宋体" panose="02010600030101010101" pitchFamily="2" charset="-122"/>
                <a:sym typeface="+mn-ea"/>
              </a:rPr>
              <a:t>能够结合具体语句分析本文的语言风格。</a:t>
            </a:r>
            <a:endParaRPr lang="zh-CN" altLang="en-US" sz="3200" b="1">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矩形 2"/>
          <p:cNvSpPr/>
          <p:nvPr>
            <p:custDataLst>
              <p:tags r:id="rId3"/>
            </p:custDataLst>
          </p:nvPr>
        </p:nvSpPr>
        <p:spPr>
          <a:xfrm>
            <a:off x="189865" y="186690"/>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自读深思</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
        <p:nvSpPr>
          <p:cNvPr id="2" name="文本框 1"/>
          <p:cNvSpPr txBox="1"/>
          <p:nvPr>
            <p:custDataLst>
              <p:tags r:id="rId4"/>
            </p:custDataLst>
          </p:nvPr>
        </p:nvSpPr>
        <p:spPr>
          <a:xfrm>
            <a:off x="223520" y="2915920"/>
            <a:ext cx="11968480" cy="583565"/>
          </a:xfrm>
          <a:prstGeom prst="rect">
            <a:avLst/>
          </a:prstGeom>
          <a:noFill/>
        </p:spPr>
        <p:txBody>
          <a:bodyPr wrap="none" rtlCol="0">
            <a:spAutoFit/>
          </a:bodyPr>
          <a:lstStyle/>
          <a:p>
            <a:r>
              <a:rPr lang="zh-CN" altLang="en-US" sz="3200">
                <a:latin typeface="宋体" panose="02010600030101010101" pitchFamily="2" charset="-122"/>
                <a:ea typeface="宋体" panose="02010600030101010101" pitchFamily="2" charset="-122"/>
              </a:rPr>
              <a:t>请赏析文中对</a:t>
            </a:r>
            <a:r>
              <a:rPr lang="zh-CN" altLang="en-US" sz="3200" u="sng">
                <a:solidFill>
                  <a:srgbClr val="C00000"/>
                </a:solidFill>
                <a:latin typeface="宋体" panose="02010600030101010101" pitchFamily="2" charset="-122"/>
                <a:ea typeface="宋体" panose="02010600030101010101" pitchFamily="2" charset="-122"/>
              </a:rPr>
              <a:t>灰鲭鲨的嘴部</a:t>
            </a:r>
            <a:r>
              <a:rPr lang="zh-CN" altLang="en-US" sz="3200">
                <a:latin typeface="宋体" panose="02010600030101010101" pitchFamily="2" charset="-122"/>
                <a:ea typeface="宋体" panose="02010600030101010101" pitchFamily="2" charset="-122"/>
              </a:rPr>
              <a:t>的描写和对</a:t>
            </a:r>
            <a:r>
              <a:rPr lang="zh-CN" altLang="en-US" sz="3200" u="sng">
                <a:solidFill>
                  <a:srgbClr val="C00000"/>
                </a:solidFill>
                <a:latin typeface="宋体" panose="02010600030101010101" pitchFamily="2" charset="-122"/>
                <a:ea typeface="宋体" panose="02010600030101010101" pitchFamily="2" charset="-122"/>
              </a:rPr>
              <a:t>灰鲭鲨的挣扎过程</a:t>
            </a:r>
            <a:r>
              <a:rPr lang="zh-CN" altLang="en-US" sz="3200">
                <a:latin typeface="宋体" panose="02010600030101010101" pitchFamily="2" charset="-122"/>
                <a:ea typeface="宋体" panose="02010600030101010101" pitchFamily="2" charset="-122"/>
              </a:rPr>
              <a:t>的描写。</a:t>
            </a:r>
            <a:endParaRPr lang="zh-CN" altLang="en-US" sz="3200">
              <a:latin typeface="宋体" panose="02010600030101010101" pitchFamily="2" charset="-122"/>
              <a:ea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86995" y="182245"/>
            <a:ext cx="12222480" cy="6492875"/>
          </a:xfrm>
          <a:prstGeom prst="rect">
            <a:avLst/>
          </a:prstGeom>
          <a:noFill/>
        </p:spPr>
        <p:txBody>
          <a:bodyPr wrap="none" rtlCol="0" anchor="t">
            <a:spAutoFit/>
          </a:bodyPr>
          <a:lstStyle/>
          <a:p>
            <a:pPr algn="l"/>
            <a:r>
              <a:rPr lang="en-US" altLang="zh-CN" sz="2800">
                <a:solidFill>
                  <a:schemeClr val="tx1"/>
                </a:solidFill>
                <a:latin typeface="宋体" panose="02010600030101010101" pitchFamily="2" charset="-122"/>
                <a:ea typeface="宋体" panose="02010600030101010101" pitchFamily="2" charset="-122"/>
                <a:sym typeface="+mn-ea"/>
              </a:rPr>
              <a:t>1.</a:t>
            </a:r>
            <a:r>
              <a:rPr lang="zh-CN" altLang="en-US" sz="2800">
                <a:solidFill>
                  <a:schemeClr val="tx1"/>
                </a:solidFill>
                <a:latin typeface="宋体" panose="02010600030101010101" pitchFamily="2" charset="-122"/>
                <a:ea typeface="宋体" panose="02010600030101010101" pitchFamily="2" charset="-122"/>
                <a:sym typeface="+mn-ea"/>
              </a:rPr>
              <a:t>第一段环境描写的作用是什么？</a:t>
            </a:r>
            <a:endParaRPr lang="zh-CN" altLang="en-US" sz="2800">
              <a:solidFill>
                <a:schemeClr val="tx1"/>
              </a:solidFill>
              <a:latin typeface="宋体" pitchFamily="2" charset="-122"/>
              <a:ea typeface="宋体" pitchFamily="2" charset="-122"/>
              <a:sym typeface="+mn-ea"/>
            </a:endParaRPr>
          </a:p>
          <a:p>
            <a:pPr algn="l"/>
            <a:endParaRPr lang="en-US" altLang="zh-CN" sz="2800">
              <a:solidFill>
                <a:schemeClr val="tx1"/>
              </a:solidFill>
              <a:latin typeface="宋体" pitchFamily="2" charset="-122"/>
              <a:ea typeface="宋体" pitchFamily="2" charset="-122"/>
            </a:endParaRPr>
          </a:p>
          <a:p>
            <a:pPr algn="l"/>
            <a:r>
              <a:rPr lang="en-US" altLang="zh-CN" sz="2800">
                <a:solidFill>
                  <a:schemeClr val="tx1"/>
                </a:solidFill>
                <a:latin typeface="宋体" panose="02010600030101010101" pitchFamily="2" charset="-122"/>
                <a:ea typeface="宋体" panose="02010600030101010101" pitchFamily="2" charset="-122"/>
              </a:rPr>
              <a:t>2.</a:t>
            </a:r>
            <a:r>
              <a:rPr lang="zh-CN" altLang="en-US" sz="2800">
                <a:solidFill>
                  <a:schemeClr val="tx1"/>
                </a:solidFill>
                <a:latin typeface="宋体" panose="02010600030101010101" pitchFamily="2" charset="-122"/>
                <a:ea typeface="宋体" panose="02010600030101010101" pitchFamily="2" charset="-122"/>
                <a:sym typeface="+mn-ea"/>
              </a:rPr>
              <a:t>小说为什么要描绘鲨鱼的凶残？</a:t>
            </a:r>
            <a:endParaRPr lang="zh-CN" altLang="en-US" sz="2800">
              <a:solidFill>
                <a:schemeClr val="tx1"/>
              </a:solidFill>
              <a:latin typeface="宋体" panose="02010600030101010101" pitchFamily="2" charset="-122"/>
              <a:ea typeface="宋体" panose="02010600030101010101" pitchFamily="2" charset="-122"/>
              <a:sym typeface="+mn-ea"/>
            </a:endParaRPr>
          </a:p>
          <a:p>
            <a:pPr algn="l"/>
            <a:endParaRPr lang="en-US" altLang="zh-CN" sz="2800">
              <a:solidFill>
                <a:schemeClr val="tx1"/>
              </a:solidFill>
              <a:latin typeface="宋体" panose="02010600030101010101" pitchFamily="2" charset="-122"/>
              <a:ea typeface="宋体" panose="02010600030101010101" pitchFamily="2" charset="-122"/>
            </a:endParaRPr>
          </a:p>
          <a:p>
            <a:pPr algn="l"/>
            <a:r>
              <a:rPr lang="en-US" altLang="zh-CN" sz="2800">
                <a:solidFill>
                  <a:schemeClr val="tx1"/>
                </a:solidFill>
                <a:latin typeface="宋体" panose="02010600030101010101" pitchFamily="2" charset="-122"/>
                <a:ea typeface="宋体" panose="02010600030101010101" pitchFamily="2" charset="-122"/>
              </a:rPr>
              <a:t>3.</a:t>
            </a:r>
            <a:r>
              <a:rPr lang="zh-CN" altLang="en-US" sz="2800">
                <a:solidFill>
                  <a:schemeClr val="tx1"/>
                </a:solidFill>
                <a:latin typeface="宋体" panose="02010600030101010101" pitchFamily="2" charset="-122"/>
                <a:ea typeface="宋体" panose="02010600030101010101" pitchFamily="2" charset="-122"/>
              </a:rPr>
              <a:t>为什么要细致刻画老人的手部？</a:t>
            </a:r>
            <a:endParaRPr lang="en-US" altLang="zh-CN" sz="2800">
              <a:solidFill>
                <a:schemeClr val="tx1"/>
              </a:solidFill>
              <a:latin typeface="宋体" panose="02010600030101010101" pitchFamily="2" charset="-122"/>
              <a:ea typeface="宋体" panose="02010600030101010101" pitchFamily="2" charset="-122"/>
            </a:endParaRPr>
          </a:p>
          <a:p>
            <a:pPr algn="l"/>
            <a:endParaRPr lang="en-US" altLang="zh-CN" sz="2800">
              <a:latin typeface="宋体" pitchFamily="2" charset="-122"/>
              <a:ea typeface="宋体" pitchFamily="2" charset="-122"/>
            </a:endParaRPr>
          </a:p>
          <a:p>
            <a:pPr algn="l"/>
            <a:r>
              <a:rPr lang="en-US" altLang="zh-CN" sz="2800">
                <a:solidFill>
                  <a:schemeClr val="tx1"/>
                </a:solidFill>
                <a:latin typeface="宋体" panose="02010600030101010101" pitchFamily="2" charset="-122"/>
                <a:ea typeface="宋体" panose="02010600030101010101" pitchFamily="2" charset="-122"/>
              </a:rPr>
              <a:t>4.分析下列句子的语言特点和效果。</a:t>
            </a:r>
            <a:endParaRPr lang="en-US" altLang="zh-CN" sz="2800">
              <a:solidFill>
                <a:schemeClr val="tx1"/>
              </a:solidFill>
              <a:latin typeface="宋体" panose="02010600030101010101" pitchFamily="2" charset="-122"/>
              <a:ea typeface="宋体" panose="02010600030101010101"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(1)鲨鱼的出现不是偶然的。当一大股暗黑色的血沉在一英里深的海里然后又散开的时候，</a:t>
            </a:r>
            <a:endParaRPr lang="en-US" altLang="zh-CN" sz="2400">
              <a:solidFill>
                <a:schemeClr val="tx1"/>
              </a:solidFill>
              <a:latin typeface="宋体" pitchFamily="2" charset="-122"/>
              <a:ea typeface="宋体"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它就从下面水深的地方蹿了上来。它游得那么快，什么也不放在眼里，</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一冲出蓝色的水面就浮现在太阳光下。</a:t>
            </a:r>
            <a:endParaRPr lang="en-US" altLang="zh-CN" sz="2400">
              <a:solidFill>
                <a:schemeClr val="tx1"/>
              </a:solidFill>
              <a:latin typeface="宋体" panose="02010600030101010101" pitchFamily="2" charset="-122"/>
              <a:ea typeface="宋体" panose="02010600030101010101" pitchFamily="2" charset="-122"/>
            </a:endParaRPr>
          </a:p>
          <a:p>
            <a:pPr algn="l"/>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(2)两条鲨鱼一道儿来到跟前，他看见离得最近的一条张开大嘴</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咬进死鱼的银白色的肚皮时，就把短棍高高地举起，朝鲨鱼的宽大的头顶狠狠地劈去。</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短棍落下的当儿，他觉得好像碰到了一块坚韧的橡皮，同时也感觉到打在铁硬的骨头上。</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solidFill>
                  <a:schemeClr val="tx1"/>
                </a:solidFill>
                <a:latin typeface="宋体" panose="02010600030101010101" pitchFamily="2" charset="-122"/>
                <a:ea typeface="宋体" panose="02010600030101010101" pitchFamily="2" charset="-122"/>
              </a:rPr>
              <a:t>鲨鱼从死鱼身上滑下去的时候，他又朝它的鼻尖上狠狠地揍了一棍。</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800">
                <a:solidFill>
                  <a:schemeClr val="tx1"/>
                </a:solidFill>
                <a:latin typeface="宋体" panose="02010600030101010101" pitchFamily="2" charset="-122"/>
                <a:ea typeface="宋体" panose="02010600030101010101" pitchFamily="2" charset="-122"/>
              </a:rPr>
              <a:t>5.</a:t>
            </a:r>
            <a:r>
              <a:rPr lang="zh-CN" altLang="en-US" sz="2800">
                <a:solidFill>
                  <a:schemeClr val="tx1"/>
                </a:solidFill>
                <a:latin typeface="宋体" panose="02010600030101010101" pitchFamily="2" charset="-122"/>
                <a:ea typeface="宋体" panose="02010600030101010101" pitchFamily="2" charset="-122"/>
              </a:rPr>
              <a:t>本文的结构</a:t>
            </a:r>
            <a:r>
              <a:rPr lang="en-US" altLang="zh-CN" sz="2800">
                <a:solidFill>
                  <a:schemeClr val="tx1"/>
                </a:solidFill>
                <a:latin typeface="宋体" panose="02010600030101010101" pitchFamily="2" charset="-122"/>
                <a:ea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rPr>
              <a:t>叙事顺序是什么？</a:t>
            </a:r>
            <a:endParaRPr lang="zh-CN" altLang="en-US" sz="2800">
              <a:solidFill>
                <a:schemeClr val="tx1"/>
              </a:solidFill>
              <a:latin typeface="宋体" pitchFamily="2" charset="-122"/>
              <a:ea typeface="宋体" pitchFamily="2" charset="-122"/>
            </a:endParaRPr>
          </a:p>
        </p:txBody>
      </p:sp>
      <p:sp>
        <p:nvSpPr>
          <p:cNvPr id="3" name="矩形 2"/>
          <p:cNvSpPr/>
          <p:nvPr>
            <p:custDataLst>
              <p:tags r:id="rId4"/>
            </p:custDataLst>
          </p:nvPr>
        </p:nvSpPr>
        <p:spPr>
          <a:xfrm>
            <a:off x="9545955" y="182245"/>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小组探究</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05410" y="3627120"/>
            <a:ext cx="12085320" cy="3107690"/>
          </a:xfrm>
          <a:prstGeom prst="rect">
            <a:avLst/>
          </a:prstGeom>
          <a:noFill/>
          <a:ln w="9525">
            <a:noFill/>
          </a:ln>
        </p:spPr>
        <p:txBody>
          <a:bodyPr wrap="square">
            <a:spAutoFit/>
          </a:bodyPr>
          <a:lstStyle/>
          <a:p>
            <a:pPr indent="0" fontAlgn="auto"/>
            <a:r>
              <a:rPr lang="en-US" sz="2800">
                <a:solidFill>
                  <a:schemeClr val="tx1"/>
                </a:solidFill>
                <a:latin typeface="楷体" panose="02010609060101010101" charset="-122"/>
                <a:ea typeface="楷体" panose="02010609060101010101" charset="-122"/>
                <a:cs typeface="楷体" panose="02010609060101010101" charset="-122"/>
              </a:rPr>
              <a:t>(1)</a:t>
            </a:r>
            <a:r>
              <a:rPr lang="zh-CN" sz="2800">
                <a:solidFill>
                  <a:schemeClr val="tx1"/>
                </a:solidFill>
                <a:latin typeface="楷体" panose="02010609060101010101" charset="-122"/>
                <a:ea typeface="楷体" panose="02010609060101010101" charset="-122"/>
                <a:cs typeface="楷体" panose="02010609060101010101" charset="-122"/>
              </a:rPr>
              <a:t>这段描写</a:t>
            </a:r>
            <a:r>
              <a:rPr lang="zh-CN" sz="2800" u="sng">
                <a:solidFill>
                  <a:schemeClr val="tx1"/>
                </a:solidFill>
                <a:latin typeface="楷体" panose="02010609060101010101" charset="-122"/>
                <a:ea typeface="楷体" panose="02010609060101010101" charset="-122"/>
                <a:cs typeface="楷体" panose="02010609060101010101" charset="-122"/>
              </a:rPr>
              <a:t>没有一个比喻句和形容词</a:t>
            </a:r>
            <a:r>
              <a:rPr lang="zh-CN" sz="2800">
                <a:solidFill>
                  <a:schemeClr val="tx1"/>
                </a:solidFill>
                <a:latin typeface="楷体" panose="02010609060101010101" charset="-122"/>
                <a:ea typeface="楷体" panose="02010609060101010101" charset="-122"/>
                <a:cs typeface="楷体" panose="02010609060101010101" charset="-122"/>
              </a:rPr>
              <a:t>，但鲨鱼来势的凶猛快捷，</a:t>
            </a:r>
            <a:endParaRPr lang="zh-CN" sz="2800">
              <a:solidFill>
                <a:schemeClr val="tx1"/>
              </a:solidFill>
              <a:latin typeface="楷体" panose="02010609060101010101" charset="-122"/>
              <a:ea typeface="楷体" panose="02010609060101010101" charset="-122"/>
              <a:cs typeface="楷体" panose="02010609060101010101" charset="-122"/>
            </a:endParaRPr>
          </a:p>
          <a:p>
            <a:pPr indent="0" fontAlgn="auto"/>
            <a:r>
              <a:rPr lang="zh-CN" sz="2800">
                <a:solidFill>
                  <a:schemeClr val="tx1"/>
                </a:solidFill>
                <a:latin typeface="楷体" panose="02010609060101010101" charset="-122"/>
                <a:ea typeface="楷体" panose="02010609060101010101" charset="-122"/>
                <a:cs typeface="楷体" panose="02010609060101010101" charset="-122"/>
              </a:rPr>
              <a:t>形势的紧迫却立刻展示在读者面前，</a:t>
            </a:r>
            <a:endParaRPr lang="zh-CN" sz="2800">
              <a:solidFill>
                <a:schemeClr val="tx1"/>
              </a:solidFill>
              <a:latin typeface="楷体" panose="02010609060101010101" charset="-122"/>
              <a:ea typeface="楷体" panose="02010609060101010101" charset="-122"/>
              <a:cs typeface="楷体" panose="02010609060101010101" charset="-122"/>
            </a:endParaRPr>
          </a:p>
          <a:p>
            <a:pPr indent="0" fontAlgn="auto"/>
            <a:r>
              <a:rPr lang="zh-CN" sz="2800" u="sng">
                <a:solidFill>
                  <a:schemeClr val="tx1"/>
                </a:solidFill>
                <a:latin typeface="楷体" panose="02010609060101010101" charset="-122"/>
                <a:ea typeface="楷体" panose="02010609060101010101" charset="-122"/>
                <a:cs typeface="楷体" panose="02010609060101010101" charset="-122"/>
              </a:rPr>
              <a:t>清新洗练的叙述文字和反复锤炼的日常用语，使人读来有身临其境之感。</a:t>
            </a:r>
            <a:endParaRPr lang="zh-CN" sz="2800">
              <a:solidFill>
                <a:schemeClr val="tx1"/>
              </a:solidFill>
              <a:latin typeface="楷体" panose="02010609060101010101" charset="-122"/>
              <a:ea typeface="楷体" panose="02010609060101010101" charset="-122"/>
              <a:cs typeface="楷体" panose="02010609060101010101" charset="-122"/>
            </a:endParaRPr>
          </a:p>
          <a:p>
            <a:pPr indent="0" fontAlgn="auto"/>
            <a:endParaRPr lang="zh-CN" altLang="en-US" sz="2800">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sz="2800">
                <a:solidFill>
                  <a:schemeClr val="tx1"/>
                </a:solidFill>
                <a:latin typeface="楷体" panose="02010609060101010101" charset="-122"/>
                <a:ea typeface="楷体" panose="02010609060101010101" charset="-122"/>
                <a:cs typeface="楷体" panose="02010609060101010101" charset="-122"/>
              </a:rPr>
              <a:t>(2)这段话写老人与鲨鱼搏斗的情景，</a:t>
            </a:r>
            <a:r>
              <a:rPr lang="zh-CN" altLang="en-US" sz="2800" u="sng">
                <a:solidFill>
                  <a:schemeClr val="tx1"/>
                </a:solidFill>
                <a:latin typeface="楷体" panose="02010609060101010101" charset="-122"/>
                <a:ea typeface="楷体" panose="02010609060101010101" charset="-122"/>
                <a:cs typeface="楷体" panose="02010609060101010101" charset="-122"/>
              </a:rPr>
              <a:t>多用动词，</a:t>
            </a:r>
            <a:r>
              <a:rPr lang="zh-CN" altLang="en-US" sz="2800">
                <a:solidFill>
                  <a:schemeClr val="tx1"/>
                </a:solidFill>
                <a:latin typeface="楷体" panose="02010609060101010101" charset="-122"/>
                <a:ea typeface="楷体" panose="02010609060101010101" charset="-122"/>
                <a:cs typeface="楷体" panose="02010609060101010101" charset="-122"/>
              </a:rPr>
              <a:t>鲜明生动，</a:t>
            </a:r>
            <a:endParaRPr lang="zh-CN" altLang="en-US" sz="2800">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sz="2800">
                <a:solidFill>
                  <a:schemeClr val="tx1"/>
                </a:solidFill>
                <a:latin typeface="楷体" panose="02010609060101010101" charset="-122"/>
                <a:ea typeface="楷体" panose="02010609060101010101" charset="-122"/>
                <a:cs typeface="楷体" panose="02010609060101010101" charset="-122"/>
              </a:rPr>
              <a:t>给人惊惧、紧张感，但这种</a:t>
            </a:r>
            <a:r>
              <a:rPr lang="zh-CN" altLang="en-US" sz="2800" u="sng">
                <a:solidFill>
                  <a:schemeClr val="tx1"/>
                </a:solidFill>
                <a:latin typeface="楷体" panose="02010609060101010101" charset="-122"/>
                <a:ea typeface="楷体" panose="02010609060101010101" charset="-122"/>
                <a:cs typeface="楷体" panose="02010609060101010101" charset="-122"/>
              </a:rPr>
              <a:t>感情不直露</a:t>
            </a:r>
            <a:r>
              <a:rPr lang="zh-CN" altLang="en-US" sz="2800">
                <a:solidFill>
                  <a:schemeClr val="tx1"/>
                </a:solidFill>
                <a:latin typeface="楷体" panose="02010609060101010101" charset="-122"/>
                <a:ea typeface="楷体" panose="02010609060101010101" charset="-122"/>
                <a:cs typeface="楷体" panose="02010609060101010101" charset="-122"/>
              </a:rPr>
              <a:t>，而是凝结在简单迅速的动作中，</a:t>
            </a:r>
            <a:endParaRPr lang="zh-CN" altLang="en-US" sz="2800">
              <a:solidFill>
                <a:schemeClr val="tx1"/>
              </a:solidFill>
              <a:latin typeface="楷体" panose="02010609060101010101" charset="-122"/>
              <a:ea typeface="楷体" panose="02010609060101010101" charset="-122"/>
              <a:cs typeface="楷体" panose="02010609060101010101" charset="-122"/>
            </a:endParaRPr>
          </a:p>
          <a:p>
            <a:pPr indent="0" fontAlgn="auto"/>
            <a:r>
              <a:rPr lang="zh-CN" altLang="en-US" sz="2800">
                <a:solidFill>
                  <a:schemeClr val="tx1"/>
                </a:solidFill>
                <a:latin typeface="楷体" panose="02010609060101010101" charset="-122"/>
                <a:ea typeface="楷体" panose="02010609060101010101" charset="-122"/>
                <a:cs typeface="楷体" panose="02010609060101010101" charset="-122"/>
              </a:rPr>
              <a:t>蕴含在自然的行文中，由读者自己去体会，</a:t>
            </a:r>
            <a:r>
              <a:rPr lang="zh-CN" altLang="en-US" sz="2800" u="sng">
                <a:solidFill>
                  <a:schemeClr val="tx1"/>
                </a:solidFill>
                <a:latin typeface="楷体" panose="02010609060101010101" charset="-122"/>
                <a:ea typeface="楷体" panose="02010609060101010101" charset="-122"/>
                <a:cs typeface="楷体" panose="02010609060101010101" charset="-122"/>
              </a:rPr>
              <a:t>增强了语言的表现力。</a:t>
            </a:r>
            <a:endParaRPr lang="zh-CN" altLang="en-US" sz="2800" u="sng">
              <a:solidFill>
                <a:schemeClr val="tx1"/>
              </a:solidFill>
              <a:latin typeface="楷体" panose="02010609060101010101" charset="-122"/>
              <a:ea typeface="楷体" panose="02010609060101010101" charset="-122"/>
              <a:cs typeface="楷体" panose="02010609060101010101" charset="-122"/>
            </a:endParaRPr>
          </a:p>
        </p:txBody>
      </p:sp>
      <p:sp>
        <p:nvSpPr>
          <p:cNvPr id="2" name="文本框 1"/>
          <p:cNvSpPr txBox="1"/>
          <p:nvPr>
            <p:custDataLst>
              <p:tags r:id="rId4"/>
            </p:custDataLst>
          </p:nvPr>
        </p:nvSpPr>
        <p:spPr>
          <a:xfrm>
            <a:off x="53340" y="466090"/>
            <a:ext cx="12085955" cy="3046095"/>
          </a:xfrm>
          <a:prstGeom prst="rect">
            <a:avLst/>
          </a:prstGeom>
          <a:noFill/>
        </p:spPr>
        <p:txBody>
          <a:bodyPr wrap="square" rtlCol="0" anchor="t">
            <a:spAutoFit/>
          </a:bodyPr>
          <a:lstStyle/>
          <a:p>
            <a:pPr algn="l"/>
            <a:r>
              <a:rPr lang="en-US" altLang="zh-CN" sz="2400" b="1">
                <a:latin typeface="宋体" panose="02010600030101010101" pitchFamily="2" charset="-122"/>
                <a:ea typeface="宋体" panose="02010600030101010101" pitchFamily="2" charset="-122"/>
                <a:sym typeface="+mn-ea"/>
              </a:rPr>
              <a:t>分析下列句子的语言特点和效果。</a:t>
            </a:r>
            <a:endParaRPr lang="en-US" altLang="zh-CN" sz="2400" b="1">
              <a:solidFill>
                <a:schemeClr val="tx1"/>
              </a:solidFill>
              <a:latin typeface="宋体" pitchFamily="2" charset="-122"/>
              <a:ea typeface="宋体" pitchFamily="2" charset="-122"/>
            </a:endParaRPr>
          </a:p>
          <a:p>
            <a:pPr algn="l"/>
            <a:r>
              <a:rPr lang="en-US" altLang="zh-CN" sz="2400">
                <a:latin typeface="宋体" panose="02010600030101010101" pitchFamily="2" charset="-122"/>
                <a:ea typeface="宋体" panose="02010600030101010101" pitchFamily="2" charset="-122"/>
                <a:sym typeface="+mn-ea"/>
              </a:rPr>
              <a:t>(1)鲨鱼的出现不是偶然的。当一大股暗黑色的血沉在一英里深的海里然后又散开的时候，</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latin typeface="宋体" panose="02010600030101010101" pitchFamily="2" charset="-122"/>
                <a:ea typeface="宋体" panose="02010600030101010101" pitchFamily="2" charset="-122"/>
                <a:sym typeface="+mn-ea"/>
              </a:rPr>
              <a:t>它就从下面水深的地方蹿了上来。它游得那么快，什么也不放在眼里，</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latin typeface="宋体" panose="02010600030101010101" pitchFamily="2" charset="-122"/>
                <a:ea typeface="宋体" panose="02010600030101010101" pitchFamily="2" charset="-122"/>
                <a:sym typeface="+mn-ea"/>
              </a:rPr>
              <a:t>一冲出蓝色的水面就浮现在太阳光下。</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latin typeface="宋体" panose="02010600030101010101" pitchFamily="2" charset="-122"/>
                <a:ea typeface="宋体" panose="02010600030101010101" pitchFamily="2" charset="-122"/>
                <a:sym typeface="+mn-ea"/>
              </a:rPr>
              <a:t>(2)两条鲨鱼一道儿来到跟前，他看见离得最近的一条张开大嘴</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latin typeface="宋体" panose="02010600030101010101" pitchFamily="2" charset="-122"/>
                <a:ea typeface="宋体" panose="02010600030101010101" pitchFamily="2" charset="-122"/>
                <a:sym typeface="+mn-ea"/>
              </a:rPr>
              <a:t>咬进死鱼的银白色的肚皮时，就把短棍高高地举起，朝鲨鱼的宽大的头顶狠狠地劈去。</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latin typeface="宋体" panose="02010600030101010101" pitchFamily="2" charset="-122"/>
                <a:ea typeface="宋体" panose="02010600030101010101" pitchFamily="2" charset="-122"/>
                <a:sym typeface="+mn-ea"/>
              </a:rPr>
              <a:t>短棍落下的当儿，他觉得好像碰到了一块坚韧的橡皮，同时也感觉到打在铁硬的骨头上。</a:t>
            </a:r>
            <a:endParaRPr lang="en-US" altLang="zh-CN" sz="2400">
              <a:solidFill>
                <a:schemeClr val="tx1"/>
              </a:solidFill>
              <a:latin typeface="宋体" panose="02010600030101010101" pitchFamily="2" charset="-122"/>
              <a:ea typeface="宋体" panose="02010600030101010101" pitchFamily="2" charset="-122"/>
            </a:endParaRPr>
          </a:p>
          <a:p>
            <a:pPr algn="l"/>
            <a:r>
              <a:rPr lang="en-US" altLang="zh-CN" sz="2400">
                <a:latin typeface="宋体" panose="02010600030101010101" pitchFamily="2" charset="-122"/>
                <a:ea typeface="宋体" panose="02010600030101010101" pitchFamily="2" charset="-122"/>
                <a:sym typeface="+mn-ea"/>
              </a:rPr>
              <a:t>鲨鱼从死鱼身上滑下去的时候，他又朝它的鼻尖上狠狠地揍了一棍。</a:t>
            </a:r>
            <a:endParaRPr lang="zh-CN" altLang="en-US" sz="2400"/>
          </a:p>
        </p:txBody>
      </p:sp>
      <p:sp>
        <p:nvSpPr>
          <p:cNvPr id="3" name="矩形 2"/>
          <p:cNvSpPr/>
          <p:nvPr>
            <p:custDataLst>
              <p:tags r:id="rId5"/>
            </p:custDataLst>
          </p:nvPr>
        </p:nvSpPr>
        <p:spPr>
          <a:xfrm>
            <a:off x="9914255" y="100965"/>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总结归纳</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35255" y="857250"/>
            <a:ext cx="11921490" cy="6000750"/>
          </a:xfrm>
          <a:prstGeom prst="rect">
            <a:avLst/>
          </a:prstGeom>
          <a:noFill/>
        </p:spPr>
        <p:txBody>
          <a:bodyPr wrap="square" rtlCol="0">
            <a:spAutoFit/>
          </a:bodyPr>
          <a:lstStyle/>
          <a:p>
            <a:r>
              <a:rPr lang="en-US" altLang="zh-CN" sz="3200">
                <a:latin typeface="楷体" panose="02010609060101010101" charset="-122"/>
                <a:ea typeface="楷体" panose="02010609060101010101" charset="-122"/>
                <a:cs typeface="楷体" panose="02010609060101010101" charset="-122"/>
              </a:rPr>
              <a:t>1.</a:t>
            </a:r>
            <a:r>
              <a:rPr lang="zh-CN" altLang="en-US" sz="3200">
                <a:latin typeface="楷体" panose="02010609060101010101" charset="-122"/>
                <a:ea typeface="楷体" panose="02010609060101010101" charset="-122"/>
                <a:cs typeface="楷体" panose="02010609060101010101" charset="-122"/>
              </a:rPr>
              <a:t>情节结构上，采用线性时间顺序叙写</a:t>
            </a:r>
            <a:r>
              <a:rPr lang="en-US" altLang="zh-CN" sz="3200">
                <a:latin typeface="楷体" panose="02010609060101010101" charset="-122"/>
                <a:ea typeface="楷体" panose="02010609060101010101" charset="-122"/>
                <a:cs typeface="楷体" panose="02010609060101010101" charset="-122"/>
              </a:rPr>
              <a:t>5</a:t>
            </a:r>
            <a:r>
              <a:rPr lang="zh-CN" altLang="en-US" sz="3200">
                <a:latin typeface="楷体" panose="02010609060101010101" charset="-122"/>
                <a:ea typeface="楷体" panose="02010609060101010101" charset="-122"/>
                <a:cs typeface="楷体" panose="02010609060101010101" charset="-122"/>
              </a:rPr>
              <a:t>次搏斗，而且只用简明的视角描写标志情节的推动与发展</a:t>
            </a:r>
            <a:r>
              <a:rPr lang="en-US" altLang="zh-CN" sz="3200">
                <a:latin typeface="楷体" panose="02010609060101010101" charset="-122"/>
                <a:ea typeface="楷体" panose="02010609060101010101" charset="-122"/>
                <a:cs typeface="楷体" panose="02010609060101010101" charset="-122"/>
              </a:rPr>
              <a:t>——</a:t>
            </a:r>
            <a:r>
              <a:rPr lang="zh-CN" altLang="en-US" sz="3200">
                <a:latin typeface="楷体" panose="02010609060101010101" charset="-122"/>
                <a:ea typeface="楷体" panose="02010609060101010101" charset="-122"/>
                <a:cs typeface="楷体" panose="02010609060101010101" charset="-122"/>
              </a:rPr>
              <a:t>情节推动显得简洁明晰；</a:t>
            </a:r>
            <a:endParaRPr lang="zh-CN" altLang="en-US" sz="3200">
              <a:latin typeface="楷体" panose="02010609060101010101" charset="-122"/>
              <a:ea typeface="楷体" panose="02010609060101010101" charset="-122"/>
              <a:cs typeface="楷体" panose="02010609060101010101" charset="-122"/>
            </a:endParaRPr>
          </a:p>
          <a:p>
            <a:endParaRPr lang="zh-CN" altLang="en-US" sz="3200">
              <a:latin typeface="楷体" panose="02010609060101010101" charset="-122"/>
              <a:ea typeface="楷体" panose="02010609060101010101" charset="-122"/>
              <a:cs typeface="楷体" panose="02010609060101010101" charset="-122"/>
            </a:endParaRPr>
          </a:p>
          <a:p>
            <a:r>
              <a:rPr lang="en-US" altLang="zh-CN" sz="3200">
                <a:latin typeface="楷体" panose="02010609060101010101" charset="-122"/>
                <a:ea typeface="楷体" panose="02010609060101010101" charset="-122"/>
                <a:cs typeface="楷体" panose="02010609060101010101" charset="-122"/>
              </a:rPr>
              <a:t>2.</a:t>
            </a:r>
            <a:r>
              <a:rPr lang="zh-CN" altLang="en-US" sz="3200">
                <a:latin typeface="楷体" panose="02010609060101010101" charset="-122"/>
                <a:ea typeface="楷体" panose="02010609060101010101" charset="-122"/>
                <a:cs typeface="楷体" panose="02010609060101010101" charset="-122"/>
                <a:sym typeface="+mn-ea"/>
              </a:rPr>
              <a:t>内心独白上，只是用</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sym typeface="+mn-ea"/>
              </a:rPr>
              <a:t>他说</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sym typeface="+mn-ea"/>
              </a:rPr>
              <a:t>他想</a:t>
            </a:r>
            <a:r>
              <a:rPr lang="en-US" altLang="zh-CN" sz="3200">
                <a:latin typeface="楷体" panose="02010609060101010101" charset="-122"/>
                <a:ea typeface="楷体" panose="02010609060101010101" charset="-122"/>
                <a:cs typeface="楷体" panose="02010609060101010101" charset="-122"/>
                <a:sym typeface="+mn-ea"/>
              </a:rPr>
              <a:t>”</a:t>
            </a:r>
            <a:r>
              <a:rPr lang="zh-CN" altLang="en-US" sz="3200">
                <a:latin typeface="楷体" panose="02010609060101010101" charset="-122"/>
                <a:ea typeface="楷体" panose="02010609060101010101" charset="-122"/>
                <a:cs typeface="楷体" panose="02010609060101010101" charset="-122"/>
                <a:sym typeface="+mn-ea"/>
              </a:rPr>
              <a:t>进行标明，没有修饰语，</a:t>
            </a:r>
            <a:endParaRPr lang="zh-CN" altLang="en-US" sz="3200">
              <a:latin typeface="楷体" panose="02010609060101010101" charset="-122"/>
              <a:ea typeface="楷体" panose="02010609060101010101" charset="-122"/>
              <a:cs typeface="楷体" panose="02010609060101010101" charset="-122"/>
            </a:endParaRPr>
          </a:p>
          <a:p>
            <a:r>
              <a:rPr lang="zh-CN" altLang="en-US" sz="3200">
                <a:latin typeface="楷体" panose="02010609060101010101" charset="-122"/>
                <a:ea typeface="楷体" panose="02010609060101010101" charset="-122"/>
                <a:cs typeface="楷体" panose="02010609060101010101" charset="-122"/>
                <a:sym typeface="+mn-ea"/>
              </a:rPr>
              <a:t>忠实传达老人内心的真实感受；</a:t>
            </a:r>
            <a:endParaRPr lang="zh-CN" altLang="en-US" sz="3200">
              <a:latin typeface="楷体" panose="02010609060101010101" charset="-122"/>
              <a:ea typeface="楷体" panose="02010609060101010101" charset="-122"/>
              <a:cs typeface="楷体" panose="02010609060101010101" charset="-122"/>
              <a:sym typeface="+mn-ea"/>
            </a:endParaRPr>
          </a:p>
          <a:p>
            <a:endParaRPr lang="zh-CN" altLang="en-US" sz="3200">
              <a:latin typeface="楷体" panose="02010609060101010101" charset="-122"/>
              <a:ea typeface="楷体" panose="02010609060101010101" charset="-122"/>
              <a:cs typeface="楷体" panose="02010609060101010101" charset="-122"/>
            </a:endParaRPr>
          </a:p>
          <a:p>
            <a:r>
              <a:rPr lang="en-US" altLang="zh-CN" sz="3200">
                <a:latin typeface="楷体" panose="02010609060101010101" charset="-122"/>
                <a:ea typeface="楷体" panose="02010609060101010101" charset="-122"/>
                <a:cs typeface="楷体" panose="02010609060101010101" charset="-122"/>
              </a:rPr>
              <a:t>3.</a:t>
            </a:r>
            <a:r>
              <a:rPr lang="zh-CN" altLang="en-US" sz="3200">
                <a:latin typeface="楷体" panose="02010609060101010101" charset="-122"/>
                <a:ea typeface="楷体" panose="02010609060101010101" charset="-122"/>
                <a:cs typeface="楷体" panose="02010609060101010101" charset="-122"/>
                <a:sym typeface="+mn-ea"/>
              </a:rPr>
              <a:t>场面描写上，少用形容词、副词，将看到的、感觉到的东西不加修饰地直接呈现，写得真实且干净；</a:t>
            </a:r>
            <a:endParaRPr lang="zh-CN" altLang="en-US" sz="3200">
              <a:latin typeface="楷体" panose="02010609060101010101" charset="-122"/>
              <a:ea typeface="楷体" panose="02010609060101010101" charset="-122"/>
              <a:cs typeface="楷体" panose="02010609060101010101" charset="-122"/>
            </a:endParaRPr>
          </a:p>
          <a:p>
            <a:endParaRPr lang="zh-CN" altLang="en-US" sz="3200">
              <a:latin typeface="楷体" panose="02010609060101010101" charset="-122"/>
              <a:ea typeface="楷体" panose="02010609060101010101" charset="-122"/>
              <a:cs typeface="楷体" panose="02010609060101010101" charset="-122"/>
            </a:endParaRPr>
          </a:p>
          <a:p>
            <a:r>
              <a:rPr lang="en-US" altLang="zh-CN" sz="3200">
                <a:latin typeface="楷体" panose="02010609060101010101" charset="-122"/>
                <a:ea typeface="楷体" panose="02010609060101010101" charset="-122"/>
                <a:cs typeface="楷体" panose="02010609060101010101" charset="-122"/>
              </a:rPr>
              <a:t>4.</a:t>
            </a:r>
            <a:r>
              <a:rPr lang="zh-CN" altLang="en-US" sz="3200">
                <a:latin typeface="楷体" panose="02010609060101010101" charset="-122"/>
                <a:ea typeface="楷体" panose="02010609060101010101" charset="-122"/>
                <a:cs typeface="楷体" panose="02010609060101010101" charset="-122"/>
              </a:rPr>
              <a:t>细节描写上，很真实，和新闻一样精确且客观；</a:t>
            </a:r>
            <a:endParaRPr lang="zh-CN" altLang="en-US" sz="3200">
              <a:latin typeface="楷体" panose="02010609060101010101" charset="-122"/>
              <a:ea typeface="楷体" panose="02010609060101010101" charset="-122"/>
              <a:cs typeface="楷体" panose="02010609060101010101" charset="-122"/>
            </a:endParaRPr>
          </a:p>
          <a:p>
            <a:endParaRPr lang="zh-CN" altLang="en-US" sz="3200">
              <a:latin typeface="楷体" panose="02010609060101010101" charset="-122"/>
              <a:ea typeface="楷体" panose="02010609060101010101" charset="-122"/>
              <a:cs typeface="楷体" panose="02010609060101010101" charset="-122"/>
            </a:endParaRPr>
          </a:p>
          <a:p>
            <a:r>
              <a:rPr lang="en-US" altLang="zh-CN" sz="3200">
                <a:latin typeface="楷体" panose="02010609060101010101" charset="-122"/>
                <a:ea typeface="楷体" panose="02010609060101010101" charset="-122"/>
                <a:cs typeface="楷体" panose="02010609060101010101" charset="-122"/>
              </a:rPr>
              <a:t>5.</a:t>
            </a:r>
            <a:r>
              <a:rPr lang="zh-CN" altLang="en-US" sz="3200">
                <a:latin typeface="楷体" panose="02010609060101010101" charset="-122"/>
                <a:ea typeface="楷体" panose="02010609060101010101" charset="-122"/>
                <a:cs typeface="楷体" panose="02010609060101010101" charset="-122"/>
              </a:rPr>
              <a:t>语言描写上，简短、口语化，多用重复词，符合人物的身份。</a:t>
            </a:r>
            <a:endParaRPr lang="zh-CN" altLang="en-US" sz="3200">
              <a:latin typeface="楷体" panose="02010609060101010101" charset="-122"/>
              <a:ea typeface="楷体" panose="02010609060101010101" charset="-122"/>
              <a:cs typeface="楷体" panose="02010609060101010101" charset="-122"/>
            </a:endParaRPr>
          </a:p>
        </p:txBody>
      </p:sp>
      <p:sp>
        <p:nvSpPr>
          <p:cNvPr id="3" name="矩形 2"/>
          <p:cNvSpPr/>
          <p:nvPr>
            <p:custDataLst>
              <p:tags r:id="rId4"/>
            </p:custDataLst>
          </p:nvPr>
        </p:nvSpPr>
        <p:spPr>
          <a:xfrm>
            <a:off x="9703435" y="0"/>
            <a:ext cx="248158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总结提升</a:t>
            </a:r>
            <a:r>
              <a:rPr lang="en-US" altLang="zh-CN"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1</a:t>
            </a:r>
            <a:endParaRPr lang="en-US" altLang="zh-CN"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0" y="303530"/>
            <a:ext cx="11979910" cy="6554470"/>
          </a:xfrm>
          <a:prstGeom prst="rect">
            <a:avLst/>
          </a:prstGeom>
          <a:noFill/>
        </p:spPr>
        <p:txBody>
          <a:bodyPr wrap="square" rtlCol="0" anchor="t">
            <a:spAutoFit/>
          </a:bodyPr>
          <a:lstStyle/>
          <a:p>
            <a:pPr indent="0" algn="l" defTabSz="914400" fontAlgn="auto">
              <a:lnSpc>
                <a:spcPct val="100000"/>
              </a:lnSpc>
              <a:spcAft>
                <a:spcPct val="0"/>
              </a:spcAft>
              <a:tabLst>
                <a:tab pos="1029335"/>
                <a:tab pos="1850390"/>
                <a:tab pos="2538095"/>
                <a:tab pos="3221990"/>
              </a:tabLst>
            </a:pPr>
            <a:r>
              <a:rPr lang="zh-CN" altLang="zh-CN" sz="2800" b="1">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cs typeface="宋体" panose="02010600030101010101" pitchFamily="2" charset="-122"/>
                <a:sym typeface="+mn-ea"/>
              </a:rPr>
              <a:t>独白式心理描写：</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小说在行文中运用了大量的人物内心独白</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solidFill>
                <a:srgbClr val="000000"/>
              </a:solidFill>
              <a:latin typeface="宋体" pitchFamily="2" charset="-122"/>
              <a:ea typeface="宋体" pitchFamily="2" charset="-122"/>
              <a:cs typeface="宋体" panose="02010600030101010101" pitchFamily="2" charset="-122"/>
              <a:sym typeface="+mn-ea"/>
            </a:endParaRPr>
          </a:p>
          <a:p>
            <a:pPr indent="0" algn="l"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不仅忠实地记录了圣地亚哥的内心活动</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写出他在海上漂泊的心态</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而且通过自由联想的方式</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真实地再现了老人的思想与感受。</a:t>
            </a:r>
            <a:endParaRPr lang="zh-CN" altLang="zh-CN" sz="2800">
              <a:solidFill>
                <a:srgbClr val="000000"/>
              </a:solidFill>
              <a:latin typeface="宋体" pitchFamily="2" charset="-122"/>
              <a:ea typeface="宋体" pitchFamily="2" charset="-122"/>
              <a:cs typeface="宋体" panose="02010600030101010101" pitchFamily="2" charset="-122"/>
              <a:sym typeface="+mn-ea"/>
            </a:endParaRPr>
          </a:p>
          <a:p>
            <a:pPr indent="0" algn="l"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这些内心独白不仅深刻揭示了</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主人公内心战胜对手的自豪、面对困难的坚毅以及无法获得援助的孤独感</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而且闪烁着深邃丰富的哲理光彩</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丰富了小说的思想。</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algn="l"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这是这篇小说的重要特色。</a:t>
            </a:r>
            <a:endParaRPr lang="zh-CN" altLang="zh-CN" sz="2800">
              <a:solidFill>
                <a:srgbClr val="000000"/>
              </a:solidFill>
              <a:latin typeface="宋体" pitchFamily="2" charset="-122"/>
              <a:ea typeface="宋体" pitchFamily="2" charset="-122"/>
              <a:cs typeface="宋体" panose="02010600030101010101" pitchFamily="2" charset="-122"/>
            </a:endParaRPr>
          </a:p>
          <a:p>
            <a:pPr indent="0"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内心独白就是自己对自己讲的无声的话。</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defTabSz="914400" fontAlgn="auto">
              <a:lnSpc>
                <a:spcPct val="100000"/>
              </a:lnSpc>
              <a:spcAft>
                <a:spcPct val="0"/>
              </a:spcAft>
              <a:tabLst>
                <a:tab pos="1029335"/>
                <a:tab pos="1850390"/>
                <a:tab pos="2538095"/>
                <a:tab pos="3221990"/>
              </a:tabLst>
            </a:pP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人在不同的心理状态下会对自己讲不同的话</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不同的话能反映人物的不同心理状态。把特定状态下自己对自己讲的话详尽地描写下来</a:t>
            </a:r>
            <a:r>
              <a:rPr lang="en-US"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a:t>
            </a:r>
            <a:r>
              <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rPr>
              <a:t>能生动地表现出人物的心理。</a:t>
            </a:r>
            <a:endParaRPr lang="zh-CN" altLang="zh-CN" sz="2800">
              <a:solidFill>
                <a:srgbClr val="000000"/>
              </a:solidFill>
              <a:latin typeface="宋体" panose="02010600030101010101" pitchFamily="2" charset="-122"/>
              <a:ea typeface="宋体" panose="02010600030101010101" pitchFamily="2" charset="-122"/>
              <a:cs typeface="宋体" panose="02010600030101010101" pitchFamily="2" charset="-122"/>
              <a:sym typeface="+mn-ea"/>
            </a:endParaRPr>
          </a:p>
          <a:p>
            <a:pPr indent="0" defTabSz="914400" fontAlgn="auto">
              <a:lnSpc>
                <a:spcPct val="100000"/>
              </a:lnSpc>
              <a:spcAft>
                <a:spcPct val="0"/>
              </a:spcAft>
              <a:tabLst>
                <a:tab pos="1029335"/>
                <a:tab pos="1850390"/>
                <a:tab pos="2538095"/>
                <a:tab pos="3221990"/>
              </a:tabLst>
            </a:pPr>
            <a:r>
              <a:rPr lang="zh-CN" altLang="zh-CN" sz="2800" b="1">
                <a:ln w="22225">
                  <a:solidFill>
                    <a:schemeClr val="accent2"/>
                  </a:solidFill>
                  <a:prstDash val="solid"/>
                </a:ln>
                <a:solidFill>
                  <a:schemeClr val="accent2">
                    <a:lumMod val="40000"/>
                    <a:lumOff val="60000"/>
                  </a:schemeClr>
                </a:solidFill>
                <a:effectLst/>
                <a:latin typeface="Times New Roman" panose="02020603050405020304" charset="0"/>
                <a:cs typeface="Times New Roman" panose="02020603050405020304" charset="0"/>
                <a:sym typeface="+mn-ea"/>
              </a:rPr>
              <a:t>运用独白式心理描写的三原则</a:t>
            </a:r>
            <a:r>
              <a:rPr lang="en-US" altLang="zh-CN" sz="2800" b="1">
                <a:ln w="22225">
                  <a:solidFill>
                    <a:schemeClr val="accent2"/>
                  </a:solidFill>
                  <a:prstDash val="solid"/>
                </a:ln>
                <a:solidFill>
                  <a:schemeClr val="accent2">
                    <a:lumMod val="40000"/>
                    <a:lumOff val="60000"/>
                  </a:schemeClr>
                </a:solidFill>
                <a:effectLst/>
                <a:latin typeface="Times New Roman" panose="02020603050405020304" charset="0"/>
                <a:cs typeface="Times New Roman" panose="02020603050405020304" charset="0"/>
                <a:sym typeface="+mn-ea"/>
              </a:rPr>
              <a:t>:</a:t>
            </a:r>
            <a:endParaRPr lang="en-US" altLang="zh-CN" sz="2800" b="1">
              <a:ln w="22225">
                <a:solidFill>
                  <a:schemeClr val="accent2"/>
                </a:solidFill>
                <a:prstDash val="solid"/>
              </a:ln>
              <a:solidFill>
                <a:schemeClr val="accent2">
                  <a:lumMod val="40000"/>
                  <a:lumOff val="60000"/>
                </a:schemeClr>
              </a:solidFill>
              <a:effectLst/>
              <a:latin typeface="Times New Roman" panose="02020603050405020304" charset="0"/>
              <a:cs typeface="Times New Roman" panose="02020603050405020304"/>
              <a:sym typeface="+mn-ea"/>
            </a:endParaRPr>
          </a:p>
          <a:p>
            <a:pPr indent="0" defTabSz="914400" fontAlgn="auto">
              <a:lnSpc>
                <a:spcPct val="10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①</a:t>
            </a:r>
            <a:r>
              <a:rPr lang="zh-CN" altLang="zh-CN" sz="2800">
                <a:solidFill>
                  <a:srgbClr val="000000"/>
                </a:solidFill>
                <a:latin typeface="Times New Roman" panose="02020603050405020304" charset="0"/>
                <a:cs typeface="Times New Roman" panose="02020603050405020304" charset="0"/>
                <a:sym typeface="+mn-ea"/>
              </a:rPr>
              <a:t>应写特定人物在特定环境中产生的</a:t>
            </a:r>
            <a:r>
              <a:rPr lang="zh-CN" altLang="zh-CN" sz="2800" u="sng">
                <a:solidFill>
                  <a:srgbClr val="000000"/>
                </a:solidFill>
                <a:latin typeface="Times New Roman" panose="02020603050405020304" charset="0"/>
                <a:cs typeface="Times New Roman" panose="02020603050405020304" charset="0"/>
                <a:sym typeface="+mn-ea"/>
              </a:rPr>
              <a:t>特定的内心独白</a:t>
            </a:r>
            <a:r>
              <a:rPr lang="zh-CN" altLang="zh-CN" sz="2800">
                <a:solidFill>
                  <a:srgbClr val="000000"/>
                </a:solidFill>
                <a:latin typeface="Times New Roman" panose="02020603050405020304" charset="0"/>
                <a:cs typeface="Times New Roman" panose="02020603050405020304" charset="0"/>
                <a:sym typeface="+mn-ea"/>
              </a:rPr>
              <a:t>。</a:t>
            </a:r>
            <a:endParaRPr lang="zh-CN" altLang="zh-CN" sz="2800">
              <a:solidFill>
                <a:srgbClr val="000000"/>
              </a:solidFill>
              <a:latin typeface="Times New Roman" panose="02020603050405020304" charset="0"/>
              <a:cs typeface="Times New Roman" panose="02020603050405020304"/>
              <a:sym typeface="+mn-ea"/>
            </a:endParaRPr>
          </a:p>
          <a:p>
            <a:pPr indent="0" defTabSz="914400" fontAlgn="auto">
              <a:lnSpc>
                <a:spcPct val="10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②</a:t>
            </a:r>
            <a:r>
              <a:rPr lang="zh-CN" altLang="zh-CN" sz="2800">
                <a:solidFill>
                  <a:srgbClr val="000000"/>
                </a:solidFill>
                <a:latin typeface="Times New Roman" panose="02020603050405020304" charset="0"/>
                <a:cs typeface="Times New Roman" panose="02020603050405020304" charset="0"/>
                <a:sym typeface="+mn-ea"/>
              </a:rPr>
              <a:t>只有在关键的情节、动作出现时</a:t>
            </a:r>
            <a:r>
              <a:rPr lang="en-US" altLang="zh-CN" sz="2800">
                <a:solidFill>
                  <a:srgbClr val="000000"/>
                </a:solidFill>
                <a:latin typeface="Times New Roman" panose="02020603050405020304" charset="0"/>
                <a:cs typeface="Times New Roman" panose="02020603050405020304" charset="0"/>
                <a:sym typeface="+mn-ea"/>
              </a:rPr>
              <a:t>,</a:t>
            </a:r>
            <a:r>
              <a:rPr lang="zh-CN" altLang="zh-CN" sz="2800">
                <a:solidFill>
                  <a:srgbClr val="000000"/>
                </a:solidFill>
                <a:latin typeface="Times New Roman" panose="02020603050405020304" charset="0"/>
                <a:cs typeface="Times New Roman" panose="02020603050405020304" charset="0"/>
                <a:sym typeface="+mn-ea"/>
              </a:rPr>
              <a:t>才伴之以</a:t>
            </a:r>
            <a:r>
              <a:rPr lang="zh-CN" altLang="zh-CN" sz="2800" u="sng">
                <a:solidFill>
                  <a:srgbClr val="000000"/>
                </a:solidFill>
                <a:latin typeface="Times New Roman" panose="02020603050405020304" charset="0"/>
                <a:cs typeface="Times New Roman" panose="02020603050405020304" charset="0"/>
                <a:sym typeface="+mn-ea"/>
              </a:rPr>
              <a:t>必要的内心独白</a:t>
            </a:r>
            <a:r>
              <a:rPr lang="zh-CN" altLang="zh-CN" sz="2800">
                <a:solidFill>
                  <a:srgbClr val="000000"/>
                </a:solidFill>
                <a:latin typeface="Times New Roman" panose="02020603050405020304" charset="0"/>
                <a:cs typeface="Times New Roman" panose="02020603050405020304" charset="0"/>
                <a:sym typeface="+mn-ea"/>
              </a:rPr>
              <a:t>。</a:t>
            </a:r>
            <a:endParaRPr lang="zh-CN" altLang="zh-CN" sz="2800">
              <a:solidFill>
                <a:srgbClr val="000000"/>
              </a:solidFill>
              <a:latin typeface="Times New Roman" panose="02020603050405020304" charset="0"/>
              <a:cs typeface="Times New Roman" panose="02020603050405020304" charset="0"/>
              <a:sym typeface="+mn-ea"/>
            </a:endParaRPr>
          </a:p>
          <a:p>
            <a:pPr indent="0" defTabSz="914400" fontAlgn="auto">
              <a:lnSpc>
                <a:spcPct val="100000"/>
              </a:lnSpc>
              <a:spcAft>
                <a:spcPct val="0"/>
              </a:spcAft>
              <a:tabLst>
                <a:tab pos="1029335"/>
                <a:tab pos="1850390"/>
                <a:tab pos="2538095"/>
                <a:tab pos="3221990"/>
              </a:tabLst>
            </a:pPr>
            <a:r>
              <a:rPr lang="zh-CN" altLang="zh-CN" sz="2800">
                <a:solidFill>
                  <a:srgbClr val="000000"/>
                </a:solidFill>
                <a:latin typeface="NEU-BZ-S92"/>
                <a:cs typeface="宋体" panose="02010600030101010101" pitchFamily="2" charset="-122"/>
                <a:sym typeface="+mn-ea"/>
              </a:rPr>
              <a:t>③</a:t>
            </a:r>
            <a:r>
              <a:rPr lang="zh-CN" altLang="zh-CN" sz="2800">
                <a:solidFill>
                  <a:srgbClr val="000000"/>
                </a:solidFill>
                <a:latin typeface="Times New Roman" panose="02020603050405020304" charset="0"/>
                <a:cs typeface="Times New Roman" panose="02020603050405020304" charset="0"/>
                <a:sym typeface="+mn-ea"/>
              </a:rPr>
              <a:t>内心独白</a:t>
            </a:r>
            <a:r>
              <a:rPr lang="en-US" altLang="zh-CN" sz="2800">
                <a:solidFill>
                  <a:srgbClr val="000000"/>
                </a:solidFill>
                <a:latin typeface="Times New Roman" panose="02020603050405020304" charset="0"/>
                <a:cs typeface="Times New Roman" panose="02020603050405020304" charset="0"/>
                <a:sym typeface="+mn-ea"/>
              </a:rPr>
              <a:t>,</a:t>
            </a:r>
            <a:r>
              <a:rPr lang="zh-CN" altLang="zh-CN" sz="2800">
                <a:solidFill>
                  <a:srgbClr val="000000"/>
                </a:solidFill>
                <a:latin typeface="Times New Roman" panose="02020603050405020304" charset="0"/>
                <a:cs typeface="Times New Roman" panose="02020603050405020304" charset="0"/>
                <a:sym typeface="+mn-ea"/>
              </a:rPr>
              <a:t>要努力表现人物细微的感情波澜和复杂的</a:t>
            </a:r>
            <a:r>
              <a:rPr lang="zh-CN" altLang="zh-CN" sz="2800" u="sng">
                <a:solidFill>
                  <a:srgbClr val="000000"/>
                </a:solidFill>
                <a:latin typeface="Times New Roman" panose="02020603050405020304" charset="0"/>
                <a:cs typeface="Times New Roman" panose="02020603050405020304" charset="0"/>
                <a:sym typeface="+mn-ea"/>
              </a:rPr>
              <a:t>变化过程</a:t>
            </a:r>
            <a:r>
              <a:rPr lang="zh-CN" altLang="zh-CN" sz="2800">
                <a:solidFill>
                  <a:srgbClr val="000000"/>
                </a:solidFill>
                <a:latin typeface="Times New Roman" panose="02020603050405020304" charset="0"/>
                <a:cs typeface="Times New Roman" panose="02020603050405020304" charset="0"/>
                <a:sym typeface="+mn-ea"/>
              </a:rPr>
              <a:t>。</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3" name="矩形 2"/>
          <p:cNvSpPr/>
          <p:nvPr>
            <p:custDataLst>
              <p:tags r:id="rId4"/>
            </p:custDataLst>
          </p:nvPr>
        </p:nvSpPr>
        <p:spPr>
          <a:xfrm>
            <a:off x="9703435" y="0"/>
            <a:ext cx="248158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总结提升</a:t>
            </a:r>
            <a:r>
              <a:rPr lang="en-US" altLang="zh-CN"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2</a:t>
            </a:r>
            <a:endParaRPr lang="en-US" altLang="zh-CN"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2147482624" descr="C:\Users\Administrator\AppData\Roaming\Microsoft\Word\13QQYW4.TIF"/>
          <p:cNvPicPr>
            <a:picLocks noChangeAspect="1"/>
          </p:cNvPicPr>
          <p:nvPr>
            <p:custDataLst>
              <p:tags r:id="rId5"/>
            </p:custDataLst>
          </p:nvPr>
        </p:nvPicPr>
        <p:blipFill>
          <a:blip r:embed="rId4" r:link="rId3"/>
          <a:stretch>
            <a:fillRect/>
          </a:stretch>
        </p:blipFill>
        <p:spPr>
          <a:xfrm>
            <a:off x="0" y="0"/>
            <a:ext cx="8303895" cy="6858635"/>
          </a:xfrm>
          <a:prstGeom prst="rect">
            <a:avLst/>
          </a:prstGeom>
          <a:noFill/>
          <a:ln w="9525">
            <a:noFill/>
          </a:ln>
        </p:spPr>
      </p:pic>
      <p:sp>
        <p:nvSpPr>
          <p:cNvPr id="100" name="文本框 99"/>
          <p:cNvSpPr txBox="1"/>
          <p:nvPr>
            <p:custDataLst>
              <p:tags r:id="rId6"/>
            </p:custDataLst>
          </p:nvPr>
        </p:nvSpPr>
        <p:spPr>
          <a:xfrm>
            <a:off x="8667115" y="1167765"/>
            <a:ext cx="3348355" cy="4523105"/>
          </a:xfrm>
          <a:prstGeom prst="rect">
            <a:avLst/>
          </a:prstGeom>
          <a:noFill/>
          <a:ln w="9525">
            <a:noFill/>
          </a:ln>
        </p:spPr>
        <p:txBody>
          <a:bodyPr wrap="square">
            <a:spAutoFit/>
          </a:bodyPr>
          <a:lstStyle/>
          <a:p>
            <a:pPr indent="0" fontAlgn="auto"/>
            <a:r>
              <a:rPr lang="zh-CN" sz="3200">
                <a:latin typeface="微软雅黑" panose="020b0503020204020204" charset="-122"/>
                <a:ea typeface="微软雅黑" panose="020b0503020204020204" charset="-122"/>
                <a:cs typeface="微软雅黑" panose="020b0503020204020204" charset="-122"/>
              </a:rPr>
              <a:t>欣赏漫画</a:t>
            </a:r>
            <a:endParaRPr lang="zh-CN" sz="3200">
              <a:latin typeface="微软雅黑" panose="020b0503020204020204" charset="-122"/>
              <a:ea typeface="微软雅黑" panose="020b0503020204020204" charset="-122"/>
              <a:cs typeface="微软雅黑" panose="020b0503020204020204" charset="-122"/>
            </a:endParaRPr>
          </a:p>
          <a:p>
            <a:pPr indent="0" fontAlgn="auto"/>
            <a:endParaRPr lang="zh-CN" sz="3200">
              <a:latin typeface="微软雅黑" panose="020b0503020204020204" charset="-122"/>
              <a:ea typeface="微软雅黑" panose="020b0503020204020204" charset="-122"/>
              <a:cs typeface="微软雅黑" panose="020b0503020204020204" charset="-122"/>
            </a:endParaRPr>
          </a:p>
          <a:p>
            <a:pPr indent="0" fontAlgn="auto"/>
            <a:r>
              <a:rPr lang="zh-CN" sz="3200">
                <a:latin typeface="微软雅黑" panose="020b0503020204020204" charset="-122"/>
                <a:ea typeface="微软雅黑" panose="020b0503020204020204" charset="-122"/>
                <a:cs typeface="微软雅黑" panose="020b0503020204020204" charset="-122"/>
              </a:rPr>
              <a:t>《玩大了》，</a:t>
            </a:r>
            <a:endParaRPr lang="zh-CN" sz="3200">
              <a:latin typeface="微软雅黑" panose="020b0503020204020204" charset="-122"/>
              <a:ea typeface="微软雅黑" panose="020b0503020204020204" charset="-122"/>
              <a:cs typeface="微软雅黑" panose="020b0503020204020204" charset="-122"/>
            </a:endParaRPr>
          </a:p>
          <a:p>
            <a:pPr indent="0" fontAlgn="auto"/>
            <a:endParaRPr lang="zh-CN" sz="3200">
              <a:latin typeface="微软雅黑" panose="020b0503020204020204" charset="-122"/>
              <a:ea typeface="微软雅黑" panose="020b0503020204020204" charset="-122"/>
              <a:cs typeface="微软雅黑" panose="020b0503020204020204" charset="-122"/>
            </a:endParaRPr>
          </a:p>
          <a:p>
            <a:pPr indent="0" fontAlgn="auto"/>
            <a:r>
              <a:rPr lang="zh-CN" sz="3200">
                <a:latin typeface="微软雅黑" panose="020b0503020204020204" charset="-122"/>
                <a:ea typeface="微软雅黑" panose="020b0503020204020204" charset="-122"/>
                <a:cs typeface="微软雅黑" panose="020b0503020204020204" charset="-122"/>
              </a:rPr>
              <a:t>任选一条鱼，</a:t>
            </a:r>
            <a:endParaRPr lang="zh-CN" sz="3200">
              <a:latin typeface="微软雅黑" panose="020b0503020204020204" charset="-122"/>
              <a:ea typeface="微软雅黑" panose="020b0503020204020204" charset="-122"/>
              <a:cs typeface="微软雅黑" panose="020b0503020204020204" charset="-122"/>
            </a:endParaRPr>
          </a:p>
          <a:p>
            <a:pPr indent="0" fontAlgn="auto"/>
            <a:endParaRPr lang="zh-CN" sz="3200">
              <a:latin typeface="微软雅黑" panose="020b0503020204020204" charset="-122"/>
              <a:ea typeface="微软雅黑" panose="020b0503020204020204" charset="-122"/>
              <a:cs typeface="微软雅黑" panose="020b0503020204020204" charset="-122"/>
            </a:endParaRPr>
          </a:p>
          <a:p>
            <a:pPr indent="0" fontAlgn="auto"/>
            <a:r>
              <a:rPr lang="zh-CN" sz="3200">
                <a:latin typeface="微软雅黑" panose="020b0503020204020204" charset="-122"/>
                <a:ea typeface="微软雅黑" panose="020b0503020204020204" charset="-122"/>
                <a:cs typeface="微软雅黑" panose="020b0503020204020204" charset="-122"/>
              </a:rPr>
              <a:t>替它写一段</a:t>
            </a:r>
            <a:endParaRPr lang="zh-CN" sz="3200">
              <a:latin typeface="微软雅黑" panose="020b0503020204020204" charset="-122"/>
              <a:ea typeface="微软雅黑" panose="020b0503020204020204" charset="-122"/>
              <a:cs typeface="微软雅黑" panose="020b0503020204020204" charset="-122"/>
            </a:endParaRPr>
          </a:p>
          <a:p>
            <a:pPr indent="0" fontAlgn="auto"/>
            <a:endParaRPr lang="zh-CN" sz="3200">
              <a:latin typeface="微软雅黑" panose="020b0503020204020204" charset="-122"/>
              <a:ea typeface="微软雅黑" panose="020b0503020204020204" charset="-122"/>
              <a:cs typeface="微软雅黑" panose="020b0503020204020204" charset="-122"/>
            </a:endParaRPr>
          </a:p>
          <a:p>
            <a:pPr indent="0" fontAlgn="auto"/>
            <a:r>
              <a:rPr lang="zh-CN" sz="3200">
                <a:latin typeface="微软雅黑" panose="020b0503020204020204" charset="-122"/>
                <a:ea typeface="微软雅黑" panose="020b0503020204020204" charset="-122"/>
                <a:cs typeface="微软雅黑" panose="020b0503020204020204" charset="-122"/>
              </a:rPr>
              <a:t>简短的内心独白。</a:t>
            </a:r>
            <a:endParaRPr lang="zh-CN" altLang="en-US" sz="3200">
              <a:latin typeface="微软雅黑" panose="020b0503020204020204" charset="-122"/>
              <a:ea typeface="微软雅黑" panose="020b0503020204020204" charset="-122"/>
              <a:cs typeface="微软雅黑" panose="020b0503020204020204" charset="-122"/>
            </a:endParaRPr>
          </a:p>
        </p:txBody>
      </p:sp>
      <p:sp>
        <p:nvSpPr>
          <p:cNvPr id="3" name="矩形 2"/>
          <p:cNvSpPr/>
          <p:nvPr>
            <p:custDataLst>
              <p:tags r:id="rId7"/>
            </p:custDataLst>
          </p:nvPr>
        </p:nvSpPr>
        <p:spPr>
          <a:xfrm>
            <a:off x="9790430" y="114935"/>
            <a:ext cx="2225040" cy="706755"/>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rPr>
              <a:t>课堂检测</a:t>
            </a:r>
            <a:endParaRPr lang="zh-CN" altLang="en-US" sz="4000" b="1">
              <a:solidFill>
                <a:schemeClr val="accent4"/>
              </a:solidFill>
              <a:effectLst>
                <a:outerShdw blurRad="38100" dist="38100" dir="2700000" algn="tl">
                  <a:srgbClr val="000000">
                    <a:alpha val="43137"/>
                  </a:srgbClr>
                </a:outerShdw>
              </a:effectLst>
              <a:latin typeface="仿宋" panose="02010609060101010101" charset="-122"/>
              <a:ea typeface="仿宋"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639445" y="1878330"/>
            <a:ext cx="10912475" cy="1876425"/>
          </a:xfrm>
          <a:prstGeom prst="rect">
            <a:avLst/>
          </a:prstGeom>
          <a:noFill/>
          <a:ln w="9525">
            <a:noFill/>
          </a:ln>
        </p:spPr>
        <p:txBody>
          <a:bodyPr wrap="square">
            <a:spAutoFit/>
          </a:bodyPr>
          <a:lstStyle/>
          <a:p>
            <a:pPr indent="0"/>
            <a:r>
              <a:rPr lang="zh-CN" altLang="en-US" sz="4000" b="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rPr>
              <a:t>作业</a:t>
            </a:r>
            <a:endParaRPr lang="en-US" sz="4000" b="0">
              <a:ln w="22225">
                <a:solidFill>
                  <a:schemeClr val="accent2"/>
                </a:solidFill>
                <a:prstDash val="solid"/>
              </a:ln>
              <a:solidFill>
                <a:schemeClr val="accent2">
                  <a:lumMod val="40000"/>
                  <a:lumOff val="60000"/>
                </a:schemeClr>
              </a:solidFill>
              <a:effectLst/>
              <a:latin typeface="宋体" panose="02010600030101010101" pitchFamily="2" charset="-122"/>
              <a:ea typeface="宋体" panose="02010600030101010101" pitchFamily="2" charset="-122"/>
            </a:endParaRPr>
          </a:p>
          <a:p>
            <a:pPr indent="0"/>
            <a:endParaRPr lang="en-US" sz="3200" b="0">
              <a:latin typeface="宋体" panose="02010600030101010101" pitchFamily="2" charset="-122"/>
              <a:ea typeface="宋体" panose="02010600030101010101" pitchFamily="2" charset="-122"/>
            </a:endParaRPr>
          </a:p>
          <a:p>
            <a:pPr indent="0"/>
            <a:r>
              <a:rPr lang="zh-CN" sz="3200" b="0">
                <a:ea typeface="宋体" panose="02010600030101010101" pitchFamily="2" charset="-122"/>
              </a:rPr>
              <a:t>完成导学案习题。</a:t>
            </a:r>
            <a:r>
              <a:rPr lang="en-US" sz="1200" b="0">
                <a:latin typeface="宋体" panose="02010600030101010101" pitchFamily="2" charset="-122"/>
                <a:ea typeface="宋体" panose="02010600030101010101" pitchFamily="2" charset="-122"/>
              </a:rPr>
              <a:t> </a:t>
            </a:r>
            <a:r>
              <a:rPr lang="en-US" sz="1200" b="0">
                <a:latin typeface="宋体" panose="02010600030101010101" pitchFamily="2" charset="-122"/>
                <a:ea typeface="宋体" panose="02010600030101010101" pitchFamily="2" charset="-122"/>
              </a:rPr>
              <a:t>
</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393700" y="339725"/>
            <a:ext cx="11159490" cy="5908040"/>
          </a:xfrm>
          <a:prstGeom prst="rect">
            <a:avLst/>
          </a:prstGeom>
          <a:noFill/>
        </p:spPr>
        <p:txBody>
          <a:bodyPr wrap="square" rtlCol="0" anchor="t">
            <a:spAutoFit/>
          </a:bodyPr>
          <a:lstStyle/>
          <a:p>
            <a:r>
              <a:rPr lang="zh-CN" altLang="en-US"/>
              <a:t>在20世纪布满阴霾的西方文学天空，《老人与海》是一抹鲜明的亮色，因为人对自身的认识以及这种认识在文学中的表现，在此发生了巨大的变化。古希腊文学中，人之上有神，人步履维艰，常常遭到神的戏弄，如《俄狄浦斯》的主人公，因触犯神威而被缚，被折磨，被放逐;但其中也反映了人类对自己有勇气与命运抗争，以及抗争中所表现的悲壮和崇高的激赏。人没有被神压垮，人在和神的对立中，也使自己具有了 神的品格。文艺复兴至浪漫主义时期，人不断向神威挑战，进而取代了神的位置，成为"宇宙的精华，万物的灵长"。《浮士德》中，灵魂的超越似乎永无正境;惠特曼视自我为天地之中心，他在寻求"认同"中，给宇宙万物打上自我的烙印;《鲁滨逊漂流记》则以财富相许，尽显海外拓殖和冒险的魅力。19世纪中期开始，随着资本主义矛盾的加深，人对自身的信心受挫，表现在欧洲文学中，自我的内外扩张逐渐消失了，主人公多是一些普通人，他们有凡俗的苦恼，常人的缺陷，和卑微的欲望。20世纪初，西方社会经历了空前的精神危机，两次世界大战更把人类拖进灾难的深渊。作为对现实的反映，西方文学对人普遍悲观绝望，于是，各种猥琐的畸形人、变态人大行其道。在这样的整体文学情势中，发表于1952年的《老人与海》却早现出向传统人类信念回归的倾向，对人的勇气和力量表现出谨慎的乐观态度。这是十分难得的，它是战后人类疗救战争创伤，从物质和精神的双重灾难中恢复过来的一剂良药。</a:t>
            </a:r>
            <a:endParaRPr lang="zh-CN" altLang="en-US"/>
          </a:p>
          <a:p>
            <a:endParaRPr lang="zh-CN" altLang="en-US"/>
          </a:p>
          <a:p>
            <a:r>
              <a:rPr lang="zh-CN" altLang="en-US"/>
              <a:t>诺贝尔文学奖授奖辞提醒读者注意海明威作品中的"美国人的身份和精神"。美国文化虽脱胎于欧洲文化母体，但在数百年的发展过程中，逐渐形成了自己的民族特色。很多西方学者认为，美国民族及其文化的形成，起决定作用的是西进运动和边疆开发，而西进运动与边疆开发在很大程度上表现为征服自然的斗争。广袤的国土和充沛的资源，涵养、滋润并充实 着美利坚民族，也为美国作家提供了想象的广阔天地。也正是在这一点上，美国文学和欧洲文学显示出巨大的分野:美国文学着重处理人和自然的关系，欧洲文学着重处理人和社会的关系、在美国文学史上，库柏、爱默生、马克·吐温、惠特曼、麦尔维尔、杰克·伦敦等作家笔下，大自然以各种方式成为人施展抱负的舞台。</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椭圆 3"/>
          <p:cNvSpPr/>
          <p:nvPr>
            <p:custDataLst>
              <p:tags r:id="rId4"/>
            </p:custDataLst>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custDataLst>
              <p:tags r:id="rId6"/>
            </p:custDataLst>
          </p:nvPr>
        </p:nvPicPr>
        <p:blipFill>
          <a:blip r:embed="rId5"/>
          <a:stretch>
            <a:fillRect/>
          </a:stretch>
        </p:blipFill>
        <p:spPr>
          <a:xfrm flipH="1">
            <a:off x="8206105" y="1540510"/>
            <a:ext cx="3473450" cy="3835400"/>
          </a:xfrm>
          <a:prstGeom prst="ellipse">
            <a:avLst/>
          </a:prstGeom>
        </p:spPr>
      </p:pic>
      <p:sp>
        <p:nvSpPr>
          <p:cNvPr id="2" name="矩形 1"/>
          <p:cNvSpPr/>
          <p:nvPr>
            <p:custDataLst>
              <p:tags r:id="rId7"/>
            </p:custDataLst>
          </p:nvPr>
        </p:nvSpPr>
        <p:spPr>
          <a:xfrm>
            <a:off x="2118360" y="2829560"/>
            <a:ext cx="5501005" cy="3969385"/>
          </a:xfrm>
          <a:prstGeom prst="rect">
            <a:avLst/>
          </a:prstGeom>
          <a:noFill/>
          <a:ln>
            <a:noFill/>
          </a:ln>
        </p:spPr>
        <p:txBody>
          <a:bodyPr wrap="square" rtlCol="0" anchor="t">
            <a:spAutoFit/>
          </a:bodyPr>
          <a:lstStyle/>
          <a:p>
            <a:pPr algn="ctr"/>
            <a:r>
              <a:rPr lang="zh-CN" altLang="en-US" sz="7200" b="1">
                <a:ln w="6600">
                  <a:solidFill>
                    <a:schemeClr val="accent2"/>
                  </a:solidFill>
                  <a:prstDash val="solid"/>
                </a:ln>
                <a:solidFill>
                  <a:srgbClr val="FFFFFF"/>
                </a:solidFill>
                <a:effectLst>
                  <a:outerShdw dist="38100" dir="2700000" algn="tl" rotWithShape="0">
                    <a:schemeClr val="accent2"/>
                  </a:outerShdw>
                </a:effectLst>
              </a:rPr>
              <a:t>老  人  与  海（第一课时）</a:t>
            </a: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ctr"/>
            <a:endParaRPr lang="zh-CN" altLang="en-US" sz="7200" b="1">
              <a:ln w="6600">
                <a:solidFill>
                  <a:schemeClr val="accent2"/>
                </a:solidFill>
                <a:prstDash val="solid"/>
              </a:ln>
              <a:solidFill>
                <a:srgbClr val="FFFFFF"/>
              </a:solidFill>
              <a:effectLst>
                <a:outerShdw dist="38100" dir="2700000" algn="tl" rotWithShape="0">
                  <a:schemeClr val="accent2"/>
                </a:outerShdw>
              </a:effectLst>
            </a:endParaRPr>
          </a:p>
          <a:p>
            <a:pPr algn="r"/>
            <a:r>
              <a:rPr lang="en-US" altLang="zh-CN" sz="3600" b="1">
                <a:ln w="6600">
                  <a:solidFill>
                    <a:schemeClr val="accent2"/>
                  </a:solidFill>
                  <a:prstDash val="solid"/>
                </a:ln>
                <a:solidFill>
                  <a:srgbClr val="FFFFFF"/>
                </a:solidFill>
                <a:effectLst>
                  <a:outerShdw dist="38100" dir="2700000" algn="tl" rotWithShape="0">
                    <a:schemeClr val="accent2"/>
                  </a:outerShdw>
                </a:effectLst>
              </a:rPr>
              <a:t>——</a:t>
            </a:r>
            <a:r>
              <a:rPr lang="zh-CN" altLang="en-US" sz="3600" b="1">
                <a:ln w="6600">
                  <a:solidFill>
                    <a:schemeClr val="accent2"/>
                  </a:solidFill>
                  <a:prstDash val="solid"/>
                </a:ln>
                <a:solidFill>
                  <a:srgbClr val="FFFFFF"/>
                </a:solidFill>
                <a:effectLst>
                  <a:outerShdw dist="38100" dir="2700000" algn="tl" rotWithShape="0">
                    <a:schemeClr val="accent2"/>
                  </a:outerShdw>
                </a:effectLst>
              </a:rPr>
              <a:t>海明威</a:t>
            </a:r>
            <a:endParaRPr lang="zh-CN" altLang="en-US" sz="3600" b="1">
              <a:ln w="6600">
                <a:solidFill>
                  <a:schemeClr val="accent2"/>
                </a:solidFill>
                <a:prstDash val="solid"/>
              </a:ln>
              <a:solidFill>
                <a:srgbClr val="FFFFFF"/>
              </a:solidFill>
              <a:effectLst>
                <a:outerShdw dist="38100" dir="2700000" algn="tl" rotWithShape="0">
                  <a:schemeClr val="accent2"/>
                </a:outerShdw>
              </a:effectLst>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509905" y="1029335"/>
            <a:ext cx="11475720" cy="4799965"/>
          </a:xfrm>
          <a:prstGeom prst="rect">
            <a:avLst/>
          </a:prstGeom>
          <a:noFill/>
        </p:spPr>
        <p:txBody>
          <a:bodyPr wrap="square" rtlCol="0" anchor="t">
            <a:spAutoFit/>
          </a:bodyPr>
          <a:lstStyle/>
          <a:p>
            <a:r>
              <a:rPr lang="zh-CN" altLang="en-US"/>
              <a:t>《老人与海》延续了美国文学中的自然主题，并开创了新的维度。其中最为引人注目的是老人对待大海及其生物的矛盾态度。海明威通常把人与环境，人与各种异己力量之间多样而复杂的关系，还原为竞争和对抗的关系，《老人与海》在这一点上也不例外。竞争激发生命活力，但当竞争的对立面是大自然时，人在道义就就不再理直气壮，其竞争的合理性就受到质疑，因为取胜意味着对大自然的征服，意味着索取，这征服和索取充满杀戮和血腥气。小说中写到桑提亚哥杀海豚是"从肛门一刀剖到下唇的尖端"，杀马林鱼时，"尽量往高处举起鱼叉，……把铁叉扎进鱼的侧面，恰恰扎到那翘在半空，跟老汉胸口一般高的大胸鳍后面。他……扶在叉把上，再往深里攮，然后用全身的重量顶进去。"这些细节描写折射出桑提亚哥的残忍。桑提亚哥想到杀死大鱼后的收益:"有一千五百磅，……拿出三分之二，切洗干净，卖三毛钱一磅，一共多少钱呢?"一副实利者精明的算计。这个世界只认胜负输赢，连善恶问题都变得无足轻重。在这个世界里，没有家庭，没有社会关系，人被极大地简化，他只需要膂力、勇气和生存的智慧，他孤独地面对挑战，承担一切。从某种意义上讲，人也被竞争异化了。但另一方面，老人在大自然面前又是谦逊的，充满温情的。他说大海是阴性的，他喜欢。大海里的一只倦鸟，一只水母，一条鱼，都能引出他慈爱的关注和悠长的回忆。他和自然对话，倾听它们的声音。他在与马林鱼搏斗时，一面不得不杀死它，一面又反复称大鱼是他的兄弟，他的朋友，他叹服着大鱼的壮美，他说:"我从来没见过什么东西比你更大、更漂亮、更沉着、更高尚。"上述两种矛盾的态度表明，海明威在主体本位和自然本位二者之间难以取舍，桑提亚哥因此同时选择了向大自然索取馈赠和与自然平等相处这对立的两个方面。他不是一味狂妄自大，但也没有矫饰地把自己摆在屈从的位置。大自然是他的供养者，他不得不向它索取;但他也敬畏自然生命，并尝试着承担起对自然的责任，在不侵犯他者生存权利的前提下，去实现个体生命的价值。</a:t>
            </a:r>
            <a:endParaRPr lang="zh-CN" altLang="en-US"/>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4" name="椭圆 3"/>
          <p:cNvSpPr/>
          <p:nvPr>
            <p:custDataLst>
              <p:tags r:id="rId4"/>
            </p:custDataLst>
          </p:nvPr>
        </p:nvSpPr>
        <p:spPr>
          <a:xfrm>
            <a:off x="7799070" y="1464310"/>
            <a:ext cx="3996055" cy="3987800"/>
          </a:xfrm>
          <a:prstGeom prst="ellipse">
            <a:avLst/>
          </a:prstGeom>
          <a:noFill/>
          <a:ln w="0">
            <a:solidFill>
              <a:srgbClr val="B894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descr="6843a3967609c0293ae652e5bd974ce6"/>
          <p:cNvPicPr>
            <a:picLocks noChangeAspect="1"/>
          </p:cNvPicPr>
          <p:nvPr>
            <p:custDataLst>
              <p:tags r:id="rId6"/>
            </p:custDataLst>
          </p:nvPr>
        </p:nvPicPr>
        <p:blipFill>
          <a:blip r:embed="rId5"/>
          <a:stretch>
            <a:fillRect/>
          </a:stretch>
        </p:blipFill>
        <p:spPr>
          <a:xfrm flipH="1">
            <a:off x="8206105" y="1540510"/>
            <a:ext cx="3473450" cy="3835400"/>
          </a:xfrm>
          <a:prstGeom prst="ellipse">
            <a:avLst/>
          </a:prstGeom>
        </p:spPr>
      </p:pic>
      <p:sp>
        <p:nvSpPr>
          <p:cNvPr id="2" name="矩形 1"/>
          <p:cNvSpPr/>
          <p:nvPr>
            <p:custDataLst>
              <p:tags r:id="rId7"/>
            </p:custDataLst>
          </p:nvPr>
        </p:nvSpPr>
        <p:spPr>
          <a:xfrm>
            <a:off x="982980" y="2815590"/>
            <a:ext cx="6816090" cy="1198880"/>
          </a:xfrm>
          <a:prstGeom prst="rect">
            <a:avLst/>
          </a:prstGeom>
          <a:noFill/>
          <a:ln>
            <a:noFill/>
          </a:ln>
        </p:spPr>
        <p:txBody>
          <a:bodyPr wrap="square" rtlCol="0" anchor="t">
            <a:spAutoFit/>
          </a:bodyPr>
          <a:lstStyle/>
          <a:p>
            <a:pPr algn="ctr"/>
            <a:r>
              <a:rPr lang="zh-CN" sz="7200" b="1">
                <a:ln w="6600">
                  <a:solidFill>
                    <a:schemeClr val="accent2"/>
                  </a:solidFill>
                  <a:prstDash val="solid"/>
                </a:ln>
                <a:solidFill>
                  <a:srgbClr val="FFFFFF"/>
                </a:solidFill>
                <a:effectLst>
                  <a:outerShdw dist="38100" dir="2700000" algn="tl" rotWithShape="0">
                    <a:schemeClr val="accent2"/>
                  </a:outerShdw>
                </a:effectLst>
              </a:rPr>
              <a:t>谢  谢  观  看</a:t>
            </a:r>
            <a:endParaRPr lang="zh-CN" sz="3600" b="1">
              <a:ln w="6600">
                <a:solidFill>
                  <a:schemeClr val="accent2"/>
                </a:solidFill>
                <a:prstDash val="solid"/>
              </a:ln>
              <a:solidFill>
                <a:srgbClr val="FFFFFF"/>
              </a:solidFill>
              <a:effectLst>
                <a:outerShdw dist="38100" dir="2700000" algn="tl" rotWithShape="0">
                  <a:schemeClr val="accent2"/>
                </a:outerShdw>
              </a:effectLst>
            </a:endParaRPr>
          </a:p>
        </p:txBody>
      </p:sp>
      <p:pic>
        <p:nvPicPr>
          <p:cNvPr id="21" name="New picture" hidden="1"/>
          <p:cNvPicPr/>
          <p:nvPr>
            <p:custDataLst>
              <p:tags r:id="rId9"/>
            </p:custDataLst>
          </p:nvPr>
        </p:nvPicPr>
        <p:blipFill>
          <a:blip r:embed="rId8"/>
          <a:stretch>
            <a:fillRect/>
          </a:stretch>
        </p:blipFill>
        <p:spPr>
          <a:xfrm>
            <a:off x="12255500" y="12420600"/>
            <a:ext cx="279400" cy="381000"/>
          </a:xfrm>
          <a:prstGeom prst="cube">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linds(horizontal)">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0" name="文本框 99"/>
          <p:cNvSpPr txBox="1"/>
          <p:nvPr>
            <p:custDataLst>
              <p:tags r:id="rId3"/>
            </p:custDataLst>
          </p:nvPr>
        </p:nvSpPr>
        <p:spPr>
          <a:xfrm>
            <a:off x="121285" y="610870"/>
            <a:ext cx="12070715" cy="6247130"/>
          </a:xfrm>
          <a:prstGeom prst="rect">
            <a:avLst/>
          </a:prstGeom>
          <a:noFill/>
          <a:ln w="9525">
            <a:noFill/>
          </a:ln>
        </p:spPr>
        <p:txBody>
          <a:bodyPr wrap="square">
            <a:spAutoFit/>
          </a:bodyPr>
          <a:lstStyle/>
          <a:p>
            <a:pPr indent="0"/>
            <a:r>
              <a:rPr lang="zh-CN" sz="2800" b="0">
                <a:ea typeface="宋体" panose="02010600030101010101" pitchFamily="2" charset="-122"/>
              </a:rPr>
              <a:t>19世纪中期开始，资本主义矛盾加剧，人对自身的信心受挫。</a:t>
            </a:r>
            <a:endParaRPr lang="zh-CN" sz="2800" b="0">
              <a:ea typeface="宋体" pitchFamily="2" charset="-122"/>
            </a:endParaRPr>
          </a:p>
          <a:p>
            <a:pPr indent="0"/>
            <a:r>
              <a:rPr lang="zh-CN" sz="2800" b="0">
                <a:ea typeface="宋体" panose="02010600030101010101" pitchFamily="2" charset="-122"/>
              </a:rPr>
              <a:t>表现在文学创作上，主人公多是一些平凡甚至平庸的普通人，</a:t>
            </a:r>
            <a:endParaRPr lang="zh-CN" sz="2800" b="0">
              <a:ea typeface="宋体" panose="02010600030101010101" pitchFamily="2" charset="-122"/>
            </a:endParaRPr>
          </a:p>
          <a:p>
            <a:pPr indent="0"/>
            <a:r>
              <a:rPr lang="zh-CN" sz="2800" b="0">
                <a:ea typeface="宋体" panose="02010600030101010101" pitchFamily="2" charset="-122"/>
              </a:rPr>
              <a:t>他们有苦恼、有缺陷、有欲望。</a:t>
            </a:r>
            <a:endParaRPr lang="zh-CN" sz="2800" b="0">
              <a:ea typeface="宋体" panose="02010600030101010101" pitchFamily="2" charset="-122"/>
            </a:endParaRPr>
          </a:p>
          <a:p>
            <a:pPr indent="0"/>
            <a:r>
              <a:rPr lang="zh-CN" sz="2800" b="0">
                <a:ea typeface="宋体" panose="02010600030101010101" pitchFamily="2" charset="-122"/>
              </a:rPr>
              <a:t>20世纪初，西方社会经历了空前的精神危机，</a:t>
            </a:r>
            <a:endParaRPr lang="zh-CN" sz="2800" b="0">
              <a:ea typeface="宋体" panose="02010600030101010101" pitchFamily="2" charset="-122"/>
            </a:endParaRPr>
          </a:p>
          <a:p>
            <a:pPr indent="0"/>
            <a:r>
              <a:rPr lang="zh-CN" sz="2800" b="0">
                <a:ea typeface="宋体" panose="02010600030101010101" pitchFamily="2" charset="-122"/>
              </a:rPr>
              <a:t>两次世界大战更是让人们悲观绝望。</a:t>
            </a:r>
            <a:endParaRPr lang="zh-CN" sz="2800" b="0">
              <a:ea typeface="宋体" panose="02010600030101010101" pitchFamily="2" charset="-122"/>
            </a:endParaRPr>
          </a:p>
          <a:p>
            <a:pPr indent="0"/>
            <a:r>
              <a:rPr lang="zh-CN" sz="2800" b="0">
                <a:ea typeface="宋体" panose="02010600030101010101" pitchFamily="2" charset="-122"/>
              </a:rPr>
              <a:t>表现在文学创作上，各种畸形人、变态人大量涌现。</a:t>
            </a:r>
            <a:endParaRPr lang="zh-CN" sz="2800" b="0">
              <a:ea typeface="宋体" panose="02010600030101010101" pitchFamily="2" charset="-122"/>
            </a:endParaRPr>
          </a:p>
          <a:p>
            <a:pPr indent="0"/>
            <a:endParaRPr lang="zh-CN" sz="2800" b="0">
              <a:ea typeface="宋体" panose="02010600030101010101" pitchFamily="2" charset="-122"/>
            </a:endParaRPr>
          </a:p>
          <a:p>
            <a:pPr indent="0"/>
            <a:r>
              <a:rPr lang="zh-CN" sz="2800" b="0">
                <a:ea typeface="宋体" panose="02010600030101010101" pitchFamily="2" charset="-122"/>
              </a:rPr>
              <a:t>在这种整体的文学态势里，发表于1952年的《老人与海》却表现出向英雄与环境抗争主题和传统人类信念回归的倾向，</a:t>
            </a:r>
            <a:endParaRPr lang="zh-CN" sz="2800" b="0">
              <a:ea typeface="宋体" panose="02010600030101010101" pitchFamily="2" charset="-122"/>
            </a:endParaRPr>
          </a:p>
          <a:p>
            <a:pPr indent="0"/>
            <a:r>
              <a:rPr lang="zh-CN" sz="2800" b="0">
                <a:ea typeface="宋体" panose="02010600030101010101" pitchFamily="2" charset="-122"/>
              </a:rPr>
              <a:t>对人的勇气和力量表现出乐观态度，这是十分难得的。</a:t>
            </a:r>
            <a:endParaRPr lang="zh-CN" sz="2800" b="0">
              <a:ea typeface="宋体" panose="02010600030101010101" pitchFamily="2" charset="-122"/>
            </a:endParaRPr>
          </a:p>
          <a:p>
            <a:pPr indent="0"/>
            <a:r>
              <a:rPr lang="zh-CN" sz="2800" b="0">
                <a:ea typeface="宋体" panose="02010600030101010101" pitchFamily="2" charset="-122"/>
              </a:rPr>
              <a:t>它是战后人类疗救战争创伤、</a:t>
            </a:r>
            <a:endParaRPr lang="zh-CN" sz="2800" b="0">
              <a:ea typeface="宋体" panose="02010600030101010101" pitchFamily="2" charset="-122"/>
            </a:endParaRPr>
          </a:p>
          <a:p>
            <a:pPr indent="0"/>
            <a:r>
              <a:rPr lang="zh-CN" sz="2800" b="0">
                <a:ea typeface="宋体" panose="02010600030101010101" pitchFamily="2" charset="-122"/>
              </a:rPr>
              <a:t>从物质和精神的双重灾难中恢复过来的一剂良药。</a:t>
            </a:r>
            <a:endParaRPr lang="zh-CN" sz="2800" b="0">
              <a:ea typeface="宋体" panose="02010600030101010101" pitchFamily="2" charset="-122"/>
            </a:endParaRPr>
          </a:p>
          <a:p>
            <a:pPr indent="0"/>
            <a:endParaRPr lang="zh-CN" sz="3200" b="0">
              <a:latin typeface="Arial" pitchFamily="34" charset="0"/>
              <a:ea typeface="宋体" pitchFamily="2" charset="-122"/>
            </a:endParaRPr>
          </a:p>
          <a:p>
            <a:pPr indent="0"/>
            <a:r>
              <a:rPr lang="zh-CN" sz="3200" b="0">
                <a:latin typeface="楷体" panose="02010609060101010101" charset="-122"/>
                <a:ea typeface="楷体" panose="02010609060101010101" charset="-122"/>
              </a:rPr>
              <a:t>一位老人，在大海上捕鱼时会发生怎样的故事？</a:t>
            </a:r>
            <a:endParaRPr lang="zh-CN" altLang="en-US" sz="3200">
              <a:latin typeface="楷体" panose="02010609060101010101" charset="-122"/>
              <a:ea typeface="楷体" panose="02010609060101010101" charset="-122"/>
            </a:endParaRPr>
          </a:p>
        </p:txBody>
      </p:sp>
      <p:sp>
        <p:nvSpPr>
          <p:cNvPr id="3" name="矩形 2"/>
          <p:cNvSpPr/>
          <p:nvPr>
            <p:custDataLst>
              <p:tags r:id="rId4"/>
            </p:custDataLst>
          </p:nvPr>
        </p:nvSpPr>
        <p:spPr>
          <a:xfrm>
            <a:off x="9937115" y="86995"/>
            <a:ext cx="2019300" cy="645160"/>
          </a:xfrm>
          <a:prstGeom prst="rect">
            <a:avLst/>
          </a:prstGeom>
          <a:noFill/>
          <a:ln>
            <a:noFill/>
          </a:ln>
        </p:spPr>
        <p:txBody>
          <a:bodyPr wrap="none" rtlCol="0" anchor="t">
            <a:spAutoFit/>
            <a:scene3d>
              <a:camera prst="orthographicFront"/>
              <a:lightRig rig="soft" dir="t">
                <a:rot lat="0" lon="0" rev="15600000"/>
              </a:lightRig>
            </a:scene3d>
            <a:sp3d extrusionH="57150" prstMaterial="softEdge">
              <a:bevelT w="25400" h="38100"/>
            </a:sp3d>
          </a:bodyPr>
          <a:lstStyle/>
          <a:p>
            <a:pPr algn="ctr"/>
            <a:r>
              <a:rPr lang="zh-CN" altLang="en-US" sz="3600" b="1">
                <a:solidFill>
                  <a:schemeClr val="accent4"/>
                </a:solidFill>
                <a:effectLst/>
                <a:latin typeface="楷体" panose="02010609060101010101" charset="-122"/>
                <a:ea typeface="楷体" panose="02010609060101010101" charset="-122"/>
              </a:rPr>
              <a:t>导读导学</a:t>
            </a:r>
            <a:endParaRPr lang="zh-CN" altLang="en-US" sz="3600" b="1">
              <a:solidFill>
                <a:schemeClr val="accent4"/>
              </a:solidFill>
              <a:effectLst/>
              <a:latin typeface="楷体" panose="02010609060101010101" charset="-122"/>
              <a:ea typeface="楷体" panose="02010609060101010101"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0484" name="文本框 20483"/>
          <p:cNvSpPr txBox="1"/>
          <p:nvPr>
            <p:custDataLst>
              <p:tags r:id="rId3"/>
            </p:custDataLst>
          </p:nvPr>
        </p:nvSpPr>
        <p:spPr>
          <a:xfrm>
            <a:off x="720725" y="1089025"/>
            <a:ext cx="10988040" cy="4307827"/>
          </a:xfrm>
          <a:prstGeom prst="ellipse">
            <a:avLst/>
          </a:prstGeom>
          <a:solidFill>
            <a:schemeClr val="accent5">
              <a:lumMod val="60000"/>
              <a:lumOff val="40000"/>
            </a:schemeClr>
          </a:solidFill>
          <a:ln w="9525">
            <a:noFill/>
          </a:ln>
        </p:spPr>
        <p:txBody>
          <a:bodyPr wrap="square">
            <a:spAutoFit/>
          </a:bodyPr>
          <a:lstStyle/>
          <a:p>
            <a:pPr algn="ctr">
              <a:spcBef>
                <a:spcPct val="50000"/>
              </a:spcBef>
              <a:buClr>
                <a:schemeClr val="bg1"/>
              </a:buClr>
            </a:pPr>
            <a:r>
              <a:rPr lang="zh-CN" altLang="en-US" sz="4800" b="1" noProof="1">
                <a:solidFill>
                  <a:schemeClr val="bg1"/>
                </a:solidFill>
                <a:effectLst/>
                <a:latin typeface="仿宋" panose="02010609060101010101" charset="-122"/>
                <a:ea typeface="仿宋" panose="02010609060101010101" charset="-122"/>
                <a:cs typeface="+mn-cs"/>
              </a:rPr>
              <a:t>人不是为失败而生的。</a:t>
            </a:r>
            <a:endParaRPr lang="zh-CN" altLang="en-US" sz="4800" b="1" noProof="1">
              <a:solidFill>
                <a:schemeClr val="bg1"/>
              </a:solidFill>
              <a:effectLst/>
              <a:latin typeface="仿宋" panose="02010609060101010101" charset="-122"/>
              <a:ea typeface="仿宋" panose="02010609060101010101" charset="-122"/>
            </a:endParaRPr>
          </a:p>
          <a:p>
            <a:pPr algn="ctr">
              <a:spcBef>
                <a:spcPct val="50000"/>
              </a:spcBef>
              <a:buClr>
                <a:schemeClr val="bg1"/>
              </a:buClr>
            </a:pPr>
            <a:r>
              <a:rPr lang="zh-CN" altLang="en-US" sz="4800" b="1" noProof="1">
                <a:solidFill>
                  <a:schemeClr val="bg1"/>
                </a:solidFill>
                <a:effectLst/>
                <a:latin typeface="仿宋" panose="02010609060101010101" charset="-122"/>
                <a:ea typeface="仿宋" panose="02010609060101010101" charset="-122"/>
                <a:cs typeface="+mn-cs"/>
              </a:rPr>
              <a:t>一个人可以被毁灭，</a:t>
            </a:r>
            <a:endParaRPr lang="zh-CN" altLang="en-US" sz="4800" b="1" noProof="1">
              <a:solidFill>
                <a:schemeClr val="bg1"/>
              </a:solidFill>
              <a:effectLst/>
              <a:latin typeface="仿宋" panose="02010609060101010101" charset="-122"/>
              <a:ea typeface="仿宋" panose="02010609060101010101" charset="-122"/>
              <a:cs typeface="+mn-cs"/>
            </a:endParaRPr>
          </a:p>
          <a:p>
            <a:pPr algn="ctr">
              <a:spcBef>
                <a:spcPct val="50000"/>
              </a:spcBef>
              <a:buClr>
                <a:schemeClr val="bg1"/>
              </a:buClr>
            </a:pPr>
            <a:r>
              <a:rPr lang="zh-CN" altLang="en-US" sz="4800" b="1" noProof="1">
                <a:solidFill>
                  <a:schemeClr val="bg1"/>
                </a:solidFill>
                <a:effectLst/>
                <a:latin typeface="仿宋" panose="02010609060101010101" charset="-122"/>
                <a:ea typeface="仿宋" panose="02010609060101010101" charset="-122"/>
                <a:cs typeface="+mn-cs"/>
              </a:rPr>
              <a:t>但不能被打败。</a:t>
            </a:r>
            <a:endParaRPr lang="zh-CN" altLang="en-US" sz="4800" b="1" noProof="1">
              <a:solidFill>
                <a:schemeClr val="bg1"/>
              </a:solidFill>
              <a:effectLst/>
              <a:latin typeface="仿宋" panose="02010609060101010101" charset="-122"/>
              <a:ea typeface="仿宋" panose="02010609060101010101" charset="-122"/>
              <a:cs typeface="+mn-cs"/>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Effect transition="in" filter="wedge">
                                      <p:cBhvr>
                                        <p:cTn id="7" dur="2000"/>
                                        <p:tgtEl>
                                          <p:spTgt spid="20484"/>
                                        </p:tgtEl>
                                      </p:cBhvr>
                                    </p:animEffect>
                                  </p:childTnLst>
                                </p:cTn>
                              </p:par>
                              <p:par>
                                <p:cTn id="8" presetID="20" presetClass="entr" presetSubtype="0" fill="hold" grpId="0" nodeType="withEffect">
                                  <p:stCondLst>
                                    <p:cond delay="0"/>
                                  </p:stCondLst>
                                  <p:childTnLst>
                                    <p:set>
                                      <p:cBhvr>
                                        <p:cTn id="9" dur="1" fill="hold">
                                          <p:stCondLst>
                                            <p:cond delay="0"/>
                                          </p:stCondLst>
                                        </p:cTn>
                                        <p:tgtEl>
                                          <p:spTgt spid="20484">
                                            <p:txEl>
                                              <p:pRg st="0" end="0"/>
                                            </p:txEl>
                                          </p:spTgt>
                                        </p:tgtEl>
                                        <p:attrNameLst>
                                          <p:attrName>style.visibility</p:attrName>
                                        </p:attrNameLst>
                                      </p:cBhvr>
                                      <p:to>
                                        <p:strVal val="visible"/>
                                      </p:to>
                                    </p:set>
                                    <p:animEffect transition="in" filter="wedge">
                                      <p:cBhvr>
                                        <p:cTn id="10" dur="2000"/>
                                        <p:tgtEl>
                                          <p:spTgt spid="20484">
                                            <p:txEl>
                                              <p:pRg st="0" end="0"/>
                                            </p:txEl>
                                          </p:spTgt>
                                        </p:tgtEl>
                                      </p:cBhvr>
                                    </p:animEffect>
                                  </p:childTnLst>
                                </p:cTn>
                              </p:par>
                              <p:par>
                                <p:cTn id="11" presetID="20" presetClass="entr" presetSubtype="0" fill="hold" grpId="0" nodeType="withEffect">
                                  <p:stCondLst>
                                    <p:cond delay="0"/>
                                  </p:stCondLst>
                                  <p:childTnLst>
                                    <p:set>
                                      <p:cBhvr>
                                        <p:cTn id="12" dur="1" fill="hold">
                                          <p:stCondLst>
                                            <p:cond delay="0"/>
                                          </p:stCondLst>
                                        </p:cTn>
                                        <p:tgtEl>
                                          <p:spTgt spid="20484">
                                            <p:txEl>
                                              <p:pRg st="1" end="1"/>
                                            </p:txEl>
                                          </p:spTgt>
                                        </p:tgtEl>
                                        <p:attrNameLst>
                                          <p:attrName>style.visibility</p:attrName>
                                        </p:attrNameLst>
                                      </p:cBhvr>
                                      <p:to>
                                        <p:strVal val="visible"/>
                                      </p:to>
                                    </p:set>
                                    <p:animEffect transition="in" filter="wedge">
                                      <p:cBhvr>
                                        <p:cTn id="13" dur="2000"/>
                                        <p:tgtEl>
                                          <p:spTgt spid="20484">
                                            <p:txEl>
                                              <p:pRg st="1" end="1"/>
                                            </p:txEl>
                                          </p:spTgt>
                                        </p:tgtEl>
                                      </p:cBhvr>
                                    </p:animEffect>
                                  </p:childTnLst>
                                </p:cTn>
                              </p:par>
                              <p:par>
                                <p:cTn id="14" presetID="20" presetClass="entr" presetSubtype="0" fill="hold" grpId="0" nodeType="withEffect">
                                  <p:stCondLst>
                                    <p:cond delay="0"/>
                                  </p:stCondLst>
                                  <p:childTnLst>
                                    <p:set>
                                      <p:cBhvr>
                                        <p:cTn id="15" dur="1" fill="hold">
                                          <p:stCondLst>
                                            <p:cond delay="0"/>
                                          </p:stCondLst>
                                        </p:cTn>
                                        <p:tgtEl>
                                          <p:spTgt spid="20484">
                                            <p:txEl>
                                              <p:pRg st="2" end="2"/>
                                            </p:txEl>
                                          </p:spTgt>
                                        </p:tgtEl>
                                        <p:attrNameLst>
                                          <p:attrName>style.visibility</p:attrName>
                                        </p:attrNameLst>
                                      </p:cBhvr>
                                      <p:to>
                                        <p:strVal val="visible"/>
                                      </p:to>
                                    </p:set>
                                    <p:animEffect transition="in" filter="wedge">
                                      <p:cBhvr>
                                        <p:cTn id="16" dur="2000"/>
                                        <p:tgtEl>
                                          <p:spTgt spid="204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uiExpand="1" build="allAtOnce"/>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pSp>
        <p:nvGrpSpPr>
          <p:cNvPr id="21" name="组合 20"/>
          <p:cNvGrpSpPr/>
          <p:nvPr>
            <p:custDataLst>
              <p:tags r:id="rId4"/>
            </p:custDataLst>
          </p:nvPr>
        </p:nvGrpSpPr>
        <p:grpSpPr>
          <a:xfrm>
            <a:off x="0" y="107950"/>
            <a:ext cx="1153795" cy="4134485"/>
            <a:chOff x="2506" y="2394"/>
            <a:chExt cx="1817" cy="6511"/>
          </a:xfrm>
        </p:grpSpPr>
        <p:pic>
          <p:nvPicPr>
            <p:cNvPr id="8" name="图片 7" descr="012"/>
            <p:cNvPicPr>
              <a:picLocks noChangeAspect="1"/>
            </p:cNvPicPr>
            <p:nvPr>
              <p:custDataLst>
                <p:tags r:id="rId6"/>
              </p:custDataLst>
            </p:nvPr>
          </p:nvPicPr>
          <p:blipFill>
            <a:blip r:embed="rId5"/>
            <a:srcRect l="41544" t="2715" r="29100" b="39489"/>
            <a:stretch>
              <a:fillRect/>
            </a:stretch>
          </p:blipFill>
          <p:spPr>
            <a:xfrm>
              <a:off x="2506" y="3588"/>
              <a:ext cx="1817" cy="4113"/>
            </a:xfrm>
            <a:prstGeom prst="rect">
              <a:avLst/>
            </a:prstGeom>
          </p:spPr>
        </p:pic>
        <p:sp>
          <p:nvSpPr>
            <p:cNvPr id="2" name="文本框 1"/>
            <p:cNvSpPr txBox="1"/>
            <p:nvPr>
              <p:custDataLst>
                <p:tags r:id="rId7"/>
              </p:custDataLst>
            </p:nvPr>
          </p:nvSpPr>
          <p:spPr>
            <a:xfrm>
              <a:off x="2734" y="2394"/>
              <a:ext cx="1257" cy="6511"/>
            </a:xfrm>
            <a:prstGeom prst="rect">
              <a:avLst/>
            </a:prstGeom>
            <a:noFill/>
          </p:spPr>
          <p:txBody>
            <a:bodyPr vert="eaVert" wrap="square" rtlCol="0">
              <a:spAutoFit/>
            </a:bodyPr>
            <a:lstStyle/>
            <a:p>
              <a:pPr algn="ctr"/>
              <a:r>
                <a:rPr lang="zh-CN" altLang="en-US" sz="4000">
                  <a:latin typeface="仿宋" panose="02010609060101010101" charset="-122"/>
                  <a:ea typeface="仿宋" panose="02010609060101010101" charset="-122"/>
                </a:rPr>
                <a:t>学习目标</a:t>
              </a:r>
              <a:endParaRPr lang="zh-CN" altLang="en-US" sz="4000">
                <a:latin typeface="仿宋" panose="02010609060101010101" charset="-122"/>
                <a:ea typeface="仿宋" panose="02010609060101010101" charset="-122"/>
              </a:endParaRPr>
            </a:p>
          </p:txBody>
        </p:sp>
      </p:grpSp>
      <p:grpSp>
        <p:nvGrpSpPr>
          <p:cNvPr id="5" name="组合 4"/>
          <p:cNvGrpSpPr/>
          <p:nvPr>
            <p:custDataLst>
              <p:tags r:id="rId8"/>
            </p:custDataLst>
          </p:nvPr>
        </p:nvGrpSpPr>
        <p:grpSpPr>
          <a:xfrm>
            <a:off x="1374775" y="2574925"/>
            <a:ext cx="600075" cy="600075"/>
            <a:chOff x="7297" y="1894"/>
            <a:chExt cx="705" cy="705"/>
          </a:xfrm>
        </p:grpSpPr>
        <p:sp>
          <p:nvSpPr>
            <p:cNvPr id="3" name="椭圆 2"/>
            <p:cNvSpPr/>
            <p:nvPr>
              <p:custDataLst>
                <p:tags r:id="rId9"/>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 name="文本框 3"/>
            <p:cNvSpPr txBox="1"/>
            <p:nvPr>
              <p:custDataLst>
                <p:tags r:id="rId10"/>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壹</a:t>
              </a:r>
              <a:endParaRPr lang="zh-CN" altLang="zh-CN" sz="2400" b="1">
                <a:solidFill>
                  <a:srgbClr val="C00000"/>
                </a:solidFill>
              </a:endParaRPr>
            </a:p>
          </p:txBody>
        </p:sp>
      </p:grpSp>
      <p:grpSp>
        <p:nvGrpSpPr>
          <p:cNvPr id="6" name="组合 5"/>
          <p:cNvGrpSpPr/>
          <p:nvPr>
            <p:custDataLst>
              <p:tags r:id="rId11"/>
            </p:custDataLst>
          </p:nvPr>
        </p:nvGrpSpPr>
        <p:grpSpPr>
          <a:xfrm>
            <a:off x="1394460" y="5012055"/>
            <a:ext cx="600075" cy="600075"/>
            <a:chOff x="7297" y="1894"/>
            <a:chExt cx="705" cy="705"/>
          </a:xfrm>
        </p:grpSpPr>
        <p:sp>
          <p:nvSpPr>
            <p:cNvPr id="7" name="椭圆 6"/>
            <p:cNvSpPr/>
            <p:nvPr>
              <p:custDataLst>
                <p:tags r:id="rId12"/>
              </p:custDataLst>
            </p:nvPr>
          </p:nvSpPr>
          <p:spPr>
            <a:xfrm>
              <a:off x="7297" y="1894"/>
              <a:ext cx="705" cy="705"/>
            </a:xfrm>
            <a:prstGeom prst="ellipse">
              <a:avLst/>
            </a:prstGeom>
            <a:noFill/>
            <a:ln>
              <a:gradFill>
                <a:gsLst>
                  <a:gs pos="0">
                    <a:srgbClr val="B89468"/>
                  </a:gs>
                  <a:gs pos="55000">
                    <a:srgbClr val="B89468">
                      <a:alpha val="0"/>
                    </a:srgbClr>
                  </a:gs>
                  <a:gs pos="100000">
                    <a:srgbClr val="B89468"/>
                  </a:gs>
                </a:gsLst>
                <a:lin ang="162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文本框 8"/>
            <p:cNvSpPr txBox="1"/>
            <p:nvPr>
              <p:custDataLst>
                <p:tags r:id="rId13"/>
              </p:custDataLst>
            </p:nvPr>
          </p:nvSpPr>
          <p:spPr>
            <a:xfrm>
              <a:off x="7319" y="1957"/>
              <a:ext cx="660" cy="541"/>
            </a:xfrm>
            <a:prstGeom prst="rect">
              <a:avLst/>
            </a:prstGeom>
            <a:noFill/>
          </p:spPr>
          <p:txBody>
            <a:bodyPr wrap="square" rtlCol="0">
              <a:spAutoFit/>
            </a:bodyPr>
            <a:lstStyle/>
            <a:p>
              <a:pPr algn="ctr"/>
              <a:r>
                <a:rPr lang="zh-CN" altLang="zh-CN" sz="2400" b="1">
                  <a:solidFill>
                    <a:srgbClr val="C00000"/>
                  </a:solidFill>
                </a:rPr>
                <a:t>贰</a:t>
              </a:r>
              <a:endParaRPr lang="zh-CN" altLang="zh-CN" sz="2400" b="1">
                <a:solidFill>
                  <a:srgbClr val="C00000"/>
                </a:solidFill>
              </a:endParaRPr>
            </a:p>
          </p:txBody>
        </p:sp>
      </p:grpSp>
      <p:pic>
        <p:nvPicPr>
          <p:cNvPr id="28" name="图片 27" descr="0873723a9c31410123a98361d8175de7"/>
          <p:cNvPicPr>
            <a:picLocks noChangeAspect="1"/>
          </p:cNvPicPr>
          <p:nvPr>
            <p:custDataLst>
              <p:tags r:id="rId15"/>
            </p:custDataLst>
          </p:nvPr>
        </p:nvPicPr>
        <p:blipFill>
          <a:blip r:embed="rId14"/>
          <a:stretch>
            <a:fillRect/>
          </a:stretch>
        </p:blipFill>
        <p:spPr>
          <a:xfrm>
            <a:off x="8442960" y="-105410"/>
            <a:ext cx="3635375" cy="2680335"/>
          </a:xfrm>
          <a:prstGeom prst="rect">
            <a:avLst/>
          </a:prstGeom>
        </p:spPr>
      </p:pic>
      <p:sp>
        <p:nvSpPr>
          <p:cNvPr id="100" name="文本框 99"/>
          <p:cNvSpPr txBox="1"/>
          <p:nvPr>
            <p:custDataLst>
              <p:tags r:id="rId16"/>
            </p:custDataLst>
          </p:nvPr>
        </p:nvSpPr>
        <p:spPr>
          <a:xfrm>
            <a:off x="2084705" y="2336800"/>
            <a:ext cx="9992995" cy="1076325"/>
          </a:xfrm>
          <a:prstGeom prst="rect">
            <a:avLst/>
          </a:prstGeom>
          <a:noFill/>
          <a:ln w="9525">
            <a:noFill/>
          </a:ln>
        </p:spPr>
        <p:txBody>
          <a:bodyPr wrap="square">
            <a:spAutoFit/>
          </a:bodyPr>
          <a:lstStyle/>
          <a:p>
            <a:pPr indent="0"/>
            <a:r>
              <a:rPr lang="zh-CN" sz="3200" b="1">
                <a:latin typeface="宋体" panose="02010600030101010101" pitchFamily="2" charset="-122"/>
                <a:ea typeface="宋体" panose="02010600030101010101" pitchFamily="2" charset="-122"/>
                <a:cs typeface="宋体" panose="02010600030101010101" pitchFamily="2" charset="-122"/>
              </a:rPr>
              <a:t>语言建构与运用</a:t>
            </a:r>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itchFamily="2" charset="-122"/>
              <a:ea typeface="宋体" pitchFamily="2" charset="-122"/>
              <a:cs typeface="宋体" panose="02010600030101010101" pitchFamily="2" charset="-122"/>
            </a:endParaRPr>
          </a:p>
          <a:p>
            <a:pPr indent="0"/>
            <a:r>
              <a:rPr lang="zh-CN" sz="3200" b="0">
                <a:latin typeface="宋体" panose="02010600030101010101" pitchFamily="2" charset="-122"/>
                <a:ea typeface="宋体" panose="02010600030101010101" pitchFamily="2" charset="-122"/>
                <a:cs typeface="宋体" panose="02010600030101010101" pitchFamily="2" charset="-122"/>
              </a:rPr>
              <a:t>了解海明威和“迷惘的一代”</a:t>
            </a:r>
            <a:r>
              <a:rPr lang="en-US" altLang="zh-CN" sz="3200" b="0">
                <a:latin typeface="宋体" panose="02010600030101010101" pitchFamily="2" charset="-122"/>
                <a:ea typeface="宋体" panose="02010600030101010101" pitchFamily="2" charset="-122"/>
                <a:cs typeface="宋体" panose="02010600030101010101" pitchFamily="2" charset="-122"/>
              </a:rPr>
              <a:t>“</a:t>
            </a:r>
            <a:r>
              <a:rPr lang="zh-CN" altLang="en-US" sz="3200" b="0">
                <a:latin typeface="宋体" panose="02010600030101010101" pitchFamily="2" charset="-122"/>
                <a:ea typeface="宋体" panose="02010600030101010101" pitchFamily="2" charset="-122"/>
                <a:cs typeface="宋体" panose="02010600030101010101" pitchFamily="2" charset="-122"/>
              </a:rPr>
              <a:t>冰山原则</a:t>
            </a:r>
            <a:r>
              <a:rPr lang="en-US" altLang="zh-CN" sz="3200" b="0">
                <a:latin typeface="宋体" panose="02010600030101010101" pitchFamily="2" charset="-122"/>
                <a:ea typeface="宋体" panose="02010600030101010101" pitchFamily="2" charset="-122"/>
                <a:cs typeface="宋体" panose="02010600030101010101" pitchFamily="2" charset="-122"/>
              </a:rPr>
              <a:t>”</a:t>
            </a:r>
            <a:r>
              <a:rPr lang="zh-CN" sz="3200" b="0">
                <a:latin typeface="宋体" panose="02010600030101010101" pitchFamily="2" charset="-122"/>
                <a:ea typeface="宋体" panose="02010600030101010101" pitchFamily="2" charset="-122"/>
                <a:cs typeface="宋体" panose="02010600030101010101" pitchFamily="2" charset="-122"/>
              </a:rPr>
              <a:t>等背景知识；</a:t>
            </a:r>
            <a:endParaRPr lang="zh-CN" altLang="en-US" sz="3200">
              <a:latin typeface="宋体" pitchFamily="2" charset="-122"/>
              <a:ea typeface="宋体" pitchFamily="2" charset="-122"/>
              <a:cs typeface="宋体" panose="02010600030101010101" pitchFamily="2" charset="-122"/>
            </a:endParaRPr>
          </a:p>
        </p:txBody>
      </p:sp>
      <p:sp>
        <p:nvSpPr>
          <p:cNvPr id="16" name="文本框 15"/>
          <p:cNvSpPr txBox="1"/>
          <p:nvPr>
            <p:custDataLst>
              <p:tags r:id="rId17"/>
            </p:custDataLst>
          </p:nvPr>
        </p:nvSpPr>
        <p:spPr>
          <a:xfrm>
            <a:off x="2175510" y="4528185"/>
            <a:ext cx="9403715" cy="1568450"/>
          </a:xfrm>
          <a:prstGeom prst="rect">
            <a:avLst/>
          </a:prstGeom>
          <a:noFill/>
          <a:ln w="9525">
            <a:noFill/>
          </a:ln>
        </p:spPr>
        <p:txBody>
          <a:bodyPr wrap="square">
            <a:spAutoFit/>
          </a:bodyPr>
          <a:lstStyle/>
          <a:p>
            <a:pPr indent="0"/>
            <a:r>
              <a:rPr lang="zh-CN" sz="3200" b="1">
                <a:latin typeface="宋体" panose="02010600030101010101" pitchFamily="2" charset="-122"/>
                <a:ea typeface="宋体" panose="02010600030101010101" pitchFamily="2" charset="-122"/>
                <a:cs typeface="宋体" panose="02010600030101010101" pitchFamily="2" charset="-122"/>
              </a:rPr>
              <a:t>文化传承与理解</a:t>
            </a:r>
            <a:r>
              <a:rPr lang="en-US" sz="3200" b="1">
                <a:latin typeface="宋体" panose="02010600030101010101" pitchFamily="2" charset="-122"/>
                <a:ea typeface="宋体" panose="02010600030101010101" pitchFamily="2" charset="-122"/>
                <a:cs typeface="宋体" panose="02010600030101010101" pitchFamily="2" charset="-122"/>
              </a:rPr>
              <a:t> </a:t>
            </a:r>
            <a:endParaRPr lang="en-US" sz="3200" b="1">
              <a:latin typeface="宋体" panose="02010600030101010101" pitchFamily="2" charset="-122"/>
              <a:ea typeface="宋体" panose="02010600030101010101" pitchFamily="2" charset="-122"/>
              <a:cs typeface="宋体" panose="02010600030101010101" pitchFamily="2" charset="-122"/>
            </a:endParaRPr>
          </a:p>
          <a:p>
            <a:pPr indent="0"/>
            <a:r>
              <a:rPr lang="zh-CN" sz="3200" b="0">
                <a:latin typeface="宋体" panose="02010600030101010101" pitchFamily="2" charset="-122"/>
                <a:ea typeface="宋体" panose="02010600030101010101" pitchFamily="2" charset="-122"/>
                <a:cs typeface="宋体" panose="02010600030101010101" pitchFamily="2" charset="-122"/>
              </a:rPr>
              <a:t>通过赏析内心独白，感受主人公桑迪亚哥的精神，</a:t>
            </a:r>
            <a:endParaRPr lang="zh-CN" sz="3200" b="0">
              <a:latin typeface="宋体" pitchFamily="2" charset="-122"/>
              <a:ea typeface="宋体" pitchFamily="2" charset="-122"/>
              <a:cs typeface="宋体" panose="02010600030101010101" pitchFamily="2" charset="-122"/>
            </a:endParaRPr>
          </a:p>
          <a:p>
            <a:pPr indent="0"/>
            <a:r>
              <a:rPr lang="zh-CN" sz="3200" b="0">
                <a:latin typeface="宋体" panose="02010600030101010101" pitchFamily="2" charset="-122"/>
                <a:ea typeface="宋体" panose="02010600030101010101" pitchFamily="2" charset="-122"/>
                <a:cs typeface="宋体" panose="02010600030101010101" pitchFamily="2" charset="-122"/>
              </a:rPr>
              <a:t>体会</a:t>
            </a:r>
            <a:r>
              <a:rPr lang="en-US" altLang="zh-CN" sz="3200" b="0">
                <a:latin typeface="宋体" panose="02010600030101010101" pitchFamily="2" charset="-122"/>
                <a:ea typeface="宋体" panose="02010600030101010101" pitchFamily="2" charset="-122"/>
                <a:cs typeface="宋体" panose="02010600030101010101" pitchFamily="2" charset="-122"/>
              </a:rPr>
              <a:t>“</a:t>
            </a:r>
            <a:r>
              <a:rPr lang="zh-CN" altLang="en-US" sz="3200" b="0">
                <a:latin typeface="宋体" panose="02010600030101010101" pitchFamily="2" charset="-122"/>
                <a:ea typeface="宋体" panose="02010600030101010101" pitchFamily="2" charset="-122"/>
                <a:cs typeface="宋体" panose="02010600030101010101" pitchFamily="2" charset="-122"/>
              </a:rPr>
              <a:t>人的灵魂的尊严</a:t>
            </a:r>
            <a:r>
              <a:rPr lang="en-US" altLang="zh-CN" sz="3200" b="0">
                <a:latin typeface="宋体" panose="02010600030101010101" pitchFamily="2" charset="-122"/>
                <a:ea typeface="宋体" panose="02010600030101010101" pitchFamily="2" charset="-122"/>
                <a:cs typeface="宋体" panose="02010600030101010101" pitchFamily="2" charset="-122"/>
              </a:rPr>
              <a:t>”</a:t>
            </a:r>
            <a:r>
              <a:rPr lang="zh-CN" altLang="en-US" sz="3200" b="0">
                <a:latin typeface="宋体" panose="02010600030101010101" pitchFamily="2" charset="-122"/>
                <a:ea typeface="宋体" panose="02010600030101010101" pitchFamily="2" charset="-122"/>
                <a:cs typeface="宋体" panose="02010600030101010101" pitchFamily="2" charset="-122"/>
              </a:rPr>
              <a:t>。</a:t>
            </a:r>
            <a:r>
              <a:rPr lang="en-US" sz="3200" b="1">
                <a:latin typeface="宋体" panose="02010600030101010101" pitchFamily="2" charset="-122"/>
                <a:ea typeface="宋体" panose="02010600030101010101" pitchFamily="2" charset="-122"/>
                <a:cs typeface="宋体" panose="02010600030101010101" pitchFamily="2" charset="-122"/>
              </a:rPr>
              <a:t> </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blinds(horizontal)">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 name="图片 4" descr="f576c71dbdf048cda97a7bf60fc49f48_th"/>
          <p:cNvPicPr>
            <a:picLocks noChangeAspect="1"/>
          </p:cNvPicPr>
          <p:nvPr>
            <p:custDataLst>
              <p:tags r:id="rId4"/>
            </p:custDataLst>
          </p:nvPr>
        </p:nvPicPr>
        <p:blipFill>
          <a:blip r:embed="rId3"/>
          <a:stretch>
            <a:fillRect/>
          </a:stretch>
        </p:blipFill>
        <p:spPr>
          <a:xfrm>
            <a:off x="6189980" y="31115"/>
            <a:ext cx="5935980" cy="6795770"/>
          </a:xfrm>
          <a:prstGeom prst="roundRect">
            <a:avLst/>
          </a:prstGeom>
        </p:spPr>
      </p:pic>
      <p:sp>
        <p:nvSpPr>
          <p:cNvPr id="6149" name="文本框 6148"/>
          <p:cNvSpPr txBox="1"/>
          <p:nvPr>
            <p:custDataLst>
              <p:tags r:id="rId5"/>
            </p:custDataLst>
          </p:nvPr>
        </p:nvSpPr>
        <p:spPr>
          <a:xfrm>
            <a:off x="-635" y="2268855"/>
            <a:ext cx="6092190" cy="1076325"/>
          </a:xfrm>
          <a:prstGeom prst="rect">
            <a:avLst/>
          </a:prstGeom>
          <a:noFill/>
          <a:ln w="28575">
            <a:solidFill>
              <a:schemeClr val="tx1"/>
            </a:solidFill>
          </a:ln>
        </p:spPr>
        <p:txBody>
          <a:bodyPr wrap="square" anchor="t">
            <a:spAutoFit/>
          </a:bodyPr>
          <a:lstStyle/>
          <a:p>
            <a:r>
              <a:rPr lang="zh-CN" altLang="en-US" sz="3200">
                <a:solidFill>
                  <a:srgbClr val="006600"/>
                </a:solidFill>
                <a:latin typeface="隶书" panose="02010509060101010101" charset="-122"/>
                <a:ea typeface="隶书" panose="02010509060101010101" charset="-122"/>
                <a:cs typeface="隶书" panose="02010509060101010101" charset="-122"/>
              </a:rPr>
              <a:t>他参加了第一次世界大战并获得美国授予的银制勇敢勋章。</a:t>
            </a:r>
            <a:endParaRPr lang="zh-CN" altLang="en-US" sz="3200">
              <a:solidFill>
                <a:srgbClr val="006600"/>
              </a:solidFill>
              <a:latin typeface="隶书" charset="0"/>
              <a:ea typeface="隶书" charset="0"/>
              <a:cs typeface="隶书" panose="02010509060101010101" charset="-122"/>
              <a:sym typeface="Arial" pitchFamily="34" charset="0"/>
            </a:endParaRPr>
          </a:p>
        </p:txBody>
      </p:sp>
      <p:sp>
        <p:nvSpPr>
          <p:cNvPr id="6150" name="文本框 6149"/>
          <p:cNvSpPr txBox="1"/>
          <p:nvPr>
            <p:custDataLst>
              <p:tags r:id="rId6"/>
            </p:custDataLst>
          </p:nvPr>
        </p:nvSpPr>
        <p:spPr>
          <a:xfrm>
            <a:off x="-635" y="3911600"/>
            <a:ext cx="6092825" cy="1076325"/>
          </a:xfrm>
          <a:prstGeom prst="rect">
            <a:avLst/>
          </a:prstGeom>
          <a:noFill/>
          <a:ln w="28575">
            <a:solidFill>
              <a:schemeClr val="tx1"/>
            </a:solidFill>
          </a:ln>
        </p:spPr>
        <p:txBody>
          <a:bodyPr wrap="square" anchor="t">
            <a:spAutoFit/>
          </a:bodyPr>
          <a:lstStyle/>
          <a:p>
            <a:pPr algn="l"/>
            <a:r>
              <a:rPr lang="zh-CN" altLang="en-US" sz="3200">
                <a:solidFill>
                  <a:srgbClr val="00B050"/>
                </a:solidFill>
                <a:latin typeface="隶书" panose="02010509060101010101" charset="-122"/>
                <a:ea typeface="隶书" panose="02010509060101010101" charset="-122"/>
                <a:cs typeface="隶书" panose="02010509060101010101" charset="-122"/>
                <a:sym typeface="Arial" panose="020b0604020202020204" pitchFamily="34" charset="0"/>
              </a:rPr>
              <a:t>他因为在文学上有巨大成就，</a:t>
            </a:r>
            <a:endParaRPr lang="zh-CN" altLang="en-US" sz="3200">
              <a:solidFill>
                <a:srgbClr val="00B050"/>
              </a:solidFill>
              <a:latin typeface="隶书" charset="0"/>
              <a:ea typeface="隶书" charset="0"/>
              <a:cs typeface="隶书" panose="02010509060101010101" charset="-122"/>
              <a:sym typeface="Arial" pitchFamily="34" charset="0"/>
            </a:endParaRPr>
          </a:p>
          <a:p>
            <a:pPr algn="l"/>
            <a:r>
              <a:rPr lang="zh-CN" altLang="en-US" sz="3200">
                <a:solidFill>
                  <a:srgbClr val="00B050"/>
                </a:solidFill>
                <a:latin typeface="隶书" panose="02010509060101010101" charset="-122"/>
                <a:ea typeface="隶书" panose="02010509060101010101" charset="-122"/>
                <a:cs typeface="隶书" panose="02010509060101010101" charset="-122"/>
                <a:sym typeface="Arial" panose="020b0604020202020204" pitchFamily="34" charset="0"/>
              </a:rPr>
              <a:t>于1954获得诺贝尔文学奖。</a:t>
            </a:r>
            <a:endParaRPr lang="zh-CN" altLang="en-US" sz="3200">
              <a:solidFill>
                <a:srgbClr val="00B050"/>
              </a:solidFill>
              <a:latin typeface="隶书" panose="02010509060101010101" charset="-122"/>
              <a:ea typeface="隶书" panose="02010509060101010101" charset="-122"/>
              <a:cs typeface="隶书" panose="02010509060101010101" charset="-122"/>
              <a:sym typeface="Arial" panose="020b0604020202020204" pitchFamily="34" charset="0"/>
            </a:endParaRPr>
          </a:p>
        </p:txBody>
      </p:sp>
      <p:sp>
        <p:nvSpPr>
          <p:cNvPr id="6151" name="文本框 6150"/>
          <p:cNvSpPr txBox="1"/>
          <p:nvPr>
            <p:custDataLst>
              <p:tags r:id="rId7"/>
            </p:custDataLst>
          </p:nvPr>
        </p:nvSpPr>
        <p:spPr>
          <a:xfrm>
            <a:off x="0" y="5750560"/>
            <a:ext cx="10346690" cy="1076325"/>
          </a:xfrm>
          <a:prstGeom prst="rect">
            <a:avLst/>
          </a:prstGeom>
          <a:noFill/>
          <a:ln w="28575">
            <a:solidFill>
              <a:schemeClr val="tx1"/>
            </a:solidFill>
          </a:ln>
        </p:spPr>
        <p:txBody>
          <a:bodyPr wrap="square" anchor="t">
            <a:spAutoFit/>
          </a:bodyPr>
          <a:lstStyle/>
          <a:p>
            <a:r>
              <a:rPr lang="zh-CN" altLang="en-US" sz="3200">
                <a:solidFill>
                  <a:srgbClr val="0C0CC4"/>
                </a:solidFill>
                <a:latin typeface="隶书" panose="02010509060101010101" charset="-122"/>
                <a:ea typeface="隶书" panose="02010509060101010101" charset="-122"/>
                <a:cs typeface="隶书" panose="02010509060101010101" charset="-122"/>
                <a:sym typeface="Arial" panose="020b0604020202020204" pitchFamily="34" charset="0"/>
              </a:rPr>
              <a:t>他是“文坛硬汉”，被称为</a:t>
            </a:r>
            <a:endParaRPr lang="zh-CN" altLang="en-US" sz="3200">
              <a:solidFill>
                <a:srgbClr val="0C0CC4"/>
              </a:solidFill>
              <a:latin typeface="隶书" charset="0"/>
              <a:ea typeface="隶书" charset="0"/>
              <a:cs typeface="隶书" panose="02010509060101010101" charset="-122"/>
              <a:sym typeface="Arial" pitchFamily="34" charset="0"/>
            </a:endParaRPr>
          </a:p>
          <a:p>
            <a:r>
              <a:rPr lang="zh-CN" altLang="en-US" sz="3200">
                <a:solidFill>
                  <a:srgbClr val="0C0CC4"/>
                </a:solidFill>
                <a:latin typeface="隶书" panose="02010509060101010101" charset="-122"/>
                <a:ea typeface="隶书" panose="02010509060101010101" charset="-122"/>
                <a:cs typeface="隶书" panose="02010509060101010101" charset="-122"/>
                <a:sym typeface="Arial" panose="020b0604020202020204" pitchFamily="34" charset="0"/>
              </a:rPr>
              <a:t>“美利坚民族的精神丰碑”。</a:t>
            </a:r>
            <a:endParaRPr lang="zh-CN" altLang="en-US" sz="3200">
              <a:solidFill>
                <a:srgbClr val="0C0CC4"/>
              </a:solidFill>
              <a:latin typeface="隶书" panose="02010509060101010101" charset="-122"/>
              <a:ea typeface="隶书" panose="02010509060101010101" charset="-122"/>
              <a:cs typeface="隶书" panose="02010509060101010101" charset="-122"/>
              <a:sym typeface="Arial" panose="020b0604020202020204" pitchFamily="34" charset="0"/>
            </a:endParaRPr>
          </a:p>
        </p:txBody>
      </p:sp>
      <p:sp>
        <p:nvSpPr>
          <p:cNvPr id="10244" name="Rectangle 5"/>
          <p:cNvSpPr>
            <a:spLocks noGrp="1"/>
          </p:cNvSpPr>
          <p:nvPr>
            <p:custDataLst>
              <p:tags r:id="rId8"/>
            </p:custDataLst>
          </p:nvPr>
        </p:nvSpPr>
        <p:spPr>
          <a:xfrm>
            <a:off x="97790" y="126365"/>
            <a:ext cx="2608580" cy="1800860"/>
          </a:xfrm>
          <a:prstGeom prst="rect">
            <a:avLst/>
          </a:prstGeom>
          <a:ln w="28575">
            <a:solidFill>
              <a:schemeClr val="tx1"/>
            </a:solidFill>
            <a:prstDash val="sysDash"/>
          </a:ln>
        </p:spPr>
        <p:txBody>
          <a:bodyPr vert="horz" wrap="square" lIns="91440" tIns="45720" rIns="91440" bIns="45720" rtlCol="0" anchor="t">
            <a:normAutofit fontScale="9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fontAlgn="base" hangingPunct="1">
              <a:buNone/>
            </a:pPr>
            <a:r>
              <a:rPr lang="zh-CN" altLang="en-US" sz="4000" b="1" strike="noStrike" noProof="1">
                <a:solidFill>
                  <a:srgbClr val="0000CC"/>
                </a:solidFill>
                <a:latin typeface="隶书" panose="02010509060101010101" charset="-122"/>
                <a:ea typeface="隶书" panose="02010509060101010101" charset="-122"/>
                <a:cs typeface="隶书" panose="02010509060101010101" charset="-122"/>
              </a:rPr>
              <a:t>迷惘的一代</a:t>
            </a:r>
            <a:endParaRPr lang="zh-CN" altLang="en-US" sz="4000" b="1" strike="noStrike" noProof="1">
              <a:solidFill>
                <a:srgbClr val="0000CC"/>
              </a:solidFill>
              <a:latin typeface="隶书" charset="0"/>
              <a:ea typeface="隶书" charset="0"/>
              <a:cs typeface="隶书" panose="02010509060101010101" charset="-122"/>
            </a:endParaRPr>
          </a:p>
          <a:p>
            <a:pPr marL="0" indent="0" eaLnBrk="1" fontAlgn="base" hangingPunct="1">
              <a:buNone/>
            </a:pPr>
            <a:r>
              <a:rPr lang="zh-CN" altLang="en-US" sz="4000" b="1" strike="noStrike" noProof="1">
                <a:solidFill>
                  <a:srgbClr val="0000CC"/>
                </a:solidFill>
                <a:latin typeface="隶书" panose="02010509060101010101" charset="-122"/>
                <a:ea typeface="隶书" panose="02010509060101010101" charset="-122"/>
                <a:cs typeface="隶书" panose="02010509060101010101" charset="-122"/>
              </a:rPr>
              <a:t>硬汉形象</a:t>
            </a:r>
            <a:endParaRPr lang="zh-CN" altLang="en-US" sz="4000" b="1" strike="noStrike" noProof="1">
              <a:solidFill>
                <a:srgbClr val="0000CC"/>
              </a:solidFill>
              <a:latin typeface="隶书" panose="02010509060101010101" charset="-122"/>
              <a:ea typeface="隶书" panose="02010509060101010101" charset="-122"/>
              <a:cs typeface="隶书" panose="02010509060101010101" charset="-122"/>
            </a:endParaRPr>
          </a:p>
          <a:p>
            <a:pPr marL="0" indent="0" eaLnBrk="1" fontAlgn="base" hangingPunct="1">
              <a:buNone/>
            </a:pPr>
            <a:r>
              <a:rPr lang="zh-CN" altLang="en-US" sz="4000" b="1" strike="noStrike" noProof="1">
                <a:solidFill>
                  <a:srgbClr val="0000CC"/>
                </a:solidFill>
                <a:latin typeface="隶书" panose="02010509060101010101" charset="-122"/>
                <a:ea typeface="隶书" panose="02010509060101010101" charset="-122"/>
                <a:cs typeface="隶书" panose="02010509060101010101" charset="-122"/>
              </a:rPr>
              <a:t>冰山原则</a:t>
            </a:r>
            <a:endParaRPr lang="zh-CN" altLang="en-US" sz="4000" b="1" strike="noStrike" noProof="1">
              <a:solidFill>
                <a:schemeClr val="hlink"/>
              </a:solidFill>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2000"/>
                                        <p:tgtEl>
                                          <p:spTgt spid="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blinds(horizontal)">
                                      <p:cBhvr>
                                        <p:cTn id="12" dur="500"/>
                                        <p:tgtEl>
                                          <p:spTgt spid="614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150"/>
                                        </p:tgtEl>
                                        <p:attrNameLst>
                                          <p:attrName>style.visibility</p:attrName>
                                        </p:attrNameLst>
                                      </p:cBhvr>
                                      <p:to>
                                        <p:strVal val="visible"/>
                                      </p:to>
                                    </p:set>
                                    <p:animEffect transition="in" filter="blinds(horizontal)">
                                      <p:cBhvr>
                                        <p:cTn id="17" dur="500"/>
                                        <p:tgtEl>
                                          <p:spTgt spid="615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151"/>
                                        </p:tgtEl>
                                        <p:attrNameLst>
                                          <p:attrName>style.visibility</p:attrName>
                                        </p:attrNameLst>
                                      </p:cBhvr>
                                      <p:to>
                                        <p:strVal val="visible"/>
                                      </p:to>
                                    </p:set>
                                    <p:animEffect transition="in" filter="blinds(horizontal)">
                                      <p:cBhvr>
                                        <p:cTn id="22" dur="500"/>
                                        <p:tgtEl>
                                          <p:spTgt spid="615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0244">
                                            <p:txEl>
                                              <p:charRg st="4294967295" end="4294967295"/>
                                            </p:txEl>
                                          </p:spTgt>
                                        </p:tgtEl>
                                        <p:attrNameLst>
                                          <p:attrName>style.visibility</p:attrName>
                                        </p:attrNameLst>
                                      </p:cBhvr>
                                      <p:to>
                                        <p:strVal val="visible"/>
                                      </p:to>
                                    </p:set>
                                    <p:animEffect transition="in" filter="wedge">
                                      <p:cBhvr>
                                        <p:cTn id="27" dur="2000"/>
                                        <p:tgtEl>
                                          <p:spTgt spid="10244">
                                            <p:txEl>
                                              <p:charRg st="4294967295" end="4294967295"/>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nodeType="clickEffect">
                                  <p:stCondLst>
                                    <p:cond delay="0"/>
                                  </p:stCondLst>
                                  <p:childTnLst>
                                    <p:set>
                                      <p:cBhvr>
                                        <p:cTn id="31" dur="1" fill="hold">
                                          <p:stCondLst>
                                            <p:cond delay="0"/>
                                          </p:stCondLst>
                                        </p:cTn>
                                        <p:tgtEl>
                                          <p:spTgt spid="10244">
                                            <p:txEl>
                                              <p:pRg st="0" end="0"/>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10244">
                                            <p:txEl>
                                              <p:pRg st="1" end="1"/>
                                            </p:txEl>
                                          </p:spTgt>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10244">
                                            <p:txEl>
                                              <p:pRg st="2" end="2"/>
                                            </p:txEl>
                                          </p:spTgt>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6149">
                                            <p:txEl>
                                              <p:pRg st="0" end="0"/>
                                            </p:txEl>
                                          </p:spTgt>
                                        </p:tgtEl>
                                        <p:attrNameLst>
                                          <p:attrName>style.visibility</p:attrName>
                                        </p:attrNameLst>
                                      </p:cBhvr>
                                      <p:to>
                                        <p:strVal val="visible"/>
                                      </p:to>
                                    </p:set>
                                    <p:anim calcmode="lin" valueType="num">
                                      <p:cBhvr additive="base">
                                        <p:cTn id="40" dur="500" fill="hold"/>
                                        <p:tgtEl>
                                          <p:spTgt spid="6149">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614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afterGroup">
                            <p:stCondLst>
                              <p:cond delay="0"/>
                            </p:stCondLst>
                            <p:childTnLst>
                              <p:par>
                                <p:cTn id="44" presetID="2" presetClass="entr" presetSubtype="4" fill="hold" nodeType="clickEffect">
                                  <p:stCondLst>
                                    <p:cond delay="0"/>
                                  </p:stCondLst>
                                  <p:childTnLst>
                                    <p:set>
                                      <p:cBhvr>
                                        <p:cTn id="45" dur="1" fill="hold">
                                          <p:stCondLst>
                                            <p:cond delay="0"/>
                                          </p:stCondLst>
                                        </p:cTn>
                                        <p:tgtEl>
                                          <p:spTgt spid="6150">
                                            <p:txEl>
                                              <p:pRg st="0" end="0"/>
                                            </p:txEl>
                                          </p:spTgt>
                                        </p:tgtEl>
                                        <p:attrNameLst>
                                          <p:attrName>style.visibility</p:attrName>
                                        </p:attrNameLst>
                                      </p:cBhvr>
                                      <p:to>
                                        <p:strVal val="visible"/>
                                      </p:to>
                                    </p:set>
                                    <p:anim calcmode="lin" valueType="num">
                                      <p:cBhvr additive="base">
                                        <p:cTn id="46" dur="500" fill="hold"/>
                                        <p:tgtEl>
                                          <p:spTgt spid="6150">
                                            <p:txEl>
                                              <p:pRg st="0" end="0"/>
                                            </p:txEl>
                                          </p:spTgt>
                                        </p:tgtEl>
                                        <p:attrNameLst>
                                          <p:attrName>ppt_x</p:attrName>
                                        </p:attrNameLst>
                                      </p:cBhvr>
                                      <p:tavLst>
                                        <p:tav tm="0">
                                          <p:val>
                                            <p:strVal val="#ppt_x"/>
                                          </p:val>
                                        </p:tav>
                                        <p:tav tm="100000">
                                          <p:val>
                                            <p:strVal val="#ppt_x"/>
                                          </p:val>
                                        </p:tav>
                                      </p:tavLst>
                                    </p:anim>
                                    <p:anim calcmode="lin" valueType="num">
                                      <p:cBhvr additive="base">
                                        <p:cTn id="47" dur="500" fill="hold"/>
                                        <p:tgtEl>
                                          <p:spTgt spid="6150">
                                            <p:txEl>
                                              <p:pRg st="0" end="0"/>
                                            </p:txEl>
                                          </p:spTgt>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6150">
                                            <p:txEl>
                                              <p:pRg st="1" end="1"/>
                                            </p:txEl>
                                          </p:spTgt>
                                        </p:tgtEl>
                                        <p:attrNameLst>
                                          <p:attrName>style.visibility</p:attrName>
                                        </p:attrNameLst>
                                      </p:cBhvr>
                                      <p:to>
                                        <p:strVal val="visible"/>
                                      </p:to>
                                    </p:set>
                                    <p:anim calcmode="lin" valueType="num">
                                      <p:cBhvr additive="base">
                                        <p:cTn id="50" dur="500" fill="hold"/>
                                        <p:tgtEl>
                                          <p:spTgt spid="6150">
                                            <p:txEl>
                                              <p:pRg st="1" end="1"/>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615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0" presetClass="entr" presetSubtype="0" fill="hold" nodeType="clickEffect">
                                  <p:stCondLst>
                                    <p:cond delay="0"/>
                                  </p:stCondLst>
                                  <p:childTnLst>
                                    <p:set>
                                      <p:cBhvr>
                                        <p:cTn id="55" dur="1" fill="hold">
                                          <p:stCondLst>
                                            <p:cond delay="0"/>
                                          </p:stCondLst>
                                        </p:cTn>
                                        <p:tgtEl>
                                          <p:spTgt spid="6151">
                                            <p:txEl>
                                              <p:pRg st="0" end="0"/>
                                            </p:txEl>
                                          </p:spTgt>
                                        </p:tgtEl>
                                        <p:attrNameLst>
                                          <p:attrName>style.visibility</p:attrName>
                                        </p:attrNameLst>
                                      </p:cBhvr>
                                      <p:to>
                                        <p:strVal val="visible"/>
                                      </p:to>
                                    </p:set>
                                    <p:animEffect transition="in" filter="wedge">
                                      <p:cBhvr>
                                        <p:cTn id="56" dur="2000"/>
                                        <p:tgtEl>
                                          <p:spTgt spid="6151">
                                            <p:txEl>
                                              <p:pRg st="0" end="0"/>
                                            </p:txEl>
                                          </p:spTgt>
                                        </p:tgtEl>
                                      </p:cBhvr>
                                    </p:animEffect>
                                  </p:childTnLst>
                                </p:cTn>
                              </p:par>
                              <p:par>
                                <p:cTn id="57" presetID="20" presetClass="entr" presetSubtype="0" fill="hold" nodeType="withEffect">
                                  <p:stCondLst>
                                    <p:cond delay="0"/>
                                  </p:stCondLst>
                                  <p:childTnLst>
                                    <p:set>
                                      <p:cBhvr>
                                        <p:cTn id="58" dur="1" fill="hold">
                                          <p:stCondLst>
                                            <p:cond delay="0"/>
                                          </p:stCondLst>
                                        </p:cTn>
                                        <p:tgtEl>
                                          <p:spTgt spid="6151">
                                            <p:txEl>
                                              <p:pRg st="1" end="1"/>
                                            </p:txEl>
                                          </p:spTgt>
                                        </p:tgtEl>
                                        <p:attrNameLst>
                                          <p:attrName>style.visibility</p:attrName>
                                        </p:attrNameLst>
                                      </p:cBhvr>
                                      <p:to>
                                        <p:strVal val="visible"/>
                                      </p:to>
                                    </p:set>
                                    <p:animEffect transition="in" filter="wedge">
                                      <p:cBhvr>
                                        <p:cTn id="59" dur="2000"/>
                                        <p:tgtEl>
                                          <p:spTgt spid="615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p:bldP spid="6150" grpId="0"/>
      <p:bldP spid="6151" grpId="0"/>
      <p:bldP spid="10244" grpId="0"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109855" y="151765"/>
            <a:ext cx="12082145" cy="6616065"/>
          </a:xfrm>
          <a:prstGeom prst="rect">
            <a:avLst/>
          </a:prstGeom>
          <a:noFill/>
        </p:spPr>
        <p:txBody>
          <a:bodyPr wrap="square" rtlCol="0" anchor="t">
            <a:spAutoFit/>
          </a:bodyPr>
          <a:lstStyle/>
          <a:p>
            <a:r>
              <a:rPr lang="zh-CN" altLang="en-US" sz="32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冰山原则</a:t>
            </a:r>
            <a:r>
              <a:rPr lang="zh-CN" altLang="en-US" sz="3200" b="1">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  </a:t>
            </a:r>
            <a:r>
              <a:rPr lang="en-US" altLang="zh-CN" sz="3200">
                <a:solidFill>
                  <a:schemeClr val="accent1"/>
                </a:solidFill>
                <a:effectLst>
                  <a:outerShdw blurRad="38100" dist="25400" dir="5400000" algn="ctr" rotWithShape="0">
                    <a:srgbClr val="6E747A">
                      <a:alpha val="43000"/>
                    </a:srgbClr>
                  </a:outerShdw>
                </a:effectLst>
                <a:latin typeface="微软雅黑" panose="020b0503020204020204" charset="-122"/>
                <a:ea typeface="微软雅黑" panose="020b0503020204020204" charset="-122"/>
                <a:cs typeface="微软雅黑" panose="020b0503020204020204" charset="-122"/>
              </a:rPr>
              <a:t>Ice-berg Theory</a:t>
            </a:r>
            <a:endParaRPr lang="zh-CN" altLang="en-US" sz="3200" b="1">
              <a:solidFill>
                <a:srgbClr val="C00000"/>
              </a:solidFill>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1932年，海明威在他的作品《午后之死》中，</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第一次把文学创作比做漂浮在大洋上的冰山，</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他说:“</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如果一位散文作家对于他想写的东西心中有数，</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a:p>
            <a:r>
              <a:rPr lang="zh-CN" altLang="en-US" sz="2800">
                <a:solidFill>
                  <a:srgbClr val="C00000"/>
                </a:solidFill>
                <a:latin typeface="微软雅黑" panose="020b0503020204020204" charset="-122"/>
                <a:ea typeface="微软雅黑" panose="020b0503020204020204" charset="-122"/>
                <a:cs typeface="微软雅黑" panose="020b0503020204020204" charset="-122"/>
              </a:rPr>
              <a:t>那么他可以省略他所知道的东西，只要作者写的真实，</a:t>
            </a:r>
            <a:endParaRPr lang="zh-CN" altLang="en-US" sz="2800">
              <a:solidFill>
                <a:srgbClr val="C00000"/>
              </a:solidFill>
              <a:latin typeface="微软雅黑" panose="020b0503020204020204" charset="-122"/>
              <a:ea typeface="微软雅黑" panose="020b0503020204020204" charset="-122"/>
              <a:cs typeface="微软雅黑" panose="020b0503020204020204" charset="-122"/>
            </a:endParaRPr>
          </a:p>
          <a:p>
            <a:r>
              <a:rPr lang="zh-CN" altLang="en-US" sz="2800">
                <a:solidFill>
                  <a:srgbClr val="C00000"/>
                </a:solidFill>
                <a:latin typeface="微软雅黑" panose="020b0503020204020204" charset="-122"/>
                <a:ea typeface="微软雅黑" panose="020b0503020204020204" charset="-122"/>
                <a:cs typeface="微软雅黑" panose="020b0503020204020204" charset="-122"/>
                <a:sym typeface="+mn-ea"/>
              </a:rPr>
              <a:t>读者</a:t>
            </a:r>
            <a:r>
              <a:rPr lang="zh-CN" altLang="en-US" sz="2800">
                <a:solidFill>
                  <a:srgbClr val="C00000"/>
                </a:solidFill>
                <a:latin typeface="微软雅黑" panose="020b0503020204020204" charset="-122"/>
                <a:ea typeface="微软雅黑" panose="020b0503020204020204" charset="-122"/>
                <a:cs typeface="微软雅黑" panose="020b0503020204020204" charset="-122"/>
              </a:rPr>
              <a:t>会强烈地感觉到他所省略的地方，好像作者已经写了出来。</a:t>
            </a:r>
            <a:endParaRPr lang="zh-CN" altLang="en-US" sz="2800">
              <a:latin typeface="微软雅黑" panose="020b0503020204020204" charset="-122"/>
              <a:ea typeface="微软雅黑" panose="020b0503020204020204" charset="-122"/>
              <a:cs typeface="微软雅黑" panose="020b0503020204020204" charset="-122"/>
            </a:endParaRPr>
          </a:p>
          <a:p>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冰山在海里移动很庄严宏伟，这是因为它只有八分之一露出水面上”。</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海明威这种形象的比喻，引起了文学批评界的兴趣。</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可以说这一原则是海明威对自已多年创作经验的形象总结，</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是他处理艺术和生活关系所遵循的基本准则。</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这种思想使得海明威的语言很简洁。</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形成了“海明威式”的语言特点。在语言风格方面，</a:t>
            </a:r>
            <a:endParaRPr lang="zh-CN" altLang="en-US" sz="2800">
              <a:latin typeface="微软雅黑" panose="020b0503020204020204" charset="-122"/>
              <a:ea typeface="微软雅黑" panose="020b0503020204020204" charset="-122"/>
              <a:cs typeface="微软雅黑" panose="020b0503020204020204" charset="-122"/>
            </a:endParaRPr>
          </a:p>
          <a:p>
            <a:r>
              <a:rPr lang="zh-CN" altLang="en-US" sz="2800">
                <a:latin typeface="微软雅黑" panose="020b0503020204020204" charset="-122"/>
                <a:ea typeface="微软雅黑" panose="020b0503020204020204" charset="-122"/>
                <a:cs typeface="微软雅黑" panose="020b0503020204020204" charset="-122"/>
              </a:rPr>
              <a:t>作家采用干净利落、简洁精练的句子进行叙述，给人一种清新之感。</a:t>
            </a:r>
            <a:endParaRPr lang="zh-CN" altLang="en-US" sz="28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sld>
</file>

<file path=ppt/tags/tag1.xml><?xml version="1.0" encoding="utf-8"?>
<p:tagLst xmlns:p="http://schemas.openxmlformats.org/presentationml/2006/main">
  <p:tag name="AS_UNIQUEID" val="186"/>
</p:tagLst>
</file>

<file path=ppt/tags/tag10.xml><?xml version="1.0" encoding="utf-8"?>
<p:tagLst xmlns:p="http://schemas.openxmlformats.org/presentationml/2006/main">
  <p:tag name="AS_UNIQUEID" val="195"/>
</p:tagLst>
</file>

<file path=ppt/tags/tag100.xml><?xml version="1.0" encoding="utf-8"?>
<p:tagLst xmlns:p="http://schemas.openxmlformats.org/presentationml/2006/main">
  <p:tag name="AS_UNIQUEID" val="284"/>
</p:tagLst>
</file>

<file path=ppt/tags/tag101.xml><?xml version="1.0" encoding="utf-8"?>
<p:tagLst xmlns:p="http://schemas.openxmlformats.org/presentationml/2006/main">
  <p:tag name="AS_UNIQUEID" val="285"/>
</p:tagLst>
</file>

<file path=ppt/tags/tag102.xml><?xml version="1.0" encoding="utf-8"?>
<p:tagLst xmlns:p="http://schemas.openxmlformats.org/presentationml/2006/main">
  <p:tag name="AS_UNIQUEID" val="286"/>
</p:tagLst>
</file>

<file path=ppt/tags/tag103.xml><?xml version="1.0" encoding="utf-8"?>
<p:tagLst xmlns:p="http://schemas.openxmlformats.org/presentationml/2006/main">
  <p:tag name="AS_UNIQUEID" val="287"/>
</p:tagLst>
</file>

<file path=ppt/tags/tag104.xml><?xml version="1.0" encoding="utf-8"?>
<p:tagLst xmlns:p="http://schemas.openxmlformats.org/presentationml/2006/main">
  <p:tag name="AS_UNIQUEID" val="288"/>
</p:tagLst>
</file>

<file path=ppt/tags/tag105.xml><?xml version="1.0" encoding="utf-8"?>
<p:tagLst xmlns:p="http://schemas.openxmlformats.org/presentationml/2006/main">
  <p:tag name="AS_UNIQUEID" val="289"/>
</p:tagLst>
</file>

<file path=ppt/tags/tag106.xml><?xml version="1.0" encoding="utf-8"?>
<p:tagLst xmlns:p="http://schemas.openxmlformats.org/presentationml/2006/main">
  <p:tag name="AS_UNIQUEID" val="31"/>
</p:tagLst>
</file>

<file path=ppt/tags/tag107.xml><?xml version="1.0" encoding="utf-8"?>
<p:tagLst xmlns:p="http://schemas.openxmlformats.org/presentationml/2006/main">
  <p:tag name="AS_UNIQUEID" val="290"/>
</p:tagLst>
</file>

<file path=ppt/tags/tag108.xml><?xml version="1.0" encoding="utf-8"?>
<p:tagLst xmlns:p="http://schemas.openxmlformats.org/presentationml/2006/main">
  <p:tag name="AS_UNIQUEID" val="291"/>
</p:tagLst>
</file>

<file path=ppt/tags/tag109.xml><?xml version="1.0" encoding="utf-8"?>
<p:tagLst xmlns:p="http://schemas.openxmlformats.org/presentationml/2006/main">
  <p:tag name="AS_UNIQUEID" val="292"/>
</p:tagLst>
</file>

<file path=ppt/tags/tag11.xml><?xml version="1.0" encoding="utf-8"?>
<p:tagLst xmlns:p="http://schemas.openxmlformats.org/presentationml/2006/main">
  <p:tag name="AS_UNIQUEID" val="196"/>
</p:tagLst>
</file>

<file path=ppt/tags/tag110.xml><?xml version="1.0" encoding="utf-8"?>
<p:tagLst xmlns:p="http://schemas.openxmlformats.org/presentationml/2006/main">
  <p:tag name="AS_UNIQUEID" val="293"/>
</p:tagLst>
</file>

<file path=ppt/tags/tag111.xml><?xml version="1.0" encoding="utf-8"?>
<p:tagLst xmlns:p="http://schemas.openxmlformats.org/presentationml/2006/main">
  <p:tag name="AS_UNIQUEID" val="294"/>
</p:tagLst>
</file>

<file path=ppt/tags/tag112.xml><?xml version="1.0" encoding="utf-8"?>
<p:tagLst xmlns:p="http://schemas.openxmlformats.org/presentationml/2006/main">
  <p:tag name="AS_UNIQUEID" val="295"/>
</p:tagLst>
</file>

<file path=ppt/tags/tag113.xml><?xml version="1.0" encoding="utf-8"?>
<p:tagLst xmlns:p="http://schemas.openxmlformats.org/presentationml/2006/main">
  <p:tag name="AS_UNIQUEID" val="296"/>
</p:tagLst>
</file>

<file path=ppt/tags/tag114.xml><?xml version="1.0" encoding="utf-8"?>
<p:tagLst xmlns:p="http://schemas.openxmlformats.org/presentationml/2006/main">
  <p:tag name="AS_UNIQUEID" val="297"/>
</p:tagLst>
</file>

<file path=ppt/tags/tag115.xml><?xml version="1.0" encoding="utf-8"?>
<p:tagLst xmlns:p="http://schemas.openxmlformats.org/presentationml/2006/main">
  <p:tag name="AS_UNIQUEID" val="298"/>
</p:tagLst>
</file>

<file path=ppt/tags/tag116.xml><?xml version="1.0" encoding="utf-8"?>
<p:tagLst xmlns:p="http://schemas.openxmlformats.org/presentationml/2006/main">
  <p:tag name="AS_UNIQUEID" val="299"/>
</p:tagLst>
</file>

<file path=ppt/tags/tag117.xml><?xml version="1.0" encoding="utf-8"?>
<p:tagLst xmlns:p="http://schemas.openxmlformats.org/presentationml/2006/main">
  <p:tag name="AS_UNIQUEID" val="300"/>
</p:tagLst>
</file>

<file path=ppt/tags/tag118.xml><?xml version="1.0" encoding="utf-8"?>
<p:tagLst xmlns:p="http://schemas.openxmlformats.org/presentationml/2006/main">
  <p:tag name="AS_UNIQUEID" val="301"/>
</p:tagLst>
</file>

<file path=ppt/tags/tag119.xml><?xml version="1.0" encoding="utf-8"?>
<p:tagLst xmlns:p="http://schemas.openxmlformats.org/presentationml/2006/main">
  <p:tag name="AS_UNIQUEID" val="302"/>
</p:tagLst>
</file>

<file path=ppt/tags/tag12.xml><?xml version="1.0" encoding="utf-8"?>
<p:tagLst xmlns:p="http://schemas.openxmlformats.org/presentationml/2006/main">
  <p:tag name="AS_UNIQUEID" val="197"/>
</p:tagLst>
</file>

<file path=ppt/tags/tag120.xml><?xml version="1.0" encoding="utf-8"?>
<p:tagLst xmlns:p="http://schemas.openxmlformats.org/presentationml/2006/main">
  <p:tag name="AS_UNIQUEID" val="303"/>
</p:tagLst>
</file>

<file path=ppt/tags/tag121.xml><?xml version="1.0" encoding="utf-8"?>
<p:tagLst xmlns:p="http://schemas.openxmlformats.org/presentationml/2006/main">
  <p:tag name="AS_UNIQUEID" val="304"/>
</p:tagLst>
</file>

<file path=ppt/tags/tag122.xml><?xml version="1.0" encoding="utf-8"?>
<p:tagLst xmlns:p="http://schemas.openxmlformats.org/presentationml/2006/main">
  <p:tag name="AS_UNIQUEID" val="305"/>
</p:tagLst>
</file>

<file path=ppt/tags/tag123.xml><?xml version="1.0" encoding="utf-8"?>
<p:tagLst xmlns:p="http://schemas.openxmlformats.org/presentationml/2006/main">
  <p:tag name="AS_UNIQUEID" val="306"/>
</p:tagLst>
</file>

<file path=ppt/tags/tag124.xml><?xml version="1.0" encoding="utf-8"?>
<p:tagLst xmlns:p="http://schemas.openxmlformats.org/presentationml/2006/main">
  <p:tag name="AS_UNIQUEID" val="307"/>
</p:tagLst>
</file>

<file path=ppt/tags/tag125.xml><?xml version="1.0" encoding="utf-8"?>
<p:tagLst xmlns:p="http://schemas.openxmlformats.org/presentationml/2006/main">
  <p:tag name="AS_UNIQUEID" val="7"/>
</p:tagLst>
</file>

<file path=ppt/tags/tag126.xml><?xml version="1.0" encoding="utf-8"?>
<p:tagLst xmlns:p="http://schemas.openxmlformats.org/presentationml/2006/main">
  <p:tag name="AS_UNIQUEID" val="9"/>
</p:tagLst>
</file>

<file path=ppt/tags/tag127.xml><?xml version="1.0" encoding="utf-8"?>
<p:tagLst xmlns:p="http://schemas.openxmlformats.org/presentationml/2006/main">
  <p:tag name="AS_UNIQUEID" val="10"/>
</p:tagLst>
</file>

<file path=ppt/tags/tag128.xml><?xml version="1.0" encoding="utf-8"?>
<p:tagLst xmlns:p="http://schemas.openxmlformats.org/presentationml/2006/main">
  <p:tag name="AS_UNIQUEID" val="11"/>
</p:tagLst>
</file>

<file path=ppt/tags/tag129.xml><?xml version="1.0" encoding="utf-8"?>
<p:tagLst xmlns:p="http://schemas.openxmlformats.org/presentationml/2006/main">
  <p:tag name="AS_UNIQUEID" val="3"/>
</p:tagLst>
</file>

<file path=ppt/tags/tag13.xml><?xml version="1.0" encoding="utf-8"?>
<p:tagLst xmlns:p="http://schemas.openxmlformats.org/presentationml/2006/main">
  <p:tag name="AS_UNIQUEID" val="198"/>
</p:tagLst>
</file>

<file path=ppt/tags/tag130.xml><?xml version="1.0" encoding="utf-8"?>
<p:tagLst xmlns:p="http://schemas.openxmlformats.org/presentationml/2006/main">
  <p:tag name="AS_UNIQUEID" val="308"/>
</p:tagLst>
</file>

<file path=ppt/tags/tag131.xml><?xml version="1.0" encoding="utf-8"?>
<p:tagLst xmlns:p="http://schemas.openxmlformats.org/presentationml/2006/main">
  <p:tag name="AS_UNIQUEID" val="309"/>
</p:tagLst>
</file>

<file path=ppt/tags/tag132.xml><?xml version="1.0" encoding="utf-8"?>
<p:tagLst xmlns:p="http://schemas.openxmlformats.org/presentationml/2006/main">
  <p:tag name="AS_UNIQUEID" val="310"/>
</p:tagLst>
</file>

<file path=ppt/tags/tag133.xml><?xml version="1.0" encoding="utf-8"?>
<p:tagLst xmlns:p="http://schemas.openxmlformats.org/presentationml/2006/main">
  <p:tag name="AS_UNIQUEID" val="311"/>
</p:tagLst>
</file>

<file path=ppt/tags/tag134.xml><?xml version="1.0" encoding="utf-8"?>
<p:tagLst xmlns:p="http://schemas.openxmlformats.org/presentationml/2006/main">
  <p:tag name="AS_UNIQUEID" val="312"/>
</p:tagLst>
</file>

<file path=ppt/tags/tag135.xml><?xml version="1.0" encoding="utf-8"?>
<p:tagLst xmlns:p="http://schemas.openxmlformats.org/presentationml/2006/main">
  <p:tag name="AS_UNIQUEID" val="313"/>
</p:tagLst>
</file>

<file path=ppt/tags/tag136.xml><?xml version="1.0" encoding="utf-8"?>
<p:tagLst xmlns:p="http://schemas.openxmlformats.org/presentationml/2006/main">
  <p:tag name="AS_UNIQUEID" val="314"/>
</p:tagLst>
</file>

<file path=ppt/tags/tag137.xml><?xml version="1.0" encoding="utf-8"?>
<p:tagLst xmlns:p="http://schemas.openxmlformats.org/presentationml/2006/main">
  <p:tag name="AS_UNIQUEID" val="315"/>
</p:tagLst>
</file>

<file path=ppt/tags/tag138.xml><?xml version="1.0" encoding="utf-8"?>
<p:tagLst xmlns:p="http://schemas.openxmlformats.org/presentationml/2006/main">
  <p:tag name="AS_UNIQUEID" val="316"/>
</p:tagLst>
</file>

<file path=ppt/tags/tag139.xml><?xml version="1.0" encoding="utf-8"?>
<p:tagLst xmlns:p="http://schemas.openxmlformats.org/presentationml/2006/main">
  <p:tag name="AS_UNIQUEID" val="317"/>
</p:tagLst>
</file>

<file path=ppt/tags/tag14.xml><?xml version="1.0" encoding="utf-8"?>
<p:tagLst xmlns:p="http://schemas.openxmlformats.org/presentationml/2006/main">
  <p:tag name="AS_UNIQUEID" val="199"/>
</p:tagLst>
</file>

<file path=ppt/tags/tag140.xml><?xml version="1.0" encoding="utf-8"?>
<p:tagLst xmlns:p="http://schemas.openxmlformats.org/presentationml/2006/main">
  <p:tag name="AS_UNIQUEID" val="318"/>
</p:tagLst>
</file>

<file path=ppt/tags/tag141.xml><?xml version="1.0" encoding="utf-8"?>
<p:tagLst xmlns:p="http://schemas.openxmlformats.org/presentationml/2006/main">
  <p:tag name="AS_UNIQUEID" val="319"/>
</p:tagLst>
</file>

<file path=ppt/tags/tag142.xml><?xml version="1.0" encoding="utf-8"?>
<p:tagLst xmlns:p="http://schemas.openxmlformats.org/presentationml/2006/main">
  <p:tag name="AS_UNIQUEID" val="320"/>
</p:tagLst>
</file>

<file path=ppt/tags/tag143.xml><?xml version="1.0" encoding="utf-8"?>
<p:tagLst xmlns:p="http://schemas.openxmlformats.org/presentationml/2006/main">
  <p:tag name="AS_UNIQUEID" val="321"/>
</p:tagLst>
</file>

<file path=ppt/tags/tag144.xml><?xml version="1.0" encoding="utf-8"?>
<p:tagLst xmlns:p="http://schemas.openxmlformats.org/presentationml/2006/main">
  <p:tag name="AS_UNIQUEID" val="322"/>
</p:tagLst>
</file>

<file path=ppt/tags/tag145.xml><?xml version="1.0" encoding="utf-8"?>
<p:tagLst xmlns:p="http://schemas.openxmlformats.org/presentationml/2006/main">
  <p:tag name="AS_UNIQUEID" val="323"/>
</p:tagLst>
</file>

<file path=ppt/tags/tag146.xml><?xml version="1.0" encoding="utf-8"?>
<p:tagLst xmlns:p="http://schemas.openxmlformats.org/presentationml/2006/main">
  <p:tag name="AS_UNIQUEID" val="324"/>
</p:tagLst>
</file>

<file path=ppt/tags/tag147.xml><?xml version="1.0" encoding="utf-8"?>
<p:tagLst xmlns:p="http://schemas.openxmlformats.org/presentationml/2006/main">
  <p:tag name="AS_UNIQUEID" val="325"/>
</p:tagLst>
</file>

<file path=ppt/tags/tag148.xml><?xml version="1.0" encoding="utf-8"?>
<p:tagLst xmlns:p="http://schemas.openxmlformats.org/presentationml/2006/main">
  <p:tag name="AS_UNIQUEID" val="326"/>
</p:tagLst>
</file>

<file path=ppt/tags/tag149.xml><?xml version="1.0" encoding="utf-8"?>
<p:tagLst xmlns:p="http://schemas.openxmlformats.org/presentationml/2006/main">
  <p:tag name="AS_UNIQUEID" val="88"/>
</p:tagLst>
</file>

<file path=ppt/tags/tag15.xml><?xml version="1.0" encoding="utf-8"?>
<p:tagLst xmlns:p="http://schemas.openxmlformats.org/presentationml/2006/main">
  <p:tag name="AS_UNIQUEID" val="200"/>
</p:tagLst>
</file>

<file path=ppt/tags/tag150.xml><?xml version="1.0" encoding="utf-8"?>
<p:tagLst xmlns:p="http://schemas.openxmlformats.org/presentationml/2006/main">
  <p:tag name="AS_UNIQUEID" val="327"/>
</p:tagLst>
</file>

<file path=ppt/tags/tag151.xml><?xml version="1.0" encoding="utf-8"?>
<p:tagLst xmlns:p="http://schemas.openxmlformats.org/presentationml/2006/main">
  <p:tag name="AS_UNIQUEID" val="328"/>
</p:tagLst>
</file>

<file path=ppt/tags/tag152.xml><?xml version="1.0" encoding="utf-8"?>
<p:tagLst xmlns:p="http://schemas.openxmlformats.org/presentationml/2006/main">
  <p:tag name="AS_UNIQUEID" val="329"/>
</p:tagLst>
</file>

<file path=ppt/tags/tag153.xml><?xml version="1.0" encoding="utf-8"?>
<p:tagLst xmlns:p="http://schemas.openxmlformats.org/presentationml/2006/main">
  <p:tag name="AS_UNIQUEID" val="330"/>
</p:tagLst>
</file>

<file path=ppt/tags/tag154.xml><?xml version="1.0" encoding="utf-8"?>
<p:tagLst xmlns:p="http://schemas.openxmlformats.org/presentationml/2006/main">
  <p:tag name="AS_UNIQUEID" val="47"/>
</p:tagLst>
</file>

<file path=ppt/tags/tag155.xml><?xml version="1.0" encoding="utf-8"?>
<p:tagLst xmlns:p="http://schemas.openxmlformats.org/presentationml/2006/main">
  <p:tag name="AS_UNIQUEID" val="331"/>
</p:tagLst>
</file>

<file path=ppt/tags/tag156.xml><?xml version="1.0" encoding="utf-8"?>
<p:tagLst xmlns:p="http://schemas.openxmlformats.org/presentationml/2006/main">
  <p:tag name="AS_UNIQUEID" val="332"/>
</p:tagLst>
</file>

<file path=ppt/tags/tag157.xml><?xml version="1.0" encoding="utf-8"?>
<p:tagLst xmlns:p="http://schemas.openxmlformats.org/presentationml/2006/main">
  <p:tag name="AS_UNIQUEID" val="333"/>
</p:tagLst>
</file>

<file path=ppt/tags/tag158.xml><?xml version="1.0" encoding="utf-8"?>
<p:tagLst xmlns:p="http://schemas.openxmlformats.org/presentationml/2006/main">
  <p:tag name="AS_UNIQUEID" val="334"/>
</p:tagLst>
</file>

<file path=ppt/tags/tag159.xml><?xml version="1.0" encoding="utf-8"?>
<p:tagLst xmlns:p="http://schemas.openxmlformats.org/presentationml/2006/main">
  <p:tag name="AS_UNIQUEID" val="335"/>
</p:tagLst>
</file>

<file path=ppt/tags/tag16.xml><?xml version="1.0" encoding="utf-8"?>
<p:tagLst xmlns:p="http://schemas.openxmlformats.org/presentationml/2006/main">
  <p:tag name="AS_UNIQUEID" val="201"/>
</p:tagLst>
</file>

<file path=ppt/tags/tag160.xml><?xml version="1.0" encoding="utf-8"?>
<p:tagLst xmlns:p="http://schemas.openxmlformats.org/presentationml/2006/main">
  <p:tag name="AS_UNIQUEID" val="336"/>
  <p:tag name="KSO_WM_UNIT_TABLE_BEAUTIFY" val="smartTable{c083cb18-df5f-436e-be0e-793efb5650a3}"/>
</p:tagLst>
</file>

<file path=ppt/tags/tag161.xml><?xml version="1.0" encoding="utf-8"?>
<p:tagLst xmlns:p="http://schemas.openxmlformats.org/presentationml/2006/main">
  <p:tag name="AS_UNIQUEID" val="337"/>
</p:tagLst>
</file>

<file path=ppt/tags/tag162.xml><?xml version="1.0" encoding="utf-8"?>
<p:tagLst xmlns:p="http://schemas.openxmlformats.org/presentationml/2006/main">
  <p:tag name="AS_UNIQUEID" val="338"/>
</p:tagLst>
</file>

<file path=ppt/tags/tag163.xml><?xml version="1.0" encoding="utf-8"?>
<p:tagLst xmlns:p="http://schemas.openxmlformats.org/presentationml/2006/main">
  <p:tag name="AS_UNIQUEID" val="339"/>
</p:tagLst>
</file>

<file path=ppt/tags/tag164.xml><?xml version="1.0" encoding="utf-8"?>
<p:tagLst xmlns:p="http://schemas.openxmlformats.org/presentationml/2006/main">
  <p:tag name="AS_UNIQUEID" val="340"/>
</p:tagLst>
</file>

<file path=ppt/tags/tag165.xml><?xml version="1.0" encoding="utf-8"?>
<p:tagLst xmlns:p="http://schemas.openxmlformats.org/presentationml/2006/main">
  <p:tag name="AS_UNIQUEID" val="341"/>
</p:tagLst>
</file>

<file path=ppt/tags/tag166.xml><?xml version="1.0" encoding="utf-8"?>
<p:tagLst xmlns:p="http://schemas.openxmlformats.org/presentationml/2006/main">
  <p:tag name="AS_UNIQUEID" val="342"/>
</p:tagLst>
</file>

<file path=ppt/tags/tag167.xml><?xml version="1.0" encoding="utf-8"?>
<p:tagLst xmlns:p="http://schemas.openxmlformats.org/presentationml/2006/main">
  <p:tag name="AS_UNIQUEID" val="343"/>
</p:tagLst>
</file>

<file path=ppt/tags/tag168.xml><?xml version="1.0" encoding="utf-8"?>
<p:tagLst xmlns:p="http://schemas.openxmlformats.org/presentationml/2006/main">
  <p:tag name="AS_UNIQUEID" val="344"/>
</p:tagLst>
</file>

<file path=ppt/tags/tag169.xml><?xml version="1.0" encoding="utf-8"?>
<p:tagLst xmlns:p="http://schemas.openxmlformats.org/presentationml/2006/main">
  <p:tag name="AS_UNIQUEID" val="345"/>
</p:tagLst>
</file>

<file path=ppt/tags/tag17.xml><?xml version="1.0" encoding="utf-8"?>
<p:tagLst xmlns:p="http://schemas.openxmlformats.org/presentationml/2006/main">
  <p:tag name="AS_UNIQUEID" val="202"/>
</p:tagLst>
</file>

<file path=ppt/tags/tag170.xml><?xml version="1.0" encoding="utf-8"?>
<p:tagLst xmlns:p="http://schemas.openxmlformats.org/presentationml/2006/main">
  <p:tag name="AS_UNIQUEID" val="346"/>
</p:tagLst>
</file>

<file path=ppt/tags/tag171.xml><?xml version="1.0" encoding="utf-8"?>
<p:tagLst xmlns:p="http://schemas.openxmlformats.org/presentationml/2006/main">
  <p:tag name="AS_UNIQUEID" val="116"/>
</p:tagLst>
</file>

<file path=ppt/tags/tag172.xml><?xml version="1.0" encoding="utf-8"?>
<p:tagLst xmlns:p="http://schemas.openxmlformats.org/presentationml/2006/main">
  <p:tag name="AS_UNIQUEID" val="54"/>
</p:tagLst>
</file>

<file path=ppt/tags/tag173.xml><?xml version="1.0" encoding="utf-8"?>
<p:tagLst xmlns:p="http://schemas.openxmlformats.org/presentationml/2006/main">
  <p:tag name="AS_UNIQUEID" val="347"/>
</p:tagLst>
</file>

<file path=ppt/tags/tag174.xml><?xml version="1.0" encoding="utf-8"?>
<p:tagLst xmlns:p="http://schemas.openxmlformats.org/presentationml/2006/main">
  <p:tag name="AS_UNIQUEID" val="348"/>
</p:tagLst>
</file>

<file path=ppt/tags/tag175.xml><?xml version="1.0" encoding="utf-8"?>
<p:tagLst xmlns:p="http://schemas.openxmlformats.org/presentationml/2006/main">
  <p:tag name="AS_UNIQUEID" val="349"/>
</p:tagLst>
</file>

<file path=ppt/tags/tag176.xml><?xml version="1.0" encoding="utf-8"?>
<p:tagLst xmlns:p="http://schemas.openxmlformats.org/presentationml/2006/main">
  <p:tag name="AS_UNIQUEID" val="350"/>
</p:tagLst>
</file>

<file path=ppt/tags/tag177.xml><?xml version="1.0" encoding="utf-8"?>
<p:tagLst xmlns:p="http://schemas.openxmlformats.org/presentationml/2006/main">
  <p:tag name="AS_UNIQUEID" val="351"/>
</p:tagLst>
</file>

<file path=ppt/tags/tag178.xml><?xml version="1.0" encoding="utf-8"?>
<p:tagLst xmlns:p="http://schemas.openxmlformats.org/presentationml/2006/main">
  <p:tag name="AS_UNIQUEID" val="352"/>
</p:tagLst>
</file>

<file path=ppt/tags/tag179.xml><?xml version="1.0" encoding="utf-8"?>
<p:tagLst xmlns:p="http://schemas.openxmlformats.org/presentationml/2006/main">
  <p:tag name="AS_UNIQUEID" val="353"/>
</p:tagLst>
</file>

<file path=ppt/tags/tag18.xml><?xml version="1.0" encoding="utf-8"?>
<p:tagLst xmlns:p="http://schemas.openxmlformats.org/presentationml/2006/main">
  <p:tag name="AS_UNIQUEID" val="203"/>
</p:tagLst>
</file>

<file path=ppt/tags/tag180.xml><?xml version="1.0" encoding="utf-8"?>
<p:tagLst xmlns:p="http://schemas.openxmlformats.org/presentationml/2006/main">
  <p:tag name="AS_UNIQUEID" val="126"/>
</p:tagLst>
</file>

<file path=ppt/tags/tag181.xml><?xml version="1.0" encoding="utf-8"?>
<p:tagLst xmlns:p="http://schemas.openxmlformats.org/presentationml/2006/main">
  <p:tag name="AS_UNIQUEID" val="354"/>
</p:tagLst>
</file>

<file path=ppt/tags/tag182.xml><?xml version="1.0" encoding="utf-8"?>
<p:tagLst xmlns:p="http://schemas.openxmlformats.org/presentationml/2006/main">
  <p:tag name="AS_UNIQUEID" val="355"/>
</p:tagLst>
</file>

<file path=ppt/tags/tag183.xml><?xml version="1.0" encoding="utf-8"?>
<p:tagLst xmlns:p="http://schemas.openxmlformats.org/presentationml/2006/main">
  <p:tag name="AS_UNIQUEID" val="356"/>
</p:tagLst>
</file>

<file path=ppt/tags/tag184.xml><?xml version="1.0" encoding="utf-8"?>
<p:tagLst xmlns:p="http://schemas.openxmlformats.org/presentationml/2006/main">
  <p:tag name="AS_UNIQUEID" val="357"/>
</p:tagLst>
</file>

<file path=ppt/tags/tag185.xml><?xml version="1.0" encoding="utf-8"?>
<p:tagLst xmlns:p="http://schemas.openxmlformats.org/presentationml/2006/main">
  <p:tag name="AS_UNIQUEID" val="358"/>
</p:tagLst>
</file>

<file path=ppt/tags/tag186.xml><?xml version="1.0" encoding="utf-8"?>
<p:tagLst xmlns:p="http://schemas.openxmlformats.org/presentationml/2006/main">
  <p:tag name="AS_UNIQUEID" val="359"/>
</p:tagLst>
</file>

<file path=ppt/tags/tag187.xml><?xml version="1.0" encoding="utf-8"?>
<p:tagLst xmlns:p="http://schemas.openxmlformats.org/presentationml/2006/main">
  <p:tag name="AS_UNIQUEID" val="360"/>
</p:tagLst>
</file>

<file path=ppt/tags/tag188.xml><?xml version="1.0" encoding="utf-8"?>
<p:tagLst xmlns:p="http://schemas.openxmlformats.org/presentationml/2006/main">
  <p:tag name="AS_UNIQUEID" val="361"/>
</p:tagLst>
</file>

<file path=ppt/tags/tag189.xml><?xml version="1.0" encoding="utf-8"?>
<p:tagLst xmlns:p="http://schemas.openxmlformats.org/presentationml/2006/main">
  <p:tag name="AS_UNIQUEID" val="362"/>
</p:tagLst>
</file>

<file path=ppt/tags/tag19.xml><?xml version="1.0" encoding="utf-8"?>
<p:tagLst xmlns:p="http://schemas.openxmlformats.org/presentationml/2006/main">
  <p:tag name="AS_UNIQUEID" val="204"/>
</p:tagLst>
</file>

<file path=ppt/tags/tag190.xml><?xml version="1.0" encoding="utf-8"?>
<p:tagLst xmlns:p="http://schemas.openxmlformats.org/presentationml/2006/main">
  <p:tag name="AS_UNIQUEID" val="363"/>
</p:tagLst>
</file>

<file path=ppt/tags/tag191.xml><?xml version="1.0" encoding="utf-8"?>
<p:tagLst xmlns:p="http://schemas.openxmlformats.org/presentationml/2006/main">
  <p:tag name="AS_UNIQUEID" val="364"/>
</p:tagLst>
</file>

<file path=ppt/tags/tag192.xml><?xml version="1.0" encoding="utf-8"?>
<p:tagLst xmlns:p="http://schemas.openxmlformats.org/presentationml/2006/main">
  <p:tag name="AS_UNIQUEID" val="365"/>
</p:tagLst>
</file>

<file path=ppt/tags/tag193.xml><?xml version="1.0" encoding="utf-8"?>
<p:tagLst xmlns:p="http://schemas.openxmlformats.org/presentationml/2006/main">
  <p:tag name="AS_UNIQUEID" val="366"/>
</p:tagLst>
</file>

<file path=ppt/tags/tag194.xml><?xml version="1.0" encoding="utf-8"?>
<p:tagLst xmlns:p="http://schemas.openxmlformats.org/presentationml/2006/main">
  <p:tag name="AS_UNIQUEID" val="367"/>
</p:tagLst>
</file>

<file path=ppt/tags/tag195.xml><?xml version="1.0" encoding="utf-8"?>
<p:tagLst xmlns:p="http://schemas.openxmlformats.org/presentationml/2006/main">
  <p:tag name="AS_UNIQUEID" val="368"/>
</p:tagLst>
</file>

<file path=ppt/tags/tag196.xml><?xml version="1.0" encoding="utf-8"?>
<p:tagLst xmlns:p="http://schemas.openxmlformats.org/presentationml/2006/main">
  <p:tag name="AS_UNIQUEID" val="369"/>
</p:tagLst>
</file>

<file path=ppt/tags/tag197.xml><?xml version="1.0" encoding="utf-8"?>
<p:tagLst xmlns:p="http://schemas.openxmlformats.org/presentationml/2006/main">
  <p:tag name="AS_UNIQUEID" val="370"/>
</p:tagLst>
</file>

<file path=ppt/tags/tag198.xml><?xml version="1.0" encoding="utf-8"?>
<p:tagLst xmlns:p="http://schemas.openxmlformats.org/presentationml/2006/main">
  <p:tag name="AS_UNIQUEID" val="371"/>
</p:tagLst>
</file>

<file path=ppt/tags/tag199.xml><?xml version="1.0" encoding="utf-8"?>
<p:tagLst xmlns:p="http://schemas.openxmlformats.org/presentationml/2006/main">
  <p:tag name="AS_UNIQUEID" val="372"/>
</p:tagLst>
</file>

<file path=ppt/tags/tag2.xml><?xml version="1.0" encoding="utf-8"?>
<p:tagLst xmlns:p="http://schemas.openxmlformats.org/presentationml/2006/main">
  <p:tag name="AS_UNIQUEID" val="187"/>
</p:tagLst>
</file>

<file path=ppt/tags/tag20.xml><?xml version="1.0" encoding="utf-8"?>
<p:tagLst xmlns:p="http://schemas.openxmlformats.org/presentationml/2006/main">
  <p:tag name="AS_UNIQUEID" val="205"/>
</p:tagLst>
</file>

<file path=ppt/tags/tag200.xml><?xml version="1.0" encoding="utf-8"?>
<p:tagLst xmlns:p="http://schemas.openxmlformats.org/presentationml/2006/main">
  <p:tag name="AS_UNIQUEID" val="373"/>
</p:tagLst>
</file>

<file path=ppt/tags/tag201.xml><?xml version="1.0" encoding="utf-8"?>
<p:tagLst xmlns:p="http://schemas.openxmlformats.org/presentationml/2006/main">
  <p:tag name="AS_UNIQUEID" val="374"/>
</p:tagLst>
</file>

<file path=ppt/tags/tag202.xml><?xml version="1.0" encoding="utf-8"?>
<p:tagLst xmlns:p="http://schemas.openxmlformats.org/presentationml/2006/main">
  <p:tag name="AS_UNIQUEID" val="375"/>
</p:tagLst>
</file>

<file path=ppt/tags/tag203.xml><?xml version="1.0" encoding="utf-8"?>
<p:tagLst xmlns:p="http://schemas.openxmlformats.org/presentationml/2006/main">
  <p:tag name="AS_UNIQUEID" val="376"/>
</p:tagLst>
</file>

<file path=ppt/tags/tag204.xml><?xml version="1.0" encoding="utf-8"?>
<p:tagLst xmlns:p="http://schemas.openxmlformats.org/presentationml/2006/main">
  <p:tag name="AS_UNIQUEID" val="377"/>
</p:tagLst>
</file>

<file path=ppt/tags/tag205.xml><?xml version="1.0" encoding="utf-8"?>
<p:tagLst xmlns:p="http://schemas.openxmlformats.org/presentationml/2006/main">
  <p:tag name="AS_UNIQUEID" val="378"/>
</p:tagLst>
</file>

<file path=ppt/tags/tag206.xml><?xml version="1.0" encoding="utf-8"?>
<p:tagLst xmlns:p="http://schemas.openxmlformats.org/presentationml/2006/main">
  <p:tag name="AS_UNIQUEID" val="379"/>
</p:tagLst>
</file>

<file path=ppt/tags/tag207.xml><?xml version="1.0" encoding="utf-8"?>
<p:tagLst xmlns:p="http://schemas.openxmlformats.org/presentationml/2006/main">
  <p:tag name="AS_UNIQUEID" val="380"/>
</p:tagLst>
</file>

<file path=ppt/tags/tag208.xml><?xml version="1.0" encoding="utf-8"?>
<p:tagLst xmlns:p="http://schemas.openxmlformats.org/presentationml/2006/main">
  <p:tag name="AS_UNIQUEID" val="381"/>
</p:tagLst>
</file>

<file path=ppt/tags/tag209.xml><?xml version="1.0" encoding="utf-8"?>
<p:tagLst xmlns:p="http://schemas.openxmlformats.org/presentationml/2006/main">
  <p:tag name="AS_UNIQUEID" val="382"/>
</p:tagLst>
</file>

<file path=ppt/tags/tag21.xml><?xml version="1.0" encoding="utf-8"?>
<p:tagLst xmlns:p="http://schemas.openxmlformats.org/presentationml/2006/main">
  <p:tag name="AS_UNIQUEID" val="206"/>
</p:tagLst>
</file>

<file path=ppt/tags/tag210.xml><?xml version="1.0" encoding="utf-8"?>
<p:tagLst xmlns:p="http://schemas.openxmlformats.org/presentationml/2006/main">
  <p:tag name="AS_UNIQUEID" val="383"/>
</p:tagLst>
</file>

<file path=ppt/tags/tag211.xml><?xml version="1.0" encoding="utf-8"?>
<p:tagLst xmlns:p="http://schemas.openxmlformats.org/presentationml/2006/main">
  <p:tag name="AS_UNIQUEID" val="384"/>
</p:tagLst>
</file>

<file path=ppt/tags/tag212.xml><?xml version="1.0" encoding="utf-8"?>
<p:tagLst xmlns:p="http://schemas.openxmlformats.org/presentationml/2006/main">
  <p:tag name="AS_UNIQUEID" val="385"/>
</p:tagLst>
</file>

<file path=ppt/tags/tag213.xml><?xml version="1.0" encoding="utf-8"?>
<p:tagLst xmlns:p="http://schemas.openxmlformats.org/presentationml/2006/main">
  <p:tag name="AS_UNIQUEID" val="386"/>
</p:tagLst>
</file>

<file path=ppt/tags/tag214.xml><?xml version="1.0" encoding="utf-8"?>
<p:tagLst xmlns:p="http://schemas.openxmlformats.org/presentationml/2006/main">
  <p:tag name="AS_UNIQUEID" val="387"/>
</p:tagLst>
</file>

<file path=ppt/tags/tag215.xml><?xml version="1.0" encoding="utf-8"?>
<p:tagLst xmlns:p="http://schemas.openxmlformats.org/presentationml/2006/main">
  <p:tag name="AS_UNIQUEID" val="388"/>
</p:tagLst>
</file>

<file path=ppt/tags/tag216.xml><?xml version="1.0" encoding="utf-8"?>
<p:tagLst xmlns:p="http://schemas.openxmlformats.org/presentationml/2006/main">
  <p:tag name="AS_UNIQUEID" val="91"/>
</p:tagLst>
</file>

<file path=ppt/tags/tag217.xml><?xml version="1.0" encoding="utf-8"?>
<p:tagLst xmlns:p="http://schemas.openxmlformats.org/presentationml/2006/main">
  <p:tag name="AS_UNIQUEID" val="389"/>
</p:tagLst>
</file>

<file path=ppt/tags/tag218.xml><?xml version="1.0" encoding="utf-8"?>
<p:tagLst xmlns:p="http://schemas.openxmlformats.org/presentationml/2006/main">
  <p:tag name="AS_UNIQUEID" val="390"/>
</p:tagLst>
</file>

<file path=ppt/tags/tag219.xml><?xml version="1.0" encoding="utf-8"?>
<p:tagLst xmlns:p="http://schemas.openxmlformats.org/presentationml/2006/main">
  <p:tag name="AS_UNIQUEID" val="391"/>
</p:tagLst>
</file>

<file path=ppt/tags/tag22.xml><?xml version="1.0" encoding="utf-8"?>
<p:tagLst xmlns:p="http://schemas.openxmlformats.org/presentationml/2006/main">
  <p:tag name="AS_UNIQUEID" val="207"/>
</p:tagLst>
</file>

<file path=ppt/tags/tag220.xml><?xml version="1.0" encoding="utf-8"?>
<p:tagLst xmlns:p="http://schemas.openxmlformats.org/presentationml/2006/main">
  <p:tag name="AS_UNIQUEID" val="392"/>
</p:tagLst>
</file>

<file path=ppt/tags/tag221.xml><?xml version="1.0" encoding="utf-8"?>
<p:tagLst xmlns:p="http://schemas.openxmlformats.org/presentationml/2006/main">
  <p:tag name="AS_UNIQUEID" val="393"/>
</p:tagLst>
</file>

<file path=ppt/tags/tag222.xml><?xml version="1.0" encoding="utf-8"?>
<p:tagLst xmlns:p="http://schemas.openxmlformats.org/presentationml/2006/main">
  <p:tag name="AS_UNIQUEID" val="394"/>
</p:tagLst>
</file>

<file path=ppt/tags/tag223.xml><?xml version="1.0" encoding="utf-8"?>
<p:tagLst xmlns:p="http://schemas.openxmlformats.org/presentationml/2006/main">
  <p:tag name="AS_UNIQUEID" val="395"/>
</p:tagLst>
</file>

<file path=ppt/tags/tag224.xml><?xml version="1.0" encoding="utf-8"?>
<p:tagLst xmlns:p="http://schemas.openxmlformats.org/presentationml/2006/main">
  <p:tag name="AS_UNIQUEID" val="396"/>
</p:tagLst>
</file>

<file path=ppt/tags/tag225.xml><?xml version="1.0" encoding="utf-8"?>
<p:tagLst xmlns:p="http://schemas.openxmlformats.org/presentationml/2006/main">
  <p:tag name="AS_UNIQUEID" val="397"/>
</p:tagLst>
</file>

<file path=ppt/tags/tag226.xml><?xml version="1.0" encoding="utf-8"?>
<p:tagLst xmlns:p="http://schemas.openxmlformats.org/presentationml/2006/main">
  <p:tag name="AS_UNIQUEID" val="398"/>
</p:tagLst>
</file>

<file path=ppt/tags/tag227.xml><?xml version="1.0" encoding="utf-8"?>
<p:tagLst xmlns:p="http://schemas.openxmlformats.org/presentationml/2006/main">
  <p:tag name="AS_UNIQUEID" val="399"/>
</p:tagLst>
</file>

<file path=ppt/tags/tag228.xml><?xml version="1.0" encoding="utf-8"?>
<p:tagLst xmlns:p="http://schemas.openxmlformats.org/presentationml/2006/main">
  <p:tag name="AS_UNIQUEID" val="400"/>
</p:tagLst>
</file>

<file path=ppt/tags/tag229.xml><?xml version="1.0" encoding="utf-8"?>
<p:tagLst xmlns:p="http://schemas.openxmlformats.org/presentationml/2006/main">
  <p:tag name="AS_UNIQUEID" val="401"/>
</p:tagLst>
</file>

<file path=ppt/tags/tag23.xml><?xml version="1.0" encoding="utf-8"?>
<p:tagLst xmlns:p="http://schemas.openxmlformats.org/presentationml/2006/main">
  <p:tag name="AS_UNIQUEID" val="208"/>
</p:tagLst>
</file>

<file path=ppt/tags/tag230.xml><?xml version="1.0" encoding="utf-8"?>
<p:tagLst xmlns:p="http://schemas.openxmlformats.org/presentationml/2006/main">
  <p:tag name="AS_UNIQUEID" val="402"/>
</p:tagLst>
</file>

<file path=ppt/tags/tag231.xml><?xml version="1.0" encoding="utf-8"?>
<p:tagLst xmlns:p="http://schemas.openxmlformats.org/presentationml/2006/main">
  <p:tag name="AS_UNIQUEID" val="403"/>
</p:tagLst>
</file>

<file path=ppt/tags/tag232.xml><?xml version="1.0" encoding="utf-8"?>
<p:tagLst xmlns:p="http://schemas.openxmlformats.org/presentationml/2006/main">
  <p:tag name="AS_UNIQUEID" val="404"/>
</p:tagLst>
</file>

<file path=ppt/tags/tag233.xml><?xml version="1.0" encoding="utf-8"?>
<p:tagLst xmlns:p="http://schemas.openxmlformats.org/presentationml/2006/main">
  <p:tag name="AS_UNIQUEID" val="405"/>
</p:tagLst>
</file>

<file path=ppt/tags/tag234.xml><?xml version="1.0" encoding="utf-8"?>
<p:tagLst xmlns:p="http://schemas.openxmlformats.org/presentationml/2006/main">
  <p:tag name="AS_UNIQUEID" val="91"/>
</p:tagLst>
</file>

<file path=ppt/tags/tag235.xml><?xml version="1.0" encoding="utf-8"?>
<p:tagLst xmlns:p="http://schemas.openxmlformats.org/presentationml/2006/main">
  <p:tag name="AS_UNIQUEID" val="406"/>
</p:tagLst>
</file>

<file path=ppt/tags/tag236.xml><?xml version="1.0" encoding="utf-8"?>
<p:tagLst xmlns:p="http://schemas.openxmlformats.org/presentationml/2006/main">
  <p:tag name="AS_UNIQUEID" val="407"/>
</p:tagLst>
</file>

<file path=ppt/tags/tag237.xml><?xml version="1.0" encoding="utf-8"?>
<p:tagLst xmlns:p="http://schemas.openxmlformats.org/presentationml/2006/main">
  <p:tag name="AS_UNIQUEID" val="408"/>
</p:tagLst>
</file>

<file path=ppt/tags/tag238.xml><?xml version="1.0" encoding="utf-8"?>
<p:tagLst xmlns:p="http://schemas.openxmlformats.org/presentationml/2006/main">
  <p:tag name="AS_UNIQUEID" val="409"/>
</p:tagLst>
</file>

<file path=ppt/tags/tag239.xml><?xml version="1.0" encoding="utf-8"?>
<p:tagLst xmlns:p="http://schemas.openxmlformats.org/presentationml/2006/main">
  <p:tag name="AS_UNIQUEID" val="410"/>
</p:tagLst>
</file>

<file path=ppt/tags/tag24.xml><?xml version="1.0" encoding="utf-8"?>
<p:tagLst xmlns:p="http://schemas.openxmlformats.org/presentationml/2006/main">
  <p:tag name="AS_UNIQUEID" val="209"/>
</p:tagLst>
</file>

<file path=ppt/tags/tag240.xml><?xml version="1.0" encoding="utf-8"?>
<p:tagLst xmlns:p="http://schemas.openxmlformats.org/presentationml/2006/main">
  <p:tag name="AS_UNIQUEID" val="411"/>
</p:tagLst>
</file>

<file path=ppt/tags/tag241.xml><?xml version="1.0" encoding="utf-8"?>
<p:tagLst xmlns:p="http://schemas.openxmlformats.org/presentationml/2006/main">
  <p:tag name="AS_UNIQUEID" val="412"/>
</p:tagLst>
</file>

<file path=ppt/tags/tag242.xml><?xml version="1.0" encoding="utf-8"?>
<p:tagLst xmlns:p="http://schemas.openxmlformats.org/presentationml/2006/main">
  <p:tag name="AS_UNIQUEID" val="413"/>
</p:tagLst>
</file>

<file path=ppt/tags/tag243.xml><?xml version="1.0" encoding="utf-8"?>
<p:tagLst xmlns:p="http://schemas.openxmlformats.org/presentationml/2006/main">
  <p:tag name="AS_UNIQUEID" val="414"/>
</p:tagLst>
</file>

<file path=ppt/tags/tag244.xml><?xml version="1.0" encoding="utf-8"?>
<p:tagLst xmlns:p="http://schemas.openxmlformats.org/presentationml/2006/main">
  <p:tag name="AS_UNIQUEID" val="415"/>
</p:tagLst>
</file>

<file path=ppt/tags/tag245.xml><?xml version="1.0" encoding="utf-8"?>
<p:tagLst xmlns:p="http://schemas.openxmlformats.org/presentationml/2006/main">
  <p:tag name="AS_UNIQUEID" val="416"/>
</p:tagLst>
</file>

<file path=ppt/tags/tag246.xml><?xml version="1.0" encoding="utf-8"?>
<p:tagLst xmlns:p="http://schemas.openxmlformats.org/presentationml/2006/main">
  <p:tag name="AS_UNIQUEID" val="417"/>
</p:tagLst>
</file>

<file path=ppt/tags/tag247.xml><?xml version="1.0" encoding="utf-8"?>
<p:tagLst xmlns:p="http://schemas.openxmlformats.org/presentationml/2006/main">
  <p:tag name="AS_UNIQUEID" val="418"/>
</p:tagLst>
</file>

<file path=ppt/tags/tag248.xml><?xml version="1.0" encoding="utf-8"?>
<p:tagLst xmlns:p="http://schemas.openxmlformats.org/presentationml/2006/main">
  <p:tag name="AS_UNIQUEID" val="419"/>
</p:tagLst>
</file>

<file path=ppt/tags/tag249.xml><?xml version="1.0" encoding="utf-8"?>
<p:tagLst xmlns:p="http://schemas.openxmlformats.org/presentationml/2006/main">
  <p:tag name="AS_UNIQUEID" val="420"/>
</p:tagLst>
</file>

<file path=ppt/tags/tag25.xml><?xml version="1.0" encoding="utf-8"?>
<p:tagLst xmlns:p="http://schemas.openxmlformats.org/presentationml/2006/main">
  <p:tag name="AS_UNIQUEID" val="210"/>
</p:tagLst>
</file>

<file path=ppt/tags/tag250.xml><?xml version="1.0" encoding="utf-8"?>
<p:tagLst xmlns:p="http://schemas.openxmlformats.org/presentationml/2006/main">
  <p:tag name="AS_UNIQUEID" val="421"/>
</p:tagLst>
</file>

<file path=ppt/tags/tag251.xml><?xml version="1.0" encoding="utf-8"?>
<p:tagLst xmlns:p="http://schemas.openxmlformats.org/presentationml/2006/main">
  <p:tag name="AS_UNIQUEID" val="422"/>
</p:tagLst>
</file>

<file path=ppt/tags/tag252.xml><?xml version="1.0" encoding="utf-8"?>
<p:tagLst xmlns:p="http://schemas.openxmlformats.org/presentationml/2006/main">
  <p:tag name="AS_UNIQUEID" val="423"/>
</p:tagLst>
</file>

<file path=ppt/tags/tag253.xml><?xml version="1.0" encoding="utf-8"?>
<p:tagLst xmlns:p="http://schemas.openxmlformats.org/presentationml/2006/main">
  <p:tag name="AS_UNIQUEID" val="424"/>
</p:tagLst>
</file>

<file path=ppt/tags/tag254.xml><?xml version="1.0" encoding="utf-8"?>
<p:tagLst xmlns:p="http://schemas.openxmlformats.org/presentationml/2006/main">
  <p:tag name="AS_UNIQUEID" val="425"/>
</p:tagLst>
</file>

<file path=ppt/tags/tag255.xml><?xml version="1.0" encoding="utf-8"?>
<p:tagLst xmlns:p="http://schemas.openxmlformats.org/presentationml/2006/main">
  <p:tag name="AS_UNIQUEID" val="426"/>
</p:tagLst>
</file>

<file path=ppt/tags/tag256.xml><?xml version="1.0" encoding="utf-8"?>
<p:tagLst xmlns:p="http://schemas.openxmlformats.org/presentationml/2006/main">
  <p:tag name="AS_UNIQUEID" val="427"/>
</p:tagLst>
</file>

<file path=ppt/tags/tag257.xml><?xml version="1.0" encoding="utf-8"?>
<p:tagLst xmlns:p="http://schemas.openxmlformats.org/presentationml/2006/main">
  <p:tag name="AS_UNIQUEID" val="428"/>
</p:tagLst>
</file>

<file path=ppt/tags/tag258.xml><?xml version="1.0" encoding="utf-8"?>
<p:tagLst xmlns:p="http://schemas.openxmlformats.org/presentationml/2006/main">
  <p:tag name="AS_UNIQUEID" val="429"/>
</p:tagLst>
</file>

<file path=ppt/tags/tag259.xml><?xml version="1.0" encoding="utf-8"?>
<p:tagLst xmlns:p="http://schemas.openxmlformats.org/presentationml/2006/main">
  <p:tag name="AS_UNIQUEID" val="430"/>
</p:tagLst>
</file>

<file path=ppt/tags/tag26.xml><?xml version="1.0" encoding="utf-8"?>
<p:tagLst xmlns:p="http://schemas.openxmlformats.org/presentationml/2006/main">
  <p:tag name="AS_UNIQUEID" val="211"/>
</p:tagLst>
</file>

<file path=ppt/tags/tag260.xml><?xml version="1.0" encoding="utf-8"?>
<p:tagLst xmlns:p="http://schemas.openxmlformats.org/presentationml/2006/main">
  <p:tag name="AS_UNIQUEID" val="431"/>
</p:tagLst>
</file>

<file path=ppt/tags/tag261.xml><?xml version="1.0" encoding="utf-8"?>
<p:tagLst xmlns:p="http://schemas.openxmlformats.org/presentationml/2006/main">
  <p:tag name="AS_UNIQUEID" val="432"/>
</p:tagLst>
</file>

<file path=ppt/tags/tag262.xml><?xml version="1.0" encoding="utf-8"?>
<p:tagLst xmlns:p="http://schemas.openxmlformats.org/presentationml/2006/main">
  <p:tag name="AS_UNIQUEID" val="433"/>
</p:tagLst>
</file>

<file path=ppt/tags/tag263.xml><?xml version="1.0" encoding="utf-8"?>
<p:tagLst xmlns:p="http://schemas.openxmlformats.org/presentationml/2006/main">
  <p:tag name="AS_UNIQUEID" val="434"/>
</p:tagLst>
</file>

<file path=ppt/tags/tag264.xml><?xml version="1.0" encoding="utf-8"?>
<p:tagLst xmlns:p="http://schemas.openxmlformats.org/presentationml/2006/main">
  <p:tag name="AS_UNIQUEID" val="435"/>
</p:tagLst>
</file>

<file path=ppt/tags/tag265.xml><?xml version="1.0" encoding="utf-8"?>
<p:tagLst xmlns:p="http://schemas.openxmlformats.org/presentationml/2006/main">
  <p:tag name="AS_UNIQUEID" val="436"/>
</p:tagLst>
</file>

<file path=ppt/tags/tag266.xml><?xml version="1.0" encoding="utf-8"?>
<p:tagLst xmlns:p="http://schemas.openxmlformats.org/presentationml/2006/main">
  <p:tag name="AS_UNIQUEID" val="437"/>
</p:tagLst>
</file>

<file path=ppt/tags/tag267.xml><?xml version="1.0" encoding="utf-8"?>
<p:tagLst xmlns:p="http://schemas.openxmlformats.org/presentationml/2006/main">
  <p:tag name="AS_UNIQUEID" val="438"/>
</p:tagLst>
</file>

<file path=ppt/tags/tag268.xml><?xml version="1.0" encoding="utf-8"?>
<p:tagLst xmlns:p="http://schemas.openxmlformats.org/presentationml/2006/main">
  <p:tag name="AS_UNIQUEID" val="439"/>
</p:tagLst>
</file>

<file path=ppt/tags/tag269.xml><?xml version="1.0" encoding="utf-8"?>
<p:tagLst xmlns:p="http://schemas.openxmlformats.org/presentationml/2006/main">
  <p:tag name="AS_UNIQUEID" val="440"/>
</p:tagLst>
</file>

<file path=ppt/tags/tag27.xml><?xml version="1.0" encoding="utf-8"?>
<p:tagLst xmlns:p="http://schemas.openxmlformats.org/presentationml/2006/main">
  <p:tag name="AS_UNIQUEID" val="212"/>
</p:tagLst>
</file>

<file path=ppt/tags/tag270.xml><?xml version="1.0" encoding="utf-8"?>
<p:tagLst xmlns:p="http://schemas.openxmlformats.org/presentationml/2006/main">
  <p:tag name="AS_UNIQUEID" val="441"/>
</p:tagLst>
</file>

<file path=ppt/tags/tag271.xml><?xml version="1.0" encoding="utf-8"?>
<p:tagLst xmlns:p="http://schemas.openxmlformats.org/presentationml/2006/main">
  <p:tag name="AS_UNIQUEID" val="442"/>
</p:tagLst>
</file>

<file path=ppt/tags/tag272.xml><?xml version="1.0" encoding="utf-8"?>
<p:tagLst xmlns:p="http://schemas.openxmlformats.org/presentationml/2006/main">
  <p:tag name="AS_UNIQUEID" val="443"/>
</p:tagLst>
</file>

<file path=ppt/tags/tag273.xml><?xml version="1.0" encoding="utf-8"?>
<p:tagLst xmlns:p="http://schemas.openxmlformats.org/presentationml/2006/main">
  <p:tag name="AS_UNIQUEID" val="444"/>
</p:tagLst>
</file>

<file path=ppt/tags/tag274.xml><?xml version="1.0" encoding="utf-8"?>
<p:tagLst xmlns:p="http://schemas.openxmlformats.org/presentationml/2006/main">
  <p:tag name="AS_UNIQUEID" val="445"/>
</p:tagLst>
</file>

<file path=ppt/tags/tag275.xml><?xml version="1.0" encoding="utf-8"?>
<p:tagLst xmlns:p="http://schemas.openxmlformats.org/presentationml/2006/main">
  <p:tag name="AS_UNIQUEID" val="446"/>
</p:tagLst>
</file>

<file path=ppt/tags/tag276.xml><?xml version="1.0" encoding="utf-8"?>
<p:tagLst xmlns:p="http://schemas.openxmlformats.org/presentationml/2006/main">
  <p:tag name="AS_UNIQUEID" val="447"/>
</p:tagLst>
</file>

<file path=ppt/tags/tag277.xml><?xml version="1.0" encoding="utf-8"?>
<p:tagLst xmlns:p="http://schemas.openxmlformats.org/presentationml/2006/main">
  <p:tag name="AS_UNIQUEID" val="448"/>
</p:tagLst>
</file>

<file path=ppt/tags/tag278.xml><?xml version="1.0" encoding="utf-8"?>
<p:tagLst xmlns:p="http://schemas.openxmlformats.org/presentationml/2006/main">
  <p:tag name="AS_UNIQUEID" val="449"/>
</p:tagLst>
</file>

<file path=ppt/tags/tag279.xml><?xml version="1.0" encoding="utf-8"?>
<p:tagLst xmlns:p="http://schemas.openxmlformats.org/presentationml/2006/main">
  <p:tag name="AS_UNIQUEID" val="450"/>
</p:tagLst>
</file>

<file path=ppt/tags/tag28.xml><?xml version="1.0" encoding="utf-8"?>
<p:tagLst xmlns:p="http://schemas.openxmlformats.org/presentationml/2006/main">
  <p:tag name="AS_UNIQUEID" val="213"/>
</p:tagLst>
</file>

<file path=ppt/tags/tag280.xml><?xml version="1.0" encoding="utf-8"?>
<p:tagLst xmlns:p="http://schemas.openxmlformats.org/presentationml/2006/main">
  <p:tag name="AS_UNIQUEID" val="451"/>
</p:tagLst>
</file>

<file path=ppt/tags/tag281.xml><?xml version="1.0" encoding="utf-8"?>
<p:tagLst xmlns:p="http://schemas.openxmlformats.org/presentationml/2006/main">
  <p:tag name="AS_UNIQUEID" val="452"/>
</p:tagLst>
</file>

<file path=ppt/tags/tag282.xml><?xml version="1.0" encoding="utf-8"?>
<p:tagLst xmlns:p="http://schemas.openxmlformats.org/presentationml/2006/main">
  <p:tag name="AS_UNIQUEID" val="453"/>
</p:tagLst>
</file>

<file path=ppt/tags/tag283.xml><?xml version="1.0" encoding="utf-8"?>
<p:tagLst xmlns:p="http://schemas.openxmlformats.org/presentationml/2006/main">
  <p:tag name="AS_UNIQUEID" val="454"/>
</p:tagLst>
</file>

<file path=ppt/tags/tag284.xml><?xml version="1.0" encoding="utf-8"?>
<p:tagLst xmlns:p="http://schemas.openxmlformats.org/presentationml/2006/main">
  <p:tag name="AS_UNIQUEID" val="455"/>
</p:tagLst>
</file>

<file path=ppt/tags/tag285.xml><?xml version="1.0" encoding="utf-8"?>
<p:tagLst xmlns:p="http://schemas.openxmlformats.org/presentationml/2006/main">
  <p:tag name="AS_UNIQUEID" val="456"/>
</p:tagLst>
</file>

<file path=ppt/tags/tag286.xml><?xml version="1.0" encoding="utf-8"?>
<p:tagLst xmlns:p="http://schemas.openxmlformats.org/presentationml/2006/main">
  <p:tag name="AS_UNIQUEID" val="457"/>
</p:tagLst>
</file>

<file path=ppt/tags/tag287.xml><?xml version="1.0" encoding="utf-8"?>
<p:tagLst xmlns:p="http://schemas.openxmlformats.org/presentationml/2006/main">
  <p:tag name="AS_UNIQUEID" val="458"/>
</p:tagLst>
</file>

<file path=ppt/tags/tag288.xml><?xml version="1.0" encoding="utf-8"?>
<p:tagLst xmlns:p="http://schemas.openxmlformats.org/presentationml/2006/main">
  <p:tag name="AS_UNIQUEID" val="459"/>
</p:tagLst>
</file>

<file path=ppt/tags/tag289.xml><?xml version="1.0" encoding="utf-8"?>
<p:tagLst xmlns:p="http://schemas.openxmlformats.org/presentationml/2006/main">
  <p:tag name="AS_UNIQUEID" val="460"/>
</p:tagLst>
</file>

<file path=ppt/tags/tag29.xml><?xml version="1.0" encoding="utf-8"?>
<p:tagLst xmlns:p="http://schemas.openxmlformats.org/presentationml/2006/main">
  <p:tag name="AS_UNIQUEID" val="214"/>
</p:tagLst>
</file>

<file path=ppt/tags/tag290.xml><?xml version="1.0" encoding="utf-8"?>
<p:tagLst xmlns:p="http://schemas.openxmlformats.org/presentationml/2006/main">
  <p:tag name="AS_UNIQUEID" val="461"/>
</p:tagLst>
</file>

<file path=ppt/tags/tag291.xml><?xml version="1.0" encoding="utf-8"?>
<p:tagLst xmlns:p="http://schemas.openxmlformats.org/presentationml/2006/main">
  <p:tag name="AS_UNIQUEID" val="462"/>
</p:tagLst>
</file>

<file path=ppt/tags/tag292.xml><?xml version="1.0" encoding="utf-8"?>
<p:tagLst xmlns:p="http://schemas.openxmlformats.org/presentationml/2006/main">
  <p:tag name="AS_UNIQUEID" val="463"/>
</p:tagLst>
</file>

<file path=ppt/tags/tag293.xml><?xml version="1.0" encoding="utf-8"?>
<p:tagLst xmlns:p="http://schemas.openxmlformats.org/presentationml/2006/main">
  <p:tag name="AS_UNIQUEID" val="464"/>
</p:tagLst>
</file>

<file path=ppt/tags/tag294.xml><?xml version="1.0" encoding="utf-8"?>
<p:tagLst xmlns:p="http://schemas.openxmlformats.org/presentationml/2006/main">
  <p:tag name="AS_UNIQUEID" val="465"/>
</p:tagLst>
</file>

<file path=ppt/tags/tag295.xml><?xml version="1.0" encoding="utf-8"?>
<p:tagLst xmlns:p="http://schemas.openxmlformats.org/presentationml/2006/main">
  <p:tag name="AS_UNIQUEID" val="466"/>
</p:tagLst>
</file>

<file path=ppt/tags/tag296.xml><?xml version="1.0" encoding="utf-8"?>
<p:tagLst xmlns:p="http://schemas.openxmlformats.org/presentationml/2006/main">
  <p:tag name="AS_UNIQUEID" val="467"/>
</p:tagLst>
</file>

<file path=ppt/tags/tag297.xml><?xml version="1.0" encoding="utf-8"?>
<p:tagLst xmlns:p="http://schemas.openxmlformats.org/presentationml/2006/main">
  <p:tag name="AS_UNIQUEID" val="468"/>
</p:tagLst>
</file>

<file path=ppt/tags/tag298.xml><?xml version="1.0" encoding="utf-8"?>
<p:tagLst xmlns:p="http://schemas.openxmlformats.org/presentationml/2006/main">
  <p:tag name="AS_UNIQUEID" val="469"/>
</p:tagLst>
</file>

<file path=ppt/tags/tag299.xml><?xml version="1.0" encoding="utf-8"?>
<p:tagLst xmlns:p="http://schemas.openxmlformats.org/presentationml/2006/main">
  <p:tag name="AS_UNIQUEID" val="470"/>
</p:tagLst>
</file>

<file path=ppt/tags/tag3.xml><?xml version="1.0" encoding="utf-8"?>
<p:tagLst xmlns:p="http://schemas.openxmlformats.org/presentationml/2006/main">
  <p:tag name="AS_UNIQUEID" val="188"/>
</p:tagLst>
</file>

<file path=ppt/tags/tag30.xml><?xml version="1.0" encoding="utf-8"?>
<p:tagLst xmlns:p="http://schemas.openxmlformats.org/presentationml/2006/main">
  <p:tag name="AS_UNIQUEID" val="215"/>
</p:tagLst>
</file>

<file path=ppt/tags/tag300.xml><?xml version="1.0" encoding="utf-8"?>
<p:tagLst xmlns:p="http://schemas.openxmlformats.org/presentationml/2006/main">
  <p:tag name="AS_UNIQUEID" val="471"/>
  <p:tag name="KSO_WM_UNIT_PLACING_PICTURE_USER_VIEWPORT" val="{&quot;height&quot;:4074,&quot;width&quot;:4075}"/>
</p:tagLst>
</file>

<file path=ppt/tags/tag301.xml><?xml version="1.0" encoding="utf-8"?>
<p:tagLst xmlns:p="http://schemas.openxmlformats.org/presentationml/2006/main">
  <p:tag name="AS_UNIQUEID" val="472"/>
</p:tagLst>
</file>

<file path=ppt/tags/tag302.xml><?xml version="1.0" encoding="utf-8"?>
<p:tagLst xmlns:p="http://schemas.openxmlformats.org/presentationml/2006/main">
  <p:tag name="AS_UNIQUEID" val="473"/>
</p:tagLst>
</file>

<file path=ppt/tags/tag303.xml><?xml version="1.0" encoding="utf-8"?>
<p:tagLst xmlns:p="http://schemas.openxmlformats.org/presentationml/2006/main">
  <p:tag name="AS_UNIQUEID" val="474"/>
</p:tagLst>
</file>

<file path=ppt/tags/tag304.xml><?xml version="1.0" encoding="utf-8"?>
<p:tagLst xmlns:p="http://schemas.openxmlformats.org/presentationml/2006/main">
  <p:tag name="AS_UNIQUEID" val="475"/>
</p:tagLst>
</file>

<file path=ppt/tags/tag305.xml><?xml version="1.0" encoding="utf-8"?>
<p:tagLst xmlns:p="http://schemas.openxmlformats.org/presentationml/2006/main">
  <p:tag name="AS_UNIQUEID" val="476"/>
</p:tagLst>
</file>

<file path=ppt/tags/tag306.xml><?xml version="1.0" encoding="utf-8"?>
<p:tagLst xmlns:p="http://schemas.openxmlformats.org/presentationml/2006/main">
  <p:tag name="AS_UNIQUEID" val="477"/>
</p:tagLst>
</file>

<file path=ppt/tags/tag307.xml><?xml version="1.0" encoding="utf-8"?>
<p:tagLst xmlns:p="http://schemas.openxmlformats.org/presentationml/2006/main">
  <p:tag name="AS_UNIQUEID" val="478"/>
</p:tagLst>
</file>

<file path=ppt/tags/tag308.xml><?xml version="1.0" encoding="utf-8"?>
<p:tagLst xmlns:p="http://schemas.openxmlformats.org/presentationml/2006/main">
  <p:tag name="AS_UNIQUEID" val="479"/>
</p:tagLst>
</file>

<file path=ppt/tags/tag309.xml><?xml version="1.0" encoding="utf-8"?>
<p:tagLst xmlns:p="http://schemas.openxmlformats.org/presentationml/2006/main">
  <p:tag name="AS_UNIQUEID" val="480"/>
</p:tagLst>
</file>

<file path=ppt/tags/tag31.xml><?xml version="1.0" encoding="utf-8"?>
<p:tagLst xmlns:p="http://schemas.openxmlformats.org/presentationml/2006/main">
  <p:tag name="AS_UNIQUEID" val="216"/>
</p:tagLst>
</file>

<file path=ppt/tags/tag310.xml><?xml version="1.0" encoding="utf-8"?>
<p:tagLst xmlns:p="http://schemas.openxmlformats.org/presentationml/2006/main">
  <p:tag name="AS_UNIQUEID" val="481"/>
</p:tagLst>
</file>

<file path=ppt/tags/tag311.xml><?xml version="1.0" encoding="utf-8"?>
<p:tagLst xmlns:p="http://schemas.openxmlformats.org/presentationml/2006/main">
  <p:tag name="AS_UNIQUEID" val="482"/>
</p:tagLst>
</file>

<file path=ppt/tags/tag312.xml><?xml version="1.0" encoding="utf-8"?>
<p:tagLst xmlns:p="http://schemas.openxmlformats.org/presentationml/2006/main">
  <p:tag name="AS_UNIQUEID" val="483"/>
</p:tagLst>
</file>

<file path=ppt/tags/tag313.xml><?xml version="1.0" encoding="utf-8"?>
<p:tagLst xmlns:p="http://schemas.openxmlformats.org/presentationml/2006/main">
  <p:tag name="AS_UNIQUEID" val="484"/>
</p:tagLst>
</file>

<file path=ppt/tags/tag314.xml><?xml version="1.0" encoding="utf-8"?>
<p:tagLst xmlns:p="http://schemas.openxmlformats.org/presentationml/2006/main">
  <p:tag name="AS_UNIQUEID" val="485"/>
</p:tagLst>
</file>

<file path=ppt/tags/tag315.xml><?xml version="1.0" encoding="utf-8"?>
<p:tagLst xmlns:p="http://schemas.openxmlformats.org/presentationml/2006/main">
  <p:tag name="AS_UNIQUEID" val="486"/>
</p:tagLst>
</file>

<file path=ppt/tags/tag316.xml><?xml version="1.0" encoding="utf-8"?>
<p:tagLst xmlns:p="http://schemas.openxmlformats.org/presentationml/2006/main">
  <p:tag name="AS_UNIQUEID" val="487"/>
</p:tagLst>
</file>

<file path=ppt/tags/tag317.xml><?xml version="1.0" encoding="utf-8"?>
<p:tagLst xmlns:p="http://schemas.openxmlformats.org/presentationml/2006/main">
  <p:tag name="AS_UNIQUEID" val="488"/>
</p:tagLst>
</file>

<file path=ppt/tags/tag318.xml><?xml version="1.0" encoding="utf-8"?>
<p:tagLst xmlns:p="http://schemas.openxmlformats.org/presentationml/2006/main">
  <p:tag name="AS_UNIQUEID" val="489"/>
</p:tagLst>
</file>

<file path=ppt/tags/tag319.xml><?xml version="1.0" encoding="utf-8"?>
<p:tagLst xmlns:p="http://schemas.openxmlformats.org/presentationml/2006/main">
  <p:tag name="AS_UNIQUEID" val="490"/>
</p:tagLst>
</file>

<file path=ppt/tags/tag32.xml><?xml version="1.0" encoding="utf-8"?>
<p:tagLst xmlns:p="http://schemas.openxmlformats.org/presentationml/2006/main">
  <p:tag name="AS_UNIQUEID" val="217"/>
</p:tagLst>
</file>

<file path=ppt/tags/tag320.xml><?xml version="1.0" encoding="utf-8"?>
<p:tagLst xmlns:p="http://schemas.openxmlformats.org/presentationml/2006/main">
  <p:tag name="AS_UNIQUEID" val="491"/>
</p:tagLst>
</file>

<file path=ppt/tags/tag321.xml><?xml version="1.0" encoding="utf-8"?>
<p:tagLst xmlns:p="http://schemas.openxmlformats.org/presentationml/2006/main">
  <p:tag name="AS_UNIQUEID" val="492"/>
</p:tagLst>
</file>

<file path=ppt/tags/tag322.xml><?xml version="1.0" encoding="utf-8"?>
<p:tagLst xmlns:p="http://schemas.openxmlformats.org/presentationml/2006/main">
  <p:tag name="AS_UNIQUEID" val="493"/>
</p:tagLst>
</file>

<file path=ppt/tags/tag323.xml><?xml version="1.0" encoding="utf-8"?>
<p:tagLst xmlns:p="http://schemas.openxmlformats.org/presentationml/2006/main">
  <p:tag name="AS_UNIQUEID" val="494"/>
</p:tagLst>
</file>

<file path=ppt/tags/tag324.xml><?xml version="1.0" encoding="utf-8"?>
<p:tagLst xmlns:p="http://schemas.openxmlformats.org/presentationml/2006/main">
  <p:tag name="AS_UNIQUEID" val="495"/>
</p:tagLst>
</file>

<file path=ppt/tags/tag325.xml><?xml version="1.0" encoding="utf-8"?>
<p:tagLst xmlns:p="http://schemas.openxmlformats.org/presentationml/2006/main">
  <p:tag name="AS_UNIQUEID" val="496"/>
</p:tagLst>
</file>

<file path=ppt/tags/tag32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33.xml><?xml version="1.0" encoding="utf-8"?>
<p:tagLst xmlns:p="http://schemas.openxmlformats.org/presentationml/2006/main">
  <p:tag name="AS_UNIQUEID" val="218"/>
</p:tagLst>
</file>

<file path=ppt/tags/tag34.xml><?xml version="1.0" encoding="utf-8"?>
<p:tagLst xmlns:p="http://schemas.openxmlformats.org/presentationml/2006/main">
  <p:tag name="AS_UNIQUEID" val="219"/>
</p:tagLst>
</file>

<file path=ppt/tags/tag35.xml><?xml version="1.0" encoding="utf-8"?>
<p:tagLst xmlns:p="http://schemas.openxmlformats.org/presentationml/2006/main">
  <p:tag name="AS_UNIQUEID" val="220"/>
</p:tagLst>
</file>

<file path=ppt/tags/tag36.xml><?xml version="1.0" encoding="utf-8"?>
<p:tagLst xmlns:p="http://schemas.openxmlformats.org/presentationml/2006/main">
  <p:tag name="AS_UNIQUEID" val="221"/>
</p:tagLst>
</file>

<file path=ppt/tags/tag37.xml><?xml version="1.0" encoding="utf-8"?>
<p:tagLst xmlns:p="http://schemas.openxmlformats.org/presentationml/2006/main">
  <p:tag name="AS_UNIQUEID" val="222"/>
</p:tagLst>
</file>

<file path=ppt/tags/tag38.xml><?xml version="1.0" encoding="utf-8"?>
<p:tagLst xmlns:p="http://schemas.openxmlformats.org/presentationml/2006/main">
  <p:tag name="AS_UNIQUEID" val="223"/>
</p:tagLst>
</file>

<file path=ppt/tags/tag39.xml><?xml version="1.0" encoding="utf-8"?>
<p:tagLst xmlns:p="http://schemas.openxmlformats.org/presentationml/2006/main">
  <p:tag name="AS_UNIQUEID" val="224"/>
</p:tagLst>
</file>

<file path=ppt/tags/tag4.xml><?xml version="1.0" encoding="utf-8"?>
<p:tagLst xmlns:p="http://schemas.openxmlformats.org/presentationml/2006/main">
  <p:tag name="AS_UNIQUEID" val="189"/>
</p:tagLst>
</file>

<file path=ppt/tags/tag40.xml><?xml version="1.0" encoding="utf-8"?>
<p:tagLst xmlns:p="http://schemas.openxmlformats.org/presentationml/2006/main">
  <p:tag name="AS_UNIQUEID" val="225"/>
</p:tagLst>
</file>

<file path=ppt/tags/tag41.xml><?xml version="1.0" encoding="utf-8"?>
<p:tagLst xmlns:p="http://schemas.openxmlformats.org/presentationml/2006/main">
  <p:tag name="AS_UNIQUEID" val="226"/>
</p:tagLst>
</file>

<file path=ppt/tags/tag42.xml><?xml version="1.0" encoding="utf-8"?>
<p:tagLst xmlns:p="http://schemas.openxmlformats.org/presentationml/2006/main">
  <p:tag name="AS_UNIQUEID" val="227"/>
</p:tagLst>
</file>

<file path=ppt/tags/tag43.xml><?xml version="1.0" encoding="utf-8"?>
<p:tagLst xmlns:p="http://schemas.openxmlformats.org/presentationml/2006/main">
  <p:tag name="AS_UNIQUEID" val="228"/>
</p:tagLst>
</file>

<file path=ppt/tags/tag44.xml><?xml version="1.0" encoding="utf-8"?>
<p:tagLst xmlns:p="http://schemas.openxmlformats.org/presentationml/2006/main">
  <p:tag name="AS_UNIQUEID" val="229"/>
</p:tagLst>
</file>

<file path=ppt/tags/tag45.xml><?xml version="1.0" encoding="utf-8"?>
<p:tagLst xmlns:p="http://schemas.openxmlformats.org/presentationml/2006/main">
  <p:tag name="AS_UNIQUEID" val="230"/>
</p:tagLst>
</file>

<file path=ppt/tags/tag46.xml><?xml version="1.0" encoding="utf-8"?>
<p:tagLst xmlns:p="http://schemas.openxmlformats.org/presentationml/2006/main">
  <p:tag name="AS_UNIQUEID" val="231"/>
</p:tagLst>
</file>

<file path=ppt/tags/tag47.xml><?xml version="1.0" encoding="utf-8"?>
<p:tagLst xmlns:p="http://schemas.openxmlformats.org/presentationml/2006/main">
  <p:tag name="AS_UNIQUEID" val="232"/>
</p:tagLst>
</file>

<file path=ppt/tags/tag48.xml><?xml version="1.0" encoding="utf-8"?>
<p:tagLst xmlns:p="http://schemas.openxmlformats.org/presentationml/2006/main">
  <p:tag name="AS_UNIQUEID" val="233"/>
</p:tagLst>
</file>

<file path=ppt/tags/tag49.xml><?xml version="1.0" encoding="utf-8"?>
<p:tagLst xmlns:p="http://schemas.openxmlformats.org/presentationml/2006/main">
  <p:tag name="AS_UNIQUEID" val="234"/>
</p:tagLst>
</file>

<file path=ppt/tags/tag5.xml><?xml version="1.0" encoding="utf-8"?>
<p:tagLst xmlns:p="http://schemas.openxmlformats.org/presentationml/2006/main">
  <p:tag name="AS_UNIQUEID" val="190"/>
</p:tagLst>
</file>

<file path=ppt/tags/tag50.xml><?xml version="1.0" encoding="utf-8"?>
<p:tagLst xmlns:p="http://schemas.openxmlformats.org/presentationml/2006/main">
  <p:tag name="AS_UNIQUEID" val="235"/>
</p:tagLst>
</file>

<file path=ppt/tags/tag51.xml><?xml version="1.0" encoding="utf-8"?>
<p:tagLst xmlns:p="http://schemas.openxmlformats.org/presentationml/2006/main">
  <p:tag name="AS_UNIQUEID" val="236"/>
</p:tagLst>
</file>

<file path=ppt/tags/tag52.xml><?xml version="1.0" encoding="utf-8"?>
<p:tagLst xmlns:p="http://schemas.openxmlformats.org/presentationml/2006/main">
  <p:tag name="AS_UNIQUEID" val="237"/>
</p:tagLst>
</file>

<file path=ppt/tags/tag53.xml><?xml version="1.0" encoding="utf-8"?>
<p:tagLst xmlns:p="http://schemas.openxmlformats.org/presentationml/2006/main">
  <p:tag name="AS_UNIQUEID" val="238"/>
</p:tagLst>
</file>

<file path=ppt/tags/tag54.xml><?xml version="1.0" encoding="utf-8"?>
<p:tagLst xmlns:p="http://schemas.openxmlformats.org/presentationml/2006/main">
  <p:tag name="AS_UNIQUEID" val="239"/>
</p:tagLst>
</file>

<file path=ppt/tags/tag55.xml><?xml version="1.0" encoding="utf-8"?>
<p:tagLst xmlns:p="http://schemas.openxmlformats.org/presentationml/2006/main">
  <p:tag name="AS_UNIQUEID" val="240"/>
</p:tagLst>
</file>

<file path=ppt/tags/tag56.xml><?xml version="1.0" encoding="utf-8"?>
<p:tagLst xmlns:p="http://schemas.openxmlformats.org/presentationml/2006/main">
  <p:tag name="AS_UNIQUEID" val="241"/>
</p:tagLst>
</file>

<file path=ppt/tags/tag57.xml><?xml version="1.0" encoding="utf-8"?>
<p:tagLst xmlns:p="http://schemas.openxmlformats.org/presentationml/2006/main">
  <p:tag name="AS_UNIQUEID" val="242"/>
</p:tagLst>
</file>

<file path=ppt/tags/tag58.xml><?xml version="1.0" encoding="utf-8"?>
<p:tagLst xmlns:p="http://schemas.openxmlformats.org/presentationml/2006/main">
  <p:tag name="AS_UNIQUEID" val="243"/>
</p:tagLst>
</file>

<file path=ppt/tags/tag59.xml><?xml version="1.0" encoding="utf-8"?>
<p:tagLst xmlns:p="http://schemas.openxmlformats.org/presentationml/2006/main">
  <p:tag name="AS_UNIQUEID" val="244"/>
</p:tagLst>
</file>

<file path=ppt/tags/tag6.xml><?xml version="1.0" encoding="utf-8"?>
<p:tagLst xmlns:p="http://schemas.openxmlformats.org/presentationml/2006/main">
  <p:tag name="AS_UNIQUEID" val="191"/>
</p:tagLst>
</file>

<file path=ppt/tags/tag60.xml><?xml version="1.0" encoding="utf-8"?>
<p:tagLst xmlns:p="http://schemas.openxmlformats.org/presentationml/2006/main">
  <p:tag name="AS_UNIQUEID" val="245"/>
</p:tagLst>
</file>

<file path=ppt/tags/tag61.xml><?xml version="1.0" encoding="utf-8"?>
<p:tagLst xmlns:p="http://schemas.openxmlformats.org/presentationml/2006/main">
  <p:tag name="AS_UNIQUEID" val="246"/>
</p:tagLst>
</file>

<file path=ppt/tags/tag62.xml><?xml version="1.0" encoding="utf-8"?>
<p:tagLst xmlns:p="http://schemas.openxmlformats.org/presentationml/2006/main">
  <p:tag name="AS_UNIQUEID" val="247"/>
</p:tagLst>
</file>

<file path=ppt/tags/tag63.xml><?xml version="1.0" encoding="utf-8"?>
<p:tagLst xmlns:p="http://schemas.openxmlformats.org/presentationml/2006/main">
  <p:tag name="AS_UNIQUEID" val="248"/>
</p:tagLst>
</file>

<file path=ppt/tags/tag64.xml><?xml version="1.0" encoding="utf-8"?>
<p:tagLst xmlns:p="http://schemas.openxmlformats.org/presentationml/2006/main">
  <p:tag name="AS_UNIQUEID" val="249"/>
</p:tagLst>
</file>

<file path=ppt/tags/tag65.xml><?xml version="1.0" encoding="utf-8"?>
<p:tagLst xmlns:p="http://schemas.openxmlformats.org/presentationml/2006/main">
  <p:tag name="AS_UNIQUEID" val="250"/>
</p:tagLst>
</file>

<file path=ppt/tags/tag66.xml><?xml version="1.0" encoding="utf-8"?>
<p:tagLst xmlns:p="http://schemas.openxmlformats.org/presentationml/2006/main">
  <p:tag name="AS_UNIQUEID" val="251"/>
</p:tagLst>
</file>

<file path=ppt/tags/tag67.xml><?xml version="1.0" encoding="utf-8"?>
<p:tagLst xmlns:p="http://schemas.openxmlformats.org/presentationml/2006/main">
  <p:tag name="AS_UNIQUEID" val="252"/>
</p:tagLst>
</file>

<file path=ppt/tags/tag68.xml><?xml version="1.0" encoding="utf-8"?>
<p:tagLst xmlns:p="http://schemas.openxmlformats.org/presentationml/2006/main">
  <p:tag name="AS_UNIQUEID" val="253"/>
</p:tagLst>
</file>

<file path=ppt/tags/tag69.xml><?xml version="1.0" encoding="utf-8"?>
<p:tagLst xmlns:p="http://schemas.openxmlformats.org/presentationml/2006/main">
  <p:tag name="AS_UNIQUEID" val="254"/>
</p:tagLst>
</file>

<file path=ppt/tags/tag7.xml><?xml version="1.0" encoding="utf-8"?>
<p:tagLst xmlns:p="http://schemas.openxmlformats.org/presentationml/2006/main">
  <p:tag name="AS_UNIQUEID" val="192"/>
</p:tagLst>
</file>

<file path=ppt/tags/tag70.xml><?xml version="1.0" encoding="utf-8"?>
<p:tagLst xmlns:p="http://schemas.openxmlformats.org/presentationml/2006/main">
  <p:tag name="AS_UNIQUEID" val="255"/>
</p:tagLst>
</file>

<file path=ppt/tags/tag71.xml><?xml version="1.0" encoding="utf-8"?>
<p:tagLst xmlns:p="http://schemas.openxmlformats.org/presentationml/2006/main">
  <p:tag name="AS_UNIQUEID" val="256"/>
</p:tagLst>
</file>

<file path=ppt/tags/tag72.xml><?xml version="1.0" encoding="utf-8"?>
<p:tagLst xmlns:p="http://schemas.openxmlformats.org/presentationml/2006/main">
  <p:tag name="AS_UNIQUEID" val="257"/>
</p:tagLst>
</file>

<file path=ppt/tags/tag73.xml><?xml version="1.0" encoding="utf-8"?>
<p:tagLst xmlns:p="http://schemas.openxmlformats.org/presentationml/2006/main">
  <p:tag name="AS_UNIQUEID" val="258"/>
</p:tagLst>
</file>

<file path=ppt/tags/tag74.xml><?xml version="1.0" encoding="utf-8"?>
<p:tagLst xmlns:p="http://schemas.openxmlformats.org/presentationml/2006/main">
  <p:tag name="AS_UNIQUEID" val="259"/>
</p:tagLst>
</file>

<file path=ppt/tags/tag75.xml><?xml version="1.0" encoding="utf-8"?>
<p:tagLst xmlns:p="http://schemas.openxmlformats.org/presentationml/2006/main">
  <p:tag name="AS_UNIQUEID" val="260"/>
</p:tagLst>
</file>

<file path=ppt/tags/tag76.xml><?xml version="1.0" encoding="utf-8"?>
<p:tagLst xmlns:p="http://schemas.openxmlformats.org/presentationml/2006/main">
  <p:tag name="AS_UNIQUEID" val="261"/>
</p:tagLst>
</file>

<file path=ppt/tags/tag77.xml><?xml version="1.0" encoding="utf-8"?>
<p:tagLst xmlns:p="http://schemas.openxmlformats.org/presentationml/2006/main">
  <p:tag name="AS_UNIQUEID" val="262"/>
</p:tagLst>
</file>

<file path=ppt/tags/tag78.xml><?xml version="1.0" encoding="utf-8"?>
<p:tagLst xmlns:p="http://schemas.openxmlformats.org/presentationml/2006/main">
  <p:tag name="AS_UNIQUEID" val="263"/>
</p:tagLst>
</file>

<file path=ppt/tags/tag79.xml><?xml version="1.0" encoding="utf-8"?>
<p:tagLst xmlns:p="http://schemas.openxmlformats.org/presentationml/2006/main">
  <p:tag name="AS_UNIQUEID" val="264"/>
</p:tagLst>
</file>

<file path=ppt/tags/tag8.xml><?xml version="1.0" encoding="utf-8"?>
<p:tagLst xmlns:p="http://schemas.openxmlformats.org/presentationml/2006/main">
  <p:tag name="AS_UNIQUEID" val="193"/>
</p:tagLst>
</file>

<file path=ppt/tags/tag80.xml><?xml version="1.0" encoding="utf-8"?>
<p:tagLst xmlns:p="http://schemas.openxmlformats.org/presentationml/2006/main">
  <p:tag name="AS_UNIQUEID" val="265"/>
</p:tagLst>
</file>

<file path=ppt/tags/tag81.xml><?xml version="1.0" encoding="utf-8"?>
<p:tagLst xmlns:p="http://schemas.openxmlformats.org/presentationml/2006/main">
  <p:tag name="AS_UNIQUEID" val="266"/>
</p:tagLst>
</file>

<file path=ppt/tags/tag82.xml><?xml version="1.0" encoding="utf-8"?>
<p:tagLst xmlns:p="http://schemas.openxmlformats.org/presentationml/2006/main">
  <p:tag name="AS_UNIQUEID" val="267"/>
</p:tagLst>
</file>

<file path=ppt/tags/tag83.xml><?xml version="1.0" encoding="utf-8"?>
<p:tagLst xmlns:p="http://schemas.openxmlformats.org/presentationml/2006/main">
  <p:tag name="AS_UNIQUEID" val="268"/>
  <p:tag name="KSO_WM_UNIT_TABLE_BEAUTIFY" val="smartTable{c083cb18-df5f-436e-be0e-793efb5650a3}"/>
</p:tagLst>
</file>

<file path=ppt/tags/tag84.xml><?xml version="1.0" encoding="utf-8"?>
<p:tagLst xmlns:p="http://schemas.openxmlformats.org/presentationml/2006/main">
  <p:tag name="AS_UNIQUEID" val="269"/>
</p:tagLst>
</file>

<file path=ppt/tags/tag85.xml><?xml version="1.0" encoding="utf-8"?>
<p:tagLst xmlns:p="http://schemas.openxmlformats.org/presentationml/2006/main">
  <p:tag name="AS_UNIQUEID" val="270"/>
</p:tagLst>
</file>

<file path=ppt/tags/tag86.xml><?xml version="1.0" encoding="utf-8"?>
<p:tagLst xmlns:p="http://schemas.openxmlformats.org/presentationml/2006/main">
  <p:tag name="AS_UNIQUEID" val="271"/>
</p:tagLst>
</file>

<file path=ppt/tags/tag87.xml><?xml version="1.0" encoding="utf-8"?>
<p:tagLst xmlns:p="http://schemas.openxmlformats.org/presentationml/2006/main">
  <p:tag name="AS_UNIQUEID" val="272"/>
</p:tagLst>
</file>

<file path=ppt/tags/tag88.xml><?xml version="1.0" encoding="utf-8"?>
<p:tagLst xmlns:p="http://schemas.openxmlformats.org/presentationml/2006/main">
  <p:tag name="AS_UNIQUEID" val="273"/>
</p:tagLst>
</file>

<file path=ppt/tags/tag89.xml><?xml version="1.0" encoding="utf-8"?>
<p:tagLst xmlns:p="http://schemas.openxmlformats.org/presentationml/2006/main">
  <p:tag name="AS_UNIQUEID" val="274"/>
</p:tagLst>
</file>

<file path=ppt/tags/tag9.xml><?xml version="1.0" encoding="utf-8"?>
<p:tagLst xmlns:p="http://schemas.openxmlformats.org/presentationml/2006/main">
  <p:tag name="AS_UNIQUEID" val="194"/>
</p:tagLst>
</file>

<file path=ppt/tags/tag90.xml><?xml version="1.0" encoding="utf-8"?>
<p:tagLst xmlns:p="http://schemas.openxmlformats.org/presentationml/2006/main">
  <p:tag name="AS_UNIQUEID" val="275"/>
</p:tagLst>
</file>

<file path=ppt/tags/tag91.xml><?xml version="1.0" encoding="utf-8"?>
<p:tagLst xmlns:p="http://schemas.openxmlformats.org/presentationml/2006/main">
  <p:tag name="AS_UNIQUEID" val="276"/>
</p:tagLst>
</file>

<file path=ppt/tags/tag92.xml><?xml version="1.0" encoding="utf-8"?>
<p:tagLst xmlns:p="http://schemas.openxmlformats.org/presentationml/2006/main">
  <p:tag name="AS_UNIQUEID" val="277"/>
</p:tagLst>
</file>

<file path=ppt/tags/tag93.xml><?xml version="1.0" encoding="utf-8"?>
<p:tagLst xmlns:p="http://schemas.openxmlformats.org/presentationml/2006/main">
  <p:tag name="AS_UNIQUEID" val="185"/>
</p:tagLst>
</file>

<file path=ppt/tags/tag94.xml><?xml version="1.0" encoding="utf-8"?>
<p:tagLst xmlns:p="http://schemas.openxmlformats.org/presentationml/2006/main">
  <p:tag name="AS_UNIQUEID" val="278"/>
</p:tagLst>
</file>

<file path=ppt/tags/tag95.xml><?xml version="1.0" encoding="utf-8"?>
<p:tagLst xmlns:p="http://schemas.openxmlformats.org/presentationml/2006/main">
  <p:tag name="AS_UNIQUEID" val="279"/>
</p:tagLst>
</file>

<file path=ppt/tags/tag96.xml><?xml version="1.0" encoding="utf-8"?>
<p:tagLst xmlns:p="http://schemas.openxmlformats.org/presentationml/2006/main">
  <p:tag name="AS_UNIQUEID" val="280"/>
</p:tagLst>
</file>

<file path=ppt/tags/tag97.xml><?xml version="1.0" encoding="utf-8"?>
<p:tagLst xmlns:p="http://schemas.openxmlformats.org/presentationml/2006/main">
  <p:tag name="AS_UNIQUEID" val="281"/>
</p:tagLst>
</file>

<file path=ppt/tags/tag98.xml><?xml version="1.0" encoding="utf-8"?>
<p:tagLst xmlns:p="http://schemas.openxmlformats.org/presentationml/2006/main">
  <p:tag name="AS_UNIQUEID" val="282"/>
</p:tagLst>
</file>

<file path=ppt/tags/tag99.xml><?xml version="1.0" encoding="utf-8"?>
<p:tagLst xmlns:p="http://schemas.openxmlformats.org/presentationml/2006/main">
  <p:tag name="AS_UNIQUEID" val="283"/>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自定义</PresentationFormat>
  <Paragraphs>281</Paragraphs>
  <Slides>41</Slides>
  <Notes>18</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41</vt:i4>
      </vt:variant>
    </vt:vector>
  </HeadingPairs>
  <TitlesOfParts>
    <vt:vector baseType="lpstr" size="55">
      <vt:lpstr>Arial</vt:lpstr>
      <vt:lpstr>Calibri Light</vt:lpstr>
      <vt:lpstr>Calibri</vt:lpstr>
      <vt:lpstr>等线 Light</vt:lpstr>
      <vt:lpstr>等线</vt:lpstr>
      <vt:lpstr>楷体</vt:lpstr>
      <vt:lpstr>微软雅黑</vt:lpstr>
      <vt:lpstr>宋体</vt:lpstr>
      <vt:lpstr>仿宋</vt:lpstr>
      <vt:lpstr>隶书</vt:lpstr>
      <vt:lpstr>方正姚体</vt:lpstr>
      <vt:lpstr>Times New Roman</vt:lpstr>
      <vt:lpstr>NEU-BZ-S92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中国风商务计划书PPT模板</dc:title>
  <dc:creator>Administrator</dc:creator>
  <cp:lastModifiedBy>2020</cp:lastModifiedBy>
  <cp:revision>59</cp:revision>
  <dcterms:created xsi:type="dcterms:W3CDTF">2017-06-30T01:19:00Z</dcterms:created>
  <dcterms:modified xsi:type="dcterms:W3CDTF">2020-09-18T06:46:24Z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