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508" r:id="rId3"/>
    <p:sldId id="466" r:id="rId4"/>
    <p:sldId id="512" r:id="rId5"/>
    <p:sldId id="541" r:id="rId6"/>
    <p:sldId id="516" r:id="rId7"/>
    <p:sldId id="514" r:id="rId8"/>
    <p:sldId id="513" r:id="rId9"/>
    <p:sldId id="520" r:id="rId10"/>
    <p:sldId id="542" r:id="rId11"/>
    <p:sldId id="518" r:id="rId12"/>
    <p:sldId id="517" r:id="rId13"/>
    <p:sldId id="524" r:id="rId14"/>
    <p:sldId id="531" r:id="rId15"/>
    <p:sldId id="525" r:id="rId16"/>
    <p:sldId id="526" r:id="rId17"/>
    <p:sldId id="527" r:id="rId18"/>
    <p:sldId id="528" r:id="rId19"/>
    <p:sldId id="530" r:id="rId20"/>
    <p:sldId id="532" r:id="rId21"/>
    <p:sldId id="539" r:id="rId22"/>
    <p:sldId id="533" r:id="rId23"/>
    <p:sldId id="529" r:id="rId24"/>
    <p:sldId id="534" r:id="rId25"/>
    <p:sldId id="540" r:id="rId26"/>
    <p:sldId id="543" r:id="rId27"/>
    <p:sldId id="544" r:id="rId28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专题九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议论文阅读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="" xmlns:a16="http://schemas.microsoft.com/office/drawing/2014/main" id="{AC661369-7F35-4FB2-A688-71209A56C55B}"/>
              </a:ext>
            </a:extLst>
          </p:cNvPr>
          <p:cNvSpPr txBox="1"/>
          <p:nvPr/>
        </p:nvSpPr>
        <p:spPr>
          <a:xfrm>
            <a:off x="6903878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0572" y="414992"/>
            <a:ext cx="8103473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:①</a:t>
            </a:r>
            <a:r>
              <a:rPr lang="zh-CN" altLang="en-US" dirty="0" smtClean="0">
                <a:solidFill>
                  <a:srgbClr val="A50021"/>
                </a:solidFill>
              </a:rPr>
              <a:t>采用细嚼慢咽的阅读方式。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选择有精神内涵的阅读内容。</a:t>
            </a:r>
            <a:r>
              <a:rPr lang="en-US" dirty="0" smtClean="0">
                <a:solidFill>
                  <a:srgbClr val="A50021"/>
                </a:solidFill>
              </a:rPr>
              <a:t>③</a:t>
            </a:r>
            <a:r>
              <a:rPr lang="zh-CN" altLang="en-US" dirty="0" smtClean="0">
                <a:solidFill>
                  <a:srgbClr val="A50021"/>
                </a:solidFill>
              </a:rPr>
              <a:t>追求无功利心的阅读境界。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答出任意两点即可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本题考查文章内容的理解与概括。从文中第</a:t>
            </a:r>
            <a:r>
              <a:rPr lang="en-US" dirty="0" smtClean="0">
                <a:solidFill>
                  <a:srgbClr val="A50021"/>
                </a:solidFill>
              </a:rPr>
              <a:t>①</a:t>
            </a:r>
            <a:r>
              <a:rPr lang="zh-CN" altLang="en-US" dirty="0" smtClean="0">
                <a:solidFill>
                  <a:srgbClr val="A50021"/>
                </a:solidFill>
              </a:rPr>
              <a:t>段可知人类阅读已渐渐放弃了传统阅读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所以不明白阅读是“有重量”的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那么如果要实现“有重量”的阅读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就必须回归传统阅读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去感受阅读带给人身心的沉稳和力量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去收获那种沉入心底的甜蜜和酣畅。从第</a:t>
            </a:r>
            <a:r>
              <a:rPr lang="en-US" dirty="0" smtClean="0">
                <a:solidFill>
                  <a:srgbClr val="A50021"/>
                </a:solidFill>
              </a:rPr>
              <a:t>⑥</a:t>
            </a:r>
            <a:r>
              <a:rPr lang="zh-CN" altLang="en-US" dirty="0" smtClean="0">
                <a:solidFill>
                  <a:srgbClr val="A50021"/>
                </a:solidFill>
              </a:rPr>
              <a:t>段可知如今的人们都带着功利心阅读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所以要想实现“有重量”阅读就必须懂得自发性阅读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即不预设阅读期待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不强迫自己阅读。我们要在阅读中去释放自己的心境和体会生活的美好。从全文来看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其实“有重量”阅读就是指用心去阅读书籍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去慢慢品味书中和生活中的温暖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去寻找和体现自己的精神价值。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9553" y="1196531"/>
            <a:ext cx="7886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dirty="0" smtClean="0"/>
              <a:t>　划分层次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下列对文章结构层次的划分</a:t>
            </a:r>
            <a:r>
              <a:rPr lang="en-US" dirty="0" smtClean="0"/>
              <a:t>,</a:t>
            </a:r>
            <a:r>
              <a:rPr lang="zh-CN" altLang="en-US" dirty="0" smtClean="0"/>
              <a:t>正确的一项是。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用“</a:t>
            </a:r>
            <a:r>
              <a:rPr lang="en-US" dirty="0" smtClean="0"/>
              <a:t>//</a:t>
            </a:r>
            <a:r>
              <a:rPr lang="zh-CN" altLang="en-US" dirty="0" smtClean="0"/>
              <a:t>”将文章划分为三个部分。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5CE02DD-70B6-497F-B0BD-8BA8DBE969A4}"/>
              </a:ext>
            </a:extLst>
          </p:cNvPr>
          <p:cNvGrpSpPr/>
          <p:nvPr/>
        </p:nvGrpSpPr>
        <p:grpSpPr>
          <a:xfrm>
            <a:off x="4165541" y="353685"/>
            <a:ext cx="1197805" cy="439278"/>
            <a:chOff x="4149152" y="706582"/>
            <a:chExt cx="1025921" cy="439278"/>
          </a:xfrm>
        </p:grpSpPr>
        <p:sp>
          <p:nvSpPr>
            <p:cNvPr id="4" name="文本框 14">
              <a:extLst>
                <a:ext uri="{FF2B5EF4-FFF2-40B4-BE49-F238E27FC236}">
                  <a16:creationId xmlns="" xmlns:a16="http://schemas.microsoft.com/office/drawing/2014/main" id="{0E212731-39CB-4A88-BE94-BB6F287DDC6F}"/>
                </a:ext>
              </a:extLst>
            </p:cNvPr>
            <p:cNvSpPr txBox="1"/>
            <p:nvPr/>
          </p:nvSpPr>
          <p:spPr>
            <a:xfrm>
              <a:off x="4149152" y="706582"/>
              <a:ext cx="85310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精讲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箭头连接符 4">
              <a:extLst>
                <a:ext uri="{FF2B5EF4-FFF2-40B4-BE49-F238E27FC236}">
                  <a16:creationId xmlns="" xmlns:a16="http://schemas.microsoft.com/office/drawing/2014/main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19430" y="8000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考点四　论证结构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1307" y="325082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明确议论文的基本结构为</a:t>
            </a:r>
            <a:r>
              <a:rPr lang="en-US" b="1" dirty="0" smtClean="0"/>
              <a:t>:</a:t>
            </a:r>
            <a:r>
              <a:rPr lang="zh-CN" altLang="en-US" dirty="0" smtClean="0"/>
              <a:t>引论</a:t>
            </a:r>
            <a:r>
              <a:rPr lang="en-US" dirty="0" smtClean="0"/>
              <a:t>(</a:t>
            </a:r>
            <a:r>
              <a:rPr lang="zh-CN" altLang="en-US" dirty="0" smtClean="0"/>
              <a:t>提出问题</a:t>
            </a:r>
            <a:r>
              <a:rPr lang="en-US" dirty="0" smtClean="0"/>
              <a:t>)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本论</a:t>
            </a:r>
            <a:r>
              <a:rPr lang="en-US" dirty="0" smtClean="0"/>
              <a:t>(</a:t>
            </a:r>
            <a:r>
              <a:rPr lang="zh-CN" altLang="en-US" dirty="0" smtClean="0"/>
              <a:t>分析问题</a:t>
            </a:r>
            <a:r>
              <a:rPr lang="en-US" dirty="0" smtClean="0"/>
              <a:t>)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结论</a:t>
            </a:r>
            <a:r>
              <a:rPr lang="en-US" dirty="0" smtClean="0"/>
              <a:t>(</a:t>
            </a:r>
            <a:r>
              <a:rPr lang="zh-CN" altLang="en-US" dirty="0" smtClean="0"/>
              <a:t>解决问题</a:t>
            </a:r>
            <a:r>
              <a:rPr lang="en-US" dirty="0" smtClean="0"/>
              <a:t>),</a:t>
            </a:r>
            <a:r>
              <a:rPr lang="zh-CN" altLang="en-US" dirty="0" smtClean="0"/>
              <a:t>就是一般的“总分总”形式</a:t>
            </a:r>
            <a:r>
              <a:rPr lang="en-US" dirty="0" smtClean="0"/>
              <a:t>,</a:t>
            </a:r>
            <a:r>
              <a:rPr lang="zh-CN" altLang="en-US" dirty="0" smtClean="0"/>
              <a:t>一般都是三层式。此外</a:t>
            </a:r>
            <a:r>
              <a:rPr lang="en-US" dirty="0" smtClean="0"/>
              <a:t>,</a:t>
            </a:r>
            <a:r>
              <a:rPr lang="zh-CN" altLang="en-US" dirty="0" smtClean="0"/>
              <a:t>常见的结构还有总分式</a:t>
            </a:r>
            <a:r>
              <a:rPr lang="en-US" dirty="0" smtClean="0"/>
              <a:t>(</a:t>
            </a:r>
            <a:r>
              <a:rPr lang="zh-CN" altLang="en-US" dirty="0" smtClean="0"/>
              <a:t>总分总、分总式</a:t>
            </a:r>
            <a:r>
              <a:rPr lang="en-US" dirty="0" smtClean="0"/>
              <a:t>)</a:t>
            </a:r>
            <a:r>
              <a:rPr lang="zh-CN" altLang="en-US" dirty="0" smtClean="0"/>
              <a:t>、层进式、并列式、对照式等。此类考题主要考查学生对文章整体内容和论证思路的把握</a:t>
            </a:r>
            <a:r>
              <a:rPr lang="en-US" dirty="0" smtClean="0"/>
              <a:t>,</a:t>
            </a:r>
            <a:r>
              <a:rPr lang="zh-CN" altLang="en-US" dirty="0" smtClean="0"/>
              <a:t>答题时应对各段内容之间的关系及串联情况掌握清楚。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47547" y="345194"/>
            <a:ext cx="8035967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理清结构</a:t>
            </a:r>
            <a:r>
              <a:rPr lang="en-US" dirty="0" smtClean="0"/>
              <a:t>,</a:t>
            </a:r>
            <a:r>
              <a:rPr lang="zh-CN" altLang="en-US" dirty="0" smtClean="0"/>
              <a:t>就要分清顺序</a:t>
            </a:r>
            <a:r>
              <a:rPr lang="en-US" dirty="0" smtClean="0"/>
              <a:t>,</a:t>
            </a:r>
            <a:r>
              <a:rPr lang="zh-CN" altLang="en-US" dirty="0" smtClean="0"/>
              <a:t>逐段概括要点</a:t>
            </a:r>
            <a:r>
              <a:rPr lang="en-US" dirty="0" smtClean="0"/>
              <a:t>,</a:t>
            </a:r>
            <a:r>
              <a:rPr lang="zh-CN" altLang="en-US" dirty="0" smtClean="0"/>
              <a:t>对段意进行同类合并</a:t>
            </a:r>
            <a:r>
              <a:rPr lang="en-US" dirty="0" smtClean="0"/>
              <a:t>,</a:t>
            </a:r>
            <a:r>
              <a:rPr lang="zh-CN" altLang="en-US" dirty="0" smtClean="0"/>
              <a:t>仔细体会各部分之间的关系。各种顺序在语言上都有一定的标志</a:t>
            </a:r>
            <a:r>
              <a:rPr lang="en-US" dirty="0" smtClean="0"/>
              <a:t>,</a:t>
            </a:r>
            <a:r>
              <a:rPr lang="zh-CN" altLang="en-US" dirty="0" smtClean="0"/>
              <a:t>阅读时要抓住这些具有标志性的语言</a:t>
            </a:r>
            <a:r>
              <a:rPr lang="en-US" dirty="0" smtClean="0"/>
              <a:t>,</a:t>
            </a:r>
            <a:r>
              <a:rPr lang="zh-CN" altLang="en-US" dirty="0" smtClean="0"/>
              <a:t>更好地进行判断。文章标志性的语言一般有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起到分层作用的词句</a:t>
            </a:r>
            <a:r>
              <a:rPr lang="en-US" dirty="0" smtClean="0"/>
              <a:t>,</a:t>
            </a:r>
            <a:r>
              <a:rPr lang="zh-CN" altLang="en-US" dirty="0" smtClean="0"/>
              <a:t>如关联词语、顺序词语、时间和空间词语</a:t>
            </a:r>
            <a:r>
              <a:rPr lang="en-US" dirty="0" smtClean="0"/>
              <a:t>,</a:t>
            </a:r>
            <a:r>
              <a:rPr lang="zh-CN" altLang="en-US" dirty="0" smtClean="0"/>
              <a:t>以及重复使用的某个词语或语段、过渡段等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标点符号</a:t>
            </a:r>
            <a:r>
              <a:rPr lang="en-US" dirty="0" smtClean="0"/>
              <a:t>,</a:t>
            </a:r>
            <a:r>
              <a:rPr lang="zh-CN" altLang="en-US" dirty="0" smtClean="0"/>
              <a:t>如问号、分号、引号等往往表明文章的段落层次及其关系。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1307" y="296610"/>
            <a:ext cx="780756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明确段落顺序不能调换的理由</a:t>
            </a:r>
            <a:r>
              <a:rPr lang="en-US" b="1" dirty="0" smtClean="0"/>
              <a:t>:</a:t>
            </a:r>
            <a:endParaRPr lang="zh-CN" altLang="en-US" b="1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照应关系。需调换的段落前或段落后</a:t>
            </a:r>
            <a:r>
              <a:rPr lang="en-US" dirty="0" smtClean="0"/>
              <a:t>,</a:t>
            </a:r>
            <a:r>
              <a:rPr lang="zh-CN" altLang="en-US" dirty="0" smtClean="0"/>
              <a:t>往往有一句话或一段内容与之呼应</a:t>
            </a:r>
            <a:r>
              <a:rPr lang="en-US" dirty="0" smtClean="0"/>
              <a:t>,</a:t>
            </a:r>
            <a:r>
              <a:rPr lang="zh-CN" altLang="en-US" dirty="0" smtClean="0"/>
              <a:t>形成照应关系</a:t>
            </a:r>
            <a:r>
              <a:rPr lang="en-US" dirty="0" smtClean="0"/>
              <a:t>,</a:t>
            </a:r>
            <a:r>
              <a:rPr lang="zh-CN" altLang="en-US" dirty="0" smtClean="0"/>
              <a:t>这种情况下的段落顺序是不能调换的。</a:t>
            </a:r>
            <a:r>
              <a:rPr lang="en-US" dirty="0" smtClean="0"/>
              <a:t>(</a:t>
            </a:r>
            <a:r>
              <a:rPr lang="zh-CN" altLang="en-US" dirty="0" smtClean="0"/>
              <a:t>要注意对全文的整体感知</a:t>
            </a:r>
            <a:r>
              <a:rPr lang="en-US" dirty="0" smtClean="0"/>
              <a:t>,</a:t>
            </a:r>
            <a:r>
              <a:rPr lang="zh-CN" altLang="en-US" dirty="0" smtClean="0"/>
              <a:t>而不能只限于部分段落的思考。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递进关系。段落之间步步深入</a:t>
            </a:r>
            <a:r>
              <a:rPr lang="en-US" dirty="0" smtClean="0"/>
              <a:t>,</a:t>
            </a:r>
            <a:r>
              <a:rPr lang="zh-CN" altLang="en-US" dirty="0" smtClean="0"/>
              <a:t>逐层阐述</a:t>
            </a:r>
            <a:r>
              <a:rPr lang="en-US" dirty="0" smtClean="0"/>
              <a:t>,</a:t>
            </a:r>
            <a:r>
              <a:rPr lang="zh-CN" altLang="en-US" dirty="0" smtClean="0"/>
              <a:t>调换后容易造成逻辑的混乱。这种情况下</a:t>
            </a:r>
            <a:r>
              <a:rPr lang="en-US" dirty="0" smtClean="0"/>
              <a:t>,</a:t>
            </a:r>
            <a:r>
              <a:rPr lang="zh-CN" altLang="en-US" dirty="0" smtClean="0"/>
              <a:t>段落顺序是不能调换的。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符合人们的认知规律。有些文章论述某一问题时</a:t>
            </a:r>
            <a:r>
              <a:rPr lang="en-US" dirty="0" smtClean="0"/>
              <a:t>,</a:t>
            </a:r>
            <a:r>
              <a:rPr lang="zh-CN" altLang="en-US" dirty="0" smtClean="0"/>
              <a:t>先论述这是一个什么问题</a:t>
            </a:r>
            <a:r>
              <a:rPr lang="en-US" dirty="0" smtClean="0"/>
              <a:t>,</a:t>
            </a:r>
            <a:r>
              <a:rPr lang="zh-CN" altLang="en-US" dirty="0" smtClean="0"/>
              <a:t>再论述为什么会出现这个问题</a:t>
            </a:r>
            <a:r>
              <a:rPr lang="en-US" dirty="0" smtClean="0"/>
              <a:t>,</a:t>
            </a:r>
            <a:r>
              <a:rPr lang="zh-CN" altLang="en-US" dirty="0" smtClean="0"/>
              <a:t>最后论述怎样解决这个问题</a:t>
            </a:r>
            <a:r>
              <a:rPr lang="en-US" dirty="0" smtClean="0"/>
              <a:t>,</a:t>
            </a:r>
            <a:r>
              <a:rPr lang="zh-CN" altLang="en-US" dirty="0" smtClean="0"/>
              <a:t>一环扣一环</a:t>
            </a:r>
            <a:r>
              <a:rPr lang="en-US" dirty="0" smtClean="0"/>
              <a:t>,</a:t>
            </a:r>
            <a:r>
              <a:rPr lang="zh-CN" altLang="en-US" dirty="0" smtClean="0"/>
              <a:t>符合人们的认知规律。这种情况下</a:t>
            </a:r>
            <a:r>
              <a:rPr lang="en-US" dirty="0" smtClean="0"/>
              <a:t>,</a:t>
            </a:r>
            <a:r>
              <a:rPr lang="zh-CN" altLang="en-US" dirty="0" smtClean="0"/>
              <a:t>段落顺序是不能调换的。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理清论据与论点的关系</a:t>
            </a:r>
            <a:r>
              <a:rPr lang="en-US" dirty="0" smtClean="0"/>
              <a:t>,</a:t>
            </a:r>
            <a:r>
              <a:rPr lang="zh-CN" altLang="en-US" dirty="0" smtClean="0"/>
              <a:t>这样能够更好地把握文章结构及思路。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5778" y="427457"/>
            <a:ext cx="7886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句段的作用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3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[2016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12]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段画线句子在结构上有什么作用</a:t>
            </a:r>
            <a:r>
              <a:rPr lang="en-US" dirty="0" smtClean="0"/>
              <a:t>?</a:t>
            </a:r>
            <a:r>
              <a:rPr lang="zh-CN" altLang="en-US" dirty="0" smtClean="0"/>
              <a:t>请简要分析。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[2012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段在内容上强调什么</a:t>
            </a:r>
            <a:r>
              <a:rPr lang="en-US" dirty="0" smtClean="0"/>
              <a:t>?</a:t>
            </a:r>
            <a:r>
              <a:rPr lang="zh-CN" altLang="en-US" dirty="0" smtClean="0"/>
              <a:t>结构上有什么作用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[2010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</a:t>
            </a:r>
            <a:r>
              <a:rPr lang="zh-CN" altLang="en-US" dirty="0" smtClean="0"/>
              <a:t>第</a:t>
            </a:r>
            <a:r>
              <a:rPr lang="en-US" dirty="0" smtClean="0"/>
              <a:t>⑤</a:t>
            </a:r>
            <a:r>
              <a:rPr lang="zh-CN" altLang="en-US" dirty="0" smtClean="0"/>
              <a:t>段中两个句子的顺序能否颠倒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选文第</a:t>
            </a:r>
            <a:r>
              <a:rPr lang="en-US" dirty="0" smtClean="0"/>
              <a:t>×</a:t>
            </a:r>
            <a:r>
              <a:rPr lang="zh-CN" altLang="en-US" dirty="0" smtClean="0"/>
              <a:t>段与第</a:t>
            </a:r>
            <a:r>
              <a:rPr lang="en-US" dirty="0" smtClean="0"/>
              <a:t>×</a:t>
            </a:r>
            <a:r>
              <a:rPr lang="zh-CN" altLang="en-US" dirty="0" smtClean="0"/>
              <a:t>段能不能调换顺序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选文第</a:t>
            </a:r>
            <a:r>
              <a:rPr lang="en-US" dirty="0" smtClean="0"/>
              <a:t>×</a:t>
            </a:r>
            <a:r>
              <a:rPr lang="zh-CN" altLang="en-US" dirty="0" smtClean="0"/>
              <a:t>段在文中有什么作用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6.</a:t>
            </a:r>
            <a:r>
              <a:rPr lang="zh-CN" altLang="en-US" dirty="0" smtClean="0"/>
              <a:t>文章开头从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的事例写起</a:t>
            </a:r>
            <a:r>
              <a:rPr lang="en-US" dirty="0" smtClean="0"/>
              <a:t>,</a:t>
            </a:r>
            <a:r>
              <a:rPr lang="zh-CN" altLang="en-US" dirty="0" smtClean="0"/>
              <a:t>其作用是什么</a:t>
            </a:r>
            <a:r>
              <a:rPr lang="en-US" dirty="0" smtClean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4" y="421799"/>
            <a:ext cx="78867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议论文一般结构是</a:t>
            </a:r>
            <a:r>
              <a:rPr lang="en-US" dirty="0" smtClean="0"/>
              <a:t>:</a:t>
            </a:r>
            <a:r>
              <a:rPr lang="zh-CN" altLang="en-US" dirty="0" smtClean="0"/>
              <a:t>提出问题</a:t>
            </a:r>
            <a:r>
              <a:rPr lang="en-US" dirty="0" smtClean="0"/>
              <a:t>(</a:t>
            </a:r>
            <a:r>
              <a:rPr lang="zh-CN" altLang="en-US" dirty="0" smtClean="0"/>
              <a:t>引论</a:t>
            </a:r>
            <a:r>
              <a:rPr lang="en-US" dirty="0" smtClean="0"/>
              <a:t>)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分析问题</a:t>
            </a:r>
            <a:r>
              <a:rPr lang="en-US" dirty="0" smtClean="0"/>
              <a:t>(</a:t>
            </a:r>
            <a:r>
              <a:rPr lang="zh-CN" altLang="en-US" dirty="0" smtClean="0"/>
              <a:t>本论</a:t>
            </a:r>
            <a:r>
              <a:rPr lang="en-US" dirty="0" smtClean="0"/>
              <a:t>)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解决问题</a:t>
            </a:r>
            <a:r>
              <a:rPr lang="en-US" dirty="0" smtClean="0"/>
              <a:t>(</a:t>
            </a:r>
            <a:r>
              <a:rPr lang="zh-CN" altLang="en-US" dirty="0" smtClean="0"/>
              <a:t>结论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段落的作用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开头段的作用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提出论点</a:t>
            </a:r>
            <a:r>
              <a:rPr lang="en-US" dirty="0" smtClean="0"/>
              <a:t>,</a:t>
            </a:r>
            <a:r>
              <a:rPr lang="zh-CN" altLang="en-US" dirty="0" smtClean="0"/>
              <a:t>开宗明义</a:t>
            </a:r>
            <a:r>
              <a:rPr lang="en-US" dirty="0" smtClean="0"/>
              <a:t>(</a:t>
            </a:r>
            <a:r>
              <a:rPr lang="zh-CN" altLang="en-US" dirty="0" smtClean="0"/>
              <a:t>开门见山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提出论题</a:t>
            </a:r>
            <a:r>
              <a:rPr lang="en-US" dirty="0" smtClean="0"/>
              <a:t>,</a:t>
            </a:r>
            <a:r>
              <a:rPr lang="zh-CN" altLang="en-US" dirty="0" smtClean="0"/>
              <a:t>引人深思。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引用诗歌、传说、寓言</a:t>
            </a:r>
            <a:r>
              <a:rPr lang="en-US" dirty="0" smtClean="0"/>
              <a:t>,</a:t>
            </a:r>
            <a:r>
              <a:rPr lang="zh-CN" altLang="en-US" dirty="0" smtClean="0"/>
              <a:t>使文章富有文采</a:t>
            </a:r>
            <a:r>
              <a:rPr lang="en-US" dirty="0" smtClean="0"/>
              <a:t>,</a:t>
            </a:r>
            <a:r>
              <a:rPr lang="zh-CN" altLang="en-US" dirty="0" smtClean="0"/>
              <a:t>激发读者阅读兴趣。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dirty="0" smtClean="0"/>
              <a:t>引用事例或社会现象</a:t>
            </a:r>
            <a:r>
              <a:rPr lang="en-US" dirty="0" smtClean="0"/>
              <a:t>,</a:t>
            </a:r>
            <a:r>
              <a:rPr lang="zh-CN" altLang="en-US" dirty="0" smtClean="0"/>
              <a:t>充当事实论据</a:t>
            </a:r>
            <a:r>
              <a:rPr lang="en-US" dirty="0" smtClean="0"/>
              <a:t>,</a:t>
            </a:r>
            <a:r>
              <a:rPr lang="zh-CN" altLang="en-US" dirty="0" smtClean="0"/>
              <a:t>更具体地证明论点</a:t>
            </a:r>
            <a:r>
              <a:rPr lang="en-US" dirty="0" smtClean="0"/>
              <a:t>,</a:t>
            </a:r>
            <a:r>
              <a:rPr lang="zh-CN" altLang="en-US" dirty="0" smtClean="0"/>
              <a:t>增强说服力。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⑤</a:t>
            </a:r>
            <a:r>
              <a:rPr lang="zh-CN" altLang="en-US" dirty="0" smtClean="0"/>
              <a:t>引用名人名言</a:t>
            </a:r>
            <a:r>
              <a:rPr lang="en-US" dirty="0" smtClean="0"/>
              <a:t>,</a:t>
            </a:r>
            <a:r>
              <a:rPr lang="zh-CN" altLang="en-US" dirty="0" smtClean="0"/>
              <a:t>充当理论论据</a:t>
            </a:r>
            <a:r>
              <a:rPr lang="en-US" dirty="0" smtClean="0"/>
              <a:t>,</a:t>
            </a:r>
            <a:r>
              <a:rPr lang="zh-CN" altLang="en-US" dirty="0" smtClean="0"/>
              <a:t>增强说服力。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1307" y="307497"/>
            <a:ext cx="792187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结尾段的作用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深化中心论点</a:t>
            </a:r>
            <a:r>
              <a:rPr lang="en-US" dirty="0" smtClean="0"/>
              <a:t>,</a:t>
            </a:r>
            <a:r>
              <a:rPr lang="zh-CN" altLang="en-US" dirty="0" smtClean="0"/>
              <a:t>提出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的结论。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重复或强化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的中心论点。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发出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的号召或劝勉人们</a:t>
            </a:r>
            <a:r>
              <a:rPr lang="en-US" altLang="zh-CN" dirty="0" smtClean="0"/>
              <a:t>……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dirty="0" smtClean="0"/>
              <a:t>补充论证了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使文章的结构更严谨、论证更严密。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具体段落的作用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承上启下或引出下文。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用某个论据</a:t>
            </a:r>
            <a:r>
              <a:rPr lang="en-US" dirty="0" smtClean="0"/>
              <a:t>,</a:t>
            </a:r>
            <a:r>
              <a:rPr lang="zh-CN" altLang="en-US" dirty="0" smtClean="0"/>
              <a:t>论证了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观点</a:t>
            </a:r>
            <a:r>
              <a:rPr lang="en-US" dirty="0" smtClean="0"/>
              <a:t>(</a:t>
            </a:r>
            <a:r>
              <a:rPr lang="zh-CN" altLang="en-US" dirty="0" smtClean="0"/>
              <a:t>分论点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8890" y="360251"/>
            <a:ext cx="79482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关键句的作用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从结构上考虑。看该句是否单独成段</a:t>
            </a:r>
            <a:r>
              <a:rPr lang="en-US" dirty="0" smtClean="0"/>
              <a:t>,</a:t>
            </a:r>
            <a:r>
              <a:rPr lang="zh-CN" altLang="en-US" dirty="0" smtClean="0"/>
              <a:t>是否有承上启下的作用。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从论证方法考虑。是否运用了某种论证方法。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从修辞方法方面考虑。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从论点方面考虑。是否作为中心论点或分论点。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解答顺序能否颠倒类试题</a:t>
            </a:r>
            <a:r>
              <a:rPr lang="en-US" dirty="0" smtClean="0"/>
              <a:t>:</a:t>
            </a:r>
            <a:r>
              <a:rPr lang="zh-CN" altLang="en-US" dirty="0" smtClean="0"/>
              <a:t>结合具体语境</a:t>
            </a:r>
            <a:r>
              <a:rPr lang="en-US" dirty="0" smtClean="0"/>
              <a:t>,</a:t>
            </a:r>
            <a:r>
              <a:rPr lang="zh-CN" altLang="en-US" dirty="0" smtClean="0"/>
              <a:t>联系上下文理解。先看这两个句子与上下文之间有没有照应的关系</a:t>
            </a:r>
            <a:r>
              <a:rPr lang="en-US" dirty="0" smtClean="0"/>
              <a:t>,</a:t>
            </a:r>
            <a:r>
              <a:rPr lang="zh-CN" altLang="en-US" dirty="0" smtClean="0"/>
              <a:t>如果没有</a:t>
            </a:r>
            <a:r>
              <a:rPr lang="en-US" dirty="0" smtClean="0"/>
              <a:t>,</a:t>
            </a:r>
            <a:r>
              <a:rPr lang="zh-CN" altLang="en-US" dirty="0" smtClean="0"/>
              <a:t>再看这两句之间有没有先后关系</a:t>
            </a:r>
            <a:r>
              <a:rPr lang="en-US" dirty="0" smtClean="0"/>
              <a:t>,</a:t>
            </a:r>
            <a:r>
              <a:rPr lang="zh-CN" altLang="en-US" dirty="0" smtClean="0"/>
              <a:t>比如时间上、逻辑上等</a:t>
            </a:r>
            <a:r>
              <a:rPr lang="en-US" dirty="0" smtClean="0"/>
              <a:t>,</a:t>
            </a:r>
            <a:r>
              <a:rPr lang="zh-CN" altLang="en-US" dirty="0" smtClean="0"/>
              <a:t>分析后即可作答。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23192" y="3727869"/>
            <a:ext cx="7754815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九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2</a:t>
            </a:r>
            <a:r>
              <a:rPr lang="zh-CN" altLang="en-US" dirty="0" smtClean="0"/>
              <a:t>小题、第五题</a:t>
            </a:r>
            <a:r>
              <a:rPr lang="en-US" dirty="0" smtClean="0"/>
              <a:t>2</a:t>
            </a:r>
            <a:r>
              <a:rPr lang="zh-CN" altLang="en-US" dirty="0" smtClean="0"/>
              <a:t>小题、第六题</a:t>
            </a:r>
            <a:r>
              <a:rPr lang="en-US" dirty="0" smtClean="0"/>
              <a:t>3</a:t>
            </a:r>
            <a:r>
              <a:rPr lang="zh-CN" altLang="en-US" dirty="0" smtClean="0"/>
              <a:t>小题、第七题</a:t>
            </a:r>
            <a:r>
              <a:rPr lang="en-US" dirty="0" smtClean="0"/>
              <a:t>1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0251" y="924577"/>
            <a:ext cx="762363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[2016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13]</a:t>
            </a:r>
            <a:r>
              <a:rPr lang="zh-CN" altLang="en-US" dirty="0" smtClean="0"/>
              <a:t>作者认为怎样才能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请结合全文答出两点。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[2014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11]</a:t>
            </a:r>
            <a:r>
              <a:rPr lang="zh-CN" altLang="en-US" dirty="0" smtClean="0"/>
              <a:t>从第</a:t>
            </a:r>
            <a:r>
              <a:rPr lang="en-US" dirty="0" smtClean="0"/>
              <a:t>×</a:t>
            </a:r>
            <a:r>
              <a:rPr lang="zh-CN" altLang="en-US" dirty="0" smtClean="0"/>
              <a:t>段画线句子看</a:t>
            </a:r>
            <a:r>
              <a:rPr lang="en-US" dirty="0" smtClean="0"/>
              <a:t>,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有哪些</a:t>
            </a:r>
            <a:r>
              <a:rPr lang="en-US" altLang="zh-CN" dirty="0" smtClean="0"/>
              <a:t>……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en-US" dirty="0" smtClean="0">
                <a:solidFill>
                  <a:srgbClr val="0092D7"/>
                </a:solidFill>
              </a:rPr>
              <a:t>[2012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6]</a:t>
            </a:r>
            <a:r>
              <a:rPr lang="zh-CN" altLang="en-US" dirty="0" smtClean="0"/>
              <a:t>文章开头</a:t>
            </a:r>
            <a:r>
              <a:rPr lang="en-US" dirty="0" smtClean="0"/>
              <a:t>,</a:t>
            </a:r>
            <a:r>
              <a:rPr lang="zh-CN" altLang="en-US" dirty="0" smtClean="0"/>
              <a:t>作者为什么要说</a:t>
            </a:r>
            <a:r>
              <a:rPr lang="en-US" altLang="zh-CN" dirty="0" smtClean="0"/>
              <a:t>……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从选文内容来看</a:t>
            </a:r>
            <a:r>
              <a:rPr lang="en-US" dirty="0" smtClean="0"/>
              <a:t>,××</a:t>
            </a:r>
            <a:r>
              <a:rPr lang="zh-CN" altLang="en-US" dirty="0" smtClean="0"/>
              <a:t>应具备的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要素有哪些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简要概括文章第</a:t>
            </a:r>
            <a:r>
              <a:rPr lang="en-US" dirty="0" smtClean="0"/>
              <a:t>×</a:t>
            </a:r>
            <a:r>
              <a:rPr lang="zh-CN" altLang="en-US" dirty="0" smtClean="0"/>
              <a:t>至</a:t>
            </a:r>
            <a:r>
              <a:rPr lang="en-US" dirty="0" smtClean="0"/>
              <a:t>×</a:t>
            </a:r>
            <a:r>
              <a:rPr lang="zh-CN" altLang="en-US" dirty="0" smtClean="0"/>
              <a:t>段的内容。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47441" y="432159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考点五　内容理解与概括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3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641BDB65-E442-4DE9-BC6B-C7A97B0F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5" y="352238"/>
            <a:ext cx="7898396" cy="561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讲</a:t>
            </a: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论证结构　概括内容　分析语言</a:t>
            </a:r>
          </a:p>
        </p:txBody>
      </p:sp>
      <p:sp>
        <p:nvSpPr>
          <p:cNvPr id="4" name="矩形 3"/>
          <p:cNvSpPr/>
          <p:nvPr/>
        </p:nvSpPr>
        <p:spPr>
          <a:xfrm>
            <a:off x="835269" y="995310"/>
            <a:ext cx="7895492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92D7"/>
                </a:solidFill>
              </a:rPr>
              <a:t>[2016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10~12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回答问题。</a:t>
            </a:r>
            <a:r>
              <a:rPr lang="en-US" dirty="0" smtClean="0"/>
              <a:t>(17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阅读是有重量的精神运动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铁　凝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①</a:t>
            </a:r>
            <a:r>
              <a:rPr lang="zh-CN" altLang="en-US" dirty="0" smtClean="0"/>
              <a:t>如今</a:t>
            </a:r>
            <a:r>
              <a:rPr lang="en-US" dirty="0" smtClean="0"/>
              <a:t>,</a:t>
            </a:r>
            <a:r>
              <a:rPr lang="zh-CN" altLang="en-US" dirty="0" smtClean="0"/>
              <a:t>网络阅读已成为人们生活重要的组成部分</a:t>
            </a:r>
            <a:r>
              <a:rPr lang="en-US" dirty="0" smtClean="0"/>
              <a:t>,</a:t>
            </a:r>
            <a:r>
              <a:rPr lang="zh-CN" altLang="en-US" dirty="0" smtClean="0"/>
              <a:t>人类的阅读行为也随之发生了革命性的变化</a:t>
            </a:r>
            <a:r>
              <a:rPr lang="en-US" dirty="0" smtClean="0"/>
              <a:t>:</a:t>
            </a:r>
            <a:r>
              <a:rPr lang="zh-CN" altLang="en-US" dirty="0" smtClean="0"/>
              <a:t>眼睛在网上快速、便捷地“暴走”</a:t>
            </a:r>
            <a:r>
              <a:rPr lang="en-US" dirty="0" smtClean="0"/>
              <a:t>,</a:t>
            </a:r>
            <a:r>
              <a:rPr lang="zh-CN" altLang="en-US" dirty="0" smtClean="0"/>
              <a:t>逐渐替代以往细嚼慢咽般的传统阅读。但我觉得</a:t>
            </a:r>
            <a:r>
              <a:rPr lang="en-US" dirty="0" smtClean="0"/>
              <a:t>,</a:t>
            </a:r>
            <a:r>
              <a:rPr lang="zh-CN" altLang="en-US" dirty="0" smtClean="0"/>
              <a:t>人们在获得大面积爆炸性信息的同时</a:t>
            </a:r>
            <a:r>
              <a:rPr lang="en-US" dirty="0" smtClean="0"/>
              <a:t>,</a:t>
            </a:r>
            <a:r>
              <a:rPr lang="zh-CN" altLang="en-US" dirty="0" smtClean="0"/>
              <a:t>也会有某种难言的失重感。之所以</a:t>
            </a:r>
            <a:r>
              <a:rPr lang="zh-CN" altLang="en-US" b="1" dirty="0" smtClean="0">
                <a:solidFill>
                  <a:srgbClr val="0092D7"/>
                </a:solidFill>
              </a:rPr>
              <a:t>这样说</a:t>
            </a:r>
            <a:r>
              <a:rPr lang="en-US" dirty="0" smtClean="0"/>
              <a:t>,</a:t>
            </a:r>
            <a:r>
              <a:rPr lang="zh-CN" altLang="en-US" dirty="0" smtClean="0"/>
              <a:t>是因为就我个人的经验而言</a:t>
            </a:r>
            <a:r>
              <a:rPr lang="en-US" dirty="0" smtClean="0"/>
              <a:t>,</a:t>
            </a:r>
            <a:r>
              <a:rPr lang="zh-CN" altLang="en-US" dirty="0" smtClean="0"/>
              <a:t>阅读其实是一种有重量的精神运动。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6168" y="378039"/>
            <a:ext cx="78867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简答题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如果是针对全文设题</a:t>
            </a:r>
            <a:r>
              <a:rPr lang="en-US" dirty="0" smtClean="0"/>
              <a:t>,</a:t>
            </a:r>
            <a:r>
              <a:rPr lang="zh-CN" altLang="en-US" dirty="0" smtClean="0"/>
              <a:t>要围绕中心论点</a:t>
            </a:r>
            <a:r>
              <a:rPr lang="en-US" dirty="0" smtClean="0"/>
              <a:t>,</a:t>
            </a:r>
            <a:r>
              <a:rPr lang="zh-CN" altLang="en-US" dirty="0" smtClean="0"/>
              <a:t>归纳各段的段意</a:t>
            </a:r>
            <a:r>
              <a:rPr lang="en-US" dirty="0" smtClean="0"/>
              <a:t>;</a:t>
            </a:r>
            <a:r>
              <a:rPr lang="zh-CN" altLang="en-US" dirty="0" smtClean="0"/>
              <a:t>如果是针对段落设题</a:t>
            </a:r>
            <a:r>
              <a:rPr lang="en-US" dirty="0" smtClean="0"/>
              <a:t>,</a:t>
            </a:r>
            <a:r>
              <a:rPr lang="zh-CN" altLang="en-US" dirty="0" smtClean="0"/>
              <a:t>要归纳该段各层次的层意。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在文中寻找与题干相关的信息、关键的字眼</a:t>
            </a:r>
            <a:r>
              <a:rPr lang="en-US" dirty="0" smtClean="0"/>
              <a:t>,</a:t>
            </a:r>
            <a:r>
              <a:rPr lang="zh-CN" altLang="en-US" dirty="0" smtClean="0"/>
              <a:t>确定筛选的范围。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对所有相关信息进行归类</a:t>
            </a:r>
            <a:r>
              <a:rPr lang="en-US" dirty="0" smtClean="0"/>
              <a:t>,</a:t>
            </a:r>
            <a:r>
              <a:rPr lang="zh-CN" altLang="en-US" dirty="0" smtClean="0"/>
              <a:t>根据各自的含义分条目。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摘取关键字</a:t>
            </a:r>
            <a:r>
              <a:rPr lang="en-US" dirty="0" smtClean="0"/>
              <a:t>,</a:t>
            </a:r>
            <a:r>
              <a:rPr lang="zh-CN" altLang="en-US" dirty="0" smtClean="0"/>
              <a:t>用自己的话简练表达。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6168" y="378039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选择题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根据选项的内容及主要意思</a:t>
            </a:r>
            <a:r>
              <a:rPr lang="en-US" dirty="0" smtClean="0"/>
              <a:t>,</a:t>
            </a:r>
            <a:r>
              <a:rPr lang="zh-CN" altLang="en-US" dirty="0" smtClean="0"/>
              <a:t>在全文搜索表述相近的段落、句子。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精读相应段落</a:t>
            </a:r>
            <a:r>
              <a:rPr lang="en-US" dirty="0" smtClean="0"/>
              <a:t>,</a:t>
            </a:r>
            <a:r>
              <a:rPr lang="zh-CN" altLang="en-US" dirty="0" smtClean="0"/>
              <a:t>比较二者表述的含义是否相同。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联系上下文其他相似的表述</a:t>
            </a:r>
            <a:r>
              <a:rPr lang="en-US" dirty="0" smtClean="0"/>
              <a:t>,</a:t>
            </a:r>
            <a:r>
              <a:rPr lang="zh-CN" altLang="en-US" dirty="0" smtClean="0"/>
              <a:t>再次进行判断。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注意“一般来说”“据此推断”“假如”等词语对文意的限制。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93531" y="2584869"/>
            <a:ext cx="7552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九</a:t>
            </a:r>
            <a:r>
              <a:rPr lang="en-US" dirty="0" smtClean="0"/>
              <a:t>):</a:t>
            </a:r>
            <a:r>
              <a:rPr lang="zh-CN" altLang="en-US" dirty="0" smtClean="0"/>
              <a:t>第二题</a:t>
            </a:r>
            <a:r>
              <a:rPr lang="en-US" dirty="0" smtClean="0"/>
              <a:t>2</a:t>
            </a:r>
            <a:r>
              <a:rPr lang="zh-CN" altLang="en-US" dirty="0" smtClean="0"/>
              <a:t>小题、第三题</a:t>
            </a:r>
            <a:r>
              <a:rPr lang="en-US" dirty="0" smtClean="0"/>
              <a:t>3</a:t>
            </a:r>
            <a:r>
              <a:rPr lang="zh-CN" altLang="en-US" dirty="0" smtClean="0"/>
              <a:t>小题、第四题</a:t>
            </a:r>
            <a:r>
              <a:rPr lang="en-US" dirty="0" smtClean="0"/>
              <a:t>3</a:t>
            </a:r>
            <a:r>
              <a:rPr lang="zh-CN" altLang="en-US" dirty="0" smtClean="0"/>
              <a:t>小题、第六题</a:t>
            </a:r>
            <a:r>
              <a:rPr lang="en-US" dirty="0" smtClean="0"/>
              <a:t>1</a:t>
            </a:r>
            <a:r>
              <a:rPr lang="zh-CN" altLang="en-US" dirty="0" smtClean="0"/>
              <a:t>小题、第七题</a:t>
            </a:r>
            <a:r>
              <a:rPr lang="en-US" dirty="0" smtClean="0"/>
              <a:t>2</a:t>
            </a:r>
            <a:r>
              <a:rPr lang="zh-CN" altLang="en-US" dirty="0" smtClean="0"/>
              <a:t>小题、第八题</a:t>
            </a:r>
            <a:r>
              <a:rPr lang="en-US" dirty="0" smtClean="0"/>
              <a:t>5</a:t>
            </a:r>
            <a:r>
              <a:rPr lang="zh-CN" altLang="en-US" dirty="0" smtClean="0"/>
              <a:t>小题、第九题</a:t>
            </a:r>
            <a:r>
              <a:rPr lang="en-US" dirty="0" smtClean="0"/>
              <a:t>1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8208" y="843632"/>
            <a:ext cx="7980991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dirty="0" smtClean="0"/>
              <a:t>　理解词语的含义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3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段中加点词语“这样说”具体指代文中哪一句话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联系第</a:t>
            </a:r>
            <a:r>
              <a:rPr lang="en-US" dirty="0" smtClean="0"/>
              <a:t>×</a:t>
            </a:r>
            <a:r>
              <a:rPr lang="zh-CN" altLang="en-US" dirty="0" smtClean="0"/>
              <a:t>段内容</a:t>
            </a:r>
            <a:r>
              <a:rPr lang="en-US" dirty="0" smtClean="0"/>
              <a:t>,</a:t>
            </a:r>
            <a:r>
              <a:rPr lang="zh-CN" altLang="en-US" dirty="0" smtClean="0"/>
              <a:t>画线句中“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指什么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段中</a:t>
            </a:r>
            <a:r>
              <a:rPr lang="en-US" dirty="0" smtClean="0"/>
              <a:t>××</a:t>
            </a:r>
            <a:r>
              <a:rPr lang="zh-CN" altLang="en-US" dirty="0" smtClean="0"/>
              <a:t>一词为什么加上引号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zh-CN" altLang="en-US" dirty="0" smtClean="0"/>
              <a:t>在第</a:t>
            </a:r>
            <a:r>
              <a:rPr lang="en-US" dirty="0" smtClean="0"/>
              <a:t>×</a:t>
            </a:r>
            <a:r>
              <a:rPr lang="zh-CN" altLang="en-US" dirty="0" smtClean="0"/>
              <a:t>段中</a:t>
            </a:r>
            <a:r>
              <a:rPr lang="en-US" dirty="0" smtClean="0"/>
              <a:t>,</a:t>
            </a:r>
            <a:r>
              <a:rPr lang="zh-CN" altLang="en-US" dirty="0" smtClean="0"/>
              <a:t>“这”指代的是什么</a:t>
            </a:r>
            <a:r>
              <a:rPr lang="en-US" dirty="0" smtClean="0"/>
              <a:t>?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97812" y="44267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考点六　分析或鉴赏语言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31681" y="272732"/>
            <a:ext cx="8022021" cy="46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代词的指代义</a:t>
            </a:r>
            <a:r>
              <a:rPr lang="en-US" b="1" dirty="0" smtClean="0"/>
              <a:t>:</a:t>
            </a:r>
            <a:endParaRPr lang="zh-CN" altLang="en-US" b="1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在原文中找出所指代的内容。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联系上下文寻找所指代的内容。这类题基本都在这个词语的前面或不远处出现</a:t>
            </a:r>
            <a:r>
              <a:rPr lang="en-US" dirty="0" smtClean="0"/>
              <a:t>,</a:t>
            </a:r>
            <a:r>
              <a:rPr lang="zh-CN" altLang="en-US" dirty="0" smtClean="0"/>
              <a:t>可以摘抄原文或进行加工。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其他词语的含义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抓住题干中的关键词审题</a:t>
            </a:r>
            <a:r>
              <a:rPr lang="en-US" dirty="0" smtClean="0"/>
              <a:t>,</a:t>
            </a:r>
            <a:r>
              <a:rPr lang="zh-CN" altLang="en-US" dirty="0" smtClean="0"/>
              <a:t>弄清楚分析词语含义还是词语指代什么</a:t>
            </a:r>
            <a:r>
              <a:rPr lang="en-US" dirty="0" smtClean="0"/>
              <a:t>,</a:t>
            </a:r>
            <a:r>
              <a:rPr lang="zh-CN" altLang="en-US" dirty="0" smtClean="0"/>
              <a:t>明确答题指向。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分析词语的本义。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阅读相关段落或上下文</a:t>
            </a:r>
            <a:r>
              <a:rPr lang="en-US" dirty="0" smtClean="0"/>
              <a:t>,</a:t>
            </a:r>
            <a:r>
              <a:rPr lang="zh-CN" altLang="en-US" dirty="0" smtClean="0"/>
              <a:t>揣摩词语的语境义。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把本义和语境义相结合</a:t>
            </a:r>
            <a:r>
              <a:rPr lang="en-US" dirty="0" smtClean="0"/>
              <a:t>,</a:t>
            </a:r>
            <a:r>
              <a:rPr lang="zh-CN" altLang="en-US" dirty="0" smtClean="0"/>
              <a:t>尽量选取原文关键语句组织答案。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7224" y="486141"/>
            <a:ext cx="7719848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小贴士</a:t>
            </a:r>
            <a:r>
              <a:rPr lang="en-US" dirty="0" smtClean="0"/>
              <a:t>:(1)</a:t>
            </a:r>
            <a:r>
              <a:rPr lang="zh-CN" altLang="en-US" dirty="0" smtClean="0"/>
              <a:t>“这”“这个”“这些”是近指代词</a:t>
            </a:r>
            <a:r>
              <a:rPr lang="en-US" dirty="0" smtClean="0"/>
              <a:t>,</a:t>
            </a:r>
            <a:r>
              <a:rPr lang="zh-CN" altLang="en-US" dirty="0" smtClean="0"/>
              <a:t>指代内容一般就在这些词语前面</a:t>
            </a:r>
            <a:r>
              <a:rPr lang="en-US" dirty="0" smtClean="0"/>
              <a:t>;</a:t>
            </a:r>
            <a:r>
              <a:rPr lang="zh-CN" altLang="en-US" dirty="0" smtClean="0"/>
              <a:t>“那”“那个”“那些”是远指代词</a:t>
            </a:r>
            <a:r>
              <a:rPr lang="en-US" dirty="0" smtClean="0"/>
              <a:t>,</a:t>
            </a:r>
            <a:r>
              <a:rPr lang="zh-CN" altLang="en-US" dirty="0" smtClean="0"/>
              <a:t>指代内容一般离这些词语远一些</a:t>
            </a:r>
            <a:r>
              <a:rPr lang="en-US" dirty="0" smtClean="0"/>
              <a:t>,</a:t>
            </a:r>
            <a:r>
              <a:rPr lang="zh-CN" altLang="en-US" dirty="0" smtClean="0"/>
              <a:t>在本段较前一些或上面的段落。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如果词语指代范围较小</a:t>
            </a:r>
            <a:r>
              <a:rPr lang="en-US" dirty="0" smtClean="0"/>
              <a:t>,</a:t>
            </a:r>
            <a:r>
              <a:rPr lang="zh-CN" altLang="en-US" dirty="0" smtClean="0"/>
              <a:t>可直接摘取原文关键词语或句子</a:t>
            </a:r>
            <a:r>
              <a:rPr lang="en-US" dirty="0" smtClean="0"/>
              <a:t>;</a:t>
            </a:r>
            <a:r>
              <a:rPr lang="zh-CN" altLang="en-US" dirty="0" smtClean="0"/>
              <a:t>如果词语指代范围较大</a:t>
            </a:r>
            <a:r>
              <a:rPr lang="en-US" dirty="0" smtClean="0"/>
              <a:t>,</a:t>
            </a:r>
            <a:r>
              <a:rPr lang="zh-CN" altLang="en-US" dirty="0" smtClean="0"/>
              <a:t>就需用自己的语言对相关信息进行概括</a:t>
            </a:r>
            <a:r>
              <a:rPr lang="en-US" dirty="0" smtClean="0"/>
              <a:t>,</a:t>
            </a:r>
            <a:r>
              <a:rPr lang="zh-CN" altLang="en-US" dirty="0" smtClean="0"/>
              <a:t>语言要简洁。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将找到的指代内容代入原文</a:t>
            </a:r>
            <a:r>
              <a:rPr lang="en-US" dirty="0" smtClean="0"/>
              <a:t>,</a:t>
            </a:r>
            <a:r>
              <a:rPr lang="zh-CN" altLang="en-US" dirty="0" smtClean="0"/>
              <a:t>进行验证。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7224" y="486141"/>
            <a:ext cx="77198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分析词语的表达效果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段画线句子中加点的词语能否去掉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描摹第</a:t>
            </a:r>
            <a:r>
              <a:rPr lang="en-US" dirty="0" smtClean="0"/>
              <a:t>××</a:t>
            </a:r>
            <a:r>
              <a:rPr lang="zh-CN" altLang="en-US" dirty="0" smtClean="0"/>
              <a:t>段画线句子</a:t>
            </a:r>
            <a:r>
              <a:rPr lang="en-US" dirty="0" smtClean="0"/>
              <a:t>,</a:t>
            </a:r>
            <a:r>
              <a:rPr lang="zh-CN" altLang="en-US" dirty="0" smtClean="0"/>
              <a:t>品析这句话的语言表达效果。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说说第</a:t>
            </a:r>
            <a:r>
              <a:rPr lang="en-US" dirty="0" smtClean="0"/>
              <a:t>××</a:t>
            </a:r>
            <a:r>
              <a:rPr lang="zh-CN" altLang="en-US" dirty="0" smtClean="0"/>
              <a:t>段画线句子中加点词语有何作用。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7224" y="486141"/>
            <a:ext cx="7719848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分析议论文语言</a:t>
            </a:r>
            <a:r>
              <a:rPr lang="en-US" dirty="0" smtClean="0"/>
              <a:t>,</a:t>
            </a:r>
            <a:r>
              <a:rPr lang="zh-CN" altLang="en-US" dirty="0" smtClean="0"/>
              <a:t>可从准确性和生动形象性两方面分析。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准确性则结合语境具体分析。</a:t>
            </a:r>
            <a:r>
              <a:rPr lang="zh-CN" altLang="en-US" dirty="0" smtClean="0"/>
              <a:t>从词语的本义着手</a:t>
            </a:r>
            <a:r>
              <a:rPr lang="en-US" dirty="0" smtClean="0"/>
              <a:t>,</a:t>
            </a:r>
            <a:r>
              <a:rPr lang="zh-CN" altLang="en-US" dirty="0" smtClean="0"/>
              <a:t>明确其在时间、范围修饰等方面的限制</a:t>
            </a:r>
            <a:r>
              <a:rPr lang="en-US" dirty="0" smtClean="0"/>
              <a:t>,</a:t>
            </a:r>
            <a:r>
              <a:rPr lang="zh-CN" altLang="en-US" dirty="0" smtClean="0"/>
              <a:t>这些词一般以副词和形容词居多</a:t>
            </a:r>
            <a:r>
              <a:rPr lang="en-US" dirty="0" smtClean="0"/>
              <a:t>,</a:t>
            </a:r>
            <a:r>
              <a:rPr lang="zh-CN" altLang="en-US" dirty="0" smtClean="0"/>
              <a:t>然后再结合议论文语言严谨、生动、简明、准确的特点和文章内容概括总结。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生动性则结合词语的本义和语境义作答。</a:t>
            </a:r>
            <a:r>
              <a:rPr lang="zh-CN" altLang="en-US" dirty="0" smtClean="0"/>
              <a:t>若使用修辞方法</a:t>
            </a:r>
            <a:r>
              <a:rPr lang="en-US" dirty="0" smtClean="0"/>
              <a:t>,</a:t>
            </a:r>
            <a:r>
              <a:rPr lang="zh-CN" altLang="en-US" dirty="0" smtClean="0"/>
              <a:t>则可从修辞的角度分析其用词的鲜明、生动和感情色彩</a:t>
            </a:r>
            <a:r>
              <a:rPr lang="en-US" dirty="0" smtClean="0"/>
              <a:t>,</a:t>
            </a:r>
            <a:r>
              <a:rPr lang="zh-CN" altLang="en-US" dirty="0" smtClean="0"/>
              <a:t>并结合文章内容说明这种修辞的作用。有时词语的语境义即为词语的作用。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7224" y="486141"/>
            <a:ext cx="77198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答题模式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(</a:t>
            </a:r>
            <a:r>
              <a:rPr lang="zh-CN" altLang="en-US" dirty="0" smtClean="0"/>
              <a:t>不能删去。</a:t>
            </a:r>
            <a:r>
              <a:rPr lang="en-US" dirty="0" smtClean="0"/>
              <a:t>)</a:t>
            </a:r>
            <a:r>
              <a:rPr lang="zh-CN" altLang="en-US" dirty="0" smtClean="0"/>
              <a:t>词语在句子</a:t>
            </a:r>
            <a:r>
              <a:rPr lang="en-US" dirty="0" smtClean="0"/>
              <a:t>(</a:t>
            </a:r>
            <a:r>
              <a:rPr lang="zh-CN" altLang="en-US" dirty="0" smtClean="0"/>
              <a:t>文章</a:t>
            </a:r>
            <a:r>
              <a:rPr lang="en-US" dirty="0" smtClean="0"/>
              <a:t>)</a:t>
            </a:r>
            <a:r>
              <a:rPr lang="zh-CN" altLang="en-US" dirty="0" smtClean="0"/>
              <a:t>中的限制性作用</a:t>
            </a:r>
            <a:r>
              <a:rPr lang="en-US" dirty="0" smtClean="0"/>
              <a:t>+</a:t>
            </a:r>
            <a:r>
              <a:rPr lang="zh-CN" altLang="en-US" dirty="0" smtClean="0"/>
              <a:t>总结</a:t>
            </a:r>
            <a:r>
              <a:rPr lang="en-US" dirty="0" smtClean="0"/>
              <a:t>(</a:t>
            </a:r>
            <a:r>
              <a:rPr lang="zh-CN" altLang="en-US" dirty="0" smtClean="0"/>
              <a:t>准确严密、生动形象等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(</a:t>
            </a:r>
            <a:r>
              <a:rPr lang="zh-CN" altLang="en-US" dirty="0" smtClean="0"/>
              <a:t>不能删去。</a:t>
            </a:r>
            <a:r>
              <a:rPr lang="en-US" dirty="0" smtClean="0"/>
              <a:t>)</a:t>
            </a:r>
            <a:r>
              <a:rPr lang="zh-CN" altLang="en-US" dirty="0" smtClean="0"/>
              <a:t>解释词语意义</a:t>
            </a:r>
            <a:r>
              <a:rPr lang="en-US" dirty="0" smtClean="0"/>
              <a:t>(</a:t>
            </a:r>
            <a:r>
              <a:rPr lang="zh-CN" altLang="en-US" dirty="0" smtClean="0"/>
              <a:t>本义、语境义</a:t>
            </a:r>
            <a:r>
              <a:rPr lang="en-US" dirty="0" smtClean="0"/>
              <a:t>)+</a:t>
            </a:r>
            <a:r>
              <a:rPr lang="zh-CN" altLang="en-US" dirty="0" smtClean="0"/>
              <a:t>运用的修辞</a:t>
            </a:r>
            <a:r>
              <a:rPr lang="en-US" dirty="0" smtClean="0"/>
              <a:t>,</a:t>
            </a:r>
            <a:r>
              <a:rPr lang="zh-CN" altLang="en-US" dirty="0" smtClean="0"/>
              <a:t>生动形象地论证了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观点。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4247" y="2669000"/>
            <a:ext cx="748862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九</a:t>
            </a:r>
            <a:r>
              <a:rPr lang="en-US" dirty="0" smtClean="0"/>
              <a:t>):</a:t>
            </a:r>
            <a:r>
              <a:rPr lang="zh-CN" altLang="en-US" dirty="0" smtClean="0"/>
              <a:t>第五题</a:t>
            </a:r>
            <a:r>
              <a:rPr lang="en-US" dirty="0" smtClean="0"/>
              <a:t>4</a:t>
            </a:r>
            <a:r>
              <a:rPr lang="zh-CN" altLang="en-US" dirty="0" smtClean="0"/>
              <a:t>小题、第七题</a:t>
            </a:r>
            <a:r>
              <a:rPr lang="en-US" dirty="0" smtClean="0"/>
              <a:t>3</a:t>
            </a:r>
            <a:r>
              <a:rPr lang="zh-CN" altLang="en-US" dirty="0" smtClean="0"/>
              <a:t>小题、第八题</a:t>
            </a:r>
            <a:r>
              <a:rPr lang="en-US" dirty="0" smtClean="0"/>
              <a:t>2</a:t>
            </a:r>
            <a:r>
              <a:rPr lang="zh-CN" altLang="en-US" dirty="0" smtClean="0"/>
              <a:t>小题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4929" y="360252"/>
            <a:ext cx="801858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   </a:t>
            </a:r>
            <a:r>
              <a:rPr lang="en-US" dirty="0" smtClean="0"/>
              <a:t>②20</a:t>
            </a:r>
            <a:r>
              <a:rPr lang="zh-CN" altLang="en-US" dirty="0" smtClean="0"/>
              <a:t>世纪</a:t>
            </a:r>
            <a:r>
              <a:rPr lang="en-US" dirty="0" smtClean="0"/>
              <a:t>70</a:t>
            </a:r>
            <a:r>
              <a:rPr lang="zh-CN" altLang="en-US" dirty="0" smtClean="0"/>
              <a:t>年代初</a:t>
            </a:r>
            <a:r>
              <a:rPr lang="en-US" dirty="0" smtClean="0"/>
              <a:t>,</a:t>
            </a:r>
            <a:r>
              <a:rPr lang="zh-CN" altLang="en-US" dirty="0" smtClean="0"/>
              <a:t>我还是一个少年</a:t>
            </a:r>
            <a:r>
              <a:rPr lang="en-US" dirty="0" smtClean="0"/>
              <a:t>,</a:t>
            </a:r>
            <a:r>
              <a:rPr lang="zh-CN" altLang="en-US" dirty="0" smtClean="0"/>
              <a:t>偷偷读到一本书</a:t>
            </a:r>
            <a:r>
              <a:rPr lang="en-US" dirty="0" smtClean="0"/>
              <a:t>,</a:t>
            </a:r>
            <a:r>
              <a:rPr lang="zh-CN" altLang="en-US" dirty="0" smtClean="0"/>
              <a:t>是法国作家罗曼</a:t>
            </a:r>
            <a:r>
              <a:rPr lang="en-US" altLang="zh-CN" dirty="0" smtClean="0"/>
              <a:t>·</a:t>
            </a:r>
            <a:r>
              <a:rPr lang="zh-CN" altLang="en-US" dirty="0" smtClean="0"/>
              <a:t>罗兰的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约翰</a:t>
            </a:r>
            <a:r>
              <a:rPr lang="en-US" altLang="zh-CN" dirty="0" smtClean="0"/>
              <a:t>·</a:t>
            </a:r>
            <a:r>
              <a:rPr lang="zh-CN" altLang="en-US" dirty="0" smtClean="0"/>
              <a:t>克利斯朵夫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。记得扉页的题记是这样两句话</a:t>
            </a:r>
            <a:r>
              <a:rPr lang="en-US" dirty="0" smtClean="0"/>
              <a:t>:</a:t>
            </a:r>
            <a:r>
              <a:rPr lang="zh-CN" altLang="en-US" dirty="0" smtClean="0"/>
              <a:t>“真正的光明绝不是永没有黑暗的时间</a:t>
            </a:r>
            <a:r>
              <a:rPr lang="en-US" dirty="0" smtClean="0"/>
              <a:t>,</a:t>
            </a:r>
            <a:r>
              <a:rPr lang="zh-CN" altLang="en-US" dirty="0" smtClean="0"/>
              <a:t>只是永不被黑暗所湮没罢了</a:t>
            </a:r>
            <a:r>
              <a:rPr lang="en-US" dirty="0" smtClean="0"/>
              <a:t>;</a:t>
            </a:r>
            <a:r>
              <a:rPr lang="zh-CN" altLang="en-US" dirty="0" smtClean="0"/>
              <a:t>真正的英雄绝不是永没有卑下的情操</a:t>
            </a:r>
            <a:r>
              <a:rPr lang="en-US" dirty="0" smtClean="0"/>
              <a:t>,</a:t>
            </a:r>
            <a:r>
              <a:rPr lang="zh-CN" altLang="en-US" dirty="0" smtClean="0"/>
              <a:t>只是永不被卑下的情操所屈服罢了。”这两句话使我深深感动</a:t>
            </a:r>
            <a:r>
              <a:rPr lang="en-US" dirty="0" smtClean="0"/>
              <a:t>,</a:t>
            </a:r>
            <a:r>
              <a:rPr lang="zh-CN" altLang="en-US" dirty="0" smtClean="0"/>
              <a:t>让我生出想要为这个世界做点什么的冲动。我初次领略到阅读的重量</a:t>
            </a:r>
            <a:r>
              <a:rPr lang="en-US" dirty="0" smtClean="0"/>
              <a:t>,</a:t>
            </a:r>
            <a:r>
              <a:rPr lang="zh-CN" altLang="en-US" dirty="0" smtClean="0"/>
              <a:t>它给了我身心的沉稳和力量。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③</a:t>
            </a:r>
            <a:r>
              <a:rPr lang="zh-CN" altLang="en-US" dirty="0" smtClean="0"/>
              <a:t>我的一位亲人</a:t>
            </a:r>
            <a:r>
              <a:rPr lang="en-US" dirty="0" smtClean="0"/>
              <a:t>,</a:t>
            </a:r>
            <a:r>
              <a:rPr lang="zh-CN" altLang="en-US" dirty="0" smtClean="0"/>
              <a:t>在同样的时代背景下</a:t>
            </a:r>
            <a:r>
              <a:rPr lang="en-US" dirty="0" smtClean="0"/>
              <a:t>,</a:t>
            </a:r>
            <a:r>
              <a:rPr lang="zh-CN" altLang="en-US" dirty="0" smtClean="0"/>
              <a:t>在从城市下放到乡村劳动之余</a:t>
            </a:r>
            <a:r>
              <a:rPr lang="en-US" dirty="0" smtClean="0"/>
              <a:t>,</a:t>
            </a:r>
            <a:r>
              <a:rPr lang="zh-CN" altLang="en-US" dirty="0" smtClean="0"/>
              <a:t>倚靠在田野的草垛上通读了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资本论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列宁全集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。问他当时为什么读这些书</a:t>
            </a:r>
            <a:r>
              <a:rPr lang="en-US" dirty="0" smtClean="0"/>
              <a:t>,</a:t>
            </a:r>
            <a:r>
              <a:rPr lang="zh-CN" altLang="en-US" dirty="0" smtClean="0"/>
              <a:t>他只说是因为喜欢。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1307" y="369045"/>
            <a:ext cx="800100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      ④</a:t>
            </a:r>
            <a:r>
              <a:rPr lang="zh-CN" altLang="en-US" dirty="0" smtClean="0"/>
              <a:t>今天想来</a:t>
            </a:r>
            <a:r>
              <a:rPr lang="en-US" dirty="0" smtClean="0"/>
              <a:t>,</a:t>
            </a:r>
            <a:r>
              <a:rPr lang="zh-CN" altLang="en-US" dirty="0" smtClean="0"/>
              <a:t>类似的阅读实在是一种无功利心的自发性之举</a:t>
            </a:r>
            <a:r>
              <a:rPr lang="en-US" dirty="0" smtClean="0"/>
              <a:t>,</a:t>
            </a:r>
            <a:r>
              <a:rPr lang="zh-CN" altLang="en-US" dirty="0" smtClean="0"/>
              <a:t>因其自发性</a:t>
            </a:r>
            <a:r>
              <a:rPr lang="en-US" dirty="0" smtClean="0"/>
              <a:t>,</a:t>
            </a:r>
            <a:r>
              <a:rPr lang="zh-CN" altLang="en-US" dirty="0" smtClean="0"/>
              <a:t>所以也没有预设的阅读期待</a:t>
            </a:r>
            <a:r>
              <a:rPr lang="en-US" dirty="0" smtClean="0"/>
              <a:t>,</a:t>
            </a:r>
            <a:r>
              <a:rPr lang="zh-CN" altLang="en-US" dirty="0" smtClean="0"/>
              <a:t>那不期而至的阅读收获便格外宝贵和难忘。难忘的还有一种沉入心底的重量</a:t>
            </a:r>
            <a:r>
              <a:rPr lang="en-US" dirty="0" smtClean="0"/>
              <a:t>,</a:t>
            </a:r>
            <a:r>
              <a:rPr lang="zh-CN" altLang="en-US" dirty="0" smtClean="0"/>
              <a:t>这重量撞击你</a:t>
            </a:r>
            <a:r>
              <a:rPr lang="en-US" dirty="0" smtClean="0"/>
              <a:t>,</a:t>
            </a:r>
            <a:r>
              <a:rPr lang="zh-CN" altLang="en-US" dirty="0" smtClean="0"/>
              <a:t>既甜蜜又酣畅。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⑤</a:t>
            </a:r>
            <a:r>
              <a:rPr lang="zh-CN" altLang="en-US" u="sng" dirty="0" smtClean="0"/>
              <a:t>阅读的重量有时在于它的“重”</a:t>
            </a:r>
            <a:r>
              <a:rPr lang="en-US" u="sng" dirty="0" smtClean="0"/>
              <a:t>,</a:t>
            </a:r>
            <a:r>
              <a:rPr lang="zh-CN" altLang="en-US" u="sng" dirty="0" smtClean="0"/>
              <a:t>有时却在于它的“轻”</a:t>
            </a:r>
            <a:r>
              <a:rPr lang="zh-CN" altLang="en-US" dirty="0" smtClean="0"/>
              <a:t>。这“轻”</a:t>
            </a:r>
            <a:r>
              <a:rPr lang="en-US" dirty="0" smtClean="0"/>
              <a:t>,</a:t>
            </a:r>
            <a:r>
              <a:rPr lang="zh-CN" altLang="en-US" dirty="0" smtClean="0"/>
              <a:t>不是轻浮</a:t>
            </a:r>
            <a:r>
              <a:rPr lang="en-US" dirty="0" smtClean="0"/>
              <a:t>,</a:t>
            </a:r>
            <a:r>
              <a:rPr lang="zh-CN" altLang="en-US" dirty="0" smtClean="0"/>
              <a:t>而是一种无用之用</a:t>
            </a:r>
            <a:r>
              <a:rPr lang="en-US" dirty="0" smtClean="0"/>
              <a:t>,</a:t>
            </a:r>
            <a:r>
              <a:rPr lang="zh-CN" altLang="en-US" dirty="0" smtClean="0"/>
              <a:t>是阅读心境的解放。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⑥</a:t>
            </a:r>
            <a:r>
              <a:rPr lang="zh-CN" altLang="en-US" dirty="0" smtClean="0"/>
              <a:t>今天</a:t>
            </a:r>
            <a:r>
              <a:rPr lang="en-US" dirty="0" smtClean="0"/>
              <a:t>,</a:t>
            </a:r>
            <a:r>
              <a:rPr lang="zh-CN" altLang="en-US" dirty="0" smtClean="0"/>
              <a:t>我们的阅读与过去相比已经有了诸多变化。市场上卖得好的书往往是更靠近生活的实用的书</a:t>
            </a:r>
            <a:r>
              <a:rPr lang="en-US" dirty="0" smtClean="0"/>
              <a:t>:</a:t>
            </a:r>
            <a:r>
              <a:rPr lang="zh-CN" altLang="en-US" dirty="0" smtClean="0"/>
              <a:t>养生、美容、商战、股票、英语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书海已经“茫茫”。各取所需的阅读看上去已不再承载精神的重负</a:t>
            </a:r>
            <a:r>
              <a:rPr lang="en-US" dirty="0" smtClean="0"/>
              <a:t>,</a:t>
            </a:r>
            <a:r>
              <a:rPr lang="zh-CN" altLang="en-US" dirty="0" smtClean="0"/>
              <a:t>而是直奔主题</a:t>
            </a:r>
            <a:r>
              <a:rPr lang="en-US" dirty="0" smtClean="0"/>
              <a:t>,</a:t>
            </a:r>
            <a:r>
              <a:rPr lang="zh-CN" altLang="en-US" dirty="0" smtClean="0"/>
              <a:t>要的是立竿见影。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1307" y="369045"/>
            <a:ext cx="8001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       ⑦</a:t>
            </a:r>
            <a:r>
              <a:rPr lang="zh-CN" altLang="en-US" dirty="0" smtClean="0"/>
              <a:t>阅读的功用是显而易见的。但是</a:t>
            </a:r>
            <a:r>
              <a:rPr lang="en-US" dirty="0" smtClean="0"/>
              <a:t>,</a:t>
            </a:r>
            <a:r>
              <a:rPr lang="zh-CN" altLang="en-US" dirty="0" smtClean="0"/>
              <a:t>我更想强调的是</a:t>
            </a:r>
            <a:r>
              <a:rPr lang="en-US" dirty="0" smtClean="0"/>
              <a:t>,</a:t>
            </a:r>
            <a:r>
              <a:rPr lang="zh-CN" altLang="en-US" dirty="0" smtClean="0"/>
              <a:t>“无用”的阅读</a:t>
            </a:r>
            <a:r>
              <a:rPr lang="en-US" dirty="0" smtClean="0"/>
              <a:t>,</a:t>
            </a:r>
            <a:r>
              <a:rPr lang="zh-CN" altLang="en-US" dirty="0" smtClean="0"/>
              <a:t>更多的是缓慢、绵密、恒久的渗透。这样的阅读不是生存甚至生计所必需的</a:t>
            </a:r>
            <a:r>
              <a:rPr lang="en-US" dirty="0" smtClean="0"/>
              <a:t>,</a:t>
            </a:r>
            <a:r>
              <a:rPr lang="zh-CN" altLang="en-US" dirty="0" smtClean="0"/>
              <a:t>但它让我们看到了生活的美好、温暖以及自身的价值。它的“无用”本身便是更大的作用。这何尝不是一种更高的阅读境界呢</a:t>
            </a:r>
            <a:r>
              <a:rPr lang="en-US" dirty="0" smtClean="0"/>
              <a:t>?</a:t>
            </a:r>
            <a:r>
              <a:rPr lang="zh-CN" altLang="en-US" dirty="0" smtClean="0"/>
              <a:t>这种自然存在的阅读状态</a:t>
            </a:r>
            <a:r>
              <a:rPr lang="en-US" dirty="0" smtClean="0"/>
              <a:t>,</a:t>
            </a:r>
            <a:r>
              <a:rPr lang="zh-CN" altLang="en-US" dirty="0" smtClean="0"/>
              <a:t>或许更能体现人生的精神价值吧。</a:t>
            </a:r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人民日报</a:t>
            </a:r>
            <a:r>
              <a:rPr lang="en-US" altLang="zh-CN" dirty="0" smtClean="0"/>
              <a:t>》</a:t>
            </a:r>
            <a:r>
              <a:rPr lang="en-US" dirty="0" smtClean="0"/>
              <a:t>,</a:t>
            </a:r>
            <a:r>
              <a:rPr lang="zh-CN" altLang="en-US" dirty="0" smtClean="0"/>
              <a:t>有改动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95421"/>
            <a:ext cx="7877909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1.</a:t>
            </a:r>
            <a:r>
              <a:rPr lang="zh-CN" altLang="en-US" dirty="0" smtClean="0"/>
              <a:t>第</a:t>
            </a:r>
            <a:r>
              <a:rPr lang="en-US" dirty="0" smtClean="0"/>
              <a:t>①</a:t>
            </a:r>
            <a:r>
              <a:rPr lang="zh-CN" altLang="en-US" dirty="0" smtClean="0"/>
              <a:t>段中加点词语“这样说”具体指代文中哪一句话</a:t>
            </a:r>
            <a:r>
              <a:rPr lang="en-US" dirty="0" smtClean="0"/>
              <a:t>?(2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分析或鉴赏语言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70440" y="1385378"/>
            <a:ext cx="7895492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人们在获得大面积爆炸性信息的同时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也会有某种难言的失重感。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本题是对代词指代含义的考查。这类题属于摘抄类的题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答案通常就在这个词的附近。因此只要以这个词为中心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联系上下文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就可以找到它所指代的内容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从文章第</a:t>
            </a:r>
            <a:r>
              <a:rPr lang="en-US" dirty="0" smtClean="0">
                <a:solidFill>
                  <a:srgbClr val="A50021"/>
                </a:solidFill>
              </a:rPr>
              <a:t>①</a:t>
            </a:r>
            <a:r>
              <a:rPr lang="zh-CN" altLang="en-US" dirty="0" smtClean="0">
                <a:solidFill>
                  <a:srgbClr val="A50021"/>
                </a:solidFill>
              </a:rPr>
              <a:t>段“人们在获得大面积爆炸性信息的同时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也会有某种难言的失重感”可知这句话就是“这样说”所指代的内容。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77836"/>
            <a:ext cx="788670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本文</a:t>
            </a:r>
            <a:r>
              <a:rPr lang="en-US" dirty="0" smtClean="0"/>
              <a:t>②③</a:t>
            </a:r>
            <a:r>
              <a:rPr lang="zh-CN" altLang="en-US" dirty="0" smtClean="0"/>
              <a:t>段</a:t>
            </a:r>
            <a:r>
              <a:rPr lang="en-US" dirty="0" smtClean="0"/>
              <a:t>,</a:t>
            </a:r>
            <a:r>
              <a:rPr lang="zh-CN" altLang="en-US" dirty="0" smtClean="0"/>
              <a:t>列举</a:t>
            </a:r>
            <a:r>
              <a:rPr lang="en-US" u="sng" dirty="0" smtClean="0"/>
              <a:t>                                                  </a:t>
            </a:r>
            <a:r>
              <a:rPr lang="zh-CN" altLang="en-US" dirty="0" smtClean="0"/>
              <a:t>以及“我”的一位亲人在下放农村时因喜欢而通读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资本论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列宁全集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这两个事例</a:t>
            </a:r>
            <a:r>
              <a:rPr lang="en-US" dirty="0" smtClean="0"/>
              <a:t>,</a:t>
            </a:r>
            <a:r>
              <a:rPr lang="zh-CN" altLang="en-US" dirty="0" smtClean="0"/>
              <a:t>证明</a:t>
            </a:r>
            <a:r>
              <a:rPr lang="zh-CN" altLang="en-US" u="sng" dirty="0" smtClean="0"/>
              <a:t>　　　　　　　　　　　　　</a:t>
            </a:r>
            <a:r>
              <a:rPr lang="zh-CN" altLang="en-US" dirty="0" smtClean="0"/>
              <a:t>这一中心论点。</a:t>
            </a:r>
            <a:r>
              <a:rPr lang="en-US" dirty="0" smtClean="0"/>
              <a:t>(5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概括中心论点　分析概括论据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75998" y="1777394"/>
            <a:ext cx="7809186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 “我”年少时偷读罗曼</a:t>
            </a:r>
            <a:r>
              <a:rPr lang="en-US" altLang="zh-CN" dirty="0" smtClean="0">
                <a:solidFill>
                  <a:srgbClr val="A50021"/>
                </a:solidFill>
              </a:rPr>
              <a:t>·</a:t>
            </a:r>
            <a:r>
              <a:rPr lang="zh-CN" altLang="en-US" dirty="0" smtClean="0">
                <a:solidFill>
                  <a:srgbClr val="A50021"/>
                </a:solidFill>
              </a:rPr>
              <a:t>罗兰的</a:t>
            </a:r>
            <a:r>
              <a:rPr lang="en-US" altLang="zh-CN" dirty="0" smtClean="0">
                <a:solidFill>
                  <a:srgbClr val="A50021"/>
                </a:solidFill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</a:rPr>
              <a:t>约翰</a:t>
            </a:r>
            <a:r>
              <a:rPr lang="en-US" altLang="zh-CN" dirty="0" smtClean="0">
                <a:solidFill>
                  <a:srgbClr val="A50021"/>
                </a:solidFill>
              </a:rPr>
              <a:t>·</a:t>
            </a:r>
            <a:r>
              <a:rPr lang="zh-CN" altLang="en-US" dirty="0" smtClean="0">
                <a:solidFill>
                  <a:srgbClr val="A50021"/>
                </a:solidFill>
              </a:rPr>
              <a:t>克利斯朵夫</a:t>
            </a:r>
            <a:r>
              <a:rPr lang="en-US" altLang="zh-CN" dirty="0" smtClean="0">
                <a:solidFill>
                  <a:srgbClr val="A50021"/>
                </a:solidFill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</a:rPr>
              <a:t>后领略到阅读的重量并获得身心的沉稳和力量　阅读是一种有重量的精神运动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本题是对论据、论点的考查。第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段主要讲作者年少的时候偷看罗曼</a:t>
            </a:r>
            <a:r>
              <a:rPr lang="en-US" altLang="zh-CN" dirty="0" smtClean="0">
                <a:solidFill>
                  <a:srgbClr val="A50021"/>
                </a:solidFill>
              </a:rPr>
              <a:t>·</a:t>
            </a:r>
            <a:r>
              <a:rPr lang="zh-CN" altLang="en-US" dirty="0" smtClean="0">
                <a:solidFill>
                  <a:srgbClr val="A50021"/>
                </a:solidFill>
              </a:rPr>
              <a:t>罗兰的</a:t>
            </a:r>
            <a:r>
              <a:rPr lang="en-US" altLang="zh-CN" dirty="0" smtClean="0">
                <a:solidFill>
                  <a:srgbClr val="A50021"/>
                </a:solidFill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</a:rPr>
              <a:t>约翰</a:t>
            </a:r>
            <a:r>
              <a:rPr lang="en-US" altLang="zh-CN" dirty="0" smtClean="0">
                <a:solidFill>
                  <a:srgbClr val="A50021"/>
                </a:solidFill>
              </a:rPr>
              <a:t>·</a:t>
            </a:r>
            <a:r>
              <a:rPr lang="zh-CN" altLang="en-US" dirty="0" smtClean="0">
                <a:solidFill>
                  <a:srgbClr val="A50021"/>
                </a:solidFill>
              </a:rPr>
              <a:t>克利斯朵夫</a:t>
            </a:r>
            <a:r>
              <a:rPr lang="en-US" altLang="zh-CN" dirty="0" smtClean="0">
                <a:solidFill>
                  <a:srgbClr val="A50021"/>
                </a:solidFill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</a:rPr>
              <a:t>所获得的感悟和力量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所以可以得到答案。标题即为论点。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360251"/>
            <a:ext cx="7886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3.</a:t>
            </a:r>
            <a:r>
              <a:rPr lang="zh-CN" altLang="en-US" dirty="0" smtClean="0"/>
              <a:t>第</a:t>
            </a:r>
            <a:r>
              <a:rPr lang="en-US" dirty="0" smtClean="0"/>
              <a:t>⑤</a:t>
            </a:r>
            <a:r>
              <a:rPr lang="zh-CN" altLang="en-US" dirty="0" smtClean="0"/>
              <a:t>段画线句子在结构上有什么作用</a:t>
            </a:r>
            <a:r>
              <a:rPr lang="en-US" dirty="0" smtClean="0"/>
              <a:t>?</a:t>
            </a:r>
            <a:r>
              <a:rPr lang="zh-CN" altLang="en-US" dirty="0" smtClean="0"/>
              <a:t>请简要分析。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论证结构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93583" y="845410"/>
            <a:ext cx="7809186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承上启下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过渡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。承接上文对阅读重量的“重”的论证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自然引出下文对阅读“无用之用”的论述。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本题考查句子的作用。从这一句的位置可知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作用为“承上启下”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承接上文“有一种沉入心底的重量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这重量撞击你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既甜蜜又酣畅”的观点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引出下文“是阅读心境的解放”“各取所需的阅读看上去已不再承载精神的重负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而是直奔主题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要的是立竿见影”的论述。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4605" y="335795"/>
            <a:ext cx="821717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作者认为怎样才能实现“有重量”的阅读</a:t>
            </a:r>
            <a:r>
              <a:rPr lang="en-US" dirty="0" smtClean="0"/>
              <a:t>?</a:t>
            </a:r>
            <a:r>
              <a:rPr lang="zh-CN" altLang="en-US" dirty="0" smtClean="0"/>
              <a:t>请结合全文简要回答。</a:t>
            </a:r>
            <a:r>
              <a:rPr lang="en-US" dirty="0" smtClean="0"/>
              <a:t>(</a:t>
            </a:r>
            <a:r>
              <a:rPr lang="zh-CN" altLang="en-US" dirty="0" smtClean="0"/>
              <a:t>只需答出两点</a:t>
            </a:r>
            <a:r>
              <a:rPr lang="en-US" dirty="0" smtClean="0"/>
              <a:t>)(6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内容理解与概括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2989</TotalTime>
  <Words>2339</Words>
  <Application>Microsoft Office PowerPoint</Application>
  <PresentationFormat>全屏显示(16:9)</PresentationFormat>
  <Paragraphs>126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479</cp:revision>
  <cp:lastPrinted>2019-07-27T07:43:24Z</cp:lastPrinted>
  <dcterms:created xsi:type="dcterms:W3CDTF">2018-08-24T06:22:56Z</dcterms:created>
  <dcterms:modified xsi:type="dcterms:W3CDTF">2020-03-25T01:57:48Z</dcterms:modified>
</cp:coreProperties>
</file>