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2" r:id="rId3"/>
  </p:sldMasterIdLst>
  <p:notesMasterIdLst>
    <p:notesMasterId r:id="rId6"/>
  </p:notesMasterIdLst>
  <p:handoutMasterIdLst>
    <p:handoutMasterId r:id="rId39"/>
  </p:handoutMasterIdLst>
  <p:sldIdLst>
    <p:sldId id="339" r:id="rId4"/>
    <p:sldId id="340" r:id="rId5"/>
    <p:sldId id="341" r:id="rId7"/>
    <p:sldId id="342" r:id="rId8"/>
    <p:sldId id="343" r:id="rId9"/>
    <p:sldId id="344" r:id="rId10"/>
    <p:sldId id="345" r:id="rId11"/>
    <p:sldId id="346" r:id="rId12"/>
    <p:sldId id="347" r:id="rId13"/>
    <p:sldId id="348" r:id="rId14"/>
    <p:sldId id="349" r:id="rId15"/>
    <p:sldId id="350" r:id="rId16"/>
    <p:sldId id="351" r:id="rId17"/>
    <p:sldId id="352" r:id="rId18"/>
    <p:sldId id="353" r:id="rId19"/>
    <p:sldId id="354" r:id="rId20"/>
    <p:sldId id="355" r:id="rId21"/>
    <p:sldId id="356" r:id="rId22"/>
    <p:sldId id="357" r:id="rId23"/>
    <p:sldId id="358" r:id="rId24"/>
    <p:sldId id="359" r:id="rId25"/>
    <p:sldId id="360" r:id="rId26"/>
    <p:sldId id="361" r:id="rId27"/>
    <p:sldId id="362" r:id="rId28"/>
    <p:sldId id="363" r:id="rId29"/>
    <p:sldId id="364" r:id="rId30"/>
    <p:sldId id="365" r:id="rId31"/>
    <p:sldId id="366" r:id="rId32"/>
    <p:sldId id="367" r:id="rId33"/>
    <p:sldId id="368" r:id="rId34"/>
    <p:sldId id="369" r:id="rId35"/>
    <p:sldId id="370" r:id="rId36"/>
    <p:sldId id="371" r:id="rId37"/>
    <p:sldId id="372" r:id="rId38"/>
  </p:sldIdLst>
  <p:sldSz cx="12190730" cy="6858000"/>
  <p:notesSz cx="6858000" cy="9144000"/>
  <p:embeddedFontLst>
    <p:embeddedFont>
      <p:font typeface="方正小标宋简体" panose="03000509000000000000" pitchFamily="65" charset="-122"/>
      <p:regular r:id="rId43"/>
    </p:embeddedFont>
    <p:embeddedFont>
      <p:font typeface="Wingdings 3" panose="05040102010807070707" pitchFamily="18" charset="2"/>
      <p:regular r:id="rId44"/>
    </p:embeddedFont>
    <p:embeddedFont>
      <p:font typeface="Century Gothic" panose="020B0502020202020204" pitchFamily="34" charset="0"/>
      <p:regular r:id="rId45"/>
      <p:bold r:id="rId46"/>
      <p:italic r:id="rId47"/>
      <p:boldItalic r:id="rId48"/>
    </p:embeddedFont>
    <p:embeddedFont>
      <p:font typeface="微软雅黑" panose="020B0503020204020204" pitchFamily="34" charset="-122"/>
      <p:regular r:id="rId49"/>
    </p:embeddedFont>
  </p:embeddedFontLst>
  <p:custDataLst>
    <p:tags r:id="rId50"/>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16D9DE"/>
    <a:srgbClr val="E5E50F"/>
    <a:srgbClr val="19C9DB"/>
    <a:srgbClr val="CCFF99"/>
    <a:srgbClr val="66FF6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322"/>
    <p:restoredTop sz="94660"/>
  </p:normalViewPr>
  <p:slideViewPr>
    <p:cSldViewPr showGuides="1">
      <p:cViewPr>
        <p:scale>
          <a:sx n="66" d="100"/>
          <a:sy n="66" d="100"/>
        </p:scale>
        <p:origin x="-714" y="-114"/>
      </p:cViewPr>
      <p:guideLst>
        <p:guide orient="horz" pos="2160"/>
        <p:guide pos="383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0" Type="http://schemas.openxmlformats.org/officeDocument/2006/relationships/tags" Target="tags/tag1.xml"/><Relationship Id="rId5" Type="http://schemas.openxmlformats.org/officeDocument/2006/relationships/slide" Target="slides/slide2.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handoutMaster" Target="handoutMasters/handout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36" name=""/>
        <p:cNvGrpSpPr/>
        <p:nvPr/>
      </p:nvGrpSpPr>
      <p:grpSpPr/>
      <p:sp>
        <p:nvSpPr>
          <p:cNvPr id="1048706"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ea typeface="+mn-ea"/>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48707" name="日期占位符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ea typeface="+mn-ea"/>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pPr>
            <a:fld id="{3974F956-8AD6-48B2-8CC7-BF5357E15680}" type="datetime1">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48708" name="页脚占位符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lstStyle>
            <a:lvl1pPr>
              <a:buFont typeface="Arial" panose="020B0604020202020204" pitchFamily="34" charset="0"/>
              <a:buNone/>
              <a:defRPr sz="1200">
                <a:latin typeface="Arial" panose="020B0604020202020204" pitchFamily="34" charset="0"/>
                <a:ea typeface="+mn-ea"/>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48709"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cs typeface="Arial" panose="020B0604020202020204" pitchFamily="34" charset="0"/>
              </a:rPr>
            </a:fld>
            <a:endParaRPr lang="zh-CN" altLang="en-US" sz="1200" dirty="0">
              <a:ea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35" name=""/>
        <p:cNvGrpSpPr/>
        <p:nvPr/>
      </p:nvGrpSpPr>
      <p:grpSpPr/>
      <p:sp>
        <p:nvSpPr>
          <p:cNvPr id="1048700" name="页眉占位符 2049"/>
          <p:cNvSpPr>
            <a:spLocks noGrp="1"/>
          </p:cNvSpPr>
          <p:nvPr>
            <p:ph type="hdr" sz="quarter"/>
          </p:nvPr>
        </p:nvSpPr>
        <p:spPr>
          <a:xfrm>
            <a:off x="0" y="0"/>
            <a:ext cx="2971800" cy="457200"/>
          </a:xfrm>
          <a:prstGeom prst="rect">
            <a:avLst/>
          </a:prstGeom>
          <a:noFill/>
          <a:ln w="9525">
            <a:noFill/>
          </a:ln>
        </p:spPr>
        <p:txBody>
          <a:bodyPr vert="horz" wrap="square" lIns="91440" tIns="45720" rIns="91440" bIns="45720" numCol="1" anchor="t" anchorCtr="0" compatLnSpc="1"/>
          <a:lstStyle>
            <a:lvl1pPr>
              <a:defRPr sz="1200">
                <a:ea typeface="方正小标宋简体" panose="03000509000000000000"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方正小标宋简体" panose="03000509000000000000" pitchFamily="65" charset="-122"/>
              <a:cs typeface="+mn-cs"/>
            </a:endParaRPr>
          </a:p>
        </p:txBody>
      </p:sp>
      <p:sp>
        <p:nvSpPr>
          <p:cNvPr id="1048701" name="日期占位符 2050"/>
          <p:cNvSpPr>
            <a:spLocks noGrp="1"/>
          </p:cNvSpPr>
          <p:nvPr>
            <p:ph type="dt" idx="1"/>
          </p:nvPr>
        </p:nvSpPr>
        <p:spPr>
          <a:xfrm>
            <a:off x="3884613" y="0"/>
            <a:ext cx="2971800" cy="457200"/>
          </a:xfrm>
          <a:prstGeom prst="rect">
            <a:avLst/>
          </a:prstGeom>
          <a:noFill/>
          <a:ln w="9525">
            <a:noFill/>
          </a:ln>
        </p:spPr>
        <p:txBody>
          <a:bodyPr vert="horz" wrap="square" lIns="91440" tIns="45720" rIns="91440" bIns="45720" numCol="1" anchor="t" anchorCtr="0" compatLnSpc="1"/>
          <a:lstStyle>
            <a:lvl1pPr algn="r">
              <a:defRPr sz="1200">
                <a:ea typeface="方正小标宋简体" panose="03000509000000000000" pitchFamily="65"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方正小标宋简体" panose="03000509000000000000" pitchFamily="65" charset="-122"/>
              <a:cs typeface="+mn-cs"/>
            </a:endParaRPr>
          </a:p>
        </p:txBody>
      </p:sp>
      <p:sp>
        <p:nvSpPr>
          <p:cNvPr id="1048702" name="幻灯片图像占位符 2051"/>
          <p:cNvSpPr>
            <a:spLocks noGrp="1" noRot="1" noChangeAspect="1" noTextEdit="1"/>
          </p:cNvSpPr>
          <p:nvPr>
            <p:ph type="sldImg"/>
          </p:nvPr>
        </p:nvSpPr>
        <p:spPr>
          <a:xfrm>
            <a:off x="382588" y="685800"/>
            <a:ext cx="6092825" cy="3429000"/>
          </a:xfrm>
          <a:prstGeom prst="rect">
            <a:avLst/>
          </a:prstGeom>
          <a:noFill/>
          <a:ln w="9525" cap="flat" cmpd="sng">
            <a:solidFill>
              <a:srgbClr val="000000"/>
            </a:solidFill>
            <a:prstDash val="solid"/>
            <a:miter/>
            <a:headEnd type="none" w="med" len="med"/>
            <a:tailEnd type="none" w="med" len="med"/>
          </a:ln>
        </p:spPr>
      </p:sp>
      <p:sp>
        <p:nvSpPr>
          <p:cNvPr id="1048703" name="文本占位符 2052"/>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endParaRPr>
          </a:p>
          <a:p>
            <a:pPr marL="45720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endParaRPr>
          </a:p>
          <a:p>
            <a:pPr marL="914400" marR="0" lvl="2" indent="0" algn="l" defTabSz="914400" rtl="0" eaLnBrk="0" fontAlgn="base" latinLnBrk="0" hangingPunct="0">
              <a:lnSpc>
                <a:spcPct val="100000"/>
              </a:lnSpc>
              <a:spcBef>
                <a:spcPct val="30000"/>
              </a:spcBef>
              <a:spcAft>
                <a:spcPct val="0"/>
              </a:spcAft>
              <a:buClrTx/>
              <a:buSzTx/>
              <a:buFont typeface="Arial" panose="020B0604020202020204" pitchFamily="34" charset="0"/>
              <a:buNone/>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endParaRPr>
          </a:p>
          <a:p>
            <a:pPr marL="1371600" marR="0" lvl="3" indent="0" algn="l" defTabSz="914400" rtl="0" eaLnBrk="0" fontAlgn="base" latinLnBrk="0" hangingPunct="0">
              <a:lnSpc>
                <a:spcPct val="100000"/>
              </a:lnSpc>
              <a:spcBef>
                <a:spcPct val="30000"/>
              </a:spcBef>
              <a:spcAft>
                <a:spcPct val="0"/>
              </a:spcAft>
              <a:buClrTx/>
              <a:buSzTx/>
              <a:buFont typeface="Arial" panose="020B0604020202020204" pitchFamily="34" charset="0"/>
              <a:buNone/>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endParaRPr>
          </a:p>
          <a:p>
            <a:pPr marL="1828800" marR="0" lvl="4" indent="0" algn="l" defTabSz="914400" rtl="0" eaLnBrk="0" fontAlgn="base" latinLnBrk="0" hangingPunct="0">
              <a:lnSpc>
                <a:spcPct val="100000"/>
              </a:lnSpc>
              <a:spcBef>
                <a:spcPct val="30000"/>
              </a:spcBef>
              <a:spcAft>
                <a:spcPct val="0"/>
              </a:spcAft>
              <a:buClrTx/>
              <a:buSzTx/>
              <a:buFont typeface="Arial" panose="020B0604020202020204" pitchFamily="34" charset="0"/>
              <a:buNone/>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方正小标宋简体" panose="03000509000000000000" pitchFamily="65" charset="-122"/>
            </a:endParaRPr>
          </a:p>
        </p:txBody>
      </p:sp>
      <p:sp>
        <p:nvSpPr>
          <p:cNvPr id="1048704" name="页脚占位符 2053"/>
          <p:cNvSpPr>
            <a:spLocks noGrp="1"/>
          </p:cNvSpPr>
          <p:nvPr>
            <p:ph type="ftr" sz="quarter" idx="4"/>
          </p:nvPr>
        </p:nvSpPr>
        <p:spPr>
          <a:xfrm>
            <a:off x="0" y="8685213"/>
            <a:ext cx="2971800" cy="457200"/>
          </a:xfrm>
          <a:prstGeom prst="rect">
            <a:avLst/>
          </a:prstGeom>
          <a:noFill/>
          <a:ln w="9525">
            <a:noFill/>
          </a:ln>
        </p:spPr>
        <p:txBody>
          <a:bodyPr vert="horz" wrap="square" lIns="91440" tIns="45720" rIns="91440" bIns="45720" numCol="1" anchor="b" anchorCtr="0" compatLnSpc="1"/>
          <a:lstStyle>
            <a:lvl1pPr>
              <a:defRPr sz="1200">
                <a:ea typeface="方正小标宋简体" panose="03000509000000000000"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方正小标宋简体" panose="03000509000000000000" pitchFamily="65" charset="-122"/>
              <a:cs typeface="+mn-cs"/>
            </a:endParaRPr>
          </a:p>
        </p:txBody>
      </p:sp>
      <p:sp>
        <p:nvSpPr>
          <p:cNvPr id="1048705" name="灯片编号占位符 205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
            <a:pPr lvl="0" algn="r" eaLnBrk="1" hangingPunct="1"/>
            <a:fld id="{9A0DB2DC-4C9A-4742-B13C-FB6460FD3503}" type="slidenum">
              <a:rPr lang="zh-CN" altLang="en-US" sz="1200" dirty="0">
                <a:ea typeface="方正小标宋简体" panose="03000509000000000000" pitchFamily="65" charset="-122"/>
              </a:rPr>
            </a:fld>
            <a:endParaRPr lang="zh-CN" altLang="en-US" sz="1200" dirty="0">
              <a:ea typeface="方正小标宋简体" panose="03000509000000000000" pitchFamily="65"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方正小标宋简体" panose="03000509000000000000" pitchFamily="65" charset="-122"/>
      </a:defRPr>
    </a:lvl1pPr>
    <a:lvl2pPr marL="457200" lvl="1"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方正小标宋简体" panose="03000509000000000000" pitchFamily="65" charset="-122"/>
      </a:defRPr>
    </a:lvl2pPr>
    <a:lvl3pPr marL="914400" lvl="2"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方正小标宋简体" panose="03000509000000000000" pitchFamily="65" charset="-122"/>
      </a:defRPr>
    </a:lvl3pPr>
    <a:lvl4pPr marL="1371600" lvl="3"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方正小标宋简体" panose="03000509000000000000" pitchFamily="65" charset="-122"/>
      </a:defRPr>
    </a:lvl4pPr>
    <a:lvl5pPr marL="1828800" lvl="4"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ea typeface="方正小标宋简体" panose="03000509000000000000" pitchFamily="65"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60" name=""/>
        <p:cNvGrpSpPr/>
        <p:nvPr/>
      </p:nvGrpSpPr>
      <p:grpSpPr/>
      <p:sp>
        <p:nvSpPr>
          <p:cNvPr id="1048587" name="幻灯片图像占位符 1"/>
          <p:cNvSpPr/>
          <p:nvPr>
            <p:ph type="sldImg"/>
          </p:nvPr>
        </p:nvSpPr>
        <p:spPr/>
      </p:sp>
      <p:sp>
        <p:nvSpPr>
          <p:cNvPr id="1048588"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78" name=""/>
        <p:cNvGrpSpPr/>
        <p:nvPr/>
      </p:nvGrpSpPr>
      <p:grpSpPr/>
      <p:sp>
        <p:nvSpPr>
          <p:cNvPr id="1048615" name="幻灯片图像占位符 1"/>
          <p:cNvSpPr/>
          <p:nvPr>
            <p:ph type="sldImg"/>
          </p:nvPr>
        </p:nvSpPr>
        <p:spPr/>
      </p:sp>
      <p:sp>
        <p:nvSpPr>
          <p:cNvPr id="1048616"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81" name=""/>
        <p:cNvGrpSpPr/>
        <p:nvPr/>
      </p:nvGrpSpPr>
      <p:grpSpPr/>
      <p:sp>
        <p:nvSpPr>
          <p:cNvPr id="1048618" name="幻灯片图像占位符 1"/>
          <p:cNvSpPr/>
          <p:nvPr>
            <p:ph type="sldImg"/>
          </p:nvPr>
        </p:nvSpPr>
        <p:spPr/>
      </p:sp>
      <p:sp>
        <p:nvSpPr>
          <p:cNvPr id="1048619"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84" name=""/>
        <p:cNvGrpSpPr/>
        <p:nvPr/>
      </p:nvGrpSpPr>
      <p:grpSpPr/>
      <p:sp>
        <p:nvSpPr>
          <p:cNvPr id="1048622" name="幻灯片图像占位符 1"/>
          <p:cNvSpPr/>
          <p:nvPr>
            <p:ph type="sldImg"/>
          </p:nvPr>
        </p:nvSpPr>
        <p:spPr/>
      </p:sp>
      <p:sp>
        <p:nvSpPr>
          <p:cNvPr id="104862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89" name=""/>
        <p:cNvGrpSpPr/>
        <p:nvPr/>
      </p:nvGrpSpPr>
      <p:grpSpPr/>
      <p:sp>
        <p:nvSpPr>
          <p:cNvPr id="1048629" name="幻灯片图像占位符 1"/>
          <p:cNvSpPr/>
          <p:nvPr>
            <p:ph type="sldImg"/>
          </p:nvPr>
        </p:nvSpPr>
        <p:spPr/>
      </p:sp>
      <p:sp>
        <p:nvSpPr>
          <p:cNvPr id="1048630" name="文本占位符 2"/>
          <p:cNvSpPr/>
          <p:nvPr>
            <p:ph type="body" idx="4294967295"/>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93" name=""/>
        <p:cNvGrpSpPr/>
        <p:nvPr/>
      </p:nvGrpSpPr>
      <p:grpSpPr/>
      <p:sp>
        <p:nvSpPr>
          <p:cNvPr id="1048633" name="幻灯片图像占位符 1"/>
          <p:cNvSpPr/>
          <p:nvPr>
            <p:ph type="sldImg"/>
          </p:nvPr>
        </p:nvSpPr>
        <p:spPr/>
      </p:sp>
      <p:sp>
        <p:nvSpPr>
          <p:cNvPr id="1048634"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23" name=""/>
        <p:cNvGrpSpPr/>
        <p:nvPr/>
      </p:nvGrpSpPr>
      <p:grpSpPr>
        <a:xfrm>
          <a:off x="0" y="0"/>
          <a:ext cx="0" cy="0"/>
          <a:chOff x="0" y="0"/>
          <a:chExt cx="0" cy="0"/>
        </a:xfrm>
      </p:grpSpPr>
      <p:sp>
        <p:nvSpPr>
          <p:cNvPr id="1048671" name="标题 1"/>
          <p:cNvSpPr>
            <a:spLocks noGrp="1"/>
          </p:cNvSpPr>
          <p:nvPr>
            <p:ph type="ctrTitle"/>
          </p:nvPr>
        </p:nvSpPr>
        <p:spPr>
          <a:xfrm>
            <a:off x="1523841" y="1122363"/>
            <a:ext cx="9143048"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1048672" name="副标题 2"/>
          <p:cNvSpPr>
            <a:spLocks noGrp="1"/>
          </p:cNvSpPr>
          <p:nvPr>
            <p:ph type="subTitle" idx="1"/>
          </p:nvPr>
        </p:nvSpPr>
        <p:spPr>
          <a:xfrm>
            <a:off x="1523841" y="3602038"/>
            <a:ext cx="914304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bg>
      <p:bgPr>
        <a:blipFill rotWithShape="0">
          <a:blip r:embed="rId2"/>
          <a:stretch>
            <a:fillRect/>
          </a:stretch>
        </a:blipFill>
        <a:effectLst/>
      </p:bgPr>
    </p:bg>
    <p:spTree>
      <p:nvGrpSpPr>
        <p:cNvPr id="132" name=""/>
        <p:cNvGrpSpPr/>
        <p:nvPr/>
      </p:nvGrpSpPr>
      <p:grpSpPr>
        <a:xfrm>
          <a:off x="0" y="0"/>
          <a:ext cx="0" cy="0"/>
          <a:chOff x="0" y="0"/>
          <a:chExt cx="0" cy="0"/>
        </a:xfrm>
      </p:grpSpPr>
      <p:sp>
        <p:nvSpPr>
          <p:cNvPr id="1048692"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
        <p:nvSpPr>
          <p:cNvPr id="1048693" name="竖排文字占位符 2"/>
          <p:cNvSpPr>
            <a:spLocks noGrp="1"/>
          </p:cNvSpPr>
          <p:nvPr>
            <p:ph type="body" orient="vert" idx="1"/>
          </p:nvPr>
        </p:nvSpPr>
        <p:spPr/>
        <p:txBody>
          <a:bodyPr vert="eaVert"/>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bg>
      <p:bgPr>
        <a:blipFill rotWithShape="0">
          <a:blip r:embed="rId2"/>
          <a:stretch>
            <a:fillRect/>
          </a:stretch>
        </a:blipFill>
        <a:effectLst/>
      </p:bgPr>
    </p:bg>
    <p:spTree>
      <p:nvGrpSpPr>
        <p:cNvPr id="126" name=""/>
        <p:cNvGrpSpPr/>
        <p:nvPr/>
      </p:nvGrpSpPr>
      <p:grpSpPr>
        <a:xfrm>
          <a:off x="0" y="0"/>
          <a:ext cx="0" cy="0"/>
          <a:chOff x="0" y="0"/>
          <a:chExt cx="0" cy="0"/>
        </a:xfrm>
      </p:grpSpPr>
      <p:sp>
        <p:nvSpPr>
          <p:cNvPr id="1048676" name="竖排标题 1"/>
          <p:cNvSpPr>
            <a:spLocks noGrp="1"/>
          </p:cNvSpPr>
          <p:nvPr>
            <p:ph type="title" orient="vert"/>
          </p:nvPr>
        </p:nvSpPr>
        <p:spPr>
          <a:xfrm>
            <a:off x="8967788" y="365125"/>
            <a:ext cx="2862263" cy="5811838"/>
          </a:xfrm>
          <a:prstGeom prst="rect">
            <a:avLst/>
          </a:prstGeom>
        </p:spPr>
        <p:txBody>
          <a:bodyPr vert="eaVert"/>
          <a:p>
            <a:r>
              <a:rPr lang="zh-CN" altLang="en-US" noProof="1" smtClean="0"/>
              <a:t>单击此处编辑母版标题样式</a:t>
            </a:r>
            <a:endParaRPr lang="zh-CN" altLang="en-US" noProof="1"/>
          </a:p>
        </p:txBody>
      </p:sp>
      <p:sp>
        <p:nvSpPr>
          <p:cNvPr id="1048677" name="竖排文字占位符 2"/>
          <p:cNvSpPr>
            <a:spLocks noGrp="1"/>
          </p:cNvSpPr>
          <p:nvPr>
            <p:ph type="body" orient="vert" idx="1"/>
          </p:nvPr>
        </p:nvSpPr>
        <p:spPr>
          <a:xfrm>
            <a:off x="381000" y="365125"/>
            <a:ext cx="8420859" cy="5811838"/>
          </a:xfrm>
        </p:spPr>
        <p:txBody>
          <a:bodyPr vert="eaVert"/>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showMasterSp="0">
  <p:cSld name="标题和表格">
    <p:bg>
      <p:bgPr>
        <a:blipFill rotWithShape="0">
          <a:blip r:embed="rId2"/>
          <a:stretch>
            <a:fillRect/>
          </a:stretch>
        </a:blipFill>
        <a:effectLst/>
      </p:bgPr>
    </p:bg>
    <p:spTree>
      <p:nvGrpSpPr>
        <p:cNvPr id="130" name=""/>
        <p:cNvGrpSpPr/>
        <p:nvPr/>
      </p:nvGrpSpPr>
      <p:grpSpPr>
        <a:xfrm>
          <a:off x="0" y="0"/>
          <a:ext cx="0" cy="0"/>
          <a:chOff x="0" y="0"/>
          <a:chExt cx="0" cy="0"/>
        </a:xfrm>
      </p:grpSpPr>
      <p:sp>
        <p:nvSpPr>
          <p:cNvPr id="1048688" name="标题 1"/>
          <p:cNvSpPr>
            <a:spLocks noGrp="1"/>
          </p:cNvSpPr>
          <p:nvPr>
            <p:ph type="title"/>
          </p:nvPr>
        </p:nvSpPr>
        <p:spPr>
          <a:xfrm>
            <a:off x="609600" y="274638"/>
            <a:ext cx="10971213" cy="1143000"/>
          </a:xfrm>
          <a:prstGeom prst="rect">
            <a:avLst/>
          </a:prstGeom>
        </p:spPr>
        <p:txBody>
          <a:bodyPr/>
          <a:p>
            <a:r>
              <a:rPr lang="zh-CN" altLang="en-US" smtClean="0"/>
              <a:t>单击此处编辑母版标题样式</a:t>
            </a:r>
            <a:endParaRPr lang="zh-CN" altLang="en-US"/>
          </a:p>
        </p:txBody>
      </p:sp>
      <p:sp>
        <p:nvSpPr>
          <p:cNvPr id="1048689" name="表格占位符 2"/>
          <p:cNvSpPr>
            <a:spLocks noGrp="1"/>
          </p:cNvSpPr>
          <p:nvPr>
            <p:ph type="tbl" idx="1"/>
          </p:nvPr>
        </p:nvSpPr>
        <p:spPr>
          <a:xfrm>
            <a:off x="381000" y="981075"/>
            <a:ext cx="11449050" cy="560388"/>
          </a:xfrm>
        </p:spPr>
        <p:txBody>
          <a:bodyPr vert="horz" wrap="square" lIns="91440" tIns="45720" rIns="91440" bIns="45720" numCol="1" anchor="t" anchorCtr="0" compatLnSpc="1">
            <a:spAutoFit/>
          </a:bodyPr>
          <a:p>
            <a:pPr marL="342900" marR="0" lvl="0" indent="279400" algn="just" defTabSz="902970" rtl="0" eaLnBrk="0" fontAlgn="base" latinLnBrk="0" hangingPunct="0">
              <a:lnSpc>
                <a:spcPct val="140000"/>
              </a:lnSpc>
              <a:spcBef>
                <a:spcPct val="0"/>
              </a:spcBef>
              <a:spcAft>
                <a:spcPct val="0"/>
              </a:spcAft>
              <a:buClr>
                <a:schemeClr val="accent1"/>
              </a:buClr>
              <a:buSzTx/>
              <a:buFont typeface=".黑体-日本语"/>
              <a:buChar char="•"/>
              <a:tabLst>
                <a:tab pos="5560695" algn="l"/>
              </a:tabLst>
            </a:pPr>
            <a:endParaRPr kumimoji="0" lang="zh-CN" altLang="en-US" sz="2200" b="1" i="0" u="none" strike="noStrike" kern="1200" cap="none" spc="0" normalizeH="0" baseline="0" noProof="0">
              <a:ln>
                <a:noFill/>
              </a:ln>
              <a:solidFill>
                <a:srgbClr val="000000"/>
              </a:solidFill>
              <a:effectLst/>
              <a:uLnTx/>
              <a:uFillTx/>
              <a:latin typeface="宋体" panose="02010600030101010101" pitchFamily="2" charset="-122"/>
              <a:ea typeface="方正小标宋简体" panose="03000509000000000000" pitchFamily="65"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showMasterSp="0">
  <p:cSld name="标题和图示或组织结构图">
    <p:bg>
      <p:bgPr>
        <a:blipFill rotWithShape="0">
          <a:blip r:embed="rId2"/>
          <a:stretch>
            <a:fillRect/>
          </a:stretch>
        </a:blipFill>
        <a:effectLst/>
      </p:bgPr>
    </p:bg>
    <p:spTree>
      <p:nvGrpSpPr>
        <p:cNvPr id="125" name=""/>
        <p:cNvGrpSpPr/>
        <p:nvPr/>
      </p:nvGrpSpPr>
      <p:grpSpPr>
        <a:xfrm>
          <a:off x="0" y="0"/>
          <a:ext cx="0" cy="0"/>
          <a:chOff x="0" y="0"/>
          <a:chExt cx="0" cy="0"/>
        </a:xfrm>
      </p:grpSpPr>
      <p:sp>
        <p:nvSpPr>
          <p:cNvPr id="1048674" name="标题 1"/>
          <p:cNvSpPr>
            <a:spLocks noGrp="1"/>
          </p:cNvSpPr>
          <p:nvPr>
            <p:ph type="title"/>
          </p:nvPr>
        </p:nvSpPr>
        <p:spPr>
          <a:xfrm>
            <a:off x="609600" y="274638"/>
            <a:ext cx="10971213" cy="1143000"/>
          </a:xfrm>
          <a:prstGeom prst="rect">
            <a:avLst/>
          </a:prstGeom>
        </p:spPr>
        <p:txBody>
          <a:bodyPr/>
          <a:p>
            <a:r>
              <a:rPr lang="zh-CN" altLang="en-US" smtClean="0"/>
              <a:t>单击此处编辑母版标题样式</a:t>
            </a:r>
            <a:endParaRPr lang="zh-CN" altLang="en-US"/>
          </a:p>
        </p:txBody>
      </p:sp>
      <p:sp>
        <p:nvSpPr>
          <p:cNvPr id="1048675" name="SmartArt 占位符 2"/>
          <p:cNvSpPr>
            <a:spLocks noGrp="1"/>
          </p:cNvSpPr>
          <p:nvPr>
            <p:ph type="pic" idx="1"/>
          </p:nvPr>
        </p:nvSpPr>
        <p:spPr>
          <a:xfrm>
            <a:off x="381000" y="981075"/>
            <a:ext cx="11449050" cy="560388"/>
          </a:xfrm>
        </p:spPr>
        <p:txBody>
          <a:bodyPr vert="horz" wrap="square" lIns="91440" tIns="45720" rIns="91440" bIns="45720" numCol="1" anchor="t" anchorCtr="0" compatLnSpc="1">
            <a:spAutoFit/>
          </a:bodyPr>
          <a:p>
            <a:pPr marL="342900" marR="0" lvl="0" indent="279400" algn="just" defTabSz="902970" rtl="0" eaLnBrk="0" fontAlgn="base" latinLnBrk="0" hangingPunct="0">
              <a:lnSpc>
                <a:spcPct val="140000"/>
              </a:lnSpc>
              <a:spcBef>
                <a:spcPct val="0"/>
              </a:spcBef>
              <a:spcAft>
                <a:spcPct val="0"/>
              </a:spcAft>
              <a:buClr>
                <a:schemeClr val="accent1"/>
              </a:buClr>
              <a:buSzTx/>
              <a:buFont typeface=".黑体-日本语"/>
              <a:buChar char="•"/>
              <a:tabLst>
                <a:tab pos="5560695" algn="l"/>
              </a:tabLst>
            </a:pPr>
            <a:endParaRPr kumimoji="0" lang="zh-CN" altLang="en-US" sz="2200" b="1" i="0" u="none" strike="noStrike" kern="1200" cap="none" spc="0" normalizeH="0" baseline="0" noProof="0">
              <a:ln>
                <a:noFill/>
              </a:ln>
              <a:solidFill>
                <a:srgbClr val="000000"/>
              </a:solidFill>
              <a:effectLst/>
              <a:uLnTx/>
              <a:uFillTx/>
              <a:latin typeface="宋体" panose="02010600030101010101" pitchFamily="2" charset="-122"/>
              <a:ea typeface="方正小标宋简体" panose="03000509000000000000" pitchFamily="65"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19" name=""/>
        <p:cNvGrpSpPr/>
        <p:nvPr/>
      </p:nvGrpSpPr>
      <p:grpSpPr>
        <a:xfrm>
          <a:off x="0" y="0"/>
          <a:ext cx="0" cy="0"/>
          <a:chOff x="0" y="0"/>
          <a:chExt cx="0" cy="0"/>
        </a:xfrm>
      </p:grpSpPr>
      <p:sp>
        <p:nvSpPr>
          <p:cNvPr id="1048663" name="标题 1"/>
          <p:cNvSpPr>
            <a:spLocks noGrp="1"/>
          </p:cNvSpPr>
          <p:nvPr>
            <p:ph type="ctrTitle"/>
          </p:nvPr>
        </p:nvSpPr>
        <p:spPr>
          <a:xfrm>
            <a:off x="1523841" y="1122363"/>
            <a:ext cx="9143048"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1048664" name="副标题 2"/>
          <p:cNvSpPr>
            <a:spLocks noGrp="1"/>
          </p:cNvSpPr>
          <p:nvPr>
            <p:ph type="subTitle" idx="1"/>
          </p:nvPr>
        </p:nvSpPr>
        <p:spPr>
          <a:xfrm>
            <a:off x="1523841" y="3602038"/>
            <a:ext cx="9143048"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18" name=""/>
        <p:cNvGrpSpPr/>
        <p:nvPr/>
      </p:nvGrpSpPr>
      <p:grpSpPr>
        <a:xfrm>
          <a:off x="0" y="0"/>
          <a:ext cx="0" cy="0"/>
          <a:chOff x="0" y="0"/>
          <a:chExt cx="0" cy="0"/>
        </a:xfrm>
      </p:grpSpPr>
      <p:sp>
        <p:nvSpPr>
          <p:cNvPr id="1048661"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
        <p:nvSpPr>
          <p:cNvPr id="1048662" name="内容占位符 2"/>
          <p:cNvSpPr>
            <a:spLocks noGrp="1"/>
          </p:cNvSpPr>
          <p:nvPr>
            <p:ph idx="1"/>
          </p:nvPr>
        </p:nvSpPr>
        <p:spPr>
          <a:xfrm>
            <a:off x="457200" y="1600200"/>
            <a:ext cx="8229600" cy="4526280"/>
          </a:xfrm>
          <a:prstGeom prst="rect">
            <a:avLst/>
          </a:prstGeo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22" name=""/>
        <p:cNvGrpSpPr/>
        <p:nvPr/>
      </p:nvGrpSpPr>
      <p:grpSpPr>
        <a:xfrm>
          <a:off x="0" y="0"/>
          <a:ext cx="0" cy="0"/>
          <a:chOff x="0" y="0"/>
          <a:chExt cx="0" cy="0"/>
        </a:xfrm>
      </p:grpSpPr>
      <p:sp>
        <p:nvSpPr>
          <p:cNvPr id="1048669" name="标题 1"/>
          <p:cNvSpPr>
            <a:spLocks noGrp="1"/>
          </p:cNvSpPr>
          <p:nvPr>
            <p:ph type="title"/>
          </p:nvPr>
        </p:nvSpPr>
        <p:spPr>
          <a:xfrm>
            <a:off x="831763" y="1709738"/>
            <a:ext cx="10514505"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1048670" name="文本占位符 2"/>
          <p:cNvSpPr>
            <a:spLocks noGrp="1"/>
          </p:cNvSpPr>
          <p:nvPr>
            <p:ph type="body" idx="1"/>
          </p:nvPr>
        </p:nvSpPr>
        <p:spPr>
          <a:xfrm>
            <a:off x="831763" y="4589463"/>
            <a:ext cx="10514505"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21" name=""/>
        <p:cNvGrpSpPr/>
        <p:nvPr/>
      </p:nvGrpSpPr>
      <p:grpSpPr>
        <a:xfrm>
          <a:off x="0" y="0"/>
          <a:ext cx="0" cy="0"/>
          <a:chOff x="0" y="0"/>
          <a:chExt cx="0" cy="0"/>
        </a:xfrm>
      </p:grpSpPr>
      <p:sp>
        <p:nvSpPr>
          <p:cNvPr id="1048666"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
        <p:nvSpPr>
          <p:cNvPr id="1048667" name="内容占位符 2"/>
          <p:cNvSpPr>
            <a:spLocks noGrp="1"/>
          </p:cNvSpPr>
          <p:nvPr>
            <p:ph sz="half" idx="1"/>
          </p:nvPr>
        </p:nvSpPr>
        <p:spPr>
          <a:xfrm>
            <a:off x="838113" y="1825625"/>
            <a:ext cx="5181060" cy="4351338"/>
          </a:xfrm>
          <a:prstGeom prst="rect">
            <a:avLst/>
          </a:prstGeo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48668" name="内容占位符 3"/>
          <p:cNvSpPr>
            <a:spLocks noGrp="1"/>
          </p:cNvSpPr>
          <p:nvPr>
            <p:ph sz="half" idx="2"/>
          </p:nvPr>
        </p:nvSpPr>
        <p:spPr>
          <a:xfrm>
            <a:off x="6171557" y="1825625"/>
            <a:ext cx="5181060" cy="4351338"/>
          </a:xfrm>
          <a:prstGeom prst="rect">
            <a:avLst/>
          </a:prstGeo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12" name=""/>
        <p:cNvGrpSpPr/>
        <p:nvPr/>
      </p:nvGrpSpPr>
      <p:grpSpPr>
        <a:xfrm>
          <a:off x="0" y="0"/>
          <a:ext cx="0" cy="0"/>
          <a:chOff x="0" y="0"/>
          <a:chExt cx="0" cy="0"/>
        </a:xfrm>
      </p:grpSpPr>
      <p:sp>
        <p:nvSpPr>
          <p:cNvPr id="1048646" name="标题 1"/>
          <p:cNvSpPr>
            <a:spLocks noGrp="1"/>
          </p:cNvSpPr>
          <p:nvPr>
            <p:ph type="title"/>
          </p:nvPr>
        </p:nvSpPr>
        <p:spPr>
          <a:xfrm>
            <a:off x="839701" y="365125"/>
            <a:ext cx="10514505" cy="1325563"/>
          </a:xfrm>
          <a:prstGeom prst="rect">
            <a:avLst/>
          </a:prstGeom>
        </p:spPr>
        <p:txBody>
          <a:bodyPr/>
          <a:p>
            <a:r>
              <a:rPr lang="zh-CN" altLang="en-US" noProof="1" smtClean="0"/>
              <a:t>单击此处编辑母版标题样式</a:t>
            </a:r>
            <a:endParaRPr lang="zh-CN" altLang="en-US" noProof="1"/>
          </a:p>
        </p:txBody>
      </p:sp>
      <p:sp>
        <p:nvSpPr>
          <p:cNvPr id="1048647" name="文本占位符 2"/>
          <p:cNvSpPr>
            <a:spLocks noGrp="1"/>
          </p:cNvSpPr>
          <p:nvPr>
            <p:ph type="body" idx="1"/>
          </p:nvPr>
        </p:nvSpPr>
        <p:spPr>
          <a:xfrm>
            <a:off x="1186650" y="1778438"/>
            <a:ext cx="487306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endParaRPr lang="zh-CN" altLang="en-US" noProof="1" smtClean="0"/>
          </a:p>
        </p:txBody>
      </p:sp>
      <p:sp>
        <p:nvSpPr>
          <p:cNvPr id="1048648" name="内容占位符 3"/>
          <p:cNvSpPr>
            <a:spLocks noGrp="1"/>
          </p:cNvSpPr>
          <p:nvPr>
            <p:ph sz="half" idx="2"/>
          </p:nvPr>
        </p:nvSpPr>
        <p:spPr>
          <a:xfrm>
            <a:off x="1186650" y="2665379"/>
            <a:ext cx="4873066" cy="3524284"/>
          </a:xfrm>
          <a:prstGeom prst="rect">
            <a:avLst/>
          </a:prstGeo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48649" name="文本占位符 4"/>
          <p:cNvSpPr>
            <a:spLocks noGrp="1"/>
          </p:cNvSpPr>
          <p:nvPr>
            <p:ph type="body" sz="quarter" idx="3"/>
          </p:nvPr>
        </p:nvSpPr>
        <p:spPr>
          <a:xfrm>
            <a:off x="6256286" y="1778438"/>
            <a:ext cx="489706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endParaRPr lang="zh-CN" altLang="en-US" noProof="1" smtClean="0"/>
          </a:p>
        </p:txBody>
      </p:sp>
      <p:sp>
        <p:nvSpPr>
          <p:cNvPr id="1048650" name="内容占位符 5"/>
          <p:cNvSpPr>
            <a:spLocks noGrp="1"/>
          </p:cNvSpPr>
          <p:nvPr>
            <p:ph sz="quarter" idx="4"/>
          </p:nvPr>
        </p:nvSpPr>
        <p:spPr>
          <a:xfrm>
            <a:off x="6256286" y="2665379"/>
            <a:ext cx="4897066" cy="3524284"/>
          </a:xfrm>
          <a:prstGeom prst="rect">
            <a:avLst/>
          </a:prstGeo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20" name=""/>
        <p:cNvGrpSpPr/>
        <p:nvPr/>
      </p:nvGrpSpPr>
      <p:grpSpPr>
        <a:xfrm>
          <a:off x="0" y="0"/>
          <a:ext cx="0" cy="0"/>
          <a:chOff x="0" y="0"/>
          <a:chExt cx="0" cy="0"/>
        </a:xfrm>
      </p:grpSpPr>
      <p:sp>
        <p:nvSpPr>
          <p:cNvPr id="1048665"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bg>
      <p:bgPr>
        <a:blipFill rotWithShape="0">
          <a:blip r:embed="rId2"/>
          <a:stretch>
            <a:fillRect/>
          </a:stretch>
        </a:blipFill>
        <a:effectLst/>
      </p:bgPr>
    </p:bg>
    <p:spTree>
      <p:nvGrpSpPr>
        <p:cNvPr id="131" name=""/>
        <p:cNvGrpSpPr/>
        <p:nvPr/>
      </p:nvGrpSpPr>
      <p:grpSpPr>
        <a:xfrm>
          <a:off x="0" y="0"/>
          <a:ext cx="0" cy="0"/>
          <a:chOff x="0" y="0"/>
          <a:chExt cx="0" cy="0"/>
        </a:xfrm>
      </p:grpSpPr>
      <p:sp>
        <p:nvSpPr>
          <p:cNvPr id="1048690"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
        <p:nvSpPr>
          <p:cNvPr id="1048691" name="内容占位符 2"/>
          <p:cNvSpPr>
            <a:spLocks noGrp="1"/>
          </p:cNvSpPr>
          <p:nvPr>
            <p:ph idx="1"/>
          </p:nvPr>
        </p:nvSpPr>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15"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16" name=""/>
        <p:cNvGrpSpPr/>
        <p:nvPr/>
      </p:nvGrpSpPr>
      <p:grpSpPr>
        <a:xfrm>
          <a:off x="0" y="0"/>
          <a:ext cx="0" cy="0"/>
          <a:chOff x="0" y="0"/>
          <a:chExt cx="0" cy="0"/>
        </a:xfrm>
      </p:grpSpPr>
      <p:sp>
        <p:nvSpPr>
          <p:cNvPr id="1048655" name="标题 1"/>
          <p:cNvSpPr>
            <a:spLocks noGrp="1"/>
          </p:cNvSpPr>
          <p:nvPr>
            <p:ph type="title"/>
          </p:nvPr>
        </p:nvSpPr>
        <p:spPr>
          <a:xfrm>
            <a:off x="839701" y="457200"/>
            <a:ext cx="3931827"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1048656" name="内容占位符 2"/>
          <p:cNvSpPr>
            <a:spLocks noGrp="1"/>
          </p:cNvSpPr>
          <p:nvPr>
            <p:ph idx="1"/>
          </p:nvPr>
        </p:nvSpPr>
        <p:spPr>
          <a:xfrm>
            <a:off x="5182648" y="987425"/>
            <a:ext cx="6171557"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48657" name="文本占位符 3"/>
          <p:cNvSpPr>
            <a:spLocks noGrp="1"/>
          </p:cNvSpPr>
          <p:nvPr>
            <p:ph type="body" sz="half" idx="2"/>
          </p:nvPr>
        </p:nvSpPr>
        <p:spPr>
          <a:xfrm>
            <a:off x="839701" y="2057400"/>
            <a:ext cx="393182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17" name=""/>
        <p:cNvGrpSpPr/>
        <p:nvPr/>
      </p:nvGrpSpPr>
      <p:grpSpPr>
        <a:xfrm>
          <a:off x="0" y="0"/>
          <a:ext cx="0" cy="0"/>
          <a:chOff x="0" y="0"/>
          <a:chExt cx="0" cy="0"/>
        </a:xfrm>
      </p:grpSpPr>
      <p:sp>
        <p:nvSpPr>
          <p:cNvPr id="1048658" name="标题 1"/>
          <p:cNvSpPr>
            <a:spLocks noGrp="1"/>
          </p:cNvSpPr>
          <p:nvPr>
            <p:ph type="title"/>
          </p:nvPr>
        </p:nvSpPr>
        <p:spPr>
          <a:xfrm>
            <a:off x="839701" y="457200"/>
            <a:ext cx="4164915"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1048659" name="图片占位符 2"/>
          <p:cNvSpPr>
            <a:spLocks noGrp="1"/>
          </p:cNvSpPr>
          <p:nvPr>
            <p:ph type="pic" idx="1"/>
          </p:nvPr>
        </p:nvSpPr>
        <p:spPr>
          <a:xfrm>
            <a:off x="5182648" y="457201"/>
            <a:ext cx="6171557"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zh-CN" altLang="en-US" sz="3200" b="0" i="0" u="none" strike="noStrike" kern="1200" cap="none" spc="0" normalizeH="0" baseline="0" noProof="1">
              <a:ln>
                <a:noFill/>
              </a:ln>
              <a:solidFill>
                <a:schemeClr val="tx1"/>
              </a:solidFill>
              <a:effectLst/>
              <a:uLnTx/>
              <a:uFillTx/>
              <a:latin typeface="+mn-lt"/>
              <a:ea typeface="方正小标宋简体" panose="03000509000000000000" pitchFamily="65" charset="-122"/>
              <a:cs typeface="+mn-cs"/>
            </a:endParaRPr>
          </a:p>
        </p:txBody>
      </p:sp>
      <p:sp>
        <p:nvSpPr>
          <p:cNvPr id="1048660" name="文本占位符 3"/>
          <p:cNvSpPr>
            <a:spLocks noGrp="1"/>
          </p:cNvSpPr>
          <p:nvPr>
            <p:ph type="body" sz="half" idx="2"/>
          </p:nvPr>
        </p:nvSpPr>
        <p:spPr>
          <a:xfrm>
            <a:off x="839701" y="2057400"/>
            <a:ext cx="4164915"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14" name=""/>
        <p:cNvGrpSpPr/>
        <p:nvPr/>
      </p:nvGrpSpPr>
      <p:grpSpPr>
        <a:xfrm>
          <a:off x="0" y="0"/>
          <a:ext cx="0" cy="0"/>
          <a:chOff x="0" y="0"/>
          <a:chExt cx="0" cy="0"/>
        </a:xfrm>
      </p:grpSpPr>
      <p:sp>
        <p:nvSpPr>
          <p:cNvPr id="1048653"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
        <p:nvSpPr>
          <p:cNvPr id="1048654" name="竖排文字占位符 2"/>
          <p:cNvSpPr>
            <a:spLocks noGrp="1"/>
          </p:cNvSpPr>
          <p:nvPr>
            <p:ph type="body" orient="vert" idx="1"/>
          </p:nvPr>
        </p:nvSpPr>
        <p:spPr>
          <a:xfrm>
            <a:off x="457200" y="1600200"/>
            <a:ext cx="8229600" cy="4526280"/>
          </a:xfrm>
          <a:prstGeom prst="rect">
            <a:avLst/>
          </a:prstGeom>
        </p:spPr>
        <p:txBody>
          <a:bodyPr vert="eaVert"/>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13" name=""/>
        <p:cNvGrpSpPr/>
        <p:nvPr/>
      </p:nvGrpSpPr>
      <p:grpSpPr>
        <a:xfrm>
          <a:off x="0" y="0"/>
          <a:ext cx="0" cy="0"/>
          <a:chOff x="0" y="0"/>
          <a:chExt cx="0" cy="0"/>
        </a:xfrm>
      </p:grpSpPr>
      <p:sp>
        <p:nvSpPr>
          <p:cNvPr id="1048651" name="竖排标题 1"/>
          <p:cNvSpPr>
            <a:spLocks noGrp="1"/>
          </p:cNvSpPr>
          <p:nvPr>
            <p:ph type="title" orient="vert"/>
          </p:nvPr>
        </p:nvSpPr>
        <p:spPr>
          <a:xfrm>
            <a:off x="8723991" y="365125"/>
            <a:ext cx="2628626" cy="5811838"/>
          </a:xfrm>
          <a:prstGeom prst="rect">
            <a:avLst/>
          </a:prstGeom>
        </p:spPr>
        <p:txBody>
          <a:bodyPr vert="eaVert"/>
          <a:p>
            <a:r>
              <a:rPr lang="zh-CN" altLang="en-US" noProof="1" smtClean="0"/>
              <a:t>单击此处编辑母版标题样式</a:t>
            </a:r>
            <a:endParaRPr lang="zh-CN" altLang="en-US" noProof="1"/>
          </a:p>
        </p:txBody>
      </p:sp>
      <p:sp>
        <p:nvSpPr>
          <p:cNvPr id="1048652" name="竖排文字占位符 2"/>
          <p:cNvSpPr>
            <a:spLocks noGrp="1"/>
          </p:cNvSpPr>
          <p:nvPr>
            <p:ph type="body" orient="vert" idx="1"/>
          </p:nvPr>
        </p:nvSpPr>
        <p:spPr>
          <a:xfrm>
            <a:off x="838113" y="365125"/>
            <a:ext cx="7733494" cy="5811838"/>
          </a:xfrm>
          <a:prstGeom prst="rect">
            <a:avLst/>
          </a:prstGeom>
        </p:spPr>
        <p:txBody>
          <a:bodyPr vert="eaVert"/>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rotWithShape="0">
          <a:blip r:embed="rId2"/>
          <a:stretch>
            <a:fillRect/>
          </a:stretch>
        </a:blipFill>
        <a:effectLst/>
      </p:bgPr>
    </p:bg>
    <p:spTree>
      <p:nvGrpSpPr>
        <p:cNvPr id="128" name=""/>
        <p:cNvGrpSpPr/>
        <p:nvPr/>
      </p:nvGrpSpPr>
      <p:grpSpPr>
        <a:xfrm>
          <a:off x="0" y="0"/>
          <a:ext cx="0" cy="0"/>
          <a:chOff x="0" y="0"/>
          <a:chExt cx="0" cy="0"/>
        </a:xfrm>
      </p:grpSpPr>
      <p:sp>
        <p:nvSpPr>
          <p:cNvPr id="1048681" name="标题 1"/>
          <p:cNvSpPr>
            <a:spLocks noGrp="1"/>
          </p:cNvSpPr>
          <p:nvPr>
            <p:ph type="title"/>
          </p:nvPr>
        </p:nvSpPr>
        <p:spPr>
          <a:xfrm>
            <a:off x="831763" y="1709738"/>
            <a:ext cx="10514505"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1048682" name="文本占位符 2"/>
          <p:cNvSpPr>
            <a:spLocks noGrp="1"/>
          </p:cNvSpPr>
          <p:nvPr>
            <p:ph type="body" idx="1"/>
          </p:nvPr>
        </p:nvSpPr>
        <p:spPr>
          <a:xfrm>
            <a:off x="831763" y="4589463"/>
            <a:ext cx="1051450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bg>
      <p:bgPr>
        <a:blipFill rotWithShape="0">
          <a:blip r:embed="rId2"/>
          <a:stretch>
            <a:fillRect/>
          </a:stretch>
        </a:blipFill>
        <a:effectLst/>
      </p:bgPr>
    </p:bg>
    <p:spTree>
      <p:nvGrpSpPr>
        <p:cNvPr id="133" name=""/>
        <p:cNvGrpSpPr/>
        <p:nvPr/>
      </p:nvGrpSpPr>
      <p:grpSpPr>
        <a:xfrm>
          <a:off x="0" y="0"/>
          <a:ext cx="0" cy="0"/>
          <a:chOff x="0" y="0"/>
          <a:chExt cx="0" cy="0"/>
        </a:xfrm>
      </p:grpSpPr>
      <p:sp>
        <p:nvSpPr>
          <p:cNvPr id="1048694"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
        <p:nvSpPr>
          <p:cNvPr id="1048695" name="内容占位符 2"/>
          <p:cNvSpPr>
            <a:spLocks noGrp="1"/>
          </p:cNvSpPr>
          <p:nvPr>
            <p:ph sz="half" idx="1"/>
          </p:nvPr>
        </p:nvSpPr>
        <p:spPr>
          <a:xfrm>
            <a:off x="381000" y="981075"/>
            <a:ext cx="5610035" cy="560388"/>
          </a:xfr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48696" name="内容占位符 3"/>
          <p:cNvSpPr>
            <a:spLocks noGrp="1"/>
          </p:cNvSpPr>
          <p:nvPr>
            <p:ph sz="half" idx="2"/>
          </p:nvPr>
        </p:nvSpPr>
        <p:spPr>
          <a:xfrm>
            <a:off x="6220016" y="981075"/>
            <a:ext cx="5610035" cy="560388"/>
          </a:xfr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Pr>
        <a:blipFill rotWithShape="0">
          <a:blip r:embed="rId2"/>
          <a:stretch>
            <a:fillRect/>
          </a:stretch>
        </a:blipFill>
        <a:effectLst/>
      </p:bgPr>
    </p:bg>
    <p:spTree>
      <p:nvGrpSpPr>
        <p:cNvPr id="129" name=""/>
        <p:cNvGrpSpPr/>
        <p:nvPr/>
      </p:nvGrpSpPr>
      <p:grpSpPr>
        <a:xfrm>
          <a:off x="0" y="0"/>
          <a:ext cx="0" cy="0"/>
          <a:chOff x="0" y="0"/>
          <a:chExt cx="0" cy="0"/>
        </a:xfrm>
      </p:grpSpPr>
      <p:sp>
        <p:nvSpPr>
          <p:cNvPr id="1048683" name="标题 1"/>
          <p:cNvSpPr>
            <a:spLocks noGrp="1"/>
          </p:cNvSpPr>
          <p:nvPr>
            <p:ph type="title"/>
          </p:nvPr>
        </p:nvSpPr>
        <p:spPr>
          <a:xfrm>
            <a:off x="839701" y="365125"/>
            <a:ext cx="10514505" cy="1325563"/>
          </a:xfrm>
          <a:prstGeom prst="rect">
            <a:avLst/>
          </a:prstGeom>
        </p:spPr>
        <p:txBody>
          <a:bodyPr/>
          <a:p>
            <a:r>
              <a:rPr lang="zh-CN" altLang="en-US" noProof="1" smtClean="0"/>
              <a:t>单击此处编辑母版标题样式</a:t>
            </a:r>
            <a:endParaRPr lang="zh-CN" altLang="en-US" noProof="1"/>
          </a:p>
        </p:txBody>
      </p:sp>
      <p:sp>
        <p:nvSpPr>
          <p:cNvPr id="1048684" name="文本占位符 2"/>
          <p:cNvSpPr>
            <a:spLocks noGrp="1"/>
          </p:cNvSpPr>
          <p:nvPr>
            <p:ph type="body" idx="1"/>
          </p:nvPr>
        </p:nvSpPr>
        <p:spPr>
          <a:xfrm>
            <a:off x="1186650" y="1778438"/>
            <a:ext cx="487306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endParaRPr lang="zh-CN" altLang="en-US" noProof="1" smtClean="0"/>
          </a:p>
        </p:txBody>
      </p:sp>
      <p:sp>
        <p:nvSpPr>
          <p:cNvPr id="1048685" name="内容占位符 3"/>
          <p:cNvSpPr>
            <a:spLocks noGrp="1"/>
          </p:cNvSpPr>
          <p:nvPr>
            <p:ph sz="half" idx="2"/>
          </p:nvPr>
        </p:nvSpPr>
        <p:spPr>
          <a:xfrm>
            <a:off x="1186650" y="2665379"/>
            <a:ext cx="4873066" cy="3524284"/>
          </a:xfr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48686" name="文本占位符 4"/>
          <p:cNvSpPr>
            <a:spLocks noGrp="1"/>
          </p:cNvSpPr>
          <p:nvPr>
            <p:ph type="body" sz="quarter" idx="3"/>
          </p:nvPr>
        </p:nvSpPr>
        <p:spPr>
          <a:xfrm>
            <a:off x="6256286" y="1778438"/>
            <a:ext cx="489706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noProof="1" smtClean="0"/>
              <a:t>单击此处编辑母版文本样式</a:t>
            </a:r>
            <a:endParaRPr lang="zh-CN" altLang="en-US" noProof="1" smtClean="0"/>
          </a:p>
        </p:txBody>
      </p:sp>
      <p:sp>
        <p:nvSpPr>
          <p:cNvPr id="1048687" name="内容占位符 5"/>
          <p:cNvSpPr>
            <a:spLocks noGrp="1"/>
          </p:cNvSpPr>
          <p:nvPr>
            <p:ph sz="quarter" idx="4"/>
          </p:nvPr>
        </p:nvSpPr>
        <p:spPr>
          <a:xfrm>
            <a:off x="6256286" y="2665379"/>
            <a:ext cx="4897066" cy="3524284"/>
          </a:xfrm>
        </p:spPr>
        <p:txBody>
          <a:bodyPr/>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bg>
      <p:bgPr>
        <a:blipFill rotWithShape="0">
          <a:blip r:embed="rId2"/>
          <a:stretch>
            <a:fillRect/>
          </a:stretch>
        </a:blipFill>
        <a:effectLst/>
      </p:bgPr>
    </p:bg>
    <p:spTree>
      <p:nvGrpSpPr>
        <p:cNvPr id="124" name=""/>
        <p:cNvGrpSpPr/>
        <p:nvPr/>
      </p:nvGrpSpPr>
      <p:grpSpPr>
        <a:xfrm>
          <a:off x="0" y="0"/>
          <a:ext cx="0" cy="0"/>
          <a:chOff x="0" y="0"/>
          <a:chExt cx="0" cy="0"/>
        </a:xfrm>
      </p:grpSpPr>
      <p:sp>
        <p:nvSpPr>
          <p:cNvPr id="1048673" name="标题 1"/>
          <p:cNvSpPr>
            <a:spLocks noGrp="1"/>
          </p:cNvSpPr>
          <p:nvPr>
            <p:ph type="title"/>
          </p:nvPr>
        </p:nvSpPr>
        <p:spPr>
          <a:xfrm>
            <a:off x="457200" y="274955"/>
            <a:ext cx="8229600" cy="1143000"/>
          </a:xfrm>
          <a:prstGeom prst="rect">
            <a:avLst/>
          </a:prstGeom>
        </p:spPr>
        <p:txBody>
          <a:bodyPr/>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blipFill rotWithShape="0">
          <a:blip r:embed="rId2"/>
          <a:stretch>
            <a:fillRect/>
          </a:stretch>
        </a:blipFill>
        <a:effectLst/>
      </p:bgPr>
    </p:bg>
    <p:spTree>
      <p:nvGrpSpPr>
        <p:cNvPr id="52"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Pr>
        <a:blipFill rotWithShape="0">
          <a:blip r:embed="rId2"/>
          <a:stretch>
            <a:fillRect/>
          </a:stretch>
        </a:blipFill>
        <a:effectLst/>
      </p:bgPr>
    </p:bg>
    <p:spTree>
      <p:nvGrpSpPr>
        <p:cNvPr id="134" name=""/>
        <p:cNvGrpSpPr/>
        <p:nvPr/>
      </p:nvGrpSpPr>
      <p:grpSpPr>
        <a:xfrm>
          <a:off x="0" y="0"/>
          <a:ext cx="0" cy="0"/>
          <a:chOff x="0" y="0"/>
          <a:chExt cx="0" cy="0"/>
        </a:xfrm>
      </p:grpSpPr>
      <p:sp>
        <p:nvSpPr>
          <p:cNvPr id="1048697" name="标题 1"/>
          <p:cNvSpPr>
            <a:spLocks noGrp="1"/>
          </p:cNvSpPr>
          <p:nvPr>
            <p:ph type="title"/>
          </p:nvPr>
        </p:nvSpPr>
        <p:spPr>
          <a:xfrm>
            <a:off x="839701" y="457200"/>
            <a:ext cx="3931827"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1048698" name="内容占位符 2"/>
          <p:cNvSpPr>
            <a:spLocks noGrp="1"/>
          </p:cNvSpPr>
          <p:nvPr>
            <p:ph idx="1"/>
          </p:nvPr>
        </p:nvSpPr>
        <p:spPr>
          <a:xfrm>
            <a:off x="5182648" y="987425"/>
            <a:ext cx="617155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1048699" name="文本占位符 3"/>
          <p:cNvSpPr>
            <a:spLocks noGrp="1"/>
          </p:cNvSpPr>
          <p:nvPr>
            <p:ph type="body" sz="half" idx="2"/>
          </p:nvPr>
        </p:nvSpPr>
        <p:spPr>
          <a:xfrm>
            <a:off x="839701" y="2057400"/>
            <a:ext cx="393182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blipFill rotWithShape="0">
          <a:blip r:embed="rId2"/>
          <a:stretch>
            <a:fillRect/>
          </a:stretch>
        </a:blipFill>
        <a:effectLst/>
      </p:bgPr>
    </p:bg>
    <p:spTree>
      <p:nvGrpSpPr>
        <p:cNvPr id="127" name=""/>
        <p:cNvGrpSpPr/>
        <p:nvPr/>
      </p:nvGrpSpPr>
      <p:grpSpPr>
        <a:xfrm>
          <a:off x="0" y="0"/>
          <a:ext cx="0" cy="0"/>
          <a:chOff x="0" y="0"/>
          <a:chExt cx="0" cy="0"/>
        </a:xfrm>
      </p:grpSpPr>
      <p:sp>
        <p:nvSpPr>
          <p:cNvPr id="1048678" name="标题 1"/>
          <p:cNvSpPr>
            <a:spLocks noGrp="1"/>
          </p:cNvSpPr>
          <p:nvPr>
            <p:ph type="title"/>
          </p:nvPr>
        </p:nvSpPr>
        <p:spPr>
          <a:xfrm>
            <a:off x="839701" y="457200"/>
            <a:ext cx="4164915"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1048679" name="图片占位符 2"/>
          <p:cNvSpPr>
            <a:spLocks noGrp="1"/>
          </p:cNvSpPr>
          <p:nvPr>
            <p:ph type="pic" idx="1"/>
          </p:nvPr>
        </p:nvSpPr>
        <p:spPr>
          <a:xfrm>
            <a:off x="5182648" y="457201"/>
            <a:ext cx="6171557" cy="5403850"/>
          </a:xfrm>
        </p:spPr>
        <p:txBody>
          <a:bodyPr vert="horz" wrap="square" lIns="91440" tIns="45720" rIns="91440" bIns="45720" numCol="1" anchor="t" anchorCtr="0" compatLnSpc="1">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marL="0" marR="0" lvl="0" indent="0" algn="just" defTabSz="902970" rtl="0" eaLnBrk="0" fontAlgn="base" latinLnBrk="0" hangingPunct="0">
              <a:lnSpc>
                <a:spcPct val="140000"/>
              </a:lnSpc>
              <a:spcBef>
                <a:spcPct val="0"/>
              </a:spcBef>
              <a:spcAft>
                <a:spcPct val="0"/>
              </a:spcAft>
              <a:buClr>
                <a:schemeClr val="accent1"/>
              </a:buClr>
              <a:buSzTx/>
              <a:buFont typeface=".黑体-日本语"/>
              <a:buNone/>
              <a:tabLst>
                <a:tab pos="5560695" algn="l"/>
              </a:tabLst>
            </a:pPr>
            <a:endParaRPr kumimoji="0" lang="zh-CN" altLang="en-US" sz="3200" b="1" i="0" u="none" strike="noStrike" kern="1200" cap="none" spc="0" normalizeH="0" baseline="0" noProof="1">
              <a:ln>
                <a:noFill/>
              </a:ln>
              <a:solidFill>
                <a:srgbClr val="000000"/>
              </a:solidFill>
              <a:effectLst/>
              <a:uLnTx/>
              <a:uFillTx/>
              <a:latin typeface="宋体" panose="02010600030101010101" pitchFamily="2" charset="-122"/>
              <a:ea typeface="方正小标宋简体" panose="03000509000000000000" pitchFamily="65" charset="-122"/>
              <a:cs typeface="+mn-cs"/>
            </a:endParaRPr>
          </a:p>
        </p:txBody>
      </p:sp>
      <p:sp>
        <p:nvSpPr>
          <p:cNvPr id="1048680" name="文本占位符 3"/>
          <p:cNvSpPr>
            <a:spLocks noGrp="1"/>
          </p:cNvSpPr>
          <p:nvPr>
            <p:ph type="body" sz="half" idx="2"/>
          </p:nvPr>
        </p:nvSpPr>
        <p:spPr>
          <a:xfrm>
            <a:off x="839701" y="2057400"/>
            <a:ext cx="4164915"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noProof="1" smtClean="0"/>
              <a:t>单击此处编辑母版文本样式</a:t>
            </a:r>
            <a:endParaRPr lang="zh-CN"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png"/><Relationship Id="rId17" Type="http://schemas.openxmlformats.org/officeDocument/2006/relationships/slide" Target="../slides/slide1.xml"/><Relationship Id="rId16" Type="http://schemas.openxmlformats.org/officeDocument/2006/relationships/image" Target="../media/image3.png"/><Relationship Id="rId15" Type="http://schemas.openxmlformats.org/officeDocument/2006/relationships/image" Target="../media/image2.png"/><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4"/>
          <a:stretch>
            <a:fillRect/>
          </a:stretch>
        </a:blipFill>
        <a:effectLst/>
      </p:bgPr>
    </p:bg>
    <p:spTree>
      <p:nvGrpSpPr>
        <p:cNvPr id="38" name=""/>
        <p:cNvGrpSpPr/>
        <p:nvPr/>
      </p:nvGrpSpPr>
      <p:grpSpPr/>
      <p:sp>
        <p:nvSpPr>
          <p:cNvPr id="1048576" name="文本占位符 1025"/>
          <p:cNvSpPr>
            <a:spLocks noGrp="1"/>
          </p:cNvSpPr>
          <p:nvPr>
            <p:ph type="body"/>
          </p:nvPr>
        </p:nvSpPr>
        <p:spPr>
          <a:xfrm>
            <a:off x="381000" y="981075"/>
            <a:ext cx="11449050" cy="560388"/>
          </a:xfrm>
          <a:prstGeom prst="rect">
            <a:avLst/>
          </a:prstGeom>
          <a:noFill/>
          <a:ln w="9525">
            <a:noFill/>
          </a:ln>
        </p:spPr>
        <p:txBody>
          <a:bodyPr>
            <a:spAutoFit/>
          </a:bodyPr>
          <a:p>
            <a:pPr lvl="0"/>
            <a:r>
              <a:rPr lang="zh-CN" altLang="en-US" dirty="0"/>
              <a:t>单击此处编辑母版文本样式</a:t>
            </a:r>
            <a:endParaRPr lang="zh-CN" altLang="en-US" dirty="0"/>
          </a:p>
        </p:txBody>
      </p:sp>
      <p:pic>
        <p:nvPicPr>
          <p:cNvPr id="2097152" name="图片 1027"/>
          <p:cNvPicPr>
            <a:picLocks noChangeAspect="1"/>
          </p:cNvPicPr>
          <p:nvPr/>
        </p:nvPicPr>
        <p:blipFill>
          <a:blip r:embed="rId15"/>
          <a:stretch>
            <a:fillRect/>
          </a:stretch>
        </p:blipFill>
        <p:spPr>
          <a:xfrm>
            <a:off x="1252538" y="406400"/>
            <a:ext cx="10434637" cy="6350"/>
          </a:xfrm>
          <a:prstGeom prst="rect">
            <a:avLst/>
          </a:prstGeom>
          <a:noFill/>
          <a:ln w="9525">
            <a:noFill/>
          </a:ln>
        </p:spPr>
      </p:pic>
      <p:pic>
        <p:nvPicPr>
          <p:cNvPr id="2097153" name="图片 1028" descr="光盘4副本">
            <a:hlinkClick r:id="" tooltip="上一页" action="ppaction://hlinkshowjump?jump=previousslide"/>
          </p:cNvPr>
          <p:cNvPicPr>
            <a:picLocks noChangeAspect="1"/>
          </p:cNvPicPr>
          <p:nvPr/>
        </p:nvPicPr>
        <p:blipFill>
          <a:blip r:embed="rId16"/>
          <a:srcRect l="2524" t="3365" r="89323" b="85904"/>
          <a:stretch>
            <a:fillRect/>
          </a:stretch>
        </p:blipFill>
        <p:spPr>
          <a:xfrm>
            <a:off x="9229725" y="6561138"/>
            <a:ext cx="273050" cy="268287"/>
          </a:xfrm>
          <a:prstGeom prst="rect">
            <a:avLst/>
          </a:prstGeom>
          <a:noFill/>
          <a:ln w="9525">
            <a:noFill/>
          </a:ln>
        </p:spPr>
      </p:pic>
      <p:pic>
        <p:nvPicPr>
          <p:cNvPr id="2097154" name="图片 1029" descr="光盘4副本">
            <a:hlinkClick r:id="" action="ppaction://hlinkshowjump?jump=previousslide"/>
          </p:cNvPr>
          <p:cNvPicPr>
            <a:picLocks noChangeAspect="1"/>
          </p:cNvPicPr>
          <p:nvPr/>
        </p:nvPicPr>
        <p:blipFill>
          <a:blip r:embed="rId16"/>
          <a:srcRect l="2524" t="3365" r="89323" b="85904"/>
          <a:stretch>
            <a:fillRect/>
          </a:stretch>
        </p:blipFill>
        <p:spPr>
          <a:xfrm>
            <a:off x="9229725" y="6561138"/>
            <a:ext cx="273050" cy="268287"/>
          </a:xfrm>
          <a:prstGeom prst="rect">
            <a:avLst/>
          </a:prstGeom>
          <a:noFill/>
          <a:ln w="9525">
            <a:noFill/>
          </a:ln>
        </p:spPr>
      </p:pic>
      <p:pic>
        <p:nvPicPr>
          <p:cNvPr id="2097155" name="图片 1030" descr="首页按钮副本">
            <a:hlinkClick r:id="rId17" action="ppaction://hlinksldjump"/>
          </p:cNvPr>
          <p:cNvPicPr>
            <a:picLocks noChangeAspect="1"/>
          </p:cNvPicPr>
          <p:nvPr/>
        </p:nvPicPr>
        <p:blipFill>
          <a:blip r:embed="rId18"/>
          <a:srcRect l="13994" t="11151" r="18367" b="8633"/>
          <a:stretch>
            <a:fillRect/>
          </a:stretch>
        </p:blipFill>
        <p:spPr>
          <a:xfrm>
            <a:off x="9634538" y="6565900"/>
            <a:ext cx="279400" cy="268288"/>
          </a:xfrm>
          <a:prstGeom prst="rect">
            <a:avLst/>
          </a:prstGeom>
          <a:noFill/>
          <a:ln w="9525">
            <a:noFill/>
          </a:ln>
        </p:spPr>
      </p:pic>
      <p:pic>
        <p:nvPicPr>
          <p:cNvPr id="2097156" name="图片 1031" descr="光盘4副本">
            <a:hlinkClick r:id="" action="ppaction://hlinkshowjump?jump=nextslide"/>
          </p:cNvPr>
          <p:cNvPicPr>
            <a:picLocks noChangeAspect="1"/>
          </p:cNvPicPr>
          <p:nvPr/>
        </p:nvPicPr>
        <p:blipFill>
          <a:blip r:embed="rId16"/>
          <a:srcRect l="10703" t="3159" r="80630" b="85698"/>
          <a:stretch>
            <a:fillRect/>
          </a:stretch>
        </p:blipFill>
        <p:spPr>
          <a:xfrm>
            <a:off x="10055225" y="6564313"/>
            <a:ext cx="288925" cy="277812"/>
          </a:xfrm>
          <a:prstGeom prst="rect">
            <a:avLst/>
          </a:prstGeom>
          <a:noFill/>
          <a:ln w="9525">
            <a:noFill/>
          </a:ln>
        </p:spPr>
      </p:pic>
      <p:sp>
        <p:nvSpPr>
          <p:cNvPr id="1048577" name="矩形 1032"/>
          <p:cNvSpPr>
            <a:spLocks noChangeArrowheads="1"/>
          </p:cNvSpPr>
          <p:nvPr/>
        </p:nvSpPr>
        <p:spPr bwMode="auto">
          <a:xfrm>
            <a:off x="766763" y="6416675"/>
            <a:ext cx="755650" cy="304800"/>
          </a:xfrm>
          <a:prstGeom prst="rect">
            <a:avLst/>
          </a:prstGeom>
          <a:noFill/>
          <a:ln w="9525">
            <a:noFill/>
            <a:miter lim="800000"/>
          </a:ln>
        </p:spPr>
        <p:txBody>
          <a:bodyPr>
            <a:spAutoFit/>
          </a:bodyPr>
          <a:p>
            <a:pPr lvl="0" algn="ctr" eaLnBrk="1" hangingPunct="1"/>
            <a:fld id="{9A0DB2DC-4C9A-4742-B13C-FB6460FD3503}" type="slidenum">
              <a:rPr lang="zh-CN" altLang="en-US" sz="1400" b="1" dirty="0">
                <a:solidFill>
                  <a:srgbClr val="000000"/>
                </a:solidFill>
                <a:latin typeface="宋体" panose="02010600030101010101" pitchFamily="2" charset="-122"/>
                <a:ea typeface="方正小标宋简体" panose="03000509000000000000" pitchFamily="65" charset="-122"/>
              </a:rPr>
            </a:fld>
            <a:endParaRPr lang="zh-CN" altLang="en-US" sz="1400" b="1" dirty="0">
              <a:solidFill>
                <a:srgbClr val="000000"/>
              </a:solidFill>
              <a:latin typeface="宋体" panose="02010600030101010101" pitchFamily="2" charset="-122"/>
              <a:ea typeface="方正小标宋简体" panose="03000509000000000000" pitchFamily="65" charset="-122"/>
            </a:endParaRPr>
          </a:p>
        </p:txBody>
      </p:sp>
      <p:sp>
        <p:nvSpPr>
          <p:cNvPr id="1048578" name="文本框 1033"/>
          <p:cNvSpPr txBox="1">
            <a:spLocks noChangeArrowheads="1"/>
          </p:cNvSpPr>
          <p:nvPr/>
        </p:nvSpPr>
        <p:spPr bwMode="auto">
          <a:xfrm>
            <a:off x="227013" y="39688"/>
            <a:ext cx="5111750" cy="365125"/>
          </a:xfrm>
          <a:prstGeom prst="rect">
            <a:avLst/>
          </a:prstGeom>
          <a:noFill/>
          <a:ln w="9525">
            <a:noFill/>
            <a:miter lim="800000"/>
          </a:ln>
        </p:spPr>
        <p:txBody>
          <a:bodyPr>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800" b="1" i="0" u="none" strike="noStrike" kern="1200" cap="none" spc="0" normalizeH="0" baseline="0" noProof="0">
                <a:ln>
                  <a:noFill/>
                </a:ln>
                <a:solidFill>
                  <a:schemeClr val="tx1"/>
                </a:solidFill>
                <a:effectLst/>
                <a:uLnTx/>
                <a:uFillTx/>
                <a:latin typeface="宋体" panose="02010600030101010101" pitchFamily="2" charset="-122"/>
                <a:ea typeface="方正小标宋简体" panose="03000509000000000000" pitchFamily="65" charset="-122"/>
                <a:cs typeface="+mn-cs"/>
              </a:rPr>
              <a:t>高考一轮总复习 </a:t>
            </a:r>
            <a:endParaRPr kumimoji="0" lang="zh-CN" altLang="en-US" sz="1800" b="1" i="0" u="none" strike="noStrike" kern="1200" cap="none" spc="0" normalizeH="0" baseline="0" noProof="0">
              <a:ln>
                <a:noFill/>
              </a:ln>
              <a:solidFill>
                <a:schemeClr val="tx1"/>
              </a:solidFill>
              <a:effectLst/>
              <a:uLnTx/>
              <a:uFillTx/>
              <a:latin typeface="宋体" panose="02010600030101010101" pitchFamily="2" charset="-122"/>
              <a:ea typeface="方正小标宋简体" panose="03000509000000000000" pitchFamily="65"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buFont typeface="Arial" panose="020B0604020202020204" pitchFamily="34" charset="0"/>
        <a:defRPr sz="2800" b="1" kern="1200">
          <a:solidFill>
            <a:srgbClr val="CC0000"/>
          </a:solidFill>
          <a:latin typeface="Arial" panose="020B0604020202020204" pitchFamily="34" charset="0"/>
          <a:ea typeface="方正小标宋简体" panose="03000509000000000000" pitchFamily="65" charset="-122"/>
          <a:cs typeface="+mj-cs"/>
        </a:defRPr>
      </a:lvl1pPr>
      <a:lvl2pPr algn="ctr" rtl="0" eaLnBrk="0" fontAlgn="base" hangingPunct="0">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2pPr>
      <a:lvl3pPr algn="ctr" rtl="0" eaLnBrk="0" fontAlgn="base" hangingPunct="0">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3pPr>
      <a:lvl4pPr algn="ctr" rtl="0" eaLnBrk="0" fontAlgn="base" hangingPunct="0">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4pPr>
      <a:lvl5pPr algn="ctr" rtl="0" eaLnBrk="0" fontAlgn="base" hangingPunct="0">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5pPr>
      <a:lvl6pPr marL="457200" algn="ctr" rtl="0" fontAlgn="base">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6pPr>
      <a:lvl7pPr marL="914400" algn="ctr" rtl="0" fontAlgn="base">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7pPr>
      <a:lvl8pPr marL="1371600" algn="ctr" rtl="0" fontAlgn="base">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8pPr>
      <a:lvl9pPr marL="1828800" algn="ctr" rtl="0" fontAlgn="base">
        <a:spcBef>
          <a:spcPct val="0"/>
        </a:spcBef>
        <a:spcAft>
          <a:spcPct val="0"/>
        </a:spcAft>
        <a:buFont typeface="Arial" panose="020B0604020202020204" pitchFamily="34" charset="0"/>
        <a:defRPr sz="2800" b="1">
          <a:solidFill>
            <a:srgbClr val="CC0000"/>
          </a:solidFill>
          <a:latin typeface="Arial" panose="020B0604020202020204" pitchFamily="34" charset="0"/>
          <a:ea typeface="方正小标宋简体" panose="03000509000000000000" pitchFamily="65" charset="-122"/>
        </a:defRPr>
      </a:lvl9pPr>
    </p:titleStyle>
    <p:bodyStyle>
      <a:lvl1pPr marL="342900" indent="279400" algn="just" defTabSz="902970" rtl="0" eaLnBrk="0" fontAlgn="base" hangingPunct="0">
        <a:lnSpc>
          <a:spcPct val="140000"/>
        </a:lnSpc>
        <a:spcBef>
          <a:spcPct val="0"/>
        </a:spcBef>
        <a:spcAft>
          <a:spcPct val="0"/>
        </a:spcAft>
        <a:buClr>
          <a:schemeClr val="accent1"/>
        </a:buClr>
        <a:buFont typeface=".黑体-日本语"/>
        <a:buChar char="•"/>
        <a:tabLst>
          <a:tab pos="5560695" algn="l"/>
        </a:tabLst>
        <a:defRPr sz="2200" b="1" kern="1200">
          <a:solidFill>
            <a:srgbClr val="000000"/>
          </a:solidFill>
          <a:latin typeface="宋体" panose="02010600030101010101" pitchFamily="2" charset="-122"/>
          <a:ea typeface="方正小标宋简体" panose="03000509000000000000" pitchFamily="65" charset="-122"/>
          <a:cs typeface="+mn-cs"/>
        </a:defRPr>
      </a:lvl1pPr>
      <a:lvl2pPr marL="1184275" lvl="1" indent="-285750" algn="just" defTabSz="902970" rtl="0" eaLnBrk="0" fontAlgn="base" hangingPunct="0">
        <a:lnSpc>
          <a:spcPct val="145000"/>
        </a:lnSpc>
        <a:spcBef>
          <a:spcPct val="0"/>
        </a:spcBef>
        <a:spcAft>
          <a:spcPct val="0"/>
        </a:spcAft>
        <a:buClr>
          <a:schemeClr val="tx2"/>
        </a:buClr>
        <a:buFont typeface=".黑体-日本语"/>
        <a:buChar char="–"/>
        <a:tabLst>
          <a:tab pos="5560695" algn="l"/>
        </a:tabLst>
        <a:defRPr sz="2400" b="1" kern="1200">
          <a:solidFill>
            <a:srgbClr val="000000"/>
          </a:solidFill>
          <a:latin typeface="宋体" panose="02010600030101010101" pitchFamily="2" charset="-122"/>
          <a:ea typeface="方正小标宋简体" panose="03000509000000000000" pitchFamily="65" charset="-122"/>
          <a:cs typeface="+mn-cs"/>
        </a:defRPr>
      </a:lvl2pPr>
      <a:lvl3pPr marL="1592580" lvl="2" indent="-228600" algn="just" defTabSz="902970" rtl="0" eaLnBrk="0" fontAlgn="base" hangingPunct="0">
        <a:lnSpc>
          <a:spcPct val="145000"/>
        </a:lnSpc>
        <a:spcBef>
          <a:spcPct val="0"/>
        </a:spcBef>
        <a:spcAft>
          <a:spcPct val="0"/>
        </a:spcAft>
        <a:buClr>
          <a:schemeClr val="tx1"/>
        </a:buClr>
        <a:buFont typeface=".黑体-日本语"/>
        <a:buChar char="•"/>
        <a:tabLst>
          <a:tab pos="5560695" algn="l"/>
        </a:tabLst>
        <a:defRPr sz="2400" b="1" kern="1200">
          <a:solidFill>
            <a:srgbClr val="000000"/>
          </a:solidFill>
          <a:latin typeface="宋体" panose="02010600030101010101" pitchFamily="2" charset="-122"/>
          <a:ea typeface="方正小标宋简体" panose="03000509000000000000" pitchFamily="65" charset="-122"/>
          <a:cs typeface="+mn-cs"/>
        </a:defRPr>
      </a:lvl3pPr>
      <a:lvl4pPr marL="2000250" lvl="3" indent="-228600" algn="just" defTabSz="902970" rtl="0" eaLnBrk="0" fontAlgn="base" hangingPunct="0">
        <a:lnSpc>
          <a:spcPct val="145000"/>
        </a:lnSpc>
        <a:spcBef>
          <a:spcPct val="0"/>
        </a:spcBef>
        <a:spcAft>
          <a:spcPct val="0"/>
        </a:spcAft>
        <a:buFont typeface=".黑体-日本语"/>
        <a:buChar char="–"/>
        <a:tabLst>
          <a:tab pos="5560695" algn="l"/>
        </a:tabLst>
        <a:defRPr sz="2400" b="1" kern="1200">
          <a:solidFill>
            <a:srgbClr val="000000"/>
          </a:solidFill>
          <a:latin typeface="宋体" panose="02010600030101010101" pitchFamily="2" charset="-122"/>
          <a:ea typeface="方正小标宋简体" panose="03000509000000000000" pitchFamily="65" charset="-122"/>
          <a:cs typeface="+mn-cs"/>
        </a:defRPr>
      </a:lvl4pPr>
      <a:lvl5pPr marL="2408555" lvl="4" indent="-228600" algn="just" defTabSz="902970" rtl="0" eaLnBrk="0" fontAlgn="base" hangingPunct="0">
        <a:lnSpc>
          <a:spcPct val="145000"/>
        </a:lnSpc>
        <a:spcBef>
          <a:spcPct val="0"/>
        </a:spcBef>
        <a:spcAft>
          <a:spcPct val="0"/>
        </a:spcAft>
        <a:buFont typeface=".黑体-日本语"/>
        <a:buChar char="»"/>
        <a:tabLst>
          <a:tab pos="5560695" algn="l"/>
        </a:tabLst>
        <a:defRPr sz="2400" b="1" kern="1200">
          <a:solidFill>
            <a:srgbClr val="000000"/>
          </a:solidFill>
          <a:latin typeface="宋体" panose="02010600030101010101" pitchFamily="2" charset="-122"/>
          <a:ea typeface="方正小标宋简体" panose="03000509000000000000" pitchFamily="65" charset="-122"/>
          <a:cs typeface="+mn-cs"/>
        </a:defRPr>
      </a:lvl5pPr>
      <a:lvl6pPr marL="2514600" lvl="5" indent="-228600" algn="just" defTabSz="903605" eaLnBrk="1" fontAlgn="base" latinLnBrk="0" hangingPunct="1">
        <a:lnSpc>
          <a:spcPct val="145000"/>
        </a:lnSpc>
        <a:spcBef>
          <a:spcPct val="0"/>
        </a:spcBef>
        <a:spcAft>
          <a:spcPct val="0"/>
        </a:spcAft>
        <a:buFont typeface="Wingdings" panose="05000000000000000000" pitchFamily="2" charset="2"/>
        <a:buNone/>
        <a:tabLst>
          <a:tab pos="5561330" algn="l"/>
        </a:tabLst>
        <a:defRPr sz="2400" b="1" i="0" u="none" kern="1200" baseline="0">
          <a:solidFill>
            <a:srgbClr val="000000"/>
          </a:solidFill>
          <a:latin typeface="+mn-lt"/>
          <a:ea typeface="+mn-ea"/>
          <a:cs typeface="+mn-cs"/>
        </a:defRPr>
      </a:lvl6pPr>
      <a:lvl7pPr marL="2971800" lvl="6" indent="-228600" algn="just" defTabSz="903605" eaLnBrk="1" fontAlgn="base" latinLnBrk="0" hangingPunct="1">
        <a:lnSpc>
          <a:spcPct val="145000"/>
        </a:lnSpc>
        <a:spcBef>
          <a:spcPct val="0"/>
        </a:spcBef>
        <a:spcAft>
          <a:spcPct val="0"/>
        </a:spcAft>
        <a:buFont typeface="Wingdings" panose="05000000000000000000" pitchFamily="2" charset="2"/>
        <a:buNone/>
        <a:tabLst>
          <a:tab pos="5561330" algn="l"/>
        </a:tabLst>
        <a:defRPr sz="2400" b="1" i="0" u="none" kern="1200" baseline="0">
          <a:solidFill>
            <a:srgbClr val="000000"/>
          </a:solidFill>
          <a:latin typeface="+mn-lt"/>
          <a:ea typeface="+mn-ea"/>
          <a:cs typeface="+mn-cs"/>
        </a:defRPr>
      </a:lvl7pPr>
      <a:lvl8pPr marL="3429000" lvl="7" indent="-228600" algn="just" defTabSz="903605" eaLnBrk="1" fontAlgn="base" latinLnBrk="0" hangingPunct="1">
        <a:lnSpc>
          <a:spcPct val="145000"/>
        </a:lnSpc>
        <a:spcBef>
          <a:spcPct val="0"/>
        </a:spcBef>
        <a:spcAft>
          <a:spcPct val="0"/>
        </a:spcAft>
        <a:buFont typeface="Wingdings" panose="05000000000000000000" pitchFamily="2" charset="2"/>
        <a:buNone/>
        <a:tabLst>
          <a:tab pos="5561330" algn="l"/>
        </a:tabLst>
        <a:defRPr sz="2400" b="1" i="0" u="none" kern="1200" baseline="0">
          <a:solidFill>
            <a:srgbClr val="000000"/>
          </a:solidFill>
          <a:latin typeface="+mn-lt"/>
          <a:ea typeface="+mn-ea"/>
          <a:cs typeface="+mn-cs"/>
        </a:defRPr>
      </a:lvl8pPr>
      <a:lvl9pPr marL="3886200" lvl="8" indent="-228600" algn="just" defTabSz="903605" eaLnBrk="1" fontAlgn="base" latinLnBrk="0" hangingPunct="1">
        <a:lnSpc>
          <a:spcPct val="145000"/>
        </a:lnSpc>
        <a:spcBef>
          <a:spcPct val="0"/>
        </a:spcBef>
        <a:spcAft>
          <a:spcPct val="0"/>
        </a:spcAft>
        <a:buFont typeface="Wingdings" panose="05000000000000000000" pitchFamily="2" charset="2"/>
        <a:buNone/>
        <a:tabLst>
          <a:tab pos="5561330" algn="l"/>
        </a:tabLst>
        <a:defRPr sz="2400" b="1" i="0" u="none" kern="1200" baseline="0">
          <a:solidFill>
            <a:srgbClr val="000000"/>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00" name=""/>
        <p:cNvGrpSpPr/>
        <p:nvPr/>
      </p:nvGrpSpPr>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方正小标宋简体" panose="03000509000000000000" pitchFamily="65" charset="-122"/>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方正小标宋简体" panose="03000509000000000000" pitchFamily="65"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方正小标宋简体" panose="03000509000000000000" pitchFamily="65" charset="-122"/>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方正小标宋简体" panose="03000509000000000000" pitchFamily="65" charset="-122"/>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方正小标宋简体" panose="03000509000000000000" pitchFamily="65" charset="-122"/>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方正小标宋简体" panose="03000509000000000000" pitchFamily="65" charset="-122"/>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方正小标宋简体" panose="03000509000000000000" pitchFamily="65" charset="-122"/>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57" name=""/>
        <p:cNvGrpSpPr/>
        <p:nvPr/>
      </p:nvGrpSpPr>
      <p:grpSpPr/>
      <p:sp>
        <p:nvSpPr>
          <p:cNvPr id="1048583" name="矩形 6"/>
          <p:cNvSpPr/>
          <p:nvPr/>
        </p:nvSpPr>
        <p:spPr>
          <a:xfrm>
            <a:off x="5715" y="1792605"/>
            <a:ext cx="12178665" cy="2359025"/>
          </a:xfrm>
          <a:prstGeom prst="rect">
            <a:avLst/>
          </a:prstGeom>
          <a:gradFill>
            <a:gsLst>
              <a:gs pos="64000">
                <a:srgbClr val="E30000">
                  <a:alpha val="30000"/>
                </a:srgbClr>
              </a:gs>
              <a:gs pos="97000">
                <a:srgbClr val="760303"/>
              </a:gs>
            </a:gsLst>
            <a:lin ang="21594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pPr>
            <a:r>
              <a:rPr lang="zh-CN" sz="6000" b="1">
                <a:solidFill>
                  <a:schemeClr val="tx1"/>
                </a:solidFill>
                <a:sym typeface="+mn-ea"/>
              </a:rPr>
              <a:t>《</a:t>
            </a:r>
            <a:r>
              <a:rPr lang="en-US" altLang="zh-CN" sz="6000" b="1">
                <a:solidFill>
                  <a:schemeClr val="tx1"/>
                </a:solidFill>
                <a:sym typeface="+mn-ea"/>
              </a:rPr>
              <a:t>2019</a:t>
            </a:r>
            <a:r>
              <a:rPr lang="zh-CN" altLang="en-US" sz="6000" b="1">
                <a:solidFill>
                  <a:schemeClr val="tx1"/>
                </a:solidFill>
                <a:sym typeface="+mn-ea"/>
              </a:rPr>
              <a:t>高考作文</a:t>
            </a:r>
            <a:r>
              <a:rPr lang="zh-CN" sz="6000" b="1">
                <a:solidFill>
                  <a:schemeClr val="tx1"/>
                </a:solidFill>
                <a:sym typeface="+mn-ea"/>
              </a:rPr>
              <a:t>考前</a:t>
            </a:r>
            <a:r>
              <a:rPr lang="zh-CN" altLang="en-US" sz="6000" b="1">
                <a:solidFill>
                  <a:schemeClr val="tx1"/>
                </a:solidFill>
                <a:sym typeface="+mn-ea"/>
              </a:rPr>
              <a:t>必背热点</a:t>
            </a:r>
            <a:r>
              <a:rPr lang="zh-CN" sz="6000" b="1">
                <a:solidFill>
                  <a:schemeClr val="tx1"/>
                </a:solidFill>
                <a:sym typeface="+mn-ea"/>
              </a:rPr>
              <a:t>》</a:t>
            </a:r>
            <a:endParaRPr lang="zh-CN" altLang="en-US" sz="6000" b="1">
              <a:solidFill>
                <a:schemeClr val="tx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1000"/>
                                        <p:tgtEl>
                                          <p:spTgt spid="1048583"/>
                                        </p:tgtEl>
                                        <p:attrNameLst>
                                          <p:attrName>style.opacity</p:attrName>
                                        </p:attrNameLst>
                                      </p:cBhvr>
                                      <p:to>
                                        <p:strVal val="0.75"/>
                                      </p:to>
                                    </p:set>
                                    <p:animEffect filter="image" prLst="opacity: 0.5">
                                      <p:cBhvr rctx="IE">
                                        <p:cTn id="7" dur="1000"/>
                                        <p:tgtEl>
                                          <p:spTgt spid="1048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68" name=""/>
        <p:cNvGrpSpPr/>
        <p:nvPr/>
      </p:nvGrpSpPr>
      <p:grpSpPr/>
      <p:sp>
        <p:nvSpPr>
          <p:cNvPr id="1048601" name="文本框 2"/>
          <p:cNvSpPr txBox="1"/>
          <p:nvPr/>
        </p:nvSpPr>
        <p:spPr>
          <a:xfrm>
            <a:off x="-24765" y="100330"/>
            <a:ext cx="12226925" cy="953135"/>
          </a:xfrm>
          <a:prstGeom prst="rect">
            <a:avLst/>
          </a:prstGeom>
          <a:noFill/>
        </p:spPr>
        <p:txBody>
          <a:bodyPr wrap="square" rtlCol="0" anchor="t">
            <a:spAutoFit/>
          </a:bodyPr>
          <a:p>
            <a:r>
              <a:rPr lang="en-US" altLang="zh-CN" sz="2800" b="1" dirty="0">
                <a:solidFill>
                  <a:srgbClr val="FF0000"/>
                </a:solidFill>
                <a:latin typeface="宋体" panose="02010600030101010101" pitchFamily="2" charset="-122"/>
                <a:ea typeface="+mn-ea"/>
                <a:sym typeface="+mn-ea"/>
              </a:rPr>
              <a:t>    </a:t>
            </a:r>
            <a:r>
              <a:rPr lang="zh-CN" altLang="en-US" sz="2800" b="1" dirty="0">
                <a:solidFill>
                  <a:srgbClr val="FF0000"/>
                </a:solidFill>
                <a:latin typeface="宋体" panose="02010600030101010101" pitchFamily="2" charset="-122"/>
                <a:ea typeface="+mn-ea"/>
                <a:sym typeface="+mn-ea"/>
              </a:rPr>
              <a:t>作为高中生，我们不仅要关注自己所生存的环境，更要思考自己身在其中所担当的角色和使命，这样才能体现出作为社会公民的责任感和担当意识。</a:t>
            </a:r>
            <a:endParaRPr lang="zh-CN" altLang="en-US"/>
          </a:p>
        </p:txBody>
      </p:sp>
      <p:sp>
        <p:nvSpPr>
          <p:cNvPr id="1048602" name="文本框 3"/>
          <p:cNvSpPr txBox="1"/>
          <p:nvPr/>
        </p:nvSpPr>
        <p:spPr>
          <a:xfrm>
            <a:off x="666750" y="1053465"/>
            <a:ext cx="9036050" cy="583565"/>
          </a:xfrm>
          <a:prstGeom prst="rect">
            <a:avLst/>
          </a:prstGeom>
          <a:noFill/>
        </p:spPr>
        <p:txBody>
          <a:bodyPr wrap="square" rtlCol="0" anchor="t">
            <a:spAutoFit/>
          </a:bodyPr>
          <a:p>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素材积累</a:t>
            </a: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1</a:t>
            </a: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endParaRPr lang="zh-CN" altLang="en-US" sz="3200"/>
          </a:p>
        </p:txBody>
      </p:sp>
      <p:sp>
        <p:nvSpPr>
          <p:cNvPr id="1048603" name="文本框 6"/>
          <p:cNvSpPr txBox="1"/>
          <p:nvPr/>
        </p:nvSpPr>
        <p:spPr>
          <a:xfrm>
            <a:off x="320040" y="1637030"/>
            <a:ext cx="11536680" cy="4646295"/>
          </a:xfrm>
          <a:prstGeom prst="rect">
            <a:avLst/>
          </a:prstGeom>
          <a:noFill/>
        </p:spPr>
        <p:txBody>
          <a:bodyPr wrap="square" rtlCol="0" anchor="t">
            <a:spAutoFit/>
          </a:bodyPr>
          <a:p>
            <a:pPr algn="ctr"/>
            <a:r>
              <a:rPr lang="en-US" altLang="zh-CN" sz="2800"/>
              <a:t>     </a:t>
            </a:r>
            <a:r>
              <a:rPr lang="en-US" altLang="zh-CN" sz="2800" b="1"/>
              <a:t>  塞罕坝，中国的生态“奇迹岭”</a:t>
            </a:r>
            <a:endParaRPr lang="en-US" altLang="zh-CN" sz="2800" b="1"/>
          </a:p>
          <a:p>
            <a:r>
              <a:rPr lang="zh-CN" altLang="en-US" sz="2400"/>
              <a:t>        五十多年前，塞罕坝是一片</a:t>
            </a:r>
            <a:r>
              <a:rPr lang="zh-CN" altLang="en-US" sz="2400" b="1"/>
              <a:t>寸草不生、飞鸟不栖</a:t>
            </a:r>
            <a:r>
              <a:rPr lang="zh-CN" altLang="en-US" sz="2400"/>
              <a:t>的荒漠，一群平均年龄不到24岁的年轻人毅然来到黄沙漫天、草木难生的塞罕坝。半个多世纪里，前仆后继的三代塞罕坝人只做了一件事——种树。第一代林场创业者斗天寒、喝雪水，目睹了自己种植的树木不到8%的成活率。他们用了20年造林96万亩，一道坚实的生态屏障拔地而起。第二代、第三代塞罕坝人无畏风霜雪雨、天寒地冻、酷暑难耐，把林子当生命一样看待。如今，第一代塞罕坝人都已至暮年，有些已经离世，但他们艰苦创业、无私奉献的精神却跨越时空，薪火相传。如今的塞罕坝已是郁郁葱葱的林海，守卫着华北地区的生态安全。三代人耕耘，</a:t>
            </a:r>
            <a:r>
              <a:rPr lang="zh-CN" altLang="en-US" sz="2400" b="1"/>
              <a:t>沙地变林海，荒原成绿洲！不仅造就了中国高寒沙地生态建设的奇迹，也诠释了“绿水青山就是金山银山”的理念</a:t>
            </a:r>
            <a:r>
              <a:rPr lang="zh-CN" altLang="en-US" sz="2400"/>
              <a:t>。塞罕坝林场通过三代建设者高原接力，创造出世界上面积最大的人工林，彰显了“塞罕坝精神”，被联合国环境规划署授予环保最高荣誉“地球卫士奖”</a:t>
            </a:r>
            <a:r>
              <a:rPr lang="zh-CN" altLang="en-US" sz="2800"/>
              <a:t>。</a:t>
            </a:r>
            <a:endParaRPr lang="zh-CN" alt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69" name=""/>
        <p:cNvGrpSpPr/>
        <p:nvPr/>
      </p:nvGrpSpPr>
      <p:grpSpPr/>
      <p:sp>
        <p:nvSpPr>
          <p:cNvPr id="1048604" name="文本框 99"/>
          <p:cNvSpPr txBox="1"/>
          <p:nvPr/>
        </p:nvSpPr>
        <p:spPr>
          <a:xfrm>
            <a:off x="456565" y="747395"/>
            <a:ext cx="11278235" cy="5723890"/>
          </a:xfrm>
          <a:prstGeom prst="rect">
            <a:avLst/>
          </a:prstGeom>
          <a:noFill/>
          <a:ln w="9525">
            <a:noFill/>
          </a:ln>
        </p:spPr>
        <p:txBody>
          <a:bodyPr wrap="square">
            <a:spAutoFit/>
          </a:bodyPr>
          <a:p>
            <a:pPr>
              <a:lnSpc>
                <a:spcPct val="150000"/>
              </a:lnSpc>
            </a:pPr>
            <a:r>
              <a:rPr lang="en-US" sz="1000">
                <a:solidFill>
                  <a:srgbClr val="808080"/>
                </a:solidFill>
                <a:latin typeface="微软雅黑" panose="020B0503020204020204" pitchFamily="34" charset="-122"/>
                <a:ea typeface="宋体" panose="02010600030101010101" pitchFamily="2" charset="-122"/>
              </a:rPr>
              <a:t>       </a:t>
            </a:r>
            <a:r>
              <a:rPr lang="en-US" sz="1000" b="1">
                <a:solidFill>
                  <a:srgbClr val="808080"/>
                </a:solidFill>
                <a:latin typeface="微软雅黑" panose="020B0503020204020204" pitchFamily="34" charset="-122"/>
                <a:ea typeface="宋体" panose="02010600030101010101" pitchFamily="2" charset="-122"/>
              </a:rPr>
              <a:t> </a:t>
            </a:r>
            <a:r>
              <a:rPr lang="en-US" sz="2800" b="1">
                <a:solidFill>
                  <a:srgbClr val="808080"/>
                </a:solidFill>
                <a:latin typeface="微软雅黑" panose="020B0503020204020204" pitchFamily="34" charset="-122"/>
                <a:ea typeface="宋体" panose="02010600030101010101" pitchFamily="2" charset="-122"/>
              </a:rPr>
              <a:t>     </a:t>
            </a:r>
            <a:r>
              <a:rPr lang="zh-CN" sz="2800" b="1">
                <a:solidFill>
                  <a:srgbClr val="808080"/>
                </a:solidFill>
                <a:ea typeface="宋体" panose="02010600030101010101" pitchFamily="2" charset="-122"/>
              </a:rPr>
              <a:t>要学会对素材进行加工整合。同一个素材，从不同的角度加以分析，就可以用来表达不同的主旨。比如，塞罕坝林场的建设是中国当代开展生态文明建设的示范引导实例，因此，此素材可以运用到</a:t>
            </a:r>
            <a:r>
              <a:rPr lang="zh-CN" sz="2800" b="1">
                <a:solidFill>
                  <a:srgbClr val="FF0000"/>
                </a:solidFill>
                <a:ea typeface="宋体" panose="02010600030101010101" pitchFamily="2" charset="-122"/>
              </a:rPr>
              <a:t>“生态保护”“环境保护”“绿色发展”“绿色生活”</a:t>
            </a:r>
            <a:r>
              <a:rPr lang="zh-CN" sz="2800" b="1">
                <a:solidFill>
                  <a:srgbClr val="808080"/>
                </a:solidFill>
                <a:ea typeface="宋体" panose="02010600030101010101" pitchFamily="2" charset="-122"/>
              </a:rPr>
              <a:t>等作文题目中。但是塞罕坝建设的过程中，更体现了多种精神。如</a:t>
            </a:r>
            <a:r>
              <a:rPr lang="zh-CN" sz="2800" b="1">
                <a:solidFill>
                  <a:srgbClr val="FF0000"/>
                </a:solidFill>
                <a:ea typeface="宋体" panose="02010600030101010101" pitchFamily="2" charset="-122"/>
              </a:rPr>
              <a:t>不忘初心，牢记使命；坚守与传承的精神；尽职尽责的精神；艰苦奋斗精神；使命担当的精神；无私奉献的精神</a:t>
            </a:r>
            <a:r>
              <a:rPr lang="zh-CN" sz="2800" b="1">
                <a:solidFill>
                  <a:srgbClr val="808080"/>
                </a:solidFill>
                <a:ea typeface="宋体" panose="02010600030101010101" pitchFamily="2" charset="-122"/>
              </a:rPr>
              <a:t>；等等。还可以用在</a:t>
            </a:r>
            <a:r>
              <a:rPr lang="en-US" altLang="zh-CN" sz="2800" b="1">
                <a:solidFill>
                  <a:srgbClr val="FF0000"/>
                </a:solidFill>
                <a:ea typeface="宋体" panose="02010600030101010101" pitchFamily="2" charset="-122"/>
              </a:rPr>
              <a:t>“</a:t>
            </a:r>
            <a:r>
              <a:rPr lang="zh-CN" altLang="en-US" sz="2800" b="1">
                <a:solidFill>
                  <a:srgbClr val="FF0000"/>
                </a:solidFill>
                <a:ea typeface="宋体" panose="02010600030101010101" pitchFamily="2" charset="-122"/>
              </a:rPr>
              <a:t>大我与小我</a:t>
            </a:r>
            <a:r>
              <a:rPr lang="en-US" altLang="zh-CN" sz="2800" b="1">
                <a:solidFill>
                  <a:srgbClr val="FF0000"/>
                </a:solidFill>
                <a:ea typeface="宋体" panose="02010600030101010101" pitchFamily="2" charset="-122"/>
              </a:rPr>
              <a:t>”“</a:t>
            </a:r>
            <a:r>
              <a:rPr lang="zh-CN" altLang="en-US" sz="2800" b="1">
                <a:solidFill>
                  <a:srgbClr val="FF0000"/>
                </a:solidFill>
                <a:ea typeface="宋体" panose="02010600030101010101" pitchFamily="2" charset="-122"/>
              </a:rPr>
              <a:t>国家发展与个人成长</a:t>
            </a:r>
            <a:r>
              <a:rPr lang="en-US" altLang="zh-CN" sz="2800" b="1">
                <a:solidFill>
                  <a:srgbClr val="FF0000"/>
                </a:solidFill>
                <a:ea typeface="宋体" panose="02010600030101010101" pitchFamily="2" charset="-122"/>
              </a:rPr>
              <a:t>”</a:t>
            </a:r>
            <a:r>
              <a:rPr lang="zh-CN" altLang="en-US" sz="2800" b="1">
                <a:solidFill>
                  <a:srgbClr val="808080"/>
                </a:solidFill>
                <a:ea typeface="宋体" panose="02010600030101010101" pitchFamily="2" charset="-122"/>
              </a:rPr>
              <a:t>等方面。</a:t>
            </a:r>
            <a:r>
              <a:rPr lang="zh-CN" sz="2800" b="1">
                <a:solidFill>
                  <a:srgbClr val="808080"/>
                </a:solidFill>
                <a:ea typeface="宋体" panose="02010600030101010101" pitchFamily="2" charset="-122"/>
              </a:rPr>
              <a:t>因此，一则素材往往运用的角度是很多的</a:t>
            </a:r>
            <a:r>
              <a:rPr lang="zh-CN" sz="2000" b="1">
                <a:solidFill>
                  <a:srgbClr val="808080"/>
                </a:solidFill>
                <a:ea typeface="宋体" panose="02010600030101010101" pitchFamily="2" charset="-122"/>
              </a:rPr>
              <a:t>。</a:t>
            </a:r>
            <a:endParaRPr lang="zh-CN" sz="2000" b="1">
              <a:solidFill>
                <a:srgbClr val="808080"/>
              </a:solidFill>
              <a:ea typeface="宋体" panose="02010600030101010101" pitchFamily="2" charset="-122"/>
            </a:endParaRPr>
          </a:p>
          <a:p>
            <a:pPr>
              <a:lnSpc>
                <a:spcPct val="150000"/>
              </a:lnSpc>
            </a:pPr>
            <a:r>
              <a:rPr lang="zh-CN" sz="2000" b="1">
                <a:solidFill>
                  <a:srgbClr val="808080"/>
                </a:solidFill>
                <a:ea typeface="宋体" panose="02010600030101010101" pitchFamily="2" charset="-122"/>
              </a:rPr>
              <a:t> </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70" name=""/>
        <p:cNvGrpSpPr/>
        <p:nvPr/>
      </p:nvGrpSpPr>
      <p:grpSpPr/>
      <p:sp>
        <p:nvSpPr>
          <p:cNvPr id="1048605" name="文本框 1"/>
          <p:cNvSpPr txBox="1"/>
          <p:nvPr/>
        </p:nvSpPr>
        <p:spPr>
          <a:xfrm>
            <a:off x="368300" y="263525"/>
            <a:ext cx="11453495" cy="6062345"/>
          </a:xfrm>
          <a:prstGeom prst="rect">
            <a:avLst/>
          </a:prstGeom>
          <a:noFill/>
        </p:spPr>
        <p:txBody>
          <a:bodyPr wrap="square" rtlCol="0" anchor="t">
            <a:spAutoFit/>
          </a:bodyPr>
          <a:p>
            <a:pPr>
              <a:lnSpc>
                <a:spcPct val="150000"/>
              </a:lnSpc>
            </a:pPr>
            <a:r>
              <a:rPr lang="zh-CN" b="1">
                <a:solidFill>
                  <a:srgbClr val="808080"/>
                </a:solidFill>
                <a:sym typeface="+mn-ea"/>
              </a:rPr>
              <a:t>          </a:t>
            </a:r>
            <a:r>
              <a:rPr lang="zh-CN" sz="2400" b="1">
                <a:solidFill>
                  <a:srgbClr val="808080"/>
                </a:solidFill>
                <a:sym typeface="+mn-ea"/>
              </a:rPr>
              <a:t>但是许多学生在写作文的时候，往往是把已有的素材原封不动地抄写到文章中来，这样写是无法与自己想要表的内容连接上的，更不会写出好的文章。因此，这就必须掌握一定的素材运用的技法。</a:t>
            </a:r>
            <a:endParaRPr lang="zh-CN" sz="2400" b="1">
              <a:solidFill>
                <a:srgbClr val="808080"/>
              </a:solidFill>
              <a:sym typeface="+mn-ea"/>
            </a:endParaRPr>
          </a:p>
          <a:p>
            <a:pPr>
              <a:lnSpc>
                <a:spcPct val="150000"/>
              </a:lnSpc>
            </a:pPr>
            <a:r>
              <a:rPr lang="zh-CN" sz="2400" b="1">
                <a:solidFill>
                  <a:srgbClr val="808080"/>
                </a:solidFill>
                <a:sym typeface="+mn-ea"/>
              </a:rPr>
              <a:t>    </a:t>
            </a:r>
            <a:r>
              <a:rPr lang="zh-CN" sz="2800" b="1">
                <a:solidFill>
                  <a:srgbClr val="FF0000"/>
                </a:solidFill>
                <a:sym typeface="+mn-ea"/>
              </a:rPr>
              <a:t> 1</a:t>
            </a:r>
            <a:r>
              <a:rPr lang="en-US" altLang="zh-CN" sz="2800" b="1">
                <a:solidFill>
                  <a:srgbClr val="FF0000"/>
                </a:solidFill>
                <a:sym typeface="+mn-ea"/>
              </a:rPr>
              <a:t>.</a:t>
            </a:r>
            <a:r>
              <a:rPr lang="zh-CN" sz="2800" b="1">
                <a:solidFill>
                  <a:srgbClr val="FF0000"/>
                </a:solidFill>
                <a:sym typeface="+mn-ea"/>
              </a:rPr>
              <a:t>将原本比较复杂的、比较长的故事用概括性的语言进行叙述，加以压缩。比如下面的一段例子：</a:t>
            </a:r>
            <a:r>
              <a:rPr lang="zh-CN" sz="2400" b="1">
                <a:solidFill>
                  <a:srgbClr val="FF0000"/>
                </a:solidFill>
                <a:sym typeface="+mn-ea"/>
              </a:rPr>
              <a:t>
</a:t>
            </a:r>
            <a:r>
              <a:rPr lang="zh-CN" sz="2400">
                <a:solidFill>
                  <a:srgbClr val="333333"/>
                </a:solidFill>
                <a:sym typeface="+mn-ea"/>
              </a:rPr>
              <a:t>        </a:t>
            </a:r>
            <a:r>
              <a:rPr lang="zh-CN" sz="2800">
                <a:solidFill>
                  <a:srgbClr val="333333"/>
                </a:solidFill>
                <a:sym typeface="+mn-ea"/>
              </a:rPr>
              <a:t>最慢的步伐不是跬步，而是徘徊；最快的脚步不是冲刺，而是坚持。河北塞罕坝昔日飞鸟不栖、黄沙遮面，如今绿树葱茏、天净水清，这样的绿色奇迹，映照着塞罕坝人超越半个世纪的坚守。“万事从来贵有恒”。日拱一卒的坚持，永远是打开梦想之门的金钥匙。</a:t>
            </a:r>
            <a:r>
              <a:rPr lang="zh-CN" sz="2800" b="1">
                <a:solidFill>
                  <a:srgbClr val="808080"/>
                </a:solidFill>
                <a:sym typeface="+mn-ea"/>
              </a:rPr>
              <a:t>     </a:t>
            </a:r>
            <a:endParaRPr lang="zh-CN" sz="2800" b="1">
              <a:solidFill>
                <a:srgbClr val="808080"/>
              </a:solidFill>
              <a:sym typeface="+mn-ea"/>
            </a:endParaRPr>
          </a:p>
          <a:p>
            <a:endParaRPr lang="zh-CN" altLang="en-US" sz="2800" b="1">
              <a:solidFill>
                <a:srgbClr val="808080"/>
              </a:solidFill>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71" name=""/>
        <p:cNvGrpSpPr/>
        <p:nvPr/>
      </p:nvGrpSpPr>
      <p:grpSpPr/>
      <p:sp>
        <p:nvSpPr>
          <p:cNvPr id="1048606" name="文本框 1"/>
          <p:cNvSpPr txBox="1"/>
          <p:nvPr/>
        </p:nvSpPr>
        <p:spPr>
          <a:xfrm>
            <a:off x="978535" y="613410"/>
            <a:ext cx="10943590" cy="5354320"/>
          </a:xfrm>
          <a:prstGeom prst="rect">
            <a:avLst/>
          </a:prstGeom>
          <a:noFill/>
        </p:spPr>
        <p:txBody>
          <a:bodyPr wrap="square" rtlCol="0" anchor="t">
            <a:spAutoFit/>
          </a:bodyPr>
          <a:p>
            <a:pPr>
              <a:lnSpc>
                <a:spcPct val="150000"/>
              </a:lnSpc>
            </a:pPr>
            <a:r>
              <a:rPr lang="zh-CN" b="1">
                <a:solidFill>
                  <a:srgbClr val="808080"/>
                </a:solidFill>
                <a:sym typeface="+mn-ea"/>
              </a:rPr>
              <a:t>    </a:t>
            </a:r>
            <a:r>
              <a:rPr lang="zh-CN" sz="2800" b="1">
                <a:solidFill>
                  <a:srgbClr val="808080"/>
                </a:solidFill>
                <a:sym typeface="+mn-ea"/>
              </a:rPr>
              <a:t>    </a:t>
            </a:r>
            <a:r>
              <a:rPr lang="zh-CN" sz="2800" b="1">
                <a:solidFill>
                  <a:srgbClr val="FF0000"/>
                </a:solidFill>
                <a:sym typeface="+mn-ea"/>
              </a:rPr>
              <a:t>2. “多料合用”。它不是指一般的连续使用甚至堆砌同类素材的做法，而是指将同类材料进行精要的表述，组合在同一段落中，共同表现同一主题</a:t>
            </a:r>
            <a:r>
              <a:rPr lang="zh-CN" sz="2400" b="1">
                <a:solidFill>
                  <a:srgbClr val="FF0000"/>
                </a:solidFill>
                <a:sym typeface="+mn-ea"/>
              </a:rPr>
              <a:t>。</a:t>
            </a:r>
            <a:r>
              <a:rPr lang="zh-CN">
                <a:solidFill>
                  <a:srgbClr val="000000"/>
                </a:solidFill>
                <a:sym typeface="+mn-ea"/>
              </a:rPr>
              <a:t>    </a:t>
            </a:r>
            <a:endParaRPr lang="zh-CN">
              <a:solidFill>
                <a:srgbClr val="000000"/>
              </a:solidFill>
              <a:sym typeface="+mn-ea"/>
            </a:endParaRPr>
          </a:p>
          <a:p>
            <a:pPr>
              <a:lnSpc>
                <a:spcPct val="150000"/>
              </a:lnSpc>
            </a:pPr>
            <a:r>
              <a:rPr lang="zh-CN" sz="2400" b="1">
                <a:solidFill>
                  <a:srgbClr val="808080"/>
                </a:solidFill>
                <a:sym typeface="+mn-ea"/>
              </a:rPr>
              <a:t>如：</a:t>
            </a:r>
            <a:r>
              <a:rPr lang="zh-CN" sz="2400">
                <a:solidFill>
                  <a:srgbClr val="333333"/>
                </a:solidFill>
                <a:sym typeface="+mn-ea"/>
              </a:rPr>
              <a:t>“江山代有才人出，各领风骚数百年。”每一代都有每一代的使命，每一代都有每一代的热血与奉献，每一代人都担起肩上的重任，勇往直前。（观点）“为中华之崛起而读书”，寒窗苦读的周恩来勇担中华崛起之大任；“世上无难事只怕有心人”，不辞辛劳的塞罕坝人勇担中国“绿色”之大任。他们，都肩负起了时代给予的重担，而我们，新时代的幸运儿，也同样应当担起时代赋予我们的责任：“担复兴大任，做时代新人”！</a:t>
            </a:r>
            <a:endParaRPr lang="zh-CN" sz="2400">
              <a:solidFill>
                <a:srgbClr val="333333"/>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72" name=""/>
        <p:cNvGrpSpPr/>
        <p:nvPr/>
      </p:nvGrpSpPr>
      <p:grpSpPr/>
      <p:sp>
        <p:nvSpPr>
          <p:cNvPr id="1048607" name="文本框 2"/>
          <p:cNvSpPr txBox="1"/>
          <p:nvPr/>
        </p:nvSpPr>
        <p:spPr>
          <a:xfrm>
            <a:off x="434340" y="-24130"/>
            <a:ext cx="11322050" cy="6554470"/>
          </a:xfrm>
          <a:prstGeom prst="rect">
            <a:avLst/>
          </a:prstGeom>
          <a:noFill/>
        </p:spPr>
        <p:txBody>
          <a:bodyPr wrap="square" rtlCol="0" anchor="t">
            <a:spAutoFit/>
          </a:bodyPr>
          <a:p>
            <a:pPr>
              <a:lnSpc>
                <a:spcPct val="150000"/>
              </a:lnSpc>
            </a:pPr>
            <a:r>
              <a:rPr lang="en-US" altLang="zh-CN" sz="2800">
                <a:solidFill>
                  <a:schemeClr val="tx1"/>
                </a:solidFill>
              </a:rPr>
              <a:t>       </a:t>
            </a:r>
            <a:r>
              <a:rPr lang="zh-CN" altLang="en-US" sz="2800">
                <a:solidFill>
                  <a:schemeClr val="tx1"/>
                </a:solidFill>
              </a:rPr>
              <a:t>再如：</a:t>
            </a:r>
            <a:endParaRPr lang="zh-CN" altLang="en-US" sz="2800">
              <a:solidFill>
                <a:schemeClr val="tx1"/>
              </a:solidFill>
            </a:endParaRPr>
          </a:p>
          <a:p>
            <a:pPr>
              <a:lnSpc>
                <a:spcPct val="150000"/>
              </a:lnSpc>
            </a:pPr>
            <a:r>
              <a:rPr lang="zh-CN" altLang="en-US" sz="2800">
                <a:solidFill>
                  <a:schemeClr val="tx1"/>
                </a:solidFill>
              </a:rPr>
              <a:t>       改革开放40年来，无数像“老黄牛”一样的人物，负重前行，日拱一卒，创造了一个个奇迹。塞罕坝人是塞外荒山上的“老黄牛”，他们在贫瘠的山岭上，埋下一棵棵树种，呵护一棵棵树苗，用几十年的时间，让莽莽荒原变成了花果飘香的万亩绿林，书写了“绿水青山也是金山银山”的时代传奇。中国航天人是逐梦星辰大海的“老黄牛”，在这个世界强国激烈竞争的领域，中国航天人脚踏实地，一步一个脚印，从载物到载人，从单人到多人，从“神舟一号”到“神舟十一号”，处处镌刻着奋斗者的足迹。改革开放40年，不止是物质财富的日积月累，更是精神财富的充实饱满。  </a:t>
            </a:r>
            <a:endParaRPr lang="zh-CN" altLang="en-US" sz="280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73" name=""/>
        <p:cNvGrpSpPr/>
        <p:nvPr/>
      </p:nvGrpSpPr>
      <p:grpSpPr/>
      <p:sp>
        <p:nvSpPr>
          <p:cNvPr id="1048608" name="文本框 1"/>
          <p:cNvSpPr txBox="1"/>
          <p:nvPr/>
        </p:nvSpPr>
        <p:spPr>
          <a:xfrm>
            <a:off x="601345" y="613410"/>
            <a:ext cx="10987405" cy="5631180"/>
          </a:xfrm>
          <a:prstGeom prst="rect">
            <a:avLst/>
          </a:prstGeom>
          <a:noFill/>
        </p:spPr>
        <p:txBody>
          <a:bodyPr wrap="square" rtlCol="0" anchor="t">
            <a:spAutoFit/>
          </a:bodyPr>
          <a:p>
            <a:pPr>
              <a:lnSpc>
                <a:spcPct val="100000"/>
              </a:lnSpc>
            </a:pPr>
            <a:r>
              <a:rPr lang="zh-CN" sz="2400" b="1">
                <a:solidFill>
                  <a:srgbClr val="FF0000"/>
                </a:solidFill>
                <a:sym typeface="+mn-ea"/>
              </a:rPr>
              <a:t>      3.结合所需要表述的观点对所选用的素材加以分析，让文章的材料和观点结合得更加紧密。如：</a:t>
            </a:r>
            <a:endParaRPr lang="zh-CN" sz="2400" b="1">
              <a:solidFill>
                <a:srgbClr val="FF0000"/>
              </a:solidFill>
              <a:sym typeface="+mn-ea"/>
            </a:endParaRPr>
          </a:p>
          <a:p>
            <a:pPr>
              <a:lnSpc>
                <a:spcPct val="100000"/>
              </a:lnSpc>
            </a:pPr>
            <a:r>
              <a:rPr lang="zh-CN" sz="2400">
                <a:solidFill>
                  <a:srgbClr val="1E1E1E"/>
                </a:solidFill>
                <a:sym typeface="+mn-ea"/>
              </a:rPr>
              <a:t>       在祖国发展中成长，要将个人价值与国家命运联系在一起。</a:t>
            </a:r>
            <a:r>
              <a:rPr lang="zh-CN" sz="2400">
                <a:solidFill>
                  <a:srgbClr val="333333"/>
                </a:solidFill>
                <a:sym typeface="+mn-ea"/>
              </a:rPr>
              <a:t>一代代年轻的塞罕坝人以坚韧不拔的斗志和永不言败的担当，将昔日飞鸟不栖、黄沙遮天的荒原，建设成百万亩的人工林海，创造了高寒沙地生态建设史上的绿色奇迹，</a:t>
            </a:r>
            <a:r>
              <a:rPr lang="zh-CN" sz="2400">
                <a:solidFill>
                  <a:srgbClr val="1E1E1E"/>
                </a:solidFill>
                <a:sym typeface="+mn-ea"/>
              </a:rPr>
              <a:t>让我们看到年轻人的使命与担当。时代赋予每个人知识与施展才华的机会，我们受益于时代，也要回馈时代。千人计划等项目的开展，留学热转为海归热，使我们意识到，只有与国家命运联系在一起，个体生命才是最有价值的。</a:t>
            </a:r>
            <a:endParaRPr lang="zh-CN" sz="2400">
              <a:solidFill>
                <a:srgbClr val="1E1E1E"/>
              </a:solidFill>
              <a:sym typeface="+mn-ea"/>
            </a:endParaRPr>
          </a:p>
          <a:p>
            <a:pPr>
              <a:lnSpc>
                <a:spcPct val="100000"/>
              </a:lnSpc>
            </a:pPr>
            <a:r>
              <a:rPr lang="zh-CN" altLang="en-US" sz="2400"/>
              <a:t>       </a:t>
            </a:r>
            <a:r>
              <a:rPr lang="zh-CN" altLang="en-US" sz="2400">
                <a:solidFill>
                  <a:srgbClr val="FF0000"/>
                </a:solidFill>
              </a:rPr>
              <a:t> 又如</a:t>
            </a:r>
            <a:r>
              <a:rPr lang="zh-CN" altLang="en-US" sz="2400"/>
              <a:t>： 许多心愿要靠社会的整体进步实现，没有种植方法的改进，意志再坚定也难以筑起绿墙，成就“塞罕坝”美谈；没有互联网，马云又怎样发家致富？万户只能坐在爆竹上妄想去往天空，而今“嫦娥”月背登陆、“鹊桥”搭线。这启发所有追梦人——要善于借助社会、时代的力量，时代成就个人，个人更要推动时代，如鲁迅先生所言“有一份热，发一份光”。我躬逢一个大时代，定要在最好的时代全力以赴，“撸起袖子加油干</a:t>
            </a:r>
            <a:r>
              <a:rPr lang="zh-CN" altLang="en-US" sz="2400"/>
              <a:t>”实现自我心愿，也成全时代的大目标、大心愿。</a:t>
            </a:r>
            <a:endParaRPr lang="zh-CN" altLang="en-US"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74" name=""/>
        <p:cNvGrpSpPr/>
        <p:nvPr/>
      </p:nvGrpSpPr>
      <p:grpSpPr/>
      <p:sp>
        <p:nvSpPr>
          <p:cNvPr id="1048609" name="文本框 1"/>
          <p:cNvSpPr txBox="1"/>
          <p:nvPr/>
        </p:nvSpPr>
        <p:spPr>
          <a:xfrm>
            <a:off x="746760" y="185420"/>
            <a:ext cx="11163300" cy="6000750"/>
          </a:xfrm>
          <a:prstGeom prst="rect">
            <a:avLst/>
          </a:prstGeom>
          <a:noFill/>
        </p:spPr>
        <p:txBody>
          <a:bodyPr wrap="square" rtlCol="0" anchor="t">
            <a:spAutoFit/>
          </a:bodyPr>
          <a:p>
            <a:pPr>
              <a:lnSpc>
                <a:spcPct val="150000"/>
              </a:lnSpc>
            </a:pPr>
            <a:r>
              <a:rPr lang="en-US" altLang="zh-CN" sz="2400" b="1">
                <a:solidFill>
                  <a:srgbClr val="FF0000"/>
                </a:solidFill>
              </a:rPr>
              <a:t>       </a:t>
            </a:r>
            <a:r>
              <a:rPr lang="zh-CN" sz="2400" b="1">
                <a:solidFill>
                  <a:srgbClr val="FF0000"/>
                </a:solidFill>
              </a:rPr>
              <a:t>4.学会运用假设说理。假设说理，即用假设性的语言，把事物之间的因果关系揭示出来，使别人信服。标志性词语通常为“如果……那么”“假如（倘若）……怎能”等。进行假设性的分析，如果你举的例子是正面的，那么你就从反面来假设分析；你举的例子是反面例子，你就从正面来进行假设。这种方法能进一步揭示论点与论据之间内在的逻辑关系，增强文章的说服力。</a:t>
            </a:r>
            <a:endParaRPr lang="zh-CN" sz="2400" b="1">
              <a:solidFill>
                <a:srgbClr val="FF0000"/>
              </a:solidFill>
            </a:endParaRPr>
          </a:p>
          <a:p>
            <a:pPr>
              <a:lnSpc>
                <a:spcPct val="150000"/>
              </a:lnSpc>
            </a:pPr>
            <a:r>
              <a:rPr lang="zh-CN" sz="2400" b="1">
                <a:solidFill>
                  <a:srgbClr val="FF0000"/>
                </a:solidFill>
              </a:rPr>
              <a:t>如：</a:t>
            </a:r>
            <a:endParaRPr lang="zh-CN" sz="2400" b="1">
              <a:solidFill>
                <a:srgbClr val="FF0000"/>
              </a:solidFill>
            </a:endParaRPr>
          </a:p>
          <a:p>
            <a:pPr>
              <a:lnSpc>
                <a:spcPct val="150000"/>
              </a:lnSpc>
            </a:pPr>
            <a:r>
              <a:rPr lang="zh-CN" altLang="en-US" sz="2400"/>
              <a:t>       若无对祖国发自心底的爱，中国天眼团队怎能无惧莽莽山岭，筑起一眼万年的国之重器；港珠澳大桥施工团队怎能无惧滔天排浪，造就55公里的“新世界奇迹”；塞罕坝机械林场三代建设者怎能无惧蔽日黄沙，植下124万亩的郁郁密林？在我们的人生之路中，也要以爱国精神为伴，凛然无惧，一生许国。</a:t>
            </a:r>
            <a:endParaRPr lang="zh-CN" altLang="en-US" sz="2400"/>
          </a:p>
          <a:p>
            <a:pPr>
              <a:lnSpc>
                <a:spcPct val="100000"/>
              </a:lnSpc>
            </a:pPr>
            <a:r>
              <a:rPr lang="zh-CN" altLang="en-US" sz="2400"/>
              <a:t>     </a:t>
            </a:r>
            <a:endParaRPr lang="zh-CN"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75" name=""/>
        <p:cNvGrpSpPr/>
        <p:nvPr/>
      </p:nvGrpSpPr>
      <p:grpSpPr/>
      <p:pic>
        <p:nvPicPr>
          <p:cNvPr id="2097158" name="图片 4"/>
          <p:cNvPicPr>
            <a:picLocks noChangeAspect="1"/>
          </p:cNvPicPr>
          <p:nvPr/>
        </p:nvPicPr>
        <p:blipFill>
          <a:blip r:embed="rId1"/>
          <a:stretch>
            <a:fillRect/>
          </a:stretch>
        </p:blipFill>
        <p:spPr>
          <a:xfrm>
            <a:off x="7285355" y="3616325"/>
            <a:ext cx="4507230" cy="2872740"/>
          </a:xfrm>
          <a:prstGeom prst="rect">
            <a:avLst/>
          </a:prstGeom>
        </p:spPr>
      </p:pic>
      <p:sp>
        <p:nvSpPr>
          <p:cNvPr id="1048610" name="文本框 1"/>
          <p:cNvSpPr txBox="1"/>
          <p:nvPr/>
        </p:nvSpPr>
        <p:spPr>
          <a:xfrm>
            <a:off x="1377315" y="949325"/>
            <a:ext cx="9436735" cy="521970"/>
          </a:xfrm>
          <a:prstGeom prst="rect">
            <a:avLst/>
          </a:prstGeom>
          <a:noFill/>
        </p:spPr>
        <p:txBody>
          <a:bodyPr wrap="square" rtlCol="0" anchor="t">
            <a:spAutoFit/>
          </a:bodyPr>
          <a:p>
            <a:r>
              <a:rPr lang="zh-CN" altLang="en-US" sz="2800" b="1">
                <a:solidFill>
                  <a:schemeClr val="tx1"/>
                </a:solidFill>
                <a:effectLst>
                  <a:outerShdw blurRad="38100" dist="19050" dir="2700000" algn="tl" rotWithShape="0">
                    <a:schemeClr val="dk1">
                      <a:alpha val="40000"/>
                    </a:schemeClr>
                  </a:outerShdw>
                </a:effectLst>
              </a:rPr>
              <a:t>中国用60年把沙漠变绿洲：毛乌素沙漠即将被消灭</a:t>
            </a:r>
            <a:r>
              <a:rPr lang="zh-CN" altLang="en-US" b="1">
                <a:solidFill>
                  <a:schemeClr val="tx1"/>
                </a:solidFill>
                <a:effectLst>
                  <a:outerShdw blurRad="38100" dist="19050" dir="2700000" algn="tl" rotWithShape="0">
                    <a:schemeClr val="dk1">
                      <a:alpha val="40000"/>
                    </a:schemeClr>
                  </a:outerShdw>
                </a:effectLst>
              </a:rPr>
              <a:t> </a:t>
            </a:r>
            <a:endParaRPr lang="zh-CN" altLang="en-US" b="1">
              <a:solidFill>
                <a:schemeClr val="tx1"/>
              </a:solidFill>
              <a:effectLst>
                <a:outerShdw blurRad="38100" dist="19050" dir="2700000" algn="tl" rotWithShape="0">
                  <a:schemeClr val="dk1">
                    <a:alpha val="40000"/>
                  </a:schemeClr>
                </a:outerShdw>
              </a:effectLst>
            </a:endParaRPr>
          </a:p>
        </p:txBody>
      </p:sp>
      <p:sp>
        <p:nvSpPr>
          <p:cNvPr id="1048611" name="文本框 2"/>
          <p:cNvSpPr txBox="1"/>
          <p:nvPr/>
        </p:nvSpPr>
        <p:spPr>
          <a:xfrm>
            <a:off x="382270" y="3714750"/>
            <a:ext cx="6903085" cy="2676525"/>
          </a:xfrm>
          <a:prstGeom prst="rect">
            <a:avLst/>
          </a:prstGeom>
          <a:noFill/>
        </p:spPr>
        <p:txBody>
          <a:bodyPr wrap="square" rtlCol="0" anchor="t">
            <a:spAutoFit/>
          </a:bodyPr>
          <a:p>
            <a:r>
              <a:rPr lang="en-US" altLang="zh-CN" sz="2800"/>
              <a:t>     </a:t>
            </a:r>
            <a:r>
              <a:rPr lang="zh-CN" altLang="en-US" sz="2800">
                <a:solidFill>
                  <a:srgbClr val="FF0000"/>
                </a:solidFill>
              </a:rPr>
              <a:t>改革创新并非一味求异追新，有时也需要适度的校正和回归。“既要绿水青山，也要金山银山”“绿水青山就是金山银山”这两句口号便彰显出改革开放的中国从追求经济高速发展到更注重环境保护的理性回归。</a:t>
            </a:r>
            <a:endParaRPr lang="zh-CN" altLang="en-US" sz="2800">
              <a:solidFill>
                <a:srgbClr val="FF0000"/>
              </a:solidFill>
            </a:endParaRPr>
          </a:p>
        </p:txBody>
      </p:sp>
      <p:sp>
        <p:nvSpPr>
          <p:cNvPr id="1048612" name="文本框 3"/>
          <p:cNvSpPr txBox="1"/>
          <p:nvPr/>
        </p:nvSpPr>
        <p:spPr>
          <a:xfrm>
            <a:off x="762635" y="365760"/>
            <a:ext cx="9036050" cy="583565"/>
          </a:xfrm>
          <a:prstGeom prst="rect">
            <a:avLst/>
          </a:prstGeom>
          <a:noFill/>
        </p:spPr>
        <p:txBody>
          <a:bodyPr wrap="square" rtlCol="0" anchor="t">
            <a:spAutoFit/>
          </a:bodyPr>
          <a:p>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素材积累</a:t>
            </a: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2</a:t>
            </a: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endParaRPr lang="zh-CN" altLang="en-US" sz="3200"/>
          </a:p>
        </p:txBody>
      </p:sp>
      <p:sp>
        <p:nvSpPr>
          <p:cNvPr id="1048613" name="文本框 6"/>
          <p:cNvSpPr txBox="1"/>
          <p:nvPr/>
        </p:nvSpPr>
        <p:spPr>
          <a:xfrm>
            <a:off x="762635" y="1695450"/>
            <a:ext cx="11589385" cy="1383665"/>
          </a:xfrm>
          <a:prstGeom prst="rect">
            <a:avLst/>
          </a:prstGeom>
          <a:noFill/>
        </p:spPr>
        <p:txBody>
          <a:bodyPr wrap="square" rtlCol="0" anchor="t">
            <a:spAutoFit/>
          </a:bodyPr>
          <a:p>
            <a:r>
              <a:rPr lang="en-US" altLang="zh-CN" sz="2800">
                <a:latin typeface="+mn-lt"/>
                <a:ea typeface="+mn-ea"/>
                <a:sym typeface="+mn-ea"/>
              </a:rPr>
              <a:t>   </a:t>
            </a:r>
            <a:r>
              <a:rPr lang="zh-CN" altLang="en-US" sz="2800">
                <a:latin typeface="+mn-lt"/>
                <a:ea typeface="+mn-ea"/>
                <a:sym typeface="+mn-ea"/>
              </a:rPr>
              <a:t>“毛乌素”在蒙古语言里面的意思是“坏水”，也就是不生长植物的地方。我们国家从1959年开始就对这一片沙漠进行治理，经过了60年的治理之后，毛乌素沙漠这片曾经荒无人烟的不毛之地变成了绿色王国。</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76" name=""/>
        <p:cNvGrpSpPr/>
        <p:nvPr/>
      </p:nvGrpSpPr>
      <p:grpSpPr/>
      <p:sp>
        <p:nvSpPr>
          <p:cNvPr id="1048614" name="文本框 5"/>
          <p:cNvSpPr txBox="1"/>
          <p:nvPr/>
        </p:nvSpPr>
        <p:spPr>
          <a:xfrm>
            <a:off x="504825" y="400685"/>
            <a:ext cx="11181080" cy="5815965"/>
          </a:xfrm>
          <a:prstGeom prst="rect">
            <a:avLst/>
          </a:prstGeom>
          <a:noFill/>
        </p:spPr>
        <p:txBody>
          <a:bodyPr wrap="square" rtlCol="0" anchor="t">
            <a:spAutoFit/>
          </a:bodyPr>
          <a:p>
            <a:pPr algn="l"/>
            <a:r>
              <a:rPr lang="zh-CN" altLang="en-US" sz="3200" b="1"/>
              <a:t>【人物</a:t>
            </a:r>
            <a:r>
              <a:rPr lang="zh-CN" altLang="en-US" sz="3200" b="1"/>
              <a:t>】</a:t>
            </a:r>
            <a:endParaRPr lang="zh-CN" altLang="en-US" sz="3200" b="1"/>
          </a:p>
          <a:p>
            <a:pPr algn="ctr"/>
            <a:r>
              <a:rPr lang="zh-CN" altLang="en-US" sz="3200" b="1"/>
              <a:t>治沙英雄王有德，一生只干一件事</a:t>
            </a:r>
            <a:endParaRPr lang="zh-CN" altLang="en-US" sz="3200"/>
          </a:p>
          <a:p>
            <a:r>
              <a:rPr lang="zh-CN" altLang="en-US" sz="2800"/>
              <a:t>       王有德的老家在宁夏灵武马家滩，毛乌素沙漠的东南边缘。幼年时的王有德眼睁睁看着风沙一次又一次灌满了窑洞，黄沙一次又一次爬上窗台，最后逼着全村人搬离了故土。也是从那时候起，制服沙魔的念头深深种在王有德的心里。1976年进入林业系统，1985年担任灵武白芨滩国家级自然保护区管理局局长、白芨滩防沙治沙林场场长，王有德开始和浩瀚无垠的沙漠较劲，带领全场干部职工千方百计与沙漠争夺生存空间。</a:t>
            </a:r>
            <a:endParaRPr lang="zh-CN" altLang="en-US" sz="2800"/>
          </a:p>
          <a:p>
            <a:r>
              <a:rPr lang="zh-CN" altLang="en-US" sz="2800"/>
              <a:t>　　白天，他们顶着50多度的高温推沙平田，挖坑种树，晚上就住在沙窝上搭建的帐篷里。冬天，为了抢抓树苗灌冬水的时机，全场职工日夜吃住在水渠边。30多年来，他们没有休息日，每天十几个小时，夜以继日地干。　</a:t>
            </a:r>
            <a:endParaRPr lang="zh-CN" altLang="en-US" sz="28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79" name=""/>
        <p:cNvGrpSpPr/>
        <p:nvPr/>
      </p:nvGrpSpPr>
      <p:grpSpPr/>
      <p:sp>
        <p:nvSpPr>
          <p:cNvPr id="1048617" name="文本框 4"/>
          <p:cNvSpPr txBox="1"/>
          <p:nvPr/>
        </p:nvSpPr>
        <p:spPr>
          <a:xfrm>
            <a:off x="504825" y="400685"/>
            <a:ext cx="11181080" cy="5692775"/>
          </a:xfrm>
          <a:prstGeom prst="rect">
            <a:avLst/>
          </a:prstGeom>
          <a:noFill/>
        </p:spPr>
        <p:txBody>
          <a:bodyPr wrap="square" rtlCol="0" anchor="t">
            <a:spAutoFit/>
          </a:bodyPr>
          <a:p>
            <a:r>
              <a:rPr lang="zh-CN" altLang="en-US" sz="2800"/>
              <a:t>      </a:t>
            </a:r>
            <a:r>
              <a:rPr lang="en-US" altLang="zh-CN" sz="2800"/>
              <a:t>“</a:t>
            </a:r>
            <a:r>
              <a:rPr lang="zh-CN" altLang="en-US" sz="2800"/>
              <a:t> 坚持科学治沙、综合治沙，才能实现治沙事业可持续发展。”王有德说。</a:t>
            </a:r>
            <a:endParaRPr lang="zh-CN" altLang="en-US" sz="2800"/>
          </a:p>
          <a:p>
            <a:r>
              <a:rPr lang="zh-CN" altLang="en-US" sz="2800"/>
              <a:t>       通过多年改革创新，他带领职工成功推广了草方格治沙、乔灌草结合的精准造林技术，探索建立了“宽林带、多网络、多树种、高密度、乔灌混交”的防沙治沙模式，实现了“沙漠绿、场子活、职工富”的奋斗目标，为全国防沙治沙提供了宝贵经验。</a:t>
            </a:r>
            <a:endParaRPr lang="zh-CN" altLang="en-US" sz="2800"/>
          </a:p>
          <a:p>
            <a:r>
              <a:rPr lang="zh-CN" altLang="en-US" sz="2800"/>
              <a:t>       在人与自然的抗争中，</a:t>
            </a:r>
            <a:r>
              <a:rPr lang="zh-CN" altLang="en-US" sz="2800">
                <a:solidFill>
                  <a:srgbClr val="FF0000"/>
                </a:solidFill>
                <a:effectLst>
                  <a:outerShdw blurRad="38100" dist="19050" dir="2700000" algn="tl" rotWithShape="0">
                    <a:schemeClr val="dk1">
                      <a:alpha val="40000"/>
                    </a:schemeClr>
                  </a:outerShdw>
                </a:effectLst>
              </a:rPr>
              <a:t>王有德带领职工以“宁肯掉下十斤肉、不让生态落了后”的拼劲，营造防风固沙林60万亩，控制流沙近百万亩，筑起了一道东西长47公里、南北宽38公里的绿色屏障，有效阻止了毛乌素沙漠南移和西扩，实现了人进沙退的伟大壮举。</a:t>
            </a:r>
            <a:endParaRPr lang="zh-CN" altLang="en-US" sz="2800">
              <a:solidFill>
                <a:srgbClr val="FF0000"/>
              </a:solidFill>
              <a:effectLst>
                <a:outerShdw blurRad="38100" dist="19050" dir="2700000" algn="tl" rotWithShape="0">
                  <a:schemeClr val="dk1">
                    <a:alpha val="40000"/>
                  </a:schemeClr>
                </a:outerShdw>
              </a:effectLst>
            </a:endParaRPr>
          </a:p>
          <a:p>
            <a:r>
              <a:rPr lang="zh-CN" altLang="en-US" sz="2800"/>
              <a:t>    2019年1月5日 - 在庆祝改革开放40周年大会中,党中央、国务院决定,授予100名同志改革先锋称号,颁授改革先锋奖章。王有德获得科学治沙的探路人的荣誉称号。</a:t>
            </a:r>
            <a:endParaRPr lang="zh-CN" altLang="en-US" sz="2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58" name=""/>
        <p:cNvGrpSpPr/>
        <p:nvPr/>
      </p:nvGrpSpPr>
      <p:grpSpPr/>
      <p:sp>
        <p:nvSpPr>
          <p:cNvPr id="1048585" name="副标题 2"/>
          <p:cNvSpPr/>
          <p:nvPr/>
        </p:nvSpPr>
        <p:spPr>
          <a:xfrm>
            <a:off x="645160" y="1329055"/>
            <a:ext cx="10279063" cy="5297805"/>
          </a:xfrm>
          <a:prstGeom prst="rect">
            <a:avLst/>
          </a:prstGeom>
          <a:noFill/>
          <a:ln w="9525">
            <a:noFill/>
          </a:ln>
        </p:spPr>
        <p:txBody>
          <a:bodyPr>
            <a:spAutoFit/>
          </a:bodyPr>
          <a:p>
            <a:pPr>
              <a:lnSpc>
                <a:spcPct val="150000"/>
              </a:lnSpc>
              <a:spcBef>
                <a:spcPts val="1000"/>
              </a:spcBef>
              <a:buClr>
                <a:schemeClr val="accent1"/>
              </a:buClr>
              <a:buFont typeface="Wingdings 3" panose="05040102010807070707" pitchFamily="18" charset="2"/>
            </a:pPr>
            <a:r>
              <a:rPr lang="en-US" altLang="zh-CN" sz="6000" b="1" dirty="0">
                <a:solidFill>
                  <a:srgbClr val="404040"/>
                </a:solidFill>
                <a:latin typeface="宋体" panose="02010600030101010101" pitchFamily="2" charset="-122"/>
                <a:ea typeface="方正小标宋简体" panose="03000509000000000000" pitchFamily="65" charset="-122"/>
                <a:sym typeface="Century Gothic" panose="020B0502020202020204" pitchFamily="34" charset="0"/>
              </a:rPr>
              <a:t> </a:t>
            </a: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【时事抢先看】</a:t>
            </a:r>
            <a:endParaRPr lang="en-US" altLang="zh-CN" sz="3200" b="1" dirty="0">
              <a:solidFill>
                <a:srgbClr val="404040"/>
              </a:solidFill>
              <a:latin typeface="宋体" panose="02010600030101010101" pitchFamily="2" charset="-122"/>
              <a:ea typeface="方正小标宋简体" panose="03000509000000000000" pitchFamily="65" charset="-122"/>
              <a:sym typeface="Century Gothic" panose="020B0502020202020204" pitchFamily="34" charset="0"/>
            </a:endParaRPr>
          </a:p>
          <a:p>
            <a:pPr>
              <a:lnSpc>
                <a:spcPct val="150000"/>
              </a:lnSpc>
              <a:spcBef>
                <a:spcPts val="1000"/>
              </a:spcBef>
              <a:buClr>
                <a:schemeClr val="accent1"/>
              </a:buClr>
              <a:buFont typeface="Wingdings 3" panose="05040102010807070707" pitchFamily="18" charset="2"/>
            </a:pPr>
            <a:r>
              <a:rPr lang="en-US" altLang="zh-CN" sz="3200" b="1" dirty="0">
                <a:solidFill>
                  <a:srgbClr val="404040"/>
                </a:solidFill>
                <a:latin typeface="宋体" panose="02010600030101010101" pitchFamily="2" charset="-122"/>
                <a:ea typeface="方正小标宋简体" panose="03000509000000000000" pitchFamily="65" charset="-122"/>
                <a:sym typeface="Century Gothic" panose="020B0502020202020204" pitchFamily="34" charset="0"/>
              </a:rPr>
              <a:t>    </a:t>
            </a:r>
            <a:r>
              <a:rPr lang="en-US" altLang="zh-CN" sz="3200" b="1" dirty="0">
                <a:solidFill>
                  <a:srgbClr val="404040"/>
                </a:solidFill>
                <a:latin typeface="宋体" panose="02010600030101010101" pitchFamily="2" charset="-122"/>
                <a:sym typeface="Century Gothic" panose="020B0502020202020204" pitchFamily="34" charset="0"/>
              </a:rPr>
              <a:t>◎</a:t>
            </a:r>
            <a:r>
              <a:rPr lang="en-US" altLang="zh-CN" sz="3200" b="1" dirty="0">
                <a:solidFill>
                  <a:srgbClr val="404040"/>
                </a:solidFill>
                <a:latin typeface="宋体" panose="02010600030101010101" pitchFamily="2" charset="-122"/>
                <a:ea typeface="方正小标宋简体" panose="03000509000000000000" pitchFamily="65" charset="-122"/>
                <a:sym typeface="Century Gothic" panose="020B0502020202020204" pitchFamily="34" charset="0"/>
              </a:rPr>
              <a:t>2019年2月1日出版的第3期《求是》杂志发表了中共中央总书记、国家主席、中央军委主席习近平的重要文章《推动我国生态文明建设迈上新台阶》。绿色中国是全民中国梦的有机组成部分，绿色中国、全民所盼，绿色中国、福荫全民。</a:t>
            </a:r>
            <a:endParaRPr lang="en-US" altLang="zh-CN" sz="3200" b="1" dirty="0">
              <a:solidFill>
                <a:srgbClr val="404040"/>
              </a:solidFill>
              <a:latin typeface="宋体" panose="02010600030101010101" pitchFamily="2" charset="-122"/>
              <a:ea typeface="方正小标宋简体" panose="03000509000000000000" pitchFamily="65" charset="-122"/>
              <a:sym typeface="Century Gothic" panose="020B0502020202020204" pitchFamily="34" charset="0"/>
            </a:endParaRPr>
          </a:p>
        </p:txBody>
      </p:sp>
      <p:sp>
        <p:nvSpPr>
          <p:cNvPr id="1048586" name="Text Box 14"/>
          <p:cNvSpPr txBox="1"/>
          <p:nvPr/>
        </p:nvSpPr>
        <p:spPr>
          <a:xfrm>
            <a:off x="2461260" y="314325"/>
            <a:ext cx="7267575" cy="1014730"/>
          </a:xfrm>
          <a:prstGeom prst="rect">
            <a:avLst/>
          </a:prstGeom>
          <a:noFill/>
          <a:ln w="9525">
            <a:noFill/>
          </a:ln>
        </p:spPr>
        <p:txBody>
          <a:bodyPr wrap="none">
            <a:spAutoFit/>
          </a:bodyPr>
          <a:p>
            <a:r>
              <a:rPr lang="zh-CN" altLang="en-US" sz="6000" b="1" dirty="0">
                <a:solidFill>
                  <a:schemeClr val="hlink"/>
                </a:solidFill>
                <a:latin typeface="微软雅黑" panose="020B0503020204020204" pitchFamily="34" charset="-122"/>
                <a:ea typeface="微软雅黑" panose="020B0503020204020204" pitchFamily="34" charset="-122"/>
              </a:rPr>
              <a:t> 两会热词：生态文明</a:t>
            </a:r>
            <a:endParaRPr lang="zh-CN" altLang="en-US" sz="6000" b="1" dirty="0">
              <a:solidFill>
                <a:schemeClr val="hlink"/>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82" name=""/>
        <p:cNvGrpSpPr/>
        <p:nvPr/>
      </p:nvGrpSpPr>
      <p:grpSpPr/>
      <p:sp>
        <p:nvSpPr>
          <p:cNvPr id="1048620" name="文本框 1"/>
          <p:cNvSpPr txBox="1"/>
          <p:nvPr/>
        </p:nvSpPr>
        <p:spPr>
          <a:xfrm>
            <a:off x="44450" y="11430"/>
            <a:ext cx="2632710" cy="829945"/>
          </a:xfrm>
          <a:prstGeom prst="rect">
            <a:avLst/>
          </a:prstGeom>
          <a:noFill/>
        </p:spPr>
        <p:txBody>
          <a:bodyPr wrap="none" rtlCol="0" anchor="t">
            <a:spAutoFit/>
          </a:bodyPr>
          <a:p>
            <a:pPr>
              <a:lnSpc>
                <a:spcPct val="150000"/>
              </a:lnSpc>
              <a:spcBef>
                <a:spcPts val="1000"/>
              </a:spcBef>
              <a:buClr>
                <a:schemeClr val="accent1"/>
              </a:buClr>
              <a:buFont typeface="Wingdings 3" panose="05040102010807070707" pitchFamily="18" charset="2"/>
            </a:pP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立意角度</a:t>
            </a: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endParaRPr lang="zh-CN" altLang="en-US" sz="3200"/>
          </a:p>
        </p:txBody>
      </p:sp>
      <p:sp>
        <p:nvSpPr>
          <p:cNvPr id="1048621" name="文本框 2"/>
          <p:cNvSpPr txBox="1"/>
          <p:nvPr/>
        </p:nvSpPr>
        <p:spPr>
          <a:xfrm>
            <a:off x="206375" y="1034415"/>
            <a:ext cx="11885295" cy="5323205"/>
          </a:xfrm>
          <a:prstGeom prst="rect">
            <a:avLst/>
          </a:prstGeom>
          <a:noFill/>
        </p:spPr>
        <p:txBody>
          <a:bodyPr wrap="square" rtlCol="0" anchor="t">
            <a:spAutoFit/>
          </a:bodyPr>
          <a:p>
            <a:r>
              <a:rPr lang="en-US" altLang="zh-CN" sz="32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本素材可运用于</a:t>
            </a:r>
            <a:r>
              <a:rPr lang="zh-CN" altLang="en-US" sz="2800" b="1" dirty="0">
                <a:solidFill>
                  <a:srgbClr val="FF0000"/>
                </a:solidFill>
                <a:latin typeface="宋体" panose="02010600030101010101" pitchFamily="2" charset="-122"/>
                <a:sym typeface="Century Gothic" panose="020B0502020202020204" pitchFamily="34" charset="0"/>
              </a:rPr>
              <a:t>建设美丽中国，绿水青山就是金山银山，求实创新的中国精神</a:t>
            </a:r>
            <a:r>
              <a:rPr lang="zh-CN" altLang="en-US" sz="2800" b="1" dirty="0">
                <a:solidFill>
                  <a:srgbClr val="404040"/>
                </a:solidFill>
                <a:latin typeface="宋体" panose="02010600030101010101" pitchFamily="2" charset="-122"/>
                <a:sym typeface="Century Gothic" panose="020B0502020202020204" pitchFamily="34" charset="0"/>
              </a:rPr>
              <a:t>等。</a:t>
            </a:r>
            <a:endParaRPr lang="zh-CN" altLang="en-US" sz="2800" b="1" dirty="0">
              <a:solidFill>
                <a:srgbClr val="404040"/>
              </a:solidFill>
              <a:latin typeface="宋体" panose="02010600030101010101" pitchFamily="2" charset="-122"/>
              <a:sym typeface="Century Gothic" panose="020B0502020202020204" pitchFamily="34" charset="0"/>
            </a:endParaRPr>
          </a:p>
          <a:p>
            <a:r>
              <a:rPr lang="zh-CN" altLang="en-US" sz="2800" b="1" dirty="0">
                <a:solidFill>
                  <a:srgbClr val="404040"/>
                </a:solidFill>
                <a:latin typeface="宋体" panose="02010600030101010101" pitchFamily="2" charset="-122"/>
                <a:sym typeface="Century Gothic" panose="020B0502020202020204" pitchFamily="34" charset="0"/>
              </a:rPr>
              <a:t>   </a:t>
            </a:r>
            <a:r>
              <a:rPr lang="zh-CN" altLang="en-US" sz="2800" dirty="0">
                <a:solidFill>
                  <a:srgbClr val="404040"/>
                </a:solidFill>
                <a:latin typeface="宋体" panose="02010600030101010101" pitchFamily="2" charset="-122"/>
                <a:sym typeface="Century Gothic" panose="020B0502020202020204" pitchFamily="34" charset="0"/>
              </a:rPr>
              <a:t> </a:t>
            </a:r>
            <a:r>
              <a:rPr lang="en-US" altLang="zh-CN" sz="2800" b="1" dirty="0">
                <a:solidFill>
                  <a:srgbClr val="FF0000"/>
                </a:solidFill>
                <a:latin typeface="宋体" panose="02010600030101010101" pitchFamily="2" charset="-122"/>
                <a:sym typeface="Century Gothic" panose="020B0502020202020204" pitchFamily="34" charset="0"/>
              </a:rPr>
              <a:t>1.</a:t>
            </a:r>
            <a:r>
              <a:rPr lang="zh-CN" altLang="en-US" sz="2800" b="1" dirty="0">
                <a:solidFill>
                  <a:srgbClr val="FF0000"/>
                </a:solidFill>
                <a:latin typeface="宋体" panose="02010600030101010101" pitchFamily="2" charset="-122"/>
                <a:sym typeface="Century Gothic" panose="020B0502020202020204" pitchFamily="34" charset="0"/>
              </a:rPr>
              <a:t>中国梦的实践者。</a:t>
            </a:r>
            <a:r>
              <a:rPr lang="zh-CN" altLang="en-US" sz="2800" b="1" dirty="0">
                <a:solidFill>
                  <a:srgbClr val="404040"/>
                </a:solidFill>
                <a:latin typeface="宋体" panose="02010600030101010101" pitchFamily="2" charset="-122"/>
                <a:sym typeface="Century Gothic" panose="020B0502020202020204" pitchFamily="34" charset="0"/>
              </a:rPr>
              <a:t>“生命不息，治沙不止”，这是王有德的人生梦想。</a:t>
            </a:r>
            <a:r>
              <a:rPr lang="zh-CN" altLang="en-US" sz="2800" b="1" dirty="0">
                <a:solidFill>
                  <a:srgbClr val="404040"/>
                </a:solidFill>
                <a:latin typeface="宋体" panose="02010600030101010101" pitchFamily="2" charset="-122"/>
                <a:sym typeface="Century Gothic" panose="020B0502020202020204" pitchFamily="34" charset="0"/>
              </a:rPr>
              <a:t>在他的带领下，林场职工以每年治沙造林2万亩到3万亩的速度，在毛乌素沙漠边缘，筑起了一道东西长47公里、南北宽38公里的绿色屏障。在建设美丽中国梦的过程中，有</a:t>
            </a:r>
            <a:r>
              <a:rPr lang="zh-CN" altLang="en-US" sz="2800" b="1" dirty="0">
                <a:solidFill>
                  <a:srgbClr val="404040"/>
                </a:solidFill>
                <a:latin typeface="宋体" panose="02010600030101010101" pitchFamily="2" charset="-122"/>
                <a:sym typeface="Century Gothic" panose="020B0502020202020204" pitchFamily="34" charset="0"/>
              </a:rPr>
              <a:t>太多太多这样的追梦人：将“一棵树”变成一片林的全国“三八”绿化标兵白春兰、培育浇灌了10万亩针叶林的全国劳模吴志胜、30多年跪着植树造林700多亩的全国绿化祖国突击手李志远……</a:t>
            </a:r>
            <a:endParaRPr lang="zh-CN" altLang="en-US" sz="2800" b="1" dirty="0">
              <a:solidFill>
                <a:srgbClr val="404040"/>
              </a:solidFill>
              <a:latin typeface="宋体" panose="02010600030101010101" pitchFamily="2" charset="-122"/>
              <a:sym typeface="Century Gothic" panose="020B0502020202020204" pitchFamily="34" charset="0"/>
            </a:endParaRPr>
          </a:p>
          <a:p>
            <a:r>
              <a:rPr lang="zh-CN" altLang="en-US" sz="2800" b="1" dirty="0">
                <a:solidFill>
                  <a:srgbClr val="404040"/>
                </a:solidFill>
                <a:latin typeface="宋体" panose="02010600030101010101" pitchFamily="2" charset="-122"/>
                <a:sym typeface="Century Gothic" panose="020B0502020202020204" pitchFamily="34" charset="0"/>
              </a:rPr>
              <a:t>　　越来越多的现代“愚公”，把治沙和种树当做一种信仰。这些平凡的劳动者，数十年埋头苦干，不离不弃，为建设美丽中国梦而奉献自己的一生。</a:t>
            </a:r>
            <a:endParaRPr lang="zh-CN" altLang="en-US" sz="280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85" name=""/>
        <p:cNvGrpSpPr/>
        <p:nvPr/>
      </p:nvGrpSpPr>
      <p:grpSpPr/>
      <p:sp>
        <p:nvSpPr>
          <p:cNvPr id="1048624" name="文本框 2"/>
          <p:cNvSpPr txBox="1"/>
          <p:nvPr/>
        </p:nvSpPr>
        <p:spPr>
          <a:xfrm>
            <a:off x="206375" y="938530"/>
            <a:ext cx="11563350" cy="5262245"/>
          </a:xfrm>
          <a:prstGeom prst="rect">
            <a:avLst/>
          </a:prstGeom>
          <a:noFill/>
        </p:spPr>
        <p:txBody>
          <a:bodyPr wrap="square" rtlCol="0" anchor="t">
            <a:spAutoFit/>
          </a:bodyPr>
          <a:p>
            <a:r>
              <a:rPr lang="en-US" altLang="zh-CN" sz="2400" b="1" dirty="0">
                <a:solidFill>
                  <a:srgbClr val="404040"/>
                </a:solidFill>
                <a:latin typeface="宋体" panose="02010600030101010101" pitchFamily="2" charset="-122"/>
                <a:sym typeface="Century Gothic" panose="020B0502020202020204" pitchFamily="34" charset="0"/>
              </a:rPr>
              <a:t>2</a:t>
            </a:r>
            <a:r>
              <a:rPr lang="en-US" altLang="zh-CN" sz="2400" b="1" dirty="0">
                <a:solidFill>
                  <a:srgbClr val="FF0000"/>
                </a:solidFill>
                <a:latin typeface="宋体" panose="02010600030101010101" pitchFamily="2" charset="-122"/>
                <a:sym typeface="Century Gothic" panose="020B0502020202020204" pitchFamily="34" charset="0"/>
              </a:rPr>
              <a:t>.</a:t>
            </a:r>
            <a:r>
              <a:rPr lang="zh-CN" altLang="en-US" sz="2400" b="1" dirty="0">
                <a:solidFill>
                  <a:srgbClr val="FF0000"/>
                </a:solidFill>
                <a:latin typeface="宋体" panose="02010600030101010101" pitchFamily="2" charset="-122"/>
                <a:sym typeface="Century Gothic" panose="020B0502020202020204" pitchFamily="34" charset="0"/>
              </a:rPr>
              <a:t>勇做新时代不懈的奋斗者。</a:t>
            </a:r>
            <a:r>
              <a:rPr lang="zh-CN" altLang="en-US" sz="2400"/>
              <a:t>奋斗是中华民族流淌在血液里的基因，伏脉千年，生生不息。开疆拓土，耕沃世代；王朝兴衰，文脉赓续；推翻帝制，自立自强，中华民族五千年文明史就是一部艰苦奋斗史。壮丽山河或许会随天灾人祸而塌陷断流，但奋斗伟力却不会因时过境迁而逊色分毫。无论是大庆精神的延续“铁人”王为民，还是雷锋精神的新时代代表郭明义，无论是科学治沙的探路人王有德，还是基层群众自治制度的探索者韦焕能，他们都奋勇执起了时代的接力棒，以光辉事迹书写奋斗新篇章。身处和平安定的新时代，不必动辄“抛头颅、洒热血”，但我们依然应当胸怀“我以我血荐轩辕”的气魄，在实现中华民族伟大复兴的征途上跑出斗志，跑出成绩。与行走在晦暗小径的前辈们相比，我们已足够幸运，无需再在黑夜中茕茕踽踽，总有前辈留下的智慧与经验如星辰般为我们开道，所以荆天棘地，也不畏此行。</a:t>
            </a:r>
            <a:endParaRPr lang="zh-CN" altLang="en-US" sz="2400"/>
          </a:p>
          <a:p>
            <a:r>
              <a:rPr lang="zh-CN" altLang="en-US" sz="2400"/>
              <a:t>　　新时代属于每一个人，每一个人都是新时代的见证者、开创者、建设者，都将以奋斗之姿投入伟大时代。道虽迩，不行不至。复兴之路的千山万水更需我们勠力同心、跋山涉水，向着和国家前途命运紧密结合的个人理想而奋斗，向着中华民族伟大复兴的中国梦而奋斗！</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86" name=""/>
        <p:cNvGrpSpPr/>
        <p:nvPr/>
      </p:nvGrpSpPr>
      <p:grpSpPr/>
      <p:sp>
        <p:nvSpPr>
          <p:cNvPr id="1048625" name="圆角矩形 7169"/>
          <p:cNvSpPr>
            <a:spLocks noChangeArrowheads="1"/>
          </p:cNvSpPr>
          <p:nvPr/>
        </p:nvSpPr>
        <p:spPr bwMode="auto">
          <a:xfrm>
            <a:off x="249555" y="1524000"/>
            <a:ext cx="11409045" cy="4784090"/>
          </a:xfrm>
          <a:prstGeom prst="roundRect">
            <a:avLst>
              <a:gd name="adj" fmla="val 10889"/>
            </a:avLst>
          </a:prstGeom>
          <a:gradFill rotWithShape="1">
            <a:gsLst>
              <a:gs pos="0">
                <a:srgbClr val="EEEEEE"/>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中国行动点亮“绿色未来”</a:t>
            </a:r>
            <a:endParaRPr kumimoji="0" lang="zh-CN" altLang="en-US" sz="32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2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石  羚</a:t>
            </a:r>
            <a:endParaRPr kumimoji="0" lang="zh-CN" altLang="en-US" sz="32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　　</a:t>
            </a:r>
            <a:r>
              <a:rPr kumimoji="0" lang="zh-CN" altLang="en-US" sz="2800" b="1" i="0" u="none" strike="noStrike" kern="1200" cap="none" spc="0" normalizeH="0" baseline="0" noProof="0">
                <a:ln>
                  <a:noFill/>
                </a:ln>
                <a:solidFill>
                  <a:schemeClr val="accent6">
                    <a:lumMod val="75000"/>
                  </a:schemeClr>
                </a:solidFill>
                <a:effectLst/>
                <a:uLnTx/>
                <a:uFillTx/>
                <a:latin typeface="Arial" panose="020B0604020202020204" pitchFamily="34" charset="0"/>
                <a:ea typeface="+mn-ea"/>
                <a:cs typeface="Arial" panose="020B0604020202020204" pitchFamily="34" charset="0"/>
              </a:rPr>
              <a:t>中国的绿色行动不仅关乎中华民族的永续发展，更护佑着全人类唯一的生存家园。</a:t>
            </a:r>
            <a:endParaRPr kumimoji="0" lang="zh-CN" altLang="en-US" sz="2800" b="1" i="0" u="none" strike="noStrike" kern="1200" cap="none" spc="0" normalizeH="0" baseline="0" noProof="0">
              <a:ln>
                <a:noFill/>
              </a:ln>
              <a:solidFill>
                <a:schemeClr val="accent6">
                  <a:lumMod val="7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1" i="0" u="none" strike="noStrike" kern="1200" cap="none" spc="0" normalizeH="0" baseline="0" noProof="0">
                <a:ln>
                  <a:noFill/>
                </a:ln>
                <a:solidFill>
                  <a:schemeClr val="accent6">
                    <a:lumMod val="75000"/>
                  </a:schemeClr>
                </a:solidFill>
                <a:effectLst/>
                <a:uLnTx/>
                <a:uFillTx/>
                <a:latin typeface="Arial" panose="020B0604020202020204" pitchFamily="34" charset="0"/>
                <a:ea typeface="+mn-ea"/>
                <a:cs typeface="Arial" panose="020B0604020202020204" pitchFamily="34" charset="0"/>
              </a:rPr>
              <a:t>　　作为全球生态文明建设的重要参与者、贡献者、引领者，中国以自己的成功实践树立了“绿色样板”。</a:t>
            </a:r>
            <a:endParaRPr kumimoji="0" lang="zh-CN" altLang="en-US" sz="2800" b="0" i="0" u="none" strike="noStrike" kern="1200" cap="none" spc="0" normalizeH="0" baseline="0" noProof="0">
              <a:ln>
                <a:noFill/>
              </a:ln>
              <a:solidFill>
                <a:schemeClr val="accent2">
                  <a:lumMod val="60000"/>
                  <a:lumOff val="40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　　随着春天脚步的到来，山川大地正在被绿意点缀。通过观测卫星的“天眼”，人们发现地球比20年前更绿了。不久前的一项研究显示，2000年以来，全球绿化面积增加了5%，相当于多出一块亚马孙热带雨林，而中国对全球植被增量的贡献比例居世界首位。</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87" name="组合 7170"/>
          <p:cNvGrpSpPr/>
          <p:nvPr/>
        </p:nvGrpSpPr>
        <p:grpSpPr>
          <a:xfrm>
            <a:off x="249555" y="302578"/>
            <a:ext cx="1370013" cy="1368425"/>
            <a:chOff x="1066" y="1298"/>
            <a:chExt cx="862" cy="862"/>
          </a:xfrm>
        </p:grpSpPr>
        <p:sp>
          <p:nvSpPr>
            <p:cNvPr id="1048626" name="圆角矩形 7171"/>
            <p:cNvSpPr/>
            <p:nvPr/>
          </p:nvSpPr>
          <p:spPr>
            <a:xfrm>
              <a:off x="1177" y="1394"/>
              <a:ext cx="675" cy="673"/>
            </a:xfrm>
            <a:prstGeom prst="roundRect">
              <a:avLst>
                <a:gd name="adj" fmla="val 11921"/>
              </a:avLst>
            </a:prstGeom>
            <a:gradFill rotWithShape="1">
              <a:gsLst>
                <a:gs pos="0">
                  <a:srgbClr val="0066CC"/>
                </a:gs>
                <a:gs pos="100000">
                  <a:srgbClr val="00478E"/>
                </a:gs>
              </a:gsLst>
              <a:lin ang="5400000" scaled="1"/>
            </a:gradFill>
            <a:ln w="38100" cap="flat" cmpd="sng">
              <a:solidFill>
                <a:srgbClr val="FFFFFF"/>
              </a:solidFill>
              <a:prstDash val="solid"/>
              <a:headEnd type="none" w="med" len="med"/>
              <a:tailEnd type="none" w="med" len="med"/>
            </a:ln>
          </p:spPr>
          <p:txBody>
            <a:bodyPr/>
            <a:p>
              <a:endParaRPr lang="zh-CN" altLang="en-US" dirty="0">
                <a:latin typeface="Arial" panose="020B0604020202020204" pitchFamily="34" charset="0"/>
              </a:endParaRPr>
            </a:p>
          </p:txBody>
        </p:sp>
        <p:sp>
          <p:nvSpPr>
            <p:cNvPr id="1048627" name="任意多边形 7172"/>
            <p:cNvSpPr>
              <a:spLocks noChangeArrowheads="1"/>
            </p:cNvSpPr>
            <p:nvPr/>
          </p:nvSpPr>
          <p:spPr bwMode="auto">
            <a:xfrm>
              <a:off x="1219" y="1437"/>
              <a:ext cx="338"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4ACE3"/>
                </a:gs>
                <a:gs pos="50000">
                  <a:srgbClr val="0066CC">
                    <a:alpha val="0"/>
                  </a:srgbClr>
                </a:gs>
                <a:gs pos="100000">
                  <a:srgbClr val="74ACE3"/>
                </a:gs>
              </a:gsLst>
              <a:lin ang="2700000" scaled="1"/>
            </a:gradFill>
            <a:ln w="0">
              <a:noFill/>
              <a:roun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97159" name="图片 7173"/>
            <p:cNvPicPr>
              <a:picLocks noChangeAspect="1"/>
            </p:cNvPicPr>
            <p:nvPr/>
          </p:nvPicPr>
          <p:blipFill>
            <a:blip r:embed="rId1"/>
            <a:stretch>
              <a:fillRect/>
            </a:stretch>
          </p:blipFill>
          <p:spPr>
            <a:xfrm flipH="1">
              <a:off x="1066" y="1298"/>
              <a:ext cx="862" cy="862"/>
            </a:xfrm>
            <a:prstGeom prst="rect">
              <a:avLst/>
            </a:prstGeom>
            <a:noFill/>
            <a:ln w="9525">
              <a:noFill/>
            </a:ln>
          </p:spPr>
        </p:pic>
      </p:grpSp>
      <p:sp>
        <p:nvSpPr>
          <p:cNvPr id="1048628" name="文本框 7174"/>
          <p:cNvSpPr txBox="1"/>
          <p:nvPr/>
        </p:nvSpPr>
        <p:spPr>
          <a:xfrm>
            <a:off x="1821180" y="659765"/>
            <a:ext cx="4957763" cy="553085"/>
          </a:xfrm>
          <a:prstGeom prst="rect">
            <a:avLst/>
          </a:prstGeom>
          <a:noFill/>
          <a:ln w="9525">
            <a:noFill/>
          </a:ln>
        </p:spPr>
        <p:txBody>
          <a:bodyPr>
            <a:spAutoFit/>
          </a:bodyPr>
          <a:p>
            <a:pPr algn="l"/>
            <a:r>
              <a:rPr lang="zh-CN" altLang="en-US" sz="3000" b="1" dirty="0">
                <a:latin typeface="Times New Roman" panose="02020603050405020304" charset="0"/>
              </a:rPr>
              <a:t>热点时评 </a:t>
            </a:r>
            <a:endParaRPr lang="zh-CN" altLang="en-US" sz="3000" b="1"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7"/>
                                        </p:tgtEl>
                                      </p:cBhvr>
                                    </p:animEffect>
                                    <p:animScale>
                                      <p:cBhvr>
                                        <p:cTn id="7" dur="250" autoRev="1" fill="hold"/>
                                        <p:tgtEl>
                                          <p:spTgt spid="87"/>
                                        </p:tgtEl>
                                      </p:cBhvr>
                                      <p:by x="105000" y="105000"/>
                                    </p:animScale>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048625"/>
                                        </p:tgtEl>
                                        <p:attrNameLst>
                                          <p:attrName>style.visibility</p:attrName>
                                        </p:attrNameLst>
                                      </p:cBhvr>
                                      <p:to>
                                        <p:strVal val="visible"/>
                                      </p:to>
                                    </p:set>
                                    <p:animEffect transition="in" filter="slide(fromLeft)">
                                      <p:cBhvr>
                                        <p:cTn id="11" dur="500"/>
                                        <p:tgtEl>
                                          <p:spTgt spid="1048625"/>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1048628"/>
                                        </p:tgtEl>
                                        <p:attrNameLst>
                                          <p:attrName>style.visibility</p:attrName>
                                        </p:attrNameLst>
                                      </p:cBhvr>
                                      <p:to>
                                        <p:strVal val="visible"/>
                                      </p:to>
                                    </p:set>
                                    <p:anim calcmode="discrete" valueType="clr">
                                      <p:cBhvr override="childStyle">
                                        <p:cTn id="15" dur="500"/>
                                        <p:tgtEl>
                                          <p:spTgt spid="1048628"/>
                                        </p:tgtEl>
                                        <p:attrNameLst>
                                          <p:attrName>style.color</p:attrName>
                                        </p:attrNameLst>
                                      </p:cBhvr>
                                      <p:tavLst>
                                        <p:tav tm="0">
                                          <p:val>
                                            <p:clrVal>
                                              <a:schemeClr val="accent2"/>
                                            </p:clrVal>
                                          </p:val>
                                        </p:tav>
                                        <p:tav tm="50000">
                                          <p:val>
                                            <p:clrVal>
                                              <a:schemeClr val="hlink"/>
                                            </p:clrVal>
                                          </p:val>
                                        </p:tav>
                                      </p:tavLst>
                                    </p:anim>
                                    <p:anim calcmode="discrete" valueType="clr">
                                      <p:cBhvr>
                                        <p:cTn id="16" dur="500"/>
                                        <p:tgtEl>
                                          <p:spTgt spid="1048628"/>
                                        </p:tgtEl>
                                        <p:attrNameLst>
                                          <p:attrName>fill.color</p:attrName>
                                        </p:attrNameLst>
                                      </p:cBhvr>
                                      <p:tavLst>
                                        <p:tav tm="0">
                                          <p:val>
                                            <p:clrVal>
                                              <a:schemeClr val="accent2"/>
                                            </p:clrVal>
                                          </p:val>
                                        </p:tav>
                                        <p:tav tm="50000">
                                          <p:val>
                                            <p:clrVal>
                                              <a:schemeClr val="hlink"/>
                                            </p:clrVal>
                                          </p:val>
                                        </p:tav>
                                      </p:tavLst>
                                    </p:anim>
                                    <p:set>
                                      <p:cBhvr>
                                        <p:cTn id="17" dur="500"/>
                                        <p:tgtEl>
                                          <p:spTgt spid="10486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p:sp>
        <p:nvSpPr>
          <p:cNvPr id="1048631" name="文本框 1"/>
          <p:cNvSpPr txBox="1"/>
          <p:nvPr/>
        </p:nvSpPr>
        <p:spPr>
          <a:xfrm>
            <a:off x="705485" y="299085"/>
            <a:ext cx="10779125" cy="5262245"/>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2800" noProof="0">
                <a:ln>
                  <a:noFill/>
                </a:ln>
                <a:effectLst/>
                <a:uLnTx/>
                <a:uFillTx/>
                <a:ea typeface="+mn-ea"/>
                <a:cs typeface="Arial" panose="020B0604020202020204" pitchFamily="34" charset="0"/>
                <a:sym typeface="+mn-ea"/>
              </a:rPr>
              <a:t>      </a:t>
            </a:r>
            <a:r>
              <a:rPr lang="zh-CN" altLang="en-US" sz="2800" noProof="0">
                <a:ln>
                  <a:noFill/>
                </a:ln>
                <a:effectLst/>
                <a:uLnTx/>
                <a:uFillTx/>
                <a:ea typeface="+mn-ea"/>
                <a:cs typeface="Arial" panose="020B0604020202020204" pitchFamily="34" charset="0"/>
                <a:sym typeface="+mn-ea"/>
              </a:rPr>
              <a:t>中国的“绿色奇迹”，令世界刮目相看。</a:t>
            </a:r>
            <a:r>
              <a:rPr lang="zh-CN" altLang="en-US" sz="2800" b="1" u="sng" noProof="0">
                <a:ln>
                  <a:noFill/>
                </a:ln>
                <a:solidFill>
                  <a:schemeClr val="accent6">
                    <a:lumMod val="75000"/>
                  </a:schemeClr>
                </a:solidFill>
                <a:effectLst/>
                <a:uLnTx/>
                <a:uFillTx/>
                <a:ea typeface="+mn-ea"/>
                <a:cs typeface="Arial" panose="020B0604020202020204" pitchFamily="34" charset="0"/>
                <a:sym typeface="+mn-ea"/>
              </a:rPr>
              <a:t>曾经万里飞沙的毛乌素沙漠，千余年后近80%重新穿上绿装；被称为“中国魔方”的草方格，紧紧锁住了宁夏中卫的黄沙，让“塞上江南”实至名归；赶漂人变身造林人，金沙江、雅砻江交汇处的三堆子漫山种满剑麻，涵养着长江上游的水源……一个个“染绿”“复绿”的故事，折射出中国生态文明建设的力度与成就。</a:t>
            </a:r>
            <a:r>
              <a:rPr lang="zh-CN" altLang="en-US" sz="2800" noProof="0">
                <a:ln>
                  <a:noFill/>
                </a:ln>
                <a:effectLst/>
                <a:uLnTx/>
                <a:uFillTx/>
                <a:ea typeface="+mn-ea"/>
                <a:cs typeface="Arial" panose="020B0604020202020204" pitchFamily="34" charset="0"/>
                <a:sym typeface="+mn-ea"/>
              </a:rPr>
              <a:t>特别是党的十八大以来，生态文明建设被纳入“五位一体”总体布局，我国年均新增造林逾9000万亩，165个城市成为“国家森林城市”，“绿水青山就是金山银山”的理念成为全民共识。</a:t>
            </a: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sz="2800" noProof="0">
                <a:ln>
                  <a:noFill/>
                </a:ln>
                <a:effectLst/>
                <a:uLnTx/>
                <a:uFillTx/>
                <a:ea typeface="+mn-ea"/>
                <a:cs typeface="Arial" panose="020B0604020202020204" pitchFamily="34" charset="0"/>
                <a:sym typeface="+mn-ea"/>
              </a:rPr>
              <a:t>　　习近平总书记强调，保护生态环境是全球面临的共同挑战和共同责任。一个人口众多的发展中国家，并没有因为发展压力而重蹈一些国家破坏绿地的覆辙。从上世纪80年代，“植树造林绿化祖国”</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91" name=""/>
        <p:cNvGrpSpPr/>
        <p:nvPr/>
      </p:nvGrpSpPr>
      <p:grpSpPr/>
      <p:sp>
        <p:nvSpPr>
          <p:cNvPr id="1048632" name="文本框 1"/>
          <p:cNvSpPr txBox="1"/>
          <p:nvPr/>
        </p:nvSpPr>
        <p:spPr>
          <a:xfrm>
            <a:off x="1131570" y="1085850"/>
            <a:ext cx="10681335" cy="4831080"/>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sz="2800" noProof="0">
                <a:ln>
                  <a:noFill/>
                </a:ln>
                <a:effectLst/>
                <a:uLnTx/>
                <a:uFillTx/>
                <a:ea typeface="+mn-ea"/>
                <a:cs typeface="Arial" panose="020B0604020202020204" pitchFamily="34" charset="0"/>
                <a:sym typeface="+mn-ea"/>
              </a:rPr>
              <a:t>的口号传遍大江南北，中国之所以一以贯之地绿化国土，是因为一草一木连接着大气、水、土壤等环境要素，担负着防风固沙养水吸尘等生态功能。一位库布其治沙人在联合国气候大会上算过这样一笔账：种一亩树林每天能够吸收67公斤二氧化碳，释放49公斤氧气，一年涵养水源超过500吨。站在生态系统的全局看，中国的绿色行动不仅关乎中华民族的永续发展，更护佑着全人类唯一的生存家园，以实际行动彰显着大国的情怀与担当。</a:t>
            </a: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noProof="0">
                <a:ln>
                  <a:noFill/>
                </a:ln>
                <a:effectLst/>
                <a:uLnTx/>
                <a:uFillTx/>
                <a:ea typeface="+mn-ea"/>
                <a:cs typeface="Arial" panose="020B0604020202020204" pitchFamily="34" charset="0"/>
                <a:sym typeface="+mn-ea"/>
              </a:rPr>
              <a:t>　　</a:t>
            </a:r>
            <a:r>
              <a:rPr lang="zh-CN" altLang="en-US" sz="2800" b="1" u="sng" noProof="0">
                <a:ln>
                  <a:noFill/>
                </a:ln>
                <a:solidFill>
                  <a:schemeClr val="accent6">
                    <a:lumMod val="75000"/>
                  </a:schemeClr>
                </a:solidFill>
                <a:effectLst/>
                <a:uLnTx/>
                <a:uFillTx/>
                <a:ea typeface="+mn-ea"/>
                <a:cs typeface="Arial" panose="020B0604020202020204" pitchFamily="34" charset="0"/>
                <a:sym typeface="+mn-ea"/>
              </a:rPr>
              <a:t>“环球同此凉热”，没有哪个国家可以成为风景独好的孤岛</a:t>
            </a:r>
            <a:r>
              <a:rPr lang="zh-CN" altLang="en-US" sz="2800" noProof="0">
                <a:ln>
                  <a:noFill/>
                </a:ln>
                <a:effectLst/>
                <a:uLnTx/>
                <a:uFillTx/>
                <a:ea typeface="+mn-ea"/>
                <a:cs typeface="Arial" panose="020B0604020202020204" pitchFamily="34" charset="0"/>
                <a:sym typeface="+mn-ea"/>
              </a:rPr>
              <a:t>。有专家指出，热带雨林消失的生态影响难以靠其他地方的绿化来弥补。所以，植绿不是“单边行动”，还得依靠“集团作战”。作为国际合作的推动者，2017年，中国推动建立了“一带一路”防治荒漠化</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94" name=""/>
        <p:cNvGrpSpPr/>
        <p:nvPr/>
      </p:nvGrpSpPr>
      <p:grpSpPr/>
      <p:sp>
        <p:nvSpPr>
          <p:cNvPr id="1048635" name="文本框 1"/>
          <p:cNvSpPr txBox="1"/>
          <p:nvPr/>
        </p:nvSpPr>
        <p:spPr>
          <a:xfrm>
            <a:off x="457835" y="367030"/>
            <a:ext cx="10681970" cy="5692775"/>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sz="2800" noProof="0">
                <a:ln>
                  <a:noFill/>
                </a:ln>
                <a:effectLst/>
                <a:uLnTx/>
                <a:uFillTx/>
                <a:ea typeface="+mn-ea"/>
                <a:cs typeface="Arial" panose="020B0604020202020204" pitchFamily="34" charset="0"/>
                <a:sym typeface="+mn-ea"/>
              </a:rPr>
              <a:t>合作机制，共建绿色丝绸之路。从“牢记使命、艰苦创业、绿色发展”的塞罕坝精神，到政府、企业、农牧民、科技四轮驱动的库布其模式，中国智慧“为全球生态文明建设带来希望之光”。</a:t>
            </a:r>
            <a:r>
              <a:rPr lang="zh-CN" altLang="en-US" sz="2800" b="1" u="sng" noProof="0">
                <a:ln>
                  <a:noFill/>
                </a:ln>
                <a:solidFill>
                  <a:schemeClr val="accent6">
                    <a:lumMod val="75000"/>
                  </a:schemeClr>
                </a:solidFill>
                <a:effectLst/>
                <a:uLnTx/>
                <a:uFillTx/>
                <a:ea typeface="+mn-ea"/>
                <a:cs typeface="Arial" panose="020B0604020202020204" pitchFamily="34" charset="0"/>
                <a:sym typeface="+mn-ea"/>
              </a:rPr>
              <a:t>积极作为、共享经验，作为全球生态文明建设的重要参与者、贡献者、引领者，中国以自己的成功实践树立了“绿色样板”。</a:t>
            </a: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sz="2800" noProof="0">
                <a:ln>
                  <a:noFill/>
                </a:ln>
                <a:effectLst/>
                <a:uLnTx/>
                <a:uFillTx/>
                <a:ea typeface="+mn-ea"/>
                <a:cs typeface="Arial" panose="020B0604020202020204" pitchFamily="34" charset="0"/>
                <a:sym typeface="+mn-ea"/>
              </a:rPr>
              <a:t>　　守护共同家园，我们都是绿色播撒者。</a:t>
            </a:r>
            <a:r>
              <a:rPr lang="zh-CN" altLang="en-US" sz="2800" b="1" u="sng" noProof="0">
                <a:ln>
                  <a:noFill/>
                </a:ln>
                <a:solidFill>
                  <a:schemeClr val="accent6">
                    <a:lumMod val="75000"/>
                  </a:schemeClr>
                </a:solidFill>
                <a:effectLst/>
                <a:uLnTx/>
                <a:uFillTx/>
                <a:ea typeface="+mn-ea"/>
                <a:cs typeface="Arial" panose="020B0604020202020204" pitchFamily="34" charset="0"/>
                <a:sym typeface="+mn-ea"/>
              </a:rPr>
              <a:t>内蒙古牧民毕力格曾致信感谢蚂蚁森林的全球用户，因为数亿人在手机上点击屏幕收集绿色能量的举动，换作了荒漠旧貌换新颜的千万棵梭梭树。最美播绿人，是“草鞋书记”杨善洲、“延安树痴”张莲莲，是山西右玉接力奔跑、打造绿洲的20任县委书记，也是每一个负责任的地球公民</a:t>
            </a:r>
            <a:r>
              <a:rPr lang="zh-CN" altLang="en-US" sz="2800" noProof="0">
                <a:ln>
                  <a:noFill/>
                </a:ln>
                <a:effectLst/>
                <a:uLnTx/>
                <a:uFillTx/>
                <a:ea typeface="+mn-ea"/>
                <a:cs typeface="Arial" panose="020B0604020202020204" pitchFamily="34" charset="0"/>
                <a:sym typeface="+mn-ea"/>
              </a:rPr>
              <a:t>。义务植树、认建绿地、网络捐赠树苗、购买森林碳汇……以各种方式植绿护绿，积木成林、积林成森，我们将为地球播种下绿色的未来。                                                                       </a:t>
            </a:r>
            <a:r>
              <a:rPr lang="en-US" altLang="zh-CN" sz="2800" noProof="0">
                <a:ln>
                  <a:noFill/>
                </a:ln>
                <a:effectLst/>
                <a:uLnTx/>
                <a:uFillTx/>
                <a:ea typeface="+mn-ea"/>
                <a:cs typeface="Arial" panose="020B0604020202020204" pitchFamily="34" charset="0"/>
                <a:sym typeface="+mn-ea"/>
              </a:rPr>
              <a:t>(</a:t>
            </a:r>
            <a:r>
              <a:rPr lang="zh-CN" altLang="en-US" sz="2800" noProof="0">
                <a:ln>
                  <a:noFill/>
                </a:ln>
                <a:effectLst/>
                <a:uLnTx/>
                <a:uFillTx/>
                <a:ea typeface="+mn-ea"/>
                <a:cs typeface="Arial" panose="020B0604020202020204" pitchFamily="34" charset="0"/>
                <a:sym typeface="+mn-ea"/>
              </a:rPr>
              <a:t>摘自人民日报》</a:t>
            </a:r>
            <a:r>
              <a:rPr lang="en-US" altLang="zh-CN" sz="2800" noProof="0">
                <a:ln>
                  <a:noFill/>
                </a:ln>
                <a:effectLst/>
                <a:uLnTx/>
                <a:uFillTx/>
                <a:ea typeface="+mn-ea"/>
                <a:cs typeface="Arial" panose="020B0604020202020204" pitchFamily="34" charset="0"/>
                <a:sym typeface="+mn-ea"/>
              </a:rPr>
              <a:t>)</a:t>
            </a:r>
            <a:r>
              <a:rPr lang="zh-CN" altLang="en-US" sz="2800" noProof="0">
                <a:ln>
                  <a:noFill/>
                </a:ln>
                <a:effectLst/>
                <a:uLnTx/>
                <a:uFillTx/>
                <a:ea typeface="+mn-ea"/>
                <a:cs typeface="Arial" panose="020B0604020202020204" pitchFamily="34" charset="0"/>
                <a:sym typeface="+mn-ea"/>
              </a:rPr>
              <a:t>    </a:t>
            </a:r>
            <a:endParaRPr lang="zh-CN" altLang="en-US" sz="2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95" name=""/>
        <p:cNvGrpSpPr/>
        <p:nvPr/>
      </p:nvGrpSpPr>
      <p:grpSpPr/>
      <p:sp>
        <p:nvSpPr>
          <p:cNvPr id="1048636" name="文本框 1"/>
          <p:cNvSpPr txBox="1"/>
          <p:nvPr/>
        </p:nvSpPr>
        <p:spPr>
          <a:xfrm>
            <a:off x="492760" y="2080895"/>
            <a:ext cx="11884660" cy="3969385"/>
          </a:xfrm>
          <a:prstGeom prst="rect">
            <a:avLst/>
          </a:prstGeom>
          <a:noFill/>
        </p:spPr>
        <p:txBody>
          <a:bodyPr wrap="square" rtlCol="0" anchor="t">
            <a:spAutoFit/>
          </a:bodyPr>
          <a:p>
            <a:r>
              <a:rPr lang="zh-CN" altLang="en-US" sz="2800" b="1"/>
              <a:t>阅读下面的文字，根据要求作文。</a:t>
            </a:r>
            <a:endParaRPr lang="zh-CN" altLang="en-US" sz="2800"/>
          </a:p>
          <a:p>
            <a:r>
              <a:rPr lang="zh-CN" altLang="en-US" sz="2800"/>
              <a:t>        关于“绿色发展”理念，习近平总书记在不同时期有过不同的表述：</a:t>
            </a:r>
            <a:endParaRPr lang="zh-CN" altLang="en-US" sz="2800"/>
          </a:p>
          <a:p>
            <a:r>
              <a:rPr lang="zh-CN" altLang="en-US" sz="2800"/>
              <a:t>        十五年前，他说“什么时候闽东的山都绿了，什么时候闽东就富裕了”；</a:t>
            </a:r>
            <a:endParaRPr lang="zh-CN" altLang="en-US" sz="2800"/>
          </a:p>
          <a:p>
            <a:r>
              <a:rPr lang="zh-CN" altLang="en-US" sz="2800"/>
              <a:t>        十年前，他说：“绿水青山就是金山银山”；</a:t>
            </a:r>
            <a:endParaRPr lang="zh-CN" altLang="en-US" sz="2800"/>
          </a:p>
          <a:p>
            <a:r>
              <a:rPr lang="zh-CN" altLang="en-US" sz="2800"/>
              <a:t>        今天，他说“让居民望得见山、看得见水、记得住乡愁”。</a:t>
            </a:r>
            <a:endParaRPr lang="zh-CN" altLang="en-US" sz="2800"/>
          </a:p>
          <a:p>
            <a:r>
              <a:rPr lang="zh-CN" altLang="en-US" sz="2800"/>
              <a:t>        综合上述材料，你有什么所思所感？请写一篇论述类文章。</a:t>
            </a:r>
            <a:endParaRPr lang="zh-CN" altLang="en-US" sz="2800"/>
          </a:p>
          <a:p>
            <a:r>
              <a:rPr lang="zh-CN" altLang="en-US" sz="2800"/>
              <a:t>     【要求】①角度自选，立意自定。②标题自拟。③不少于800字。④不得抄袭、套作。</a:t>
            </a:r>
            <a:endParaRPr lang="zh-CN" altLang="en-US" sz="2800"/>
          </a:p>
        </p:txBody>
      </p:sp>
      <p:sp>
        <p:nvSpPr>
          <p:cNvPr id="1048637" name="圆角矩形 7171"/>
          <p:cNvSpPr/>
          <p:nvPr/>
        </p:nvSpPr>
        <p:spPr>
          <a:xfrm>
            <a:off x="426085" y="455295"/>
            <a:ext cx="1072515" cy="1068705"/>
          </a:xfrm>
          <a:prstGeom prst="roundRect">
            <a:avLst>
              <a:gd name="adj" fmla="val 11921"/>
            </a:avLst>
          </a:prstGeom>
          <a:gradFill rotWithShape="1">
            <a:gsLst>
              <a:gs pos="0">
                <a:srgbClr val="0066CC"/>
              </a:gs>
              <a:gs pos="100000">
                <a:srgbClr val="00478E"/>
              </a:gs>
            </a:gsLst>
            <a:lin ang="5400000" scaled="1"/>
          </a:gradFill>
          <a:ln w="38100" cap="flat" cmpd="sng">
            <a:solidFill>
              <a:srgbClr val="FFFFFF"/>
            </a:solidFill>
            <a:prstDash val="solid"/>
            <a:headEnd type="none" w="med" len="med"/>
            <a:tailEnd type="none" w="med" len="med"/>
          </a:ln>
        </p:spPr>
        <p:txBody>
          <a:bodyPr/>
          <a:p>
            <a:endParaRPr lang="zh-CN" altLang="en-US" dirty="0">
              <a:latin typeface="Arial" panose="020B0604020202020204" pitchFamily="34" charset="0"/>
            </a:endParaRPr>
          </a:p>
        </p:txBody>
      </p:sp>
      <p:sp>
        <p:nvSpPr>
          <p:cNvPr id="1048638" name="任意多边形 7172"/>
          <p:cNvSpPr>
            <a:spLocks noChangeArrowheads="1"/>
          </p:cNvSpPr>
          <p:nvPr/>
        </p:nvSpPr>
        <p:spPr bwMode="auto">
          <a:xfrm>
            <a:off x="492760" y="523240"/>
            <a:ext cx="537210" cy="53530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4ACE3"/>
              </a:gs>
              <a:gs pos="50000">
                <a:srgbClr val="0066CC">
                  <a:alpha val="0"/>
                </a:srgbClr>
              </a:gs>
              <a:gs pos="100000">
                <a:srgbClr val="74ACE3"/>
              </a:gs>
            </a:gsLst>
            <a:lin ang="2700000" scaled="1"/>
          </a:gradFill>
          <a:ln w="0">
            <a:noFill/>
            <a:roun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97160" name="图片 7173"/>
          <p:cNvPicPr>
            <a:picLocks noChangeAspect="1"/>
          </p:cNvPicPr>
          <p:nvPr/>
        </p:nvPicPr>
        <p:blipFill>
          <a:blip r:embed="rId1"/>
          <a:stretch>
            <a:fillRect/>
          </a:stretch>
        </p:blipFill>
        <p:spPr>
          <a:xfrm flipH="1">
            <a:off x="249555" y="302895"/>
            <a:ext cx="1370330" cy="1368425"/>
          </a:xfrm>
          <a:prstGeom prst="rect">
            <a:avLst/>
          </a:prstGeom>
          <a:noFill/>
          <a:ln w="9525">
            <a:noFill/>
          </a:ln>
        </p:spPr>
      </p:pic>
      <p:sp>
        <p:nvSpPr>
          <p:cNvPr id="1048639" name="文本框 7174"/>
          <p:cNvSpPr txBox="1"/>
          <p:nvPr/>
        </p:nvSpPr>
        <p:spPr>
          <a:xfrm>
            <a:off x="1821180" y="659765"/>
            <a:ext cx="4957763" cy="553085"/>
          </a:xfrm>
          <a:prstGeom prst="rect">
            <a:avLst/>
          </a:prstGeom>
          <a:noFill/>
          <a:ln w="9525">
            <a:noFill/>
          </a:ln>
        </p:spPr>
        <p:txBody>
          <a:bodyPr>
            <a:spAutoFit/>
          </a:bodyPr>
          <a:p>
            <a:pPr algn="l"/>
            <a:r>
              <a:rPr lang="zh-CN" altLang="en-US" sz="3000" b="1" dirty="0">
                <a:latin typeface="Times New Roman" panose="02020603050405020304" charset="0"/>
              </a:rPr>
              <a:t>作文命题 </a:t>
            </a:r>
            <a:endParaRPr lang="zh-CN" altLang="en-US" sz="3000" b="1"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48639"/>
                                        </p:tgtEl>
                                        <p:attrNameLst>
                                          <p:attrName>style.visibility</p:attrName>
                                        </p:attrNameLst>
                                      </p:cBhvr>
                                      <p:to>
                                        <p:strVal val="visible"/>
                                      </p:to>
                                    </p:set>
                                    <p:anim calcmode="discrete" valueType="clr">
                                      <p:cBhvr override="childStyle">
                                        <p:cTn id="7" dur="500"/>
                                        <p:tgtEl>
                                          <p:spTgt spid="1048639"/>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048639"/>
                                        </p:tgtEl>
                                        <p:attrNameLst>
                                          <p:attrName>fill.color</p:attrName>
                                        </p:attrNameLst>
                                      </p:cBhvr>
                                      <p:tavLst>
                                        <p:tav tm="0">
                                          <p:val>
                                            <p:clrVal>
                                              <a:schemeClr val="accent2"/>
                                            </p:clrVal>
                                          </p:val>
                                        </p:tav>
                                        <p:tav tm="50000">
                                          <p:val>
                                            <p:clrVal>
                                              <a:schemeClr val="hlink"/>
                                            </p:clrVal>
                                          </p:val>
                                        </p:tav>
                                      </p:tavLst>
                                    </p:anim>
                                    <p:set>
                                      <p:cBhvr>
                                        <p:cTn id="9" dur="500"/>
                                        <p:tgtEl>
                                          <p:spTgt spid="10486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96" name=""/>
        <p:cNvGrpSpPr/>
        <p:nvPr/>
      </p:nvGrpSpPr>
      <p:grpSpPr/>
      <p:sp>
        <p:nvSpPr>
          <p:cNvPr id="1048640" name="文本框 1"/>
          <p:cNvSpPr txBox="1"/>
          <p:nvPr/>
        </p:nvSpPr>
        <p:spPr>
          <a:xfrm>
            <a:off x="455930" y="52705"/>
            <a:ext cx="10249535" cy="6339205"/>
          </a:xfrm>
          <a:prstGeom prst="rect">
            <a:avLst/>
          </a:prstGeom>
          <a:noFill/>
        </p:spPr>
        <p:txBody>
          <a:bodyPr wrap="square" rtlCol="0" anchor="t">
            <a:spAutoFit/>
          </a:bodyPr>
          <a:p>
            <a:pPr marR="0" defTabSz="914400">
              <a:buClrTx/>
              <a:buSzTx/>
              <a:buFont typeface="Arial" panose="020B0604020202020204" pitchFamily="34" charset="0"/>
              <a:buNone/>
            </a:pPr>
            <a:endParaRPr kumimoji="0" lang="zh-CN" b="1" kern="1200" cap="none" spc="0" normalizeH="0" baseline="0" noProof="0" dirty="0">
              <a:latin typeface="Arial" panose="020B0604020202020204" pitchFamily="34" charset="0"/>
              <a:ea typeface="+mn-ea"/>
              <a:cs typeface="Arial" panose="020B0604020202020204" pitchFamily="34" charset="0"/>
            </a:endParaRPr>
          </a:p>
          <a:p>
            <a:pPr marR="0" defTabSz="914400">
              <a:buClrTx/>
              <a:buSzTx/>
              <a:buFont typeface="Arial" panose="020B0604020202020204" pitchFamily="34" charset="0"/>
              <a:buNone/>
            </a:pPr>
            <a:r>
              <a:rPr sz="2800" b="1" noProof="0" dirty="0">
                <a:ea typeface="+mn-ea"/>
                <a:cs typeface="Arial" panose="020B0604020202020204" pitchFamily="34" charset="0"/>
                <a:sym typeface="+mn-ea"/>
              </a:rPr>
              <a:t>       </a:t>
            </a:r>
            <a:r>
              <a:rPr sz="2400" b="1" noProof="0" dirty="0">
                <a:ea typeface="+mn-ea"/>
                <a:cs typeface="Arial" panose="020B0604020202020204" pitchFamily="34" charset="0"/>
                <a:sym typeface="+mn-ea"/>
              </a:rPr>
              <a:t> 具体立意方向有：</a:t>
            </a:r>
            <a:endParaRPr sz="2400" b="1" noProof="0" dirty="0">
              <a:ea typeface="+mn-ea"/>
              <a:cs typeface="Arial" panose="020B0604020202020204" pitchFamily="34" charset="0"/>
              <a:sym typeface="+mn-ea"/>
            </a:endParaRPr>
          </a:p>
          <a:p>
            <a:pPr marR="0" defTabSz="914400">
              <a:buClrTx/>
              <a:buSzTx/>
              <a:buFont typeface="Arial" panose="020B0604020202020204" pitchFamily="34" charset="0"/>
              <a:buNone/>
            </a:pPr>
            <a:r>
              <a:rPr sz="2400" b="1" noProof="0" dirty="0">
                <a:ea typeface="+mn-ea"/>
                <a:cs typeface="Arial" panose="020B0604020202020204" pitchFamily="34" charset="0"/>
                <a:sym typeface="+mn-ea"/>
              </a:rPr>
              <a:t>     （1）绿化我们的家园；</a:t>
            </a:r>
            <a:endParaRPr sz="2400" b="1" noProof="0" dirty="0">
              <a:ea typeface="+mn-ea"/>
              <a:cs typeface="Arial" panose="020B0604020202020204" pitchFamily="34" charset="0"/>
              <a:sym typeface="+mn-ea"/>
            </a:endParaRPr>
          </a:p>
          <a:p>
            <a:pPr marR="0" defTabSz="914400">
              <a:buClrTx/>
              <a:buSzTx/>
              <a:buFont typeface="Arial" panose="020B0604020202020204" pitchFamily="34" charset="0"/>
              <a:buNone/>
            </a:pPr>
            <a:r>
              <a:rPr sz="2400" b="1" noProof="0" dirty="0">
                <a:ea typeface="+mn-ea"/>
                <a:cs typeface="Arial" panose="020B0604020202020204" pitchFamily="34" charset="0"/>
                <a:sym typeface="+mn-ea"/>
              </a:rPr>
              <a:t>     （2）保护环境，人人有责；</a:t>
            </a:r>
            <a:endParaRPr sz="2400" b="1" noProof="0" dirty="0">
              <a:ea typeface="+mn-ea"/>
              <a:cs typeface="Arial" panose="020B0604020202020204" pitchFamily="34" charset="0"/>
              <a:sym typeface="+mn-ea"/>
            </a:endParaRPr>
          </a:p>
          <a:p>
            <a:pPr marR="0" defTabSz="914400">
              <a:buClrTx/>
              <a:buSzTx/>
              <a:buFont typeface="Arial" panose="020B0604020202020204" pitchFamily="34" charset="0"/>
              <a:buNone/>
            </a:pPr>
            <a:r>
              <a:rPr sz="2400" b="1" noProof="0" dirty="0">
                <a:ea typeface="+mn-ea"/>
                <a:cs typeface="Arial" panose="020B0604020202020204" pitchFamily="34" charset="0"/>
                <a:sym typeface="+mn-ea"/>
              </a:rPr>
              <a:t>     （3）守望绿色，守望家园；</a:t>
            </a:r>
            <a:endParaRPr sz="2400" b="1" noProof="0" dirty="0">
              <a:ea typeface="+mn-ea"/>
              <a:cs typeface="Arial" panose="020B0604020202020204" pitchFamily="34" charset="0"/>
              <a:sym typeface="+mn-ea"/>
            </a:endParaRPr>
          </a:p>
          <a:p>
            <a:pPr marR="0" defTabSz="914400">
              <a:buClrTx/>
              <a:buSzTx/>
              <a:buFont typeface="Arial" panose="020B0604020202020204" pitchFamily="34" charset="0"/>
              <a:buNone/>
            </a:pPr>
            <a:r>
              <a:rPr sz="2400" b="1" noProof="0" dirty="0">
                <a:ea typeface="+mn-ea"/>
                <a:cs typeface="Arial" panose="020B0604020202020204" pitchFamily="34" charset="0"/>
                <a:sym typeface="+mn-ea"/>
              </a:rPr>
              <a:t>     （4）保护自然生态，创造绿色生活；</a:t>
            </a:r>
            <a:endParaRPr sz="2400" b="1" noProof="0" dirty="0">
              <a:ea typeface="+mn-ea"/>
              <a:cs typeface="Arial" panose="020B0604020202020204" pitchFamily="34" charset="0"/>
              <a:sym typeface="+mn-ea"/>
            </a:endParaRPr>
          </a:p>
          <a:p>
            <a:pPr marR="0" defTabSz="914400">
              <a:buClrTx/>
              <a:buSzTx/>
              <a:buFont typeface="Arial" panose="020B0604020202020204" pitchFamily="34" charset="0"/>
              <a:buNone/>
            </a:pPr>
            <a:r>
              <a:rPr sz="2400" b="1" noProof="0" dirty="0">
                <a:ea typeface="+mn-ea"/>
                <a:cs typeface="Arial" panose="020B0604020202020204" pitchFamily="34" charset="0"/>
                <a:sym typeface="+mn-ea"/>
              </a:rPr>
              <a:t>     （5）留住绿水青山，留住美丽乡愁。等等。</a:t>
            </a:r>
            <a:endParaRPr sz="2400" b="1" noProof="0" dirty="0">
              <a:ea typeface="+mn-ea"/>
              <a:cs typeface="Arial" panose="020B0604020202020204" pitchFamily="34" charset="0"/>
              <a:sym typeface="+mn-ea"/>
            </a:endParaRPr>
          </a:p>
          <a:p>
            <a:pPr marR="0" defTabSz="914400">
              <a:buClrTx/>
              <a:buSzTx/>
              <a:buFont typeface="Arial" panose="020B0604020202020204" pitchFamily="34" charset="0"/>
              <a:buNone/>
            </a:pPr>
            <a:r>
              <a:rPr sz="2400" b="1" noProof="0" dirty="0">
                <a:ea typeface="+mn-ea"/>
                <a:cs typeface="Arial" panose="020B0604020202020204" pitchFamily="34" charset="0"/>
                <a:sym typeface="+mn-ea"/>
              </a:rPr>
              <a:t>        具体写作时要选好观点，找到一个合适的切口，从自己的心灵出发，立足真实生活，抒写真情实感，表达真知灼见，同时，要善于用辩证的观点看待问题，注意多重的开掘层次，写出深度和广度来。可以说，对生活的观察是否独到，体验是否深入，思考是否深刻，应该是本题作文内容上的区分尺度。作文明确要求写论述文，那就需要从现实中选择一个有意义的视点，展开想像、思索和论述，其突破口是“绿色”，“生活”和“发展”也可以融进去，形成在论述链上的比较或渗透。写作时要注意文体意识，中心要明确、集中，不宜模糊、松散，论证尽可能严密、具体，结构要做到严谨。</a:t>
            </a:r>
            <a:endParaRPr kumimoji="0" sz="2400" b="1" kern="1200" cap="none" spc="0" normalizeH="0" baseline="0" noProof="0" dirty="0">
              <a:latin typeface="Arial" panose="020B0604020202020204" pitchFamily="34" charset="0"/>
              <a:ea typeface="+mn-ea"/>
              <a:cs typeface="Arial" panose="020B0604020202020204" pitchFamily="34" charset="0"/>
            </a:endParaRPr>
          </a:p>
          <a:p>
            <a:pPr marR="0" defTabSz="914400">
              <a:buClrTx/>
              <a:buSzTx/>
              <a:buFont typeface="Arial" panose="020B0604020202020204" pitchFamily="34" charset="0"/>
              <a:buNone/>
            </a:pPr>
            <a:endParaRPr lang="zh-CN" altLang="en-US" sz="2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97" name=""/>
        <p:cNvGrpSpPr/>
        <p:nvPr/>
      </p:nvGrpSpPr>
      <p:grpSpPr/>
      <p:sp>
        <p:nvSpPr>
          <p:cNvPr id="1048641" name="TextBox 3"/>
          <p:cNvSpPr txBox="1"/>
          <p:nvPr/>
        </p:nvSpPr>
        <p:spPr>
          <a:xfrm>
            <a:off x="388620" y="1671003"/>
            <a:ext cx="11882438" cy="3230245"/>
          </a:xfrm>
          <a:prstGeom prst="rect">
            <a:avLst/>
          </a:prstGeom>
          <a:noFill/>
        </p:spPr>
        <p:txBody>
          <a:bodyPr wrap="square">
            <a:spAutoFit/>
          </a:bodyPr>
          <a:p>
            <a:pPr marR="0" defTabSz="914400">
              <a:buClrTx/>
              <a:buSzTx/>
              <a:buFont typeface="Arial" panose="020B0604020202020204" pitchFamily="34" charset="0"/>
              <a:buNone/>
            </a:pPr>
            <a:r>
              <a:rPr kumimoji="0" sz="3600" b="1" kern="1200" cap="none" spc="0" normalizeH="0" baseline="0" noProof="0" dirty="0">
                <a:latin typeface="Arial" panose="020B0604020202020204" pitchFamily="34" charset="0"/>
                <a:ea typeface="+mn-ea"/>
                <a:cs typeface="Arial" panose="020B0604020202020204" pitchFamily="34" charset="0"/>
              </a:rPr>
              <a:t>      </a:t>
            </a:r>
            <a:r>
              <a:rPr kumimoji="0" sz="2800" b="1" kern="1200" cap="none" spc="0" normalizeH="0" baseline="0" noProof="0" dirty="0">
                <a:latin typeface="Arial" panose="020B0604020202020204" pitchFamily="34" charset="0"/>
                <a:ea typeface="+mn-ea"/>
                <a:cs typeface="Arial" panose="020B0604020202020204" pitchFamily="34" charset="0"/>
              </a:rPr>
              <a:t>这道题抓住当前的热点问题进行命题，具有极强的时代性和前瞻性。命题选用习近平总书记在不同时期关于“绿色发展”理念的不同表述，让考生把握时代脉搏，思考当下生活，寻找精神皈依。前两句话主要强调我们要保护好自己赖以生存的自然环境，让绿水青山成为发家致富的源泉。后一句话则更深一层，要求我们不但我守望绿水青山这一自然环境，更要守望家园，守望我们的乡愁。审题时可以依据前两句立意，也可依据后一句立意，或者综合这三句话，确立文章的主旨</a:t>
            </a:r>
            <a:r>
              <a:rPr kumimoji="0" lang="zh-CN" sz="2800" b="1" kern="1200" cap="none" spc="0" normalizeH="0" baseline="0" noProof="0" dirty="0">
                <a:latin typeface="Arial" panose="020B0604020202020204" pitchFamily="34" charset="0"/>
                <a:ea typeface="+mn-ea"/>
                <a:cs typeface="Arial" panose="020B0604020202020204" pitchFamily="34" charset="0"/>
              </a:rPr>
              <a:t>。</a:t>
            </a:r>
            <a:r>
              <a:rPr kumimoji="0" lang="zh-CN" altLang="en-US" kern="1200" cap="none" spc="0" normalizeH="0" baseline="0" noProof="0" dirty="0">
                <a:latin typeface="Arial" panose="020B0604020202020204" pitchFamily="34" charset="0"/>
                <a:ea typeface="+mn-ea"/>
                <a:cs typeface="Arial" panose="020B0604020202020204" pitchFamily="34" charset="0"/>
              </a:rPr>
              <a:t>   </a:t>
            </a:r>
            <a:endParaRPr kumimoji="0" lang="zh-CN" altLang="en-US" kern="1200" cap="none" spc="0" normalizeH="0" baseline="0" noProof="0" dirty="0">
              <a:latin typeface="Arial" panose="020B0604020202020204" pitchFamily="34" charset="0"/>
              <a:ea typeface="+mn-ea"/>
              <a:cs typeface="Arial" panose="020B0604020202020204" pitchFamily="34" charset="0"/>
            </a:endParaRPr>
          </a:p>
        </p:txBody>
      </p:sp>
      <p:pic>
        <p:nvPicPr>
          <p:cNvPr id="2097161" name="图片 7173"/>
          <p:cNvPicPr>
            <a:picLocks noChangeAspect="1"/>
          </p:cNvPicPr>
          <p:nvPr/>
        </p:nvPicPr>
        <p:blipFill>
          <a:blip r:embed="rId1"/>
          <a:stretch>
            <a:fillRect/>
          </a:stretch>
        </p:blipFill>
        <p:spPr>
          <a:xfrm flipH="1">
            <a:off x="249555" y="302895"/>
            <a:ext cx="1370330" cy="1368425"/>
          </a:xfrm>
          <a:prstGeom prst="rect">
            <a:avLst/>
          </a:prstGeom>
          <a:noFill/>
          <a:ln w="9525">
            <a:noFill/>
          </a:ln>
        </p:spPr>
      </p:pic>
      <p:sp>
        <p:nvSpPr>
          <p:cNvPr id="1048642" name="文本框 7174"/>
          <p:cNvSpPr txBox="1"/>
          <p:nvPr/>
        </p:nvSpPr>
        <p:spPr>
          <a:xfrm>
            <a:off x="1821180" y="659765"/>
            <a:ext cx="4957763" cy="553085"/>
          </a:xfrm>
          <a:prstGeom prst="rect">
            <a:avLst/>
          </a:prstGeom>
          <a:noFill/>
          <a:ln w="9525">
            <a:noFill/>
          </a:ln>
        </p:spPr>
        <p:txBody>
          <a:bodyPr>
            <a:spAutoFit/>
          </a:bodyPr>
          <a:p>
            <a:pPr algn="l"/>
            <a:r>
              <a:rPr lang="zh-CN" altLang="en-US" sz="3000" b="1" dirty="0">
                <a:latin typeface="Times New Roman" panose="02020603050405020304" charset="0"/>
              </a:rPr>
              <a:t>思路点拨</a:t>
            </a:r>
            <a:endParaRPr lang="zh-CN" altLang="en-US" sz="3000" b="1" dirty="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48642"/>
                                        </p:tgtEl>
                                        <p:attrNameLst>
                                          <p:attrName>style.visibility</p:attrName>
                                        </p:attrNameLst>
                                      </p:cBhvr>
                                      <p:to>
                                        <p:strVal val="visible"/>
                                      </p:to>
                                    </p:set>
                                    <p:anim calcmode="discrete" valueType="clr">
                                      <p:cBhvr override="childStyle">
                                        <p:cTn id="7" dur="500"/>
                                        <p:tgtEl>
                                          <p:spTgt spid="104864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048642"/>
                                        </p:tgtEl>
                                        <p:attrNameLst>
                                          <p:attrName>fill.color</p:attrName>
                                        </p:attrNameLst>
                                      </p:cBhvr>
                                      <p:tavLst>
                                        <p:tav tm="0">
                                          <p:val>
                                            <p:clrVal>
                                              <a:schemeClr val="accent2"/>
                                            </p:clrVal>
                                          </p:val>
                                        </p:tav>
                                        <p:tav tm="50000">
                                          <p:val>
                                            <p:clrVal>
                                              <a:schemeClr val="hlink"/>
                                            </p:clrVal>
                                          </p:val>
                                        </p:tav>
                                      </p:tavLst>
                                    </p:anim>
                                    <p:set>
                                      <p:cBhvr>
                                        <p:cTn id="9" dur="500"/>
                                        <p:tgtEl>
                                          <p:spTgt spid="104864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98" name=""/>
        <p:cNvGrpSpPr/>
        <p:nvPr/>
      </p:nvGrpSpPr>
      <p:grpSpPr/>
      <p:pic>
        <p:nvPicPr>
          <p:cNvPr id="2097162" name="图片 7173"/>
          <p:cNvPicPr>
            <a:picLocks noChangeAspect="1"/>
          </p:cNvPicPr>
          <p:nvPr/>
        </p:nvPicPr>
        <p:blipFill>
          <a:blip r:embed="rId1"/>
          <a:stretch>
            <a:fillRect/>
          </a:stretch>
        </p:blipFill>
        <p:spPr>
          <a:xfrm flipH="1">
            <a:off x="266065" y="-210820"/>
            <a:ext cx="1370330" cy="1368425"/>
          </a:xfrm>
          <a:prstGeom prst="rect">
            <a:avLst/>
          </a:prstGeom>
          <a:noFill/>
          <a:ln w="9525">
            <a:noFill/>
          </a:ln>
        </p:spPr>
      </p:pic>
      <p:sp>
        <p:nvSpPr>
          <p:cNvPr id="1048643" name="文本框 7174"/>
          <p:cNvSpPr txBox="1"/>
          <p:nvPr/>
        </p:nvSpPr>
        <p:spPr>
          <a:xfrm>
            <a:off x="1837690" y="146050"/>
            <a:ext cx="4957763" cy="553085"/>
          </a:xfrm>
          <a:prstGeom prst="rect">
            <a:avLst/>
          </a:prstGeom>
          <a:noFill/>
          <a:ln w="9525">
            <a:noFill/>
          </a:ln>
        </p:spPr>
        <p:txBody>
          <a:bodyPr>
            <a:spAutoFit/>
          </a:bodyPr>
          <a:p>
            <a:pPr algn="l"/>
            <a:r>
              <a:rPr lang="zh-CN" altLang="en-US" sz="3000" b="1" dirty="0">
                <a:latin typeface="Times New Roman" panose="02020603050405020304" charset="0"/>
              </a:rPr>
              <a:t>范文展示</a:t>
            </a:r>
            <a:endParaRPr lang="zh-CN" altLang="en-US" sz="3000" b="1" dirty="0">
              <a:latin typeface="Times New Roman" panose="02020603050405020304" charset="0"/>
            </a:endParaRPr>
          </a:p>
        </p:txBody>
      </p:sp>
      <p:sp>
        <p:nvSpPr>
          <p:cNvPr id="1048644" name="文本框 1"/>
          <p:cNvSpPr txBox="1"/>
          <p:nvPr/>
        </p:nvSpPr>
        <p:spPr>
          <a:xfrm>
            <a:off x="273050" y="1044575"/>
            <a:ext cx="11644630" cy="5514341"/>
          </a:xfrm>
          <a:prstGeom prst="rect">
            <a:avLst/>
          </a:prstGeom>
          <a:noFill/>
        </p:spPr>
        <p:txBody>
          <a:bodyPr wrap="square" rtlCol="0" anchor="t">
            <a:spAutoFit/>
          </a:bodyPr>
          <a:p>
            <a:pPr algn="ctr"/>
            <a:r>
              <a:rPr lang="zh-CN" altLang="en-US" sz="3200" b="1"/>
              <a:t>呼唤绿色  留住乡愁</a:t>
            </a:r>
            <a:endParaRPr lang="zh-CN" altLang="en-US" sz="3200" b="1"/>
          </a:p>
          <a:p>
            <a:pPr algn="ctr"/>
            <a:r>
              <a:rPr lang="zh-CN" altLang="en-US" sz="3200" b="1"/>
              <a:t>王亚楠</a:t>
            </a:r>
            <a:endParaRPr lang="zh-CN" altLang="en-US"/>
          </a:p>
          <a:p>
            <a:endParaRPr lang="zh-CN" altLang="en-US"/>
          </a:p>
          <a:p>
            <a:r>
              <a:rPr lang="zh-CN" altLang="en-US"/>
              <a:t>     </a:t>
            </a:r>
            <a:r>
              <a:rPr lang="zh-CN" altLang="en-US" sz="2800"/>
              <a:t>  是生命的蓓蕾，在白皑皑的雪地里从灰丫丫的枝头挣出，绽放了米粒大小的绿意。这是每年严寒的冬季即将过去时，我在树梢上读到的信息——春的消息。</a:t>
            </a:r>
            <a:endParaRPr lang="zh-CN" altLang="en-US" sz="2800"/>
          </a:p>
          <a:p>
            <a:endParaRPr lang="zh-CN" altLang="en-US" sz="2800"/>
          </a:p>
          <a:p>
            <a:r>
              <a:rPr lang="zh-CN" altLang="en-US" sz="2800"/>
              <a:t>“青青园中葵，朝露待日晞”我们读着励志的《长歌行》也如青翠挺拔的向日葵迎着阳光沐浴朝露一日日茁壮起来。绿色真的是一种很有生命力和感染力的颜色。春天的时候，你站在田际，一望无垠的绿意铺天盖地地向你席卷而来，绿的海洋，让你怡然，让你陶醉，身与心从头濯洗了一遍。绿色似乎是我们中华民族文化的根，千年间挺拔有节、谦和恭顺的竹子。生活在这片华夏文明大地上，我们诗意地栖居着。</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48643"/>
                                        </p:tgtEl>
                                        <p:attrNameLst>
                                          <p:attrName>style.visibility</p:attrName>
                                        </p:attrNameLst>
                                      </p:cBhvr>
                                      <p:to>
                                        <p:strVal val="visible"/>
                                      </p:to>
                                    </p:set>
                                    <p:anim calcmode="discrete" valueType="clr">
                                      <p:cBhvr override="childStyle">
                                        <p:cTn id="7" dur="500"/>
                                        <p:tgtEl>
                                          <p:spTgt spid="1048643"/>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048643"/>
                                        </p:tgtEl>
                                        <p:attrNameLst>
                                          <p:attrName>fill.color</p:attrName>
                                        </p:attrNameLst>
                                      </p:cBhvr>
                                      <p:tavLst>
                                        <p:tav tm="0">
                                          <p:val>
                                            <p:clrVal>
                                              <a:schemeClr val="accent2"/>
                                            </p:clrVal>
                                          </p:val>
                                        </p:tav>
                                        <p:tav tm="50000">
                                          <p:val>
                                            <p:clrVal>
                                              <a:schemeClr val="hlink"/>
                                            </p:clrVal>
                                          </p:val>
                                        </p:tav>
                                      </p:tavLst>
                                    </p:anim>
                                    <p:set>
                                      <p:cBhvr>
                                        <p:cTn id="9" dur="500"/>
                                        <p:tgtEl>
                                          <p:spTgt spid="104864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61" name=""/>
        <p:cNvGrpSpPr/>
        <p:nvPr/>
      </p:nvGrpSpPr>
      <p:grpSpPr/>
      <p:sp>
        <p:nvSpPr>
          <p:cNvPr id="1048589" name="文本框 1"/>
          <p:cNvSpPr txBox="1"/>
          <p:nvPr/>
        </p:nvSpPr>
        <p:spPr>
          <a:xfrm>
            <a:off x="1066800" y="1119505"/>
            <a:ext cx="9991725" cy="5262245"/>
          </a:xfrm>
          <a:prstGeom prst="rect">
            <a:avLst/>
          </a:prstGeom>
          <a:noFill/>
        </p:spPr>
        <p:txBody>
          <a:bodyPr wrap="square" rtlCol="0" anchor="t">
            <a:spAutoFit/>
          </a:bodyPr>
          <a:p>
            <a:pPr>
              <a:lnSpc>
                <a:spcPct val="150000"/>
              </a:lnSpc>
            </a:pPr>
            <a:r>
              <a:rPr lang="en-US" altLang="zh-CN" sz="3200" b="1" dirty="0">
                <a:solidFill>
                  <a:srgbClr val="404040"/>
                </a:solidFill>
                <a:latin typeface="宋体" panose="02010600030101010101" pitchFamily="2" charset="-122"/>
                <a:sym typeface="Century Gothic" panose="020B0502020202020204" pitchFamily="34" charset="0"/>
              </a:rPr>
              <a:t>◎</a:t>
            </a:r>
            <a:r>
              <a:rPr lang="en-US" altLang="zh-CN" sz="3200" b="1" dirty="0">
                <a:solidFill>
                  <a:srgbClr val="404040"/>
                </a:solidFill>
                <a:latin typeface="宋体" panose="02010600030101010101" pitchFamily="2" charset="-122"/>
                <a:ea typeface="方正小标宋简体" panose="03000509000000000000" pitchFamily="65" charset="-122"/>
              </a:rPr>
              <a:t>美国航天局2月19日在社交媒体发文：“世界比20年前更绿了！”美国航天局卫星在2000年至2017年间收集的数据显示，全球绿化面积增加了5%，相当于多出一个亚马孙热带雨林。更令人惊喜的是，仅中国的植被增加量，就占到过去17年里全球植被总增量的25%以上，位居全球首位。“中国的绿化模式成效非常突出”“感谢中国作出的巨大贡献”……外国网友纷纷表达真诚赞誉。</a:t>
            </a:r>
            <a:endParaRPr lang="en-US" altLang="zh-CN" sz="3200" b="1" dirty="0">
              <a:solidFill>
                <a:srgbClr val="404040"/>
              </a:solidFill>
              <a:latin typeface="宋体" panose="02010600030101010101" pitchFamily="2" charset="-122"/>
              <a:ea typeface="方正小标宋简体" panose="03000509000000000000" pitchFamily="65" charset="-122"/>
            </a:endParaRPr>
          </a:p>
        </p:txBody>
      </p:sp>
      <p:sp>
        <p:nvSpPr>
          <p:cNvPr id="1048590" name="文本框 2"/>
          <p:cNvSpPr txBox="1"/>
          <p:nvPr/>
        </p:nvSpPr>
        <p:spPr>
          <a:xfrm>
            <a:off x="942975" y="417830"/>
            <a:ext cx="2787650" cy="583565"/>
          </a:xfrm>
          <a:prstGeom prst="rect">
            <a:avLst/>
          </a:prstGeom>
          <a:noFill/>
        </p:spPr>
        <p:txBody>
          <a:bodyPr wrap="square" rtlCol="0" anchor="t">
            <a:spAutoFit/>
          </a:bodyPr>
          <a:p>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【时事抢先看】</a:t>
            </a:r>
            <a:endParaRPr lang="zh-CN" altLang="en-US" sz="32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99" name=""/>
        <p:cNvGrpSpPr/>
        <p:nvPr/>
      </p:nvGrpSpPr>
      <p:grpSpPr/>
      <p:sp>
        <p:nvSpPr>
          <p:cNvPr id="1048645" name="文本框 1"/>
          <p:cNvSpPr txBox="1"/>
          <p:nvPr/>
        </p:nvSpPr>
        <p:spPr>
          <a:xfrm>
            <a:off x="955675" y="502920"/>
            <a:ext cx="10617835" cy="5539740"/>
          </a:xfrm>
          <a:prstGeom prst="rect">
            <a:avLst/>
          </a:prstGeom>
          <a:noFill/>
        </p:spPr>
        <p:txBody>
          <a:bodyPr wrap="square" rtlCol="0" anchor="t">
            <a:spAutoFit/>
          </a:bodyPr>
          <a:p>
            <a:r>
              <a:rPr lang="en-US" altLang="zh-CN" sz="2800"/>
              <a:t>       </a:t>
            </a:r>
            <a:r>
              <a:rPr lang="zh-CN" altLang="en-US" sz="2800"/>
              <a:t>然而，现代化的步伐在迈进的同时，同样也严重威胁到这份优雅的绿。恶魔般的GDP践踏于这片绿色之上，它残忍地扼杀了那些春泥里正待破土的嫩芽。无数的森林顷刻间被铲倒，无数生灵的哭泣响在黄沙漫天的荒土里，然而比之更为可怕的是我们那颗被利益蒙蔽掉的心。我们在漠视，在默许这种事情的发生。每每看到有人高高兴兴地从超市里拎走那些标志着“绿色食品”的商品时，我就没由来地感到悲哀，这就是我们想要的生活？绿，青青葱葱的绿，欣欣向荣的绿，充满生机意趣的绿就这样折损在我们手中了吗？</a:t>
            </a:r>
            <a:endParaRPr lang="zh-CN" altLang="en-US" sz="2800"/>
          </a:p>
          <a:p>
            <a:r>
              <a:rPr lang="zh-CN" altLang="en-US" sz="2800"/>
              <a:t>        或许，你会摇摇头说，事情并没有你想得这么糟，你看那些防护林啊，绿化带啊不正在取得一些功效吗！再者，北京奥运还强调绿色奥运注重环保呢。但是，人总是在尝到苦头后才后知后觉地采取措施。如今仍然看到无数的悲剧发生。家乡的天空从湛蓝变成灰蓝也就这些年吧，水泥地铺掉了原来长着嫩草的土壤，屋旁的大松</a:t>
            </a:r>
            <a:endParaRPr lang="zh-CN" altLang="en-US" sz="28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56" name=""/>
        <p:cNvGrpSpPr/>
        <p:nvPr/>
      </p:nvGrpSpPr>
      <p:grpSpPr/>
      <p:sp>
        <p:nvSpPr>
          <p:cNvPr id="1048582" name="文本框 1"/>
          <p:cNvSpPr txBox="1"/>
          <p:nvPr/>
        </p:nvSpPr>
        <p:spPr>
          <a:xfrm>
            <a:off x="530860" y="739775"/>
            <a:ext cx="11474450" cy="5120640"/>
          </a:xfrm>
          <a:prstGeom prst="rect">
            <a:avLst/>
          </a:prstGeom>
          <a:noFill/>
        </p:spPr>
        <p:txBody>
          <a:bodyPr wrap="square" rtlCol="0" anchor="t">
            <a:spAutoFit/>
          </a:bodyPr>
          <a:p>
            <a:r>
              <a:rPr lang="zh-CN" altLang="en-US" sz="2800">
                <a:sym typeface="+mn-ea"/>
              </a:rPr>
              <a:t>树上再也没有看到松鼠灵活的身影了，门前那一片绿野渐渐为工业废渣所吞没，为废气所污染，为酸雨所腐蚀，为沙尘所掩盖。更有甚者，例如某地垃圾焚化的场地偷偷转移、谎报污染程度……一系列的悲剧仍然发生在一些“鼓吹绿化”的光鲜外表之下！很多时候，我只能无奈地眼睁睁地看这绿色逐渐从我身边消失。日本人在纸巾上标注“请放心使用，这是用回收的废纸再次生产的，并不是来自可爱的大树”。看到这里更该深思了，丢失了生命色彩的我们还有什么值得骄傲的呢！ </a:t>
            </a:r>
            <a:endParaRPr lang="zh-CN" altLang="en-US" sz="2800">
              <a:sym typeface="+mn-ea"/>
            </a:endParaRPr>
          </a:p>
          <a:p>
            <a:r>
              <a:rPr lang="zh-CN" altLang="en-US" sz="2800">
                <a:sym typeface="+mn-ea"/>
              </a:rPr>
              <a:t>       </a:t>
            </a:r>
            <a:r>
              <a:rPr lang="zh-CN" altLang="en-US" sz="2800"/>
              <a:t>习总书记说得好：“绿水青山就是金山银山”，留住绿色，就是留住金山银山；留住绿色，就是留住亲切的乡愁；留住绿色，就是留住美好的未来。梭罗曾经说过：“野地里蕴含着这个世界最后的救赎。”不要让绿色退出我们的眼帘，不要让世界成为土黄色，不要让我们的眼里常含悔恨的泪……不要让故土成为泛黄的纸页上一段冰冷的历史。</a:t>
            </a:r>
            <a:endParaRPr lang="zh-CN" altLang="en-US" sz="2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55" name=""/>
        <p:cNvGrpSpPr/>
        <p:nvPr/>
      </p:nvGrpSpPr>
      <p:grpSpPr/>
      <p:sp>
        <p:nvSpPr>
          <p:cNvPr id="1048581" name="文本框 1"/>
          <p:cNvSpPr txBox="1"/>
          <p:nvPr/>
        </p:nvSpPr>
        <p:spPr>
          <a:xfrm>
            <a:off x="530860" y="739775"/>
            <a:ext cx="11474450" cy="4904741"/>
          </a:xfrm>
          <a:prstGeom prst="rect">
            <a:avLst/>
          </a:prstGeom>
          <a:noFill/>
        </p:spPr>
        <p:txBody>
          <a:bodyPr wrap="square" rtlCol="0" anchor="t">
            <a:spAutoFit/>
          </a:bodyPr>
          <a:p>
            <a:pPr algn="ctr"/>
            <a:r>
              <a:rPr lang="zh-CN" altLang="en-US" sz="2800" b="1"/>
              <a:t>心中的绿</a:t>
            </a:r>
            <a:endParaRPr lang="zh-CN" altLang="en-US" sz="2800" b="1"/>
          </a:p>
          <a:p>
            <a:pPr algn="ctr"/>
            <a:r>
              <a:rPr lang="zh-CN" altLang="en-US" sz="2800"/>
              <a:t> 王钥敏</a:t>
            </a:r>
            <a:endParaRPr lang="zh-CN" altLang="en-US" sz="2800"/>
          </a:p>
          <a:p>
            <a:pPr algn="l"/>
            <a:r>
              <a:rPr lang="zh-CN" altLang="en-US" sz="2800"/>
              <a:t>       </a:t>
            </a:r>
            <a:r>
              <a:rPr lang="zh-CN" altLang="en-US" sz="2400"/>
              <a:t>有一片绿是那样的遥远又亲近，有一片绿在我心中永远勃发着旺盛的生机。</a:t>
            </a:r>
            <a:endParaRPr lang="zh-CN" altLang="en-US" sz="2400"/>
          </a:p>
          <a:p>
            <a:pPr algn="l"/>
            <a:r>
              <a:rPr lang="zh-CN" altLang="en-US" sz="2400"/>
              <a:t>       常年在外的游子回到家乡总是会有一种陌生而熟悉的感觉，我也不例外。住在高楼林立的城市里，我不知已多久没见过绿油油的稻田了，我见到的都是坚硬的钢筋混凝土组合的建筑。街上的名车后面总是拖着一条尾巴，社区旁总是堆满过多的垃圾，一切的一切，都在摧毁着人们的心灵……或许有人会说，城市里有人工湖，公园里有假山，路两旁还种着行道树，找绿色何必去山里，确实如此吗？城市不过是戴了一张绿色的面具，你瞧，行道树蒙着厚厚的灰尘，人工湖里的是一滩没有源泉的死水，假山上的石头只能让我们看到人工的伪装。我厌倦这种自欺欺人的假自然，厌倦这种没有灵魂的绿色。在工业文明高速发展的今天难道就再也找不到自然了吗，难道工业与绿色是势不可俱生的对立吗？</a:t>
            </a:r>
            <a:endParaRPr lang="zh-CN" altLang="en-US" sz="2400"/>
          </a:p>
          <a:p>
            <a:pPr algn="l"/>
            <a:r>
              <a:rPr lang="zh-CN" altLang="en-US" sz="2400"/>
              <a:t>      </a:t>
            </a:r>
            <a:endParaRPr lang="zh-CN" altLang="en-US" sz="2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p:sp>
        <p:nvSpPr>
          <p:cNvPr id="1048580" name="文本框 1"/>
          <p:cNvSpPr txBox="1"/>
          <p:nvPr/>
        </p:nvSpPr>
        <p:spPr>
          <a:xfrm>
            <a:off x="530860" y="739775"/>
            <a:ext cx="11474450" cy="5768341"/>
          </a:xfrm>
          <a:prstGeom prst="rect">
            <a:avLst/>
          </a:prstGeom>
          <a:noFill/>
        </p:spPr>
        <p:txBody>
          <a:bodyPr wrap="square" rtlCol="0" anchor="t">
            <a:spAutoFit/>
          </a:bodyPr>
          <a:p>
            <a:pPr algn="l">
              <a:lnSpc>
                <a:spcPct val="100000"/>
              </a:lnSpc>
            </a:pPr>
            <a:r>
              <a:rPr lang="zh-CN" altLang="en-US" sz="2800"/>
              <a:t>      </a:t>
            </a:r>
            <a:r>
              <a:rPr lang="zh-CN" altLang="en-US" sz="2400"/>
              <a:t>城市越来越拥挤，人群越来越密集，慢慢地我们要重新学会呼吸。代表自然的绿色，渐渐地退到钢筋水泥的建筑之外，那乡间的小径还存在吗，那僻静的小巷还存在吗，我们那曾经记忆里的大片大片的绿野还存在吗？</a:t>
            </a:r>
            <a:endParaRPr lang="zh-CN" altLang="en-US" sz="2400"/>
          </a:p>
          <a:p>
            <a:pPr algn="l">
              <a:lnSpc>
                <a:spcPct val="100000"/>
              </a:lnSpc>
            </a:pPr>
            <a:r>
              <a:rPr lang="zh-CN" altLang="en-US" sz="2400"/>
              <a:t>      我不知已多久没见过绿油油的稻田了，家乡给我的印象便是一个“绿”字，那里有满山青翠的竹林，遍地开满蒲公英，回首往昔，在山间奔跑的场景历历在目。我清晰地记得，春日青草上的追逐，伴着风筝连着线；夏日绿树下纳凉，伴着外婆听着故事；秋日苍松间的游戏，伴着胜负的倔强；冬日翠柏下的仰视，伴着独立的渴望。绿，流淌在我的儿时回忆里。那棵树干还浸着泪水，那个枝桠还留着挥别，那片绿叶依然留着一横一竖、歪歪倒倒的字句，一切仿佛是昨日。</a:t>
            </a:r>
            <a:endParaRPr lang="zh-CN" altLang="en-US" sz="2400"/>
          </a:p>
          <a:p>
            <a:pPr algn="l">
              <a:lnSpc>
                <a:spcPct val="100000"/>
              </a:lnSpc>
            </a:pPr>
            <a:r>
              <a:rPr lang="zh-CN" altLang="en-US" sz="2400"/>
              <a:t>       </a:t>
            </a:r>
            <a:r>
              <a:rPr lang="zh-CN" altLang="en-US" sz="2400">
                <a:sym typeface="+mn-ea"/>
              </a:rPr>
              <a:t>可今日再见却是人是物非。原本的田地建上了楼房，原本的竹林被砍成了平地，原本美丽的田野也早已寻不到飞蓬的踪迹，这不禁让多年未归的爷爷老泪纵横。难道绿色真的不复存在了吗？曾几何时，青山不再，蓝房四起；曾几何时，清水不再，浓烟四起；曾几何时，花香不再，垃圾四起；曾几何时，记忆中的美好不再，现实的伤痕早已触目惊心。</a:t>
            </a:r>
            <a:endParaRPr lang="zh-CN" altLang="en-US" sz="2800"/>
          </a:p>
          <a:p>
            <a:pPr algn="l">
              <a:lnSpc>
                <a:spcPct val="150000"/>
              </a:lnSpc>
            </a:pPr>
            <a:endParaRPr lang="zh-CN" altLang="en-US" sz="28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53" name=""/>
        <p:cNvGrpSpPr/>
        <p:nvPr/>
      </p:nvGrpSpPr>
      <p:grpSpPr/>
      <p:sp>
        <p:nvSpPr>
          <p:cNvPr id="1048579" name="文本框 1"/>
          <p:cNvSpPr txBox="1"/>
          <p:nvPr/>
        </p:nvSpPr>
        <p:spPr>
          <a:xfrm>
            <a:off x="370205" y="469900"/>
            <a:ext cx="11650980" cy="5133340"/>
          </a:xfrm>
          <a:prstGeom prst="rect">
            <a:avLst/>
          </a:prstGeom>
          <a:noFill/>
        </p:spPr>
        <p:txBody>
          <a:bodyPr wrap="square" rtlCol="0" anchor="t">
            <a:spAutoFit/>
          </a:bodyPr>
          <a:p>
            <a:pPr algn="l"/>
            <a:r>
              <a:rPr lang="zh-CN" altLang="en-US" sz="2800"/>
              <a:t>     </a:t>
            </a:r>
            <a:r>
              <a:rPr lang="zh-CN" altLang="en-US" sz="2400"/>
              <a:t>        我渴望逃脱，我想找回最初的自己，我想找回记忆中的家园，我想找回心中的那片绿。</a:t>
            </a:r>
            <a:endParaRPr lang="zh-CN" altLang="en-US" sz="2400"/>
          </a:p>
          <a:p>
            <a:pPr algn="l"/>
            <a:r>
              <a:rPr lang="zh-CN" altLang="en-US" sz="2400"/>
              <a:t>       清夜，月光格外皎洁。我静静聆听祖父吹奏竹笛，我不禁想起那片绿叶，那片竹林，也许，它们早已将我的心染上了绿色，我相信，只要不放弃那生机勃勃的绿，时光就永远青葱。</a:t>
            </a:r>
            <a:endParaRPr lang="zh-CN" altLang="en-US" sz="2400"/>
          </a:p>
          <a:p>
            <a:pPr algn="l"/>
            <a:r>
              <a:rPr lang="zh-CN" altLang="en-US" sz="2400"/>
              <a:t>       我安然入梦。梦中，一片叶子落在心灵柔软的土壤上，蔓延成了一片生机勃勃的绿……</a:t>
            </a:r>
            <a:endParaRPr lang="zh-CN" altLang="en-US" sz="2400"/>
          </a:p>
          <a:p>
            <a:pPr algn="l"/>
            <a:r>
              <a:rPr lang="zh-CN" altLang="en-US" sz="2400"/>
              <a:t>        [点评]这篇文章写得情真意切、温婉隽永，它的特色主要体现在如下几个方面：一是一气呵成，整体感强。开篇从“绿”切入，结尾照应标题及开篇，整篇文章紧扣“心中的绿”展开，结构严谨，浑然一体。二是内容丰富，具体充实。文章想像联想丰富，从城市到乡村，表达对绿的真挚渴望，回忆与现实交叉，虚与实结合，城市的喧闹、乡村的宁静，让人在对比中感悟到绿色生活的美好和可贵。三是形象表达，意境深邃。尤其是结尾部分，我在月夜听笛，酿造出了深邃的意境，蕴含了对“绿”的无穷向往，具有较强的表现力和感染力。</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p:sp>
        <p:nvSpPr>
          <p:cNvPr id="1048591" name="文本框 2"/>
          <p:cNvSpPr txBox="1"/>
          <p:nvPr/>
        </p:nvSpPr>
        <p:spPr>
          <a:xfrm>
            <a:off x="1099820" y="1391920"/>
            <a:ext cx="9991725" cy="3046095"/>
          </a:xfrm>
          <a:prstGeom prst="rect">
            <a:avLst/>
          </a:prstGeom>
          <a:noFill/>
        </p:spPr>
        <p:txBody>
          <a:bodyPr wrap="square" rtlCol="0" anchor="t">
            <a:spAutoFit/>
          </a:bodyPr>
          <a:p>
            <a:r>
              <a:rPr lang="en-US" altLang="zh-CN" sz="3200" b="1" dirty="0">
                <a:solidFill>
                  <a:srgbClr val="404040"/>
                </a:solidFill>
                <a:latin typeface="宋体" panose="02010600030101010101" pitchFamily="2" charset="-122"/>
                <a:sym typeface="Century Gothic" panose="020B0502020202020204" pitchFamily="34" charset="0"/>
              </a:rPr>
              <a:t>◎</a:t>
            </a:r>
            <a:r>
              <a:rPr sz="3200" b="1"/>
              <a:t>中共中央总书记、国家主席、中央军委主席习近平</a:t>
            </a:r>
            <a:r>
              <a:rPr lang="zh-CN" sz="3200" b="1"/>
              <a:t>于</a:t>
            </a:r>
            <a:r>
              <a:rPr lang="en-US" altLang="zh-CN" sz="3200" b="1"/>
              <a:t>2019</a:t>
            </a:r>
            <a:r>
              <a:rPr lang="zh-CN" altLang="en-US" sz="3200" b="1"/>
              <a:t>年</a:t>
            </a:r>
            <a:r>
              <a:rPr lang="en-US" altLang="zh-CN" sz="3200" b="1"/>
              <a:t>3</a:t>
            </a:r>
            <a:r>
              <a:rPr lang="zh-CN" altLang="en-US" sz="3200" b="1"/>
              <a:t>月</a:t>
            </a:r>
            <a:r>
              <a:rPr sz="3200" b="1"/>
              <a:t> 5 日下午在参加他所在的十三届全国人大二次会议内蒙古代表团审议时强调，</a:t>
            </a:r>
            <a:r>
              <a:rPr sz="3200" b="1">
                <a:solidFill>
                  <a:srgbClr val="FF0000"/>
                </a:solidFill>
              </a:rPr>
              <a:t>保持加强生态文明建设的战略定力，探索以生态优先、绿色发展为导向的高质量发展新路子，加大生态系统保护力度，打好污染防治攻坚战，守护好祖国北疆这道亮丽风景线</a:t>
            </a:r>
            <a:r>
              <a:rPr sz="3200" b="1"/>
              <a:t>。</a:t>
            </a:r>
            <a:endParaRPr sz="3200" b="1"/>
          </a:p>
        </p:txBody>
      </p:sp>
      <p:sp>
        <p:nvSpPr>
          <p:cNvPr id="1048592" name="文本框 3"/>
          <p:cNvSpPr txBox="1"/>
          <p:nvPr/>
        </p:nvSpPr>
        <p:spPr>
          <a:xfrm>
            <a:off x="958850" y="514350"/>
            <a:ext cx="2787650" cy="583565"/>
          </a:xfrm>
          <a:prstGeom prst="rect">
            <a:avLst/>
          </a:prstGeom>
          <a:noFill/>
        </p:spPr>
        <p:txBody>
          <a:bodyPr wrap="square" rtlCol="0" anchor="t">
            <a:spAutoFit/>
          </a:bodyPr>
          <a:p>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【时事抢先看】</a:t>
            </a:r>
            <a:endParaRPr lang="zh-CN" altLang="en-US" sz="3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63" name=""/>
        <p:cNvGrpSpPr/>
        <p:nvPr/>
      </p:nvGrpSpPr>
      <p:grpSpPr/>
      <p:sp>
        <p:nvSpPr>
          <p:cNvPr id="1048593" name="文本框 2"/>
          <p:cNvSpPr txBox="1"/>
          <p:nvPr/>
        </p:nvSpPr>
        <p:spPr>
          <a:xfrm>
            <a:off x="1691640" y="1579880"/>
            <a:ext cx="9991725" cy="3046095"/>
          </a:xfrm>
          <a:prstGeom prst="rect">
            <a:avLst/>
          </a:prstGeom>
          <a:noFill/>
        </p:spPr>
        <p:txBody>
          <a:bodyPr wrap="square" rtlCol="0" anchor="t">
            <a:spAutoFit/>
          </a:bodyPr>
          <a:p>
            <a:r>
              <a:rPr lang="en-US" altLang="zh-CN" sz="3200" b="1" dirty="0">
                <a:solidFill>
                  <a:srgbClr val="404040"/>
                </a:solidFill>
                <a:latin typeface="宋体" panose="02010600030101010101" pitchFamily="2" charset="-122"/>
                <a:sym typeface="Century Gothic" panose="020B0502020202020204" pitchFamily="34" charset="0"/>
              </a:rPr>
              <a:t>◎2010</a:t>
            </a:r>
            <a:r>
              <a:rPr lang="zh-CN" altLang="en-US" sz="3200" b="1" dirty="0">
                <a:solidFill>
                  <a:srgbClr val="404040"/>
                </a:solidFill>
                <a:latin typeface="宋体" panose="02010600030101010101" pitchFamily="2" charset="-122"/>
                <a:sym typeface="Century Gothic" panose="020B0502020202020204" pitchFamily="34" charset="0"/>
              </a:rPr>
              <a:t>年江苏卷</a:t>
            </a:r>
            <a:r>
              <a:rPr lang="zh-CN" altLang="en-US" sz="3200" b="1" dirty="0">
                <a:solidFill>
                  <a:srgbClr val="C00000"/>
                </a:solidFill>
                <a:latin typeface="宋体" panose="02010600030101010101" pitchFamily="2" charset="-122"/>
                <a:sym typeface="Century Gothic" panose="020B0502020202020204" pitchFamily="34" charset="0"/>
              </a:rPr>
              <a:t>《绿色生活》</a:t>
            </a:r>
            <a:endParaRPr lang="zh-CN" altLang="en-US" sz="3200" b="1" dirty="0">
              <a:solidFill>
                <a:srgbClr val="404040"/>
              </a:solidFill>
              <a:latin typeface="宋体" panose="02010600030101010101" pitchFamily="2" charset="-122"/>
              <a:sym typeface="Century Gothic" panose="020B0502020202020204" pitchFamily="34" charset="0"/>
            </a:endParaRPr>
          </a:p>
          <a:p>
            <a:r>
              <a:rPr lang="en-US" altLang="zh-CN" sz="3200" b="1" dirty="0">
                <a:solidFill>
                  <a:srgbClr val="404040"/>
                </a:solidFill>
                <a:latin typeface="宋体" panose="02010600030101010101" pitchFamily="2" charset="-122"/>
                <a:sym typeface="Century Gothic" panose="020B0502020202020204" pitchFamily="34" charset="0"/>
              </a:rPr>
              <a:t>◎2015</a:t>
            </a:r>
            <a:r>
              <a:rPr lang="zh-CN" altLang="en-US" sz="3200" b="1" dirty="0">
                <a:solidFill>
                  <a:srgbClr val="404040"/>
                </a:solidFill>
                <a:latin typeface="宋体" panose="02010600030101010101" pitchFamily="2" charset="-122"/>
                <a:sym typeface="Century Gothic" panose="020B0502020202020204" pitchFamily="34" charset="0"/>
              </a:rPr>
              <a:t>年广东卷</a:t>
            </a:r>
            <a:r>
              <a:rPr lang="zh-CN" altLang="en-US" sz="3200" b="1" dirty="0">
                <a:solidFill>
                  <a:srgbClr val="C00000"/>
                </a:solidFill>
                <a:latin typeface="宋体" panose="02010600030101010101" pitchFamily="2" charset="-122"/>
                <a:sym typeface="Century Gothic" panose="020B0502020202020204" pitchFamily="34" charset="0"/>
              </a:rPr>
              <a:t>《感知自然》</a:t>
            </a:r>
            <a:endParaRPr lang="en-US" altLang="zh-CN" sz="3200" b="1" dirty="0">
              <a:solidFill>
                <a:srgbClr val="C00000"/>
              </a:solidFill>
              <a:latin typeface="宋体" panose="02010600030101010101" pitchFamily="2" charset="-122"/>
              <a:sym typeface="Century Gothic" panose="020B0502020202020204" pitchFamily="34" charset="0"/>
            </a:endParaRPr>
          </a:p>
          <a:p>
            <a:r>
              <a:rPr lang="en-US" altLang="zh-CN" sz="3200" b="1" dirty="0">
                <a:solidFill>
                  <a:srgbClr val="404040"/>
                </a:solidFill>
                <a:latin typeface="宋体" panose="02010600030101010101" pitchFamily="2" charset="-122"/>
                <a:sym typeface="Century Gothic" panose="020B0502020202020204" pitchFamily="34" charset="0"/>
              </a:rPr>
              <a:t>◎2017</a:t>
            </a:r>
            <a:r>
              <a:rPr lang="zh-CN" altLang="en-US" sz="3200" b="1" dirty="0">
                <a:solidFill>
                  <a:srgbClr val="404040"/>
                </a:solidFill>
                <a:latin typeface="宋体" panose="02010600030101010101" pitchFamily="2" charset="-122"/>
                <a:sym typeface="Century Gothic" panose="020B0502020202020204" pitchFamily="34" charset="0"/>
              </a:rPr>
              <a:t>年全国卷一</a:t>
            </a:r>
            <a:r>
              <a:rPr lang="zh-CN" altLang="en-US" sz="3200" b="1" dirty="0">
                <a:solidFill>
                  <a:srgbClr val="C00000"/>
                </a:solidFill>
                <a:latin typeface="宋体" panose="02010600030101010101" pitchFamily="2" charset="-122"/>
                <a:sym typeface="Century Gothic" panose="020B0502020202020204" pitchFamily="34" charset="0"/>
              </a:rPr>
              <a:t>《你所认识的中国</a:t>
            </a:r>
            <a:r>
              <a:rPr lang="en-US" altLang="zh-CN" sz="3200" b="1" dirty="0">
                <a:solidFill>
                  <a:srgbClr val="C00000"/>
                </a:solidFill>
                <a:latin typeface="宋体" panose="02010600030101010101" pitchFamily="2" charset="-122"/>
                <a:sym typeface="Century Gothic" panose="020B0502020202020204" pitchFamily="34" charset="0"/>
              </a:rPr>
              <a:t>……</a:t>
            </a:r>
            <a:r>
              <a:rPr lang="zh-CN" altLang="en-US" sz="3200" b="1" dirty="0">
                <a:solidFill>
                  <a:srgbClr val="C00000"/>
                </a:solidFill>
                <a:latin typeface="宋体" panose="02010600030101010101" pitchFamily="2" charset="-122"/>
                <a:sym typeface="Century Gothic" panose="020B0502020202020204" pitchFamily="34" charset="0"/>
              </a:rPr>
              <a:t>关键词：空气污染、美丽乡村》</a:t>
            </a:r>
            <a:endParaRPr lang="en-US" altLang="zh-CN" sz="3200" b="1" dirty="0">
              <a:solidFill>
                <a:srgbClr val="C00000"/>
              </a:solidFill>
              <a:latin typeface="宋体" panose="02010600030101010101" pitchFamily="2" charset="-122"/>
              <a:sym typeface="Century Gothic" panose="020B0502020202020204" pitchFamily="34" charset="0"/>
            </a:endParaRPr>
          </a:p>
          <a:p>
            <a:r>
              <a:rPr lang="en-US" altLang="zh-CN" sz="3200" b="1" dirty="0">
                <a:solidFill>
                  <a:srgbClr val="404040"/>
                </a:solidFill>
                <a:latin typeface="宋体" panose="02010600030101010101" pitchFamily="2" charset="-122"/>
                <a:sym typeface="Century Gothic" panose="020B0502020202020204" pitchFamily="34" charset="0"/>
              </a:rPr>
              <a:t>◎2018</a:t>
            </a:r>
            <a:r>
              <a:rPr lang="zh-CN" altLang="en-US" sz="3200" b="1" dirty="0">
                <a:solidFill>
                  <a:srgbClr val="404040"/>
                </a:solidFill>
                <a:latin typeface="宋体" panose="02010600030101010101" pitchFamily="2" charset="-122"/>
                <a:sym typeface="Century Gothic" panose="020B0502020202020204" pitchFamily="34" charset="0"/>
              </a:rPr>
              <a:t>年全国卷三</a:t>
            </a:r>
            <a:r>
              <a:rPr lang="zh-CN" altLang="en-US" sz="3200" b="1" dirty="0">
                <a:solidFill>
                  <a:srgbClr val="C00000"/>
                </a:solidFill>
                <a:latin typeface="宋体" panose="02010600030101010101" pitchFamily="2" charset="-122"/>
                <a:sym typeface="Century Gothic" panose="020B0502020202020204" pitchFamily="34" charset="0"/>
              </a:rPr>
              <a:t>《绿水青山就是金山银山》</a:t>
            </a:r>
            <a:endParaRPr lang="zh-CN" altLang="en-US" sz="3200" b="1" dirty="0">
              <a:solidFill>
                <a:srgbClr val="404040"/>
              </a:solidFill>
              <a:latin typeface="宋体" panose="02010600030101010101" pitchFamily="2" charset="-122"/>
              <a:sym typeface="Century Gothic" panose="020B0502020202020204" pitchFamily="34" charset="0"/>
            </a:endParaRPr>
          </a:p>
          <a:p>
            <a:r>
              <a:rPr lang="en-US" altLang="zh-CN" sz="3200" b="1" dirty="0">
                <a:solidFill>
                  <a:srgbClr val="404040"/>
                </a:solidFill>
                <a:latin typeface="宋体" panose="02010600030101010101" pitchFamily="2" charset="-122"/>
                <a:sym typeface="Century Gothic" panose="020B0502020202020204" pitchFamily="34" charset="0"/>
              </a:rPr>
              <a:t>◎2018</a:t>
            </a:r>
            <a:r>
              <a:rPr lang="zh-CN" altLang="en-US" sz="3200" b="1" dirty="0">
                <a:solidFill>
                  <a:srgbClr val="404040"/>
                </a:solidFill>
                <a:latin typeface="宋体" panose="02010600030101010101" pitchFamily="2" charset="-122"/>
                <a:sym typeface="Century Gothic" panose="020B0502020202020204" pitchFamily="34" charset="0"/>
              </a:rPr>
              <a:t>年北京卷</a:t>
            </a:r>
            <a:r>
              <a:rPr lang="zh-CN" altLang="en-US" sz="3200" b="1" dirty="0">
                <a:solidFill>
                  <a:srgbClr val="C00000"/>
                </a:solidFill>
                <a:latin typeface="宋体" panose="02010600030101010101" pitchFamily="2" charset="-122"/>
                <a:sym typeface="Century Gothic" panose="020B0502020202020204" pitchFamily="34" charset="0"/>
              </a:rPr>
              <a:t>《绿水青山图》</a:t>
            </a:r>
            <a:endParaRPr lang="zh-CN" altLang="en-US" sz="3200" b="1" dirty="0">
              <a:solidFill>
                <a:srgbClr val="C00000"/>
              </a:solidFill>
              <a:latin typeface="宋体" panose="02010600030101010101" pitchFamily="2" charset="-122"/>
              <a:sym typeface="Century Gothic" panose="020B0502020202020204" pitchFamily="34" charset="0"/>
            </a:endParaRPr>
          </a:p>
        </p:txBody>
      </p:sp>
      <p:sp>
        <p:nvSpPr>
          <p:cNvPr id="1048594" name="文本框 3"/>
          <p:cNvSpPr txBox="1"/>
          <p:nvPr/>
        </p:nvSpPr>
        <p:spPr>
          <a:xfrm>
            <a:off x="958850" y="514350"/>
            <a:ext cx="9036050" cy="583565"/>
          </a:xfrm>
          <a:prstGeom prst="rect">
            <a:avLst/>
          </a:prstGeom>
          <a:noFill/>
        </p:spPr>
        <p:txBody>
          <a:bodyPr wrap="square" rtlCol="0" anchor="t">
            <a:spAutoFit/>
          </a:bodyPr>
          <a:p>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高考链接</a:t>
            </a:r>
            <a:r>
              <a:rPr lang="en-US" altLang="zh-CN"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宋体" panose="02010600030101010101" pitchFamily="2" charset="-122"/>
                <a:ea typeface="方正小标宋简体" panose="03000509000000000000" pitchFamily="65" charset="-122"/>
                <a:sym typeface="Century Gothic" panose="020B0502020202020204" pitchFamily="34" charset="0"/>
              </a:rPr>
              <a:t>】</a:t>
            </a:r>
            <a:endParaRPr lang="zh-CN" altLang="en-US" sz="3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64" name=""/>
        <p:cNvGrpSpPr/>
        <p:nvPr/>
      </p:nvGrpSpPr>
      <p:grpSpPr/>
      <p:sp>
        <p:nvSpPr>
          <p:cNvPr id="1048595" name="文本框 3"/>
          <p:cNvSpPr txBox="1"/>
          <p:nvPr/>
        </p:nvSpPr>
        <p:spPr>
          <a:xfrm>
            <a:off x="482600" y="-4445"/>
            <a:ext cx="9036050" cy="583565"/>
          </a:xfrm>
          <a:prstGeom prst="rect">
            <a:avLst/>
          </a:prstGeom>
          <a:noFill/>
        </p:spPr>
        <p:txBody>
          <a:bodyPr wrap="square" rtlCol="0" anchor="t">
            <a:spAutoFit/>
          </a:bodyPr>
          <a:p>
            <a:r>
              <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两会同期声</a:t>
            </a:r>
            <a:r>
              <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a:t>
            </a:r>
            <a:endPar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endParaRPr>
          </a:p>
        </p:txBody>
      </p:sp>
      <p:sp>
        <p:nvSpPr>
          <p:cNvPr id="1048596" name="文本框 2"/>
          <p:cNvSpPr txBox="1"/>
          <p:nvPr/>
        </p:nvSpPr>
        <p:spPr>
          <a:xfrm>
            <a:off x="1028700" y="699770"/>
            <a:ext cx="10768965" cy="5692775"/>
          </a:xfrm>
          <a:prstGeom prst="rect">
            <a:avLst/>
          </a:prstGeom>
          <a:noFill/>
        </p:spPr>
        <p:txBody>
          <a:bodyPr wrap="square" rtlCol="0" anchor="t">
            <a:spAutoFit/>
          </a:bodyPr>
          <a:p>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chemeClr val="tx1"/>
                </a:solidFill>
                <a:latin typeface="宋体" panose="02010600030101010101" pitchFamily="2" charset="-122"/>
                <a:sym typeface="Century Gothic" panose="020B0502020202020204" pitchFamily="34" charset="0"/>
              </a:rPr>
              <a:t>加快老区苏区发展，要有长远眼光，多做经济发展和生态保护相协调相促进的文章，打好污染防治攻坚战，突出打好</a:t>
            </a:r>
            <a:r>
              <a:rPr lang="zh-CN" altLang="en-US" sz="2800" b="1" dirty="0">
                <a:solidFill>
                  <a:schemeClr val="accent1"/>
                </a:solidFill>
                <a:latin typeface="宋体" panose="02010600030101010101" pitchFamily="2" charset="-122"/>
                <a:sym typeface="Century Gothic" panose="020B0502020202020204" pitchFamily="34" charset="0"/>
              </a:rPr>
              <a:t>蓝天、碧水、净土</a:t>
            </a:r>
            <a:r>
              <a:rPr lang="zh-CN" altLang="en-US" sz="2800" b="1" dirty="0">
                <a:solidFill>
                  <a:schemeClr val="tx1"/>
                </a:solidFill>
                <a:latin typeface="宋体" panose="02010600030101010101" pitchFamily="2" charset="-122"/>
                <a:sym typeface="Century Gothic" panose="020B0502020202020204" pitchFamily="34" charset="0"/>
              </a:rPr>
              <a:t>三大保卫战</a:t>
            </a:r>
            <a:r>
              <a:rPr lang="zh-CN" altLang="en-US" sz="2800" b="1" dirty="0">
                <a:solidFill>
                  <a:srgbClr val="404040"/>
                </a:solidFill>
                <a:latin typeface="宋体" panose="02010600030101010101" pitchFamily="2" charset="-122"/>
                <a:sym typeface="Century Gothic" panose="020B0502020202020204" pitchFamily="34" charset="0"/>
              </a:rPr>
              <a:t>。</a:t>
            </a:r>
            <a:endParaRPr lang="zh-CN" altLang="en-US" sz="2800" b="1" dirty="0">
              <a:solidFill>
                <a:srgbClr val="FF0000"/>
              </a:solidFill>
              <a:latin typeface="宋体" panose="02010600030101010101" pitchFamily="2" charset="-122"/>
              <a:sym typeface="Century Gothic" panose="020B0502020202020204" pitchFamily="34" charset="0"/>
            </a:endParaRPr>
          </a:p>
          <a:p>
            <a:pPr algn="r"/>
            <a:r>
              <a:rPr lang="en-US" altLang="zh-CN" sz="2800" b="1" dirty="0">
                <a:solidFill>
                  <a:srgbClr val="404040"/>
                </a:solidFill>
                <a:latin typeface="宋体" panose="02010600030101010101" pitchFamily="2" charset="-122"/>
                <a:sym typeface="Century Gothic" panose="020B0502020202020204" pitchFamily="34" charset="0"/>
              </a:rPr>
              <a:t>      ——</a:t>
            </a:r>
            <a:r>
              <a:rPr lang="zh-CN" altLang="en-US" sz="2800" b="1" dirty="0">
                <a:solidFill>
                  <a:srgbClr val="404040"/>
                </a:solidFill>
                <a:latin typeface="宋体" panose="02010600030101010101" pitchFamily="2" charset="-122"/>
                <a:sym typeface="Century Gothic" panose="020B0502020202020204" pitchFamily="34" charset="0"/>
              </a:rPr>
              <a:t>习近平参加十三届全国人大二次会议福建代表团的审议。</a:t>
            </a:r>
            <a:endParaRPr lang="zh-CN" altLang="en-US" sz="2800" b="1" dirty="0">
              <a:solidFill>
                <a:srgbClr val="404040"/>
              </a:solidFill>
              <a:latin typeface="宋体" panose="02010600030101010101" pitchFamily="2" charset="-122"/>
              <a:sym typeface="Century Gothic" panose="020B0502020202020204" pitchFamily="34" charset="0"/>
            </a:endParaRPr>
          </a:p>
          <a:p>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保持加强生态文明建设的战略定力，探索以</a:t>
            </a:r>
            <a:r>
              <a:rPr lang="zh-CN" altLang="en-US" sz="2800" b="1" dirty="0">
                <a:solidFill>
                  <a:schemeClr val="accent1"/>
                </a:solidFill>
                <a:latin typeface="宋体" panose="02010600030101010101" pitchFamily="2" charset="-122"/>
                <a:sym typeface="Century Gothic" panose="020B0502020202020204" pitchFamily="34" charset="0"/>
              </a:rPr>
              <a:t>生态优先、绿色发展为</a:t>
            </a:r>
            <a:r>
              <a:rPr lang="zh-CN" altLang="en-US" sz="2800" b="1" dirty="0">
                <a:solidFill>
                  <a:srgbClr val="404040"/>
                </a:solidFill>
                <a:latin typeface="宋体" panose="02010600030101010101" pitchFamily="2" charset="-122"/>
                <a:sym typeface="Century Gothic" panose="020B0502020202020204" pitchFamily="34" charset="0"/>
              </a:rPr>
              <a:t>导向的高质量发展新路子，加大生态系统保护力度，打好污染防治攻坚战，守护好祖国北疆这道靓丽风景线。</a:t>
            </a:r>
            <a:endParaRPr lang="zh-CN" altLang="en-US" sz="2800" b="1" dirty="0">
              <a:solidFill>
                <a:srgbClr val="404040"/>
              </a:solidFill>
              <a:latin typeface="宋体" panose="02010600030101010101" pitchFamily="2" charset="-122"/>
              <a:sym typeface="Century Gothic" panose="020B0502020202020204" pitchFamily="34" charset="0"/>
            </a:endParaRPr>
          </a:p>
          <a:p>
            <a:pPr algn="r"/>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习近平参加十三届全国人大二次会议内蒙古代表团的审议。</a:t>
            </a:r>
            <a:endParaRPr lang="zh-CN" altLang="en-US" sz="2800" b="1" dirty="0">
              <a:solidFill>
                <a:srgbClr val="404040"/>
              </a:solidFill>
              <a:latin typeface="宋体" panose="02010600030101010101" pitchFamily="2" charset="-122"/>
              <a:sym typeface="Century Gothic" panose="020B0502020202020204" pitchFamily="34" charset="0"/>
            </a:endParaRPr>
          </a:p>
          <a:p>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一定要生态保护优先，扎扎实实推进生态环境保护，</a:t>
            </a:r>
            <a:r>
              <a:rPr lang="zh-CN" altLang="en-US" sz="2800" b="1" dirty="0">
                <a:solidFill>
                  <a:schemeClr val="accent1"/>
                </a:solidFill>
                <a:latin typeface="宋体" panose="02010600030101010101" pitchFamily="2" charset="-122"/>
                <a:sym typeface="Century Gothic" panose="020B0502020202020204" pitchFamily="34" charset="0"/>
              </a:rPr>
              <a:t>像保护眼睛一样保护生态环境，像对待生命一样对待生态环境，推动形成绿色发展方式和生活方式，</a:t>
            </a:r>
            <a:r>
              <a:rPr lang="zh-CN" altLang="en-US" sz="2800" b="1" dirty="0">
                <a:solidFill>
                  <a:srgbClr val="404040"/>
                </a:solidFill>
                <a:latin typeface="宋体" panose="02010600030101010101" pitchFamily="2" charset="-122"/>
                <a:sym typeface="Century Gothic" panose="020B0502020202020204" pitchFamily="34" charset="0"/>
              </a:rPr>
              <a:t>保护好三江源，保护好</a:t>
            </a:r>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中华水塔</a:t>
            </a:r>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，确保</a:t>
            </a:r>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以江清水向东流</a:t>
            </a:r>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a:t>
            </a:r>
            <a:endParaRPr lang="zh-CN" altLang="en-US" sz="2800" b="1" dirty="0">
              <a:solidFill>
                <a:srgbClr val="404040"/>
              </a:solidFill>
              <a:latin typeface="宋体" panose="02010600030101010101" pitchFamily="2" charset="-122"/>
              <a:sym typeface="Century Gothic" panose="020B0502020202020204" pitchFamily="34" charset="0"/>
            </a:endParaRPr>
          </a:p>
          <a:p>
            <a:pPr algn="r"/>
            <a:r>
              <a:rPr lang="en-US" altLang="zh-CN" sz="2800" b="1" dirty="0">
                <a:solidFill>
                  <a:srgbClr val="404040"/>
                </a:solidFill>
                <a:latin typeface="宋体" panose="02010600030101010101" pitchFamily="2" charset="-122"/>
                <a:sym typeface="Century Gothic" panose="020B0502020202020204" pitchFamily="34" charset="0"/>
              </a:rPr>
              <a:t>——</a:t>
            </a:r>
            <a:r>
              <a:rPr lang="zh-CN" altLang="en-US" sz="2800" b="1" dirty="0">
                <a:solidFill>
                  <a:srgbClr val="404040"/>
                </a:solidFill>
                <a:latin typeface="宋体" panose="02010600030101010101" pitchFamily="2" charset="-122"/>
                <a:sym typeface="Century Gothic" panose="020B0502020202020204" pitchFamily="34" charset="0"/>
              </a:rPr>
              <a:t>习近平参加十二届全国人大四次会议青海代表团的审议。</a:t>
            </a:r>
            <a:endParaRPr lang="zh-CN" altLang="en-US" sz="2800" b="1" dirty="0">
              <a:solidFill>
                <a:srgbClr val="404040"/>
              </a:solidFill>
              <a:latin typeface="宋体" panose="02010600030101010101" pitchFamily="2" charset="-122"/>
              <a:sym typeface="Century Gothic" panose="020B0502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p:sp>
        <p:nvSpPr>
          <p:cNvPr id="1048597" name="文本框 1"/>
          <p:cNvSpPr txBox="1"/>
          <p:nvPr/>
        </p:nvSpPr>
        <p:spPr>
          <a:xfrm>
            <a:off x="827405" y="1060450"/>
            <a:ext cx="10940415" cy="4399915"/>
          </a:xfrm>
          <a:prstGeom prst="rect">
            <a:avLst/>
          </a:prstGeom>
          <a:noFill/>
        </p:spPr>
        <p:txBody>
          <a:bodyPr wrap="square" rtlCol="0" anchor="t">
            <a:spAutoFit/>
          </a:bodyPr>
          <a:p>
            <a:r>
              <a:rPr lang="zh-CN" altLang="en-US" sz="2800" b="1" dirty="0">
                <a:solidFill>
                  <a:srgbClr val="FF0000"/>
                </a:solidFill>
                <a:latin typeface="宋体" panose="02010600030101010101" pitchFamily="2" charset="-122"/>
              </a:rPr>
              <a:t>1.建设生态文明是中华民族永续发展的大计，必须树立和践行绿水青山就是金山银山的理念。</a:t>
            </a:r>
            <a:r>
              <a:rPr lang="zh-CN" altLang="en-US" sz="2800"/>
              <a:t>从“人定胜天”的万丈豪情，到树立“尊重自然、顺应自然、保护自然”的生态文明理念，再到今天建设可感、可知、可评价的“美丽中国”，说明我们越来越尊重自然，尊重人们的生活感受。改革发展让我们摆脱了贫困，我们不要山清水秀却贫穷落后，但强大富裕环境恶化同样不是美丽的中国。中华文化强调天地人的和谐相处，“既要金山银山，也要绿水青山”——这是中国人对“美丽中国”的最直观的解读。今天，“推进绿色发展、循环发展、低碳发展”已成为国家发展的基本原则，重视生态文明建设，表明中国人认识的深化，也彰显了我们对子孙、对世界负责的精神。</a:t>
            </a:r>
            <a:endParaRPr lang="zh-CN" altLang="en-US"/>
          </a:p>
        </p:txBody>
      </p:sp>
      <p:sp>
        <p:nvSpPr>
          <p:cNvPr id="1048598" name="文本框 3"/>
          <p:cNvSpPr txBox="1"/>
          <p:nvPr/>
        </p:nvSpPr>
        <p:spPr>
          <a:xfrm>
            <a:off x="827405" y="476885"/>
            <a:ext cx="9036050" cy="583565"/>
          </a:xfrm>
          <a:prstGeom prst="rect">
            <a:avLst/>
          </a:prstGeom>
          <a:noFill/>
        </p:spPr>
        <p:txBody>
          <a:bodyPr wrap="square" rtlCol="0" anchor="t">
            <a:spAutoFit/>
          </a:bodyPr>
          <a:p>
            <a:r>
              <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建设</a:t>
            </a:r>
            <a:r>
              <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生态文明</a:t>
            </a:r>
            <a:r>
              <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a:t>
            </a:r>
            <a:r>
              <a:rPr lang="zh-CN" altLang="en-US"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的内涵</a:t>
            </a:r>
            <a:r>
              <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rPr>
              <a:t>】</a:t>
            </a:r>
            <a:endParaRPr lang="en-US" altLang="zh-CN" sz="3200" b="1" dirty="0">
              <a:ln w="22225">
                <a:solidFill>
                  <a:schemeClr val="accent2"/>
                </a:solidFill>
                <a:prstDash val="solid"/>
              </a:ln>
              <a:solidFill>
                <a:schemeClr val="accent2">
                  <a:lumMod val="40000"/>
                  <a:lumOff val="60000"/>
                </a:schemeClr>
              </a:solidFill>
              <a:effectLst/>
              <a:latin typeface="宋体" panose="02010600030101010101" pitchFamily="2" charset="-122"/>
              <a:ea typeface="方正小标宋简体" panose="03000509000000000000" pitchFamily="65" charset="-122"/>
              <a:sym typeface="Century Gothic" panose="020B0502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66" name=""/>
        <p:cNvGrpSpPr/>
        <p:nvPr/>
      </p:nvGrpSpPr>
      <p:grpSpPr/>
      <p:sp>
        <p:nvSpPr>
          <p:cNvPr id="1048599" name="文本框 2"/>
          <p:cNvSpPr txBox="1"/>
          <p:nvPr/>
        </p:nvSpPr>
        <p:spPr>
          <a:xfrm>
            <a:off x="1003300" y="984885"/>
            <a:ext cx="9991725" cy="3969385"/>
          </a:xfrm>
          <a:prstGeom prst="rect">
            <a:avLst/>
          </a:prstGeom>
          <a:noFill/>
        </p:spPr>
        <p:txBody>
          <a:bodyPr wrap="square" rtlCol="0" anchor="t">
            <a:spAutoFit/>
          </a:bodyPr>
          <a:p>
            <a:pPr>
              <a:lnSpc>
                <a:spcPct val="150000"/>
              </a:lnSpc>
            </a:pPr>
            <a:r>
              <a:rPr lang="en-US" altLang="zh-CN" sz="2800" b="1" dirty="0">
                <a:solidFill>
                  <a:srgbClr val="FF0000"/>
                </a:solidFill>
                <a:latin typeface="宋体" panose="02010600030101010101" pitchFamily="2" charset="-122"/>
                <a:sym typeface="+mn-ea"/>
              </a:rPr>
              <a:t>2.推进生态文明，体现科学发展的和谐之美。</a:t>
            </a:r>
            <a:r>
              <a:rPr lang="en-US" altLang="zh-CN" sz="2800" b="1" dirty="0">
                <a:solidFill>
                  <a:schemeClr val="tx1"/>
                </a:solidFill>
                <a:latin typeface="宋体" panose="02010600030101010101" pitchFamily="2" charset="-122"/>
                <a:sym typeface="+mn-ea"/>
              </a:rPr>
              <a:t>习近平总书记在党的十九大报告中指出</a:t>
            </a:r>
            <a:r>
              <a:rPr lang="zh-CN" altLang="en-US" sz="2800" b="1" dirty="0">
                <a:solidFill>
                  <a:schemeClr val="tx1"/>
                </a:solidFill>
                <a:latin typeface="宋体" panose="02010600030101010101" pitchFamily="2" charset="-122"/>
                <a:sym typeface="+mn-ea"/>
              </a:rPr>
              <a:t>：</a:t>
            </a:r>
            <a:r>
              <a:rPr lang="en-US" altLang="zh-CN" sz="2800" b="1" dirty="0">
                <a:solidFill>
                  <a:schemeClr val="tx1"/>
                </a:solidFill>
                <a:latin typeface="宋体" panose="02010600030101010101" pitchFamily="2" charset="-122"/>
                <a:sym typeface="+mn-ea"/>
              </a:rPr>
              <a:t>人与自然是生命共同体，人类必须尊重自然、顺应自然、保护自然。人类只有遵循自然规律才能有效防止在开发利用自然上走弯路，人类对大自然的伤害最终会伤及人类自身，这是无法抗拒的规律。</a:t>
            </a:r>
            <a:r>
              <a:rPr lang="en-US" altLang="zh-CN" sz="2800" b="1" dirty="0">
                <a:solidFill>
                  <a:srgbClr val="FF0000"/>
                </a:solidFill>
                <a:latin typeface="宋体" panose="02010600030101010101" pitchFamily="2" charset="-122"/>
                <a:sym typeface="+mn-ea"/>
              </a:rPr>
              <a:t>人与自然和谐共生是建设美丽中国的根本要求</a:t>
            </a:r>
            <a:r>
              <a:rPr lang="zh-CN" altLang="en-US" sz="2800" b="1" dirty="0">
                <a:solidFill>
                  <a:srgbClr val="FF0000"/>
                </a:solidFill>
                <a:latin typeface="宋体" panose="02010600030101010101" pitchFamily="2" charset="-122"/>
                <a:sym typeface="+mn-ea"/>
              </a:rPr>
              <a:t>。</a:t>
            </a:r>
            <a:endParaRPr lang="en-US" altLang="zh-CN" sz="3200" dirty="0">
              <a:solidFill>
                <a:srgbClr val="404040"/>
              </a:solidFill>
              <a:latin typeface="宋体" panose="02010600030101010101" pitchFamily="2" charset="-122"/>
              <a:sym typeface="Century Gothic" panose="020B0502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67" name=""/>
        <p:cNvGrpSpPr/>
        <p:nvPr/>
      </p:nvGrpSpPr>
      <p:grpSpPr/>
      <p:sp>
        <p:nvSpPr>
          <p:cNvPr id="1048600" name="文本框 2"/>
          <p:cNvSpPr txBox="1"/>
          <p:nvPr/>
        </p:nvSpPr>
        <p:spPr>
          <a:xfrm>
            <a:off x="1099820" y="583565"/>
            <a:ext cx="9991725" cy="5262245"/>
          </a:xfrm>
          <a:prstGeom prst="rect">
            <a:avLst/>
          </a:prstGeom>
          <a:noFill/>
        </p:spPr>
        <p:txBody>
          <a:bodyPr wrap="square" rtlCol="0" anchor="t">
            <a:spAutoFit/>
          </a:bodyPr>
          <a:p>
            <a:r>
              <a:rPr lang="en-US" altLang="zh-CN" sz="2800" b="1"/>
              <a:t>3.</a:t>
            </a:r>
            <a:r>
              <a:rPr lang="zh-CN" altLang="en-US" sz="2800" b="1" dirty="0">
                <a:solidFill>
                  <a:srgbClr val="FF0000"/>
                </a:solidFill>
                <a:latin typeface="宋体" panose="02010600030101010101" pitchFamily="2" charset="-122"/>
                <a:sym typeface="Century Gothic" panose="020B0502020202020204" pitchFamily="34" charset="0"/>
              </a:rPr>
              <a:t>推进生态文明建设，体现了我国</a:t>
            </a:r>
            <a:r>
              <a:rPr lang="en-US" altLang="zh-CN" sz="2800" b="1" dirty="0">
                <a:solidFill>
                  <a:srgbClr val="FF0000"/>
                </a:solidFill>
                <a:latin typeface="宋体" panose="02010600030101010101" pitchFamily="2" charset="-122"/>
                <a:sym typeface="Century Gothic" panose="020B0502020202020204" pitchFamily="34" charset="0"/>
              </a:rPr>
              <a:t>深度参与全球环境治理的大国担当</a:t>
            </a:r>
            <a:r>
              <a:rPr lang="en-US" altLang="zh-CN" sz="2800" b="1" dirty="0">
                <a:solidFill>
                  <a:srgbClr val="404040"/>
                </a:solidFill>
                <a:latin typeface="宋体" panose="02010600030101010101" pitchFamily="2" charset="-122"/>
                <a:sym typeface="Century Gothic" panose="020B0502020202020204" pitchFamily="34" charset="0"/>
              </a:rPr>
              <a:t>。</a:t>
            </a:r>
            <a:r>
              <a:rPr lang="en-US" altLang="zh-CN" sz="2800" dirty="0">
                <a:solidFill>
                  <a:schemeClr val="tx1"/>
                </a:solidFill>
                <a:latin typeface="宋体" panose="02010600030101010101" pitchFamily="2" charset="-122"/>
                <a:sym typeface="Century Gothic" panose="020B0502020202020204" pitchFamily="34" charset="0"/>
              </a:rPr>
              <a:t>著名的蝴蝶效应理论，我们并不陌生，世界是一体的，每个国家都应该对改善生态环境承担起应有的责任。</a:t>
            </a:r>
            <a:r>
              <a:rPr lang="en-US" altLang="zh-CN" sz="2800" dirty="0">
                <a:solidFill>
                  <a:srgbClr val="FF0000"/>
                </a:solidFill>
                <a:latin typeface="宋体" panose="02010600030101010101" pitchFamily="2" charset="-122"/>
                <a:sym typeface="Century Gothic" panose="020B0502020202020204" pitchFamily="34" charset="0"/>
              </a:rPr>
              <a:t>在过去的一段时间里，世界追求经济的发展，过度</a:t>
            </a:r>
            <a:r>
              <a:rPr lang="zh-CN" altLang="en-US" sz="2800" dirty="0">
                <a:solidFill>
                  <a:srgbClr val="FF0000"/>
                </a:solidFill>
                <a:latin typeface="宋体" panose="02010600030101010101" pitchFamily="2" charset="-122"/>
                <a:sym typeface="Century Gothic" panose="020B0502020202020204" pitchFamily="34" charset="0"/>
              </a:rPr>
              <a:t>地</a:t>
            </a:r>
            <a:r>
              <a:rPr lang="en-US" altLang="zh-CN" sz="2800" dirty="0">
                <a:solidFill>
                  <a:srgbClr val="FF0000"/>
                </a:solidFill>
                <a:latin typeface="宋体" panose="02010600030101010101" pitchFamily="2" charset="-122"/>
                <a:sym typeface="Century Gothic" panose="020B0502020202020204" pitchFamily="34" charset="0"/>
              </a:rPr>
              <a:t>开采资源，砍伐树木，使世界森林资源每年减少1%，废气的无处理排放，使大气中二氧化碳等温室气体急剧增加，导致全球气候变暖，冰川融化，海平面上升，加剧动植物的灭绝，甚至会淹没部分沿海城市，让人类失去家园，流离失所。</a:t>
            </a:r>
            <a:r>
              <a:rPr lang="zh-CN" altLang="en-US" sz="2800" dirty="0">
                <a:solidFill>
                  <a:srgbClr val="FF0000"/>
                </a:solidFill>
                <a:latin typeface="宋体" panose="02010600030101010101" pitchFamily="2" charset="-122"/>
                <a:sym typeface="Century Gothic" panose="020B0502020202020204" pitchFamily="34" charset="0"/>
              </a:rPr>
              <a:t>（这个可以作为反面素材运用</a:t>
            </a:r>
            <a:r>
              <a:rPr lang="zh-CN" altLang="en-US" sz="2800" dirty="0">
                <a:solidFill>
                  <a:srgbClr val="FF0000"/>
                </a:solidFill>
                <a:latin typeface="宋体" panose="02010600030101010101" pitchFamily="2" charset="-122"/>
                <a:sym typeface="Century Gothic" panose="020B0502020202020204" pitchFamily="34" charset="0"/>
              </a:rPr>
              <a:t>）</a:t>
            </a:r>
            <a:r>
              <a:rPr lang="en-US" altLang="zh-CN" sz="2800" dirty="0">
                <a:solidFill>
                  <a:schemeClr val="tx1"/>
                </a:solidFill>
                <a:latin typeface="宋体" panose="02010600030101010101" pitchFamily="2" charset="-122"/>
                <a:sym typeface="Century Gothic" panose="020B0502020202020204" pitchFamily="34" charset="0"/>
              </a:rPr>
              <a:t>保护环境已然刻不容缓，中国也在积极承担起自己的责任。在国际上，助力“一带一路”生态文明建设等，在国内，将保护环境写进宪法，写进党章，更是将绿水青山上升为理念。中国，在用实际行动向世界展现了什么叫大国担当。</a:t>
            </a:r>
            <a:endParaRPr lang="en-US" altLang="zh-CN" sz="2800" dirty="0">
              <a:solidFill>
                <a:schemeClr val="tx1"/>
              </a:solidFill>
              <a:latin typeface="宋体" panose="02010600030101010101" pitchFamily="2" charset="-122"/>
              <a:sym typeface="Century Gothic" panose="020B0502020202020204" pitchFamily="34" charset="0"/>
            </a:endParaRPr>
          </a:p>
        </p:txBody>
      </p:sp>
    </p:spTree>
  </p:cSld>
  <p:clrMapOvr>
    <a:masterClrMapping/>
  </p:clrMapOvr>
</p:sld>
</file>

<file path=ppt/tags/tag1.xml><?xml version="1.0" encoding="utf-8"?>
<p:tagLst xmlns:p="http://schemas.openxmlformats.org/presentationml/2006/main">
  <p:tag name="KSO_WM_DOC_GUID" val="{386264e2-2b46-4521-b1f9-a14228d808f7}"/>
</p:tagLst>
</file>

<file path=ppt/theme/theme1.xml><?xml version="1.0" encoding="utf-8"?>
<a:theme xmlns:a="http://schemas.openxmlformats.org/drawingml/2006/main" name="美好家庭family">
  <a:themeElements>
    <a:clrScheme name="">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6B8"/>
      </a:accent5>
      <a:accent6>
        <a:srgbClr val="1291D1"/>
      </a:accent6>
      <a:hlink>
        <a:srgbClr val="0000CC"/>
      </a:hlink>
      <a:folHlink>
        <a:srgbClr val="FF9933"/>
      </a:folHlink>
    </a:clrScheme>
    <a:fontScheme name="">
      <a:majorFont>
        <a:latin typeface="方正小标宋简体"/>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美好家庭family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美好家庭family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美好家庭family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美好家庭family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美好家庭family 5">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F0E73C"/>
        </a:folHlink>
      </a:clrScheme>
      <a:clrMap bg1="lt1" tx1="dk1" bg2="lt2" tx2="dk2" accent1="accent1" accent2="accent2" accent3="accent3" accent4="accent4" accent5="accent5" accent6="accent6" hlink="hlink" folHlink="folHlink"/>
    </a:extraClrScheme>
    <a:extraClrScheme>
      <a:clrScheme name="美好家庭family 6">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0000CC"/>
        </a:hlink>
        <a:folHlink>
          <a:srgbClr val="FF99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10246</Words>
  <Application>WPS 演示</Application>
  <PresentationFormat/>
  <Paragraphs>167</Paragraphs>
  <Slides>34</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34</vt:i4>
      </vt:variant>
    </vt:vector>
  </HeadingPairs>
  <TitlesOfParts>
    <vt:vector size="47" baseType="lpstr">
      <vt:lpstr>Arial</vt:lpstr>
      <vt:lpstr>宋体</vt:lpstr>
      <vt:lpstr>Wingdings</vt:lpstr>
      <vt:lpstr>方正小标宋简体</vt:lpstr>
      <vt:lpstr>.黑体-日本语</vt:lpstr>
      <vt:lpstr>Wingdings 3</vt:lpstr>
      <vt:lpstr>Century Gothic</vt:lpstr>
      <vt:lpstr>微软雅黑</vt:lpstr>
      <vt:lpstr>Times New Roman</vt:lpstr>
      <vt:lpstr>Arial Unicode MS</vt:lpstr>
      <vt:lpstr>黑体</vt:lpstr>
      <vt:lpstr>美好家庭family</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莲叟</cp:lastModifiedBy>
  <cp:revision>1</cp:revision>
  <dcterms:created xsi:type="dcterms:W3CDTF">2019-03-16T11:55:38Z</dcterms:created>
  <dcterms:modified xsi:type="dcterms:W3CDTF">2019-03-16T11:55:39Z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6</vt:r8>
  </property>
  <property fmtid="{D5CDD505-2E9C-101B-9397-08002B2CF9AE}" pid="3" name="KSOProductBuildVer">
    <vt:lpwstr>2052-11.1.0.8527</vt:lpwstr>
  </property>
</Properties>
</file>