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270" r:id="rId4"/>
    <p:sldId id="257" r:id="rId5"/>
    <p:sldId id="258" r:id="rId7"/>
    <p:sldId id="259" r:id="rId8"/>
    <p:sldId id="283" r:id="rId9"/>
    <p:sldId id="260" r:id="rId10"/>
    <p:sldId id="261" r:id="rId11"/>
    <p:sldId id="284" r:id="rId12"/>
    <p:sldId id="262" r:id="rId13"/>
    <p:sldId id="263" r:id="rId14"/>
    <p:sldId id="264" r:id="rId15"/>
    <p:sldId id="265" r:id="rId16"/>
    <p:sldId id="266" r:id="rId17"/>
    <p:sldId id="267" r:id="rId18"/>
    <p:sldId id="268" r:id="rId19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4447"/>
    <a:srgbClr val="296165"/>
    <a:srgbClr val="3C8C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45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112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12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Rectangle 4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113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113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13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59AFBD8-3CC5-40E8-B462-30CC67CB0F09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512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5124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zh-CN" dirty="0"/>
          </a:p>
        </p:txBody>
      </p:sp>
      <p:sp>
        <p:nvSpPr>
          <p:cNvPr id="5125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buNone/>
            </a:pPr>
            <a:fld id="{9A0DB2DC-4C9A-4742-B13C-FB6460FD3503}" type="slidenum">
              <a:rPr lang="en-US" altLang="zh-CN" sz="1200" dirty="0">
                <a:latin typeface="Calibri" panose="020F0502020204030204" pitchFamily="34" charset="0"/>
                <a:ea typeface="幼圆" panose="02010509060101010101" pitchFamily="49" charset="-122"/>
              </a:rPr>
            </a:fld>
            <a:endParaRPr lang="en-US" altLang="zh-CN" sz="1200" dirty="0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8163FA3-88B3-458F-A5F3-B6DC79C8B061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8163FA3-88B3-458F-A5F3-B6DC79C8B061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8163FA3-88B3-458F-A5F3-B6DC79C8B061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8163FA3-88B3-458F-A5F3-B6DC79C8B061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8163FA3-88B3-458F-A5F3-B6DC79C8B061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8163FA3-88B3-458F-A5F3-B6DC79C8B061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8163FA3-88B3-458F-A5F3-B6DC79C8B061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8163FA3-88B3-458F-A5F3-B6DC79C8B061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8163FA3-88B3-458F-A5F3-B6DC79C8B061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8163FA3-88B3-458F-A5F3-B6DC79C8B061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8163FA3-88B3-458F-A5F3-B6DC79C8B061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8163FA3-88B3-458F-A5F3-B6DC79C8B061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3.xml"/><Relationship Id="rId2" Type="http://schemas.openxmlformats.org/officeDocument/2006/relationships/image" Target="../media/image2.png"/><Relationship Id="rId1" Type="http://schemas.openxmlformats.org/officeDocument/2006/relationships/tags" Target="../tags/tag12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5.xml"/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tags" Target="../tags/tag14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7.xml"/><Relationship Id="rId2" Type="http://schemas.openxmlformats.org/officeDocument/2006/relationships/image" Target="../media/image2.png"/><Relationship Id="rId1" Type="http://schemas.openxmlformats.org/officeDocument/2006/relationships/tags" Target="../tags/tag16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9.xml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tags" Target="../tags/tag18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21.xml"/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tags" Target="../tags/tag20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23.xml"/><Relationship Id="rId2" Type="http://schemas.openxmlformats.org/officeDocument/2006/relationships/image" Target="../media/image2.png"/><Relationship Id="rId1" Type="http://schemas.openxmlformats.org/officeDocument/2006/relationships/tags" Target="../tags/tag22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4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6.xml"/><Relationship Id="rId2" Type="http://schemas.openxmlformats.org/officeDocument/2006/relationships/image" Target="../media/image2.png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8.xml"/><Relationship Id="rId2" Type="http://schemas.openxmlformats.org/officeDocument/2006/relationships/image" Target="../media/image5.png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9.xml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1.xml"/><Relationship Id="rId2" Type="http://schemas.openxmlformats.org/officeDocument/2006/relationships/image" Target="../media/image2.png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3" y="407353"/>
            <a:ext cx="9142412" cy="6043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04800" y="1905000"/>
            <a:ext cx="4452620" cy="1106805"/>
          </a:xfrm>
          <a:prstGeom prst="rect">
            <a:avLst/>
          </a:prstGeom>
          <a:solidFill>
            <a:schemeClr val="accent1">
              <a:lumMod val="50000"/>
              <a:alpha val="58000"/>
            </a:schemeClr>
          </a:solidFill>
          <a:ln w="88900" cmpd="thickThin">
            <a:solidFill>
              <a:srgbClr val="1D4447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榜书行简体" pitchFamily="2" charset="-122"/>
                <a:ea typeface="方正榜书行简体" pitchFamily="2" charset="-122"/>
                <a:cs typeface="+mn-cs"/>
                <a:sym typeface="+mn-ea"/>
              </a:rPr>
              <a:t>  顾茅庐</a:t>
            </a:r>
            <a:endParaRPr kumimoji="0" lang="zh-CN" altLang="en-US" sz="6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方正榜书行简体" pitchFamily="2" charset="-122"/>
              <a:ea typeface="方正榜书行简体" pitchFamily="2" charset="-122"/>
              <a:cs typeface="+mn-cs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663575" y="2149475"/>
            <a:ext cx="373063" cy="188913"/>
          </a:xfrm>
          <a:custGeom>
            <a:avLst/>
            <a:gdLst/>
            <a:ahLst/>
            <a:cxnLst/>
            <a:rect l="l" t="t" r="r" b="b"/>
            <a:pathLst>
              <a:path w="373729" h="189658">
                <a:moveTo>
                  <a:pt x="257260" y="163"/>
                </a:moveTo>
                <a:cubicBezTo>
                  <a:pt x="262717" y="-383"/>
                  <a:pt x="269265" y="435"/>
                  <a:pt x="276905" y="2618"/>
                </a:cubicBezTo>
                <a:cubicBezTo>
                  <a:pt x="311830" y="22264"/>
                  <a:pt x="340206" y="43000"/>
                  <a:pt x="362035" y="64828"/>
                </a:cubicBezTo>
                <a:cubicBezTo>
                  <a:pt x="372949" y="77925"/>
                  <a:pt x="376223" y="92113"/>
                  <a:pt x="371857" y="107393"/>
                </a:cubicBezTo>
                <a:cubicBezTo>
                  <a:pt x="365309" y="120490"/>
                  <a:pt x="354395" y="130313"/>
                  <a:pt x="339115" y="136861"/>
                </a:cubicBezTo>
                <a:cubicBezTo>
                  <a:pt x="317287" y="145592"/>
                  <a:pt x="297642" y="154324"/>
                  <a:pt x="280179" y="163055"/>
                </a:cubicBezTo>
                <a:cubicBezTo>
                  <a:pt x="275813" y="165238"/>
                  <a:pt x="273631" y="165238"/>
                  <a:pt x="273631" y="163055"/>
                </a:cubicBezTo>
                <a:cubicBezTo>
                  <a:pt x="271448" y="160872"/>
                  <a:pt x="271448" y="156506"/>
                  <a:pt x="273631" y="149958"/>
                </a:cubicBezTo>
                <a:cubicBezTo>
                  <a:pt x="275813" y="147775"/>
                  <a:pt x="275813" y="145592"/>
                  <a:pt x="273631" y="143410"/>
                </a:cubicBezTo>
                <a:cubicBezTo>
                  <a:pt x="273631" y="141227"/>
                  <a:pt x="271448" y="140135"/>
                  <a:pt x="267082" y="140135"/>
                </a:cubicBezTo>
                <a:cubicBezTo>
                  <a:pt x="243071" y="144501"/>
                  <a:pt x="191775" y="159781"/>
                  <a:pt x="113194" y="185974"/>
                </a:cubicBezTo>
                <a:cubicBezTo>
                  <a:pt x="97914" y="192523"/>
                  <a:pt x="83726" y="190340"/>
                  <a:pt x="70629" y="179426"/>
                </a:cubicBezTo>
                <a:cubicBezTo>
                  <a:pt x="35704" y="155415"/>
                  <a:pt x="12785" y="135770"/>
                  <a:pt x="1871" y="120490"/>
                </a:cubicBezTo>
                <a:cubicBezTo>
                  <a:pt x="-2495" y="103028"/>
                  <a:pt x="779" y="88839"/>
                  <a:pt x="11693" y="77925"/>
                </a:cubicBezTo>
                <a:cubicBezTo>
                  <a:pt x="16059" y="77925"/>
                  <a:pt x="23699" y="76834"/>
                  <a:pt x="34613" y="74651"/>
                </a:cubicBezTo>
                <a:cubicBezTo>
                  <a:pt x="43344" y="74651"/>
                  <a:pt x="48801" y="74651"/>
                  <a:pt x="50984" y="74651"/>
                </a:cubicBezTo>
                <a:cubicBezTo>
                  <a:pt x="96823" y="61554"/>
                  <a:pt x="153576" y="45183"/>
                  <a:pt x="221243" y="25538"/>
                </a:cubicBezTo>
                <a:cubicBezTo>
                  <a:pt x="229974" y="21172"/>
                  <a:pt x="237614" y="14624"/>
                  <a:pt x="244163" y="5892"/>
                </a:cubicBezTo>
                <a:cubicBezTo>
                  <a:pt x="247437" y="2618"/>
                  <a:pt x="251803" y="708"/>
                  <a:pt x="257260" y="16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687388" y="2362200"/>
            <a:ext cx="311150" cy="165100"/>
          </a:xfrm>
          <a:custGeom>
            <a:avLst/>
            <a:gdLst/>
            <a:ahLst/>
            <a:cxnLst/>
            <a:rect l="l" t="t" r="r" b="b"/>
            <a:pathLst>
              <a:path w="311460" h="165239">
                <a:moveTo>
                  <a:pt x="251705" y="163"/>
                </a:moveTo>
                <a:cubicBezTo>
                  <a:pt x="258799" y="708"/>
                  <a:pt x="264529" y="2618"/>
                  <a:pt x="268895" y="5893"/>
                </a:cubicBezTo>
                <a:cubicBezTo>
                  <a:pt x="292906" y="34269"/>
                  <a:pt x="306003" y="52823"/>
                  <a:pt x="308186" y="61554"/>
                </a:cubicBezTo>
                <a:cubicBezTo>
                  <a:pt x="312551" y="74651"/>
                  <a:pt x="312551" y="85565"/>
                  <a:pt x="308186" y="94297"/>
                </a:cubicBezTo>
                <a:cubicBezTo>
                  <a:pt x="303820" y="107393"/>
                  <a:pt x="293997" y="115033"/>
                  <a:pt x="278718" y="117216"/>
                </a:cubicBezTo>
                <a:cubicBezTo>
                  <a:pt x="274352" y="117216"/>
                  <a:pt x="247067" y="123765"/>
                  <a:pt x="196862" y="136861"/>
                </a:cubicBezTo>
                <a:cubicBezTo>
                  <a:pt x="148840" y="149958"/>
                  <a:pt x="121555" y="157598"/>
                  <a:pt x="115007" y="159781"/>
                </a:cubicBezTo>
                <a:cubicBezTo>
                  <a:pt x="112824" y="159781"/>
                  <a:pt x="110641" y="160872"/>
                  <a:pt x="108458" y="163055"/>
                </a:cubicBezTo>
                <a:cubicBezTo>
                  <a:pt x="90996" y="167421"/>
                  <a:pt x="77899" y="165238"/>
                  <a:pt x="69168" y="156507"/>
                </a:cubicBezTo>
                <a:cubicBezTo>
                  <a:pt x="60436" y="149958"/>
                  <a:pt x="44065" y="133587"/>
                  <a:pt x="20054" y="107393"/>
                </a:cubicBezTo>
                <a:cubicBezTo>
                  <a:pt x="13506" y="100845"/>
                  <a:pt x="10232" y="97571"/>
                  <a:pt x="10232" y="97571"/>
                </a:cubicBezTo>
                <a:cubicBezTo>
                  <a:pt x="-682" y="84474"/>
                  <a:pt x="-2865" y="72468"/>
                  <a:pt x="3683" y="61554"/>
                </a:cubicBezTo>
                <a:cubicBezTo>
                  <a:pt x="14597" y="44092"/>
                  <a:pt x="24420" y="37543"/>
                  <a:pt x="33151" y="41909"/>
                </a:cubicBezTo>
                <a:cubicBezTo>
                  <a:pt x="41882" y="48457"/>
                  <a:pt x="54979" y="48457"/>
                  <a:pt x="72442" y="41909"/>
                </a:cubicBezTo>
                <a:cubicBezTo>
                  <a:pt x="76807" y="39726"/>
                  <a:pt x="93179" y="35361"/>
                  <a:pt x="121555" y="28812"/>
                </a:cubicBezTo>
                <a:cubicBezTo>
                  <a:pt x="187040" y="13533"/>
                  <a:pt x="221965" y="4801"/>
                  <a:pt x="226330" y="2618"/>
                </a:cubicBezTo>
                <a:cubicBezTo>
                  <a:pt x="236153" y="436"/>
                  <a:pt x="244611" y="-383"/>
                  <a:pt x="251705" y="163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solidFill>
                  <a:srgbClr val="FF0000"/>
                </a:solidFill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517525" y="2554288"/>
            <a:ext cx="693738" cy="204788"/>
          </a:xfrm>
          <a:custGeom>
            <a:avLst/>
            <a:gdLst/>
            <a:ahLst/>
            <a:cxnLst/>
            <a:rect l="l" t="t" r="r" b="b"/>
            <a:pathLst>
              <a:path w="694134" h="205652">
                <a:moveTo>
                  <a:pt x="605321" y="263"/>
                </a:moveTo>
                <a:cubicBezTo>
                  <a:pt x="622511" y="1490"/>
                  <a:pt x="633561" y="7016"/>
                  <a:pt x="638472" y="16838"/>
                </a:cubicBezTo>
                <a:cubicBezTo>
                  <a:pt x="662483" y="47398"/>
                  <a:pt x="681037" y="76866"/>
                  <a:pt x="694134" y="105242"/>
                </a:cubicBezTo>
                <a:cubicBezTo>
                  <a:pt x="694134" y="118339"/>
                  <a:pt x="688677" y="129253"/>
                  <a:pt x="677763" y="137984"/>
                </a:cubicBezTo>
                <a:cubicBezTo>
                  <a:pt x="662483" y="151081"/>
                  <a:pt x="650478" y="154355"/>
                  <a:pt x="641747" y="147807"/>
                </a:cubicBezTo>
                <a:cubicBezTo>
                  <a:pt x="635198" y="143441"/>
                  <a:pt x="618827" y="136893"/>
                  <a:pt x="592633" y="128162"/>
                </a:cubicBezTo>
                <a:cubicBezTo>
                  <a:pt x="570805" y="125979"/>
                  <a:pt x="534789" y="125979"/>
                  <a:pt x="484584" y="128162"/>
                </a:cubicBezTo>
                <a:cubicBezTo>
                  <a:pt x="436562" y="132527"/>
                  <a:pt x="395089" y="136893"/>
                  <a:pt x="360164" y="141259"/>
                </a:cubicBezTo>
                <a:cubicBezTo>
                  <a:pt x="251023" y="158721"/>
                  <a:pt x="174625" y="176184"/>
                  <a:pt x="130968" y="193646"/>
                </a:cubicBezTo>
                <a:cubicBezTo>
                  <a:pt x="130968" y="193646"/>
                  <a:pt x="129877" y="194737"/>
                  <a:pt x="127694" y="196920"/>
                </a:cubicBezTo>
                <a:cubicBezTo>
                  <a:pt x="114597" y="205652"/>
                  <a:pt x="98226" y="207834"/>
                  <a:pt x="78581" y="203469"/>
                </a:cubicBezTo>
                <a:cubicBezTo>
                  <a:pt x="54570" y="194737"/>
                  <a:pt x="31650" y="180549"/>
                  <a:pt x="9822" y="160904"/>
                </a:cubicBezTo>
                <a:cubicBezTo>
                  <a:pt x="-3275" y="145624"/>
                  <a:pt x="-3275" y="125979"/>
                  <a:pt x="9822" y="101968"/>
                </a:cubicBezTo>
                <a:cubicBezTo>
                  <a:pt x="12005" y="99785"/>
                  <a:pt x="13097" y="97602"/>
                  <a:pt x="13097" y="95420"/>
                </a:cubicBezTo>
                <a:cubicBezTo>
                  <a:pt x="24011" y="80140"/>
                  <a:pt x="36016" y="74683"/>
                  <a:pt x="49113" y="79048"/>
                </a:cubicBezTo>
                <a:cubicBezTo>
                  <a:pt x="49113" y="79048"/>
                  <a:pt x="50204" y="79048"/>
                  <a:pt x="52387" y="79048"/>
                </a:cubicBezTo>
                <a:cubicBezTo>
                  <a:pt x="61118" y="83414"/>
                  <a:pt x="72032" y="83414"/>
                  <a:pt x="85129" y="79048"/>
                </a:cubicBezTo>
                <a:cubicBezTo>
                  <a:pt x="130968" y="68134"/>
                  <a:pt x="213915" y="50672"/>
                  <a:pt x="333970" y="26661"/>
                </a:cubicBezTo>
                <a:cubicBezTo>
                  <a:pt x="388540" y="17930"/>
                  <a:pt x="469304" y="9198"/>
                  <a:pt x="576262" y="467"/>
                </a:cubicBezTo>
                <a:cubicBezTo>
                  <a:pt x="580628" y="467"/>
                  <a:pt x="583902" y="467"/>
                  <a:pt x="586085" y="467"/>
                </a:cubicBezTo>
                <a:cubicBezTo>
                  <a:pt x="593179" y="-79"/>
                  <a:pt x="599591" y="-147"/>
                  <a:pt x="605321" y="26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2" name="单圆角矩形 5"/>
          <p:cNvSpPr/>
          <p:nvPr/>
        </p:nvSpPr>
        <p:spPr>
          <a:xfrm>
            <a:off x="-23812" y="153988"/>
            <a:ext cx="3724275" cy="769938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267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03225" y="371475"/>
            <a:ext cx="3408363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二、新课讲解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269" name="图片 9" descr="图形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0" name="TextBox 8"/>
          <p:cNvSpPr txBox="1"/>
          <p:nvPr/>
        </p:nvSpPr>
        <p:spPr>
          <a:xfrm>
            <a:off x="719138" y="1141413"/>
            <a:ext cx="7985125" cy="5810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理清思路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8"/>
          <p:cNvSpPr txBox="1"/>
          <p:nvPr/>
        </p:nvSpPr>
        <p:spPr>
          <a:xfrm>
            <a:off x="1911350" y="1838325"/>
            <a:ext cx="4362450" cy="461963"/>
          </a:xfrm>
          <a:prstGeom prst="rect">
            <a:avLst/>
          </a:prstGeom>
          <a:noFill/>
          <a:ln w="9525">
            <a:noFill/>
            <a:prstDash val="lgDashDotDot"/>
          </a:ln>
        </p:spPr>
        <p:txBody>
          <a:bodyPr anchor="ctr">
            <a:spAutoFit/>
          </a:bodyPr>
          <a:lstStyle/>
          <a:p>
            <a:pPr marR="0" indent="26670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kern="1200" cap="none" spc="0" normalizeH="0" baseline="0" noProof="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 </a:t>
            </a:r>
            <a:r>
              <a:rPr kumimoji="0" lang="zh-CN" altLang="en-US" sz="2400" kern="1200" cap="none" spc="0" normalizeH="0" baseline="0" noProof="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备不听劝阻，要三请亮。</a:t>
            </a:r>
            <a:endParaRPr kumimoji="0" lang="zh-CN" altLang="en-US" sz="2400" kern="1200" cap="none" spc="0" normalizeH="0" baseline="0" noProof="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TextBox 8"/>
          <p:cNvSpPr txBox="1"/>
          <p:nvPr/>
        </p:nvSpPr>
        <p:spPr>
          <a:xfrm>
            <a:off x="1909763" y="2387600"/>
            <a:ext cx="6370637" cy="4603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6700" eaLnBrk="1" hangingPunct="1">
              <a:buFont typeface="Arial" panose="020B0604020202020204" pitchFamily="34" charset="0"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离草庐半里，下马步行。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8"/>
          <p:cNvSpPr txBox="1"/>
          <p:nvPr/>
        </p:nvSpPr>
        <p:spPr>
          <a:xfrm>
            <a:off x="1909763" y="2898775"/>
            <a:ext cx="6370638" cy="461963"/>
          </a:xfrm>
          <a:prstGeom prst="rect">
            <a:avLst/>
          </a:prstGeom>
          <a:noFill/>
          <a:ln w="9525">
            <a:noFill/>
            <a:prstDash val="lgDashDotDot"/>
          </a:ln>
        </p:spPr>
        <p:txBody>
          <a:bodyPr anchor="ctr">
            <a:spAutoFit/>
          </a:bodyPr>
          <a:lstStyle/>
          <a:p>
            <a:pPr marR="0" indent="26670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kern="1200" cap="none" spc="0" normalizeH="0" baseline="0" noProof="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 </a:t>
            </a:r>
            <a:r>
              <a:rPr kumimoji="0" lang="zh-CN" altLang="en-US" sz="2400" kern="1200" cap="none" spc="0" normalizeH="0" baseline="0" noProof="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亮昼寝未起，备拱立阶下。</a:t>
            </a:r>
            <a:endParaRPr kumimoji="0" lang="zh-CN" altLang="en-US" sz="2400" kern="1200" cap="none" spc="0" normalizeH="0" baseline="0" noProof="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1909763" y="3454400"/>
            <a:ext cx="6370638" cy="461963"/>
          </a:xfrm>
          <a:prstGeom prst="rect">
            <a:avLst/>
          </a:prstGeom>
          <a:noFill/>
          <a:ln w="9525">
            <a:noFill/>
            <a:prstDash val="lgDashDotDot"/>
          </a:ln>
        </p:spPr>
        <p:txBody>
          <a:bodyPr anchor="ctr">
            <a:spAutoFit/>
          </a:bodyPr>
          <a:lstStyle/>
          <a:p>
            <a:pPr marR="0" indent="26670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kern="1200" cap="none" spc="0" normalizeH="0" baseline="0" noProof="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 </a:t>
            </a:r>
            <a:r>
              <a:rPr kumimoji="0" lang="zh-CN" altLang="en-US" sz="2400" kern="1200" cap="none" spc="0" normalizeH="0" baseline="0" noProof="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亮醒来，整衣冠出迎。</a:t>
            </a:r>
            <a:endParaRPr kumimoji="0" lang="zh-CN" altLang="en-US" sz="2400" kern="1200" cap="none" spc="0" normalizeH="0" baseline="0" noProof="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TextBox 8"/>
          <p:cNvSpPr txBox="1"/>
          <p:nvPr/>
        </p:nvSpPr>
        <p:spPr>
          <a:xfrm>
            <a:off x="1909763" y="3960813"/>
            <a:ext cx="6370638" cy="461963"/>
          </a:xfrm>
          <a:prstGeom prst="rect">
            <a:avLst/>
          </a:prstGeom>
          <a:noFill/>
          <a:ln w="9525">
            <a:noFill/>
            <a:prstDash val="lgDashDotDot"/>
          </a:ln>
        </p:spPr>
        <p:txBody>
          <a:bodyPr anchor="ctr">
            <a:spAutoFit/>
          </a:bodyPr>
          <a:lstStyle/>
          <a:p>
            <a:pPr marR="0" indent="26670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kern="1200" cap="none" spc="0" normalizeH="0" baseline="0" noProof="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5. </a:t>
            </a:r>
            <a:r>
              <a:rPr kumimoji="0" lang="zh-CN" altLang="en-US" sz="2400" kern="1200" cap="none" spc="0" normalizeH="0" baseline="0" noProof="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备请亮助己，亮不去。</a:t>
            </a:r>
            <a:endParaRPr kumimoji="0" lang="zh-CN" altLang="en-US" sz="2400" kern="1200" cap="none" spc="0" normalizeH="0" baseline="0" noProof="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1917700" y="4465638"/>
            <a:ext cx="6370638" cy="461963"/>
          </a:xfrm>
          <a:prstGeom prst="rect">
            <a:avLst/>
          </a:prstGeom>
          <a:noFill/>
          <a:ln w="9525">
            <a:noFill/>
            <a:prstDash val="lgDashDotDot"/>
          </a:ln>
        </p:spPr>
        <p:txBody>
          <a:bodyPr anchor="ctr">
            <a:spAutoFit/>
          </a:bodyPr>
          <a:lstStyle/>
          <a:p>
            <a:pPr marR="0" indent="26670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kern="1200" cap="none" spc="0" normalizeH="0" baseline="0" noProof="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6. </a:t>
            </a:r>
            <a:r>
              <a:rPr kumimoji="0" lang="zh-CN" altLang="en-US" sz="2400" kern="1200" cap="none" spc="0" normalizeH="0" baseline="0" noProof="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备以天下苍生劝亮。</a:t>
            </a:r>
            <a:endParaRPr kumimoji="0" lang="zh-CN" altLang="en-US" sz="2400" kern="1200" cap="none" spc="0" normalizeH="0" baseline="0" noProof="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1909763" y="5022850"/>
            <a:ext cx="6370638" cy="461963"/>
          </a:xfrm>
          <a:prstGeom prst="rect">
            <a:avLst/>
          </a:prstGeom>
          <a:noFill/>
          <a:ln w="9525">
            <a:noFill/>
            <a:prstDash val="lgDashDotDot"/>
          </a:ln>
        </p:spPr>
        <p:txBody>
          <a:bodyPr anchor="ctr">
            <a:spAutoFit/>
          </a:bodyPr>
          <a:lstStyle/>
          <a:p>
            <a:pPr marR="0" indent="26670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kern="1200" cap="none" spc="0" normalizeH="0" baseline="0" noProof="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7. </a:t>
            </a:r>
            <a:r>
              <a:rPr kumimoji="0" lang="zh-CN" altLang="en-US" sz="2400" kern="1200" cap="none" spc="0" normalizeH="0" baseline="0" noProof="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亮献计三分天下。</a:t>
            </a:r>
            <a:endParaRPr kumimoji="0" lang="zh-CN" altLang="en-US" sz="2400" kern="1200" cap="none" spc="0" normalizeH="0" baseline="0" noProof="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8" name="TextBox 8"/>
          <p:cNvSpPr txBox="1"/>
          <p:nvPr/>
        </p:nvSpPr>
        <p:spPr>
          <a:xfrm>
            <a:off x="1909763" y="5500688"/>
            <a:ext cx="6370638" cy="461963"/>
          </a:xfrm>
          <a:prstGeom prst="rect">
            <a:avLst/>
          </a:prstGeom>
          <a:noFill/>
          <a:ln w="9525">
            <a:noFill/>
            <a:prstDash val="lgDashDotDot"/>
          </a:ln>
        </p:spPr>
        <p:txBody>
          <a:bodyPr anchor="ctr">
            <a:spAutoFit/>
          </a:bodyPr>
          <a:lstStyle/>
          <a:p>
            <a:pPr marR="0" indent="26670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kern="1200" cap="none" spc="0" normalizeH="0" baseline="0" noProof="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8. </a:t>
            </a:r>
            <a:r>
              <a:rPr kumimoji="0" lang="zh-CN" altLang="en-US" sz="2400" kern="1200" cap="none" spc="0" normalizeH="0" baseline="0" noProof="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备以诚意打动亮出山。</a:t>
            </a:r>
            <a:endParaRPr kumimoji="0" lang="zh-CN" altLang="en-US" sz="2400" kern="1200" cap="none" spc="0" normalizeH="0" baseline="0" noProof="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1" grpId="0"/>
      <p:bldP spid="12" grpId="0"/>
      <p:bldP spid="13" grpId="0"/>
      <p:bldP spid="14" grpId="0"/>
      <p:bldP spid="15" grpId="0"/>
      <p:bldP spid="16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2" name="单圆角矩形 5"/>
          <p:cNvSpPr/>
          <p:nvPr/>
        </p:nvSpPr>
        <p:spPr>
          <a:xfrm>
            <a:off x="-23812" y="153988"/>
            <a:ext cx="3724275" cy="769938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291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03225" y="371475"/>
            <a:ext cx="3408363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二、新课讲解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2293" name="图片 9" descr="图形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4" name="TextBox 8"/>
          <p:cNvSpPr txBox="1"/>
          <p:nvPr/>
        </p:nvSpPr>
        <p:spPr>
          <a:xfrm>
            <a:off x="1219200" y="1246188"/>
            <a:ext cx="5810250" cy="5810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诸葛亮制定的策略是什么？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8"/>
          <p:cNvSpPr txBox="1"/>
          <p:nvPr/>
        </p:nvSpPr>
        <p:spPr>
          <a:xfrm>
            <a:off x="663575" y="1768475"/>
            <a:ext cx="7870825" cy="2676525"/>
          </a:xfrm>
          <a:prstGeom prst="rect">
            <a:avLst/>
          </a:prstGeom>
          <a:noFill/>
          <a:ln w="9525">
            <a:noFill/>
            <a:prstDash val="lgDashDotDot"/>
          </a:ln>
        </p:spPr>
        <p:txBody>
          <a:bodyPr wrap="square" anchor="ctr">
            <a:spAutoFit/>
          </a:bodyPr>
          <a:lstStyle/>
          <a:p>
            <a:pPr marR="0" indent="266700" defTabSz="914400" eaLnBrk="1" hangingPunct="1">
              <a:lnSpc>
                <a:spcPct val="20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kern="1200" cap="none" spc="0" normalizeH="0" baseline="0" noProof="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诸葛亮为刘备分析了当时的天下大势，认为夺取荆州，然后吞并益州，联合孙权，与曹操形成三分天下的鼎足之势是刘备应该走的道路。</a:t>
            </a:r>
            <a:endParaRPr kumimoji="0" lang="zh-CN" altLang="en-US" sz="2800" kern="1200" cap="none" spc="0" normalizeH="0" baseline="0" noProof="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2296" name="图片 1"/>
          <p:cNvPicPr>
            <a:picLocks noChangeAspect="1"/>
          </p:cNvPicPr>
          <p:nvPr/>
        </p:nvPicPr>
        <p:blipFill>
          <a:blip r:embed="rId3"/>
          <a:srcRect b="3418"/>
          <a:stretch>
            <a:fillRect/>
          </a:stretch>
        </p:blipFill>
        <p:spPr>
          <a:xfrm>
            <a:off x="7783513" y="4764088"/>
            <a:ext cx="1360487" cy="1865312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2" name="单圆角矩形 5"/>
          <p:cNvSpPr/>
          <p:nvPr/>
        </p:nvSpPr>
        <p:spPr>
          <a:xfrm>
            <a:off x="-23812" y="153988"/>
            <a:ext cx="3724275" cy="769938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315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03225" y="371475"/>
            <a:ext cx="3408363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二、新课讲解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317" name="图片 9" descr="图形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8" name="TextBox 8"/>
          <p:cNvSpPr txBox="1"/>
          <p:nvPr/>
        </p:nvSpPr>
        <p:spPr>
          <a:xfrm>
            <a:off x="1654175" y="1263650"/>
            <a:ext cx="4060825" cy="6461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隆中对策的依据是什么？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8"/>
          <p:cNvSpPr txBox="1"/>
          <p:nvPr/>
        </p:nvSpPr>
        <p:spPr>
          <a:xfrm>
            <a:off x="995363" y="1908175"/>
            <a:ext cx="7037387" cy="17541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67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1.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天下的形势：曹操拥百万之众，挟天子而令诸侯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不可与争锋；孙权据有江东，已历三世，国险而民附，贤能为之用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可以为援而不可图。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8"/>
          <p:cNvSpPr txBox="1"/>
          <p:nvPr/>
        </p:nvSpPr>
        <p:spPr>
          <a:xfrm>
            <a:off x="1060450" y="3760788"/>
            <a:ext cx="7037388" cy="1201738"/>
          </a:xfrm>
          <a:prstGeom prst="rect">
            <a:avLst/>
          </a:prstGeom>
          <a:noFill/>
          <a:ln w="9525">
            <a:noFill/>
            <a:prstDash val="lgDashDotDot"/>
          </a:ln>
        </p:spPr>
        <p:txBody>
          <a:bodyPr anchor="ctr">
            <a:spAutoFit/>
          </a:bodyPr>
          <a:lstStyle/>
          <a:p>
            <a:pPr marR="0" indent="266700" defTabSz="914400" eaLnBrk="1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kern="1200" cap="none" spc="0" normalizeH="0" baseline="0" noProof="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2</a:t>
            </a:r>
            <a:r>
              <a:rPr kumimoji="0" lang="en-US" altLang="zh-CN" sz="2400" kern="1200" cap="none" spc="0" normalizeH="0" baseline="0" noProof="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400" kern="1200" cap="none" spc="0" normalizeH="0" baseline="0" noProof="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有利的地势：荆州用武之国，益州天府之土。</a:t>
            </a:r>
            <a:r>
              <a:rPr kumimoji="0" lang="en-US" altLang="zh-CN" sz="2400" kern="1200" cap="none" spc="0" normalizeH="0" baseline="0" noProof="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kumimoji="0" lang="zh-CN" altLang="en-US" sz="2400" kern="1200" cap="none" spc="0" normalizeH="0" baseline="0" noProof="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跨有荆益，保其岩阻。</a:t>
            </a:r>
            <a:endParaRPr kumimoji="0" lang="zh-CN" altLang="en-US" sz="2400" kern="1200" cap="none" spc="0" normalizeH="0" baseline="0" noProof="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TextBox 8"/>
          <p:cNvSpPr txBox="1"/>
          <p:nvPr/>
        </p:nvSpPr>
        <p:spPr>
          <a:xfrm>
            <a:off x="1050925" y="5024438"/>
            <a:ext cx="7035800" cy="1200150"/>
          </a:xfrm>
          <a:prstGeom prst="rect">
            <a:avLst/>
          </a:prstGeom>
          <a:noFill/>
          <a:ln w="9525">
            <a:noFill/>
            <a:prstDash val="lgDashDotDot"/>
          </a:ln>
        </p:spPr>
        <p:txBody>
          <a:bodyPr anchor="ctr">
            <a:spAutoFit/>
          </a:bodyPr>
          <a:lstStyle/>
          <a:p>
            <a:pPr marR="0" indent="266700" defTabSz="914400" eaLnBrk="1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kern="1200" cap="none" spc="0" normalizeH="0" baseline="0" noProof="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3</a:t>
            </a:r>
            <a:r>
              <a:rPr kumimoji="0" lang="en-US" altLang="zh-CN" sz="2400" kern="1200" cap="none" spc="0" normalizeH="0" baseline="0" noProof="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400" kern="1200" cap="none" spc="0" normalizeH="0" baseline="0" noProof="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刘备的优势：帝室之胄，信义著四海，总揽英雄，思贤如渴。</a:t>
            </a:r>
            <a:endParaRPr kumimoji="0" lang="zh-CN" altLang="en-US" sz="2400" kern="1200" cap="none" spc="0" normalizeH="0" baseline="0" noProof="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2" name="单圆角矩形 5"/>
          <p:cNvSpPr/>
          <p:nvPr/>
        </p:nvSpPr>
        <p:spPr>
          <a:xfrm>
            <a:off x="-23812" y="153988"/>
            <a:ext cx="3724275" cy="769938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339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03225" y="371475"/>
            <a:ext cx="3408363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二、新课讲解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341" name="图片 9" descr="图形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2" name="TextBox 8"/>
          <p:cNvSpPr txBox="1"/>
          <p:nvPr/>
        </p:nvSpPr>
        <p:spPr>
          <a:xfrm>
            <a:off x="1214438" y="1357313"/>
            <a:ext cx="6745287" cy="5810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确定霸业的具体措施是怎样的？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8"/>
          <p:cNvSpPr txBox="1"/>
          <p:nvPr/>
        </p:nvSpPr>
        <p:spPr>
          <a:xfrm>
            <a:off x="1062038" y="2125663"/>
            <a:ext cx="6481762" cy="12001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67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1.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做好准备：跨有荆益，保其岩阻，西和诸戎，南抚夷越，外结好孙权，内修政理。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44" name="图片 1"/>
          <p:cNvPicPr>
            <a:picLocks noChangeAspect="1"/>
          </p:cNvPicPr>
          <p:nvPr/>
        </p:nvPicPr>
        <p:blipFill>
          <a:blip r:embed="rId3"/>
          <a:srcRect b="2734"/>
          <a:stretch>
            <a:fillRect/>
          </a:stretch>
        </p:blipFill>
        <p:spPr>
          <a:xfrm>
            <a:off x="7740650" y="5013325"/>
            <a:ext cx="1289050" cy="1763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extBox 8"/>
          <p:cNvSpPr txBox="1"/>
          <p:nvPr/>
        </p:nvSpPr>
        <p:spPr>
          <a:xfrm>
            <a:off x="1062038" y="3384550"/>
            <a:ext cx="6481762" cy="5826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67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2.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等待时机：天下有变。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8"/>
          <p:cNvSpPr txBox="1"/>
          <p:nvPr/>
        </p:nvSpPr>
        <p:spPr>
          <a:xfrm>
            <a:off x="1062038" y="4148138"/>
            <a:ext cx="6481762" cy="11334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67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3.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起兵出伐：命一上将将荆州之军以向宛洛，将军身率益州之众出于秦川。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2" name="单圆角矩形 5"/>
          <p:cNvSpPr/>
          <p:nvPr/>
        </p:nvSpPr>
        <p:spPr>
          <a:xfrm>
            <a:off x="-23812" y="153988"/>
            <a:ext cx="3724275" cy="769938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363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03225" y="371475"/>
            <a:ext cx="3408363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三、归纳小结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5365" name="图片 9" descr="图形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8"/>
          <p:cNvSpPr txBox="1"/>
          <p:nvPr/>
        </p:nvSpPr>
        <p:spPr>
          <a:xfrm>
            <a:off x="628650" y="2195513"/>
            <a:ext cx="7958138" cy="2197100"/>
          </a:xfrm>
          <a:prstGeom prst="rect">
            <a:avLst/>
          </a:prstGeom>
          <a:noFill/>
          <a:ln w="9525">
            <a:noFill/>
            <a:prstDash val="lgDashDotDot"/>
          </a:ln>
        </p:spPr>
        <p:txBody>
          <a:bodyPr wrap="square" anchor="ctr">
            <a:spAutoFit/>
          </a:bodyPr>
          <a:lstStyle/>
          <a:p>
            <a:pPr marR="0" indent="266700" defTabSz="914400" eaLnBrk="1" hangingPunct="1">
              <a:lnSpc>
                <a:spcPct val="20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kern="1200" cap="none" spc="0" normalizeH="0" baseline="0" noProof="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小说通过刘备“三顾茅庐”，既表现了他为兴蜀汉大业而礼贤下士的宽宏气度和不耻下问、求贤若渴的精神，也展示了未出山便晓天下事的诸葛亮的雄才大略。</a:t>
            </a:r>
            <a:endParaRPr kumimoji="0" lang="zh-CN" altLang="en-US" sz="2400" kern="1200" cap="none" spc="0" normalizeH="0" baseline="0" noProof="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5367" name="图片 1"/>
          <p:cNvPicPr>
            <a:picLocks noChangeAspect="1"/>
          </p:cNvPicPr>
          <p:nvPr/>
        </p:nvPicPr>
        <p:blipFill>
          <a:blip r:embed="rId3"/>
          <a:srcRect b="2805"/>
          <a:stretch>
            <a:fillRect/>
          </a:stretch>
        </p:blipFill>
        <p:spPr>
          <a:xfrm>
            <a:off x="7545388" y="4665663"/>
            <a:ext cx="1565275" cy="20986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2" name="单圆角矩形 5"/>
          <p:cNvSpPr/>
          <p:nvPr/>
        </p:nvSpPr>
        <p:spPr>
          <a:xfrm>
            <a:off x="-23812" y="153988"/>
            <a:ext cx="3724275" cy="769938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387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03225" y="371475"/>
            <a:ext cx="3408363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四、强化训练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pic>
        <p:nvPicPr>
          <p:cNvPr id="16389" name="图片 9" descr="图形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1055688" y="3589338"/>
            <a:ext cx="7586662" cy="60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2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2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为什么最后分析益州？诸葛亮认为益州有哪些优越条件？</a:t>
            </a:r>
            <a:endParaRPr lang="zh-CN" altLang="en-US" sz="22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55688" y="1303338"/>
            <a:ext cx="6997700" cy="60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2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2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荆州有哪些有利条件？诸葛亮是怎样暗示刘备的？</a:t>
            </a:r>
            <a:endParaRPr lang="zh-CN" altLang="en-US" sz="22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5938" y="1968500"/>
            <a:ext cx="8126413" cy="16160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荆州的有利条件是物产丰富、地势险要、刘表无能。所以诸葛亮用反问句的方式来暗示刘备，含蓄而有分寸，巧妙地将荆州可取、勿失良机的信息传给了刘备。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7363" y="4171950"/>
            <a:ext cx="8088313" cy="20637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由于荆州四通八达，为兵家必争之地，所以只能做外围，不能做主要的根据地，因此最后分析了益州。益州的有利条件是：地势险要，易守难攻；天然粮仓，条件优越；政权动摇，民心已失。因此有机可乘，并且益州可以作为可靠的根据地。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3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2" name="单圆角矩形 5"/>
          <p:cNvSpPr/>
          <p:nvPr/>
        </p:nvSpPr>
        <p:spPr>
          <a:xfrm>
            <a:off x="-23812" y="153988"/>
            <a:ext cx="3724275" cy="769938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099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1"/>
            </p:custDataLst>
          </p:nvPr>
        </p:nvSpPr>
        <p:spPr>
          <a:xfrm>
            <a:off x="403225" y="371475"/>
            <a:ext cx="3408363" cy="6572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一、新课引入</a:t>
            </a:r>
            <a:endParaRPr kumimoji="0" lang="zh-CN" altLang="en-US" sz="36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en-US" altLang="zh-CN" sz="36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4101" name="图片 9" descr="图形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TextBox 8"/>
          <p:cNvSpPr txBox="1"/>
          <p:nvPr/>
        </p:nvSpPr>
        <p:spPr>
          <a:xfrm>
            <a:off x="1852613" y="1309688"/>
            <a:ext cx="6284913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R="0" defTabSz="914400" eaLnBrk="1" hangingPunct="1">
              <a:lnSpc>
                <a:spcPct val="20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kern="1200" cap="none" spc="0" normalizeH="0" baseline="0" noProof="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躬耕从未忘忧国，谁知热血在山林</a:t>
            </a:r>
            <a:endParaRPr kumimoji="0" lang="zh-CN" altLang="en-US" sz="2400" kern="1200" cap="none" spc="0" normalizeH="0" baseline="0" noProof="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R="0" defTabSz="914400" eaLnBrk="1" hangingPunct="1">
              <a:lnSpc>
                <a:spcPct val="20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kern="1200" cap="none" spc="0" normalizeH="0" baseline="0" noProof="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凤兮凤兮思高举，世乱时危久沉吟</a:t>
            </a:r>
            <a:endParaRPr kumimoji="0" lang="zh-CN" altLang="en-US" sz="2400" kern="1200" cap="none" spc="0" normalizeH="0" baseline="0" noProof="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R="0" defTabSz="914400" eaLnBrk="1" hangingPunct="1">
              <a:lnSpc>
                <a:spcPct val="20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kern="1200" cap="none" spc="0" normalizeH="0" baseline="0" noProof="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茅庐承三顾，促膝纵横论</a:t>
            </a:r>
            <a:endParaRPr kumimoji="0" lang="zh-CN" altLang="en-US" sz="2400" kern="1200" cap="none" spc="0" normalizeH="0" baseline="0" noProof="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R="0" defTabSz="914400" eaLnBrk="1" hangingPunct="1">
              <a:lnSpc>
                <a:spcPct val="20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kern="1200" cap="none" spc="0" normalizeH="0" baseline="0" noProof="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半生遇知己，蛰人感兴深</a:t>
            </a:r>
            <a:endParaRPr kumimoji="0" lang="zh-CN" altLang="en-US" sz="2400" kern="1200" cap="none" spc="0" normalizeH="0" baseline="0" noProof="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R="0" defTabSz="914400" eaLnBrk="1" hangingPunct="1">
              <a:lnSpc>
                <a:spcPct val="20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kern="1200" cap="none" spc="0" normalizeH="0" baseline="0" noProof="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……</a:t>
            </a:r>
            <a:endParaRPr kumimoji="0" lang="en-US" altLang="zh-CN" sz="2400" kern="1200" cap="none" spc="0" normalizeH="0" baseline="0" noProof="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103" name="矩形 1"/>
          <p:cNvSpPr/>
          <p:nvPr/>
        </p:nvSpPr>
        <p:spPr>
          <a:xfrm>
            <a:off x="1676400" y="5367338"/>
            <a:ext cx="4802188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有为歌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》——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电视剧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三国演义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插曲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2" name="单圆角矩形 5"/>
          <p:cNvSpPr/>
          <p:nvPr/>
        </p:nvSpPr>
        <p:spPr>
          <a:xfrm>
            <a:off x="-23812" y="153988"/>
            <a:ext cx="3724275" cy="769938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147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03225" y="371475"/>
            <a:ext cx="3408363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二、新课讲解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9" name="图片 9" descr="图形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0" name="TextBox 8"/>
          <p:cNvSpPr txBox="1"/>
          <p:nvPr/>
        </p:nvSpPr>
        <p:spPr>
          <a:xfrm>
            <a:off x="1397000" y="1668463"/>
            <a:ext cx="1543050" cy="64611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8"/>
          <p:cNvSpPr txBox="1">
            <a:spLocks noChangeArrowheads="1"/>
          </p:cNvSpPr>
          <p:nvPr/>
        </p:nvSpPr>
        <p:spPr bwMode="auto">
          <a:xfrm>
            <a:off x="3505200" y="1668463"/>
            <a:ext cx="4875213" cy="397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B050"/>
                </a:solidFill>
                <a:prstDash val="lgDashDotDot"/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R="0" defTabSz="914400" eaLnBrk="1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kern="1200" cap="none" spc="0" normalizeH="0" baseline="0" noProof="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罗贯中（约</a:t>
            </a:r>
            <a:r>
              <a:rPr kumimoji="0" lang="en-US" altLang="zh-CN" sz="2800" kern="1200" cap="none" spc="0" normalizeH="0" baseline="0" noProof="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1330</a:t>
            </a:r>
            <a:r>
              <a:rPr kumimoji="0" lang="zh-CN" altLang="en-US" sz="2800" kern="1200" cap="none" spc="0" normalizeH="0" baseline="0" noProof="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年－约</a:t>
            </a:r>
            <a:r>
              <a:rPr kumimoji="0" lang="en-US" altLang="zh-CN" sz="2800" kern="1200" cap="none" spc="0" normalizeH="0" baseline="0" noProof="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1400</a:t>
            </a:r>
            <a:r>
              <a:rPr kumimoji="0" lang="zh-CN" altLang="en-US" sz="2800" kern="1200" cap="none" spc="0" normalizeH="0" baseline="0" noProof="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年）名本，字贯中，山西并州太原人，汉族，号湖海散人。他是元末明初著名小说家、戏曲家，是中国章回小说的鼻祖，代表作</a:t>
            </a:r>
            <a:r>
              <a:rPr kumimoji="0" lang="en-US" altLang="zh-CN" sz="2800" kern="1200" cap="none" spc="0" normalizeH="0" baseline="0" noProof="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</a:t>
            </a:r>
            <a:r>
              <a:rPr kumimoji="0" lang="zh-CN" altLang="en-US" sz="2800" kern="1200" cap="none" spc="0" normalizeH="0" baseline="0" noProof="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三国演义</a:t>
            </a:r>
            <a:r>
              <a:rPr kumimoji="0" lang="en-US" altLang="zh-CN" sz="2800" kern="1200" cap="none" spc="0" normalizeH="0" baseline="0" noProof="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2800" kern="1200" cap="none" spc="0" normalizeH="0" baseline="0" noProof="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zh-CN" altLang="en-US" sz="2800" kern="1200" cap="none" spc="0" normalizeH="0" baseline="0" noProof="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9" name="Picture 6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550" y="2759075"/>
            <a:ext cx="1968500" cy="2603500"/>
          </a:xfrm>
          <a:prstGeom prst="rect">
            <a:avLst/>
          </a:prstGeom>
          <a:noFill/>
          <a:ln w="12700">
            <a:noFill/>
          </a:ln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2" name="单圆角矩形 5"/>
          <p:cNvSpPr/>
          <p:nvPr/>
        </p:nvSpPr>
        <p:spPr>
          <a:xfrm>
            <a:off x="-23812" y="153988"/>
            <a:ext cx="3724275" cy="769938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171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03225" y="371475"/>
            <a:ext cx="3408363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二、新课讲解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173" name="图片 9" descr="图形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4" name="TextBox 8"/>
          <p:cNvSpPr txBox="1"/>
          <p:nvPr/>
        </p:nvSpPr>
        <p:spPr>
          <a:xfrm>
            <a:off x="1397000" y="1335088"/>
            <a:ext cx="1543050" cy="5810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作品概述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8"/>
          <p:cNvSpPr txBox="1">
            <a:spLocks noChangeArrowheads="1"/>
          </p:cNvSpPr>
          <p:nvPr/>
        </p:nvSpPr>
        <p:spPr bwMode="auto">
          <a:xfrm>
            <a:off x="728663" y="2057400"/>
            <a:ext cx="78486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B050"/>
                </a:solidFill>
                <a:prstDash val="lgDashDotDot"/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R="0" defTabSz="914400" eaLnBrk="1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kern="1200" cap="none" spc="0" normalizeH="0" baseline="0" noProof="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《</a:t>
            </a:r>
            <a:r>
              <a:rPr kumimoji="0" lang="zh-CN" altLang="en-US" sz="2400" kern="1200" cap="none" spc="0" normalizeH="0" baseline="0" noProof="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三国演义</a:t>
            </a:r>
            <a:r>
              <a:rPr kumimoji="0" lang="en-US" altLang="zh-CN" sz="2400" kern="1200" cap="none" spc="0" normalizeH="0" baseline="0" noProof="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2400" kern="1200" cap="none" spc="0" normalizeH="0" baseline="0" noProof="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是我国第一部章回体长篇历史演义小说，小说以东汉末年到西晋建立期间的社会历史为背景，着重叙述魏、蜀、吴三国的兴衰过程，反映了东汉末年及三国时期政治腐败、生灵涂炭、农民起义、诸侯割据的社会现实。该书结构宏大，情节曲折，塑造了数以百计的人物形象，具有很高的艺术成就。</a:t>
            </a:r>
            <a:endParaRPr kumimoji="0" lang="zh-CN" altLang="en-US" sz="2400" kern="1200" cap="none" spc="0" normalizeH="0" baseline="0" noProof="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31838" y="1289050"/>
            <a:ext cx="7505700" cy="52943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东汉末年，刘备攻打曹操失败，投奔荆州刘表。为了日后成就大业，他留心访求人才，请荆州名士司马徽推荐。司马徽说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:“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此间自有伏龙、凤雏。”刘备得知“伏龙”就是诸葛亮，此人隐居在隆中，住茅庐草棚，耕作自养，精研史书，是个杰出人才，于是专程去拜访，便有了“三顾茅庐”的历史故事。本文讲述的是刘备协同关羽、张飞第三次拜见诸葛亮的故事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365571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7513" y="855663"/>
            <a:ext cx="4035425" cy="8588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heel spokes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2" name="单圆角矩形 5"/>
          <p:cNvSpPr/>
          <p:nvPr/>
        </p:nvSpPr>
        <p:spPr>
          <a:xfrm>
            <a:off x="-23812" y="153988"/>
            <a:ext cx="3724275" cy="769938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195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03225" y="371475"/>
            <a:ext cx="3408363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二、新课讲解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197" name="TextBox 8"/>
          <p:cNvSpPr txBox="1"/>
          <p:nvPr/>
        </p:nvSpPr>
        <p:spPr>
          <a:xfrm>
            <a:off x="777875" y="1460500"/>
            <a:ext cx="1541463" cy="5810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字词注音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8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8788" y="5310188"/>
            <a:ext cx="1046162" cy="1547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9" name="Rectangle 3"/>
          <p:cNvSpPr/>
          <p:nvPr/>
        </p:nvSpPr>
        <p:spPr>
          <a:xfrm>
            <a:off x="500063" y="2424113"/>
            <a:ext cx="6623050" cy="1563687"/>
          </a:xfrm>
          <a:prstGeom prst="rect">
            <a:avLst/>
          </a:prstGeom>
          <a:noFill/>
          <a:ln w="50800">
            <a:noFill/>
          </a:ln>
        </p:spPr>
        <p:txBody>
          <a:bodyPr wrap="none" anchor="ctr"/>
          <a:p>
            <a:pPr eaLnBrk="1" hangingPunct="1">
              <a:lnSpc>
                <a:spcPct val="2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6767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拜谒（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yè</a:t>
            </a:r>
            <a:r>
              <a:rPr lang="zh-CN" altLang="en-US" sz="2800" dirty="0">
                <a:solidFill>
                  <a:srgbClr val="6767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  殆（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dài</a:t>
            </a:r>
            <a:r>
              <a:rPr lang="zh-CN" altLang="en-US" sz="2800" dirty="0">
                <a:solidFill>
                  <a:srgbClr val="6767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  愧赧（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nǎn</a:t>
            </a:r>
            <a:r>
              <a:rPr lang="zh-CN" altLang="en-US" sz="2800" dirty="0">
                <a:solidFill>
                  <a:srgbClr val="6767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   鄙（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bǐ</a:t>
            </a:r>
            <a:r>
              <a:rPr lang="zh-CN" altLang="en-US" sz="2800" dirty="0">
                <a:solidFill>
                  <a:srgbClr val="6767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）贱        </a:t>
            </a:r>
            <a:endParaRPr lang="zh-CN" altLang="en-US" sz="2800" dirty="0">
              <a:solidFill>
                <a:srgbClr val="6767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6767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箪（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dān</a:t>
            </a:r>
            <a:r>
              <a:rPr lang="zh-CN" altLang="en-US" sz="2800" dirty="0">
                <a:solidFill>
                  <a:srgbClr val="6767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）食壶浆         顿开茅塞（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sè</a:t>
            </a:r>
            <a:r>
              <a:rPr lang="zh-CN" altLang="en-US" sz="2800" dirty="0">
                <a:solidFill>
                  <a:srgbClr val="6767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       </a:t>
            </a:r>
            <a:endParaRPr lang="zh-CN" altLang="en-US" sz="2800" dirty="0">
              <a:solidFill>
                <a:srgbClr val="6767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2" name="单圆角矩形 5"/>
          <p:cNvSpPr/>
          <p:nvPr/>
        </p:nvSpPr>
        <p:spPr>
          <a:xfrm>
            <a:off x="-23812" y="153988"/>
            <a:ext cx="3724275" cy="769938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219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pic>
        <p:nvPicPr>
          <p:cNvPr id="9221" name="图片 9" descr="图形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2" name="TextBox 8"/>
          <p:cNvSpPr txBox="1"/>
          <p:nvPr/>
        </p:nvSpPr>
        <p:spPr>
          <a:xfrm>
            <a:off x="762000" y="124143"/>
            <a:ext cx="24765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积累词语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23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3675" y="4870450"/>
            <a:ext cx="1254125" cy="1855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4" name="Text Box 2"/>
          <p:cNvSpPr txBox="1"/>
          <p:nvPr/>
        </p:nvSpPr>
        <p:spPr>
          <a:xfrm>
            <a:off x="458153" y="1152843"/>
            <a:ext cx="1706880" cy="2676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拜谒：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傲慢：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疏懒：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思贤如渴：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1945640" y="1153160"/>
            <a:ext cx="2149475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拜访谒见。</a:t>
            </a:r>
            <a:endParaRPr kumimoji="0" lang="zh-CN" altLang="en-US" sz="2400" kern="1200" cap="none" spc="0" normalizeH="0" baseline="0" noProof="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1945640" y="2715895"/>
            <a:ext cx="552926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懒散，懈怠。</a:t>
            </a:r>
            <a:endParaRPr kumimoji="0" lang="zh-CN" altLang="en-US" sz="2400" kern="1200" cap="none" spc="0" normalizeH="0" baseline="0" noProof="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1945640" y="1645920"/>
            <a:ext cx="45577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看不起人，对人怠慢没有礼貌。</a:t>
            </a:r>
            <a:endParaRPr kumimoji="0" lang="zh-CN" altLang="en-US" sz="2400" kern="1200" cap="none" spc="0" normalizeH="0" baseline="0" noProof="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2103755" y="3293110"/>
            <a:ext cx="435610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比喻迫切地想延致有才德的人。</a:t>
            </a:r>
            <a:endParaRPr kumimoji="0" lang="zh-CN" altLang="en-US" sz="2400" kern="1200" cap="none" spc="0" normalizeH="0" baseline="0" noProof="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8153" y="4111943"/>
            <a:ext cx="7505700" cy="2306955"/>
          </a:xfrm>
          <a:prstGeom prst="rect">
            <a:avLst/>
          </a:prstGeom>
        </p:spPr>
        <p:txBody>
          <a:bodyPr>
            <a:spAutoFit/>
          </a:bodyPr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ea"/>
              </a:rPr>
              <a:t>犹然：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ea"/>
              </a:rPr>
              <a:t>仍然。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ea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ea"/>
              </a:rPr>
              <a:t>迟迟：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ea"/>
              </a:rPr>
              <a:t>太阳缓慢落山的样子。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ea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ea"/>
              </a:rPr>
              <a:t>冠玉：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ea"/>
              </a:rPr>
              <a:t>原指装饰帽子的美玉，这里形容男子貌美。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ea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ea"/>
              </a:rPr>
              <a:t>纶巾：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ea"/>
              </a:rPr>
              <a:t>古代用青色丝带做的头巾。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4295" y="3242310"/>
            <a:ext cx="8996045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用武之地：</a:t>
            </a: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用兵之地。指大家都要争夺的地方。</a:t>
            </a:r>
            <a:endParaRPr kumimoji="0" lang="zh-CN" altLang="en-US" sz="21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存恤：</a:t>
            </a: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爱惜，体恤。</a:t>
            </a:r>
            <a:endParaRPr kumimoji="0" lang="zh-CN" altLang="en-US" sz="21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1797050" marR="0" lvl="0" indent="-17970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箪食壶浆：</a:t>
            </a: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用箪盛饭，用壶盛浆。浆，以粮食加水适度发酵而成的饮料。</a:t>
            </a:r>
            <a:endParaRPr kumimoji="0" lang="zh-CN" altLang="en-US" sz="21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避席：</a:t>
            </a: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古人席地而坐，起身离席，表示敬意。</a:t>
            </a:r>
            <a:endParaRPr kumimoji="0" lang="zh-CN" altLang="en-US" sz="21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2555" y="1047115"/>
            <a:ext cx="8995410" cy="2030095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鹤氅：</a:t>
            </a: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用鸟羽制成的外套。</a:t>
            </a:r>
            <a:endParaRPr kumimoji="0" lang="zh-CN" altLang="en-US" sz="21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愧赧：</a:t>
            </a: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因羞惭而脸红。</a:t>
            </a:r>
            <a:endParaRPr kumimoji="0" lang="zh-CN" altLang="en-US" sz="21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1797050" marR="0" lvl="0" indent="-17970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屏人促席：</a:t>
            </a: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叫他人回避，将座席靠近（诸葛亮）。屏，使回避。促，靠近。</a:t>
            </a:r>
            <a:endParaRPr kumimoji="0" lang="zh-CN" altLang="en-US" sz="21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汉室倾颓：</a:t>
            </a: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汉朝（的统治）衰败。</a:t>
            </a:r>
            <a:endParaRPr kumimoji="0" lang="zh-CN" altLang="en-US" sz="21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2" name="单圆角矩形 5"/>
          <p:cNvSpPr/>
          <p:nvPr/>
        </p:nvSpPr>
        <p:spPr>
          <a:xfrm>
            <a:off x="-23812" y="153988"/>
            <a:ext cx="3724275" cy="769938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243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03225" y="371475"/>
            <a:ext cx="3408363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二、新课讲解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45" name="图片 9" descr="图形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6" name="TextBox 8"/>
          <p:cNvSpPr txBox="1"/>
          <p:nvPr/>
        </p:nvSpPr>
        <p:spPr>
          <a:xfrm>
            <a:off x="590550" y="1374775"/>
            <a:ext cx="7985125" cy="5810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概括情节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8"/>
          <p:cNvSpPr txBox="1"/>
          <p:nvPr/>
        </p:nvSpPr>
        <p:spPr>
          <a:xfrm>
            <a:off x="685800" y="1955800"/>
            <a:ext cx="7315200" cy="2678113"/>
          </a:xfrm>
          <a:prstGeom prst="rect">
            <a:avLst/>
          </a:prstGeom>
          <a:noFill/>
          <a:ln w="9525">
            <a:noFill/>
            <a:prstDash val="lgDashDotDot"/>
          </a:ln>
        </p:spPr>
        <p:txBody>
          <a:bodyPr wrap="square" anchor="ctr">
            <a:spAutoFit/>
          </a:bodyPr>
          <a:lstStyle/>
          <a:p>
            <a:pPr marR="0" indent="266700" defTabSz="914400" eaLnBrk="1" hangingPunct="1">
              <a:lnSpc>
                <a:spcPct val="20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kern="1200" cap="none" spc="0" normalizeH="0" baseline="0" noProof="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刘备第三次来到隆中草庐，终于见到了诸葛亮，诸葛亮向刘备阐述了“天下三分”的形势。刘备请诸葛亮出山，拜诸葛亮为军师。</a:t>
            </a:r>
            <a:endParaRPr kumimoji="0" lang="zh-CN" altLang="en-US" sz="2800" kern="1200" cap="none" spc="0" normalizeH="0" baseline="0" noProof="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tags/tag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1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1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1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2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2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1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2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3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1706</Words>
  <Application>WPS 演示</Application>
  <PresentationFormat>全屏显示(4:3)</PresentationFormat>
  <Paragraphs>166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方正榜书行简体</vt:lpstr>
      <vt:lpstr>微软雅黑</vt:lpstr>
      <vt:lpstr>Calibri</vt:lpstr>
      <vt:lpstr>幼圆</vt:lpstr>
      <vt:lpstr>黑体</vt:lpstr>
      <vt:lpstr>Times New Roman</vt:lpstr>
      <vt:lpstr>Arial Unicode MS</vt:lpstr>
      <vt:lpstr>等线</vt:lpstr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category>语文备课大师【全免费】</cp:category>
  <cp:lastModifiedBy>xx</cp:lastModifiedBy>
  <cp:revision>6</cp:revision>
  <dcterms:created xsi:type="dcterms:W3CDTF">2016-08-15T07:12:00Z</dcterms:created>
  <dcterms:modified xsi:type="dcterms:W3CDTF">2018-11-16T01:50:16Z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2052-10.1.0.7668</vt:lpwstr>
  </property>
</Properties>
</file>