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75" r:id="rId3"/>
    <p:sldId id="276" r:id="rId4"/>
    <p:sldId id="277"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07" r:id="rId35"/>
    <p:sldId id="308" r:id="rId36"/>
    <p:sldId id="309" r:id="rId37"/>
    <p:sldId id="310" r:id="rId38"/>
    <p:sldId id="311" r:id="rId39"/>
    <p:sldId id="312" r:id="rId40"/>
    <p:sldId id="313" r:id="rId41"/>
    <p:sldId id="314" r:id="rId42"/>
    <p:sldId id="315" r:id="rId43"/>
    <p:sldId id="316" r:id="rId44"/>
    <p:sldId id="317" r:id="rId45"/>
    <p:sldId id="318" r:id="rId46"/>
  </p:sldIdLst>
  <p:sldSz cx="9144000" cy="6858000" type="screen4x3"/>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3" d="100"/>
          <a:sy n="93" d="100"/>
        </p:scale>
        <p:origin x="726" y="90"/>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tags" Target="tags/tag63.xml" /><Relationship Id="rId48" Type="http://schemas.openxmlformats.org/officeDocument/2006/relationships/presProps" Target="presProps.xml" /><Relationship Id="rId49" Type="http://schemas.openxmlformats.org/officeDocument/2006/relationships/viewProps" Target="viewProps.xml" /><Relationship Id="rId5" Type="http://schemas.openxmlformats.org/officeDocument/2006/relationships/slide" Target="slides/slide3.xml" /><Relationship Id="rId50" Type="http://schemas.openxmlformats.org/officeDocument/2006/relationships/theme" Target="theme/theme1.xml" /><Relationship Id="rId51"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3.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5.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5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二">
    <p:spTree>
      <p:nvGrpSpPr>
        <p:cNvPr id="1" name=""/>
        <p:cNvGrpSpPr/>
        <p:nvPr/>
      </p:nvGrpSpPr>
      <p:grpSpPr>
        <a:xfrm>
          <a:off x="0" y="0"/>
          <a:ext cx="0" cy="0"/>
        </a:xfrm>
      </p:grpSpPr>
      <p:grpSp>
        <p:nvGrpSpPr>
          <p:cNvPr id="2" name="组合 1"/>
          <p:cNvGrpSpPr/>
          <p:nvPr userDrawn="1"/>
        </p:nvGrpSpPr>
        <p:grpSpPr>
          <a:xfrm>
            <a:off x="4139952" y="-27384"/>
            <a:ext cx="1748512" cy="880109"/>
            <a:chOff x="-36774" y="1584001"/>
            <a:chExt cx="1491424" cy="733424"/>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9" name="TextBox 8">
              <a:hlinkClick action="ppaction://noaction"/>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itchFamily="2" charset="-122"/>
                <a:ea typeface="黑体" pitchFamily="2" charset="-122"/>
              </a:endParaRPr>
            </a:p>
          </p:txBody>
        </p:sp>
      </p:gr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三">
    <p:spTree>
      <p:nvGrpSpPr>
        <p:cNvPr id="1" name=""/>
        <p:cNvGrpSpPr/>
        <p:nvPr/>
      </p:nvGrpSpPr>
      <p:grpSpPr>
        <a:xfrm>
          <a:off x="0" y="0"/>
          <a:ext cx="0" cy="0"/>
        </a:xfrm>
      </p:grpSpPr>
      <p:grpSp>
        <p:nvGrpSpPr>
          <p:cNvPr id="5" name="组合 4"/>
          <p:cNvGrpSpPr/>
          <p:nvPr userDrawn="1"/>
        </p:nvGrpSpPr>
        <p:grpSpPr>
          <a:xfrm>
            <a:off x="5785976" y="-27384"/>
            <a:ext cx="1748512" cy="880109"/>
            <a:chOff x="-36774" y="1584001"/>
            <a:chExt cx="1491424" cy="733424"/>
          </a:xfrm>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7" name="TextBox 8">
              <a:hlinkClick action="ppaction://noaction"/>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仅标题">
    <p:spTree>
      <p:nvGrpSpPr>
        <p:cNvPr id="1" name=""/>
        <p:cNvGrpSpPr/>
        <p:nvPr/>
      </p:nvGrpSpPr>
      <p:grpSpPr>
        <a:xfrm>
          <a:off x="0" y="0"/>
          <a:ext cx="0" cy="0"/>
        </a:xfrm>
      </p:grpSpPr>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slideLayout" Target="../slideLayouts/slideLayout58.xml" /><Relationship Id="rId59" Type="http://schemas.openxmlformats.org/officeDocument/2006/relationships/slideLayout" Target="../slideLayouts/slideLayout59.xml" /><Relationship Id="rId6" Type="http://schemas.openxmlformats.org/officeDocument/2006/relationships/slideLayout" Target="../slideLayouts/slideLayout6.xml" /><Relationship Id="rId60" Type="http://schemas.openxmlformats.org/officeDocument/2006/relationships/slideLayout" Target="../slideLayouts/slideLayout60.xml" /><Relationship Id="rId61" Type="http://schemas.openxmlformats.org/officeDocument/2006/relationships/tags" Target="../tags/tag57.xml" /><Relationship Id="rId62" Type="http://schemas.openxmlformats.org/officeDocument/2006/relationships/tags" Target="../tags/tag58.xml" /><Relationship Id="rId63" Type="http://schemas.openxmlformats.org/officeDocument/2006/relationships/tags" Target="../tags/tag59.xml" /><Relationship Id="rId64" Type="http://schemas.openxmlformats.org/officeDocument/2006/relationships/tags" Target="../tags/tag60.xml" /><Relationship Id="rId65" Type="http://schemas.openxmlformats.org/officeDocument/2006/relationships/tags" Target="../tags/tag61.xml" /><Relationship Id="rId66" Type="http://schemas.openxmlformats.org/officeDocument/2006/relationships/tags" Target="../tags/tag62.xml" /><Relationship Id="rId67" Type="http://schemas.openxmlformats.org/officeDocument/2006/relationships/theme" Target="../theme/theme1.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61"/>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62"/>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63"/>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64"/>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65"/>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6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 Id="rId6" Type="http://schemas.openxmlformats.org/officeDocument/2006/relationships/package" Target="../embeddings/Document2.docx" TargetMode="Internal" /><Relationship Id="rId7" Type="http://schemas.openxmlformats.org/officeDocument/2006/relationships/image" Target="../media/image4.emf" /><Relationship Id="rId8" Type="http://schemas.openxmlformats.org/officeDocument/2006/relationships/vmlDrawing" Target="../drawings/vmlDrawing2.v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 Id="rId6" Type="http://schemas.openxmlformats.org/officeDocument/2006/relationships/package" Target="../embeddings/Document3.docx" TargetMode="Internal" /><Relationship Id="rId7" Type="http://schemas.openxmlformats.org/officeDocument/2006/relationships/image" Target="../media/image5.emf" /><Relationship Id="rId8" Type="http://schemas.openxmlformats.org/officeDocument/2006/relationships/vmlDrawing" Target="../drawings/vmlDrawing3.v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 Id="rId7" Type="http://schemas.openxmlformats.org/officeDocument/2006/relationships/image" Target="../media/image6.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 Id="rId6"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0.xml" TargetMode="Internal" /><Relationship Id="rId3" Type="http://schemas.openxmlformats.org/officeDocument/2006/relationships/slide" Target="slide31.xml" TargetMode="Internal" /><Relationship Id="rId4" Type="http://schemas.openxmlformats.org/officeDocument/2006/relationships/slide" Target="slide35.xml" TargetMode="In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0.xml" TargetMode="Internal" /><Relationship Id="rId3" Type="http://schemas.openxmlformats.org/officeDocument/2006/relationships/slide" Target="slide31.xml" TargetMode="Internal" /><Relationship Id="rId4" Type="http://schemas.openxmlformats.org/officeDocument/2006/relationships/slide" Target="slide35.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0.xml" TargetMode="Internal" /><Relationship Id="rId3" Type="http://schemas.openxmlformats.org/officeDocument/2006/relationships/slide" Target="slide31.xml" TargetMode="Internal" /><Relationship Id="rId4" Type="http://schemas.openxmlformats.org/officeDocument/2006/relationships/slide" Target="slide35.xml" TargetMode="Interna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0.xml" TargetMode="Internal" /><Relationship Id="rId3" Type="http://schemas.openxmlformats.org/officeDocument/2006/relationships/slide" Target="slide31.xml" TargetMode="Internal" /><Relationship Id="rId4" Type="http://schemas.openxmlformats.org/officeDocument/2006/relationships/slide" Target="slide35.xml" TargetMode="Interna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0.xml" TargetMode="Internal" /><Relationship Id="rId3" Type="http://schemas.openxmlformats.org/officeDocument/2006/relationships/slide" Target="slide31.xml" TargetMode="Internal" /><Relationship Id="rId4" Type="http://schemas.openxmlformats.org/officeDocument/2006/relationships/slide" Target="slide35.xml" TargetMode="Interna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0.xml" TargetMode="Internal" /><Relationship Id="rId3" Type="http://schemas.openxmlformats.org/officeDocument/2006/relationships/slide" Target="slide31.xml" TargetMode="Internal" /><Relationship Id="rId4" Type="http://schemas.openxmlformats.org/officeDocument/2006/relationships/slide" Target="slide35.xml" TargetMode="In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0.xml" TargetMode="Internal" /><Relationship Id="rId3" Type="http://schemas.openxmlformats.org/officeDocument/2006/relationships/slide" Target="slide31.xml" TargetMode="Internal" /><Relationship Id="rId4" Type="http://schemas.openxmlformats.org/officeDocument/2006/relationships/slide" Target="slide35.xml" TargetMode="Interna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0.xml" TargetMode="Internal" /><Relationship Id="rId3" Type="http://schemas.openxmlformats.org/officeDocument/2006/relationships/slide" Target="slide31.xml" TargetMode="Internal" /><Relationship Id="rId4" Type="http://schemas.openxmlformats.org/officeDocument/2006/relationships/slide" Target="slide35.xml" TargetMode="Interna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0.xml" TargetMode="Internal" /><Relationship Id="rId3" Type="http://schemas.openxmlformats.org/officeDocument/2006/relationships/slide" Target="slide31.xml" TargetMode="Internal" /><Relationship Id="rId4" Type="http://schemas.openxmlformats.org/officeDocument/2006/relationships/slide" Target="slide35.xml"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0.xml" TargetMode="Internal" /><Relationship Id="rId3" Type="http://schemas.openxmlformats.org/officeDocument/2006/relationships/slide" Target="slide31.xml" TargetMode="Internal" /><Relationship Id="rId4" Type="http://schemas.openxmlformats.org/officeDocument/2006/relationships/slide" Target="slide35.xml" TargetMode="Interna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0.xml" TargetMode="Internal" /><Relationship Id="rId3" Type="http://schemas.openxmlformats.org/officeDocument/2006/relationships/slide" Target="slide31.xml" TargetMode="Internal" /><Relationship Id="rId4" Type="http://schemas.openxmlformats.org/officeDocument/2006/relationships/slide" Target="slide35.xml" TargetMode="Interna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0.xml" TargetMode="Internal" /><Relationship Id="rId3" Type="http://schemas.openxmlformats.org/officeDocument/2006/relationships/slide" Target="slide31.xml" TargetMode="Internal" /><Relationship Id="rId4" Type="http://schemas.openxmlformats.org/officeDocument/2006/relationships/slide" Target="slide35.xml" TargetMode="Interna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0.xml" TargetMode="Internal" /><Relationship Id="rId3" Type="http://schemas.openxmlformats.org/officeDocument/2006/relationships/slide" Target="slide31.xml" TargetMode="Internal" /><Relationship Id="rId4" Type="http://schemas.openxmlformats.org/officeDocument/2006/relationships/slide" Target="slide35.xml" TargetMode="Interna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0.xml" TargetMode="Internal" /><Relationship Id="rId3" Type="http://schemas.openxmlformats.org/officeDocument/2006/relationships/slide" Target="slide31.xml" TargetMode="Internal" /><Relationship Id="rId4" Type="http://schemas.openxmlformats.org/officeDocument/2006/relationships/slide" Target="slide35.xml" TargetMode="Internal" /><Relationship Id="rId5" Type="http://schemas.openxmlformats.org/officeDocument/2006/relationships/image" Target="../media/image7.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 Id="rId6" Type="http://schemas.openxmlformats.org/officeDocument/2006/relationships/package" Target="../embeddings/Document1.docx" TargetMode="Internal" /><Relationship Id="rId7" Type="http://schemas.openxmlformats.org/officeDocument/2006/relationships/image" Target="../media/image3.emf" /><Relationship Id="rId8" Type="http://schemas.openxmlformats.org/officeDocument/2006/relationships/vmlDrawing" Target="../drawings/vmlDrawing1.v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r>
              <a:rPr lang="en-US" altLang="zh-CN" b="1"/>
              <a:t>3</a:t>
            </a:r>
            <a:r>
              <a:rPr lang="zh-CN" altLang="zh-CN"/>
              <a:t>　实践是检验真理的唯一标准</a:t>
            </a:r>
            <a:endParaRPr lang="zh-CN" altLang="zh-CN"/>
          </a:p>
        </p:txBody>
      </p:sp>
    </p:spTree>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21055"/>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词语辨析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制定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制订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7" name="对象 16"/>
          <p:cNvGraphicFramePr>
            <a:graphicFrameLocks noChangeAspect="1"/>
          </p:cNvGraphicFramePr>
          <p:nvPr/>
        </p:nvGraphicFramePr>
        <p:xfrm>
          <a:off x="508000" y="2018775"/>
          <a:ext cx="8128000" cy="5103027"/>
        </p:xfrm>
        <a:graphic>
          <a:graphicData uri="http://schemas.openxmlformats.org/presentationml/2006/ole">
            <mc:AlternateContent>
              <mc:Choice xmlns:v="urn:schemas-microsoft-com:vml" Requires="v">
                <p:oleObj spid="_x0000_s1039" name="文档" r:id="rId6" imgW="3981450" imgH="2499995" progId="Word.Document.12">
                  <p:embed/>
                </p:oleObj>
              </mc:Choice>
              <mc:Fallback>
                <p:oleObj name="文档" r:id="rId6" imgW="3981450" imgH="2499995" progId="Word.Document.12">
                  <p:embed/>
                  <p:pic>
                    <p:nvPicPr>
                      <p:cNvPr id="0" name="OLE substitute image"/>
                      <p:cNvPicPr/>
                      <p:nvPr/>
                    </p:nvPicPr>
                    <p:blipFill>
                      <a:blip r:embed="rId7"/>
                      <a:stretch>
                        <a:fillRect/>
                      </a:stretch>
                    </p:blipFill>
                    <p:spPr>
                      <a:xfrm>
                        <a:off x="508000" y="2018775"/>
                        <a:ext cx="8128000" cy="5103027"/>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75088" y="1196752"/>
            <a:ext cx="1393825" cy="497205"/>
          </a:xfrm>
          <a:prstGeom prst="rect">
            <a:avLst/>
          </a:prstGeom>
        </p:spPr>
        <p:txBody>
          <a:bodyPr wrap="none">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原形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原型</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508000" y="1625557"/>
          <a:ext cx="8128000" cy="5568407"/>
        </p:xfrm>
        <a:graphic>
          <a:graphicData uri="http://schemas.openxmlformats.org/presentationml/2006/ole">
            <mc:AlternateContent>
              <mc:Choice xmlns:v="urn:schemas-microsoft-com:vml" Requires="v">
                <p:oleObj spid="_x0000_s1040" name="文档" r:id="rId6" imgW="3981450" imgH="2726690" progId="Word.Document.12">
                  <p:embed/>
                </p:oleObj>
              </mc:Choice>
              <mc:Fallback>
                <p:oleObj name="文档" r:id="rId6" imgW="3981450" imgH="2726690" progId="Word.Document.12">
                  <p:embed/>
                  <p:pic>
                    <p:nvPicPr>
                      <p:cNvPr id="0" name="OLE substitute image"/>
                      <p:cNvPicPr/>
                      <p:nvPr/>
                    </p:nvPicPr>
                    <p:blipFill>
                      <a:blip r:embed="rId7"/>
                      <a:stretch>
                        <a:fillRect/>
                      </a:stretch>
                    </p:blipFill>
                    <p:spPr>
                      <a:xfrm>
                        <a:off x="508000" y="1625557"/>
                        <a:ext cx="8128000" cy="5568407"/>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7" name="A45.eps" descr="id:2147491791;FounderCES"/>
          <p:cNvPicPr>
            <a:picLocks noChangeAspect="1"/>
          </p:cNvPicPr>
          <p:nvPr/>
        </p:nvPicPr>
        <p:blipFill>
          <a:blip r:embed="rId7"/>
          <a:stretch>
            <a:fillRect/>
          </a:stretch>
        </p:blipFill>
        <p:spPr>
          <a:xfrm>
            <a:off x="1518657" y="1412776"/>
            <a:ext cx="6106686" cy="4209845"/>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文章主旨</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864"/>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文章论述了马克思列宁主义的实践第一的观点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明确地指出检验真理的标准只能是社会实践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理论与实践的统一是马克思主义的一个最基本的原则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任何理论都要不断接受实践的检验。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理解文章内容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本文的中心观点是什么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实践是检验真理的唯一标准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这个题目有怎样的表达效果</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本文的中心观点是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实践是检验真理的唯一标准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实践是检验真理的唯一标准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是一个简短的判断句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强调其不可替代性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言简意赅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以其为题目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振聋发聩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发人深思。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社会主义对于我们来说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有许多地方还是未被认识的必然王国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才是对待马克思主义的正确态度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才能够逐步地由必然王国向自由王国前进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顺利地进行新的伟大的长征。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请结合本段内容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必然王国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自由王国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的涵义</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46996" y="1118079"/>
            <a:ext cx="8240464" cy="5367655"/>
          </a:xfrm>
          <a:prstGeom prst="rect">
            <a:avLst/>
          </a:prstGeom>
        </p:spPr>
        <p:txBody>
          <a:bodyPr wrap="square">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必然王国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自由王国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是指人类在客观世界面前所处的两种不同的社会活动状态。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必然王国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指人们掌握客观规律前受客观规律支配的境界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自由王国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指人们掌握客观规律后自觉地运用规律改造世界的境界。在本段中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必然王国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是指处在社会主义革命和建设新的发展时期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全党和全国人民要完成新的伟大的任务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面临着许多新的问题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需要去认识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自由王国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是指获得了经实践检验的真理性认识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从而顺利地进行新的长征并不断取得胜利。本段中引入这两个概念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提出要勇于研究生动的实际生活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研究现实的确切事实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研究新的实践中提出的新问题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而不是躺在马列主义毛泽东思想的现成条文上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甚至拿现成的公式去限制、宰割、裁剪无限丰富的飞速发展的革命实践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旨在进一步凸显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实践是检验真理的唯一标准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的现实意义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对冲破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的思想束缚、重新确立党的实事求是的思想路线、开启改革开放进程具有十分重要的作用。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厘清论述思路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《实践是检验真理的唯一标准》有四个小标题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这四个标题之间的关系是怎样的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第一个标题提出了全文的观点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第二个标题表明自己的观点是符合马克思主义的基本原则的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是论证的第一个层次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第三个标题指明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革命导师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用实践检验真理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在行动上为我们树立了榜样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是论证的第二个层次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第四个标题强调要用发展的观点看待实践标准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联系实际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发出倡议。四个小标题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提出问题、分析问题、解决问题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逐层解答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是什么、为什么、怎么办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环环相扣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形成了层进式结构。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本文主要使用了哪些论证方法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试做简要分析。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本文主要使用了引证法、例证法等论证方法。引证法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全篇中对马克思、恩格斯、列宁、毛泽东等革命导师的言论广泛引用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极具权威性和论辩性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例证法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门捷列夫元素周期表、哥白尼太阳系学说、马克思主义、列宁主义、毛泽东思想、《共产党宣言》等被实践证实、证明的典型事例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不胜枚举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增强了文章的感染力和说服力。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这篇特约评论员文章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破立结合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试做简要分析。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总标题和第一个小标题部分提出了本文的观点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第二个小标题部分有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有的同志担心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坚持实践是检验真理的唯一标准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会削弱理论的意义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有的同志说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我们批判修正主义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难道不是用马列主义、毛泽东思想去衡量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从而证明修正主义是错误的吗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列举有的人的错误认识或者错误观点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提供批驳的靶子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然后进行分析批驳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揭示其片面、错误之处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。全文以立论为主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立中有破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破立结合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增加了论证的力量。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a:spLocks noChangeAspect="1"/>
          </p:cNvSpPr>
          <p:nvPr/>
        </p:nvSpPr>
        <p:spPr>
          <a:xfrm>
            <a:off x="508000" y="1772816"/>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学习</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目标</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2" name="矩形 1"/>
          <p:cNvSpPr>
            <a:spLocks noChangeAspect="1"/>
          </p:cNvSpPr>
          <p:nvPr/>
        </p:nvSpPr>
        <p:spPr>
          <a:xfrm>
            <a:off x="508000" y="2420888"/>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全面理解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实践是检验真理的唯一标准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的深刻内涵及其重大现实意义。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了解时政评论类文体特点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学习议论文破立结合的论证方法。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a:solidFill>
                  <a:srgbClr val="000000"/>
                </a:solidFill>
                <a:latin typeface="Times New Roman" panose="02020603050405020304" pitchFamily="18" charset="0"/>
              </a:rPr>
              <a:t>3</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用历史事实和亲身经历印证本文的观点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并学习运用相关理论对现实问题进行辩证分析。</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四人帮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及其资产阶级帮派体系已被摧毁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四人帮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加在人们身上的精神枷锁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还远没有完全粉碎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无论在理论上或实际工作中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四人帮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都设置了不少禁锢人们思想的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禁区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对于这些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禁区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我们要敢于去触及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敢于去弄清是非。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文章的写作不是无病呻吟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而是要联系现实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要有时效性。请谈谈你对文章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时效性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的认识。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时效性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是指要关注社会热点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紧扣时代脉搏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具有导向性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其目的就是要启发人们关注社会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与时代同步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真实地反映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现在进行时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这样文章才有生命力。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品味语言特色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本文语言严密、准确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富于思辨性。请赏析下列各句。</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怎样区别真理与谬误呢</a:t>
            </a:r>
            <a:r>
              <a:rPr lang="en-US" altLang="zh-CN" sz="2200">
                <a:solidFill>
                  <a:srgbClr val="000000"/>
                </a:solidFill>
                <a:latin typeface="Times New Roman" panose="02020603050405020304" pitchFamily="18" charset="0"/>
                <a:cs typeface="Times New Roman" panose="02020603050405020304" pitchFamily="18" charset="0"/>
              </a:rPr>
              <a:t>?1845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马克思就提出了检验真理的标准问题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这就非常清楚地告诉我们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是否正确反映了客观实际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是不是真理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只能靠社会实践来检验。这是马克思主义认识论的一个基本原理。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采用设问开头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发人深省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自问自答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水到渠成地引出自己的观点。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12934"/>
            <a:ext cx="8128000" cy="536765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作为检验真理的标准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就不能到主观领域内去寻找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不能到理论领域内去寻找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思想、理论自身不能成为检验自身是否符合客观实际的标准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正如在法律上原告是否属实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不能依他自己的起诉为标准一样。作为检验真理的标准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必须具有把人的思想和客观世界联系起来的特性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否则就无法检验。</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首先用了三个否定句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旗帜鲜明地反对错误的做法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接着运用类比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正如在法律上原告是否属实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不能依他自己的起诉为标准一样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生动形象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深入浅出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语气坚定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气势夺人。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这些五花八门的谬论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根本经不起革命实践的检验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它们连同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四人帮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真理标准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一个个都像肥皂泡那样很快破灭了。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语言简洁有力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表达出谬论经受不起实践检验的事实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像肥皂泡那样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运用比喻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生动形象地写出了谬论破灭之状。</a:t>
            </a:r>
            <a:r>
              <a:rPr lang="zh-CN" altLang="zh-CN" sz="2200">
                <a:solidFill>
                  <a:srgbClr val="000000"/>
                </a:solidFill>
                <a:latin typeface="NEU-BZ-S92"/>
                <a:ea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革命导师们不仅提出了实践是检验真理的唯一标准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而且亲自作出了用实践去检验一切理论包括自己所提出的理论的光辉榜样。</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表递进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用极简约的文字表达了极丰富的内容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放在段首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总领全段。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实践证明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他们所说的绝不是毛泽东思想的真理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而是他们冒充毛泽东思想的谬论。</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否定一个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运用对比的手法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写出了林彪、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四人帮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的实质。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9206"/>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结合本文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查阅相关资料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实践是检验真理的唯一标准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的认识。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辩证唯物主义认为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只有实践才是检验真理的唯一标准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而实践之所以是检验真理的唯一标准是由真理的本性和实践的特点所决定的。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从真理的本性来看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真理是人们对客观事物及其规律的正确反映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其本性在于主观与客观相符合。真理的本性决定了只有实践才能检验真理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因为要判断主观与客观是否符合以及符合的程度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在主观的领域内是无法解决的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而仅仅在客观世界的范围内也是不行的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只有把主观和客观联系起来加以比较和对照的东西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才能检验主观认识与客观事物是否相符合。唯一能够满足这一要求的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就是处在主观和客观交汇点上的实践。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从实践的特点来看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实践是人有意识、有目的地改造客观世界的物质活动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具有客观物质性、自觉能动性和社会历史性的特点。实践的特点决定了只有实践才能成为检验真理的标准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因为实践一方面同主观相联系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另一方面又同客观世界相联系。只有实践才能把主观与客观联系起来加以对照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并且只有实践才有直接现实性的品格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所以只有实践是检验真理的唯一标准。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33819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引</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证</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引证法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引用论证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就是引用理论作为论据来证明论点的方法。这里所说的理论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是指公认的科学原理、公理</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实践总结的经验、常识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理论经典、理论家的论述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名言警句、格言成语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等等。引用这些理论言论有不同的情况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有的引证与论点完全相同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这就形成了直接证明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有的引证是与论点相关的大道理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这就要用演绎推理的方法来推论出论点的正确性。这两种引证都会有力地证明论点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往往具有较强的权威性和说服力。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1672"/>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如本文第一个小标题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检验真理的标准只能是社会实践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一上来就引用马克思的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人的思维是否具有客观的真理性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这并不是一个理论的问题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而是一个实践的问题。人应该在实践中证明自己思维的真理性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即自己思维的现实性和力量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亦即自己思维的此岸性。关于离开实践的思维是否具有现实性的争论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是一个纯粹经院哲学的问题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《马克思恩格斯选集》第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卷第</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指明实践是检验真理的标准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接着又引用毛泽东的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真理只有一个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而究竟谁发现了真理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不依靠主观的夸张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而依靠客观的实践。只有千百万人民的革命实践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才是检验真理的尺度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《新民主主义论》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真理的标准只能是社会的实践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《实践论》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进一步指明实践不仅是检验真理的标准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而且是唯一的标准。革命导师的论断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精辟透彻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高屋建瓴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极大地增强了说服力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提升了论证效果</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864"/>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运用引证法进行论证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要注意完整准确地理解所引用的内容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不可断章取义或牵强附会</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引用之后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要恰当地加以阐述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讲清所引用理论的意思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将其与论点紧密联系起来。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00436"/>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请以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成功的道路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运用引证法写一段议论性的文字</a:t>
            </a:r>
            <a:r>
              <a:rPr lang="en-US" altLang="zh-CN" sz="2200">
                <a:solidFill>
                  <a:srgbClr val="000000"/>
                </a:solidFill>
                <a:latin typeface="Times New Roman" panose="02020603050405020304" pitchFamily="18" charset="0"/>
                <a:cs typeface="Times New Roman" panose="02020603050405020304" pitchFamily="18" charset="0"/>
              </a:rPr>
              <a:t>,300</a:t>
            </a:r>
            <a:r>
              <a:rPr lang="zh-CN" altLang="zh-CN" sz="2200">
                <a:solidFill>
                  <a:srgbClr val="000000"/>
                </a:solidFill>
                <a:latin typeface="Times New Roman" panose="02020603050405020304" pitchFamily="18" charset="0"/>
                <a:cs typeface="Times New Roman" panose="02020603050405020304" pitchFamily="18" charset="0"/>
              </a:rPr>
              <a:t>字左右</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itchFamily="34" charset="-122"/>
              <a:ea typeface="微软雅黑"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itchFamily="34" charset="-122"/>
              <a:ea typeface="微软雅黑"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07334"/>
            <a:ext cx="6800304" cy="2120900"/>
          </a:xfrm>
          <a:prstGeom prst="rect">
            <a:avLst/>
          </a:prstGeom>
        </p:spPr>
        <p:txBody>
          <a:bodyPr wrap="square">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胡福明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男</a:t>
            </a:r>
            <a:r>
              <a:rPr lang="en-US" altLang="zh-CN" sz="2200">
                <a:solidFill>
                  <a:srgbClr val="000000"/>
                </a:solidFill>
                <a:latin typeface="Times New Roman" panose="02020603050405020304" pitchFamily="18" charset="0"/>
                <a:cs typeface="Times New Roman" panose="02020603050405020304" pitchFamily="18" charset="0"/>
              </a:rPr>
              <a:t>,1935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月生</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江苏无锡人。</a:t>
            </a:r>
            <a:r>
              <a:rPr lang="en-US" altLang="zh-CN" sz="2200">
                <a:solidFill>
                  <a:srgbClr val="000000"/>
                </a:solidFill>
                <a:latin typeface="Times New Roman" panose="02020603050405020304" pitchFamily="18" charset="0"/>
                <a:cs typeface="Times New Roman" panose="02020603050405020304" pitchFamily="18" charset="0"/>
              </a:rPr>
              <a:t>1955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月就读于北京大学新闻专业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翌年进入中国人民大学哲学研究班学习</a:t>
            </a:r>
            <a:r>
              <a:rPr lang="en-US" altLang="zh-CN" sz="2200">
                <a:solidFill>
                  <a:srgbClr val="000000"/>
                </a:solidFill>
                <a:latin typeface="Times New Roman" panose="02020603050405020304" pitchFamily="18" charset="0"/>
                <a:cs typeface="Times New Roman" panose="02020603050405020304" pitchFamily="18" charset="0"/>
              </a:rPr>
              <a:t>,1962</a:t>
            </a:r>
            <a:r>
              <a:rPr lang="zh-CN" altLang="zh-CN" sz="2200">
                <a:solidFill>
                  <a:srgbClr val="000000"/>
                </a:solidFill>
                <a:latin typeface="Times New Roman" panose="02020603050405020304" pitchFamily="18" charset="0"/>
                <a:cs typeface="Times New Roman" panose="02020603050405020304" pitchFamily="18" charset="0"/>
              </a:rPr>
              <a:t>年毕业后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到南京大学政治系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后更名为哲学系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1978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cs typeface="Times New Roman" panose="02020603050405020304" pitchFamily="18" charset="0"/>
              </a:rPr>
              <a:t>日《光明日报》特约评论员文章《实践是检验真理的唯一标准》的主要作者</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A44.eps" descr="id:2147491709;FounderCES"/>
          <p:cNvPicPr/>
          <p:nvPr/>
        </p:nvPicPr>
        <p:blipFill>
          <a:blip r:embed="rId6"/>
          <a:stretch>
            <a:fillRect/>
          </a:stretch>
        </p:blipFill>
        <p:spPr>
          <a:xfrm>
            <a:off x="7308304" y="2204864"/>
            <a:ext cx="1296144" cy="1889546"/>
          </a:xfrm>
          <a:prstGeom prst="rect">
            <a:avLst/>
          </a:prstGeom>
        </p:spPr>
      </p:pic>
      <p:sp>
        <p:nvSpPr>
          <p:cNvPr id="8" name="矩形 7"/>
          <p:cNvSpPr>
            <a:spLocks noChangeAspect="1"/>
          </p:cNvSpPr>
          <p:nvPr/>
        </p:nvSpPr>
        <p:spPr>
          <a:xfrm>
            <a:off x="508000" y="4149080"/>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1982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cs typeface="Times New Roman" panose="02020603050405020304" pitchFamily="18" charset="0"/>
              </a:rPr>
              <a:t>月调至江苏省委工作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历任省委宣传部副部长、部长、省委常委、省委党校校长、江苏省政协副主席等职。</a:t>
            </a:r>
            <a:r>
              <a:rPr lang="en-US" altLang="zh-CN" sz="2200">
                <a:solidFill>
                  <a:srgbClr val="000000"/>
                </a:solidFill>
                <a:latin typeface="Times New Roman" panose="02020603050405020304" pitchFamily="18" charset="0"/>
                <a:cs typeface="Times New Roman" panose="02020603050405020304" pitchFamily="18" charset="0"/>
              </a:rPr>
              <a:t>2001</a:t>
            </a:r>
            <a:r>
              <a:rPr lang="zh-CN" altLang="zh-CN" sz="2200">
                <a:solidFill>
                  <a:srgbClr val="000000"/>
                </a:solidFill>
                <a:latin typeface="Times New Roman" panose="02020603050405020304" pitchFamily="18" charset="0"/>
                <a:cs typeface="Times New Roman" panose="02020603050405020304" pitchFamily="18" charset="0"/>
              </a:rPr>
              <a:t>年退休。</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胡福明被授予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改革先锋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79707"/>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示例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条条道路通北京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条条大路通罗马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人皆可为尧舜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常人则说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三百六十行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行行出状元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。其实意思都一样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成功的道路千万条。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成功的道路千万条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这句话颇有道理。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舜发于畎亩之中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傅说举于版筑之间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胶鬲举于鱼盐之中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管夷吾举于士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孙叔敖举于海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百里奚举于市。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英雄不问出处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你看孟老夫子一下子就举出了六个例子。如果你说这些古人的年代太久远了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请看下面几位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连任四届美国总统的罗斯福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身患重病而探索宇宙奥秘的霍金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中国的保尔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吴运铎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在轮椅上抒写人生的史铁生</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身体残缺、屡遭磨难的人照样可以成就非凡人生。可见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成功的道路千万条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不仅确有道理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而且确实能给人以精神力量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使他们自信自勉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自强不息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从而取得令人仰慕的成就。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52666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分析概括作者在文中的观点态度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整合文中信息进行推断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阅读论述类文本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分析概括作者在文中的观点态度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应注重把握文本的说理性和逻辑性。逻辑的本质在于合理推断。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推断是由一个或几个已知判断推出一个新判断的思维形式。推断包含前提和结论两部分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即已知的作为推断出发点的理由和依据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即由前提推出的新判断。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要判定推断题选项是否正确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分析方向一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推断前提是否有据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推断前提是否有据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就是分析前提是否合乎文本内容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也就是作为推断的依据与原文内容是否一致。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分析方向二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推断过程是否合理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假设推断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选项为假设关系的复句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前一个分句假设存在或出现了某种情况作为推断的前提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后一个分句说明假设情况一旦实现所产生的结果作为推断的结论。常见的关联词有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等。有时关联词会省略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但整个句意仍是假设推断。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条件推断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选项为条件关系的复句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前一个分句提出一个条件作为推断的前提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后一个分句说明这个条件一旦实现所产生的结果作为推断的结论。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根据逻辑关系又可分为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充足条件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只需要这一个条件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结果就会发生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常用关联词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必要条件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没有这个条件就不能产生后面的结果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常用关联词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无条件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排除一切条件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无论在什么情况下都会产生同样的结果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常用关联词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因果推断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果因推断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选项为因果关系的复句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前一个分句是原因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作为结论产生的前提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后一个分句是这个原因产生的结果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也可能反之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果因推断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。常用关联词语有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有的直接用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关联结论。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目的推断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选项为目的关系的复句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一个分句表述实现某种目的或避免某种结果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一个分句表示为此而采取的行为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常见关联词有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省得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分析方向三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推断结论是否正确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根据选项内容的来源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又分为文内推断和延伸推断。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文内推断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文内推断是选项前、后之间的关系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由原文中重点语句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一般为长句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的语意、句间关系或关键段落中重要概念推断而来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结论是原文应有之意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结论一般由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等词语领起。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延伸推断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延伸推断不是原文内部意思的推知与挖掘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而是由此及彼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由文内到文外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推断出源于文内、实属文外的结论。这种推断既有有限的延伸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又是合理的推断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结论一般由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启示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等词语领起。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完成后面的题目。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杜甫之所以能有集大成之成就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是因为他有可以集大成之容量。而其所以能有集大成之容量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最重要的因素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乃在于他生而禀有一种极为难得的健全才性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那就是他的博大、均衡与正常。杜甫是一位感性与理性兼长并美的诗人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他一方面具有极大极强的感性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可以深入他所接触到的任何事物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把握住他所欲攫取的事物之精华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另一方面又有着极清明周至的理性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足以脱出于一切事物的蒙蔽与局限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做到博观兼采而无所偏失。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96752"/>
            <a:ext cx="8128000" cy="4556125"/>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这种优越的禀赋表现于他的诗中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第一点最可注意的成就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便是其汲取之博与途径之正。就诗歌体式风格方面而言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古今长短各种诗歌他都能深入撷取尽得其长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而且不为一体所限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更能融会运用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开创变化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千汇万状而无所不工。我们看他《戏为六绝句》之论诗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以及与当时诸大诗人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如李白、高适、岑参、王维、孟浩然等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酬赠怀念的诗篇中的论诗的话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都可看到杜甫采择与欣赏的方面之广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而自其《饮中八仙歌》《曲江三章》《同谷七歌》等作中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则可见到他对各种诗体运用变化之神奇工妙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又如从《自京赴奉先县咏怀五百字》《北征》及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等五古之作中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可看到杜甫自汉魏五言古诗变化而出的一种新面貌。就诗歌内容方面而言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杜甫更是无论妍媸巨细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悲欢忧喜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宇宙的一切人情物态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都能随物赋形</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095941"/>
            <a:ext cx="8128000" cy="2120900"/>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淋漓尽致地收罗笔下而无所不包。如写青莲居士之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飘然思不群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写空谷佳人之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日暮倚修竹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写丑拙则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袖露两肘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写工丽则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燕子风斜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写玉华宫之荒寂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予人以一片沉悲哀响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写洗兵马之欢忭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写出一片欣奋祝愿之情。其涵蕴之博与变化之多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都足以为其禀赋之博大、均衡与正常的证明。</a:t>
            </a:r>
            <a:endParaRPr lang="zh-CN" altLang="en-US" sz="2200"/>
          </a:p>
        </p:txBody>
      </p:sp>
      <p:sp>
        <p:nvSpPr>
          <p:cNvPr id="7" name="矩形 6"/>
          <p:cNvSpPr>
            <a:spLocks noChangeAspect="1"/>
          </p:cNvSpPr>
          <p:nvPr/>
        </p:nvSpPr>
        <p:spPr>
          <a:xfrm>
            <a:off x="508000" y="3187091"/>
            <a:ext cx="8128000" cy="2932430"/>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其次值得注意的</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则是杜甫严肃中之幽默与担荷中之欣赏。我以为每一位诗人对于其所面临的悲哀与艰苦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都各有其不同的反应态度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如渊明之任化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太白之腾越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摩诘之禅解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子厚之抑敛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东坡之旷观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六一之遣玩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都各因其才气性情而有所不同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然大别之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不过为对悲苦之消融与逃避。其不然者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则如灵均之怀沙自沉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乃完全为悲苦所击败而毁命丧生。然而杜甫却独能以其健全的才性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表现为面对悲苦的正视与担荷。所以天宝的乱离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在当时诗人中</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04196"/>
            <a:ext cx="8128000" cy="536765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唯杜甫反映者为独多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这正因杜甫独具一份担荷的力量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所以才能使大时代的血泪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都成了他天才培育的浇灌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而使其有如此强大的担荷之力量的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则端赖他所有的一份幽默与欣赏的余裕。他一方面有极主观的深入的感情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一方面又有极客观的从容的观赏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如著名的《北征》诗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于饱写沿途之人烟萧瑟、所遇被伤、呻吟流血之余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却忽然笔锋一转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竟而写起青云之高兴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幽事之可悦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山果之红如丹砂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黑如点漆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而于归家后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又复于饥寒凛冽之中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大写其幼女晓妆之一片娇痴之态。此外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杜甫虽终生过着艰苦的生活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而其诗题中却往往有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等字样。凡此种种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都说明杜甫才性之健全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所以才能有严肃中之幽默与担荷中之欣赏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相反而相成的两方面的表现。这种复杂的综合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足以为其禀赋之博大、均衡与正常的又一证明。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摘编自叶嘉莹《论杜甫七律之演进及其承先启后之成就》</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915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1976</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中共中央政治局一举粉碎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四人帮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结束了延续</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年之久的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文化大革命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。举国欢腾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人心思变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百业待举。党面临着思想、政治、组织等各个领域全面拨乱反正的任务。但是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这一进程受到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错误方针的严重阻碍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党和国家的工作在前进中出现徘徊局面。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根据原文内容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杜甫之前的诗人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或者以感性见长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或者以理性见长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至杜甫方能二者兼备。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杜甫勇于尝试各种诗体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在七言律诗上谨守传统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在五言古诗上则作出革新。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对逃避、被击败与正面担荷这三种回应危机方式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作者在情感态度上一视同仁。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杜甫诗歌震撼人心的力量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部分来自严肃与幽默之间、担荷与欣赏之间的平衡。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D</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randombar(horizontal)">
                                      <p:cBhvr>
                                        <p:cTn id="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本题考查分析概括作者在文中的观点态度、整合文中信息进行推断的能力。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项涉及原文第一段。原文只强调杜甫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是一位感性与理性兼长并美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的诗人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但并没有提到杜甫之前的诗人在感性或理性上都各执一端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也没有提到杜甫是中国历史上第一个感性和理性兼备的诗人。我们可以举出很多在杜甫之前的、感性和理性兼备的诗人。</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项是对原文意思的过度推断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产生了偏差。故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项涉及原文第二段。原文说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古今长短各种诗歌他都能深入撷取尽得其长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而且不为一体所限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更能融会运用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开创变化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千汇万状而无所不工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。这就表明杜甫在古今长短各体诗歌上都是既吸收传统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又开拓创新的。后文明确指出他的五言古诗呈现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自汉魏五言古诗变化而出的一种新面貌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这只是举例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并不是说杜甫只在五言古诗上做出革新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更不能由此推出杜甫在其他诗体上只是谨守传统的法度和风格。这种推断在逻辑上并不成立。只要根据原文第二段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并且注意到文末所注明叶先生文章的标题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就能做出合理推断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不会误认为杜甫七律上只是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谨守传统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项涉及原文第三段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主要考查对作者的情感态度的把握。第三段中谈到了三种回应时代危机的方式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分别举出了一些诗人作为代表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作者对这些诗人的态度倾向是有差异的。原文中作者一直强调杜甫的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集大成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之伟大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并且反复强调杜甫的健全才性是极为难得的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都暗示杜甫是她最为欣赏、评价最高的诗人。作者还特意用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凸显杜甫回应时代悲苦时的特别。这更表明作者在情感倾向上对杜甫的高度认可。所以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尽管作者对那些列举出的诗人在不同方面或有欣赏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但就回应危机的方式而言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她显然更欣赏和认可杜甫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一视同仁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项涉及原文第三段观点的推断。原文说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其次值得注意的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则是杜甫严肃中之幽默与担荷中之欣赏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。第三段不仅把杜甫与其他诗人对比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而且以《北征》中的具体描写和杜甫一些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的诗题为例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分析指出杜甫具有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幽默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欣赏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之间相反相成的表现。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幽默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欣赏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之间的综合和平衡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是杜甫禀赋之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博大、均衡与正常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的证明之一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也是杜甫诗歌魅力的来源之一。故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是本题答案。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6" name="New picture" hidden="1"/>
          <p:cNvPicPr/>
          <p:nvPr/>
        </p:nvPicPr>
        <p:blipFill>
          <a:blip r:embed="rId5"/>
          <a:stretch>
            <a:fillRect/>
          </a:stretch>
        </p:blipFill>
        <p:spPr>
          <a:xfrm>
            <a:off x="11290300" y="12141200"/>
            <a:ext cx="355600" cy="444500"/>
          </a:xfrm>
          <a:prstGeom prst="cube">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915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针对这种状况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邓小平多次旗帜鲜明地提出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不符合马克思主义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我们要完整准确地理解毛泽东思想。与此同时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其他老一辈无产阶级革命家和不少老同志也从不同角度提出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要恢复和发扬党的实事求是的优良作风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正确认识与把握理论和实践的关系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把实践作为检验真理的标准。</a:t>
            </a:r>
            <a:r>
              <a:rPr lang="en-US" altLang="zh-CN" sz="2200">
                <a:solidFill>
                  <a:srgbClr val="000000"/>
                </a:solidFill>
                <a:latin typeface="Times New Roman" panose="02020603050405020304" pitchFamily="18" charset="0"/>
                <a:cs typeface="Times New Roman" panose="02020603050405020304" pitchFamily="18" charset="0"/>
              </a:rPr>
              <a:t>1977</a:t>
            </a:r>
            <a:r>
              <a:rPr lang="zh-CN" altLang="zh-CN" sz="2200">
                <a:solidFill>
                  <a:srgbClr val="000000"/>
                </a:solidFill>
                <a:latin typeface="Times New Roman" panose="02020603050405020304" pitchFamily="18" charset="0"/>
                <a:cs typeface="Times New Roman" panose="02020603050405020304" pitchFamily="18" charset="0"/>
              </a:rPr>
              <a:t>年秋季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南京大学哲学系副主任胡福明完成了两篇稿子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其中一篇是《实践是检验真理的标准》。经过中央党校和《光明日报》多次修改后</a:t>
            </a:r>
            <a:r>
              <a:rPr lang="en-US" altLang="zh-CN" sz="2200">
                <a:solidFill>
                  <a:srgbClr val="000000"/>
                </a:solidFill>
                <a:latin typeface="Times New Roman" panose="02020603050405020304" pitchFamily="18" charset="0"/>
                <a:cs typeface="Times New Roman" panose="02020603050405020304" pitchFamily="18" charset="0"/>
              </a:rPr>
              <a:t>,1978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《光明日报》头版刊登题为《实践是检验真理的唯一标准》的特约评论员文章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由此引发了一场关于真理标准问题的大讨论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成为党和国家实现历史性伟大转折的思想先导。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425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52666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特约评论员文章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特约评论员文章是报刊约请有关权威人士就某一重大理论或现实问题发表看法的评论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是评论员文章的特殊形式。论及的内容大都是事关全局和举足轻重的大问题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具有极强的专题性、理论性和政论性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往往在社会上产生较大的反响。它一般要求多侧面、多角度地展开论述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强调理论的系统性和严密性。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55719"/>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1628800"/>
          <a:ext cx="8128000" cy="5403103"/>
        </p:xfrm>
        <a:graphic>
          <a:graphicData uri="http://schemas.openxmlformats.org/presentationml/2006/ole">
            <mc:AlternateContent>
              <mc:Choice xmlns:v="urn:schemas-microsoft-com:vml" Requires="v">
                <p:oleObj spid="_x0000_s1038" name="文档" r:id="rId6" imgW="3858260" imgH="2565400" progId="Word.Document.12">
                  <p:embed/>
                </p:oleObj>
              </mc:Choice>
              <mc:Fallback>
                <p:oleObj name="文档" r:id="rId6" imgW="3858260" imgH="2565400" progId="Word.Document.12">
                  <p:embed/>
                  <p:pic>
                    <p:nvPicPr>
                      <p:cNvPr id="0" name="OLE substitute image"/>
                      <p:cNvPicPr/>
                      <p:nvPr/>
                    </p:nvPicPr>
                    <p:blipFill>
                      <a:blip r:embed="rId7"/>
                      <a:stretch>
                        <a:fillRect/>
                      </a:stretch>
                    </p:blipFill>
                    <p:spPr>
                      <a:xfrm>
                        <a:off x="508000" y="1628800"/>
                        <a:ext cx="8128000" cy="5403103"/>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字形</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nvGraphicFramePr>
        <p:xfrm>
          <a:off x="508000" y="1791048"/>
          <a:ext cx="8128000" cy="4023360"/>
        </p:xfrm>
        <a:graphic>
          <a:graphicData uri="http://schemas.openxmlformats.org/drawingml/2006/table">
            <a:tbl>
              <a:tblPr firstRow="1" firstCol="1" bandRow="1"/>
              <a:tblGrid>
                <a:gridCol w="1625600"/>
                <a:gridCol w="1625600"/>
                <a:gridCol w="1625600"/>
                <a:gridCol w="1625600"/>
                <a:gridCol w="1625600"/>
              </a:tblGrid>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8">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bō</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乱反正</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拨</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chóng</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拜</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崇</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bá</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草</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拔</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作</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suì</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祟</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蒙</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mèi</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昧</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miù</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误</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谬</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体</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wèi</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味</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未雨绸</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móu</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缪</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编</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jí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辑</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雄</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biàn</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辩</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作</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yī</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揖</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biàn</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别</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辨</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载</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jí</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干戈</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花</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bàn</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瓣</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08000" y="1118414"/>
            <a:ext cx="8128000" cy="5395624"/>
            <a:chOff x="508000" y="1118414"/>
            <a:chExt cx="8128000" cy="5395624"/>
          </a:xfrm>
        </p:grpSpPr>
        <p:sp>
          <p:nvSpPr>
            <p:cNvPr id="2" name="矩形 1"/>
            <p:cNvSpPr>
              <a:spLocks noChangeAspect="1"/>
            </p:cNvSpPr>
            <p:nvPr/>
          </p:nvSpPr>
          <p:spPr>
            <a:xfrm>
              <a:off x="508000" y="1118414"/>
              <a:ext cx="8128000" cy="536765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掌握词语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拨乱反正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治理混乱的局面</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使恢复正常。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不论哪个时代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在国家多难时总会有一些英雄出来拨乱反正。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五花八门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形容花样繁多或变幻多端。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很明确的是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当传统新闻业江河日下之时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五花八门的非营利机构就开始弥补这个缺口了。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NEU-BZ-S92"/>
                  <a:ea typeface="方正宋黑_GBK" panose="03000509000000000000" pitchFamily="65" charset="-122"/>
                  <a:cs typeface="Times New Roman" panose="02020603050405020304" pitchFamily="18" charset="0"/>
                </a:rPr>
                <a:t>自吹自擂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自己吹喇叭</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自己打鼓</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比喻自我吹嘘。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我们要谦虚谨慎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宽以待人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不能自吹自擂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称王称霸。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NEU-BZ-S92"/>
                  <a:ea typeface="方正宋黑_GBK" panose="03000509000000000000" pitchFamily="65" charset="-122"/>
                  <a:cs typeface="Times New Roman" panose="02020603050405020304" pitchFamily="18" charset="0"/>
                </a:rPr>
                <a:t>无稽之谈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没有根据的言谈。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法国学者认为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新冠病毒含艾滋病病毒基因序列的观点</a:t>
              </a:r>
              <a:r>
                <a:rPr lang="zh-CN" altLang="zh-CN" sz="2200" smtClean="0">
                  <a:solidFill>
                    <a:srgbClr val="000000"/>
                  </a:solidFill>
                  <a:latin typeface="Times New Roman" panose="02020603050405020304" pitchFamily="18" charset="0"/>
                  <a:cs typeface="Times New Roman" panose="02020603050405020304" pitchFamily="18" charset="0"/>
                </a:rPr>
                <a:t>为</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无稽之谈</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NEU-BZ-S92"/>
                  <a:ea typeface="方正宋黑_GBK" panose="03000509000000000000" pitchFamily="65" charset="-122"/>
                  <a:cs typeface="Times New Roman" panose="02020603050405020304" pitchFamily="18" charset="0"/>
                </a:rPr>
                <a:t>层出不穷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接连不断地出现</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没有穷尽。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知识经济已初见端倪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新兴产业层出不穷。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文本框 6"/>
            <p:cNvSpPr txBox="1"/>
            <p:nvPr/>
          </p:nvSpPr>
          <p:spPr>
            <a:xfrm>
              <a:off x="7184836" y="2132856"/>
              <a:ext cx="1249680" cy="368300"/>
            </a:xfrm>
            <a:prstGeom prst="rect">
              <a:avLst/>
            </a:prstGeom>
            <a:noFill/>
          </p:spPr>
          <p:txBody>
            <a:bodyPr wrap="none" rtlCol="0">
              <a:spAutoFit/>
            </a:bodyPr>
            <a:lstStyle/>
            <a:p>
              <a:r>
                <a:rPr lang="en-US" altLang="zh-CN" b="1" smtClean="0"/>
                <a:t>·    ·    ·    ·</a:t>
              </a:r>
              <a:endParaRPr lang="zh-CN" altLang="en-US" b="1"/>
            </a:p>
          </p:txBody>
        </p:sp>
        <p:sp>
          <p:nvSpPr>
            <p:cNvPr id="12" name="文本框 11"/>
            <p:cNvSpPr txBox="1"/>
            <p:nvPr/>
          </p:nvSpPr>
          <p:spPr>
            <a:xfrm>
              <a:off x="6156176" y="2946474"/>
              <a:ext cx="1249680" cy="368300"/>
            </a:xfrm>
            <a:prstGeom prst="rect">
              <a:avLst/>
            </a:prstGeom>
            <a:noFill/>
          </p:spPr>
          <p:txBody>
            <a:bodyPr wrap="none" rtlCol="0">
              <a:spAutoFit/>
            </a:bodyPr>
            <a:lstStyle/>
            <a:p>
              <a:r>
                <a:rPr lang="en-US" altLang="zh-CN" b="1" smtClean="0"/>
                <a:t>·    ·    ·    ·</a:t>
              </a:r>
              <a:endParaRPr lang="zh-CN" altLang="en-US" b="1"/>
            </a:p>
          </p:txBody>
        </p:sp>
        <p:sp>
          <p:nvSpPr>
            <p:cNvPr id="13" name="文本框 12"/>
            <p:cNvSpPr txBox="1"/>
            <p:nvPr/>
          </p:nvSpPr>
          <p:spPr>
            <a:xfrm>
              <a:off x="5034870" y="4149080"/>
              <a:ext cx="1249680" cy="368300"/>
            </a:xfrm>
            <a:prstGeom prst="rect">
              <a:avLst/>
            </a:prstGeom>
            <a:noFill/>
          </p:spPr>
          <p:txBody>
            <a:bodyPr wrap="none" rtlCol="0">
              <a:spAutoFit/>
            </a:bodyPr>
            <a:lstStyle/>
            <a:p>
              <a:r>
                <a:rPr lang="en-US" altLang="zh-CN" b="1" smtClean="0"/>
                <a:t>·    ·    ·    ·</a:t>
              </a:r>
              <a:endParaRPr lang="zh-CN" altLang="en-US" b="1"/>
            </a:p>
          </p:txBody>
        </p:sp>
        <p:sp>
          <p:nvSpPr>
            <p:cNvPr id="14" name="文本框 13"/>
            <p:cNvSpPr txBox="1"/>
            <p:nvPr/>
          </p:nvSpPr>
          <p:spPr>
            <a:xfrm>
              <a:off x="620630" y="5362942"/>
              <a:ext cx="1249680" cy="368300"/>
            </a:xfrm>
            <a:prstGeom prst="rect">
              <a:avLst/>
            </a:prstGeom>
            <a:noFill/>
          </p:spPr>
          <p:txBody>
            <a:bodyPr wrap="none" rtlCol="0">
              <a:spAutoFit/>
            </a:bodyPr>
            <a:lstStyle/>
            <a:p>
              <a:r>
                <a:rPr lang="en-US" altLang="zh-CN" b="1" smtClean="0"/>
                <a:t>·    ·    ·    ·</a:t>
              </a:r>
              <a:endParaRPr lang="zh-CN" altLang="en-US" b="1"/>
            </a:p>
          </p:txBody>
        </p:sp>
        <p:sp>
          <p:nvSpPr>
            <p:cNvPr id="15" name="文本框 14"/>
            <p:cNvSpPr txBox="1"/>
            <p:nvPr/>
          </p:nvSpPr>
          <p:spPr>
            <a:xfrm>
              <a:off x="4983500" y="6145738"/>
              <a:ext cx="1249680" cy="368300"/>
            </a:xfrm>
            <a:prstGeom prst="rect">
              <a:avLst/>
            </a:prstGeom>
            <a:noFill/>
          </p:spPr>
          <p:txBody>
            <a:bodyPr wrap="none" rtlCol="0">
              <a:spAutoFit/>
            </a:bodyPr>
            <a:lstStyle/>
            <a:p>
              <a:r>
                <a:rPr lang="en-US" altLang="zh-CN" b="1" smtClean="0"/>
                <a:t>·    ·    ·    ·</a:t>
              </a:r>
              <a:endParaRPr lang="zh-CN" altLang="en-US" b="1"/>
            </a:p>
          </p:txBody>
        </p:sp>
      </p:grpSp>
      <p:sp>
        <p:nvSpPr>
          <p:cNvPr id="16" name="矩形 15"/>
          <p:cNvSpPr/>
          <p:nvPr/>
        </p:nvSpPr>
        <p:spPr>
          <a:xfrm>
            <a:off x="2123728" y="1578075"/>
            <a:ext cx="4032448"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2113454" y="2385664"/>
            <a:ext cx="4032448"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矩形 17"/>
          <p:cNvSpPr/>
          <p:nvPr/>
        </p:nvSpPr>
        <p:spPr>
          <a:xfrm>
            <a:off x="2113454" y="3583290"/>
            <a:ext cx="4834810"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矩形 18"/>
          <p:cNvSpPr/>
          <p:nvPr/>
        </p:nvSpPr>
        <p:spPr>
          <a:xfrm>
            <a:off x="2113454" y="4400815"/>
            <a:ext cx="4834810"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0" name="矩形 19"/>
          <p:cNvSpPr/>
          <p:nvPr/>
        </p:nvSpPr>
        <p:spPr>
          <a:xfrm>
            <a:off x="2113454" y="5598899"/>
            <a:ext cx="4834810"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6"/>
                                        </p:tgtEl>
                                      </p:cBhvr>
                                    </p:animEffect>
                                    <p:set>
                                      <p:cBhvr>
                                        <p:cTn id="7" dur="1" fill="hold">
                                          <p:stCondLst>
                                            <p:cond delay="499"/>
                                          </p:stCondLst>
                                        </p:cTn>
                                        <p:tgtEl>
                                          <p:spTgt spid="16"/>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7"/>
                                        </p:tgtEl>
                                      </p:cBhvr>
                                    </p:animEffect>
                                    <p:set>
                                      <p:cBhvr>
                                        <p:cTn id="12" dur="1" fill="hold">
                                          <p:stCondLst>
                                            <p:cond delay="499"/>
                                          </p:stCondLst>
                                        </p:cTn>
                                        <p:tgtEl>
                                          <p:spTgt spid="17"/>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8"/>
                                        </p:tgtEl>
                                      </p:cBhvr>
                                    </p:animEffect>
                                    <p:set>
                                      <p:cBhvr>
                                        <p:cTn id="17" dur="1" fill="hold">
                                          <p:stCondLst>
                                            <p:cond delay="499"/>
                                          </p:stCondLst>
                                        </p:cTn>
                                        <p:tgtEl>
                                          <p:spTgt spid="18"/>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9"/>
                                        </p:tgtEl>
                                      </p:cBhvr>
                                    </p:animEffect>
                                    <p:set>
                                      <p:cBhvr>
                                        <p:cTn id="22" dur="1" fill="hold">
                                          <p:stCondLst>
                                            <p:cond delay="499"/>
                                          </p:stCondLst>
                                        </p:cTn>
                                        <p:tgtEl>
                                          <p:spTgt spid="19"/>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20"/>
                                        </p:tgtEl>
                                      </p:cBhvr>
                                    </p:animEffect>
                                    <p:set>
                                      <p:cBhvr>
                                        <p:cTn id="27"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测控设计模板14新</Template>
  <Company>Microsoft</Company>
  <PresentationFormat>On-screen Show (4:3)</PresentationFormat>
  <Paragraphs>284</Paragraphs>
  <Slides>44</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44</vt:i4>
      </vt:variant>
    </vt:vector>
  </HeadingPairs>
  <TitlesOfParts>
    <vt:vector baseType="lpstr" size="56">
      <vt:lpstr>Arial</vt:lpstr>
      <vt:lpstr>微软雅黑</vt:lpstr>
      <vt:lpstr>Wingdings</vt:lpstr>
      <vt:lpstr>黑体</vt:lpstr>
      <vt:lpstr>Calibri</vt:lpstr>
      <vt:lpstr>Times New Roman</vt:lpstr>
      <vt:lpstr>楷体</vt:lpstr>
      <vt:lpstr>NEU-BZ-S92</vt:lpstr>
      <vt:lpstr>方正书宋_GBK</vt:lpstr>
      <vt:lpstr>方正宋黑_GBK</vt:lpstr>
      <vt:lpstr>宋体</vt:lpstr>
      <vt:lpstr>自定义设计方案</vt:lpstr>
      <vt:lpstr>3　实践是检验真理的唯一标准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第一章  运动的描述</dc:title>
  <dc:creator>dbc</dc:creator>
  <cp:lastModifiedBy>海鸥子</cp:lastModifiedBy>
  <cp:revision>152</cp:revision>
  <dcterms:created xsi:type="dcterms:W3CDTF">2016-04-22T00:11:00Z</dcterms:created>
  <dcterms:modified xsi:type="dcterms:W3CDTF">2020-09-14T09:47:38Z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2052-11.1.0.9999</vt:lpwstr>
  </property>
</Properties>
</file>