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62" r:id="rId4"/>
    <p:sldId id="272" r:id="rId5"/>
    <p:sldId id="273" r:id="rId6"/>
    <p:sldId id="274" r:id="rId7"/>
    <p:sldId id="275" r:id="rId8"/>
    <p:sldId id="276" r:id="rId9"/>
    <p:sldId id="277" r:id="rId10"/>
    <p:sldId id="260" r:id="rId11"/>
    <p:sldId id="278" r:id="rId12"/>
    <p:sldId id="279" r:id="rId13"/>
    <p:sldId id="280" r:id="rId14"/>
    <p:sldId id="281" r:id="rId15"/>
    <p:sldId id="265" r:id="rId16"/>
    <p:sldId id="282" r:id="rId17"/>
    <p:sldId id="283"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3A670-ECCD-4ACE-BD1C-8E0D5CCCC5C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40" r:id="rId29"/>
    <p:sldLayoutId id="2147483841" r:id="rId30"/>
    <p:sldLayoutId id="2147483839" r:id="rId31"/>
    <p:sldLayoutId id="2147483844" r:id="rId32"/>
    <p:sldLayoutId id="2147483847" r:id="rId3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package" Target="../embeddings/Microsoft_Office_Word_2007___2.docx"/><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7.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14</a:t>
            </a:r>
            <a:r>
              <a:rPr lang="zh-CN" altLang="en-US" sz="3600">
                <a:solidFill>
                  <a:schemeClr val="tx1"/>
                </a:solidFill>
              </a:rPr>
              <a:t>　后赤壁赋</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是岁十月之望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步自雪堂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以待子不时之须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写泛游之前的活动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包括交代泛游时间、行程、同行者以及为泛游所作的准备。写初冬月夜之景与踏月之乐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既隐伏着游兴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又很自然地引出了主客问话。面对着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月白风清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如此良夜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又有良朋、佳肴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再游赤壁已势在必行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不多的几行文字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叙了事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抒了情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三者融为一体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至此已可转入正文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可东坡却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节外生枝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地又插进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归而谋诸妇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不仅给文章增添了生活气息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而且使整段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文字更呈异彩。</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2348880"/>
            <a:ext cx="8128000" cy="3460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江流有声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断岸千尺。山高月小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水落石出。曾日月之几何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而江山不可复识矣。</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长江的流水发出声响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陡峭的崖岸高峻直耸。山峦很高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月亮显得小了。水位降低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礁石露了出来。才相隔多少日子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上次游览所见的江景山色再也认不出来了。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短短四句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写出赤壁的崖峭山高而空清月小、水溅流缓而石出有声的初冬独特夜景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从而诱发了主客弃舟登岸攀崖游山的雅兴。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江山不可复识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是此次赤壁冬景描写的基础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展现出一幅赤壁冬景的山水画。</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14668"/>
            <a:ext cx="8128000" cy="124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754980"/>
            <a:ext cx="8128000" cy="205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26606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予乃摄衣而上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履巉岩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披蒙茸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踞虎豹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登虬龙。攀栖鹘之危巢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俯冯夷之幽宫。盖二客不能从焉。划然长啸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草木震动。山鸣谷应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风起水涌。予亦悄然而悲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肃然而恐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凛乎其不可久留也。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我就提起衣襟上岸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踏着险峻的山岩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拨开草木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坐在像虎豹般的石头上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登上如虬龙的古树。攀上鹰隼筑巢的高处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俯视水神幽深的宫殿。两位客人都不能跟着我到这个极高处。我一声长啸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像刀突然破物的声音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草木被震动。高山与我共鸣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深谷响起了回声。大风刮起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波浪汹涌。我也觉得忧愁悲哀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感到恐惧而静默屏息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觉得这里令人畏惧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不可久留。</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975180"/>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74807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攀峭壁登危岩和放舟自流于江上的见闻感受。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这一连串动词写出我欲一览秋夜赤壁全景的迫不及待的冲动感和兴奋劲儿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老夫聊发少年狂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的率真与执着。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二客不能从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反衬我特立独行的姿态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油然而生一种自负、自豪感。接着写登高望远、仰天长啸的潇洒出尘的举止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以及触景而生的悲情、恐惧。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悄然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将情感的波动层层递进地表现了出来。由乐及悲而怖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这是一处起伏。继而写登舟随波逐流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听其止休的散漫、从容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又复归于平和恬淡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这又是一处起伏。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28535599"/>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开户视之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不见其处。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开门一看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却看不到他在什么地方。</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文章以浪漫的梦境收束全文。所谓道士化鹤的故事出于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羽化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的游仙思想。作者有此幻想又觉其虚无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反映了他在出世和入世问题上的矛盾心情。最后八个字表露出作者内心的迷茫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内涵极为丰富。</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508000" y="2748270"/>
            <a:ext cx="8128000" cy="442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191204"/>
            <a:ext cx="8128000" cy="1671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51104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在游赤壁的过程中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作者何以会由最初的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转向稍后的悲叹与沉重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季节不同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景物相异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客观环境让人触景生情。景物色彩由秋季的明朗清丽、平宁悠远转为冬季的阴暗压抑、险峻肃杀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巉岩、蒙茸、虎豹之石、虬龙之木、栖鹘之危巢、冯夷之幽宫、风起水涌等。景物的阴森恐怖让作者联想到自己生活的政治环境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没有出路的前途。截然不同的景物也使作者对世事转瞬变迁感慨不已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从而联想到自己一生大起大落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顷刻间经历了由地方长官到阶下囚的异变。</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只身一人登山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无友人相伴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二客不能从焉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主观的精神寂寞。此时此刻的孤寂与下狱乌台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贬谪黄州前后险恶困窘、独立无援的处境何其相似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精神上的孤苦无告。独游的豪兴变为激越的悲哀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悲哀无法抑制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于是长啸。</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05946"/>
            <a:ext cx="8128000" cy="440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苏轼为何偏偏梦见道士化鹤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醒来又去追鹤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作者写自己梦见所遇道士化身为鹤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这一情节表现了作者希望在精神上升腾入自然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将自己升华而与大自然合为一体的旷达之思。此时孤鹤、道士、作者已经三位一体。梦是一种追求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但是现实所追求的未必能获得。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不见其处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表明作者内心面对前途、理想、抱负的迷茫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如同茫茫夜色般无迹可求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以此结尾意味深长。苏轼常常在儒家的积极入世和道家的消极避世之间徘徊困惑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这种看似矛盾的思想是其复杂感情的真实体现。</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94718"/>
            <a:ext cx="8128000" cy="3388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963875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本文作为一篇赋体文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描写内容主要是什么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在语言表达上有何特色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着笔的重点是山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描写的是以山、水、木、石为主体内容的冬景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月和水为山的陪衬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全篇以写景叙事为主。本篇写景几乎全用白描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语言清新自然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无华但传神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简洁而意足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给人以清朗透辟之感。全文散文气息浓郁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在写景的同时自然抒情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一切景语皆情语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水乳交融。但音律依然有韵文的铿锵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具有骈俪的特色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当属典型的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以文为赋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的体裁形式。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508000" y="2759156"/>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6770018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宋代的黄州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就是今天的湖北黄冈。黄冈西北的长江边上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有一处风景胜地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那儿矗立着一座红褐色的山崖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因为形状有些像鼻子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人们就称它为赤鼻矶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又因为山崖陡峭如一面墙壁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所以它也被称为赤壁。宋神宗元丰五年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(1082),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苏轼遭受政治迫害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被贬谪到黄州已经三年了。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长江绕郭知鱼美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好竹连山觉笋香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水中的鲜鱼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山间的新笋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江城的一切风物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都给政治失意的苏轼带来了莫大的慰藉。这时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他站立在江边赤壁之上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眺望如画江山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大江东去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的豪放歌声。他在七月十六日一个幽静的夜晚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驾舟畅游于赤壁之下的长江水面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写下了千古名作《前赤壁赋》。三个月之后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十月之望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苏轼再游赤壁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写下了《前赤壁赋》的姊妹篇《后赤壁赋》。</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01480"/>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26032046"/>
              </p:ext>
            </p:extLst>
          </p:nvPr>
        </p:nvGraphicFramePr>
        <p:xfrm>
          <a:off x="508000" y="1493519"/>
          <a:ext cx="8128000" cy="5269621"/>
        </p:xfrm>
        <a:graphic>
          <a:graphicData uri="http://schemas.openxmlformats.org/presentationml/2006/ole">
            <p:oleObj spid="_x0000_s1028" name="文档" r:id="rId5" imgW="3896414" imgH="2525851" progId="Word.Document.12">
              <p:embed/>
            </p:oleObj>
          </a:graphicData>
        </a:graphic>
      </p:graphicFrame>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85958087"/>
              </p:ext>
            </p:extLst>
          </p:nvPr>
        </p:nvGraphicFramePr>
        <p:xfrm>
          <a:off x="0" y="2852936"/>
          <a:ext cx="8128000" cy="3193383"/>
        </p:xfrm>
        <a:graphic>
          <a:graphicData uri="http://schemas.openxmlformats.org/presentationml/2006/ole">
            <p:oleObj spid="_x0000_s2052" name="文档" r:id="rId5" imgW="3839157" imgH="1508669" progId="Word.Document.12">
              <p:embed/>
            </p:oleObj>
          </a:graphicData>
        </a:graphic>
      </p:graphicFrame>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152324" y="1729272"/>
            <a:ext cx="341406" cy="493819"/>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152324" y="2132856"/>
            <a:ext cx="341406" cy="493819"/>
          </a:xfrm>
          <a:prstGeom prst="rect">
            <a:avLst/>
          </a:prstGeom>
        </p:spPr>
      </p:pic>
      <p:sp>
        <p:nvSpPr>
          <p:cNvPr id="2" name="矩形 1"/>
          <p:cNvSpPr>
            <a:spLocks noChangeAspect="1"/>
          </p:cNvSpPr>
          <p:nvPr/>
        </p:nvSpPr>
        <p:spPr>
          <a:xfrm>
            <a:off x="508000" y="117440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识通假</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反而登舟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返</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返回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俛而不答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俛</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俯</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屈身</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低头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解多义</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379102" y="1577168"/>
            <a:ext cx="20162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00874" y="1980591"/>
            <a:ext cx="260317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1575" y="2883294"/>
            <a:ext cx="124046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54861" y="3414043"/>
            <a:ext cx="148914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4861" y="3931660"/>
            <a:ext cx="213721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15407" y="4483557"/>
            <a:ext cx="183285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82216" y="5044664"/>
            <a:ext cx="121222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75446" y="5578607"/>
            <a:ext cx="121222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092353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96134601"/>
              </p:ext>
            </p:extLst>
          </p:nvPr>
        </p:nvGraphicFramePr>
        <p:xfrm>
          <a:off x="508000" y="1712242"/>
          <a:ext cx="8128000" cy="3687516"/>
        </p:xfrm>
        <a:graphic>
          <a:graphicData uri="http://schemas.openxmlformats.org/presentationml/2006/ole">
            <p:oleObj spid="_x0000_s3076" name="文档" r:id="rId5" imgW="3839157" imgH="1740911" progId="Word.Document.12">
              <p:embed/>
            </p:oleObj>
          </a:graphicData>
        </a:graphic>
      </p:graphicFrame>
      <p:sp>
        <p:nvSpPr>
          <p:cNvPr id="5" name="矩形 4"/>
          <p:cNvSpPr/>
          <p:nvPr/>
        </p:nvSpPr>
        <p:spPr>
          <a:xfrm>
            <a:off x="3081605" y="1766672"/>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2590" y="2287758"/>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81604" y="2841502"/>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8750" y="3307777"/>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3968" y="3876416"/>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81604" y="4424830"/>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5544" y="4950658"/>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18572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52113343"/>
              </p:ext>
            </p:extLst>
          </p:nvPr>
        </p:nvGraphicFramePr>
        <p:xfrm>
          <a:off x="251520" y="2498822"/>
          <a:ext cx="8128000" cy="2114355"/>
        </p:xfrm>
        <a:graphic>
          <a:graphicData uri="http://schemas.openxmlformats.org/presentationml/2006/ole">
            <p:oleObj spid="_x0000_s4100" name="文档" r:id="rId5" imgW="3839157" imgH="998098" progId="Word.Document.12">
              <p:embed/>
            </p:oleObj>
          </a:graphicData>
        </a:graphic>
      </p:graphicFrame>
      <p:sp>
        <p:nvSpPr>
          <p:cNvPr id="5" name="矩形 4"/>
          <p:cNvSpPr/>
          <p:nvPr/>
        </p:nvSpPr>
        <p:spPr>
          <a:xfrm>
            <a:off x="3842181" y="2531480"/>
            <a:ext cx="17262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3583" y="3101618"/>
            <a:ext cx="26117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86701" y="3626050"/>
            <a:ext cx="205750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98772" y="4171035"/>
            <a:ext cx="205750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77314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915816" y="1589450"/>
            <a:ext cx="341406" cy="49381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52324" y="1999077"/>
            <a:ext cx="341406" cy="4938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67744" y="2370652"/>
            <a:ext cx="341406" cy="49381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20967" y="2791814"/>
            <a:ext cx="341406" cy="49381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31853" y="3234748"/>
            <a:ext cx="615749" cy="493819"/>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71469" y="3996275"/>
            <a:ext cx="341406" cy="49381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194316" y="4868511"/>
            <a:ext cx="615749" cy="493819"/>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697293" y="5614033"/>
            <a:ext cx="341406" cy="493819"/>
          </a:xfrm>
          <a:prstGeom prst="rect">
            <a:avLst/>
          </a:prstGeom>
        </p:spPr>
      </p:pic>
      <p:sp>
        <p:nvSpPr>
          <p:cNvPr id="3" name="矩形 2"/>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适有孤鹤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横江东来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从东面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履巉岩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登上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掠予舟而西也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向西飞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顾而乐之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形容词的意动用法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动词的使动用法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是岁十月之望</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农历十五。</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向远处看。</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戛然长鸣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掠予舟而西也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形容声音响亮悠长。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声音突然中止。</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予乃摄衣而上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提起。</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吸取。</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4" name="矩形 13"/>
          <p:cNvSpPr/>
          <p:nvPr/>
        </p:nvSpPr>
        <p:spPr>
          <a:xfrm>
            <a:off x="3944861" y="1451596"/>
            <a:ext cx="230562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70874" y="1907804"/>
            <a:ext cx="2305623"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6821" y="2303818"/>
            <a:ext cx="261244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45081" y="2707402"/>
            <a:ext cx="3749363"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33113" y="3106792"/>
            <a:ext cx="345044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81596" y="4314737"/>
            <a:ext cx="1551518"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01684" y="4314737"/>
            <a:ext cx="1551518"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97428" y="5126306"/>
            <a:ext cx="2714532"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25348" y="5126306"/>
            <a:ext cx="2714532"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97428" y="5925990"/>
            <a:ext cx="1004414"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27991" y="5925990"/>
            <a:ext cx="154850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890180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23"/>
                                        </p:tgtEl>
                                      </p:cBhvr>
                                    </p:animEffect>
                                    <p:set>
                                      <p:cBhvr>
                                        <p:cTn id="52" dur="1" fill="hold">
                                          <p:stCondLst>
                                            <p:cond delay="499"/>
                                          </p:stCondLst>
                                        </p:cTn>
                                        <p:tgtEl>
                                          <p:spTgt spid="2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步自雪堂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复游于赤壁之下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盖二客不能从焉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问其姓名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俛而不答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山高月小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水落石出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旧书不厌百回读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熟读深思子自知</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《送安敦秀才失解西归》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博观而约取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厚积而薄发。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《稼说送张琥》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荷尽已无擎雨盖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菊残犹有傲霜枝</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《赠刘景文》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枝上柳绵吹又少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天涯何处无芳草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《蝶恋花</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2386668" y="1495670"/>
            <a:ext cx="17063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9852" y="1904550"/>
            <a:ext cx="17063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9852" y="2303761"/>
            <a:ext cx="8531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92352" y="2704199"/>
            <a:ext cx="8531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6668" y="3510015"/>
            <a:ext cx="110521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28966" y="3909112"/>
            <a:ext cx="19299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90927" y="4723748"/>
            <a:ext cx="141178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09679" y="5126970"/>
            <a:ext cx="19576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09679" y="5515295"/>
            <a:ext cx="19576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15128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记常识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赋体的一类。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古文</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。即相对骈文而言的用古文写的赋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也指相对排赋而言的不拘骈偶的赋。文赋是以</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古文</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语言所写作的韵文。北宋以欧阳修为代表的古文运动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继承韩、柳革新的传统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反对宋初盛行的西昆派骈偶文风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进一步巩固了古文取代骈文的文学语言地位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扩大了古文的文学功能。其成就之一便是使文赋这一赋体发展得更为成熟而富有特色。其代表作有欧阳修的《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秋声赋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》和苏轼的《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前赤壁赋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后赤壁赋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995937" y="2320416"/>
            <a:ext cx="5760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4706" y="2721271"/>
            <a:ext cx="31951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84368" y="2721271"/>
            <a:ext cx="75163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6603" y="4734634"/>
            <a:ext cx="8385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38566" y="4734634"/>
            <a:ext cx="112660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23729" y="4734634"/>
            <a:ext cx="112660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4232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1970</Words>
  <Application>Microsoft Office PowerPoint</Application>
  <PresentationFormat>全屏显示(4:3)</PresentationFormat>
  <Paragraphs>84</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dcterms:created xsi:type="dcterms:W3CDTF">2014-12-27T00:55:35Z</dcterms:created>
  <dcterms:modified xsi:type="dcterms:W3CDTF">2016-09-16T15:04:52Z</dcterms:modified>
</cp:coreProperties>
</file>