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"/>
  </p:notesMasterIdLst>
  <p:sldIdLst>
    <p:sldId id="348" r:id="rId6"/>
    <p:sldId id="364" r:id="rId7"/>
    <p:sldId id="340" r:id="rId8"/>
    <p:sldId id="383" r:id="rId9"/>
    <p:sldId id="349" r:id="rId10"/>
    <p:sldId id="438" r:id="rId11"/>
    <p:sldId id="402" r:id="rId12"/>
    <p:sldId id="404" r:id="rId13"/>
    <p:sldId id="341" r:id="rId14"/>
    <p:sldId id="375" r:id="rId15"/>
    <p:sldId id="437" r:id="rId16"/>
    <p:sldId id="376" r:id="rId17"/>
    <p:sldId id="377" r:id="rId18"/>
    <p:sldId id="378" r:id="rId19"/>
    <p:sldId id="379" r:id="rId20"/>
    <p:sldId id="380" r:id="rId21"/>
    <p:sldId id="409" r:id="rId22"/>
    <p:sldId id="410" r:id="rId23"/>
    <p:sldId id="411" r:id="rId24"/>
    <p:sldId id="412" r:id="rId25"/>
    <p:sldId id="413" r:id="rId26"/>
    <p:sldId id="382" r:id="rId27"/>
    <p:sldId id="385" r:id="rId28"/>
    <p:sldId id="386" r:id="rId29"/>
  </p:sldIdLst>
  <p:sldSz cx="10080625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28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1230" y="60"/>
      </p:cViewPr>
      <p:guideLst>
        <p:guide orient="horz" pos="2137"/>
        <p:guide pos="3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0" defTabSz="914400"/>
            <a:endParaRPr lang="zh-CN" altLang="en-US" sz="1200"/>
          </a:p>
        </p:txBody>
      </p:sp>
      <p:sp>
        <p:nvSpPr>
          <p:cNvPr id="512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0" algn="r" defTabSz="914400"/>
            <a:endParaRPr lang="en-US" altLang="x-none" sz="1200"/>
          </a:p>
        </p:txBody>
      </p:sp>
      <p:sp>
        <p:nvSpPr>
          <p:cNvPr id="512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marL="0" lvl="0" indent="0" defTabSz="914400"/>
            <a:r>
              <a:rPr lang="zh-CN" altLang="en-US"/>
              <a:t>单击此处编辑母版文本样式</a:t>
            </a:r>
          </a:p>
          <a:p>
            <a:pPr lvl="1" indent="457200" defTabSz="914400"/>
            <a:r>
              <a:rPr lang="zh-CN" altLang="en-US"/>
              <a:t>第二级</a:t>
            </a:r>
          </a:p>
          <a:p>
            <a:pPr lvl="2" indent="914400" defTabSz="914400"/>
            <a:r>
              <a:rPr lang="zh-CN" altLang="en-US"/>
              <a:t>第三级</a:t>
            </a:r>
          </a:p>
          <a:p>
            <a:pPr lvl="3" indent="457200" defTabSz="914400"/>
            <a:r>
              <a:rPr lang="zh-CN" altLang="en-US"/>
              <a:t>第四级</a:t>
            </a:r>
          </a:p>
          <a:p>
            <a:pPr lvl="4" indent="457200" defTabSz="914400"/>
            <a:r>
              <a:rPr lang="zh-CN" altLang="en-US"/>
              <a:t>第五级</a:t>
            </a:r>
          </a:p>
        </p:txBody>
      </p:sp>
      <p:sp>
        <p:nvSpPr>
          <p:cNvPr id="512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lvl="0" indent="0" defTabSz="914400"/>
            <a:endParaRPr lang="en-US" altLang="x-none" sz="1200"/>
          </a:p>
        </p:txBody>
      </p:sp>
      <p:sp>
        <p:nvSpPr>
          <p:cNvPr id="512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lvl="0" indent="0" algn="r" defTabSz="914400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737011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1pPr>
    <a:lvl2pPr marL="0" lvl="1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/>
    </a:lvl2pPr>
    <a:lvl3pPr marL="0" lvl="2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914400" lvl="3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371600" lvl="4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1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0078" y="1122363"/>
            <a:ext cx="7560469" cy="2387600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0078" y="3602038"/>
            <a:ext cx="7560469" cy="1655762"/>
          </a:xfr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90395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4505" indent="0" algn="ctr">
              <a:buNone/>
              <a:defRPr sz="13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056" y="0"/>
            <a:ext cx="2267744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825" y="0"/>
            <a:ext cx="6671768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0078" y="1122363"/>
            <a:ext cx="7560469" cy="2387600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0078" y="3602038"/>
            <a:ext cx="7560469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90395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4505" indent="0" algn="ctr">
              <a:buNone/>
              <a:defRPr sz="13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793" y="1709738"/>
            <a:ext cx="8694539" cy="2852737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7793" y="4589463"/>
            <a:ext cx="8694539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9039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45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93043" y="1825625"/>
            <a:ext cx="4284266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03316" y="1825625"/>
            <a:ext cx="4284266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365125"/>
            <a:ext cx="869453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1252" y="1778438"/>
            <a:ext cx="4029583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81252" y="2665379"/>
            <a:ext cx="4029583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380" y="1778438"/>
            <a:ext cx="4049428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73380" y="2665379"/>
            <a:ext cx="4049428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251264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579" y="987425"/>
            <a:ext cx="5103316" cy="4873625"/>
          </a:xfrm>
          <a:prstGeom prst="rect">
            <a:avLst/>
          </a:prstGeo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251264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60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90395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4505" indent="0">
              <a:buNone/>
              <a:defRPr sz="8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444006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85579" y="457201"/>
            <a:ext cx="5103316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90395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4505" indent="0">
              <a:buNone/>
              <a:defRPr sz="165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444006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60"/>
            </a:lvl4pPr>
            <a:lvl5pPr marL="1511935" indent="0">
              <a:buNone/>
              <a:defRPr sz="1160"/>
            </a:lvl5pPr>
            <a:lvl6pPr marL="1890395" indent="0">
              <a:buNone/>
              <a:defRPr sz="1160"/>
            </a:lvl6pPr>
            <a:lvl7pPr marL="2268220" indent="0">
              <a:buNone/>
              <a:defRPr sz="1160"/>
            </a:lvl7pPr>
            <a:lvl8pPr marL="2646045" indent="0">
              <a:buNone/>
              <a:defRPr sz="1160"/>
            </a:lvl8pPr>
            <a:lvl9pPr marL="3024505" indent="0">
              <a:buNone/>
              <a:defRPr sz="1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8544" y="365125"/>
            <a:ext cx="226774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5313" y="365125"/>
            <a:ext cx="6671768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0078" y="1122363"/>
            <a:ext cx="7560469" cy="2387600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0078" y="3602038"/>
            <a:ext cx="7560469" cy="1655762"/>
          </a:xfr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90395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4505" indent="0" algn="ctr">
              <a:buNone/>
              <a:defRPr sz="13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793" y="1709738"/>
            <a:ext cx="8694539" cy="2852737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7793" y="4589463"/>
            <a:ext cx="8694539" cy="1500187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9039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45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0" y="1773238"/>
            <a:ext cx="4445556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1357" y="1773238"/>
            <a:ext cx="4445556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365125"/>
            <a:ext cx="869453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1252" y="1778438"/>
            <a:ext cx="4029583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81252" y="2665379"/>
            <a:ext cx="4029583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380" y="1778438"/>
            <a:ext cx="4049428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73380" y="2665379"/>
            <a:ext cx="4049428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793" y="1709738"/>
            <a:ext cx="8694539" cy="2852737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7793" y="4589463"/>
            <a:ext cx="8694539" cy="1500187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9039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45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251264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579" y="987425"/>
            <a:ext cx="5103316" cy="4873625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251264" cy="3811588"/>
          </a:xfr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60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90395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4505" indent="0">
              <a:buNone/>
              <a:defRPr sz="8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444006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85579" y="457201"/>
            <a:ext cx="5103316" cy="5403850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90395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4505" indent="0">
              <a:buNone/>
              <a:defRPr sz="165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444006" cy="3811588"/>
          </a:xfr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60"/>
            </a:lvl4pPr>
            <a:lvl5pPr marL="1511935" indent="0">
              <a:buNone/>
              <a:defRPr sz="1160"/>
            </a:lvl5pPr>
            <a:lvl6pPr marL="1890395" indent="0">
              <a:buNone/>
              <a:defRPr sz="1160"/>
            </a:lvl6pPr>
            <a:lvl7pPr marL="2268220" indent="0">
              <a:buNone/>
              <a:defRPr sz="1160"/>
            </a:lvl7pPr>
            <a:lvl8pPr marL="2646045" indent="0">
              <a:buNone/>
              <a:defRPr sz="1160"/>
            </a:lvl8pPr>
            <a:lvl9pPr marL="3024505" indent="0">
              <a:buNone/>
              <a:defRPr sz="1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9963" y="765175"/>
            <a:ext cx="2268538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14350" y="765175"/>
            <a:ext cx="6674103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0078" y="1122363"/>
            <a:ext cx="7560469" cy="2387600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0078" y="3602038"/>
            <a:ext cx="7560469" cy="1655762"/>
          </a:xfr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90395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4505" indent="0" algn="ctr">
              <a:buNone/>
              <a:defRPr sz="13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793" y="1709738"/>
            <a:ext cx="8694539" cy="2852737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7793" y="4589463"/>
            <a:ext cx="8694539" cy="1500187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9039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45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825" y="1600200"/>
            <a:ext cx="444477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1022" y="1600200"/>
            <a:ext cx="444477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365125"/>
            <a:ext cx="869453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1252" y="1778438"/>
            <a:ext cx="4029583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81252" y="2665379"/>
            <a:ext cx="4029583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380" y="1778438"/>
            <a:ext cx="4049428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73380" y="2665379"/>
            <a:ext cx="4049428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825" y="1125538"/>
            <a:ext cx="4444778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1022" y="1125538"/>
            <a:ext cx="4444778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251264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579" y="987425"/>
            <a:ext cx="5103316" cy="4873625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251264" cy="3811588"/>
          </a:xfr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60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90395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4505" indent="0">
              <a:buNone/>
              <a:defRPr sz="8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444006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85579" y="457201"/>
            <a:ext cx="5103316" cy="5403850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90395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4505" indent="0">
              <a:buNone/>
              <a:defRPr sz="165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444006" cy="3811588"/>
          </a:xfr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60"/>
            </a:lvl4pPr>
            <a:lvl5pPr marL="1511935" indent="0">
              <a:buNone/>
              <a:defRPr sz="1160"/>
            </a:lvl5pPr>
            <a:lvl6pPr marL="1890395" indent="0">
              <a:buNone/>
              <a:defRPr sz="1160"/>
            </a:lvl6pPr>
            <a:lvl7pPr marL="2268220" indent="0">
              <a:buNone/>
              <a:defRPr sz="1160"/>
            </a:lvl7pPr>
            <a:lvl8pPr marL="2646045" indent="0">
              <a:buNone/>
              <a:defRPr sz="1160"/>
            </a:lvl8pPr>
            <a:lvl9pPr marL="3024505" indent="0">
              <a:buNone/>
              <a:defRPr sz="1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7581" y="44450"/>
            <a:ext cx="2270919" cy="60817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825" y="44450"/>
            <a:ext cx="6681109" cy="60817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365125"/>
            <a:ext cx="869453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1252" y="1778438"/>
            <a:ext cx="4029583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81252" y="2665379"/>
            <a:ext cx="4029583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380" y="1778438"/>
            <a:ext cx="4049428" cy="823912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73380" y="2665379"/>
            <a:ext cx="4049428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251264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579" y="987425"/>
            <a:ext cx="5103316" cy="4873625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251264" cy="3811588"/>
          </a:xfr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60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90395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4505" indent="0">
              <a:buNone/>
              <a:defRPr sz="8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57200"/>
            <a:ext cx="3444006" cy="160020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85579" y="457201"/>
            <a:ext cx="5103316" cy="5403850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90395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4505" indent="0">
              <a:buNone/>
              <a:defRPr sz="165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057400"/>
            <a:ext cx="3444006" cy="3811588"/>
          </a:xfr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60"/>
            </a:lvl4pPr>
            <a:lvl5pPr marL="1511935" indent="0">
              <a:buNone/>
              <a:defRPr sz="1160"/>
            </a:lvl5pPr>
            <a:lvl6pPr marL="1890395" indent="0">
              <a:buNone/>
              <a:defRPr sz="1160"/>
            </a:lvl6pPr>
            <a:lvl7pPr marL="2268220" indent="0">
              <a:buNone/>
              <a:defRPr sz="1160"/>
            </a:lvl7pPr>
            <a:lvl8pPr marL="2646045" indent="0">
              <a:buNone/>
              <a:defRPr sz="1160"/>
            </a:lvl8pPr>
            <a:lvl9pPr marL="3024505" indent="0">
              <a:buNone/>
              <a:defRPr sz="1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3.png" /><Relationship Id="rId13" Type="http://schemas.openxmlformats.org/officeDocument/2006/relationships/image" Target="../media/image2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2.pn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2.pn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body"/>
          </p:nvPr>
        </p:nvSpPr>
        <p:spPr>
          <a:xfrm>
            <a:off x="504825" y="1125538"/>
            <a:ext cx="9070975" cy="5000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dt" sz="half" idx="1"/>
          </p:nvPr>
        </p:nvSpPr>
        <p:spPr>
          <a:xfrm>
            <a:off x="504825" y="6245225"/>
            <a:ext cx="2351088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>
              <a:defRPr sz="1400"/>
            </a:lvl1pPr>
          </a:lstStyle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Rectangle 4"/>
          <p:cNvSpPr>
            <a:spLocks noGrp="1"/>
          </p:cNvSpPr>
          <p:nvPr>
            <p:ph type="ftr" sz="quarter" idx="2"/>
          </p:nvPr>
        </p:nvSpPr>
        <p:spPr>
          <a:xfrm>
            <a:off x="3444875" y="6245225"/>
            <a:ext cx="31908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ctr">
              <a:defRPr sz="1400"/>
            </a:lvl1pPr>
          </a:lstStyle>
          <a:p>
            <a:pPr lvl="0" defTabSz="914400"/>
            <a:endParaRPr lang="en-US" altLang="x-none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sldNum" sz="quarter" idx="3"/>
          </p:nvPr>
        </p:nvSpPr>
        <p:spPr>
          <a:xfrm>
            <a:off x="7224713" y="6245225"/>
            <a:ext cx="2351087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r">
              <a:defRPr sz="1400"/>
            </a:lvl1pPr>
          </a:lstStyle>
          <a:p>
            <a:pPr lvl="0" defTabSz="91440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30" name="Group 6"/>
          <p:cNvGrpSpPr/>
          <p:nvPr userDrawn="1"/>
        </p:nvGrpSpPr>
        <p:grpSpPr>
          <a:xfrm>
            <a:off x="0" y="-588962"/>
            <a:ext cx="10080625" cy="2014537"/>
            <a:chExt cx="5760" cy="1278"/>
          </a:xfrm>
        </p:grpSpPr>
        <p:sp>
          <p:nvSpPr>
            <p:cNvPr id="1031" name="Rectangle 7"/>
            <p:cNvSpPr/>
            <p:nvPr/>
          </p:nvSpPr>
          <p:spPr>
            <a:xfrm>
              <a:off x="0" y="380"/>
              <a:ext cx="5760" cy="572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</a:ln>
          </p:spPr>
          <p:txBody>
            <a:bodyPr wrap="none" anchor="ctr"/>
            <a:lstStyle/>
            <a:p>
              <a:pPr lvl="0" indent="0" defTabSz="914400"/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032" name="Picture 8" descr="未标题-211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9814728" flipH="1" flipV="1">
              <a:off x="204" y="0"/>
              <a:ext cx="1084" cy="12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3" name="Rectangle 9"/>
            <p:cNvSpPr/>
            <p:nvPr/>
          </p:nvSpPr>
          <p:spPr>
            <a:xfrm>
              <a:off x="1655" y="907"/>
              <a:ext cx="4105" cy="91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FFFFFF"/>
                </a:gs>
              </a:gsLst>
              <a:lin ang="0" scaled="1"/>
            </a:gradFill>
            <a:ln w="9525">
              <a:noFill/>
            </a:ln>
          </p:spPr>
          <p:txBody>
            <a:bodyPr wrap="none" anchor="ctr"/>
            <a:lstStyle/>
            <a:p>
              <a:pPr lvl="0" indent="0" defTabSz="914400"/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4" name="Rectangle 10"/>
            <p:cNvSpPr/>
            <p:nvPr/>
          </p:nvSpPr>
          <p:spPr>
            <a:xfrm>
              <a:off x="0" y="907"/>
              <a:ext cx="1860" cy="91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 anchor="ctr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5" name="Rectangle 11"/>
          <p:cNvSpPr>
            <a:spLocks noGrp="1"/>
          </p:cNvSpPr>
          <p:nvPr>
            <p:ph type="title" idx="4"/>
          </p:nvPr>
        </p:nvSpPr>
        <p:spPr>
          <a:xfrm>
            <a:off x="504825" y="0"/>
            <a:ext cx="9070975" cy="836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+mn-lt"/>
          <a:ea typeface="+mn-ea"/>
          <a:cs typeface="+mn-cs"/>
        </a:defRPr>
      </a:lvl1pPr>
      <a:lvl2pPr marL="342900" lvl="1" indent="4572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宋体" panose="02010600030101010101" pitchFamily="2" charset="-122"/>
          <a:ea typeface="+mn-ea"/>
          <a:cs typeface="+mn-cs"/>
          <a:sym typeface="Arial" panose="020b0604020202020204" pitchFamily="34" charset="0"/>
        </a:defRPr>
      </a:lvl2pPr>
      <a:lvl3pPr marL="342900" lvl="2" indent="9144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3pPr>
      <a:lvl4pPr marL="1143000" lvl="3" indent="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4pPr>
      <a:lvl5pPr marL="1600200" lvl="4" indent="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2"/>
          <p:cNvGrpSpPr/>
          <p:nvPr userDrawn="1"/>
        </p:nvGrpSpPr>
        <p:grpSpPr>
          <a:xfrm>
            <a:off x="0" y="0"/>
            <a:ext cx="10080625" cy="6884988"/>
            <a:chExt cx="5760" cy="4337"/>
          </a:xfrm>
        </p:grpSpPr>
        <p:sp>
          <p:nvSpPr>
            <p:cNvPr id="2051" name="Rectangle 3"/>
            <p:cNvSpPr/>
            <p:nvPr/>
          </p:nvSpPr>
          <p:spPr>
            <a:xfrm>
              <a:off x="0" y="318"/>
              <a:ext cx="5760" cy="3611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rgbClr val="FFFFFF"/>
                </a:gs>
              </a:gsLst>
              <a:lin ang="0" scaled="1"/>
            </a:gradFill>
            <a:ln w="9525">
              <a:noFill/>
            </a:ln>
          </p:spPr>
          <p:txBody>
            <a:bodyPr wrap="none" anchor="ctr"/>
            <a:lstStyle/>
            <a:p>
              <a:pPr lvl="0" indent="0" defTabSz="914400"/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052" name="Picture 4" descr="未标题-11111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290" y="1253"/>
              <a:ext cx="3039" cy="30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" name="Rectangle 5"/>
            <p:cNvSpPr/>
            <p:nvPr/>
          </p:nvSpPr>
          <p:spPr>
            <a:xfrm>
              <a:off x="0" y="0"/>
              <a:ext cx="5760" cy="391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 anchor="ctr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4" name="Rectangle 6"/>
            <p:cNvSpPr/>
            <p:nvPr/>
          </p:nvSpPr>
          <p:spPr>
            <a:xfrm>
              <a:off x="0" y="3929"/>
              <a:ext cx="5760" cy="391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 anchor="ctr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5" name="Rectangle 7"/>
          <p:cNvSpPr>
            <a:spLocks noGrp="1"/>
          </p:cNvSpPr>
          <p:nvPr>
            <p:ph type="title"/>
          </p:nvPr>
        </p:nvSpPr>
        <p:spPr>
          <a:xfrm>
            <a:off x="595313" y="836613"/>
            <a:ext cx="9070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+mn-lt"/>
          <a:ea typeface="+mn-ea"/>
          <a:cs typeface="+mn-cs"/>
        </a:defRPr>
      </a:lvl1pPr>
      <a:lvl2pPr marL="342900" lvl="1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宋体" panose="02010600030101010101" pitchFamily="2" charset="-122"/>
          <a:ea typeface="+mn-ea"/>
          <a:cs typeface="+mn-cs"/>
          <a:sym typeface="Arial" panose="020b0604020202020204" pitchFamily="34" charset="0"/>
        </a:defRPr>
      </a:lvl2pPr>
      <a:lvl3pPr marL="342900" lvl="2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3pPr>
      <a:lvl4pPr marL="1143000" lvl="3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4pPr>
      <a:lvl5pPr marL="1600200" lvl="4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517525" y="765175"/>
            <a:ext cx="9070975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514350" y="1773238"/>
            <a:ext cx="9072563" cy="43195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504825" y="6245225"/>
            <a:ext cx="2351088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defTabSz="914400"/>
            <a:endParaRPr lang="zh-CN" altLang="en-US"/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444875" y="6245225"/>
            <a:ext cx="31908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defTabSz="914400"/>
            <a:endParaRPr lang="zh-CN" altLang="en-US"/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7224713" y="6245225"/>
            <a:ext cx="2351087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iming/>
  <p:txStyles>
    <p:titleStyle>
      <a:lvl1pPr marL="0" lvl="0" indent="0" algn="ctr" defTabSz="914400" eaLnBrk="0" fontAlgn="ctr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sng" kern="1200">
          <a:latin typeface="+mn-lt"/>
          <a:ea typeface="+mn-ea"/>
          <a:cs typeface="+mn-cs"/>
        </a:defRPr>
      </a:lvl1pPr>
      <a:lvl2pPr marL="342900" lvl="1" indent="4572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sng" kern="1200" baseline="0">
          <a:latin typeface="Arial" panose="020b0604020202020204" pitchFamily="34" charset="0"/>
          <a:ea typeface="Arial" panose="020b0604020202020204" pitchFamily="34" charset="0"/>
          <a:cs typeface="+mn-cs"/>
        </a:defRPr>
      </a:lvl2pPr>
      <a:lvl3pPr marL="163830" lvl="2" indent="75057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latin typeface="Arial" panose="020b0604020202020204" pitchFamily="34" charset="0"/>
          <a:ea typeface="Arial" panose="020b0604020202020204" pitchFamily="34" charset="0"/>
          <a:cs typeface="+mn-cs"/>
        </a:defRPr>
      </a:lvl3pPr>
      <a:lvl4pPr marL="163830" lvl="3" indent="13716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latin typeface="Arial" panose="020b0604020202020204" pitchFamily="34" charset="0"/>
          <a:ea typeface="Arial" panose="020b0604020202020204" pitchFamily="34" charset="0"/>
          <a:cs typeface="+mn-cs"/>
        </a:defRPr>
      </a:lvl4pPr>
      <a:lvl5pPr marL="163830" lvl="4" indent="18288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514600" lvl="5" indent="-2286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971800" lvl="6" indent="-2286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429000" lvl="7" indent="-2286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886200" lvl="8" indent="-228600" algn="l" defTabSz="914400" eaLnBrk="0" fontAlgn="ctr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17525" y="44450"/>
            <a:ext cx="9070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504825" y="1600200"/>
            <a:ext cx="9070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504825" y="6245225"/>
            <a:ext cx="2351088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>
              <a:defRPr sz="1400">
                <a:latin typeface="Arial" panose="020b0604020202020204" pitchFamily="34" charset="0"/>
              </a:defRPr>
            </a:lvl1pPr>
          </a:lstStyle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3444875" y="6245225"/>
            <a:ext cx="31908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ctr">
              <a:defRPr sz="1400">
                <a:latin typeface="Arial" panose="020b0604020202020204" pitchFamily="34" charset="0"/>
              </a:defRPr>
            </a:lvl1pPr>
          </a:lstStyle>
          <a:p>
            <a:pPr lvl="0" defTabSz="914400"/>
            <a:endParaRPr lang="en-US" altLang="x-none">
              <a:ea typeface="宋体" panose="02010600030101010101" pitchFamily="2" charset="-122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7224713" y="6245225"/>
            <a:ext cx="2351087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indent="0"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defTabSz="914400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+mn-lt"/>
          <a:ea typeface="+mn-ea"/>
          <a:cs typeface="+mn-cs"/>
        </a:defRPr>
      </a:lvl1pPr>
      <a:lvl2pPr marL="342900" lvl="1" indent="4572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>
          <a:latin typeface="宋体" panose="02010600030101010101" pitchFamily="2" charset="-122"/>
          <a:ea typeface="+mn-ea"/>
          <a:cs typeface="+mn-cs"/>
          <a:sym typeface="Arial" panose="020b0604020202020204" pitchFamily="34" charset="0"/>
        </a:defRPr>
      </a:lvl2pPr>
      <a:lvl3pPr marL="342900" lvl="2" indent="9144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3pPr>
      <a:lvl4pPr marL="1143000" lvl="3" indent="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4pPr>
      <a:lvl5pPr marL="1600200" lvl="4" indent="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Arial" panose="020b060402020202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Relationship Id="rId4" Type="http://schemas.openxmlformats.org/officeDocument/2006/relationships/audio" Target="NULL" /><Relationship Id="rId5" Type="http://schemas.microsoft.com/office/2007/relationships/media" Target="file:///D:\Desktop\&#20911;&#24069;&#40857;%20-%20&#32418;&#39068;&#26087;%20(&#31515;&#23376;&#26354;).mp3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audio" Target="../media/type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5.png" /><Relationship Id="rId3" Type="http://schemas.openxmlformats.org/officeDocument/2006/relationships/audio" Target="NULL" /><Relationship Id="rId4" Type="http://schemas.microsoft.com/office/2007/relationships/media" Target="file:///D:\Desktop\&#20911;&#24069;&#40857;%20-%20&#32418;&#39068;&#26087;%20(&#31515;&#23376;&#26354;).mp3" TargetMode="External" /><Relationship Id="rId5" Type="http://schemas.openxmlformats.org/officeDocument/2006/relationships/audio" Target="../media/type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2011819826556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112"/>
            <a:ext cx="1008062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1706563" y="1844675"/>
            <a:ext cx="6111875" cy="1096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春夜洛城闻笛</a:t>
            </a:r>
          </a:p>
        </p:txBody>
      </p:sp>
      <p:sp>
        <p:nvSpPr>
          <p:cNvPr id="6148" name="Text Box 4"/>
          <p:cNvSpPr txBox="1"/>
          <p:nvPr/>
        </p:nvSpPr>
        <p:spPr>
          <a:xfrm>
            <a:off x="6786563" y="3500438"/>
            <a:ext cx="25400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李 白</a:t>
            </a:r>
          </a:p>
        </p:txBody>
      </p:sp>
      <p:pic>
        <p:nvPicPr>
          <p:cNvPr id="2" name="冯帅龙 - 红颜旧 (笛子曲)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>
                  <p14:trim st="29216" end="113080"/>
                  <p14:fade in="6750" out="675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61450" y="59004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147" grpId="0"/>
      <p:bldP spid="61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4339" name="内容占位符 2"/>
          <p:cNvSpPr>
            <a:spLocks noGrp="1"/>
          </p:cNvSpPr>
          <p:nvPr>
            <p:ph idx="4294967295"/>
          </p:nvPr>
        </p:nvSpPr>
        <p:spPr>
          <a:xfrm>
            <a:off x="64135" y="4250690"/>
            <a:ext cx="9763125" cy="650875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>
                <a:sym typeface="+mn-ea"/>
              </a:rPr>
              <a:t>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古人写诗非常讲究炼字，常有一字传神的妙处，试赏析。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534988" y="1125538"/>
            <a:ext cx="474186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三、合作探究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713423" y="3227705"/>
            <a:ext cx="96440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此夜曲中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闻折柳    ，   何人不起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故园情？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713740" y="2228533"/>
            <a:ext cx="86677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谁家玉笛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暗飞声　，　散入春风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满洛城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77315" y="1707515"/>
            <a:ext cx="7498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诗歌首句中的“暗”字有何妙处？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7315" y="2539365"/>
            <a:ext cx="75457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一个“暗”字，“暗”有断续、隐约的含义，一方面表达了喧嚣过后平静夜嘹亮笛声传来的突然性，像是悄然而无痕迹的；另一方面照应了“谁家”，让人产生无限遐想.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357188" y="2347913"/>
            <a:ext cx="9072562" cy="5000625"/>
          </a:xfrm>
        </p:spPr>
        <p:txBody>
          <a:bodyPr anchor="t"/>
          <a:lstStyle/>
          <a:p>
            <a:r>
              <a:rPr lang="en-US" altLang="zh-CN" sz="4800">
                <a:solidFill>
                  <a:srgbClr val="FF0000"/>
                </a:solidFill>
              </a:rPr>
              <a:t>“</a:t>
            </a:r>
            <a:r>
              <a:rPr lang="zh-CN" altLang="en-US" sz="4800">
                <a:solidFill>
                  <a:srgbClr val="FF0000"/>
                </a:solidFill>
              </a:rPr>
              <a:t>散“字确的表现了笛声“散入春风”，随着春风传到各地，勾出了多少旅人的情思。</a:t>
            </a:r>
          </a:p>
        </p:txBody>
      </p:sp>
      <p:sp>
        <p:nvSpPr>
          <p:cNvPr id="15364" name="文本框 3"/>
          <p:cNvSpPr txBox="1"/>
          <p:nvPr/>
        </p:nvSpPr>
        <p:spPr>
          <a:xfrm>
            <a:off x="392113" y="1168400"/>
            <a:ext cx="9323387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2、赏析“散入春风满洛城”中“散”字的妙处。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6387" name="内容占位符 2"/>
          <p:cNvSpPr>
            <a:spLocks noGrp="1"/>
          </p:cNvSpPr>
          <p:nvPr>
            <p:ph idx="4294967295"/>
          </p:nvPr>
        </p:nvSpPr>
        <p:spPr>
          <a:xfrm>
            <a:off x="198438" y="2420938"/>
            <a:ext cx="9072562" cy="5000625"/>
          </a:xfrm>
        </p:spPr>
        <p:txBody>
          <a:bodyPr anchor="t"/>
          <a:lstStyle/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“满”字运用夸张的艺术手法，极写夜之宁静，笛之悠扬，反衬诗人内心闻笛后的孤寂心情。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6388" name="文本框 3"/>
          <p:cNvSpPr txBox="1"/>
          <p:nvPr/>
        </p:nvSpPr>
        <p:spPr>
          <a:xfrm>
            <a:off x="436563" y="1123950"/>
            <a:ext cx="93519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3、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散入春风满洛城”中的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满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字有何表达效果。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436563" y="2492375"/>
            <a:ext cx="9072562" cy="5000625"/>
          </a:xfrm>
        </p:spPr>
        <p:txBody>
          <a:bodyPr anchor="t"/>
          <a:lstStyle/>
          <a:p>
            <a:r>
              <a:rPr lang="en-US" altLang="zh-CN" sz="4000">
                <a:solidFill>
                  <a:srgbClr val="FF0000"/>
                </a:solidFill>
              </a:rPr>
              <a:t>“</a:t>
            </a:r>
            <a:r>
              <a:rPr lang="zh-CN" altLang="en-US" sz="4000">
                <a:solidFill>
                  <a:srgbClr val="FF0000"/>
                </a:solidFill>
              </a:rPr>
              <a:t>柳”和“留”是谐音，古人往往用“折柳”送别，有挽留、不舍之意，在这首诗里“折柳”应是一首曲子，寓有惜别、怀远之意</a:t>
            </a:r>
            <a:r>
              <a:rPr lang="zh-CN" altLang="en-US"/>
              <a:t>。</a:t>
            </a:r>
          </a:p>
        </p:txBody>
      </p:sp>
      <p:sp>
        <p:nvSpPr>
          <p:cNvPr id="17412" name="文本框 3"/>
          <p:cNvSpPr txBox="1"/>
          <p:nvPr/>
        </p:nvSpPr>
        <p:spPr>
          <a:xfrm>
            <a:off x="549275" y="1195388"/>
            <a:ext cx="8712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4、诗中“折柳”的寓意是什么？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514350" y="2708275"/>
            <a:ext cx="9072563" cy="5000625"/>
          </a:xfrm>
        </p:spPr>
        <p:txBody>
          <a:bodyPr anchor="t"/>
          <a:lstStyle/>
          <a:p>
            <a:r>
              <a:rPr lang="en-US" altLang="zh-CN" sz="3600">
                <a:solidFill>
                  <a:srgbClr val="FF0000"/>
                </a:solidFill>
              </a:rPr>
              <a:t>“</a:t>
            </a:r>
            <a:r>
              <a:rPr lang="zh-CN" altLang="en-US" sz="3600">
                <a:solidFill>
                  <a:srgbClr val="FF0000"/>
                </a:solidFill>
              </a:rPr>
              <a:t>折柳”是古代关于惜别的一首名曲，后人在送别中常有折柳的习俗。“折柳”这首曲子寓有惜别怀远之意。本诗抒写了思乡之情，而这种思乡之情是听到“折柳”曲的笛声引起的，可见“折柳”是本诗的关键。</a:t>
            </a:r>
          </a:p>
        </p:txBody>
      </p:sp>
      <p:sp>
        <p:nvSpPr>
          <p:cNvPr id="18435" name="文本框 3"/>
          <p:cNvSpPr txBox="1"/>
          <p:nvPr/>
        </p:nvSpPr>
        <p:spPr>
          <a:xfrm>
            <a:off x="277813" y="1052513"/>
            <a:ext cx="88709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5、你是否同意“折柳”二字是全诗的关键之说？为什么？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674688" y="2492375"/>
            <a:ext cx="9072562" cy="5000625"/>
          </a:xfrm>
        </p:spPr>
        <p:txBody>
          <a:bodyPr anchor="t"/>
          <a:lstStyle/>
          <a:p>
            <a:r>
              <a:rPr lang="zh-CN" altLang="en-US" sz="4000">
                <a:solidFill>
                  <a:srgbClr val="FF0000"/>
                </a:solidFill>
              </a:rPr>
              <a:t>从“故园情”三字可以看出这首诗表达的是诗人的思乡之情。</a:t>
            </a:r>
          </a:p>
        </p:txBody>
      </p:sp>
      <p:sp>
        <p:nvSpPr>
          <p:cNvPr id="19459" name="文本框 3"/>
          <p:cNvSpPr txBox="1"/>
          <p:nvPr/>
        </p:nvSpPr>
        <p:spPr>
          <a:xfrm>
            <a:off x="279400" y="1123950"/>
            <a:ext cx="95599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6、 从诗的末句你感受到了诗人怎样的情感？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矩形 16385"/>
          <p:cNvSpPr/>
          <p:nvPr/>
        </p:nvSpPr>
        <p:spPr>
          <a:xfrm>
            <a:off x="1268095" y="1877695"/>
            <a:ext cx="7778750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一为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迁客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去长沙，西望长安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不见家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。</a:t>
            </a:r>
            <a:b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</a:br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黄鹤楼中吹玉笛，江城五月落梅花。</a:t>
            </a:r>
            <a:b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</a:br>
            <a:endParaRPr lang="zh-CN" altLang="en-US" sz="3200" b="1"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31747" name="矩形 16386"/>
          <p:cNvSpPr/>
          <p:nvPr/>
        </p:nvSpPr>
        <p:spPr>
          <a:xfrm>
            <a:off x="3357245" y="1082675"/>
            <a:ext cx="26971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黄鹤楼闻笛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31748" name="矩形 16387"/>
          <p:cNvSpPr/>
          <p:nvPr/>
        </p:nvSpPr>
        <p:spPr>
          <a:xfrm>
            <a:off x="268923" y="2994343"/>
            <a:ext cx="62785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80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迁客：流迁或被贬到外地的官员。</a:t>
            </a:r>
          </a:p>
        </p:txBody>
      </p:sp>
      <p:sp>
        <p:nvSpPr>
          <p:cNvPr id="31749" name="文本框 16388"/>
          <p:cNvSpPr txBox="1"/>
          <p:nvPr/>
        </p:nvSpPr>
        <p:spPr>
          <a:xfrm>
            <a:off x="0" y="3573463"/>
            <a:ext cx="10080625" cy="1858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关键词句：“迁客”“西望长安不见家”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情调：悲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/>
      <p:bldP spid="3174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矩形 18433"/>
          <p:cNvSpPr/>
          <p:nvPr/>
        </p:nvSpPr>
        <p:spPr>
          <a:xfrm>
            <a:off x="0" y="401162"/>
            <a:ext cx="9883775" cy="58159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latin typeface="隶书" panose="02010509060101010101" pitchFamily="1" charset="-122"/>
                <a:ea typeface="隶书" panose="02010509060101010101" pitchFamily="1" charset="-122"/>
              </a:rPr>
              <a:t>    </a:t>
            </a: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这是李白乾元元年（</a:t>
            </a:r>
            <a:r>
              <a:rPr lang="en-US" altLang="zh-CN" sz="2800" b="1">
                <a:latin typeface="隶书" panose="02010509060101010101" pitchFamily="1" charset="-122"/>
                <a:ea typeface="隶书" panose="02010509060101010101" pitchFamily="1" charset="-122"/>
              </a:rPr>
              <a:t>758</a:t>
            </a: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）流放夜郎经过武昌时游黄鹤楼所作。</a:t>
            </a:r>
          </a:p>
          <a:p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   西汉的贾谊，因指责时政，受到权臣的谗毁，贬官长沙。而李白也因永王李璘事件受到牵连，被加之以“附逆”的罪名流放夜郎。所以诗人引贾谊为同调。“一为迁客去长沙”，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就是用贾谊的不幸来比喻自身的遭遇，流露了无辜受害的愤懑，也含有自我辩白之意</a:t>
            </a: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。但政治上的打击，并没使诗人忘怀国事。在流放途中，他不禁“西望长安”，这里有对往事的回忆，有对国运的关切和对朝廷的眷恋。然而，长安万里迢迢，对迁谪之人是多么遥远，多么隔膜啊！望而不见，不免感到惆怅。听到黄鹤楼上吹奏</a:t>
            </a:r>
            <a:r>
              <a:rPr lang="en-US" altLang="zh-CN" sz="2800" b="1">
                <a:latin typeface="隶书" panose="02010509060101010101" pitchFamily="1" charset="-122"/>
                <a:ea typeface="隶书" panose="02010509060101010101" pitchFamily="1" charset="-122"/>
              </a:rPr>
              <a:t>《</a:t>
            </a: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梅花落</a:t>
            </a:r>
            <a:r>
              <a:rPr lang="en-US" altLang="zh-CN" sz="2800" b="1">
                <a:latin typeface="隶书" panose="02010509060101010101" pitchFamily="1" charset="-122"/>
                <a:ea typeface="隶书" panose="02010509060101010101" pitchFamily="1" charset="-122"/>
              </a:rPr>
              <a:t>》</a:t>
            </a: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的笛声，感到格外凄凉。</a:t>
            </a:r>
            <a:b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</a:br>
            <a:r>
              <a:rPr lang="zh-CN" altLang="en-US" sz="2800" b="1">
                <a:latin typeface="隶书" panose="02010509060101010101" pitchFamily="1" charset="-122"/>
                <a:ea typeface="隶书" panose="02010509060101010101" pitchFamily="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本诗写游黄鹤楼听笛，抒发了诗人的迁谪之感和去国之情。</a:t>
            </a:r>
            <a:endParaRPr lang="zh-CN" altLang="en-US" sz="3200" b="1"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占位符 21505"/>
          <p:cNvSpPr>
            <a:spLocks noGrp="1" noRot="1"/>
          </p:cNvSpPr>
          <p:nvPr>
            <p:ph type="body"/>
          </p:nvPr>
        </p:nvSpPr>
        <p:spPr>
          <a:xfrm>
            <a:off x="0" y="765175"/>
            <a:ext cx="10080625" cy="5084763"/>
          </a:xfrm>
        </p:spPr>
        <p:txBody>
          <a:bodyPr anchor="t"/>
          <a:lstStyle/>
          <a:p>
            <a:r>
              <a:rPr lang="zh-CN" altLang="en-US" sz="4400" b="1"/>
              <a:t>梅花落</a:t>
            </a:r>
            <a:r>
              <a:rPr lang="en-US" altLang="zh-CN" sz="4400" b="1">
                <a:latin typeface="Arial" panose="020b0604020202020204" pitchFamily="34" charset="0"/>
              </a:rPr>
              <a:t>——</a:t>
            </a:r>
            <a:r>
              <a:rPr lang="zh-CN" altLang="en-US" sz="4400" b="1"/>
              <a:t>曲调名。由梅花落的笛声想象梅花满天飘落的景象，再由梅花的飘落产生凛然生寒的感觉，这正与诗人当时的心境结合。这样，诗人由笛声想到梅花，由听觉诉诸视觉，以</a:t>
            </a:r>
            <a:r>
              <a:rPr lang="zh-CN" altLang="en-US" sz="4400" b="1">
                <a:solidFill>
                  <a:srgbClr val="FF0000"/>
                </a:solidFill>
              </a:rPr>
              <a:t>通感</a:t>
            </a:r>
            <a:r>
              <a:rPr lang="zh-CN" altLang="en-US" sz="4400" b="1"/>
              <a:t>的方式描绘出了冷落的感受。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内容占位符 2"/>
          <p:cNvSpPr>
            <a:spLocks noGrp="1"/>
          </p:cNvSpPr>
          <p:nvPr>
            <p:ph idx="4294967295"/>
          </p:nvPr>
        </p:nvSpPr>
        <p:spPr>
          <a:xfrm>
            <a:off x="595313" y="692150"/>
            <a:ext cx="9070975" cy="4319588"/>
          </a:xfrm>
        </p:spPr>
        <p:txBody>
          <a:bodyPr anchor="t"/>
          <a:lstStyle/>
          <a:p>
            <a:pPr marL="0" indent="0">
              <a:lnSpc>
                <a:spcPct val="190000"/>
              </a:lnSpc>
              <a:buNone/>
            </a:pPr>
            <a:r>
              <a:rPr lang="zh-CN" altLang="en-US" sz="4000"/>
              <a:t>学习目标</a:t>
            </a:r>
            <a:r>
              <a:rPr lang="en-US" altLang="zh-CN" sz="4000"/>
              <a:t>:</a:t>
            </a:r>
          </a:p>
          <a:p>
            <a:pPr marL="0" indent="0">
              <a:lnSpc>
                <a:spcPct val="190000"/>
              </a:lnSpc>
            </a:pPr>
            <a:r>
              <a:rPr lang="zh-CN" altLang="en-US" sz="4000"/>
              <a:t>1.了解作者、作品，背诵本诗。</a:t>
            </a:r>
          </a:p>
          <a:p>
            <a:pPr marL="0" indent="0">
              <a:lnSpc>
                <a:spcPct val="190000"/>
              </a:lnSpc>
            </a:pPr>
            <a:r>
              <a:rPr lang="zh-CN" altLang="en-US" sz="4000"/>
              <a:t> 2.理解全诗大意，领悟诗的意境。</a:t>
            </a:r>
          </a:p>
          <a:p>
            <a:pPr marL="0" indent="0">
              <a:lnSpc>
                <a:spcPct val="190000"/>
              </a:lnSpc>
            </a:pPr>
            <a:r>
              <a:rPr lang="zh-CN" altLang="en-US" sz="4000"/>
              <a:t>  3.体会诗人要表达的思想感情。</a:t>
            </a:r>
          </a:p>
        </p:txBody>
      </p:sp>
    </p:spTree>
  </p:cSld>
  <p:clrMapOvr>
    <a:masterClrMapping/>
  </p:clrMapOvr>
  <p:transition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矩形 19457"/>
          <p:cNvSpPr/>
          <p:nvPr/>
        </p:nvSpPr>
        <p:spPr>
          <a:xfrm>
            <a:off x="357188" y="4149725"/>
            <a:ext cx="9205912" cy="212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楷体_GB2312" panose="02010609030101010101" pitchFamily="1" charset="-122"/>
              </a:rPr>
              <a:t>    《</a:t>
            </a:r>
            <a:r>
              <a:rPr lang="zh-CN" altLang="en-US" sz="4400" b="1">
                <a:latin typeface="Arial" panose="020b0604020202020204" pitchFamily="34" charset="0"/>
                <a:ea typeface="楷体_GB2312" panose="02010609030101010101" pitchFamily="1" charset="-122"/>
              </a:rPr>
              <a:t>黄鹤楼闻笛</a:t>
            </a:r>
            <a:r>
              <a:rPr lang="en-US" altLang="zh-CN" sz="4400" b="1">
                <a:latin typeface="Arial" panose="020b0604020202020204" pitchFamily="34" charset="0"/>
                <a:ea typeface="楷体_GB2312" panose="02010609030101010101" pitchFamily="1" charset="-122"/>
              </a:rPr>
              <a:t>》</a:t>
            </a:r>
            <a:r>
              <a:rPr lang="zh-CN" altLang="en-US" sz="4400" b="1">
                <a:latin typeface="Arial" panose="020b0604020202020204" pitchFamily="34" charset="0"/>
                <a:ea typeface="楷体_GB2312" panose="02010609030101010101" pitchFamily="1" charset="-122"/>
              </a:rPr>
              <a:t>写李白被贬游黄鹤楼听笛声，抒发了诗人的</a:t>
            </a:r>
            <a:r>
              <a:rPr lang="zh-CN" altLang="en-US" sz="4400" b="1">
                <a:solidFill>
                  <a:srgbClr val="80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迁谪之感和去国之情。</a:t>
            </a:r>
          </a:p>
        </p:txBody>
      </p:sp>
      <p:sp>
        <p:nvSpPr>
          <p:cNvPr id="34819" name="矩形 19458"/>
          <p:cNvSpPr/>
          <p:nvPr/>
        </p:nvSpPr>
        <p:spPr>
          <a:xfrm>
            <a:off x="437198" y="2379028"/>
            <a:ext cx="9205912" cy="1433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楷体_GB2312" panose="02010609030101010101" pitchFamily="1" charset="-122"/>
              </a:rPr>
              <a:t>      </a:t>
            </a:r>
            <a:r>
              <a:rPr lang="en-US" altLang="zh-CN" sz="4400" b="1">
                <a:latin typeface="Arial" panose="020b0604020202020204" pitchFamily="34" charset="0"/>
                <a:ea typeface="楷体_GB2312" panose="02010609030101010101" pitchFamily="1" charset="-122"/>
              </a:rPr>
              <a:t>《</a:t>
            </a:r>
            <a:r>
              <a:rPr lang="zh-CN" altLang="en-US" sz="4400" b="1">
                <a:latin typeface="Arial" panose="020b0604020202020204" pitchFamily="34" charset="0"/>
                <a:ea typeface="楷体_GB2312" panose="02010609030101010101" pitchFamily="1" charset="-122"/>
              </a:rPr>
              <a:t>春夜洛城闻笛</a:t>
            </a:r>
            <a:r>
              <a:rPr lang="en-US" altLang="zh-CN" sz="4400" b="1">
                <a:latin typeface="Arial" panose="020b0604020202020204" pitchFamily="34" charset="0"/>
                <a:ea typeface="楷体_GB2312" panose="02010609030101010101" pitchFamily="1" charset="-122"/>
              </a:rPr>
              <a:t>》</a:t>
            </a:r>
            <a:r>
              <a:rPr lang="zh-CN" altLang="en-US" sz="4400" b="1">
                <a:latin typeface="Arial" panose="020b0604020202020204" pitchFamily="34" charset="0"/>
                <a:ea typeface="楷体_GB2312" panose="02010609030101010101" pitchFamily="1" charset="-122"/>
              </a:rPr>
              <a:t>客居洛阳听到笛声，表达诗人的</a:t>
            </a:r>
            <a:r>
              <a:rPr lang="zh-CN" altLang="en-US" sz="4400" b="1">
                <a:solidFill>
                  <a:srgbClr val="80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客愁乡思。</a:t>
            </a:r>
          </a:p>
        </p:txBody>
      </p:sp>
      <p:sp>
        <p:nvSpPr>
          <p:cNvPr id="34820" name="文本框 19459"/>
          <p:cNvSpPr txBox="1"/>
          <p:nvPr/>
        </p:nvSpPr>
        <p:spPr>
          <a:xfrm>
            <a:off x="0" y="1700213"/>
            <a:ext cx="23526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34821" name="文本框 19460"/>
          <p:cNvSpPr txBox="1"/>
          <p:nvPr/>
        </p:nvSpPr>
        <p:spPr>
          <a:xfrm>
            <a:off x="214313" y="1060450"/>
            <a:ext cx="94916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比较这两首诗的内容和结构有哪些不同？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矩形 20481"/>
          <p:cNvSpPr/>
          <p:nvPr/>
        </p:nvSpPr>
        <p:spPr>
          <a:xfrm>
            <a:off x="293370" y="1200150"/>
            <a:ext cx="99377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</a:t>
            </a:r>
          </a:p>
          <a:p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构</a:t>
            </a:r>
          </a:p>
        </p:txBody>
      </p:sp>
      <p:sp>
        <p:nvSpPr>
          <p:cNvPr id="36867" name="矩形 20482"/>
          <p:cNvSpPr/>
          <p:nvPr/>
        </p:nvSpPr>
        <p:spPr>
          <a:xfrm>
            <a:off x="1441450" y="1199833"/>
            <a:ext cx="8334375" cy="18462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春夜洛城闻笛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诗因闻笛声而感发，引起客愁乡思</a:t>
            </a: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。先写“玉笛暗飞”，”闻折柳”，然后引起故园情。</a:t>
            </a:r>
            <a:r>
              <a:rPr lang="en-US" altLang="zh-CN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(</a:t>
            </a:r>
            <a:r>
              <a:rPr lang="zh-CN" altLang="en-US" sz="3200" b="1">
                <a:latin typeface="楷体_GB2312" panose="02010609030101010101" pitchFamily="1" charset="-122"/>
                <a:ea typeface="楷体_GB2312" panose="02010609030101010101" pitchFamily="1" charset="-122"/>
              </a:rPr>
              <a:t>先写所闻，后写所感）</a:t>
            </a:r>
            <a:r>
              <a:rPr lang="zh-CN" altLang="en-US" sz="320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</a:p>
        </p:txBody>
      </p:sp>
      <p:sp>
        <p:nvSpPr>
          <p:cNvPr id="36868" name="矩形 20483"/>
          <p:cNvSpPr/>
          <p:nvPr/>
        </p:nvSpPr>
        <p:spPr>
          <a:xfrm>
            <a:off x="0" y="3121025"/>
            <a:ext cx="10080625" cy="30146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黄鹤楼闻笛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：先有情而后闻笛再引出景。</a:t>
            </a: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1" charset="-122"/>
              </a:rPr>
              <a:t>前半捕捉了“西望”的典型动作加以描写，传神地表达了怀念帝都之情和“望”而“不见”的愁苦。后半才点出闻笛，从笛声化出“江城五月落梅花”的苍凉景象，借景抒情，使前后情景相生，妙合无垠。（先写所感，后写所闻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/>
        <p:txBody>
          <a:bodyPr anchor="t"/>
          <a:lstStyle/>
          <a:p>
            <a:r>
              <a:rPr lang="zh-CN" altLang="en-US"/>
              <a:t>四、课堂小结</a:t>
            </a:r>
          </a:p>
          <a:p>
            <a:r>
              <a:rPr lang="zh-CN" altLang="en-US"/>
              <a:t>   </a:t>
            </a:r>
            <a:r>
              <a:rPr lang="en-US" altLang="zh-CN"/>
              <a:t>《</a:t>
            </a:r>
            <a:r>
              <a:rPr lang="zh-CN" altLang="en-US"/>
              <a:t>春夜洛城闻笛</a:t>
            </a:r>
            <a:r>
              <a:rPr lang="en-US" altLang="zh-CN"/>
              <a:t>》</a:t>
            </a:r>
            <a:r>
              <a:rPr lang="zh-CN" altLang="en-US"/>
              <a:t>是唐代诗人李白创作的一首七绝。此诗抒发了作者客居洛阳夜深人静之时被笛声引起的思乡之情，其前两句描写笛声随春风而传遍洛阳城，后两句写因闻笛而思乡。全诗扣紧一个</a:t>
            </a:r>
            <a:r>
              <a:rPr lang="en-US" altLang="zh-CN"/>
              <a:t>"</a:t>
            </a:r>
            <a:r>
              <a:rPr lang="zh-CN" altLang="en-US"/>
              <a:t>闻</a:t>
            </a:r>
            <a:r>
              <a:rPr lang="en-US" altLang="zh-CN"/>
              <a:t>"</a:t>
            </a:r>
            <a:r>
              <a:rPr lang="zh-CN" altLang="en-US"/>
              <a:t>字，抒写自己闻笛的感受，合理运用想象和夸张，感情直率真挚又有余蕴，令人回味无穷。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zh-CN" altLang="en-US"/>
              <a:t>五、当堂检测</a:t>
            </a:r>
          </a:p>
          <a:p>
            <a:r>
              <a:rPr lang="en-US" altLang="zh-CN"/>
              <a:t>1.</a:t>
            </a:r>
            <a:r>
              <a:rPr lang="zh-CN" altLang="en-US"/>
              <a:t>诗中能揭示主旨的诗句是 </a:t>
            </a:r>
          </a:p>
          <a:p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触发诗人故园之恋的句子是</a:t>
            </a:r>
            <a:r>
              <a:rPr lang="en-US" altLang="zh-CN"/>
              <a:t>:                         </a:t>
            </a:r>
          </a:p>
          <a:p>
            <a:pPr marL="0" indent="0">
              <a:buNone/>
            </a:pPr>
            <a:r>
              <a:rPr lang="en-US" altLang="zh-CN"/>
              <a:t> </a:t>
            </a:r>
          </a:p>
          <a:p>
            <a:r>
              <a:rPr lang="en-US" altLang="zh-CN"/>
              <a:t>3.</a:t>
            </a:r>
            <a:r>
              <a:rPr lang="zh-CN" altLang="en-US"/>
              <a:t>关于本诗的“关键”，理解正确的一项是（   ）</a:t>
            </a:r>
          </a:p>
          <a:p>
            <a:r>
              <a:rPr lang="en-US" altLang="zh-CN"/>
              <a:t>A.</a:t>
            </a:r>
            <a:r>
              <a:rPr lang="zh-CN" altLang="en-US"/>
              <a:t>玉笛            </a:t>
            </a:r>
            <a:r>
              <a:rPr lang="en-US" altLang="zh-CN"/>
              <a:t>B.</a:t>
            </a:r>
            <a:r>
              <a:rPr lang="zh-CN" altLang="en-US"/>
              <a:t>春风          </a:t>
            </a:r>
          </a:p>
          <a:p>
            <a:r>
              <a:rPr lang="en-US" altLang="zh-CN"/>
              <a:t>C.</a:t>
            </a:r>
            <a:r>
              <a:rPr lang="zh-CN" altLang="en-US"/>
              <a:t>折柳            </a:t>
            </a:r>
            <a:r>
              <a:rPr lang="en-US" altLang="zh-CN"/>
              <a:t>D.</a:t>
            </a:r>
            <a:r>
              <a:rPr lang="zh-CN" altLang="en-US"/>
              <a:t>此夜</a:t>
            </a:r>
          </a:p>
        </p:txBody>
      </p:sp>
      <p:sp>
        <p:nvSpPr>
          <p:cNvPr id="22531" name="文本框 3"/>
          <p:cNvSpPr txBox="1"/>
          <p:nvPr/>
        </p:nvSpPr>
        <p:spPr>
          <a:xfrm>
            <a:off x="8564563" y="4030980"/>
            <a:ext cx="5334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2532" name="文本框 4"/>
          <p:cNvSpPr txBox="1"/>
          <p:nvPr/>
        </p:nvSpPr>
        <p:spPr>
          <a:xfrm>
            <a:off x="1129030" y="2298383"/>
            <a:ext cx="79692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此夜曲中闻折柳，  何人不起故园情！        </a:t>
            </a:r>
          </a:p>
        </p:txBody>
      </p:sp>
      <p:sp>
        <p:nvSpPr>
          <p:cNvPr id="22533" name="文本框 5"/>
          <p:cNvSpPr txBox="1"/>
          <p:nvPr/>
        </p:nvSpPr>
        <p:spPr>
          <a:xfrm>
            <a:off x="1797368" y="3451543"/>
            <a:ext cx="33559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此夜曲中闻折柳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504825" y="1125855"/>
            <a:ext cx="9317990" cy="5000625"/>
          </a:xfrm>
        </p:spPr>
        <p:txBody>
          <a:bodyPr anchor="t"/>
          <a:lstStyle/>
          <a:p>
            <a:r>
              <a:rPr lang="en-US" altLang="zh-CN"/>
              <a:t>4.</a:t>
            </a:r>
            <a:r>
              <a:rPr lang="zh-CN" altLang="en-US"/>
              <a:t>对这首诗的赏析不正确的一项是（     ）</a:t>
            </a:r>
          </a:p>
          <a:p>
            <a:r>
              <a:rPr lang="en-US" altLang="zh-CN" sz="2800"/>
              <a:t>A.</a:t>
            </a:r>
            <a:r>
              <a:rPr lang="zh-CN" altLang="en-US" sz="2800"/>
              <a:t>首句“暗飞声”的“暗”字，包含了不知此笛为何人所吹、从何处而来的意思，也有断续、隐约之意，这与诗的情境是一致的。</a:t>
            </a:r>
          </a:p>
          <a:p>
            <a:r>
              <a:rPr lang="en-US" altLang="zh-CN" sz="2800"/>
              <a:t>B.</a:t>
            </a:r>
            <a:r>
              <a:rPr lang="zh-CN" altLang="en-US" sz="2800"/>
              <a:t>第二句着意渲染笛声。“满”字运用夸张的艺术手法，极写夜之宁静，笛之悠扬</a:t>
            </a:r>
          </a:p>
          <a:p>
            <a:r>
              <a:rPr lang="en-US" altLang="zh-CN" sz="2800"/>
              <a:t>C.</a:t>
            </a:r>
            <a:r>
              <a:rPr lang="zh-CN" altLang="en-US" sz="2800"/>
              <a:t>此诗着重在以诗人的感情变化，来表现吹笛人技艺的高超，烘托玉笛声的艺术魅力。</a:t>
            </a:r>
          </a:p>
          <a:p>
            <a:r>
              <a:rPr lang="en-US" altLang="zh-CN" sz="2800"/>
              <a:t>D.</a:t>
            </a:r>
            <a:r>
              <a:rPr lang="zh-CN" altLang="en-US" sz="2800"/>
              <a:t>全诗扣紧一个“闻”字，抒写诗人闻笛后的孤寂心情和乡思之切。</a:t>
            </a:r>
          </a:p>
        </p:txBody>
      </p:sp>
      <p:sp>
        <p:nvSpPr>
          <p:cNvPr id="23555" name="文本框 3"/>
          <p:cNvSpPr txBox="1"/>
          <p:nvPr/>
        </p:nvSpPr>
        <p:spPr>
          <a:xfrm>
            <a:off x="7411403" y="1125538"/>
            <a:ext cx="1449387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2355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2400" y="10337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3"/>
          <p:cNvSpPr txBox="1"/>
          <p:nvPr/>
        </p:nvSpPr>
        <p:spPr>
          <a:xfrm>
            <a:off x="3558540" y="1412875"/>
            <a:ext cx="604456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李白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中国唐代伟大的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浪漫主义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诗人，被后人尊称为“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诗仙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”，与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杜甫并称为“大李杜”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  终身不得志，在其诗中表达出追求自由和对未来积极向上的精神。</a:t>
            </a:r>
          </a:p>
        </p:txBody>
      </p:sp>
      <p:sp>
        <p:nvSpPr>
          <p:cNvPr id="8195" name="WordArt 4"/>
          <p:cNvSpPr/>
          <p:nvPr/>
        </p:nvSpPr>
        <p:spPr>
          <a:xfrm>
            <a:off x="2715895" y="64135"/>
            <a:ext cx="3360738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80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</a:p>
        </p:txBody>
      </p:sp>
      <p:pic>
        <p:nvPicPr>
          <p:cNvPr id="4099" name="图片 368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" y="1948180"/>
            <a:ext cx="2771140" cy="3665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1"/>
          <p:cNvSpPr txBox="1"/>
          <p:nvPr/>
        </p:nvSpPr>
        <p:spPr>
          <a:xfrm>
            <a:off x="474663" y="1168400"/>
            <a:ext cx="8993187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李白诗以抒情为主，诗之风格豪放洒脱大气，清新俊逸，语言流转自然，音律和谐多变，构成其特有的瑰丽绚烂的色彩。继屈原之后，是中国最杰出的诗人，他的大量诗篇，既反映了那个时代的繁荣气象，也揭露和批判了统治集团的腐败，表现出蔑视权贵，一部分诗抒发其内心的幽怨之气，存诗近千首，有《李太白集》，也是盛唐时期诗歌的代表人物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 txBox="1"/>
          <p:nvPr/>
        </p:nvSpPr>
        <p:spPr>
          <a:xfrm>
            <a:off x="2350453" y="1641793"/>
            <a:ext cx="48418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>
                <a:solidFill>
                  <a:srgbClr val="00008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春夜洛城闻笛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514350" y="3789363"/>
            <a:ext cx="86677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谁家玉笛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暗飞声　，　散入春风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满洛城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436563" y="4508500"/>
            <a:ext cx="96440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此夜曲中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闻折柳    ，   何人不起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故园情？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5795963" y="2746693"/>
            <a:ext cx="176371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李白</a:t>
            </a:r>
          </a:p>
        </p:txBody>
      </p:sp>
      <p:sp>
        <p:nvSpPr>
          <p:cNvPr id="11270" name="文本框 1"/>
          <p:cNvSpPr txBox="1"/>
          <p:nvPr/>
        </p:nvSpPr>
        <p:spPr>
          <a:xfrm>
            <a:off x="277813" y="692150"/>
            <a:ext cx="66405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初读感悟，注意停顿。</a:t>
            </a:r>
          </a:p>
        </p:txBody>
      </p:sp>
    </p:spTree>
  </p:cSld>
  <p:clrMapOvr>
    <a:masterClrMapping/>
  </p:clrMapOvr>
  <p:transition spd="med">
    <p:wedge/>
    <p:sndAc>
      <p:stSnd>
        <p:snd r:embed="rId2" name="type.wav"/>
      </p:stSnd>
    </p:sndAc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 txBox="1"/>
          <p:nvPr/>
        </p:nvSpPr>
        <p:spPr>
          <a:xfrm>
            <a:off x="2350453" y="1641793"/>
            <a:ext cx="48418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>
                <a:solidFill>
                  <a:srgbClr val="00008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春夜洛城闻笛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514350" y="3789363"/>
            <a:ext cx="86677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谁家玉笛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暗飞声　，　散入春风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满洛城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436563" y="4508500"/>
            <a:ext cx="96440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此夜曲中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闻折柳    ，   何人不起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故园情？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5795963" y="2746693"/>
            <a:ext cx="176371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李白</a:t>
            </a:r>
          </a:p>
        </p:txBody>
      </p:sp>
      <p:sp>
        <p:nvSpPr>
          <p:cNvPr id="11270" name="文本框 1"/>
          <p:cNvSpPr txBox="1"/>
          <p:nvPr/>
        </p:nvSpPr>
        <p:spPr>
          <a:xfrm>
            <a:off x="277813" y="692150"/>
            <a:ext cx="66405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初读感悟，注意停顿。</a:t>
            </a:r>
          </a:p>
        </p:txBody>
      </p:sp>
      <p:pic>
        <p:nvPicPr>
          <p:cNvPr id="2" name="冯帅龙 - 红颜旧 (笛子曲)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8696960" y="563054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5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8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4097" descr="静夜思(李白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738" y="407988"/>
            <a:ext cx="4424362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4099"/>
          <p:cNvSpPr txBox="1"/>
          <p:nvPr/>
        </p:nvSpPr>
        <p:spPr>
          <a:xfrm>
            <a:off x="8836025" y="838200"/>
            <a:ext cx="1004888" cy="3816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charset="-122"/>
              </a:rPr>
              <a:t>我品其中味</a:t>
            </a:r>
          </a:p>
        </p:txBody>
      </p:sp>
      <p:sp>
        <p:nvSpPr>
          <p:cNvPr id="9220" name="文本框 4100"/>
          <p:cNvSpPr txBox="1"/>
          <p:nvPr/>
        </p:nvSpPr>
        <p:spPr>
          <a:xfrm>
            <a:off x="431800" y="407988"/>
            <a:ext cx="49609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在这首诗中，你品味到了什么呢？</a:t>
            </a:r>
          </a:p>
        </p:txBody>
      </p:sp>
      <p:sp>
        <p:nvSpPr>
          <p:cNvPr id="9221" name="文本框 4101"/>
          <p:cNvSpPr txBox="1"/>
          <p:nvPr/>
        </p:nvSpPr>
        <p:spPr>
          <a:xfrm>
            <a:off x="277813" y="1916113"/>
            <a:ext cx="4365625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1" charset="-122"/>
              </a:rPr>
              <a:t>小提示：可以从关键词语的理解、诗人情感等方面入手。</a:t>
            </a:r>
          </a:p>
        </p:txBody>
      </p:sp>
      <p:sp>
        <p:nvSpPr>
          <p:cNvPr id="9222" name="文本框 4102"/>
          <p:cNvSpPr txBox="1"/>
          <p:nvPr/>
        </p:nvSpPr>
        <p:spPr>
          <a:xfrm>
            <a:off x="517525" y="4437063"/>
            <a:ext cx="3887788" cy="13112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关键词句：何人不起故园情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占位符 38914"/>
          <p:cNvSpPr>
            <a:spLocks noGrp="1" noRot="1"/>
          </p:cNvSpPr>
          <p:nvPr>
            <p:ph type="body"/>
          </p:nvPr>
        </p:nvSpPr>
        <p:spPr>
          <a:solidFill>
            <a:srgbClr val="FFFFFF"/>
          </a:solidFill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400" b="1"/>
              <a:t>               </a:t>
            </a:r>
            <a:r>
              <a:rPr lang="zh-CN" altLang="en-US" sz="4400" b="1"/>
              <a:t>春夜洛城闻笛</a:t>
            </a:r>
            <a:r>
              <a:rPr lang="zh-CN" altLang="en-US" sz="4400"/>
              <a:t>   </a:t>
            </a:r>
            <a:endParaRPr lang="en-US" altLang="zh-CN" sz="4400"/>
          </a:p>
          <a:p>
            <a:pPr>
              <a:lnSpc>
                <a:spcPct val="90000"/>
              </a:lnSpc>
              <a:buNone/>
            </a:pPr>
            <a:r>
              <a:rPr lang="zh-CN" altLang="en-US" sz="4400"/>
              <a:t>      </a:t>
            </a:r>
            <a:r>
              <a:rPr lang="zh-CN" altLang="en-US" sz="2400" b="1"/>
              <a:t>洛城：洛阳</a:t>
            </a:r>
            <a:r>
              <a:rPr lang="en-US" altLang="zh-CN" sz="2400" b="1"/>
              <a:t>(</a:t>
            </a:r>
            <a:r>
              <a:rPr lang="zh-CN" altLang="en-US" sz="2400" b="1"/>
              <a:t>现在河南洛阳</a:t>
            </a:r>
            <a:r>
              <a:rPr lang="en-US" altLang="zh-CN" sz="2400" b="1"/>
              <a:t>)</a:t>
            </a:r>
            <a:r>
              <a:rPr lang="en-US" altLang="zh-CN" sz="2400"/>
              <a:t>          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400"/>
              <a:t>            </a:t>
            </a:r>
            <a:r>
              <a:rPr lang="zh-CN" altLang="en-US" sz="3600" b="1"/>
              <a:t>这首诗是李白游洛阳时所作。描写在夜深人静之时，听到笛声而引发情感。题作</a:t>
            </a:r>
            <a:r>
              <a:rPr lang="en-US" altLang="zh-CN" sz="3600" b="1"/>
              <a:t>《</a:t>
            </a:r>
            <a:r>
              <a:rPr lang="zh-CN" altLang="en-US" sz="3600" b="1"/>
              <a:t>春夜洛城闻笛</a:t>
            </a:r>
            <a:r>
              <a:rPr lang="en-US" altLang="zh-CN" sz="3600" b="1"/>
              <a:t>》</a:t>
            </a:r>
            <a:r>
              <a:rPr lang="zh-CN" altLang="en-US" sz="3600" b="1"/>
              <a:t>，明示诗因闻笛声而感发。题中“洛城”表明是客居，“春夜”点出季节及具体时间。</a:t>
            </a:r>
            <a:endParaRPr lang="en-US" altLang="zh-CN" sz="3600" b="1"/>
          </a:p>
        </p:txBody>
      </p:sp>
      <p:sp>
        <p:nvSpPr>
          <p:cNvPr id="8195" name="WordArt 4"/>
          <p:cNvSpPr>
            <a:spLocks noTextEdit="1"/>
          </p:cNvSpPr>
          <p:nvPr/>
        </p:nvSpPr>
        <p:spPr>
          <a:xfrm>
            <a:off x="1577340" y="365125"/>
            <a:ext cx="6925945" cy="1235075"/>
          </a:xfrm>
          <a:prstGeom prst="rect">
            <a:avLst/>
          </a:prstGeom>
        </p:spPr>
        <p:txBody>
          <a:bodyPr wrap="none" fromWordArt="1">
            <a:prstTxWarp prst="textStop">
              <a:avLst/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/>
          </p:cNvSpPr>
          <p:nvPr>
            <p:ph idx="4294967295"/>
          </p:nvPr>
        </p:nvSpPr>
        <p:spPr/>
        <p:txBody>
          <a:bodyPr wrap="square" anchor="t"/>
          <a:lstStyle/>
          <a:p>
            <a:pPr>
              <a:buNone/>
            </a:pPr>
            <a:r>
              <a:rPr lang="en-US" altLang="zh-CN">
                <a:ea typeface="黑体" panose="02010609060101010101" pitchFamily="2" charset="-122"/>
              </a:rPr>
              <a:t>               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420688" y="2392680"/>
            <a:ext cx="9155112" cy="2955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600" b="1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2310765" y="1189990"/>
            <a:ext cx="5207000" cy="625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b="1">
                <a:latin typeface="Arial" panose="020b0604020202020204" pitchFamily="34" charset="0"/>
                <a:ea typeface="黑体" panose="02010609060101010101" pitchFamily="2" charset="-122"/>
              </a:rPr>
              <a:t>谁家</a:t>
            </a:r>
            <a:r>
              <a:rPr lang="zh-CN" altLang="en-US" sz="35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玉笛</a:t>
            </a:r>
            <a:r>
              <a:rPr lang="zh-CN" altLang="en-US" sz="3500" b="1">
                <a:latin typeface="Arial" panose="020b0604020202020204" pitchFamily="34" charset="0"/>
                <a:ea typeface="黑体" panose="02010609060101010101" pitchFamily="2" charset="-122"/>
              </a:rPr>
              <a:t>暗飞声，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1092200" y="1752600"/>
            <a:ext cx="7812088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不知谁家的玉笛吹出悠扬的笛声，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2352675" y="2438400"/>
            <a:ext cx="4451350" cy="625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b="1">
                <a:latin typeface="Arial" panose="020b0604020202020204" pitchFamily="34" charset="0"/>
                <a:ea typeface="黑体" panose="02010609060101010101" pitchFamily="2" charset="-122"/>
              </a:rPr>
              <a:t>散入春风满洛城。</a:t>
            </a:r>
          </a:p>
        </p:txBody>
      </p:sp>
      <p:sp>
        <p:nvSpPr>
          <p:cNvPr id="13319" name="Text Box 7"/>
          <p:cNvSpPr txBox="1"/>
          <p:nvPr/>
        </p:nvSpPr>
        <p:spPr>
          <a:xfrm>
            <a:off x="1092200" y="3124200"/>
            <a:ext cx="80676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随着春风飘扬，传遍整个洛阳城。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2268538" y="3810000"/>
            <a:ext cx="5291137" cy="625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00" b="1">
                <a:latin typeface="Arial" panose="020b0604020202020204" pitchFamily="34" charset="0"/>
                <a:ea typeface="黑体" panose="02010609060101010101" pitchFamily="2" charset="-122"/>
              </a:rPr>
              <a:t>此夜曲中闻折柳，</a:t>
            </a:r>
          </a:p>
        </p:txBody>
      </p:sp>
      <p:sp>
        <p:nvSpPr>
          <p:cNvPr id="13321" name="Text Box 9"/>
          <p:cNvSpPr txBox="1"/>
          <p:nvPr/>
        </p:nvSpPr>
        <p:spPr>
          <a:xfrm>
            <a:off x="320993" y="4419600"/>
            <a:ext cx="99552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就在今夜，听到哀伤的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折杨柳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曲调，</a:t>
            </a:r>
          </a:p>
        </p:txBody>
      </p:sp>
      <p:sp>
        <p:nvSpPr>
          <p:cNvPr id="13322" name="Text Box 10"/>
          <p:cNvSpPr txBox="1"/>
          <p:nvPr/>
        </p:nvSpPr>
        <p:spPr>
          <a:xfrm>
            <a:off x="2186623" y="5121275"/>
            <a:ext cx="4956175" cy="1425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500" b="1">
                <a:latin typeface="Arial" panose="020b0604020202020204" pitchFamily="34" charset="0"/>
                <a:ea typeface="黑体" panose="02010609060101010101" pitchFamily="2" charset="-122"/>
              </a:rPr>
              <a:t>何人不起故园情。</a:t>
            </a:r>
          </a:p>
          <a:p>
            <a:pPr>
              <a:spcBef>
                <a:spcPct val="50000"/>
              </a:spcBef>
            </a:pPr>
            <a:endParaRPr lang="zh-CN" altLang="en-US" sz="35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706120" y="5977890"/>
            <a:ext cx="697071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谁不会萌发思念故乡的深情。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84500" y="920115"/>
            <a:ext cx="1505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精美的笛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89930" y="1318895"/>
            <a:ext cx="2720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声音不知从何处传来。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37885" y="2392680"/>
            <a:ext cx="37617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指春天的风，比喻恩泽，融和的       气氛等引申涵义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13780" y="3977640"/>
            <a:ext cx="1302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听;听见。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9930" y="5332730"/>
            <a:ext cx="2117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指故乡，家乡。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神秘曲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92</Paragraphs>
  <Slides>24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4">
      <vt:lpstr>Arial</vt:lpstr>
      <vt:lpstr>宋体</vt:lpstr>
      <vt:lpstr>黑体</vt:lpstr>
      <vt:lpstr>Cambria</vt:lpstr>
      <vt:lpstr>Calibri</vt:lpstr>
      <vt:lpstr>楷体_GB2312</vt:lpstr>
      <vt:lpstr>华文行楷</vt:lpstr>
      <vt:lpstr>Wingdings</vt:lpstr>
      <vt:lpstr>隶书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2021-04-15T10:03:59.984</cp:lastPrinted>
  <dcterms:created xsi:type="dcterms:W3CDTF">2021-04-15T10:03:59Z</dcterms:created>
  <dcterms:modified xsi:type="dcterms:W3CDTF">2021-04-15T02:04:00Z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