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14" r:id="rId4"/>
    <p:sldId id="419" r:id="rId5"/>
    <p:sldId id="420" r:id="rId6"/>
    <p:sldId id="421" r:id="rId7"/>
    <p:sldId id="422" r:id="rId8"/>
    <p:sldId id="423" r:id="rId9"/>
    <p:sldId id="425" r:id="rId10"/>
    <p:sldId id="426" r:id="rId11"/>
    <p:sldId id="427" r:id="rId12"/>
    <p:sldId id="428" r:id="rId13"/>
    <p:sldId id="429" r:id="rId14"/>
    <p:sldId id="430" r:id="rId15"/>
    <p:sldId id="431" r:id="rId16"/>
    <p:sldId id="432" r:id="rId17"/>
    <p:sldId id="433" r:id="rId18"/>
    <p:sldId id="434" r:id="rId19"/>
    <p:sldId id="435" r:id="rId20"/>
    <p:sldId id="437" r:id="rId21"/>
    <p:sldId id="438" r:id="rId22"/>
    <p:sldId id="439" r:id="rId23"/>
    <p:sldId id="415" r:id="rId24"/>
    <p:sldId id="440" r:id="rId25"/>
    <p:sldId id="441" r:id="rId26"/>
    <p:sldId id="442" r:id="rId27"/>
    <p:sldId id="443" r:id="rId28"/>
    <p:sldId id="444" r:id="rId29"/>
    <p:sldId id="445" r:id="rId30"/>
    <p:sldId id="446" r:id="rId31"/>
    <p:sldId id="447" r:id="rId32"/>
    <p:sldId id="448" r:id="rId33"/>
    <p:sldId id="449" r:id="rId34"/>
    <p:sldId id="455" r:id="rId35"/>
    <p:sldId id="460" r:id="rId36"/>
    <p:sldId id="456" r:id="rId37"/>
    <p:sldId id="457" r:id="rId38"/>
    <p:sldId id="450" r:id="rId39"/>
    <p:sldId id="451" r:id="rId40"/>
    <p:sldId id="452" r:id="rId41"/>
    <p:sldId id="453" r:id="rId42"/>
    <p:sldId id="454" r:id="rId43"/>
    <p:sldId id="459" r:id="rId44"/>
    <p:sldId id="458" r:id="rId45"/>
    <p:sldId id="461"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65" autoAdjust="0"/>
    <p:restoredTop sz="95296"/>
  </p:normalViewPr>
  <p:slideViewPr>
    <p:cSldViewPr snapToGrid="0">
      <p:cViewPr varScale="1">
        <p:scale>
          <a:sx n="70" d="100"/>
          <a:sy n="70" d="100"/>
        </p:scale>
        <p:origin x="792" y="66"/>
      </p:cViewPr>
      <p:guideLst>
        <p:guide orient="horz" pos="2160"/>
        <p:guide pos="3839"/>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04.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tags" Target="../tags/tag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tags" Target="../tags/tag6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tags" Target="../tags/tag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0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jpeg" /><Relationship Id="rId4" Type="http://schemas.openxmlformats.org/officeDocument/2006/relationships/tags" Target="../tags/tag10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3118757" y="1593913"/>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a:solidFill>
                  <a:srgbClr val="FFFF00"/>
                </a:solidFill>
                <a:latin typeface="黑体" panose="02010609060101010101" pitchFamily="49" charset="-122"/>
                <a:ea typeface="黑体" panose="02010609060101010101" pitchFamily="49" charset="-122"/>
              </a:rPr>
              <a:t>小二黑结婚</a:t>
            </a:r>
            <a:endParaRPr lang="zh-CN" altLang="en-US" sz="4000">
              <a:solidFill>
                <a:srgbClr val="FFFF00"/>
              </a:solidFill>
              <a:latin typeface="黑体" panose="02010609060101010101" pitchFamily="49" charset="-122"/>
              <a:ea typeface="黑体" panose="02010609060101010101" pitchFamily="49" charset="-122"/>
            </a:endParaRPr>
          </a:p>
        </p:txBody>
      </p:sp>
      <p:sp>
        <p:nvSpPr>
          <p:cNvPr id="8" name="副标题 2"/>
          <p:cNvSpPr txBox="1"/>
          <p:nvPr/>
        </p:nvSpPr>
        <p:spPr>
          <a:xfrm>
            <a:off x="3450772" y="286962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3600">
                <a:solidFill>
                  <a:prstClr val="white"/>
                </a:solidFill>
                <a:latin typeface="黑体" panose="02010609060101010101" pitchFamily="49" charset="-122"/>
                <a:ea typeface="黑体" panose="02010609060101010101" pitchFamily="49" charset="-122"/>
              </a:rPr>
              <a:t>高二年级 语文</a:t>
            </a:r>
            <a:endParaRPr lang="en-US" altLang="zh-CN" sz="3600">
              <a:solidFill>
                <a:prstClr val="white">
                  <a:lumMod val="95000"/>
                </a:prstClr>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8436" p14:dur="2000"/>
    </mc:Choice>
    <mc:Fallback>
      <p:transition spd="slow" advTm="38436"/>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745673" y="1562343"/>
            <a:ext cx="8425682" cy="3535007"/>
          </a:xfrm>
          <a:prstGeom prst="rect">
            <a:avLst/>
          </a:prstGeom>
        </p:spPr>
        <p:txBody>
          <a:bodyPr wrap="square">
            <a:spAutoFit/>
          </a:bodyPr>
          <a:lstStyle/>
          <a:p>
            <a:pPr>
              <a:lnSpc>
                <a:spcPts val="3880"/>
              </a:lnSpc>
            </a:pPr>
            <a:r>
              <a:rPr lang="zh-CN" altLang="en-US" sz="2400">
                <a:solidFill>
                  <a:schemeClr val="bg1"/>
                </a:solidFill>
              </a:rPr>
              <a:t>可以分成三个部分来归纳：</a:t>
            </a:r>
            <a:endParaRPr lang="en-US" altLang="zh-CN" sz="2400">
              <a:solidFill>
                <a:schemeClr val="bg1"/>
              </a:solidFill>
            </a:endParaRPr>
          </a:p>
          <a:p>
            <a:pPr>
              <a:lnSpc>
                <a:spcPts val="3880"/>
              </a:lnSpc>
            </a:pPr>
            <a:endParaRPr lang="zh-CN" altLang="en-US" sz="2400">
              <a:solidFill>
                <a:schemeClr val="bg1"/>
              </a:solidFill>
            </a:endParaRPr>
          </a:p>
          <a:p>
            <a:pPr>
              <a:lnSpc>
                <a:spcPts val="3880"/>
              </a:lnSpc>
            </a:pPr>
            <a:r>
              <a:rPr lang="zh-CN" altLang="en-US" sz="2400">
                <a:solidFill>
                  <a:schemeClr val="bg1"/>
                </a:solidFill>
              </a:rPr>
              <a:t>第一部分（“二诸葛的神课”）：之前，小二黑和小芹摆脱了金旺兄弟对他们的斗争会，但是二诸葛和三仙姑还在持续对他们施加阻力，于是他们只好去大窑商量怎么解决问题，结果被金旺兄弟“拿双”，押到区上。听闻此消息的二诸葛心急如焚，但他不是想着怎么合理地解决问题，而是坚持求神问卜。</a:t>
            </a:r>
            <a:endParaRPr lang="zh-CN" altLang="en-US" sz="2400">
              <a:solidFill>
                <a:schemeClr val="bg1"/>
              </a:solidFill>
            </a:endParaRPr>
          </a:p>
        </p:txBody>
      </p:sp>
    </p:spTree>
    <p:custDataLst>
      <p:tags r:id="rId3"/>
    </p:custDataLst>
  </p:cSld>
  <p:clrMapOvr>
    <a:masterClrMapping/>
  </p:clrMapOvr>
  <mc:AlternateContent>
    <mc:Choice xmlns:p14="http://schemas.microsoft.com/office/powerpoint/2010/main" Requires="p14">
      <p:transition spd="slow" advTm="46584" p14:dur="2000"/>
    </mc:Choice>
    <mc:Fallback>
      <p:transition spd="slow" advTm="46584"/>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054711" y="2169039"/>
            <a:ext cx="8251115" cy="1519647"/>
          </a:xfrm>
          <a:prstGeom prst="rect">
            <a:avLst/>
          </a:prstGeom>
        </p:spPr>
        <p:txBody>
          <a:bodyPr wrap="square">
            <a:spAutoFit/>
          </a:bodyPr>
          <a:lstStyle/>
          <a:p>
            <a:pPr>
              <a:lnSpc>
                <a:spcPts val="3880"/>
              </a:lnSpc>
            </a:pPr>
            <a:r>
              <a:rPr lang="zh-CN" altLang="en-US" sz="2400">
                <a:solidFill>
                  <a:schemeClr val="bg1"/>
                </a:solidFill>
                <a:latin typeface="+mn-ea"/>
              </a:rPr>
              <a:t>第二部分（“恩典恩典”和“看看仙姑”）：在人民政府的保护和支持下，小二黑和小芹取得了婚姻自主的胜利；横行霸道的</a:t>
            </a:r>
            <a:r>
              <a:rPr lang="zh-CN" altLang="zh-CN" sz="2400">
                <a:solidFill>
                  <a:schemeClr val="bg1"/>
                </a:solidFill>
              </a:rPr>
              <a:t>金旺兄弟</a:t>
            </a:r>
            <a:r>
              <a:rPr lang="zh-CN" altLang="en-US" sz="2400">
                <a:solidFill>
                  <a:schemeClr val="bg1"/>
                </a:solidFill>
                <a:latin typeface="+mn-ea"/>
              </a:rPr>
              <a:t>被处理；两个“神仙”也受到教育。</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22128" p14:dur="2000"/>
    </mc:Choice>
    <mc:Fallback>
      <p:transition spd="slow" advTm="22128"/>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051125" y="2191263"/>
            <a:ext cx="8089749" cy="2034596"/>
          </a:xfrm>
          <a:prstGeom prst="rect">
            <a:avLst/>
          </a:prstGeom>
        </p:spPr>
        <p:txBody>
          <a:bodyPr wrap="square">
            <a:spAutoFit/>
          </a:bodyPr>
          <a:lstStyle/>
          <a:p>
            <a:pPr>
              <a:lnSpc>
                <a:spcPts val="3880"/>
              </a:lnSpc>
            </a:pPr>
            <a:r>
              <a:rPr lang="zh-CN" altLang="en-US" sz="2400">
                <a:solidFill>
                  <a:schemeClr val="bg1"/>
                </a:solidFill>
              </a:rPr>
              <a:t>第三部分（“怎么到底”）：在群众的见证下，金旺兄弟得到了应有的惩罚，二诸葛和三仙姑的思想也彻底发生转变，再也不坚持之前的那一套，小二黑和小芹经过自己的斗争，最终“十分得意”地生活在一起，获得了幸福。</a:t>
            </a:r>
            <a:endParaRPr lang="zh-CN" altLang="en-US" sz="2400">
              <a:solidFill>
                <a:schemeClr val="bg1"/>
              </a:solidFill>
            </a:endParaRPr>
          </a:p>
        </p:txBody>
      </p:sp>
    </p:spTree>
    <p:custDataLst>
      <p:tags r:id="rId3"/>
    </p:custDataLst>
  </p:cSld>
  <p:clrMapOvr>
    <a:masterClrMapping/>
  </p:clrMapOvr>
  <mc:AlternateContent>
    <mc:Choice xmlns:p14="http://schemas.microsoft.com/office/powerpoint/2010/main" Requires="p14">
      <p:transition spd="slow" advTm="25065" p14:dur="2000"/>
    </mc:Choice>
    <mc:Fallback>
      <p:transition spd="slow" advTm="25065"/>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4394979" y="1759779"/>
            <a:ext cx="4083169" cy="584775"/>
          </a:xfrm>
          <a:prstGeom prst="rect">
            <a:avLst/>
          </a:prstGeom>
        </p:spPr>
        <p:txBody>
          <a:bodyPr wrap="none">
            <a:spAutoFit/>
          </a:bodyPr>
          <a:lstStyle/>
          <a:p>
            <a:r>
              <a:rPr lang="zh-CN" altLang="zh-CN" sz="3200">
                <a:solidFill>
                  <a:srgbClr val="FFFF00"/>
                </a:solidFill>
                <a:latin typeface="+mn-ea"/>
                <a:cs typeface="Times New Roman" panose="02020603050405020304" pitchFamily="18" charset="0"/>
              </a:rPr>
              <a:t>研读课文</a:t>
            </a:r>
            <a:r>
              <a:rPr lang="zh-CN" altLang="en-US" sz="3200">
                <a:solidFill>
                  <a:srgbClr val="FFFF00"/>
                </a:solidFill>
                <a:latin typeface="+mn-ea"/>
                <a:cs typeface="Times New Roman" panose="02020603050405020304" pitchFamily="18" charset="0"/>
              </a:rPr>
              <a:t>  </a:t>
            </a:r>
            <a:r>
              <a:rPr lang="zh-CN" altLang="zh-CN" sz="3200">
                <a:solidFill>
                  <a:srgbClr val="FFFF00"/>
                </a:solidFill>
                <a:latin typeface="+mn-ea"/>
                <a:cs typeface="Times New Roman" panose="02020603050405020304" pitchFamily="18" charset="0"/>
              </a:rPr>
              <a:t>赏析形象</a:t>
            </a:r>
            <a:r>
              <a:rPr lang="zh-CN" altLang="zh-CN" sz="3200">
                <a:solidFill>
                  <a:srgbClr val="FFFF00"/>
                </a:solidFill>
                <a:latin typeface="+mn-ea"/>
              </a:rPr>
              <a:t> </a:t>
            </a:r>
            <a:endParaRPr lang="zh-CN" altLang="en-US" sz="3200">
              <a:solidFill>
                <a:srgbClr val="FFFF00"/>
              </a:solidFill>
              <a:latin typeface="+mn-ea"/>
            </a:endParaRPr>
          </a:p>
        </p:txBody>
      </p:sp>
      <p:sp>
        <p:nvSpPr>
          <p:cNvPr id="4" name="矩形 3"/>
          <p:cNvSpPr/>
          <p:nvPr/>
        </p:nvSpPr>
        <p:spPr>
          <a:xfrm>
            <a:off x="2302136" y="2828836"/>
            <a:ext cx="8068236" cy="2034596"/>
          </a:xfrm>
          <a:prstGeom prst="rect">
            <a:avLst/>
          </a:prstGeom>
        </p:spPr>
        <p:txBody>
          <a:bodyPr wrap="square">
            <a:spAutoFit/>
          </a:bodyPr>
          <a:lstStyle/>
          <a:p>
            <a:pPr>
              <a:lnSpc>
                <a:spcPts val="3880"/>
              </a:lnSpc>
            </a:pPr>
            <a:r>
              <a:rPr lang="zh-CN" altLang="en-US" sz="2400">
                <a:solidFill>
                  <a:schemeClr val="bg1"/>
                </a:solidFill>
              </a:rPr>
              <a:t>问题：在小说的矛盾冲突中，作者借助富有地方特色的</a:t>
            </a:r>
            <a:endParaRPr lang="en-US" altLang="zh-CN" sz="2400">
              <a:solidFill>
                <a:schemeClr val="bg1"/>
              </a:solidFill>
            </a:endParaRPr>
          </a:p>
          <a:p>
            <a:pPr>
              <a:lnSpc>
                <a:spcPts val="3880"/>
              </a:lnSpc>
            </a:pPr>
            <a:r>
              <a:rPr lang="zh-CN" altLang="en-US" sz="2400">
                <a:solidFill>
                  <a:schemeClr val="bg1"/>
                </a:solidFill>
              </a:rPr>
              <a:t>           语言和动作描写，将人物的形象突出地表现出来，</a:t>
            </a:r>
            <a:endParaRPr lang="en-US" altLang="zh-CN" sz="2400">
              <a:solidFill>
                <a:schemeClr val="bg1"/>
              </a:solidFill>
            </a:endParaRPr>
          </a:p>
          <a:p>
            <a:pPr>
              <a:lnSpc>
                <a:spcPts val="3880"/>
              </a:lnSpc>
            </a:pPr>
            <a:r>
              <a:rPr lang="zh-CN" altLang="en-US" sz="2400">
                <a:solidFill>
                  <a:schemeClr val="bg1"/>
                </a:solidFill>
              </a:rPr>
              <a:t>           给人留下了深刻的印象。请你结合人物的细节</a:t>
            </a:r>
            <a:endParaRPr lang="en-US" altLang="zh-CN" sz="2400">
              <a:solidFill>
                <a:schemeClr val="bg1"/>
              </a:solidFill>
            </a:endParaRPr>
          </a:p>
          <a:p>
            <a:pPr>
              <a:lnSpc>
                <a:spcPts val="3880"/>
              </a:lnSpc>
            </a:pPr>
            <a:r>
              <a:rPr lang="zh-CN" altLang="en-US" sz="2400">
                <a:solidFill>
                  <a:schemeClr val="bg1"/>
                </a:solidFill>
              </a:rPr>
              <a:t>           描写，分析二诸葛和三仙姑这两个人物形象。</a:t>
            </a:r>
            <a:endParaRPr lang="zh-CN" altLang="en-US" sz="2400">
              <a:solidFill>
                <a:schemeClr val="bg1"/>
              </a:solidFill>
            </a:endParaRPr>
          </a:p>
        </p:txBody>
      </p:sp>
    </p:spTree>
    <p:custDataLst>
      <p:tags r:id="rId3"/>
    </p:custDataLst>
  </p:cSld>
  <p:clrMapOvr>
    <a:masterClrMapping/>
  </p:clrMapOvr>
  <mc:AlternateContent>
    <mc:Choice xmlns:p14="http://schemas.microsoft.com/office/powerpoint/2010/main" Requires="p14">
      <p:transition spd="slow" advTm="45568" p14:dur="2000"/>
    </mc:Choice>
    <mc:Fallback>
      <p:transition spd="slow" advTm="45568"/>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136140" y="1708639"/>
            <a:ext cx="8299450" cy="2593018"/>
          </a:xfrm>
          <a:prstGeom prst="rect">
            <a:avLst/>
          </a:prstGeom>
        </p:spPr>
        <p:txBody>
          <a:bodyPr wrap="square">
            <a:spAutoFit/>
          </a:bodyPr>
          <a:lstStyle/>
          <a:p>
            <a:pPr>
              <a:lnSpc>
                <a:spcPts val="3880"/>
              </a:lnSpc>
            </a:pPr>
            <a:r>
              <a:rPr lang="zh-CN" altLang="en-US" sz="2400">
                <a:solidFill>
                  <a:schemeClr val="bg1"/>
                </a:solidFill>
                <a:latin typeface="+mn-ea"/>
              </a:rPr>
              <a:t>      二诸葛的形象可以从对他的语言描写中看出：</a:t>
            </a:r>
            <a:endParaRPr lang="en-US" altLang="zh-CN" sz="2400">
              <a:solidFill>
                <a:schemeClr val="bg1"/>
              </a:solidFill>
              <a:latin typeface="+mn-ea"/>
            </a:endParaRPr>
          </a:p>
          <a:p>
            <a:pPr>
              <a:lnSpc>
                <a:spcPts val="3880"/>
              </a:lnSpc>
            </a:pPr>
            <a:endParaRPr lang="zh-CN" altLang="en-US" sz="2400">
              <a:solidFill>
                <a:schemeClr val="bg1"/>
              </a:solidFill>
              <a:latin typeface="+mn-ea"/>
            </a:endParaRPr>
          </a:p>
          <a:p>
            <a:pPr>
              <a:lnSpc>
                <a:spcPts val="3880"/>
              </a:lnSpc>
            </a:pPr>
            <a:r>
              <a:rPr lang="en-US" altLang="zh-CN" sz="2400">
                <a:solidFill>
                  <a:schemeClr val="bg1"/>
                </a:solidFill>
                <a:latin typeface="+mn-ea"/>
              </a:rPr>
              <a:t>          1.</a:t>
            </a:r>
            <a:r>
              <a:rPr lang="zh-CN" altLang="en-US" sz="2400">
                <a:solidFill>
                  <a:schemeClr val="bg1"/>
                </a:solidFill>
                <a:latin typeface="+mn-ea"/>
              </a:rPr>
              <a:t>请区长恩典恩典就过去了</a:t>
            </a:r>
            <a:endParaRPr lang="zh-CN" altLang="en-US" sz="2400">
              <a:solidFill>
                <a:schemeClr val="bg1"/>
              </a:solidFill>
              <a:latin typeface="+mn-ea"/>
            </a:endParaRPr>
          </a:p>
          <a:p>
            <a:pPr>
              <a:lnSpc>
                <a:spcPts val="3880"/>
              </a:lnSpc>
            </a:pPr>
            <a:r>
              <a:rPr lang="zh-CN" altLang="en-US" sz="2400">
                <a:solidFill>
                  <a:schemeClr val="bg1"/>
                </a:solidFill>
                <a:latin typeface="+mn-ea"/>
              </a:rPr>
              <a:t>            千万请区长恩典恩典</a:t>
            </a:r>
            <a:endParaRPr lang="zh-CN" altLang="en-US" sz="2400">
              <a:solidFill>
                <a:schemeClr val="bg1"/>
              </a:solidFill>
              <a:latin typeface="+mn-ea"/>
            </a:endParaRPr>
          </a:p>
          <a:p>
            <a:pPr>
              <a:lnSpc>
                <a:spcPts val="3880"/>
              </a:lnSpc>
            </a:pPr>
            <a:endParaRPr lang="zh-CN" altLang="en-US" sz="2400">
              <a:solidFill>
                <a:schemeClr val="bg1"/>
              </a:solidFill>
              <a:latin typeface="+mn-ea"/>
            </a:endParaRPr>
          </a:p>
        </p:txBody>
      </p:sp>
      <p:sp>
        <p:nvSpPr>
          <p:cNvPr id="4" name="矩形 3"/>
          <p:cNvSpPr/>
          <p:nvPr/>
        </p:nvSpPr>
        <p:spPr>
          <a:xfrm>
            <a:off x="3369486" y="4512067"/>
            <a:ext cx="6340197" cy="519373"/>
          </a:xfrm>
          <a:prstGeom prst="rect">
            <a:avLst/>
          </a:prstGeom>
        </p:spPr>
        <p:txBody>
          <a:bodyPr wrap="none">
            <a:spAutoFit/>
          </a:bodyPr>
          <a:lstStyle/>
          <a:p>
            <a:pPr>
              <a:lnSpc>
                <a:spcPts val="3880"/>
              </a:lnSpc>
            </a:pPr>
            <a:r>
              <a:rPr lang="zh-CN" altLang="en-US" sz="2400">
                <a:solidFill>
                  <a:schemeClr val="bg1"/>
                </a:solidFill>
                <a:latin typeface="+mn-ea"/>
              </a:rPr>
              <a:t>表现了二诸葛的胆小怕事、软弱、奴性的心理</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27067" p14:dur="2000"/>
    </mc:Choice>
    <mc:Fallback>
      <p:transition spd="slow" advTm="27067"/>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398955" y="2203542"/>
            <a:ext cx="8659906" cy="2593018"/>
          </a:xfrm>
          <a:prstGeom prst="rect">
            <a:avLst/>
          </a:prstGeom>
        </p:spPr>
        <p:txBody>
          <a:bodyPr wrap="square">
            <a:spAutoFit/>
          </a:bodyPr>
          <a:lstStyle/>
          <a:p>
            <a:pPr>
              <a:lnSpc>
                <a:spcPts val="3880"/>
              </a:lnSpc>
            </a:pPr>
            <a:r>
              <a:rPr lang="en-US" altLang="zh-CN" sz="2400">
                <a:solidFill>
                  <a:schemeClr val="bg1"/>
                </a:solidFill>
                <a:latin typeface="+mn-ea"/>
              </a:rPr>
              <a:t>2.</a:t>
            </a:r>
            <a:r>
              <a:rPr lang="zh-CN" altLang="en-US" sz="2400">
                <a:solidFill>
                  <a:schemeClr val="bg1"/>
                </a:solidFill>
                <a:latin typeface="+mn-ea"/>
              </a:rPr>
              <a:t>她只有个爹，也不知逃难到哪里去了，退也没处退</a:t>
            </a:r>
            <a:r>
              <a:rPr lang="en-US" altLang="zh-CN" sz="2400">
                <a:solidFill>
                  <a:schemeClr val="bg1"/>
                </a:solidFill>
                <a:latin typeface="+mn-ea"/>
              </a:rPr>
              <a:t>……</a:t>
            </a:r>
            <a:endParaRPr lang="en-US" altLang="zh-CN" sz="2400">
              <a:solidFill>
                <a:schemeClr val="bg1"/>
              </a:solidFill>
              <a:latin typeface="+mn-ea"/>
            </a:endParaRPr>
          </a:p>
          <a:p>
            <a:pPr>
              <a:lnSpc>
                <a:spcPts val="3880"/>
              </a:lnSpc>
            </a:pPr>
            <a:endParaRPr lang="en-US" altLang="zh-CN" sz="2400">
              <a:solidFill>
                <a:schemeClr val="bg1"/>
              </a:solidFill>
              <a:latin typeface="+mn-ea"/>
            </a:endParaRPr>
          </a:p>
          <a:p>
            <a:pPr>
              <a:lnSpc>
                <a:spcPts val="3880"/>
              </a:lnSpc>
            </a:pPr>
            <a:r>
              <a:rPr lang="zh-CN" altLang="en-US" sz="2400">
                <a:solidFill>
                  <a:schemeClr val="bg1"/>
                </a:solidFill>
                <a:latin typeface="+mn-ea"/>
              </a:rPr>
              <a:t>          </a:t>
            </a:r>
            <a:endParaRPr lang="en-US" altLang="zh-CN" sz="2400">
              <a:solidFill>
                <a:schemeClr val="bg1"/>
              </a:solidFill>
              <a:latin typeface="+mn-ea"/>
            </a:endParaRPr>
          </a:p>
          <a:p>
            <a:pPr>
              <a:lnSpc>
                <a:spcPts val="3880"/>
              </a:lnSpc>
            </a:pPr>
            <a:r>
              <a:rPr lang="zh-CN" altLang="en-US" sz="2400">
                <a:solidFill>
                  <a:schemeClr val="bg1"/>
                </a:solidFill>
                <a:latin typeface="+mn-ea"/>
              </a:rPr>
              <a:t>               </a:t>
            </a:r>
            <a:endParaRPr lang="en-US" altLang="zh-CN" sz="2400">
              <a:solidFill>
                <a:schemeClr val="bg1"/>
              </a:solidFill>
              <a:latin typeface="+mn-ea"/>
            </a:endParaRPr>
          </a:p>
          <a:p>
            <a:pPr>
              <a:lnSpc>
                <a:spcPts val="3880"/>
              </a:lnSpc>
            </a:pPr>
            <a:r>
              <a:rPr lang="zh-CN" altLang="en-US" sz="2400">
                <a:solidFill>
                  <a:schemeClr val="bg1"/>
                </a:solidFill>
                <a:latin typeface="+mn-ea"/>
              </a:rPr>
              <a:t>                表现了二诸葛的善良质朴</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67028" p14:dur="2000"/>
    </mc:Choice>
    <mc:Fallback>
      <p:transition spd="slow" advTm="67028"/>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79003" y="1660302"/>
            <a:ext cx="8433994" cy="3520194"/>
          </a:xfrm>
          <a:prstGeom prst="rect">
            <a:avLst/>
          </a:prstGeom>
        </p:spPr>
        <p:txBody>
          <a:bodyPr wrap="square">
            <a:spAutoFit/>
          </a:bodyPr>
          <a:lstStyle/>
          <a:p>
            <a:pPr>
              <a:lnSpc>
                <a:spcPts val="3880"/>
              </a:lnSpc>
            </a:pPr>
            <a:r>
              <a:rPr lang="en-US" altLang="zh-CN" sz="2400">
                <a:solidFill>
                  <a:schemeClr val="bg1"/>
                </a:solidFill>
                <a:latin typeface="+mn-ea"/>
              </a:rPr>
              <a:t>3.</a:t>
            </a:r>
            <a:r>
              <a:rPr lang="zh-CN" altLang="en-US" sz="2400">
                <a:solidFill>
                  <a:schemeClr val="bg1"/>
                </a:solidFill>
                <a:latin typeface="+mn-ea"/>
              </a:rPr>
              <a:t>二诸葛一夜没睡，一遍一遍念：“大黑怎么还不回来，大黑怎么还不回来。”第二天天没亮就往区上走</a:t>
            </a:r>
            <a:r>
              <a:rPr lang="en-US" altLang="zh-CN" sz="2400">
                <a:solidFill>
                  <a:schemeClr val="bg1"/>
                </a:solidFill>
                <a:latin typeface="+mn-ea"/>
              </a:rPr>
              <a:t>……</a:t>
            </a:r>
            <a:endParaRPr lang="en-US" altLang="zh-CN" sz="2400">
              <a:solidFill>
                <a:schemeClr val="bg1"/>
              </a:solidFill>
              <a:latin typeface="+mn-ea"/>
            </a:endParaRPr>
          </a:p>
          <a:p>
            <a:pPr>
              <a:lnSpc>
                <a:spcPts val="3880"/>
              </a:lnSpc>
            </a:pPr>
            <a:r>
              <a:rPr lang="zh-CN" altLang="en-US" sz="2400">
                <a:solidFill>
                  <a:schemeClr val="bg1"/>
                </a:solidFill>
                <a:latin typeface="+mn-ea"/>
              </a:rPr>
              <a:t>他就指着小二黑骂道：“闯祸东西！</a:t>
            </a:r>
            <a:r>
              <a:rPr lang="en-US" altLang="zh-CN" sz="2400">
                <a:solidFill>
                  <a:schemeClr val="bg1"/>
                </a:solidFill>
                <a:latin typeface="+mn-ea"/>
              </a:rPr>
              <a:t>……</a:t>
            </a:r>
            <a:r>
              <a:rPr lang="zh-CN" altLang="en-US" sz="2400">
                <a:solidFill>
                  <a:schemeClr val="bg1"/>
                </a:solidFill>
                <a:latin typeface="+mn-ea"/>
              </a:rPr>
              <a:t>你把老子吓死了！”</a:t>
            </a:r>
            <a:endParaRPr lang="zh-CN" altLang="en-US" sz="2400">
              <a:solidFill>
                <a:schemeClr val="bg1"/>
              </a:solidFill>
              <a:latin typeface="+mn-ea"/>
            </a:endParaRPr>
          </a:p>
          <a:p>
            <a:pPr>
              <a:lnSpc>
                <a:spcPts val="3880"/>
              </a:lnSpc>
            </a:pPr>
            <a:r>
              <a:rPr lang="zh-CN" altLang="en-US" sz="2400">
                <a:solidFill>
                  <a:schemeClr val="bg1"/>
                </a:solidFill>
                <a:latin typeface="+mn-ea"/>
              </a:rPr>
              <a:t>二诸葛脾气又上来了，瞪了小二黑一眼道：“由你啦？”</a:t>
            </a:r>
            <a:endParaRPr lang="en-US" altLang="zh-CN" sz="2400">
              <a:solidFill>
                <a:schemeClr val="bg1"/>
              </a:solidFill>
              <a:latin typeface="+mn-ea"/>
            </a:endParaRPr>
          </a:p>
          <a:p>
            <a:pPr>
              <a:lnSpc>
                <a:spcPts val="3880"/>
              </a:lnSpc>
            </a:pPr>
            <a:endParaRPr lang="zh-CN" altLang="en-US" sz="2400">
              <a:solidFill>
                <a:schemeClr val="bg1"/>
              </a:solidFill>
              <a:latin typeface="+mn-ea"/>
            </a:endParaRPr>
          </a:p>
          <a:p>
            <a:pPr>
              <a:lnSpc>
                <a:spcPts val="3880"/>
              </a:lnSpc>
            </a:pPr>
            <a:r>
              <a:rPr lang="zh-CN" altLang="en-US" sz="2400">
                <a:solidFill>
                  <a:schemeClr val="bg1"/>
                </a:solidFill>
                <a:latin typeface="+mn-ea"/>
              </a:rPr>
              <a:t>表现了二诸葛虽然关爱儿子，但仍固守着专制落后的封建家长观念，顽固守旧</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68702" p14:dur="2000"/>
    </mc:Choice>
    <mc:Fallback>
      <p:transition spd="slow" advTm="68702"/>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13648" y="1574242"/>
            <a:ext cx="8681420" cy="3593291"/>
          </a:xfrm>
          <a:prstGeom prst="rect">
            <a:avLst/>
          </a:prstGeom>
        </p:spPr>
        <p:txBody>
          <a:bodyPr wrap="square">
            <a:spAutoFit/>
          </a:bodyPr>
          <a:lstStyle/>
          <a:p>
            <a:pPr>
              <a:lnSpc>
                <a:spcPts val="3880"/>
              </a:lnSpc>
            </a:pPr>
            <a:r>
              <a:rPr lang="en-US" altLang="zh-CN" sz="2400">
                <a:solidFill>
                  <a:schemeClr val="bg1"/>
                </a:solidFill>
                <a:latin typeface="+mn-ea"/>
              </a:rPr>
              <a:t>4.……</a:t>
            </a:r>
            <a:r>
              <a:rPr lang="zh-CN" altLang="en-US" sz="2400">
                <a:solidFill>
                  <a:schemeClr val="bg1"/>
                </a:solidFill>
                <a:latin typeface="+mn-ea"/>
              </a:rPr>
              <a:t>我今年是罗睺星照运，要谨防戴孝冲了运气</a:t>
            </a:r>
            <a:r>
              <a:rPr lang="en-US" altLang="zh-CN" sz="2400">
                <a:solidFill>
                  <a:schemeClr val="bg1"/>
                </a:solidFill>
                <a:latin typeface="+mn-ea"/>
              </a:rPr>
              <a:t>……</a:t>
            </a:r>
            <a:r>
              <a:rPr lang="zh-CN" altLang="en-US" sz="2400">
                <a:solidFill>
                  <a:schemeClr val="bg1"/>
                </a:solidFill>
                <a:latin typeface="+mn-ea"/>
              </a:rPr>
              <a:t>昨天晚上二黑他娘梦见庙里唱戏。今天早上一个老鸦落在东房上叫了十几声</a:t>
            </a:r>
            <a:r>
              <a:rPr lang="en-US" altLang="zh-CN" sz="2400">
                <a:solidFill>
                  <a:schemeClr val="bg1"/>
                </a:solidFill>
                <a:latin typeface="+mn-ea"/>
              </a:rPr>
              <a:t>……</a:t>
            </a:r>
            <a:endParaRPr lang="en-US" altLang="zh-CN" sz="2400">
              <a:solidFill>
                <a:schemeClr val="bg1"/>
              </a:solidFill>
              <a:latin typeface="+mn-ea"/>
            </a:endParaRPr>
          </a:p>
          <a:p>
            <a:pPr>
              <a:lnSpc>
                <a:spcPts val="3880"/>
              </a:lnSpc>
            </a:pPr>
            <a:r>
              <a:rPr lang="zh-CN" altLang="en-US" sz="2400">
                <a:solidFill>
                  <a:schemeClr val="bg1"/>
                </a:solidFill>
                <a:latin typeface="+mn-ea"/>
              </a:rPr>
              <a:t>丑土的父母动出午火的官鬼，火旺于夏，恐怕有些危险了。</a:t>
            </a:r>
            <a:endParaRPr lang="zh-CN" altLang="en-US" sz="2400">
              <a:solidFill>
                <a:schemeClr val="bg1"/>
              </a:solidFill>
              <a:latin typeface="+mn-ea"/>
            </a:endParaRPr>
          </a:p>
          <a:p>
            <a:pPr>
              <a:lnSpc>
                <a:spcPts val="3880"/>
              </a:lnSpc>
            </a:pPr>
            <a:r>
              <a:rPr lang="zh-CN" altLang="en-US" sz="2400">
                <a:solidFill>
                  <a:schemeClr val="bg1"/>
                </a:solidFill>
                <a:latin typeface="+mn-ea"/>
              </a:rPr>
              <a:t>结婚可不行，命相不对！</a:t>
            </a:r>
            <a:endParaRPr lang="en-US" altLang="zh-CN" sz="2400">
              <a:solidFill>
                <a:schemeClr val="bg1"/>
              </a:solidFill>
              <a:latin typeface="+mn-ea"/>
            </a:endParaRPr>
          </a:p>
          <a:p>
            <a:pPr>
              <a:lnSpc>
                <a:spcPts val="3880"/>
              </a:lnSpc>
            </a:pPr>
            <a:endParaRPr lang="zh-CN" altLang="en-US" sz="2400">
              <a:solidFill>
                <a:schemeClr val="bg1"/>
              </a:solidFill>
              <a:latin typeface="+mn-ea"/>
            </a:endParaRPr>
          </a:p>
          <a:p>
            <a:pPr>
              <a:lnSpc>
                <a:spcPts val="3880"/>
              </a:lnSpc>
            </a:pPr>
            <a:r>
              <a:rPr lang="zh-CN" altLang="en-US" sz="2400">
                <a:solidFill>
                  <a:schemeClr val="bg1"/>
                </a:solidFill>
                <a:latin typeface="+mn-ea"/>
              </a:rPr>
              <a:t>                 表现二诸葛迷信、思想落后</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53798" p14:dur="2000"/>
    </mc:Choice>
    <mc:Fallback>
      <p:transition spd="slow" advTm="53798"/>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409714" y="2364907"/>
            <a:ext cx="7186108" cy="1519647"/>
          </a:xfrm>
          <a:prstGeom prst="rect">
            <a:avLst/>
          </a:prstGeom>
        </p:spPr>
        <p:txBody>
          <a:bodyPr wrap="square">
            <a:spAutoFit/>
          </a:bodyPr>
          <a:lstStyle/>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对三仙姑的形象描写，作者颇费了些心思，除了语言描写，还着意对她的穿衣打扮进行了生动的刻画，并且通过围观的人们的议论从侧面描写。</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21819" p14:dur="2000"/>
    </mc:Choice>
    <mc:Fallback>
      <p:transition spd="slow" advTm="21819"/>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4155611" y="1477958"/>
            <a:ext cx="3724096" cy="461665"/>
          </a:xfrm>
          <a:prstGeom prst="rect">
            <a:avLst/>
          </a:prstGeom>
        </p:spPr>
        <p:txBody>
          <a:bodyPr wrap="none">
            <a:spAutoFit/>
          </a:bodyPr>
          <a:lstStyle/>
          <a:p>
            <a:pPr algn="just"/>
            <a:r>
              <a:rPr lang="en-US" altLang="zh-CN" sz="2400" kern="100">
                <a:solidFill>
                  <a:schemeClr val="bg1"/>
                </a:solidFill>
                <a:latin typeface="+mn-ea"/>
                <a:cs typeface="Times New Roman" panose="02020603050405020304" pitchFamily="18" charset="0"/>
              </a:rPr>
              <a:t>1.</a:t>
            </a:r>
            <a:r>
              <a:rPr lang="zh-CN" altLang="en-US" sz="2400" kern="100">
                <a:solidFill>
                  <a:schemeClr val="bg1"/>
                </a:solidFill>
                <a:latin typeface="+mn-ea"/>
                <a:cs typeface="Times New Roman" panose="02020603050405020304" pitchFamily="18" charset="0"/>
              </a:rPr>
              <a:t>制作一张三仙姑的名片 </a:t>
            </a:r>
            <a:endParaRPr lang="zh-CN" altLang="zh-CN" sz="2400" kern="100">
              <a:solidFill>
                <a:schemeClr val="bg1"/>
              </a:solidFill>
              <a:latin typeface="+mn-ea"/>
              <a:cs typeface="Times New Roman" panose="02020603050405020304" pitchFamily="18" charset="0"/>
            </a:endParaRPr>
          </a:p>
        </p:txBody>
      </p:sp>
      <p:graphicFrame>
        <p:nvGraphicFramePr>
          <p:cNvPr id="7" name="表格 6"/>
          <p:cNvGraphicFramePr>
            <a:graphicFrameLocks noGrp="1"/>
          </p:cNvGraphicFramePr>
          <p:nvPr/>
        </p:nvGraphicFramePr>
        <p:xfrm>
          <a:off x="2314937" y="2352907"/>
          <a:ext cx="7581417" cy="3027135"/>
        </p:xfrm>
        <a:graphic>
          <a:graphicData uri="http://schemas.openxmlformats.org/drawingml/2006/table">
            <a:tbl>
              <a:tblPr firstRow="1" firstCol="1" bandRow="1"/>
              <a:tblGrid>
                <a:gridCol w="7581417"/>
              </a:tblGrid>
              <a:tr h="3027135">
                <a:tc>
                  <a:txBody>
                    <a:bodyPr vert="horz" wrap="square"/>
                    <a:lstStyle/>
                    <a:p>
                      <a:pPr algn="ctr"/>
                      <a:endParaRPr lang="en-US" altLang="zh-CN" sz="2400" kern="100">
                        <a:solidFill>
                          <a:schemeClr val="bg1"/>
                        </a:solidFill>
                        <a:effectLst/>
                        <a:latin typeface="+mn-ea"/>
                        <a:ea typeface="+mn-ea"/>
                        <a:cs typeface="Times New Roman" panose="02020603050405020304" pitchFamily="18" charset="0"/>
                      </a:endParaRPr>
                    </a:p>
                    <a:p>
                      <a:pPr algn="ctr"/>
                      <a:r>
                        <a:rPr lang="zh-CN" altLang="zh-CN" sz="2400" kern="100">
                          <a:solidFill>
                            <a:schemeClr val="bg1"/>
                          </a:solidFill>
                          <a:effectLst/>
                          <a:latin typeface="+mn-ea"/>
                          <a:ea typeface="+mn-ea"/>
                          <a:cs typeface="Times New Roman" panose="02020603050405020304" pitchFamily="18" charset="0"/>
                        </a:rPr>
                        <a:t>刘家峧村职业神婆</a:t>
                      </a:r>
                      <a:endParaRPr lang="zh-CN" sz="2400" kern="100">
                        <a:solidFill>
                          <a:schemeClr val="bg1"/>
                        </a:solidFill>
                        <a:effectLst/>
                        <a:latin typeface="+mn-ea"/>
                        <a:ea typeface="+mn-ea"/>
                        <a:cs typeface="Times New Roman" panose="02020603050405020304" pitchFamily="18" charset="0"/>
                      </a:endParaRPr>
                    </a:p>
                    <a:p>
                      <a:pPr algn="ctr"/>
                      <a:r>
                        <a:rPr lang="en-US" sz="2400" kern="100">
                          <a:solidFill>
                            <a:schemeClr val="bg1"/>
                          </a:solidFill>
                          <a:effectLst/>
                          <a:latin typeface="+mn-ea"/>
                          <a:ea typeface="+mn-ea"/>
                          <a:cs typeface="Times New Roman" panose="02020603050405020304" pitchFamily="18" charset="0"/>
                        </a:rPr>
                        <a:t>                 </a:t>
                      </a:r>
                      <a:endParaRPr lang="zh-CN" sz="2400" kern="100">
                        <a:solidFill>
                          <a:schemeClr val="bg1"/>
                        </a:solidFill>
                        <a:effectLst/>
                        <a:latin typeface="+mn-ea"/>
                        <a:ea typeface="+mn-ea"/>
                        <a:cs typeface="Times New Roman" panose="02020603050405020304" pitchFamily="18" charset="0"/>
                      </a:endParaRPr>
                    </a:p>
                    <a:p>
                      <a:pPr algn="just"/>
                      <a:r>
                        <a:rPr lang="en-US" sz="2400" kern="100">
                          <a:solidFill>
                            <a:schemeClr val="bg1"/>
                          </a:solidFill>
                          <a:effectLst/>
                          <a:latin typeface="+mn-ea"/>
                          <a:ea typeface="+mn-ea"/>
                          <a:cs typeface="Times New Roman" panose="02020603050405020304" pitchFamily="18" charset="0"/>
                        </a:rPr>
                        <a:t> </a:t>
                      </a:r>
                      <a:r>
                        <a:rPr lang="zh-CN" altLang="en-US" sz="2400" kern="100">
                          <a:solidFill>
                            <a:schemeClr val="bg1"/>
                          </a:solidFill>
                          <a:effectLst/>
                          <a:latin typeface="+mn-ea"/>
                          <a:ea typeface="+mn-ea"/>
                          <a:cs typeface="Times New Roman" panose="02020603050405020304" pitchFamily="18" charset="0"/>
                        </a:rPr>
                        <a:t>                  </a:t>
                      </a:r>
                      <a:r>
                        <a:rPr lang="zh-CN" altLang="zh-CN" sz="2400" kern="100">
                          <a:solidFill>
                            <a:schemeClr val="bg1"/>
                          </a:solidFill>
                          <a:effectLst/>
                          <a:latin typeface="+mn-ea"/>
                          <a:ea typeface="+mn-ea"/>
                          <a:cs typeface="Times New Roman" panose="02020603050405020304" pitchFamily="18" charset="0"/>
                        </a:rPr>
                        <a:t>三仙姑（</a:t>
                      </a:r>
                      <a:r>
                        <a:rPr lang="en-US" altLang="zh-CN" sz="2400" kern="100">
                          <a:solidFill>
                            <a:schemeClr val="bg1"/>
                          </a:solidFill>
                          <a:effectLst/>
                          <a:latin typeface="+mn-ea"/>
                          <a:ea typeface="+mn-ea"/>
                          <a:cs typeface="Times New Roman" panose="02020603050405020304" pitchFamily="18" charset="0"/>
                        </a:rPr>
                        <a:t>45</a:t>
                      </a:r>
                      <a:r>
                        <a:rPr lang="zh-CN" altLang="zh-CN" sz="2400" kern="100">
                          <a:solidFill>
                            <a:schemeClr val="bg1"/>
                          </a:solidFill>
                          <a:effectLst/>
                          <a:latin typeface="+mn-ea"/>
                          <a:ea typeface="+mn-ea"/>
                          <a:cs typeface="Times New Roman" panose="02020603050405020304" pitchFamily="18" charset="0"/>
                        </a:rPr>
                        <a:t>岁）</a:t>
                      </a:r>
                      <a:endParaRPr lang="en-US" altLang="zh-CN" sz="2400" kern="100">
                        <a:solidFill>
                          <a:schemeClr val="bg1"/>
                        </a:solidFill>
                        <a:effectLst/>
                        <a:latin typeface="+mn-ea"/>
                        <a:ea typeface="+mn-ea"/>
                        <a:cs typeface="Times New Roman" panose="02020603050405020304" pitchFamily="18" charset="0"/>
                      </a:endParaRPr>
                    </a:p>
                    <a:p>
                      <a:pPr algn="just"/>
                      <a:endParaRPr lang="en-US" altLang="zh-CN" sz="2400" kern="100">
                        <a:solidFill>
                          <a:schemeClr val="bg1"/>
                        </a:solidFill>
                        <a:effectLst/>
                        <a:latin typeface="+mn-ea"/>
                        <a:ea typeface="+mn-ea"/>
                        <a:cs typeface="Times New Roman" panose="02020603050405020304" pitchFamily="18" charset="0"/>
                      </a:endParaRPr>
                    </a:p>
                    <a:p>
                      <a:pPr algn="just"/>
                      <a:endParaRPr lang="zh-CN" sz="2400" kern="100">
                        <a:solidFill>
                          <a:schemeClr val="bg1"/>
                        </a:solidFill>
                        <a:effectLst/>
                        <a:latin typeface="+mn-ea"/>
                        <a:ea typeface="+mn-ea"/>
                        <a:cs typeface="Times New Roman" panose="02020603050405020304" pitchFamily="18" charset="0"/>
                      </a:endParaRPr>
                    </a:p>
                    <a:p>
                      <a:pPr algn="just"/>
                      <a:r>
                        <a:rPr lang="zh-CN" sz="2400" kern="100">
                          <a:solidFill>
                            <a:schemeClr val="bg1"/>
                          </a:solidFill>
                          <a:effectLst/>
                          <a:latin typeface="+mn-ea"/>
                          <a:ea typeface="+mn-ea"/>
                          <a:cs typeface="Times New Roman" panose="02020603050405020304" pitchFamily="18" charset="0"/>
                        </a:rPr>
                        <a:t>经营范围：下神（实则装神弄鬼、诈人钱财） </a:t>
                      </a:r>
                      <a:endParaRPr lang="zh-CN" sz="2400" kern="100">
                        <a:solidFill>
                          <a:schemeClr val="bg1"/>
                        </a:solidFill>
                        <a:effectLst/>
                        <a:latin typeface="+mn-ea"/>
                        <a:ea typeface="+mn-ea"/>
                        <a:cs typeface="Times New Roman" panose="02020603050405020304" pitchFamily="18" charset="0"/>
                      </a:endParaRPr>
                    </a:p>
                    <a:p>
                      <a:pPr indent="666750" algn="just"/>
                      <a:r>
                        <a:rPr lang="zh-CN" altLang="en-US" sz="2400" kern="100">
                          <a:solidFill>
                            <a:schemeClr val="bg1"/>
                          </a:solidFill>
                          <a:effectLst/>
                          <a:latin typeface="+mn-ea"/>
                          <a:ea typeface="+mn-ea"/>
                          <a:cs typeface="Times New Roman" panose="02020603050405020304" pitchFamily="18" charset="0"/>
                        </a:rPr>
                        <a:t>      </a:t>
                      </a:r>
                      <a:r>
                        <a:rPr lang="zh-CN" sz="2400" kern="100">
                          <a:solidFill>
                            <a:schemeClr val="bg1"/>
                          </a:solidFill>
                          <a:effectLst/>
                          <a:latin typeface="+mn-ea"/>
                          <a:ea typeface="+mn-ea"/>
                          <a:cs typeface="Times New Roman" panose="02020603050405020304" pitchFamily="18" charset="0"/>
                        </a:rPr>
                        <a:t>设香案（吸引青年男子）</a:t>
                      </a:r>
                      <a:endParaRPr lang="zh-CN" sz="1050" kern="100">
                        <a:solidFill>
                          <a:schemeClr val="bg1"/>
                        </a:solidFill>
                        <a:effectLst/>
                        <a:latin typeface="+mn-ea"/>
                        <a:ea typeface="+mn-ea"/>
                        <a:cs typeface="Times New Roman" panose="02020603050405020304" pitchFamily="18" charset="0"/>
                      </a:endParaRPr>
                    </a:p>
                  </a:txBody>
                  <a:tcPr marL="68580" marR="68580"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ustDataLst>
      <p:tags r:id="rId3"/>
    </p:custDataLst>
  </p:cSld>
  <p:clrMapOvr>
    <a:masterClrMapping/>
  </p:clrMapOvr>
  <mc:AlternateContent>
    <mc:Choice xmlns:p14="http://schemas.microsoft.com/office/powerpoint/2010/main" Requires="p14">
      <p:transition spd="slow" advTm="30513" p14:dur="2000"/>
    </mc:Choice>
    <mc:Fallback>
      <p:transition spd="slow" advTm="30513"/>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4" name="矩形 3"/>
          <p:cNvSpPr/>
          <p:nvPr/>
        </p:nvSpPr>
        <p:spPr>
          <a:xfrm>
            <a:off x="2092036" y="1679047"/>
            <a:ext cx="8194964" cy="3520194"/>
          </a:xfrm>
          <a:prstGeom prst="rect">
            <a:avLst/>
          </a:prstGeom>
        </p:spPr>
        <p:txBody>
          <a:bodyPr wrap="square">
            <a:spAutoFit/>
          </a:bodyPr>
          <a:lstStyle/>
          <a:p>
            <a:pPr indent="266700" algn="just">
              <a:lnSpc>
                <a:spcPts val="3880"/>
              </a:lnSpc>
            </a:pP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赵树理的小说直接取材于山西太行根据地的斗争生活</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并以新鲜朴实的民族形式</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活泼生动的群众语言、健康机智的幽默风格</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描绘全新的时代</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全新的生活面貌</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全新的农民精神境界</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创造了广大人民群众喜闻乐见的具有中国作风和气派的新文学</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不仅受到广大工农兵的欢迎和喜爱</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也得到著名作家郭沫若、茅盾、朱自清的肯定和赞誉。他在文学创作实践上树起了文学大众化的一面旗帜</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4"/>
    </p:custDataLst>
  </p:cSld>
  <p:clrMapOvr>
    <a:masterClrMapping/>
  </p:clrMapOvr>
  <mc:AlternateContent>
    <mc:Choice xmlns:p14="http://schemas.microsoft.com/office/powerpoint/2010/main" Requires="p14">
      <p:transition spd="slow" advTm="51825" p14:dur="2000"/>
    </mc:Choice>
    <mc:Fallback>
      <p:transition spd="slow" advTm="51825"/>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572610" y="1260572"/>
            <a:ext cx="9049407" cy="4593565"/>
          </a:xfrm>
          <a:prstGeom prst="rect">
            <a:avLst/>
          </a:prstGeom>
        </p:spPr>
        <p:txBody>
          <a:bodyPr wrap="square">
            <a:spAutoFit/>
          </a:bodyPr>
          <a:lstStyle/>
          <a:p>
            <a:pPr algn="just">
              <a:lnSpc>
                <a:spcPts val="3880"/>
              </a:lnSpc>
            </a:pPr>
            <a:r>
              <a:rPr lang="en-US" altLang="zh-CN" sz="2400" kern="100">
                <a:solidFill>
                  <a:schemeClr val="bg1"/>
                </a:solidFill>
                <a:latin typeface="+mn-ea"/>
                <a:cs typeface="Times New Roman" panose="02020603050405020304" pitchFamily="18" charset="0"/>
              </a:rPr>
              <a:t>2.</a:t>
            </a:r>
            <a:r>
              <a:rPr lang="zh-CN" altLang="zh-CN" sz="2400" kern="100">
                <a:solidFill>
                  <a:schemeClr val="bg1"/>
                </a:solidFill>
                <a:latin typeface="+mn-ea"/>
                <a:cs typeface="Times New Roman" panose="02020603050405020304" pitchFamily="18" charset="0"/>
              </a:rPr>
              <a:t>三仙姑去寻二诸葛，一来为的是逞逞闹气的本领，二来为的是遮遮</a:t>
            </a:r>
            <a:r>
              <a:rPr lang="zh-CN" altLang="en-US" sz="2400" kern="100">
                <a:solidFill>
                  <a:schemeClr val="bg1"/>
                </a:solidFill>
                <a:latin typeface="+mn-ea"/>
                <a:cs typeface="Times New Roman" panose="02020603050405020304" pitchFamily="18" charset="0"/>
              </a:rPr>
              <a:t>外</a:t>
            </a:r>
            <a:r>
              <a:rPr lang="zh-CN" altLang="zh-CN" sz="2400" kern="100">
                <a:solidFill>
                  <a:schemeClr val="bg1"/>
                </a:solidFill>
                <a:latin typeface="+mn-ea"/>
                <a:cs typeface="Times New Roman" panose="02020603050405020304" pitchFamily="18" charset="0"/>
              </a:rPr>
              <a:t>人的耳目，其实小芹吃一亏她很高兴，所以跟二诸葛老婆闹了一阵之后，回去就睡了。</a:t>
            </a:r>
            <a:endParaRPr lang="zh-CN" altLang="zh-CN" sz="2400" kern="100">
              <a:solidFill>
                <a:schemeClr val="bg1"/>
              </a:solidFill>
              <a:latin typeface="+mn-ea"/>
              <a:cs typeface="Times New Roman" panose="02020603050405020304" pitchFamily="18" charset="0"/>
            </a:endParaRPr>
          </a:p>
          <a:p>
            <a:pPr algn="just">
              <a:lnSpc>
                <a:spcPts val="3880"/>
              </a:lnSpc>
            </a:pPr>
            <a:r>
              <a:rPr lang="zh-CN" altLang="zh-CN" sz="2400" kern="100">
                <a:solidFill>
                  <a:schemeClr val="bg1"/>
                </a:solidFill>
                <a:latin typeface="+mn-ea"/>
                <a:cs typeface="Times New Roman" panose="02020603050405020304" pitchFamily="18" charset="0"/>
              </a:rPr>
              <a:t>她好像很得意，嗓子拉得长长地说：</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闺女大了咱管不了，就去请区长替咱管教管教！</a:t>
            </a:r>
            <a:r>
              <a:rPr lang="en-US" altLang="zh-CN" sz="2400" kern="100">
                <a:solidFill>
                  <a:schemeClr val="bg1"/>
                </a:solidFill>
                <a:latin typeface="+mn-ea"/>
                <a:cs typeface="Times New Roman" panose="02020603050405020304" pitchFamily="18" charset="0"/>
              </a:rPr>
              <a:t>”</a:t>
            </a:r>
            <a:endParaRPr lang="en-US" altLang="zh-CN" sz="2400" kern="100">
              <a:solidFill>
                <a:schemeClr val="bg1"/>
              </a:solidFill>
              <a:latin typeface="+mn-ea"/>
              <a:cs typeface="Times New Roman" panose="02020603050405020304" pitchFamily="18" charset="0"/>
            </a:endParaRPr>
          </a:p>
          <a:p>
            <a:pPr indent="266700" algn="just">
              <a:lnSpc>
                <a:spcPts val="3880"/>
              </a:lnSpc>
            </a:pPr>
            <a:endParaRPr lang="en-US" altLang="zh-CN" sz="2400" kern="100">
              <a:solidFill>
                <a:schemeClr val="bg1"/>
              </a:solidFill>
              <a:latin typeface="+mn-ea"/>
              <a:cs typeface="Times New Roman" panose="02020603050405020304" pitchFamily="18" charset="0"/>
            </a:endParaRPr>
          </a:p>
          <a:p>
            <a:pPr indent="266700" algn="just">
              <a:lnSpc>
                <a:spcPts val="3880"/>
              </a:lnSpc>
            </a:pPr>
            <a:r>
              <a:rPr lang="zh-CN" altLang="en-US" sz="2400" kern="100">
                <a:solidFill>
                  <a:schemeClr val="bg1"/>
                </a:solidFill>
                <a:latin typeface="+mn-ea"/>
                <a:cs typeface="Times New Roman" panose="02020603050405020304" pitchFamily="18" charset="0"/>
              </a:rPr>
              <a:t>  三仙姑也给小芹安排了包办婚姻，对方是一个富有的退职军官。</a:t>
            </a:r>
            <a:r>
              <a:rPr lang="zh-CN" altLang="zh-CN" sz="2400" kern="100">
                <a:solidFill>
                  <a:schemeClr val="bg1"/>
                </a:solidFill>
                <a:latin typeface="+mn-ea"/>
                <a:cs typeface="Times New Roman" panose="02020603050405020304" pitchFamily="18" charset="0"/>
              </a:rPr>
              <a:t>这</a:t>
            </a:r>
            <a:r>
              <a:rPr lang="zh-CN" altLang="en-US" sz="2400" kern="100">
                <a:solidFill>
                  <a:schemeClr val="bg1"/>
                </a:solidFill>
                <a:latin typeface="+mn-ea"/>
                <a:cs typeface="Times New Roman" panose="02020603050405020304" pitchFamily="18" charset="0"/>
              </a:rPr>
              <a:t>里的</a:t>
            </a:r>
            <a:r>
              <a:rPr lang="zh-CN" altLang="zh-CN" sz="2400" kern="100">
                <a:solidFill>
                  <a:schemeClr val="bg1"/>
                </a:solidFill>
                <a:latin typeface="+mn-ea"/>
                <a:cs typeface="Times New Roman" panose="02020603050405020304" pitchFamily="18" charset="0"/>
              </a:rPr>
              <a:t>细节描写，说明她</a:t>
            </a:r>
            <a:r>
              <a:rPr lang="zh-CN" altLang="en-US" sz="2400" kern="100">
                <a:solidFill>
                  <a:schemeClr val="bg1"/>
                </a:solidFill>
                <a:latin typeface="+mn-ea"/>
                <a:cs typeface="Times New Roman" panose="02020603050405020304" pitchFamily="18" charset="0"/>
              </a:rPr>
              <a:t>的举动不是出于对女儿的关心，反而希望小芹和二黑婚事告吹。</a:t>
            </a:r>
            <a:r>
              <a:rPr lang="zh-CN" altLang="zh-CN" sz="2400" kern="100">
                <a:solidFill>
                  <a:schemeClr val="bg1"/>
                </a:solidFill>
                <a:latin typeface="+mn-ea"/>
                <a:cs typeface="Times New Roman" panose="02020603050405020304" pitchFamily="18" charset="0"/>
              </a:rPr>
              <a:t>表现</a:t>
            </a:r>
            <a:r>
              <a:rPr lang="zh-CN" altLang="en-US" sz="2400" kern="100">
                <a:solidFill>
                  <a:schemeClr val="bg1"/>
                </a:solidFill>
                <a:latin typeface="+mn-ea"/>
                <a:cs typeface="Times New Roman" panose="02020603050405020304" pitchFamily="18" charset="0"/>
              </a:rPr>
              <a:t>出</a:t>
            </a:r>
            <a:r>
              <a:rPr lang="zh-CN" altLang="zh-CN" sz="2400" kern="100">
                <a:solidFill>
                  <a:schemeClr val="bg1"/>
                </a:solidFill>
                <a:latin typeface="+mn-ea"/>
                <a:cs typeface="Times New Roman" panose="02020603050405020304" pitchFamily="18" charset="0"/>
              </a:rPr>
              <a:t>了</a:t>
            </a:r>
            <a:r>
              <a:rPr lang="zh-CN" altLang="en-US" sz="2400" kern="100">
                <a:solidFill>
                  <a:schemeClr val="bg1"/>
                </a:solidFill>
                <a:latin typeface="+mn-ea"/>
                <a:cs typeface="Times New Roman" panose="02020603050405020304" pitchFamily="18" charset="0"/>
              </a:rPr>
              <a:t>三仙姑</a:t>
            </a:r>
            <a:r>
              <a:rPr lang="zh-CN" altLang="zh-CN" sz="2400" kern="100">
                <a:solidFill>
                  <a:schemeClr val="bg1"/>
                </a:solidFill>
                <a:latin typeface="+mn-ea"/>
                <a:cs typeface="Times New Roman" panose="02020603050405020304" pitchFamily="18" charset="0"/>
              </a:rPr>
              <a:t>的自私</a:t>
            </a:r>
            <a:r>
              <a:rPr lang="zh-CN" altLang="en-US" sz="2400" kern="100">
                <a:solidFill>
                  <a:schemeClr val="bg1"/>
                </a:solidFill>
                <a:latin typeface="+mn-ea"/>
                <a:cs typeface="Times New Roman" panose="02020603050405020304" pitchFamily="18" charset="0"/>
              </a:rPr>
              <a:t>冷漠、不讲理。</a:t>
            </a:r>
            <a:endParaRPr lang="zh-CN" altLang="zh-CN" sz="2400" kern="100">
              <a:solidFill>
                <a:srgbClr val="FF0000"/>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3900" p14:dur="2000"/>
    </mc:Choice>
    <mc:Fallback>
      <p:transition spd="slow" advTm="53900"/>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34836" y="1473899"/>
            <a:ext cx="8977829" cy="4071620"/>
          </a:xfrm>
          <a:prstGeom prst="rect">
            <a:avLst/>
          </a:prstGeom>
        </p:spPr>
        <p:txBody>
          <a:bodyPr wrap="square">
            <a:spAutoFit/>
          </a:bodyPr>
          <a:lstStyle/>
          <a:p>
            <a:pPr algn="just">
              <a:lnSpc>
                <a:spcPts val="3880"/>
              </a:lnSpc>
            </a:pPr>
            <a:r>
              <a:rPr lang="en-US" altLang="zh-CN" sz="2400" kern="100">
                <a:solidFill>
                  <a:schemeClr val="bg1"/>
                </a:solidFill>
                <a:latin typeface="+mn-ea"/>
                <a:cs typeface="Times New Roman" panose="02020603050405020304" pitchFamily="18" charset="0"/>
              </a:rPr>
              <a:t>3.</a:t>
            </a:r>
            <a:r>
              <a:rPr lang="zh-CN" altLang="zh-CN" sz="2400" kern="100">
                <a:solidFill>
                  <a:schemeClr val="bg1"/>
                </a:solidFill>
                <a:latin typeface="+mn-ea"/>
                <a:cs typeface="Times New Roman" panose="02020603050405020304" pitchFamily="18" charset="0"/>
              </a:rPr>
              <a:t>换上新衣服、新首帕、绣花鞋、镶边裤，又擦了一次粉，加了几件首饰</a:t>
            </a:r>
            <a:endParaRPr lang="en-US" altLang="zh-CN" sz="2400" kern="100">
              <a:solidFill>
                <a:schemeClr val="bg1"/>
              </a:solidFill>
              <a:latin typeface="+mn-ea"/>
              <a:cs typeface="Times New Roman" panose="02020603050405020304" pitchFamily="18" charset="0"/>
            </a:endParaRPr>
          </a:p>
          <a:p>
            <a:pPr algn="just">
              <a:lnSpc>
                <a:spcPts val="3880"/>
              </a:lnSpc>
            </a:pPr>
            <a:endParaRPr lang="zh-CN" altLang="zh-CN" sz="2400" kern="100">
              <a:solidFill>
                <a:schemeClr val="bg1"/>
              </a:solidFill>
              <a:latin typeface="+mn-ea"/>
              <a:cs typeface="Times New Roman" panose="02020603050405020304" pitchFamily="18" charset="0"/>
            </a:endParaRPr>
          </a:p>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三仙姑整日将自己打扮成年轻媳妇的模样，从围观女人们的议论中我们可以看出，这种不合时宜的打扮已经不符合当时根据地新农村的精神面貌。她这样做是为了吸引村子里的</a:t>
            </a:r>
            <a:r>
              <a:rPr lang="zh-CN" altLang="en-US" sz="2400" kern="100">
                <a:solidFill>
                  <a:schemeClr val="bg1"/>
                </a:solidFill>
                <a:latin typeface="+mn-ea"/>
                <a:cs typeface="Times New Roman" panose="02020603050405020304" pitchFamily="18" charset="0"/>
              </a:rPr>
              <a:t>人</a:t>
            </a:r>
            <a:r>
              <a:rPr lang="zh-CN" altLang="zh-CN" sz="2400" kern="100">
                <a:solidFill>
                  <a:schemeClr val="bg1"/>
                </a:solidFill>
                <a:latin typeface="+mn-ea"/>
                <a:cs typeface="Times New Roman" panose="02020603050405020304" pitchFamily="18" charset="0"/>
              </a:rPr>
              <a:t>，引起他们的注意，好继续装神弄鬼，骗人财物。这表现了</a:t>
            </a:r>
            <a:r>
              <a:rPr lang="zh-CN" altLang="en-US" sz="2400" kern="100">
                <a:solidFill>
                  <a:schemeClr val="bg1"/>
                </a:solidFill>
                <a:latin typeface="+mn-ea"/>
                <a:cs typeface="Times New Roman" panose="02020603050405020304" pitchFamily="18" charset="0"/>
              </a:rPr>
              <a:t>三仙姑</a:t>
            </a:r>
            <a:r>
              <a:rPr lang="zh-CN" altLang="zh-CN" sz="2400" kern="100">
                <a:solidFill>
                  <a:schemeClr val="bg1"/>
                </a:solidFill>
                <a:latin typeface="+mn-ea"/>
                <a:cs typeface="Times New Roman" panose="02020603050405020304" pitchFamily="18" charset="0"/>
              </a:rPr>
              <a:t>好逸恶劳</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作风不正的一面。</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78355" p14:dur="2000"/>
    </mc:Choice>
    <mc:Fallback>
      <p:transition spd="slow" advTm="78355"/>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955752" y="2050030"/>
            <a:ext cx="8173843" cy="1092607"/>
          </a:xfrm>
          <a:prstGeom prst="rect">
            <a:avLst/>
          </a:prstGeom>
        </p:spPr>
        <p:txBody>
          <a:bodyPr wrap="square">
            <a:spAutoFit/>
          </a:bodyPr>
          <a:lstStyle/>
          <a:p>
            <a:pPr algn="just">
              <a:lnSpc>
                <a:spcPts val="3880"/>
              </a:lnSpc>
            </a:pPr>
            <a:r>
              <a:rPr lang="zh-CN" altLang="zh-CN" sz="2400" kern="100">
                <a:solidFill>
                  <a:schemeClr val="bg1"/>
                </a:solidFill>
                <a:latin typeface="+mn-ea"/>
                <a:cs typeface="Times New Roman" panose="02020603050405020304" pitchFamily="18" charset="0"/>
              </a:rPr>
              <a:t>问题：二诸葛和三仙姑这两位“神仙”都是落后农民的典型</a:t>
            </a:r>
            <a:endParaRPr lang="en-US" altLang="zh-CN" sz="2400" kern="100">
              <a:solidFill>
                <a:schemeClr val="bg1"/>
              </a:solidFill>
              <a:latin typeface="+mn-ea"/>
              <a:cs typeface="Times New Roman" panose="02020603050405020304" pitchFamily="18" charset="0"/>
            </a:endParaRPr>
          </a:p>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代表</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那么这两个人物又有什么不同之处呢？</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26087" p14:dur="2000"/>
    </mc:Choice>
    <mc:Fallback>
      <p:transition spd="slow" advTm="26087"/>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340005" y="1295312"/>
            <a:ext cx="9511990" cy="3821559"/>
          </a:xfrm>
          <a:prstGeom prst="rect">
            <a:avLst/>
          </a:prstGeom>
        </p:spPr>
        <p:txBody>
          <a:bodyPr wrap="square">
            <a:spAutoFit/>
          </a:bodyPr>
          <a:lstStyle/>
          <a:p>
            <a:pPr algn="just">
              <a:lnSpc>
                <a:spcPts val="36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三仙姑和二诸葛虽然都有浓厚的封建意识，却又很不相同。</a:t>
            </a:r>
            <a:endParaRPr lang="zh-CN" altLang="zh-CN" sz="2400" kern="100">
              <a:solidFill>
                <a:schemeClr val="bg1"/>
              </a:solidFill>
              <a:latin typeface="+mn-ea"/>
              <a:cs typeface="Times New Roman" panose="02020603050405020304" pitchFamily="18" charset="0"/>
            </a:endParaRPr>
          </a:p>
          <a:p>
            <a:pPr indent="266700" algn="just">
              <a:lnSpc>
                <a:spcPts val="36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二诸葛是虔诚的迷信，抬手动脚都讲阴阳八卦，迷信成了他认识生活、对待生活的唯一标尺；他反对二黑同小芹恋爱，是诚心地为儿子好。</a:t>
            </a:r>
            <a:endParaRPr lang="zh-CN" altLang="zh-CN" sz="2400" kern="100">
              <a:solidFill>
                <a:schemeClr val="bg1"/>
              </a:solidFill>
              <a:latin typeface="+mn-ea"/>
              <a:cs typeface="Times New Roman" panose="02020603050405020304" pitchFamily="18" charset="0"/>
            </a:endParaRPr>
          </a:p>
          <a:p>
            <a:pPr indent="266700" algn="just">
              <a:lnSpc>
                <a:spcPts val="36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三仙姑装神弄鬼只是一种手段，目的是欺骗别人、害人利己；她反对小芹同小二黑结婚是出于忌妒。所以，二诸葛坚持旧的一套，</a:t>
            </a:r>
            <a:r>
              <a:rPr lang="zh-CN" altLang="en-US" sz="2400" kern="100">
                <a:solidFill>
                  <a:schemeClr val="bg1"/>
                </a:solidFill>
                <a:latin typeface="+mn-ea"/>
                <a:cs typeface="Times New Roman" panose="02020603050405020304" pitchFamily="18" charset="0"/>
              </a:rPr>
              <a:t>是</a:t>
            </a:r>
            <a:r>
              <a:rPr lang="zh-CN" altLang="zh-CN" sz="2400" kern="100">
                <a:solidFill>
                  <a:schemeClr val="bg1"/>
                </a:solidFill>
                <a:latin typeface="+mn-ea"/>
                <a:cs typeface="Times New Roman" panose="02020603050405020304" pitchFamily="18" charset="0"/>
              </a:rPr>
              <a:t>愚昧可笑</a:t>
            </a:r>
            <a:r>
              <a:rPr lang="zh-CN" altLang="en-US" sz="2400" kern="100">
                <a:solidFill>
                  <a:schemeClr val="bg1"/>
                </a:solidFill>
                <a:latin typeface="+mn-ea"/>
                <a:cs typeface="Times New Roman" panose="02020603050405020304" pitchFamily="18" charset="0"/>
              </a:rPr>
              <a:t>的</a:t>
            </a:r>
            <a:r>
              <a:rPr lang="zh-CN" altLang="zh-CN" sz="2400" kern="100">
                <a:solidFill>
                  <a:schemeClr val="bg1"/>
                </a:solidFill>
                <a:latin typeface="+mn-ea"/>
                <a:cs typeface="Times New Roman" panose="02020603050405020304" pitchFamily="18" charset="0"/>
              </a:rPr>
              <a:t>；三仙姑坚持旧的一套，就显得丑陋可憎。而这两种情况都有力地说明，封建思想和传统观念是捆在农民身上的粗大的绳索。</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6087" p14:dur="2000"/>
    </mc:Choice>
    <mc:Fallback>
      <p:transition spd="slow" advTm="56087"/>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84556" y="2224889"/>
            <a:ext cx="8463776" cy="2092881"/>
          </a:xfrm>
          <a:prstGeom prst="rect">
            <a:avLst/>
          </a:prstGeom>
        </p:spPr>
        <p:txBody>
          <a:bodyPr wrap="square">
            <a:spAutoFit/>
          </a:bodyPr>
          <a:lstStyle/>
          <a:p>
            <a:pPr>
              <a:lnSpc>
                <a:spcPts val="3880"/>
              </a:lnSpc>
            </a:pPr>
            <a:r>
              <a:rPr lang="zh-CN" altLang="zh-CN" sz="2400">
                <a:solidFill>
                  <a:schemeClr val="bg1"/>
                </a:solidFill>
                <a:latin typeface="黑体" panose="02010609060101010101" pitchFamily="49" charset="-122"/>
                <a:ea typeface="黑体" panose="02010609060101010101" pitchFamily="49" charset="-122"/>
                <a:cs typeface="Times New Roman" panose="02020603050405020304" pitchFamily="18" charset="0"/>
              </a:rPr>
              <a:t>问题：小说结尾写到三仙姑改变了</a:t>
            </a:r>
            <a:r>
              <a:rPr lang="zh-CN"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打扮</a:t>
            </a:r>
            <a:r>
              <a:rPr lang="zh-CN" altLang="en-US"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、拆去了香案</a:t>
            </a:r>
            <a:r>
              <a:rPr lang="zh-CN"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a:solidFill>
                  <a:schemeClr val="bg1"/>
                </a:solidFill>
                <a:latin typeface="黑体" panose="02010609060101010101" pitchFamily="49" charset="-122"/>
                <a:ea typeface="黑体" panose="02010609060101010101" pitchFamily="49" charset="-122"/>
                <a:cs typeface="Times New Roman" panose="02020603050405020304" pitchFamily="18" charset="0"/>
              </a:rPr>
              <a:t>二</a:t>
            </a:r>
            <a:r>
              <a:rPr lang="zh-CN"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诸葛</a:t>
            </a:r>
            <a:endParaRPr lang="en-US"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a:lnSpc>
                <a:spcPts val="3880"/>
              </a:lnSpc>
            </a:pPr>
            <a:r>
              <a:rPr lang="en-US" altLang="zh-CN" sz="24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rPr>
              <a:t>也</a:t>
            </a:r>
            <a:r>
              <a:rPr lang="zh-CN" altLang="en-US" sz="2400">
                <a:solidFill>
                  <a:schemeClr val="bg1"/>
                </a:solidFill>
                <a:latin typeface="黑体" panose="02010609060101010101" pitchFamily="49" charset="-122"/>
                <a:cs typeface="Times New Roman" panose="02020603050405020304" pitchFamily="18" charset="0"/>
              </a:rPr>
              <a:t>收起了八卦</a:t>
            </a:r>
            <a:r>
              <a:rPr lang="zh-CN" altLang="zh-CN" sz="2400">
                <a:solidFill>
                  <a:schemeClr val="bg1"/>
                </a:solidFill>
                <a:latin typeface="黑体" panose="02010609060101010101" pitchFamily="49" charset="-122"/>
                <a:cs typeface="Times New Roman" panose="02020603050405020304" pitchFamily="18" charset="0"/>
              </a:rPr>
              <a:t>。这说明什么？</a:t>
            </a:r>
            <a:r>
              <a:rPr lang="zh-CN" altLang="zh-CN" sz="2400">
                <a:solidFill>
                  <a:schemeClr val="bg1"/>
                </a:solidFill>
                <a:latin typeface="黑体" panose="02010609060101010101" pitchFamily="49" charset="-122"/>
              </a:rPr>
              <a:t> </a:t>
            </a:r>
            <a:endParaRPr lang="en-US" altLang="zh-CN" sz="2400" smtClean="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a:lnSpc>
                <a:spcPts val="3880"/>
              </a:lnSpc>
            </a:pPr>
            <a:endParaRPr lang="en-US" altLang="zh-CN" sz="24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a:lnSpc>
                <a:spcPts val="3880"/>
              </a:lnSpc>
            </a:pPr>
            <a:r>
              <a:rPr lang="zh-CN" altLang="en-US" sz="2400">
                <a:solidFill>
                  <a:schemeClr val="bg1"/>
                </a:solidFill>
                <a:latin typeface="黑体" panose="02010609060101010101" pitchFamily="49" charset="-122"/>
                <a:ea typeface="黑体" panose="02010609060101010101" pitchFamily="49" charset="-122"/>
                <a:cs typeface="Times New Roman" panose="02020603050405020304" pitchFamily="18" charset="0"/>
              </a:rPr>
              <a:t>      </a:t>
            </a:r>
            <a:endParaRPr lang="zh-CN" altLang="en-US" sz="24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12940" p14:dur="2000"/>
    </mc:Choice>
    <mc:Fallback>
      <p:transition spd="slow" advTm="12940"/>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62253" y="2005427"/>
            <a:ext cx="8285356" cy="3020058"/>
          </a:xfrm>
          <a:prstGeom prst="rect">
            <a:avLst/>
          </a:prstGeom>
        </p:spPr>
        <p:txBody>
          <a:bodyPr wrap="square">
            <a:spAutoFit/>
          </a:bodyPr>
          <a:lstStyle/>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这样的变化，说明两人的思想认识发生了变化。二诸葛虽然愚昧，却不失老实厚道的本分；三仙姑尽管可憎，却最终还有羞耻之心。作者一边对他们为代表的</a:t>
            </a:r>
            <a:r>
              <a:rPr lang="zh-CN" altLang="en-US" sz="2400" kern="100">
                <a:solidFill>
                  <a:schemeClr val="bg1"/>
                </a:solidFill>
                <a:latin typeface="+mn-ea"/>
                <a:cs typeface="Times New Roman" panose="02020603050405020304" pitchFamily="18" charset="0"/>
              </a:rPr>
              <a:t>旧</a:t>
            </a:r>
            <a:r>
              <a:rPr lang="zh-CN" altLang="zh-CN" sz="2400" kern="100">
                <a:solidFill>
                  <a:schemeClr val="bg1"/>
                </a:solidFill>
                <a:latin typeface="+mn-ea"/>
                <a:cs typeface="Times New Roman" panose="02020603050405020304" pitchFamily="18" charset="0"/>
              </a:rPr>
              <a:t>思想、旧习俗进行无情的揭露，一边又给他们一条改过自新的路</a:t>
            </a:r>
            <a:r>
              <a:rPr lang="zh-CN" altLang="en-US" sz="2400" kern="100">
                <a:solidFill>
                  <a:schemeClr val="bg1"/>
                </a:solidFill>
                <a:latin typeface="+mn-ea"/>
                <a:cs typeface="Times New Roman" panose="02020603050405020304" pitchFamily="18" charset="0"/>
              </a:rPr>
              <a:t>，给了他们希望</a:t>
            </a:r>
            <a:r>
              <a:rPr lang="zh-CN" altLang="zh-CN" sz="2400" kern="100">
                <a:solidFill>
                  <a:schemeClr val="bg1"/>
                </a:solidFill>
                <a:latin typeface="+mn-ea"/>
                <a:cs typeface="Times New Roman" panose="02020603050405020304" pitchFamily="18" charset="0"/>
              </a:rPr>
              <a:t>。随着新思想、新风尚的广泛传播和积极影响，捆绑在农民身上的封建枷锁最终会去除的。</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7976" p14:dur="2000"/>
    </mc:Choice>
    <mc:Fallback>
      <p:transition spd="slow" advTm="37976"/>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61532" y="1675575"/>
            <a:ext cx="8631043" cy="3520194"/>
          </a:xfrm>
          <a:prstGeom prst="rect">
            <a:avLst/>
          </a:prstGeom>
        </p:spPr>
        <p:txBody>
          <a:bodyPr wrap="square">
            <a:spAutoFit/>
          </a:bodyPr>
          <a:lstStyle/>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与二诸葛、三仙姑相对立的，正是小二黑和小芹为代表的新型农民的典型形象。作者对他们并没有细笔描绘，而是多用烘托的手法，通过旁人的语言和动作来表现，写得含蓄而传神。</a:t>
            </a:r>
            <a:endParaRPr lang="en-US" altLang="zh-CN" sz="2400" kern="100">
              <a:solidFill>
                <a:schemeClr val="bg1"/>
              </a:solidFill>
              <a:latin typeface="+mn-ea"/>
              <a:cs typeface="Times New Roman" panose="02020603050405020304" pitchFamily="18" charset="0"/>
            </a:endParaRPr>
          </a:p>
          <a:p>
            <a:pPr algn="just">
              <a:lnSpc>
                <a:spcPts val="3880"/>
              </a:lnSpc>
            </a:pPr>
            <a:endParaRPr lang="en-US" altLang="zh-CN" sz="2400" kern="100">
              <a:solidFill>
                <a:schemeClr val="bg1"/>
              </a:solidFill>
              <a:latin typeface="+mn-ea"/>
              <a:cs typeface="Times New Roman" panose="02020603050405020304" pitchFamily="18" charset="0"/>
            </a:endParaRPr>
          </a:p>
          <a:p>
            <a:pPr algn="just">
              <a:lnSpc>
                <a:spcPts val="3880"/>
              </a:lnSpc>
            </a:pPr>
            <a:r>
              <a:rPr lang="zh-CN" altLang="zh-CN" sz="2400" kern="100">
                <a:solidFill>
                  <a:schemeClr val="bg1"/>
                </a:solidFill>
                <a:latin typeface="+mn-ea"/>
                <a:cs typeface="Times New Roman" panose="02020603050405020304" pitchFamily="18" charset="0"/>
              </a:rPr>
              <a:t>问题：请同学们说一说，这两个人物性格形象的“新”体现在</a:t>
            </a:r>
            <a:endParaRPr lang="en-US" altLang="zh-CN" sz="2400" kern="100">
              <a:solidFill>
                <a:schemeClr val="bg1"/>
              </a:solidFill>
              <a:latin typeface="+mn-ea"/>
              <a:cs typeface="Times New Roman" panose="02020603050405020304" pitchFamily="18" charset="0"/>
            </a:endParaRPr>
          </a:p>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哪些方面？</a:t>
            </a:r>
            <a:endParaRPr lang="en-US" altLang="zh-CN" sz="2400" kern="100">
              <a:solidFill>
                <a:schemeClr val="bg1"/>
              </a:solidFill>
              <a:latin typeface="+mn-ea"/>
              <a:cs typeface="Times New Roman" panose="02020603050405020304" pitchFamily="18" charset="0"/>
            </a:endParaRPr>
          </a:p>
          <a:p>
            <a:pPr algn="just">
              <a:lnSpc>
                <a:spcPts val="3880"/>
              </a:lnSpc>
            </a:pPr>
            <a:r>
              <a:rPr lang="zh-CN" altLang="en-US" sz="2400" kern="100">
                <a:solidFill>
                  <a:schemeClr val="bg1"/>
                </a:solidFill>
                <a:latin typeface="+mn-ea"/>
                <a:cs typeface="Times New Roman" panose="02020603050405020304" pitchFamily="18" charset="0"/>
              </a:rPr>
              <a:t>       </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28898" p14:dur="2000"/>
    </mc:Choice>
    <mc:Fallback>
      <p:transition spd="slow" advTm="28898"/>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572322" y="2003440"/>
            <a:ext cx="8809464" cy="3593291"/>
          </a:xfrm>
          <a:prstGeom prst="rect">
            <a:avLst/>
          </a:prstGeom>
        </p:spPr>
        <p:txBody>
          <a:bodyPr wrap="square">
            <a:spAutoFit/>
          </a:bodyPr>
          <a:lstStyle/>
          <a:p>
            <a:pPr indent="133350" algn="just">
              <a:lnSpc>
                <a:spcPts val="3880"/>
              </a:lnSpc>
            </a:pP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他们敢于斗争，敢于冲破封建传统观念的束缚，主宰自己的命运。例如，坚决反对封建包办婚姻，大胆地自由恋爱。当区长问小二黑是否愿意和童养媳结婚，小二黑坚决地说：</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不愿意！</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当三仙姑要将小芹嫁给</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个旧军官做续弦时，小芹也是坚决反对，并明确表示说：</a:t>
            </a:r>
            <a:r>
              <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不愿意！我知道人家是谁？”两人</a:t>
            </a:r>
            <a:r>
              <a:rPr lang="zh-CN" altLang="en-US"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最终在</a:t>
            </a:r>
            <a:r>
              <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rPr>
              <a:t>争取婚姻自由的斗争中获得了胜利，迎来了幸福。</a:t>
            </a:r>
            <a:endParaRPr lang="en-US"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indent="133350" algn="just">
              <a:lnSpc>
                <a:spcPts val="3880"/>
              </a:lnSpc>
            </a:pPr>
            <a:r>
              <a:rPr lang="zh-CN" altLang="zh-CN" sz="2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sz="2400" kern="10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3373" p14:dur="2000"/>
    </mc:Choice>
    <mc:Fallback>
      <p:transition spd="slow" advTm="43373"/>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719147" y="1997030"/>
            <a:ext cx="8753706" cy="2519921"/>
          </a:xfrm>
          <a:prstGeom prst="rect">
            <a:avLst/>
          </a:prstGeom>
        </p:spPr>
        <p:txBody>
          <a:bodyPr wrap="square">
            <a:spAutoFit/>
          </a:bodyPr>
          <a:lstStyle/>
          <a:p>
            <a:pPr indent="266700" algn="just">
              <a:lnSpc>
                <a:spcPts val="3880"/>
              </a:lnSpc>
            </a:pPr>
            <a:r>
              <a:rPr lang="en-US" altLang="zh-CN" sz="2400" kern="100">
                <a:solidFill>
                  <a:schemeClr val="bg1"/>
                </a:solidFill>
                <a:latin typeface="+mn-ea"/>
                <a:cs typeface="Times New Roman" panose="02020603050405020304" pitchFamily="18" charset="0"/>
              </a:rPr>
              <a:t>2.</a:t>
            </a:r>
            <a:r>
              <a:rPr lang="zh-CN" altLang="zh-CN" sz="2400" kern="100">
                <a:solidFill>
                  <a:schemeClr val="bg1"/>
                </a:solidFill>
                <a:latin typeface="+mn-ea"/>
                <a:cs typeface="Times New Roman" panose="02020603050405020304" pitchFamily="18" charset="0"/>
              </a:rPr>
              <a:t>反对封建迷信，思想进步。二诸葛反对小二黑和小芹</a:t>
            </a:r>
            <a:r>
              <a:rPr lang="zh-CN" altLang="en-US" sz="2400" kern="100">
                <a:solidFill>
                  <a:schemeClr val="bg1"/>
                </a:solidFill>
                <a:latin typeface="+mn-ea"/>
                <a:cs typeface="Times New Roman" panose="02020603050405020304" pitchFamily="18" charset="0"/>
              </a:rPr>
              <a:t>结婚</a:t>
            </a:r>
            <a:r>
              <a:rPr lang="zh-CN" altLang="zh-CN" sz="2400" kern="100">
                <a:solidFill>
                  <a:schemeClr val="bg1"/>
                </a:solidFill>
                <a:latin typeface="+mn-ea"/>
                <a:cs typeface="Times New Roman" panose="02020603050405020304" pitchFamily="18" charset="0"/>
              </a:rPr>
              <a:t>的原因是两人的命相不对，小二黑则完全不信这一套。在之前的情节中，也</a:t>
            </a:r>
            <a:r>
              <a:rPr lang="zh-CN" altLang="en-US" sz="2400" kern="100">
                <a:solidFill>
                  <a:schemeClr val="bg1"/>
                </a:solidFill>
                <a:latin typeface="+mn-ea"/>
                <a:cs typeface="Times New Roman" panose="02020603050405020304" pitchFamily="18" charset="0"/>
              </a:rPr>
              <a:t>写</a:t>
            </a:r>
            <a:r>
              <a:rPr lang="zh-CN" altLang="zh-CN" sz="2400" kern="100">
                <a:solidFill>
                  <a:schemeClr val="bg1"/>
                </a:solidFill>
                <a:latin typeface="+mn-ea"/>
                <a:cs typeface="Times New Roman" panose="02020603050405020304" pitchFamily="18" charset="0"/>
              </a:rPr>
              <a:t>到小二黑原先也跟二诸葛学些算卦之类的事，后来在事实面前逐渐清醒，最终</a:t>
            </a:r>
            <a:r>
              <a:rPr lang="zh-CN" altLang="en-US" sz="2400" kern="100">
                <a:solidFill>
                  <a:schemeClr val="bg1"/>
                </a:solidFill>
                <a:latin typeface="+mn-ea"/>
                <a:cs typeface="Times New Roman" panose="02020603050405020304" pitchFamily="18" charset="0"/>
              </a:rPr>
              <a:t>通过自己的努力</a:t>
            </a:r>
            <a:r>
              <a:rPr lang="zh-CN" altLang="zh-CN" sz="2400" kern="100">
                <a:solidFill>
                  <a:schemeClr val="bg1"/>
                </a:solidFill>
                <a:latin typeface="+mn-ea"/>
                <a:cs typeface="Times New Roman" panose="02020603050405020304" pitchFamily="18" charset="0"/>
              </a:rPr>
              <a:t>成长为青年队长。小芹也对她母亲的装神弄鬼行为不予理睬。</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8183" p14:dur="2000"/>
    </mc:Choice>
    <mc:Fallback>
      <p:transition spd="slow" advTm="38183"/>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76400" y="1918971"/>
            <a:ext cx="8742218" cy="3020058"/>
          </a:xfrm>
          <a:prstGeom prst="rect">
            <a:avLst/>
          </a:prstGeom>
        </p:spPr>
        <p:txBody>
          <a:bodyPr wrap="square">
            <a:spAutoFit/>
          </a:bodyPr>
          <a:lstStyle/>
          <a:p>
            <a:pPr indent="266700" algn="just">
              <a:lnSpc>
                <a:spcPts val="3880"/>
              </a:lnSpc>
            </a:pPr>
            <a:r>
              <a:rPr lang="en-US" altLang="zh-CN" sz="2400" kern="100">
                <a:solidFill>
                  <a:schemeClr val="bg1"/>
                </a:solidFill>
                <a:latin typeface="+mn-ea"/>
                <a:cs typeface="Times New Roman" panose="02020603050405020304" pitchFamily="18" charset="0"/>
              </a:rPr>
              <a:t>3.</a:t>
            </a:r>
            <a:r>
              <a:rPr lang="zh-CN" altLang="zh-CN" sz="2400" kern="100">
                <a:solidFill>
                  <a:schemeClr val="bg1"/>
                </a:solidFill>
                <a:latin typeface="+mn-ea"/>
                <a:cs typeface="Times New Roman" panose="02020603050405020304" pitchFamily="18" charset="0"/>
              </a:rPr>
              <a:t>反对恶势力。当恶势力金旺</a:t>
            </a:r>
            <a:r>
              <a:rPr lang="zh-CN" altLang="en-US" sz="2400" kern="100">
                <a:solidFill>
                  <a:schemeClr val="bg1"/>
                </a:solidFill>
                <a:latin typeface="+mn-ea"/>
                <a:cs typeface="Times New Roman" panose="02020603050405020304" pitchFamily="18" charset="0"/>
              </a:rPr>
              <a:t>兄弟</a:t>
            </a:r>
            <a:r>
              <a:rPr lang="zh-CN" altLang="zh-CN" sz="2400" kern="100">
                <a:solidFill>
                  <a:schemeClr val="bg1"/>
                </a:solidFill>
                <a:latin typeface="+mn-ea"/>
                <a:cs typeface="Times New Roman" panose="02020603050405020304" pitchFamily="18" charset="0"/>
              </a:rPr>
              <a:t>利用职权设下圈套，陷害他们时，他们毫不示弱，敢于面对面地以理抗争，并且已经认识到共产党领导的新政权是人民的靠山。在调查金旺、兴旺罪证的大会上，</a:t>
            </a:r>
            <a:r>
              <a:rPr lang="zh-CN" altLang="en-US" sz="2400" kern="100">
                <a:solidFill>
                  <a:schemeClr val="bg1"/>
                </a:solidFill>
                <a:latin typeface="+mn-ea"/>
                <a:cs typeface="Times New Roman" panose="02020603050405020304" pitchFamily="18" charset="0"/>
              </a:rPr>
              <a:t>也</a:t>
            </a:r>
            <a:r>
              <a:rPr lang="zh-CN" altLang="zh-CN" sz="2400" kern="100">
                <a:solidFill>
                  <a:schemeClr val="bg1"/>
                </a:solidFill>
                <a:latin typeface="+mn-ea"/>
                <a:cs typeface="Times New Roman" panose="02020603050405020304" pitchFamily="18" charset="0"/>
              </a:rPr>
              <a:t>是年轻一代的农民率先站出来揭露</a:t>
            </a:r>
            <a:r>
              <a:rPr lang="zh-CN" altLang="en-US" sz="2400" kern="100">
                <a:solidFill>
                  <a:schemeClr val="bg1"/>
                </a:solidFill>
                <a:latin typeface="+mn-ea"/>
                <a:cs typeface="Times New Roman" panose="02020603050405020304" pitchFamily="18" charset="0"/>
              </a:rPr>
              <a:t>金旺兄弟</a:t>
            </a:r>
            <a:r>
              <a:rPr lang="zh-CN" altLang="zh-CN" sz="2400" kern="100">
                <a:solidFill>
                  <a:schemeClr val="bg1"/>
                </a:solidFill>
                <a:latin typeface="+mn-ea"/>
                <a:cs typeface="Times New Roman" panose="02020603050405020304" pitchFamily="18" charset="0"/>
              </a:rPr>
              <a:t>的罪行。</a:t>
            </a:r>
            <a:r>
              <a:rPr lang="zh-CN" altLang="en-US" sz="2400" kern="100">
                <a:solidFill>
                  <a:schemeClr val="bg1"/>
                </a:solidFill>
                <a:latin typeface="+mn-ea"/>
                <a:cs typeface="Times New Roman" panose="02020603050405020304" pitchFamily="18" charset="0"/>
              </a:rPr>
              <a:t>在事实面前，新一代农民逐渐</a:t>
            </a:r>
            <a:r>
              <a:rPr lang="zh-CN" altLang="zh-CN" sz="2400" kern="100">
                <a:solidFill>
                  <a:schemeClr val="bg1"/>
                </a:solidFill>
                <a:latin typeface="+mn-ea"/>
                <a:cs typeface="Times New Roman" panose="02020603050405020304" pitchFamily="18" charset="0"/>
              </a:rPr>
              <a:t>认识到自己民主权利的重要性，有了当家作主的意识。</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6143" p14:dur="2000"/>
    </mc:Choice>
    <mc:Fallback>
      <p:transition spd="slow" advTm="46143"/>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4" name="矩形 3"/>
          <p:cNvSpPr/>
          <p:nvPr/>
        </p:nvSpPr>
        <p:spPr>
          <a:xfrm>
            <a:off x="4248379" y="1133649"/>
            <a:ext cx="3695242" cy="584775"/>
          </a:xfrm>
          <a:prstGeom prst="rect">
            <a:avLst/>
          </a:prstGeom>
        </p:spPr>
        <p:txBody>
          <a:bodyPr wrap="none">
            <a:spAutoFit/>
          </a:bodyPr>
          <a:lstStyle/>
          <a:p>
            <a:r>
              <a:rPr lang="zh-CN" altLang="en-US" sz="3200">
                <a:solidFill>
                  <a:srgbClr val="FFFF00"/>
                </a:solidFill>
              </a:rPr>
              <a:t>走近作家  感知时代</a:t>
            </a:r>
            <a:endParaRPr lang="zh-CN" altLang="en-US" sz="3200">
              <a:solidFill>
                <a:srgbClr val="FFFF00"/>
              </a:solidFill>
            </a:endParaRPr>
          </a:p>
        </p:txBody>
      </p:sp>
      <p:sp>
        <p:nvSpPr>
          <p:cNvPr id="5" name="矩形 4"/>
          <p:cNvSpPr/>
          <p:nvPr/>
        </p:nvSpPr>
        <p:spPr>
          <a:xfrm>
            <a:off x="1716635" y="1944891"/>
            <a:ext cx="8979073" cy="4020331"/>
          </a:xfrm>
          <a:prstGeom prst="rect">
            <a:avLst/>
          </a:prstGeom>
        </p:spPr>
        <p:txBody>
          <a:bodyPr wrap="square">
            <a:spAutoFit/>
          </a:bodyPr>
          <a:lstStyle/>
          <a:p>
            <a:pPr>
              <a:lnSpc>
                <a:spcPts val="3880"/>
              </a:lnSpc>
            </a:pPr>
            <a:r>
              <a:rPr lang="zh-CN" altLang="en-US" sz="2400">
                <a:solidFill>
                  <a:schemeClr val="bg1"/>
                </a:solidFill>
                <a:latin typeface="+mn-ea"/>
              </a:rPr>
              <a:t>    </a:t>
            </a:r>
            <a:r>
              <a:rPr lang="zh-CN" altLang="zh-CN" sz="2400">
                <a:solidFill>
                  <a:schemeClr val="bg1"/>
                </a:solidFill>
                <a:latin typeface="+mn-ea"/>
              </a:rPr>
              <a:t>赵树理（</a:t>
            </a:r>
            <a:r>
              <a:rPr lang="en-US" altLang="zh-CN" sz="2400">
                <a:solidFill>
                  <a:schemeClr val="bg1"/>
                </a:solidFill>
                <a:latin typeface="+mn-ea"/>
              </a:rPr>
              <a:t>1906</a:t>
            </a:r>
            <a:r>
              <a:rPr lang="zh-CN" altLang="zh-CN" sz="2400">
                <a:solidFill>
                  <a:schemeClr val="bg1"/>
                </a:solidFill>
                <a:latin typeface="+mn-ea"/>
              </a:rPr>
              <a:t>年</a:t>
            </a:r>
            <a:r>
              <a:rPr lang="en-US" altLang="zh-CN" sz="2400">
                <a:solidFill>
                  <a:schemeClr val="bg1"/>
                </a:solidFill>
                <a:latin typeface="+mn-ea"/>
              </a:rPr>
              <a:t>—1970</a:t>
            </a:r>
            <a:r>
              <a:rPr lang="zh-CN" altLang="zh-CN" sz="2400">
                <a:solidFill>
                  <a:schemeClr val="bg1"/>
                </a:solidFill>
                <a:latin typeface="+mn-ea"/>
              </a:rPr>
              <a:t>年），小说家。山西沁水人，原名赵树礼。</a:t>
            </a:r>
            <a:r>
              <a:rPr lang="en-US" altLang="zh-CN" sz="2400">
                <a:solidFill>
                  <a:schemeClr val="bg1"/>
                </a:solidFill>
                <a:latin typeface="+mn-ea"/>
              </a:rPr>
              <a:t>1943</a:t>
            </a:r>
            <a:r>
              <a:rPr lang="zh-CN" altLang="zh-CN" sz="2400">
                <a:solidFill>
                  <a:schemeClr val="bg1"/>
                </a:solidFill>
                <a:latin typeface="+mn-ea"/>
              </a:rPr>
              <a:t>年发表了优秀短篇小说《小二黑结婚》。主要作品有短篇小说《小二黑结婚》《孟祥英翻身》《登记》，中篇小说《李有才板话》《邪不压正》，长篇小说《三里湾》等。他的小说多以华北农村为背景，反映农村社会的变迁和存在其间的矛盾斗争，塑造农村各式人物的形象</a:t>
            </a:r>
            <a:r>
              <a:rPr lang="zh-CN" altLang="en-US" sz="2400">
                <a:solidFill>
                  <a:schemeClr val="bg1"/>
                </a:solidFill>
                <a:latin typeface="+mn-ea"/>
              </a:rPr>
              <a:t>。他</a:t>
            </a:r>
            <a:r>
              <a:rPr lang="zh-CN" altLang="zh-CN" sz="2400">
                <a:solidFill>
                  <a:schemeClr val="bg1"/>
                </a:solidFill>
                <a:latin typeface="+mn-ea"/>
              </a:rPr>
              <a:t>开创的</a:t>
            </a:r>
            <a:r>
              <a:rPr lang="en-US" altLang="zh-CN" sz="2400">
                <a:solidFill>
                  <a:schemeClr val="bg1"/>
                </a:solidFill>
                <a:latin typeface="+mn-ea"/>
              </a:rPr>
              <a:t>“</a:t>
            </a:r>
            <a:r>
              <a:rPr lang="zh-CN" altLang="zh-CN" sz="2400">
                <a:solidFill>
                  <a:schemeClr val="bg1"/>
                </a:solidFill>
                <a:latin typeface="+mn-ea"/>
              </a:rPr>
              <a:t>山药蛋派</a:t>
            </a:r>
            <a:r>
              <a:rPr lang="en-US" altLang="zh-CN" sz="2400">
                <a:solidFill>
                  <a:schemeClr val="bg1"/>
                </a:solidFill>
                <a:latin typeface="+mn-ea"/>
              </a:rPr>
              <a:t>”</a:t>
            </a:r>
            <a:r>
              <a:rPr lang="zh-CN" altLang="zh-CN" sz="2400">
                <a:solidFill>
                  <a:schemeClr val="bg1"/>
                </a:solidFill>
                <a:latin typeface="+mn-ea"/>
              </a:rPr>
              <a:t>，成为新中国文学史上最重要、最有影响的文学流派之一。</a:t>
            </a:r>
            <a:endParaRPr lang="zh-CN" altLang="zh-CN" sz="2400">
              <a:solidFill>
                <a:schemeClr val="bg1"/>
              </a:solidFill>
              <a:latin typeface="+mn-ea"/>
            </a:endParaRPr>
          </a:p>
          <a:p>
            <a:pPr>
              <a:lnSpc>
                <a:spcPts val="3880"/>
              </a:lnSpc>
            </a:pPr>
            <a:endParaRPr lang="zh-CN" altLang="en-US" sz="2400">
              <a:solidFill>
                <a:schemeClr val="bg1"/>
              </a:solidFill>
              <a:latin typeface="+mn-ea"/>
            </a:endParaRPr>
          </a:p>
        </p:txBody>
      </p:sp>
    </p:spTree>
    <p:custDataLst>
      <p:tags r:id="rId4"/>
    </p:custDataLst>
  </p:cSld>
  <p:clrMapOvr>
    <a:masterClrMapping/>
  </p:clrMapOvr>
  <mc:AlternateContent>
    <mc:Choice xmlns:p14="http://schemas.microsoft.com/office/powerpoint/2010/main" Requires="p14">
      <p:transition spd="slow" advTm="49160" p14:dur="2000"/>
    </mc:Choice>
    <mc:Fallback>
      <p:transition spd="slow" advTm="49160"/>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74651" y="2773740"/>
            <a:ext cx="8842698" cy="2215350"/>
          </a:xfrm>
          <a:prstGeom prst="rect">
            <a:avLst/>
          </a:prstGeom>
        </p:spPr>
        <p:txBody>
          <a:bodyPr wrap="square">
            <a:spAutoFit/>
          </a:bodyPr>
          <a:lstStyle/>
          <a:p>
            <a:pPr indent="266700" algn="just">
              <a:lnSpc>
                <a:spcPts val="33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赵树理笔下的农民不同于我们学过的</a:t>
            </a:r>
            <a:r>
              <a:rPr lang="zh-CN" altLang="en-US" sz="2400" kern="100">
                <a:solidFill>
                  <a:schemeClr val="bg1"/>
                </a:solidFill>
                <a:latin typeface="+mn-ea"/>
                <a:cs typeface="Times New Roman" panose="02020603050405020304" pitchFamily="18" charset="0"/>
              </a:rPr>
              <a:t>闰</a:t>
            </a:r>
            <a:r>
              <a:rPr lang="zh-CN" altLang="zh-CN" sz="2400" kern="100">
                <a:solidFill>
                  <a:schemeClr val="bg1"/>
                </a:solidFill>
                <a:latin typeface="+mn-ea"/>
                <a:cs typeface="Times New Roman" panose="02020603050405020304" pitchFamily="18" charset="0"/>
              </a:rPr>
              <a:t>土、祥林嫂那种旧时代在封建势力和剥削阶级压榨下</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悲惨痛苦或辛苦麻木的不觉悟的农民</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而是根据地的新农民，他们在共产党的领导下</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已开始觉醒</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开始掌握自己的命运</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开始成为新生活的主人。小二黑和小芹就是这种新时代的新农民的形象。</a:t>
            </a:r>
            <a:endParaRPr lang="zh-CN" altLang="zh-CN" sz="2400" kern="100">
              <a:solidFill>
                <a:schemeClr val="bg1"/>
              </a:solidFill>
              <a:latin typeface="+mn-ea"/>
              <a:cs typeface="Times New Roman" panose="02020603050405020304" pitchFamily="18" charset="0"/>
            </a:endParaRPr>
          </a:p>
        </p:txBody>
      </p:sp>
      <p:sp>
        <p:nvSpPr>
          <p:cNvPr id="4" name="矩形 3"/>
          <p:cNvSpPr/>
          <p:nvPr/>
        </p:nvSpPr>
        <p:spPr>
          <a:xfrm>
            <a:off x="2118951" y="1889190"/>
            <a:ext cx="1107996" cy="461665"/>
          </a:xfrm>
          <a:prstGeom prst="rect">
            <a:avLst/>
          </a:prstGeom>
        </p:spPr>
        <p:txBody>
          <a:bodyPr wrap="none">
            <a:spAutoFit/>
          </a:bodyPr>
          <a:lstStyle/>
          <a:p>
            <a:r>
              <a:rPr lang="zh-CN" altLang="zh-CN" sz="2400" kern="100">
                <a:solidFill>
                  <a:schemeClr val="bg1"/>
                </a:solidFill>
                <a:latin typeface="+mn-ea"/>
                <a:cs typeface="Times New Roman" panose="02020603050405020304" pitchFamily="18" charset="0"/>
              </a:rPr>
              <a:t>小结：</a:t>
            </a:r>
            <a:endParaRPr lang="zh-CN" altLang="en-US" sz="2400"/>
          </a:p>
        </p:txBody>
      </p:sp>
    </p:spTree>
    <p:custDataLst>
      <p:tags r:id="rId3"/>
    </p:custDataLst>
  </p:cSld>
  <p:clrMapOvr>
    <a:masterClrMapping/>
  </p:clrMapOvr>
  <mc:AlternateContent>
    <mc:Choice xmlns:p14="http://schemas.microsoft.com/office/powerpoint/2010/main" Requires="p14">
      <p:transition spd="slow" advTm="41724" p14:dur="2000"/>
    </mc:Choice>
    <mc:Fallback>
      <p:transition spd="slow" advTm="41724"/>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992351" y="1918971"/>
            <a:ext cx="8207298" cy="3020058"/>
          </a:xfrm>
          <a:prstGeom prst="rect">
            <a:avLst/>
          </a:prstGeom>
        </p:spPr>
        <p:txBody>
          <a:bodyPr wrap="square">
            <a:spAutoFit/>
          </a:bodyPr>
          <a:lstStyle/>
          <a:p>
            <a:pPr>
              <a:lnSpc>
                <a:spcPts val="3880"/>
              </a:lnSpc>
            </a:pPr>
            <a:r>
              <a:rPr lang="zh-CN" altLang="en-US" sz="2400" kern="100">
                <a:solidFill>
                  <a:srgbClr val="FFFFFF"/>
                </a:solidFill>
                <a:latin typeface="+mn-ea"/>
                <a:cs typeface="Times New Roman" panose="02020603050405020304" pitchFamily="18" charset="0"/>
              </a:rPr>
              <a:t>    </a:t>
            </a:r>
            <a:r>
              <a:rPr lang="zh-CN" altLang="zh-CN" sz="2400" kern="100">
                <a:solidFill>
                  <a:srgbClr val="FFFFFF"/>
                </a:solidFill>
                <a:latin typeface="+mn-ea"/>
                <a:cs typeface="Times New Roman" panose="02020603050405020304" pitchFamily="18" charset="0"/>
              </a:rPr>
              <a:t>他们乐观开朗</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不信神鬼邪说</a:t>
            </a:r>
            <a:r>
              <a:rPr lang="en-US" altLang="zh-CN"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对生活充满信心</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他们敢于冲破传统观念的束博</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大胆进行自由恋爱</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决心走自己的生活道路。面对封建家长的阻挠和恶霸势力的迫害</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他们毫不怯懦</a:t>
            </a:r>
            <a:r>
              <a:rPr lang="zh-CN" altLang="en-US" sz="2400" kern="100">
                <a:solidFill>
                  <a:srgbClr val="FFFFFF"/>
                </a:solidFill>
                <a:latin typeface="+mn-ea"/>
                <a:cs typeface="Times New Roman" panose="02020603050405020304" pitchFamily="18" charset="0"/>
              </a:rPr>
              <a:t>，</a:t>
            </a:r>
            <a:r>
              <a:rPr lang="zh-CN" altLang="zh-CN" sz="2400" kern="100">
                <a:solidFill>
                  <a:srgbClr val="FFFFFF"/>
                </a:solidFill>
                <a:latin typeface="+mn-ea"/>
                <a:cs typeface="Times New Roman" panose="02020603050405020304" pitchFamily="18" charset="0"/>
              </a:rPr>
              <a:t>勇敢地为争取自己的幸福而斗争。这些都表现了新农民的特点。作者正是通过这新旧两种农民精神面貌和思想意识的矛盾冲突，深刻地揭示了小说</a:t>
            </a:r>
            <a:r>
              <a:rPr lang="zh-CN" altLang="en-US" sz="2400" kern="100">
                <a:solidFill>
                  <a:srgbClr val="FFFFFF"/>
                </a:solidFill>
                <a:latin typeface="+mn-ea"/>
                <a:cs typeface="Times New Roman" panose="02020603050405020304" pitchFamily="18" charset="0"/>
              </a:rPr>
              <a:t>的</a:t>
            </a:r>
            <a:r>
              <a:rPr lang="zh-CN" altLang="zh-CN" sz="2400" kern="100">
                <a:solidFill>
                  <a:srgbClr val="FFFFFF"/>
                </a:solidFill>
                <a:latin typeface="+mn-ea"/>
                <a:cs typeface="Times New Roman" panose="02020603050405020304" pitchFamily="18" charset="0"/>
              </a:rPr>
              <a:t>主题。</a:t>
            </a:r>
            <a:endParaRPr lang="zh-CN" altLang="en-US">
              <a:latin typeface="+mn-ea"/>
            </a:endParaRPr>
          </a:p>
        </p:txBody>
      </p:sp>
    </p:spTree>
    <p:custDataLst>
      <p:tags r:id="rId3"/>
    </p:custDataLst>
  </p:cSld>
  <p:clrMapOvr>
    <a:masterClrMapping/>
  </p:clrMapOvr>
  <mc:AlternateContent>
    <mc:Choice xmlns:p14="http://schemas.microsoft.com/office/powerpoint/2010/main" Requires="p14">
      <p:transition spd="slow" advTm="41540" p14:dur="2000"/>
    </mc:Choice>
    <mc:Fallback>
      <p:transition spd="slow" advTm="41540"/>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46649" y="2763710"/>
            <a:ext cx="8391860" cy="2593018"/>
          </a:xfrm>
          <a:prstGeom prst="rect">
            <a:avLst/>
          </a:prstGeom>
        </p:spPr>
        <p:txBody>
          <a:bodyPr wrap="square">
            <a:spAutoFit/>
          </a:bodyPr>
          <a:lstStyle/>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通过讲述小二黑和小芹</a:t>
            </a:r>
            <a:r>
              <a:rPr lang="zh-CN" altLang="en-US" sz="2400" kern="100">
                <a:solidFill>
                  <a:schemeClr val="bg1"/>
                </a:solidFill>
                <a:latin typeface="+mn-ea"/>
                <a:cs typeface="Times New Roman" panose="02020603050405020304" pitchFamily="18" charset="0"/>
              </a:rPr>
              <a:t>在共产党</a:t>
            </a:r>
            <a:r>
              <a:rPr lang="zh-CN" altLang="zh-CN" sz="2400" kern="100">
                <a:solidFill>
                  <a:schemeClr val="bg1"/>
                </a:solidFill>
                <a:latin typeface="+mn-ea"/>
                <a:cs typeface="Times New Roman" panose="02020603050405020304" pitchFamily="18" charset="0"/>
              </a:rPr>
              <a:t>的领导下反抗封建势力、争取婚姻自由的故事，塑造了在历史变革中农民的各类群像</a:t>
            </a:r>
            <a:r>
              <a:rPr lang="zh-CN" altLang="en-US" sz="2400" kern="100">
                <a:solidFill>
                  <a:schemeClr val="bg1"/>
                </a:solidFill>
                <a:latin typeface="+mn-ea"/>
                <a:cs typeface="Times New Roman" panose="02020603050405020304" pitchFamily="18" charset="0"/>
              </a:rPr>
              <a:t>。反映了</a:t>
            </a:r>
            <a:r>
              <a:rPr lang="zh-CN" altLang="zh-CN" sz="2400" kern="100">
                <a:solidFill>
                  <a:schemeClr val="bg1"/>
                </a:solidFill>
                <a:latin typeface="+mn-ea"/>
                <a:cs typeface="Times New Roman" panose="02020603050405020304" pitchFamily="18" charset="0"/>
              </a:rPr>
              <a:t>当时农村中新生力量与旧的封建思想及恶霸势力的尖锐矛盾，抨击了农村的封建</a:t>
            </a:r>
            <a:r>
              <a:rPr lang="zh-CN" altLang="en-US" sz="2400" kern="100">
                <a:solidFill>
                  <a:schemeClr val="bg1"/>
                </a:solidFill>
                <a:latin typeface="+mn-ea"/>
                <a:cs typeface="Times New Roman" panose="02020603050405020304" pitchFamily="18" charset="0"/>
              </a:rPr>
              <a:t>残余势力</a:t>
            </a:r>
            <a:r>
              <a:rPr lang="zh-CN" altLang="zh-CN" sz="2400" kern="100">
                <a:solidFill>
                  <a:schemeClr val="bg1"/>
                </a:solidFill>
                <a:latin typeface="+mn-ea"/>
                <a:cs typeface="Times New Roman" panose="02020603050405020304" pitchFamily="18" charset="0"/>
              </a:rPr>
              <a:t>，批判了人民群众中的封建思想，表达了对青年男女自由恋爱的赞美。</a:t>
            </a:r>
            <a:endParaRPr lang="zh-CN" altLang="zh-CN" sz="2400" kern="100">
              <a:solidFill>
                <a:schemeClr val="bg1"/>
              </a:solidFill>
              <a:latin typeface="+mn-ea"/>
              <a:cs typeface="Times New Roman" panose="02020603050405020304" pitchFamily="18" charset="0"/>
            </a:endParaRPr>
          </a:p>
        </p:txBody>
      </p:sp>
      <p:sp>
        <p:nvSpPr>
          <p:cNvPr id="4" name="矩形 3"/>
          <p:cNvSpPr/>
          <p:nvPr/>
        </p:nvSpPr>
        <p:spPr>
          <a:xfrm>
            <a:off x="4538304" y="1766295"/>
            <a:ext cx="2095445" cy="584775"/>
          </a:xfrm>
          <a:prstGeom prst="rect">
            <a:avLst/>
          </a:prstGeom>
        </p:spPr>
        <p:txBody>
          <a:bodyPr wrap="none">
            <a:spAutoFit/>
          </a:bodyPr>
          <a:lstStyle/>
          <a:p>
            <a:pPr indent="266700" algn="just"/>
            <a:r>
              <a:rPr lang="zh-CN" altLang="zh-CN" sz="3200" kern="100">
                <a:solidFill>
                  <a:srgbClr val="FFFF00"/>
                </a:solidFill>
                <a:latin typeface="+mn-ea"/>
                <a:cs typeface="Times New Roman" panose="02020603050405020304" pitchFamily="18" charset="0"/>
              </a:rPr>
              <a:t>小说主题</a:t>
            </a:r>
            <a:endParaRPr lang="zh-CN" altLang="zh-CN" sz="3200" kern="100">
              <a:solidFill>
                <a:srgbClr val="FFFF00"/>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6207" p14:dur="2000"/>
    </mc:Choice>
    <mc:Fallback>
      <p:transition spd="slow" advTm="56207"/>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26819" y="2710873"/>
            <a:ext cx="8314707" cy="2019784"/>
          </a:xfrm>
          <a:prstGeom prst="rect">
            <a:avLst/>
          </a:prstGeom>
        </p:spPr>
        <p:txBody>
          <a:bodyPr wrap="square">
            <a:spAutoFit/>
          </a:bodyPr>
          <a:lstStyle/>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问题：《小二黑结婚》是赵树理小说艺术已臻成熟的标志，</a:t>
            </a: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endPar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也是他带有独特艺术个性的民族化、大众化的创</a:t>
            </a: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endPar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作风格形成的标志。请你结合这节课所学，说一</a:t>
            </a:r>
            <a:endPar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说作品的“民族化、大众化”体现在哪些方面。</a:t>
            </a:r>
            <a:endPar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4" name="文本框 3"/>
          <p:cNvSpPr txBox="1"/>
          <p:nvPr/>
        </p:nvSpPr>
        <p:spPr>
          <a:xfrm>
            <a:off x="5182929" y="1578987"/>
            <a:ext cx="1826141" cy="584775"/>
          </a:xfrm>
          <a:prstGeom prst="rect">
            <a:avLst/>
          </a:prstGeom>
          <a:noFill/>
        </p:spPr>
        <p:txBody>
          <a:bodyPr wrap="none" rtlCol="0">
            <a:spAutoFit/>
          </a:bodyPr>
          <a:lstStyle/>
          <a:p>
            <a:r>
              <a:rPr kumimoji="1" lang="zh-CN" altLang="en-US" sz="3200">
                <a:solidFill>
                  <a:srgbClr val="FFFF00"/>
                </a:solidFill>
              </a:rPr>
              <a:t>艺术特色</a:t>
            </a:r>
            <a:endParaRPr kumimoji="1" lang="zh-CN" altLang="en-US" sz="3200">
              <a:solidFill>
                <a:srgbClr val="FFFF00"/>
              </a:solidFill>
            </a:endParaRPr>
          </a:p>
        </p:txBody>
      </p:sp>
    </p:spTree>
    <p:custDataLst>
      <p:tags r:id="rId3"/>
    </p:custDataLst>
  </p:cSld>
  <p:clrMapOvr>
    <a:masterClrMapping/>
  </p:clrMapOvr>
  <mc:AlternateContent>
    <mc:Choice xmlns:p14="http://schemas.microsoft.com/office/powerpoint/2010/main" Requires="p14">
      <p:transition spd="slow" advTm="24422" p14:dur="2000"/>
    </mc:Choice>
    <mc:Fallback>
      <p:transition spd="slow" advTm="24422"/>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737360" y="1914643"/>
            <a:ext cx="8628879" cy="2519921"/>
          </a:xfrm>
          <a:prstGeom prst="rect">
            <a:avLst/>
          </a:prstGeom>
        </p:spPr>
        <p:txBody>
          <a:bodyPr wrap="square">
            <a:spAutoFit/>
          </a:bodyPr>
          <a:lstStyle/>
          <a:p>
            <a:pPr marL="0" marR="0" lvl="0" indent="266700" algn="just" defTabSz="914400" rtl="0" eaLnBrk="1" fontAlgn="auto" latinLnBrk="0" hangingPunct="1">
              <a:lnSpc>
                <a:spcPts val="3860"/>
              </a:lnSpc>
              <a:spcBef>
                <a:spcPct val="0"/>
              </a:spcBef>
              <a:spcAft>
                <a:spcPct val="0"/>
              </a:spcAft>
              <a:buClrTx/>
              <a:buSzTx/>
              <a:buFontTx/>
              <a:buNone/>
              <a:defRPr/>
            </a:pPr>
            <a:r>
              <a:rPr kumimoji="0" lang="zh-CN" altLang="en-US" sz="28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在结构上，采用单线发展的手法。情节连贯，故事性强，结构严谨，首尾照应。作者汲取传统说唱艺术和古典章回小说的长处，按照群众的艺术欣赏习惯，增加故事性、保持叙述的连贯性。每一节前都采用小标题的形式，类似章回小说的一回，将故事串联起来，读起来环环相扣，引人入胜。</a:t>
            </a:r>
            <a:endParaRPr kumimoji="0" lang="zh-CN" altLang="zh-CN" sz="28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6477" p14:dur="2000"/>
    </mc:Choice>
    <mc:Fallback>
      <p:transition spd="slow" advTm="36477"/>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811383" y="1522384"/>
            <a:ext cx="8569234" cy="4183838"/>
          </a:xfrm>
          <a:prstGeom prst="rect">
            <a:avLst/>
          </a:prstGeom>
        </p:spPr>
        <p:txBody>
          <a:bodyPr wrap="square">
            <a:spAutoFit/>
          </a:bodyPr>
          <a:lstStyle/>
          <a:p>
            <a:pPr marL="0" marR="0" lvl="0" indent="266700" algn="just" defTabSz="914400" rtl="0" eaLnBrk="1" fontAlgn="auto" latinLnBrk="0" hangingPunct="1">
              <a:lnSpc>
                <a:spcPts val="362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在人物塑造上，</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用白描手法塑造人物形象，不重形似而重神似。作者善于根据人物的特点，借助人物的行动和语言，在故事情节的发展中表现人物。如二诸葛迷信、愚味而又老实厚道的性格是在“二诸葛的神课”、</a:t>
            </a:r>
            <a:r>
              <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恩典恩典”等一连串的具体行动中表现出来的；三仙姑装神弄鬼</a:t>
            </a:r>
            <a:r>
              <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老而不正经的性格是在</a:t>
            </a:r>
            <a:r>
              <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看看仙站</a:t>
            </a:r>
            <a:r>
              <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这一有趣的事件中表现出来的。此外，“二诸葛”、“三仙姑”这样的外号也是中国古典小说的一种传统手法。作者将绰号与人物的性格特征密切地结合起来，更凸显个性，又生动有趣，起到画龙点睛的作用。</a:t>
            </a:r>
            <a:endPar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4163" p14:dur="2000"/>
    </mc:Choice>
    <mc:Fallback>
      <p:transition spd="slow" advTm="54163"/>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35488" y="1548510"/>
            <a:ext cx="8488226" cy="4071620"/>
          </a:xfrm>
          <a:prstGeom prst="rect">
            <a:avLst/>
          </a:prstGeom>
        </p:spPr>
        <p:txBody>
          <a:bodyPr wrap="square">
            <a:spAutoFit/>
          </a:bodyPr>
          <a:lstStyle/>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在语言上，</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语言富有山西农村的地方特色，朴实自然，生动有趣。因为这些语言来源于群众，所以质朴无华，通俗晓畅；又因为它是经过加工提炼的，所以简洁明快，轻松幽默，平易中含有一种内在的魅力。小说中的每个人物的语言</a:t>
            </a: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都</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恰如其分，都在说他们“自己”的话。比如都是去见区长，二诸葛就不停地说着</a:t>
            </a:r>
            <a:r>
              <a:rPr kumimoji="0" lang="en-US"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请区长恩典恩典”，三仙姑就是趴下磕头，连声叫道“区长老爷，你可要给我做主”。这些语言非常符合两人的形象，展示出浓厚的乡土气息和生活气息。</a:t>
            </a:r>
            <a:endPar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9334" p14:dur="2000"/>
    </mc:Choice>
    <mc:Fallback>
      <p:transition spd="slow" advTm="49334"/>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4829874" y="1444261"/>
            <a:ext cx="2441694" cy="584775"/>
          </a:xfrm>
          <a:prstGeom prst="rect">
            <a:avLst/>
          </a:prstGeom>
        </p:spPr>
        <p:txBody>
          <a:bodyPr wrap="none">
            <a:spAutoFit/>
          </a:bodyPr>
          <a:lstStyle/>
          <a:p>
            <a:r>
              <a:rPr lang="zh-CN" altLang="zh-CN" sz="3200">
                <a:solidFill>
                  <a:srgbClr val="FFFF00"/>
                </a:solidFill>
                <a:latin typeface="+mn-ea"/>
                <a:cs typeface="Times New Roman" panose="02020603050405020304" pitchFamily="18" charset="0"/>
              </a:rPr>
              <a:t>反馈与评价</a:t>
            </a:r>
            <a:r>
              <a:rPr lang="zh-CN" altLang="zh-CN" sz="3200">
                <a:solidFill>
                  <a:srgbClr val="FFFF00"/>
                </a:solidFill>
                <a:latin typeface="+mn-ea"/>
              </a:rPr>
              <a:t> </a:t>
            </a:r>
            <a:endParaRPr lang="zh-CN" altLang="en-US" sz="3200">
              <a:solidFill>
                <a:srgbClr val="FFFF00"/>
              </a:solidFill>
              <a:latin typeface="+mn-ea"/>
            </a:endParaRPr>
          </a:p>
        </p:txBody>
      </p:sp>
      <p:sp>
        <p:nvSpPr>
          <p:cNvPr id="4" name="矩形 3"/>
          <p:cNvSpPr/>
          <p:nvPr/>
        </p:nvSpPr>
        <p:spPr>
          <a:xfrm>
            <a:off x="1683835" y="2274154"/>
            <a:ext cx="8733772" cy="3593291"/>
          </a:xfrm>
          <a:prstGeom prst="rect">
            <a:avLst/>
          </a:prstGeom>
        </p:spPr>
        <p:txBody>
          <a:bodyPr wrap="square">
            <a:spAutoFit/>
          </a:bodyPr>
          <a:lstStyle/>
          <a:p>
            <a:pPr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赵树理曾说</a:t>
            </a:r>
            <a:r>
              <a:rPr lang="zh-CN" altLang="en-US" sz="2400" kern="100">
                <a:solidFill>
                  <a:schemeClr val="bg1"/>
                </a:solidFill>
                <a:latin typeface="+mn-ea"/>
                <a:cs typeface="Times New Roman" panose="02020603050405020304" pitchFamily="18" charset="0"/>
              </a:rPr>
              <a:t>：</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我在作群众工作的过程中，遇到了非解决不可而又不是轻易能解决了的问题，往往就变成了所要写的主题。</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《小二黑结婚》就是这样。</a:t>
            </a:r>
            <a:endParaRPr lang="zh-CN" altLang="zh-CN" sz="2400" kern="100">
              <a:solidFill>
                <a:schemeClr val="bg1"/>
              </a:solidFill>
              <a:latin typeface="+mn-ea"/>
              <a:cs typeface="Times New Roman" panose="02020603050405020304" pitchFamily="18" charset="0"/>
            </a:endParaRPr>
          </a:p>
          <a:p>
            <a:pPr indent="40005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小说的原型是在太行山区的一个青年农民岳冬至</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村里的民兵小队长</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，他为争取婚姻自由被村干部残害致死。全村人</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包括被害者的家长在内</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竟无一人对被害者表示同情</a:t>
            </a:r>
            <a:r>
              <a:rPr lang="zh-CN" altLang="en-US" sz="2400" kern="100">
                <a:solidFill>
                  <a:schemeClr val="bg1"/>
                </a:solidFill>
                <a:latin typeface="+mn-ea"/>
                <a:cs typeface="Times New Roman" panose="02020603050405020304" pitchFamily="18" charset="0"/>
              </a:rPr>
              <a:t>，都</a:t>
            </a:r>
            <a:r>
              <a:rPr lang="zh-CN" altLang="zh-CN" sz="2400" kern="100">
                <a:solidFill>
                  <a:schemeClr val="bg1"/>
                </a:solidFill>
                <a:latin typeface="+mn-ea"/>
                <a:cs typeface="Times New Roman" panose="02020603050405020304" pitchFamily="18" charset="0"/>
              </a:rPr>
              <a:t>认为应该教训他</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原因是他竟敢违抗封建传统。</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5578" p14:dur="2000"/>
    </mc:Choice>
    <mc:Fallback>
      <p:transition spd="slow" advTm="45578"/>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92197" y="2581728"/>
            <a:ext cx="8807606" cy="1019510"/>
          </a:xfrm>
          <a:prstGeom prst="rect">
            <a:avLst/>
          </a:prstGeom>
        </p:spPr>
        <p:txBody>
          <a:bodyPr wrap="square">
            <a:spAutoFit/>
          </a:bodyPr>
          <a:lstStyle/>
          <a:p>
            <a:pPr indent="400050" algn="just">
              <a:lnSpc>
                <a:spcPts val="3880"/>
              </a:lnSpc>
            </a:pPr>
            <a:r>
              <a:rPr lang="zh-CN" altLang="en-US" sz="2400" kern="100">
                <a:solidFill>
                  <a:schemeClr val="bg1"/>
                </a:solidFill>
                <a:latin typeface="+mn-ea"/>
                <a:cs typeface="Times New Roman" panose="02020603050405020304" pitchFamily="18" charset="0"/>
              </a:rPr>
              <a:t>问题：</a:t>
            </a:r>
            <a:r>
              <a:rPr lang="zh-CN" altLang="zh-CN" sz="2400" kern="100">
                <a:solidFill>
                  <a:schemeClr val="bg1"/>
                </a:solidFill>
                <a:latin typeface="+mn-ea"/>
                <a:cs typeface="Times New Roman" panose="02020603050405020304" pitchFamily="18" charset="0"/>
              </a:rPr>
              <a:t>现实事件是悲剧，为什么在小说中作者要用大团圆的</a:t>
            </a:r>
            <a:endParaRPr lang="en-US" altLang="zh-CN" sz="2400" kern="100">
              <a:solidFill>
                <a:schemeClr val="bg1"/>
              </a:solidFill>
              <a:latin typeface="+mn-ea"/>
              <a:cs typeface="Times New Roman" panose="02020603050405020304" pitchFamily="18" charset="0"/>
            </a:endParaRPr>
          </a:p>
          <a:p>
            <a:pPr indent="40005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喜剧结局呢？</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14363" p14:dur="2000"/>
    </mc:Choice>
    <mc:Fallback>
      <p:transition spd="slow" advTm="14363"/>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773382" y="2043565"/>
            <a:ext cx="8756073" cy="2580835"/>
          </a:xfrm>
          <a:prstGeom prst="rect">
            <a:avLst/>
          </a:prstGeom>
        </p:spPr>
        <p:txBody>
          <a:bodyPr wrap="square">
            <a:spAutoFit/>
          </a:bodyPr>
          <a:lstStyle/>
          <a:p>
            <a:pPr algn="just">
              <a:lnSpc>
                <a:spcPts val="39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岳冬至的遭遇，在当时是有普遍意义的。农村封建习俗和传统观念十分严重</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这种观念不仅地主阶级身上有</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在被压迫的农民身上也广泛地存在着</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并且起着维护封建势力、阻碍民主改革的作用。由于新政权建立不久</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农民们老实保守，还不敢出头。</a:t>
            </a:r>
            <a:r>
              <a:rPr lang="zh-CN" altLang="en-US" sz="2400">
                <a:solidFill>
                  <a:schemeClr val="bg1"/>
                </a:solidFill>
                <a:latin typeface="+mn-ea"/>
              </a:rPr>
              <a:t>如果照原结局写，就不能鼓舞青年们同封建势力作斗争。</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3152" p14:dur="2000"/>
    </mc:Choice>
    <mc:Fallback>
      <p:transition spd="slow" advTm="33152"/>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524000" y="2690336"/>
            <a:ext cx="8991600" cy="2019784"/>
          </a:xfrm>
          <a:prstGeom prst="rect">
            <a:avLst/>
          </a:prstGeom>
        </p:spPr>
        <p:txBody>
          <a:bodyPr wrap="square">
            <a:spAutoFit/>
          </a:bodyPr>
          <a:lstStyle/>
          <a:p>
            <a:pPr indent="333375"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山药蛋派是中国当代小说流派之一，形成于</a:t>
            </a:r>
            <a:r>
              <a:rPr lang="en-US" altLang="zh-CN" sz="2400" kern="100">
                <a:solidFill>
                  <a:schemeClr val="bg1"/>
                </a:solidFill>
                <a:latin typeface="+mn-ea"/>
                <a:cs typeface="Times New Roman" panose="02020603050405020304" pitchFamily="18" charset="0"/>
              </a:rPr>
              <a:t>20</a:t>
            </a:r>
            <a:r>
              <a:rPr lang="zh-CN" altLang="zh-CN" sz="2400" kern="100">
                <a:solidFill>
                  <a:schemeClr val="bg1"/>
                </a:solidFill>
                <a:latin typeface="+mn-ea"/>
                <a:cs typeface="Times New Roman" panose="02020603050405020304" pitchFamily="18" charset="0"/>
              </a:rPr>
              <a:t>世纪</a:t>
            </a:r>
            <a:r>
              <a:rPr lang="en-US" altLang="zh-CN" sz="2400" kern="100">
                <a:solidFill>
                  <a:schemeClr val="bg1"/>
                </a:solidFill>
                <a:latin typeface="+mn-ea"/>
                <a:cs typeface="Times New Roman" panose="02020603050405020304" pitchFamily="18" charset="0"/>
              </a:rPr>
              <a:t>50</a:t>
            </a:r>
            <a:r>
              <a:rPr lang="zh-CN" altLang="zh-CN" sz="2400" kern="100">
                <a:solidFill>
                  <a:schemeClr val="bg1"/>
                </a:solidFill>
                <a:latin typeface="+mn-ea"/>
                <a:cs typeface="Times New Roman" panose="02020603050405020304" pitchFamily="18" charset="0"/>
              </a:rPr>
              <a:t>年代至</a:t>
            </a:r>
            <a:r>
              <a:rPr lang="en-US" altLang="zh-CN" sz="2400" kern="100">
                <a:solidFill>
                  <a:schemeClr val="bg1"/>
                </a:solidFill>
                <a:latin typeface="+mn-ea"/>
                <a:cs typeface="Times New Roman" panose="02020603050405020304" pitchFamily="18" charset="0"/>
              </a:rPr>
              <a:t>60</a:t>
            </a:r>
            <a:r>
              <a:rPr lang="zh-CN" altLang="zh-CN" sz="2400" kern="100">
                <a:solidFill>
                  <a:schemeClr val="bg1"/>
                </a:solidFill>
                <a:latin typeface="+mn-ea"/>
                <a:cs typeface="Times New Roman" panose="02020603050405020304" pitchFamily="18" charset="0"/>
              </a:rPr>
              <a:t>年代中期。赵树理是该流派创始人和当之无愧的代表人物。主要作家还有马烽、西戎、束为等，他们都是山西农村土生土长的作家，有比较深厚的农村生活基础。</a:t>
            </a:r>
            <a:endParaRPr lang="zh-CN" altLang="zh-CN" sz="2400" kern="100">
              <a:solidFill>
                <a:schemeClr val="bg1"/>
              </a:solidFill>
              <a:latin typeface="+mn-ea"/>
              <a:cs typeface="Times New Roman" panose="02020603050405020304" pitchFamily="18" charset="0"/>
            </a:endParaRPr>
          </a:p>
        </p:txBody>
      </p:sp>
      <p:sp>
        <p:nvSpPr>
          <p:cNvPr id="4" name="矩形 3"/>
          <p:cNvSpPr/>
          <p:nvPr/>
        </p:nvSpPr>
        <p:spPr>
          <a:xfrm>
            <a:off x="3809695" y="1532720"/>
            <a:ext cx="4044697" cy="523220"/>
          </a:xfrm>
          <a:prstGeom prst="rect">
            <a:avLst/>
          </a:prstGeom>
        </p:spPr>
        <p:txBody>
          <a:bodyPr wrap="none">
            <a:spAutoFit/>
          </a:bodyPr>
          <a:lstStyle/>
          <a:p>
            <a:pPr indent="266700" algn="just"/>
            <a:r>
              <a:rPr lang="zh-CN" altLang="zh-CN" sz="2800" kern="100">
                <a:solidFill>
                  <a:srgbClr val="FFFF00"/>
                </a:solidFill>
                <a:latin typeface="+mn-ea"/>
                <a:cs typeface="Times New Roman" panose="02020603050405020304" pitchFamily="18" charset="0"/>
              </a:rPr>
              <a:t>山药蛋派及其艺术特色</a:t>
            </a:r>
            <a:endParaRPr lang="zh-CN" altLang="zh-CN" sz="2800" kern="100">
              <a:solidFill>
                <a:srgbClr val="FFFF00"/>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27754" p14:dur="2000"/>
    </mc:Choice>
    <mc:Fallback>
      <p:transition spd="slow" advTm="27754"/>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460810" y="1594368"/>
            <a:ext cx="8987884" cy="3866515"/>
          </a:xfrm>
          <a:prstGeom prst="rect">
            <a:avLst/>
          </a:prstGeom>
        </p:spPr>
        <p:txBody>
          <a:bodyPr wrap="square">
            <a:spAutoFit/>
          </a:bodyPr>
          <a:lstStyle/>
          <a:p>
            <a:pPr>
              <a:lnSpc>
                <a:spcPts val="3680"/>
              </a:lnSpc>
            </a:pPr>
            <a:r>
              <a:rPr lang="zh-CN" altLang="en-US" sz="2400">
                <a:solidFill>
                  <a:schemeClr val="bg1"/>
                </a:solidFill>
                <a:latin typeface="+mn-ea"/>
              </a:rPr>
              <a:t>    作者通过作品，让在抗日根据地的青年人看到新生活是光明的，共产党领导的新政权是可以信任和依靠的。所以在作品中他安排了由区长出面支持两个青年赢得这场反封建斗争胜利的情节。作者以精彩的画面展现根据地的新生活</a:t>
            </a:r>
            <a:r>
              <a:rPr lang="en-US" altLang="zh-CN" sz="2400">
                <a:solidFill>
                  <a:schemeClr val="bg1"/>
                </a:solidFill>
                <a:latin typeface="+mn-ea"/>
              </a:rPr>
              <a:t>,</a:t>
            </a:r>
            <a:r>
              <a:rPr lang="zh-CN" altLang="en-US" sz="2400">
                <a:solidFill>
                  <a:schemeClr val="bg1"/>
                </a:solidFill>
                <a:latin typeface="+mn-ea"/>
              </a:rPr>
              <a:t>热情歌颂了成长中的农村新人，有力地鞭挞了渗透到群众意识之中的封建陋习和传统观念，揭露了封建恶霸势力的横行不法、为非作歹，尖锐地提出了彻底进行民主改革的必要性和追切性的问题。赋予作品以鲜明的时代特征，让这部作品具有了更独特的意义。</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56178" p14:dur="2000"/>
    </mc:Choice>
    <mc:Fallback>
      <p:transition spd="slow" advTm="56178"/>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753204" y="1552973"/>
            <a:ext cx="8685592" cy="3520194"/>
          </a:xfrm>
          <a:prstGeom prst="rect">
            <a:avLst/>
          </a:prstGeom>
        </p:spPr>
        <p:txBody>
          <a:bodyPr wrap="square">
            <a:spAutoFit/>
          </a:bodyPr>
          <a:lstStyle/>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同时作者写</a:t>
            </a:r>
            <a:r>
              <a:rPr lang="zh-CN" altLang="en-US" sz="2400" kern="100">
                <a:solidFill>
                  <a:schemeClr val="bg1"/>
                </a:solidFill>
                <a:latin typeface="+mn-ea"/>
                <a:cs typeface="Times New Roman" panose="02020603050405020304" pitchFamily="18" charset="0"/>
              </a:rPr>
              <a:t>农民</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并不是像过去的作家那样只限于悲愤或同情</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或像鲁迅那样</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哀其不</a:t>
            </a:r>
            <a:r>
              <a:rPr lang="zh-CN" altLang="en-US" sz="2400" kern="100">
                <a:solidFill>
                  <a:schemeClr val="bg1"/>
                </a:solidFill>
                <a:latin typeface="+mn-ea"/>
                <a:cs typeface="Times New Roman" panose="02020603050405020304" pitchFamily="18" charset="0"/>
              </a:rPr>
              <a:t>幸</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怒其不争</a:t>
            </a:r>
            <a:r>
              <a:rPr lang="en-US" altLang="zh-CN" sz="2400" kern="100">
                <a:solidFill>
                  <a:schemeClr val="bg1"/>
                </a:solidFill>
                <a:latin typeface="+mn-ea"/>
                <a:cs typeface="Times New Roman" panose="02020603050405020304" pitchFamily="18" charset="0"/>
              </a:rPr>
              <a:t>”</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而是同他们一道</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站在生活的行列中</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热情地歌颂他们在阶级斗争和生产劳动中所取得的进步和胜利</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赞颂他们正在成长起来的新思想、新风貌。</a:t>
            </a:r>
            <a:endParaRPr lang="zh-CN" altLang="zh-CN" sz="2400" kern="100">
              <a:solidFill>
                <a:schemeClr val="bg1"/>
              </a:solidFill>
              <a:latin typeface="+mn-ea"/>
              <a:cs typeface="Times New Roman" panose="02020603050405020304" pitchFamily="18" charset="0"/>
            </a:endParaRPr>
          </a:p>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作者的文学创作来源于真实生活，又不拘泥于此，它是在长期的生活积累的基础上</a:t>
            </a:r>
            <a:r>
              <a:rPr lang="zh-CN" altLang="en-US"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进行集中、概括和提炼而形成的艺术作品，具有典型性。</a:t>
            </a:r>
            <a:endParaRPr lang="zh-CN" altLang="zh-CN" sz="2400"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8866" p14:dur="2000"/>
    </mc:Choice>
    <mc:Fallback>
      <p:transition spd="slow" advTm="58866"/>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31575" y="2466594"/>
            <a:ext cx="8553541" cy="2019784"/>
          </a:xfrm>
          <a:prstGeom prst="rect">
            <a:avLst/>
          </a:prstGeom>
        </p:spPr>
        <p:txBody>
          <a:bodyPr wrap="square">
            <a:spAutoFit/>
          </a:bodyPr>
          <a:lstStyle/>
          <a:p>
            <a:pPr marL="0" marR="0" lvl="0" indent="266700" algn="just" defTabSz="914400" rtl="0" eaLnBrk="1" fontAlgn="auto" latinLnBrk="0" hangingPunct="1">
              <a:lnSpc>
                <a:spcPts val="388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  所以，</a:t>
            </a:r>
            <a:r>
              <a:rPr kumimoji="0" lang="zh-CN" altLang="zh-CN" sz="2400" b="0" i="0" u="none" strike="noStrike" kern="1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Times New Roman" panose="02020603050405020304" pitchFamily="18" charset="0"/>
              </a:rPr>
              <a:t>《小二黑结婚》在主题思想上是多层次的，它讴歌的不仅是自由恋爱的胜利，更重要的是讴歌了进步战胜落后，文明战胜愚昧，觉醒农民战胜封建恶霸势力的壮举，为新社会、新政权的胜利谱写了一曲热情的赞歌。</a:t>
            </a:r>
            <a:endParaRPr kumimoji="0" lang="zh-CN" altLang="en-US" sz="2400" b="0" i="0" u="none" strike="noStrike" kern="1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26618" p14:dur="2000"/>
    </mc:Choice>
    <mc:Fallback>
      <p:transition spd="slow" advTm="26618"/>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5152723" y="1378857"/>
            <a:ext cx="2031325" cy="584775"/>
          </a:xfrm>
          <a:prstGeom prst="rect">
            <a:avLst/>
          </a:prstGeom>
        </p:spPr>
        <p:txBody>
          <a:bodyPr wrap="none">
            <a:spAutoFit/>
          </a:bodyPr>
          <a:lstStyle/>
          <a:p>
            <a:r>
              <a:rPr lang="zh-CN" altLang="zh-CN" sz="3200">
                <a:solidFill>
                  <a:srgbClr val="FFFF00"/>
                </a:solidFill>
                <a:latin typeface="+mn-ea"/>
                <a:cs typeface="Times New Roman" panose="02020603050405020304" pitchFamily="18" charset="0"/>
              </a:rPr>
              <a:t>课后作业</a:t>
            </a:r>
            <a:r>
              <a:rPr lang="zh-CN" altLang="zh-CN" sz="3200">
                <a:solidFill>
                  <a:srgbClr val="FFFF00"/>
                </a:solidFill>
                <a:latin typeface="+mn-ea"/>
              </a:rPr>
              <a:t> </a:t>
            </a:r>
            <a:endParaRPr lang="zh-CN" altLang="en-US" sz="3200">
              <a:solidFill>
                <a:srgbClr val="FFFF00"/>
              </a:solidFill>
              <a:latin typeface="+mn-ea"/>
            </a:endParaRPr>
          </a:p>
        </p:txBody>
      </p:sp>
      <p:sp>
        <p:nvSpPr>
          <p:cNvPr id="4" name="矩形 3"/>
          <p:cNvSpPr/>
          <p:nvPr/>
        </p:nvSpPr>
        <p:spPr>
          <a:xfrm>
            <a:off x="1640394" y="2080528"/>
            <a:ext cx="8686799" cy="3593291"/>
          </a:xfrm>
          <a:prstGeom prst="rect">
            <a:avLst/>
          </a:prstGeom>
        </p:spPr>
        <p:txBody>
          <a:bodyPr wrap="square">
            <a:spAutoFit/>
          </a:bodyPr>
          <a:lstStyle/>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革命者大无畏的精神催人奋进</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小二黑</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们反抗封建婚姻的斗争令人欣喜</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“芦柴棒</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们悲惨的生活引人同情</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本单元的作品展现了革命斗争的不同方面</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也体现了中国人民在党的领导下不断走向新生的伟大历程。请你结合本单元所学的具体内容</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思考新时代的青年应该如何继承和发扬革命传统。</a:t>
            </a:r>
            <a:endParaRPr lang="zh-CN" altLang="zh-CN" sz="2400" kern="100">
              <a:solidFill>
                <a:schemeClr val="bg1"/>
              </a:solidFill>
              <a:latin typeface="+mn-ea"/>
              <a:cs typeface="Times New Roman" panose="02020603050405020304" pitchFamily="18" charset="0"/>
            </a:endParaRPr>
          </a:p>
          <a:p>
            <a:pPr indent="266700" algn="just">
              <a:lnSpc>
                <a:spcPts val="38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请将你的思考整理成文字，写在作业本上。</a:t>
            </a:r>
            <a:r>
              <a:rPr lang="zh-CN" altLang="en-US" sz="2400" kern="100">
                <a:solidFill>
                  <a:schemeClr val="bg1"/>
                </a:solidFill>
                <a:latin typeface="+mn-ea"/>
                <a:cs typeface="Times New Roman" panose="02020603050405020304" pitchFamily="18" charset="0"/>
              </a:rPr>
              <a:t>字数不少于</a:t>
            </a:r>
            <a:r>
              <a:rPr lang="en-US" altLang="zh-CN" sz="2400" kern="100">
                <a:solidFill>
                  <a:schemeClr val="bg1"/>
                </a:solidFill>
                <a:latin typeface="+mn-ea"/>
                <a:cs typeface="Times New Roman" panose="02020603050405020304" pitchFamily="18" charset="0"/>
              </a:rPr>
              <a:t>400</a:t>
            </a:r>
            <a:r>
              <a:rPr lang="zh-CN" altLang="en-US" sz="2400" kern="100">
                <a:solidFill>
                  <a:schemeClr val="bg1"/>
                </a:solidFill>
                <a:latin typeface="+mn-ea"/>
                <a:cs typeface="Times New Roman" panose="02020603050405020304" pitchFamily="18" charset="0"/>
              </a:rPr>
              <a:t>字。</a:t>
            </a:r>
            <a:endParaRPr lang="zh-CN" altLang="zh-CN" kern="100">
              <a:solidFill>
                <a:schemeClr val="bg1"/>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44798" p14:dur="2000"/>
    </mc:Choice>
    <mc:Fallback>
      <p:transition spd="slow" advTm="44798"/>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矩形 2"/>
          <p:cNvSpPr/>
          <p:nvPr/>
        </p:nvSpPr>
        <p:spPr>
          <a:xfrm>
            <a:off x="1573824" y="2079733"/>
            <a:ext cx="8968154" cy="3593291"/>
          </a:xfrm>
          <a:prstGeom prst="rect">
            <a:avLst/>
          </a:prstGeom>
        </p:spPr>
        <p:txBody>
          <a:bodyPr wrap="square">
            <a:spAutoFit/>
          </a:bodyPr>
          <a:lstStyle/>
          <a:p>
            <a:pPr indent="266700" algn="just">
              <a:lnSpc>
                <a:spcPts val="3880"/>
              </a:lnSpc>
            </a:pPr>
            <a:r>
              <a:rPr lang="zh-CN" altLang="en-US" sz="2400" kern="100">
                <a:solidFill>
                  <a:schemeClr val="bg1"/>
                </a:solidFill>
                <a:latin typeface="+mn-ea"/>
                <a:cs typeface="Times New Roman" panose="02020603050405020304" pitchFamily="18" charset="0"/>
              </a:rPr>
              <a:t>  大家熟悉的歌曲</a:t>
            </a:r>
            <a:r>
              <a:rPr lang="en-US" altLang="zh-CN" sz="2400" kern="100">
                <a:solidFill>
                  <a:schemeClr val="bg1"/>
                </a:solidFill>
                <a:latin typeface="+mn-ea"/>
                <a:cs typeface="Times New Roman" panose="02020603050405020304" pitchFamily="18" charset="0"/>
              </a:rPr>
              <a:t>《</a:t>
            </a:r>
            <a:r>
              <a:rPr lang="zh-CN" altLang="en-US" sz="2400" kern="100">
                <a:solidFill>
                  <a:schemeClr val="bg1"/>
                </a:solidFill>
                <a:latin typeface="+mn-ea"/>
                <a:cs typeface="Times New Roman" panose="02020603050405020304" pitchFamily="18" charset="0"/>
              </a:rPr>
              <a:t>清粼粼的水来蓝莹莹的天</a:t>
            </a:r>
            <a:r>
              <a:rPr lang="en-US" altLang="zh-CN" sz="2400" kern="100">
                <a:solidFill>
                  <a:schemeClr val="bg1"/>
                </a:solidFill>
                <a:latin typeface="+mn-ea"/>
                <a:cs typeface="Times New Roman" panose="02020603050405020304" pitchFamily="18" charset="0"/>
              </a:rPr>
              <a:t>》</a:t>
            </a:r>
            <a:r>
              <a:rPr lang="zh-CN" altLang="en-US" sz="2400" kern="100">
                <a:solidFill>
                  <a:schemeClr val="bg1"/>
                </a:solidFill>
                <a:latin typeface="+mn-ea"/>
                <a:cs typeface="Times New Roman" panose="02020603050405020304" pitchFamily="18" charset="0"/>
              </a:rPr>
              <a:t>是歌剧</a:t>
            </a:r>
            <a:r>
              <a:rPr lang="en-US" altLang="zh-CN" sz="2400" kern="100">
                <a:solidFill>
                  <a:schemeClr val="bg1"/>
                </a:solidFill>
                <a:latin typeface="+mn-ea"/>
                <a:cs typeface="Times New Roman" panose="02020603050405020304" pitchFamily="18" charset="0"/>
              </a:rPr>
              <a:t>《</a:t>
            </a:r>
            <a:r>
              <a:rPr lang="zh-CN" altLang="en-US" sz="2400" kern="100">
                <a:solidFill>
                  <a:schemeClr val="bg1"/>
                </a:solidFill>
                <a:latin typeface="+mn-ea"/>
                <a:cs typeface="Times New Roman" panose="02020603050405020304" pitchFamily="18" charset="0"/>
              </a:rPr>
              <a:t>小二黑结婚</a:t>
            </a:r>
            <a:r>
              <a:rPr lang="en-US" altLang="zh-CN" sz="2400" kern="100">
                <a:solidFill>
                  <a:schemeClr val="bg1"/>
                </a:solidFill>
                <a:latin typeface="+mn-ea"/>
                <a:cs typeface="Times New Roman" panose="02020603050405020304" pitchFamily="18" charset="0"/>
              </a:rPr>
              <a:t>》</a:t>
            </a:r>
            <a:r>
              <a:rPr lang="zh-CN" altLang="en-US" sz="2400" kern="100">
                <a:solidFill>
                  <a:schemeClr val="bg1"/>
                </a:solidFill>
                <a:latin typeface="+mn-ea"/>
                <a:cs typeface="Times New Roman" panose="02020603050405020304" pitchFamily="18" charset="0"/>
              </a:rPr>
              <a:t>的插曲。这部只有一万字的短篇小说，在其出版之后被改编成各种文艺形式上演，有歌剧、电影、豫剧、评剧等。深受广大群众的欢迎和喜爱。在今天这个重视文化大发展大繁荣的时代，革命传统文化作品也将继续焕发新的生命力。阅读“红色”经典，回望革命历程，传承革命精神，增强文化自信。这是情怀，更是使命。</a:t>
            </a:r>
            <a:endParaRPr lang="en-US" altLang="zh-CN" sz="2400" kern="100">
              <a:solidFill>
                <a:schemeClr val="bg1"/>
              </a:solidFill>
              <a:latin typeface="+mn-ea"/>
              <a:cs typeface="Times New Roman" panose="02020603050405020304" pitchFamily="18" charset="0"/>
            </a:endParaRPr>
          </a:p>
        </p:txBody>
      </p:sp>
      <p:pic>
        <p:nvPicPr>
          <p:cNvPr id="4" name="New picture"/>
          <p:cNvPicPr/>
          <p:nvPr/>
        </p:nvPicPr>
        <p:blipFill>
          <a:blip r:embed="rId2"/>
          <a:stretch>
            <a:fillRect/>
          </a:stretch>
        </p:blipFill>
        <p:spPr>
          <a:xfrm>
            <a:off x="11493500" y="10591800"/>
            <a:ext cx="330200" cy="254000"/>
          </a:xfrm>
          <a:prstGeom prst="cube">
            <a:avLst/>
          </a:prstGeom>
        </p:spPr>
      </p:pic>
    </p:spTree>
    <p:custDataLst>
      <p:tags r:id="rId4"/>
    </p:custDataLst>
  </p:cSld>
  <p:clrMapOvr>
    <a:masterClrMapping/>
  </p:clrMapOvr>
  <mc:AlternateContent>
    <mc:Choice xmlns:p14="http://schemas.microsoft.com/office/powerpoint/2010/main" Requires="p14">
      <p:transition spd="slow" advTm="101225" p14:dur="2000"/>
    </mc:Choice>
    <mc:Fallback>
      <p:transition spd="slow" advTm="101225"/>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672936" y="1820616"/>
            <a:ext cx="8846127" cy="3520194"/>
          </a:xfrm>
          <a:prstGeom prst="rect">
            <a:avLst/>
          </a:prstGeom>
        </p:spPr>
        <p:txBody>
          <a:bodyPr wrap="square">
            <a:spAutoFit/>
          </a:bodyPr>
          <a:lstStyle/>
          <a:p>
            <a:pPr>
              <a:lnSpc>
                <a:spcPts val="3880"/>
              </a:lnSpc>
            </a:pPr>
            <a:r>
              <a:rPr lang="zh-CN" altLang="en-US" sz="2400">
                <a:solidFill>
                  <a:schemeClr val="bg1"/>
                </a:solidFill>
                <a:latin typeface="+mn-ea"/>
              </a:rPr>
              <a:t>    作为一个文学流派，他们的小说创作具有一些共同特色：创作深深扎根于生活的泥土中，真实、深切、典型兼而有之，具有强烈的现实主义精神；艺术上追求大众化民族化，纯朴自然、平实无华，创造出富有民族传统的新的民族形式。不论人物塑造、情节构成或叙述方式都体现出强烈的地方色彩和民族精神</a:t>
            </a:r>
            <a:r>
              <a:rPr lang="en-US" altLang="zh-CN" sz="2400">
                <a:solidFill>
                  <a:schemeClr val="bg1"/>
                </a:solidFill>
                <a:latin typeface="+mn-ea"/>
              </a:rPr>
              <a:t>;</a:t>
            </a:r>
            <a:r>
              <a:rPr lang="zh-CN" altLang="en-US" sz="2400">
                <a:solidFill>
                  <a:schemeClr val="bg1"/>
                </a:solidFill>
                <a:latin typeface="+mn-ea"/>
              </a:rPr>
              <a:t>语言简洁明快、干净利落，虽然是山西的农民语言，但都经过了提炼加工，既通俗易懂又合乎规范。</a:t>
            </a:r>
            <a:endParaRPr lang="zh-CN" altLang="en-US" sz="2400">
              <a:solidFill>
                <a:schemeClr val="bg1"/>
              </a:solidFill>
              <a:latin typeface="+mn-ea"/>
            </a:endParaRPr>
          </a:p>
        </p:txBody>
      </p:sp>
    </p:spTree>
    <p:custDataLst>
      <p:tags r:id="rId3"/>
    </p:custDataLst>
  </p:cSld>
  <p:clrMapOvr>
    <a:masterClrMapping/>
  </p:clrMapOvr>
  <mc:AlternateContent>
    <mc:Choice xmlns:p14="http://schemas.microsoft.com/office/powerpoint/2010/main" Requires="p14">
      <p:transition spd="slow" advTm="58353" p14:dur="2000"/>
    </mc:Choice>
    <mc:Fallback>
      <p:transition spd="slow" advTm="58353"/>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110153" y="2124220"/>
            <a:ext cx="8396654" cy="3580467"/>
          </a:xfrm>
          <a:prstGeom prst="rect">
            <a:avLst/>
          </a:prstGeom>
        </p:spPr>
        <p:txBody>
          <a:bodyPr wrap="square">
            <a:spAutoFit/>
          </a:bodyPr>
          <a:lstStyle/>
          <a:p>
            <a:pPr indent="333375" algn="just">
              <a:lnSpc>
                <a:spcPts val="3380"/>
              </a:lnSpc>
            </a:pPr>
            <a:r>
              <a:rPr lang="zh-CN" altLang="en-US" sz="2400" kern="100">
                <a:solidFill>
                  <a:schemeClr val="bg1"/>
                </a:solidFill>
                <a:latin typeface="+mn-ea"/>
                <a:cs typeface="Times New Roman" panose="02020603050405020304" pitchFamily="18" charset="0"/>
              </a:rPr>
              <a:t>  </a:t>
            </a:r>
            <a:r>
              <a:rPr lang="zh-CN" altLang="zh-CN" sz="2400" kern="100">
                <a:solidFill>
                  <a:schemeClr val="bg1"/>
                </a:solidFill>
                <a:latin typeface="+mn-ea"/>
                <a:cs typeface="Times New Roman" panose="02020603050405020304" pitchFamily="18" charset="0"/>
              </a:rPr>
              <a:t>故事发生在抗日战争时期的太行山根据地。当时</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共产党领导的新政权建立不久</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人民刚开始做生活的主人。由于在中国历史上封建统治的时期极其漫长</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封建思想和道德观念已渗透到人民生活和民族心理之中</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成为巨大的历史惰性。因此，反对封建思想和封建传统势力的斗争</a:t>
            </a:r>
            <a:r>
              <a:rPr lang="zh-CN" altLang="en-US" sz="2400" kern="100">
                <a:solidFill>
                  <a:schemeClr val="bg1"/>
                </a:solidFill>
                <a:latin typeface="+mn-ea"/>
                <a:cs typeface="Times New Roman" panose="02020603050405020304" pitchFamily="18" charset="0"/>
              </a:rPr>
              <a:t>就显得尤为</a:t>
            </a:r>
            <a:r>
              <a:rPr lang="zh-CN" altLang="zh-CN" sz="2400" kern="100">
                <a:solidFill>
                  <a:schemeClr val="bg1"/>
                </a:solidFill>
                <a:latin typeface="+mn-ea"/>
                <a:cs typeface="Times New Roman" panose="02020603050405020304" pitchFamily="18" charset="0"/>
              </a:rPr>
              <a:t>重大而迫切。《小二黑结婚》正是在根据地民主改革的背景上，描绘了农民在共产党领导下对封建思想和封建势力进行的斗争</a:t>
            </a:r>
            <a:r>
              <a:rPr lang="en-US" altLang="zh-CN" sz="2400" kern="100">
                <a:solidFill>
                  <a:schemeClr val="bg1"/>
                </a:solidFill>
                <a:latin typeface="+mn-ea"/>
                <a:cs typeface="Times New Roman" panose="02020603050405020304" pitchFamily="18" charset="0"/>
              </a:rPr>
              <a:t>,</a:t>
            </a:r>
            <a:r>
              <a:rPr lang="zh-CN" altLang="zh-CN" sz="2400" kern="100">
                <a:solidFill>
                  <a:schemeClr val="bg1"/>
                </a:solidFill>
                <a:latin typeface="+mn-ea"/>
                <a:cs typeface="Times New Roman" panose="02020603050405020304" pitchFamily="18" charset="0"/>
              </a:rPr>
              <a:t>以及他们在这场斗争中所表现出来的精神风貌</a:t>
            </a:r>
            <a:r>
              <a:rPr lang="zh-CN" altLang="en-US" sz="2400" kern="100">
                <a:solidFill>
                  <a:schemeClr val="bg1"/>
                </a:solidFill>
                <a:latin typeface="+mn-ea"/>
                <a:cs typeface="Times New Roman" panose="02020603050405020304" pitchFamily="18" charset="0"/>
              </a:rPr>
              <a:t>。</a:t>
            </a:r>
            <a:endParaRPr lang="zh-CN" altLang="zh-CN" sz="2400" kern="100">
              <a:solidFill>
                <a:schemeClr val="bg1"/>
              </a:solidFill>
              <a:latin typeface="+mn-ea"/>
              <a:cs typeface="Times New Roman" panose="02020603050405020304" pitchFamily="18" charset="0"/>
            </a:endParaRPr>
          </a:p>
        </p:txBody>
      </p:sp>
      <p:sp>
        <p:nvSpPr>
          <p:cNvPr id="4" name="矩形 3"/>
          <p:cNvSpPr/>
          <p:nvPr/>
        </p:nvSpPr>
        <p:spPr>
          <a:xfrm>
            <a:off x="5117206" y="1269928"/>
            <a:ext cx="1957587" cy="523220"/>
          </a:xfrm>
          <a:prstGeom prst="rect">
            <a:avLst/>
          </a:prstGeom>
        </p:spPr>
        <p:txBody>
          <a:bodyPr wrap="none">
            <a:spAutoFit/>
          </a:bodyPr>
          <a:lstStyle/>
          <a:p>
            <a:pPr indent="333375" algn="just"/>
            <a:r>
              <a:rPr lang="zh-CN" altLang="zh-CN" sz="2800" kern="100">
                <a:solidFill>
                  <a:srgbClr val="FFFF00"/>
                </a:solidFill>
                <a:latin typeface="+mn-ea"/>
                <a:cs typeface="Times New Roman" panose="02020603050405020304" pitchFamily="18" charset="0"/>
              </a:rPr>
              <a:t>创作背景</a:t>
            </a:r>
            <a:endParaRPr lang="zh-CN" altLang="zh-CN" sz="2800" kern="100">
              <a:solidFill>
                <a:srgbClr val="FFFF00"/>
              </a:solidFill>
              <a:latin typeface="+mn-ea"/>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56686" p14:dur="2000"/>
    </mc:Choice>
    <mc:Fallback>
      <p:transition spd="slow" advTm="56686"/>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矩形 3"/>
          <p:cNvSpPr/>
          <p:nvPr/>
        </p:nvSpPr>
        <p:spPr>
          <a:xfrm>
            <a:off x="1823577" y="2261264"/>
            <a:ext cx="9137954" cy="3020058"/>
          </a:xfrm>
          <a:prstGeom prst="rect">
            <a:avLst/>
          </a:prstGeom>
        </p:spPr>
        <p:txBody>
          <a:bodyPr wrap="square">
            <a:spAutoFit/>
          </a:bodyPr>
          <a:lstStyle/>
          <a:p>
            <a:pPr>
              <a:lnSpc>
                <a:spcPts val="3880"/>
              </a:lnSpc>
            </a:pPr>
            <a:r>
              <a:rPr lang="zh-CN" altLang="en-US" sz="2400">
                <a:solidFill>
                  <a:schemeClr val="bg1"/>
                </a:solidFill>
                <a:latin typeface="+mn-ea"/>
              </a:rPr>
              <a:t>全篇小说由</a:t>
            </a:r>
            <a:r>
              <a:rPr lang="en-US" altLang="zh-CN" sz="2400">
                <a:solidFill>
                  <a:schemeClr val="bg1"/>
                </a:solidFill>
                <a:latin typeface="+mn-ea"/>
              </a:rPr>
              <a:t>12</a:t>
            </a:r>
            <a:r>
              <a:rPr lang="zh-CN" altLang="en-US" sz="2400">
                <a:solidFill>
                  <a:schemeClr val="bg1"/>
                </a:solidFill>
                <a:latin typeface="+mn-ea"/>
              </a:rPr>
              <a:t>节构成，讲述了一个完整的故事。</a:t>
            </a:r>
            <a:endParaRPr lang="en-US" altLang="zh-CN" sz="2400">
              <a:solidFill>
                <a:schemeClr val="bg1"/>
              </a:solidFill>
              <a:latin typeface="+mn-ea"/>
            </a:endParaRPr>
          </a:p>
          <a:p>
            <a:pPr>
              <a:lnSpc>
                <a:spcPts val="3880"/>
              </a:lnSpc>
            </a:pPr>
            <a:r>
              <a:rPr lang="zh-CN" altLang="en-US" sz="2400">
                <a:solidFill>
                  <a:schemeClr val="bg1"/>
                </a:solidFill>
                <a:latin typeface="+mn-ea"/>
              </a:rPr>
              <a:t>由简明的小标题贯穿构成</a:t>
            </a:r>
            <a:r>
              <a:rPr lang="en-US" altLang="zh-CN" sz="2400">
                <a:solidFill>
                  <a:schemeClr val="bg1"/>
                </a:solidFill>
                <a:latin typeface="+mn-ea"/>
              </a:rPr>
              <a:t>:</a:t>
            </a:r>
            <a:endParaRPr lang="en-US" altLang="zh-CN" sz="2400">
              <a:solidFill>
                <a:schemeClr val="bg1"/>
              </a:solidFill>
              <a:latin typeface="+mn-ea"/>
            </a:endParaRPr>
          </a:p>
          <a:p>
            <a:pPr>
              <a:lnSpc>
                <a:spcPts val="3880"/>
              </a:lnSpc>
            </a:pPr>
            <a:r>
              <a:rPr lang="zh-CN" altLang="en-US" sz="2400">
                <a:solidFill>
                  <a:schemeClr val="bg1"/>
                </a:solidFill>
                <a:latin typeface="+mn-ea"/>
              </a:rPr>
              <a:t>一 神仙的忌讳 二 三仙姑的来历  三 小芹       四 金旺弟兄</a:t>
            </a:r>
            <a:endParaRPr lang="en-US" altLang="zh-CN" sz="2400">
              <a:solidFill>
                <a:schemeClr val="bg1"/>
              </a:solidFill>
              <a:latin typeface="+mn-ea"/>
            </a:endParaRPr>
          </a:p>
          <a:p>
            <a:pPr>
              <a:lnSpc>
                <a:spcPts val="3880"/>
              </a:lnSpc>
            </a:pPr>
            <a:r>
              <a:rPr lang="zh-CN" altLang="en-US" sz="2400">
                <a:solidFill>
                  <a:schemeClr val="bg1"/>
                </a:solidFill>
                <a:latin typeface="+mn-ea"/>
              </a:rPr>
              <a:t>五 小二黑     六 斗争会       七 三仙姑许亲  八 拿双</a:t>
            </a:r>
            <a:endParaRPr lang="en-US" altLang="zh-CN" sz="2400">
              <a:solidFill>
                <a:schemeClr val="bg1"/>
              </a:solidFill>
              <a:latin typeface="+mn-ea"/>
            </a:endParaRPr>
          </a:p>
          <a:p>
            <a:pPr>
              <a:lnSpc>
                <a:spcPts val="3880"/>
              </a:lnSpc>
            </a:pPr>
            <a:r>
              <a:rPr lang="zh-CN" altLang="en-US" sz="2400">
                <a:solidFill>
                  <a:schemeClr val="bg1"/>
                </a:solidFill>
                <a:latin typeface="+mn-ea"/>
              </a:rPr>
              <a:t>九 二诸葛的神课 十 恩典恩典 十一 看看仙姑 十二 怎么到底</a:t>
            </a:r>
            <a:endParaRPr lang="en-US" altLang="zh-CN" sz="2400">
              <a:solidFill>
                <a:schemeClr val="bg1"/>
              </a:solidFill>
              <a:latin typeface="+mn-ea"/>
            </a:endParaRPr>
          </a:p>
          <a:p>
            <a:pPr>
              <a:lnSpc>
                <a:spcPts val="3880"/>
              </a:lnSpc>
            </a:pPr>
            <a:r>
              <a:rPr lang="zh-CN" altLang="en-US" sz="2400">
                <a:solidFill>
                  <a:schemeClr val="bg1"/>
                </a:solidFill>
                <a:latin typeface="+mn-ea"/>
              </a:rPr>
              <a:t>教材节选了其中的第九</a:t>
            </a:r>
            <a:r>
              <a:rPr lang="en-US" altLang="zh-CN" sz="2400">
                <a:solidFill>
                  <a:schemeClr val="bg1"/>
                </a:solidFill>
                <a:latin typeface="+mn-ea"/>
              </a:rPr>
              <a:t>——</a:t>
            </a:r>
            <a:r>
              <a:rPr lang="zh-CN" altLang="en-US" sz="2400">
                <a:solidFill>
                  <a:schemeClr val="bg1"/>
                </a:solidFill>
                <a:latin typeface="+mn-ea"/>
              </a:rPr>
              <a:t>十二节，是小说的高潮和结局。</a:t>
            </a:r>
            <a:endParaRPr lang="zh-CN" altLang="en-US" sz="2400">
              <a:solidFill>
                <a:schemeClr val="bg1"/>
              </a:solidFill>
              <a:latin typeface="+mn-ea"/>
            </a:endParaRPr>
          </a:p>
        </p:txBody>
      </p:sp>
      <p:sp>
        <p:nvSpPr>
          <p:cNvPr id="5" name="文本框 4"/>
          <p:cNvSpPr txBox="1"/>
          <p:nvPr/>
        </p:nvSpPr>
        <p:spPr>
          <a:xfrm>
            <a:off x="4476503" y="1384959"/>
            <a:ext cx="3832101" cy="523220"/>
          </a:xfrm>
          <a:prstGeom prst="rect">
            <a:avLst/>
          </a:prstGeom>
          <a:noFill/>
        </p:spPr>
        <p:txBody>
          <a:bodyPr wrap="square" rtlCol="0">
            <a:spAutoFit/>
          </a:bodyPr>
          <a:lstStyle/>
          <a:p>
            <a:pPr algn="ctr"/>
            <a:r>
              <a:rPr kumimoji="1" lang="zh-CN" altLang="en-US" sz="2800">
                <a:solidFill>
                  <a:srgbClr val="FFFF00"/>
                </a:solidFill>
              </a:rPr>
              <a:t>全篇小说的故事梗概</a:t>
            </a:r>
            <a:endParaRPr kumimoji="1" lang="zh-CN" altLang="en-US" sz="2800">
              <a:solidFill>
                <a:srgbClr val="FFFF00"/>
              </a:solidFill>
            </a:endParaRPr>
          </a:p>
        </p:txBody>
      </p:sp>
    </p:spTree>
    <p:custDataLst>
      <p:tags r:id="rId3"/>
    </p:custDataLst>
  </p:cSld>
  <p:clrMapOvr>
    <a:masterClrMapping/>
  </p:clrMapOvr>
  <mc:AlternateContent>
    <mc:Choice xmlns:p14="http://schemas.microsoft.com/office/powerpoint/2010/main" Requires="p14">
      <p:transition spd="slow" advTm="55575" p14:dur="2000"/>
    </mc:Choice>
    <mc:Fallback>
      <p:transition spd="slow" advTm="55575"/>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1518621" y="1507473"/>
            <a:ext cx="9154757" cy="4035144"/>
          </a:xfrm>
          <a:prstGeom prst="rect">
            <a:avLst/>
          </a:prstGeom>
        </p:spPr>
        <p:txBody>
          <a:bodyPr wrap="square">
            <a:spAutoFit/>
          </a:bodyPr>
          <a:lstStyle/>
          <a:p>
            <a:pPr>
              <a:lnSpc>
                <a:spcPts val="3880"/>
              </a:lnSpc>
            </a:pPr>
            <a:r>
              <a:rPr lang="zh-CN" altLang="en-US" sz="2400">
                <a:solidFill>
                  <a:schemeClr val="bg1"/>
                </a:solidFill>
              </a:rPr>
              <a:t>       抗日战争时期，刘家峧村的青年队长、杀敌英雄小二黑，与本村俊美聪慧的姑娘小芹相爱。但因违背了封建迷信思想严重的父母亲的意志，遭到了各自家长二诸葛和三仙姑的强烈反对。此时，担任村干部的流氓恶棍金旺，亦凭借手中职权，对小二黑和小芹进行残酷迫害，几乎使这对恋人的爱情夭折。后由抗日民主区政府出面支持，经过一番斗争，惩办了金旺，教育了封建愚昧的落后群众，此时的二诸葛和三仙姑也同意婚姻自主、表示支持儿女的婚事。至此，这对情侣终于如愿以偿。</a:t>
            </a:r>
            <a:endParaRPr lang="zh-CN" altLang="en-US" sz="2400">
              <a:solidFill>
                <a:schemeClr val="bg1"/>
              </a:solidFill>
            </a:endParaRPr>
          </a:p>
        </p:txBody>
      </p:sp>
    </p:spTree>
    <p:custDataLst>
      <p:tags r:id="rId3"/>
    </p:custDataLst>
  </p:cSld>
  <p:clrMapOvr>
    <a:masterClrMapping/>
  </p:clrMapOvr>
  <mc:AlternateContent>
    <mc:Choice xmlns:p14="http://schemas.microsoft.com/office/powerpoint/2010/main" Requires="p14">
      <p:transition spd="slow" advTm="58672" p14:dur="2000"/>
    </mc:Choice>
    <mc:Fallback>
      <p:transition spd="slow" advTm="58672"/>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矩形 2"/>
          <p:cNvSpPr/>
          <p:nvPr/>
        </p:nvSpPr>
        <p:spPr>
          <a:xfrm>
            <a:off x="2226831" y="2948860"/>
            <a:ext cx="7949901" cy="1534459"/>
          </a:xfrm>
          <a:prstGeom prst="rect">
            <a:avLst/>
          </a:prstGeom>
        </p:spPr>
        <p:txBody>
          <a:bodyPr wrap="square">
            <a:spAutoFit/>
          </a:bodyPr>
          <a:lstStyle/>
          <a:p>
            <a:pPr>
              <a:lnSpc>
                <a:spcPts val="3880"/>
              </a:lnSpc>
            </a:pPr>
            <a:r>
              <a:rPr lang="zh-CN" altLang="en-US" sz="2400">
                <a:solidFill>
                  <a:schemeClr val="bg1"/>
                </a:solidFill>
              </a:rPr>
              <a:t>问题：课文中节选的是小说中最精彩的部分，请同学自读</a:t>
            </a:r>
            <a:endParaRPr lang="en-US" altLang="zh-CN" sz="2400">
              <a:solidFill>
                <a:schemeClr val="bg1"/>
              </a:solidFill>
            </a:endParaRPr>
          </a:p>
          <a:p>
            <a:pPr>
              <a:lnSpc>
                <a:spcPts val="3880"/>
              </a:lnSpc>
            </a:pPr>
            <a:r>
              <a:rPr lang="zh-CN" altLang="en-US" sz="2400">
                <a:solidFill>
                  <a:schemeClr val="bg1"/>
                </a:solidFill>
              </a:rPr>
              <a:t>           课文，熟悉情节，尝试用自己的语言概述情节的主</a:t>
            </a:r>
            <a:endParaRPr lang="en-US" altLang="zh-CN" sz="2400">
              <a:solidFill>
                <a:schemeClr val="bg1"/>
              </a:solidFill>
            </a:endParaRPr>
          </a:p>
          <a:p>
            <a:pPr>
              <a:lnSpc>
                <a:spcPts val="3880"/>
              </a:lnSpc>
            </a:pPr>
            <a:r>
              <a:rPr lang="zh-CN" altLang="en-US" sz="2400">
                <a:solidFill>
                  <a:schemeClr val="bg1"/>
                </a:solidFill>
              </a:rPr>
              <a:t>           要内容。</a:t>
            </a:r>
            <a:endParaRPr lang="zh-CN" altLang="en-US" sz="2400">
              <a:solidFill>
                <a:schemeClr val="bg1"/>
              </a:solidFill>
            </a:endParaRPr>
          </a:p>
        </p:txBody>
      </p:sp>
      <p:sp>
        <p:nvSpPr>
          <p:cNvPr id="4" name="矩形 3"/>
          <p:cNvSpPr/>
          <p:nvPr/>
        </p:nvSpPr>
        <p:spPr>
          <a:xfrm>
            <a:off x="4160196" y="1797282"/>
            <a:ext cx="4083169" cy="584775"/>
          </a:xfrm>
          <a:prstGeom prst="rect">
            <a:avLst/>
          </a:prstGeom>
        </p:spPr>
        <p:txBody>
          <a:bodyPr wrap="none">
            <a:spAutoFit/>
          </a:bodyPr>
          <a:lstStyle/>
          <a:p>
            <a:r>
              <a:rPr lang="zh-CN" altLang="zh-CN" sz="3200">
                <a:solidFill>
                  <a:srgbClr val="FFFF00"/>
                </a:solidFill>
                <a:latin typeface="+mn-ea"/>
                <a:cs typeface="Times New Roman" panose="02020603050405020304" pitchFamily="18" charset="0"/>
              </a:rPr>
              <a:t>阅读课文</a:t>
            </a:r>
            <a:r>
              <a:rPr lang="zh-CN" altLang="en-US" sz="3200">
                <a:solidFill>
                  <a:srgbClr val="FFFF00"/>
                </a:solidFill>
                <a:latin typeface="+mn-ea"/>
                <a:cs typeface="Times New Roman" panose="02020603050405020304" pitchFamily="18" charset="0"/>
              </a:rPr>
              <a:t>  </a:t>
            </a:r>
            <a:r>
              <a:rPr lang="zh-CN" altLang="zh-CN" sz="3200">
                <a:solidFill>
                  <a:srgbClr val="FFFF00"/>
                </a:solidFill>
                <a:latin typeface="+mn-ea"/>
                <a:cs typeface="Times New Roman" panose="02020603050405020304" pitchFamily="18" charset="0"/>
              </a:rPr>
              <a:t>梳理情节</a:t>
            </a:r>
            <a:r>
              <a:rPr lang="zh-CN" altLang="zh-CN" sz="3200">
                <a:solidFill>
                  <a:srgbClr val="FFFF00"/>
                </a:solidFill>
                <a:latin typeface="+mn-ea"/>
              </a:rPr>
              <a:t> </a:t>
            </a:r>
            <a:endParaRPr lang="zh-CN" altLang="en-US" sz="3200">
              <a:solidFill>
                <a:srgbClr val="FFFF00"/>
              </a:solidFill>
              <a:latin typeface="+mn-ea"/>
            </a:endParaRPr>
          </a:p>
        </p:txBody>
      </p:sp>
    </p:spTree>
    <p:custDataLst>
      <p:tags r:id="rId3"/>
    </p:custDataLst>
  </p:cSld>
  <p:clrMapOvr>
    <a:masterClrMapping/>
  </p:clrMapOvr>
  <mc:AlternateContent>
    <mc:Choice xmlns:p14="http://schemas.microsoft.com/office/powerpoint/2010/main" Requires="p14">
      <p:transition spd="slow" advTm="20973" p14:dur="2000"/>
    </mc:Choice>
    <mc:Fallback>
      <p:transition spd="slow" advTm="20973"/>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176"/>
</p:tagLst>
</file>

<file path=ppt/tags/tag101.xml><?xml version="1.0" encoding="utf-8"?>
<p:tagLst xmlns:p="http://schemas.openxmlformats.org/presentationml/2006/main">
  <p:tag name="KSO_WM_BEAUTIFY_FLAG" val="#wm#"/>
  <p:tag name="KSO_WM_TEMPLATE_CATEGORY" val="custom"/>
  <p:tag name="KSO_WM_TEMPLATE_INDEX" val="20205176"/>
</p:tagLst>
</file>

<file path=ppt/tags/tag102.xml><?xml version="1.0" encoding="utf-8"?>
<p:tagLst xmlns:p="http://schemas.openxmlformats.org/presentationml/2006/main">
  <p:tag name="KSO_WM_BEAUTIFY_FLAG" val="#wm#"/>
  <p:tag name="KSO_WM_TEMPLATE_CATEGORY" val="custom"/>
  <p:tag name="KSO_WM_TEMPLATE_INDEX" val="20205176"/>
</p:tagLst>
</file>

<file path=ppt/tags/tag103.xml><?xml version="1.0" encoding="utf-8"?>
<p:tagLst xmlns:p="http://schemas.openxmlformats.org/presentationml/2006/main">
  <p:tag name="KSO_WM_BEAUTIFY_FLAG" val="#wm#"/>
  <p:tag name="KSO_WM_TEMPLATE_CATEGORY" val="custom"/>
  <p:tag name="KSO_WM_TEMPLATE_INDEX" val="20205176"/>
</p:tagLst>
</file>

<file path=ppt/tags/tag104.xml><?xml version="1.0" encoding="utf-8"?>
<p:tagLst xmlns:p="http://schemas.openxmlformats.org/presentationml/2006/main">
  <p:tag name="AS_OS" val="Unix 3.10 unknown"/>
  <p:tag name="AS_RELEASE_DATE" val="2020.11.30"/>
  <p:tag name="AS_TITLE" val="Aspose.Slides for Java"/>
  <p:tag name="AS_VERSION" val="20.1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p="http://schemas.openxmlformats.org/presentationml/2006/main">
  <p:tag name="KSO_WM_BEAUTIFY_FLAG" val="#wm#"/>
  <p:tag name="KSO_WM_TEMPLATE_CATEGORY" val="custom"/>
  <p:tag name="KSO_WM_TEMPLATE_INDEX" val="20205176"/>
</p:tagLst>
</file>

<file path=ppt/tags/tag62.xml><?xml version="1.0" encoding="utf-8"?>
<p:tagLst xmlns:p="http://schemas.openxmlformats.org/presentationml/2006/main">
  <p:tag name="KSO_WM_BEAUTIFY_FLAG" val="#wm#"/>
  <p:tag name="KSO_WM_TEMPLATE_CATEGORY" val="custom"/>
  <p:tag name="KSO_WM_TEMPLATE_INDEX" val="20205176"/>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KSO_WM_BEAUTIFY_FLAG" val="#wm#"/>
  <p:tag name="KSO_WM_TEMPLATE_CATEGORY" val="custom"/>
  <p:tag name="KSO_WM_TEMPLATE_INDEX" val="20205176"/>
</p:tagLst>
</file>

<file path=ppt/tags/tag98.xml><?xml version="1.0" encoding="utf-8"?>
<p:tagLst xmlns:p="http://schemas.openxmlformats.org/presentationml/2006/main">
  <p:tag name="KSO_WM_BEAUTIFY_FLAG" val="#wm#"/>
  <p:tag name="KSO_WM_TEMPLATE_CATEGORY" val="custom"/>
  <p:tag name="KSO_WM_TEMPLATE_INDEX" val="20205176"/>
</p:tagLst>
</file>

<file path=ppt/tags/tag99.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44</Slides>
  <Notes>2</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44</vt:i4>
      </vt:variant>
    </vt:vector>
  </HeadingPairs>
  <TitlesOfParts>
    <vt:vector baseType="lpstr" size="52">
      <vt:lpstr>Arial</vt:lpstr>
      <vt:lpstr>微软雅黑</vt:lpstr>
      <vt:lpstr>Wingdings</vt:lpstr>
      <vt:lpstr>Calibri Light</vt:lpstr>
      <vt:lpstr>Calibri</vt:lpstr>
      <vt:lpstr>黑体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2021-02-09T13:51:48.415</cp:lastPrinted>
  <dcterms:created xsi:type="dcterms:W3CDTF">2021-02-09T13:51:48Z</dcterms:created>
  <dcterms:modified xsi:type="dcterms:W3CDTF">2021-02-09T05:51:48Z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