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1470" r:id="rId2"/>
    <p:sldId id="1439" r:id="rId3"/>
    <p:sldId id="1432" r:id="rId4"/>
    <p:sldId id="1433" r:id="rId5"/>
    <p:sldId id="1437" r:id="rId6"/>
    <p:sldId id="1543" r:id="rId7"/>
    <p:sldId id="1542" r:id="rId8"/>
    <p:sldId id="1544" r:id="rId9"/>
    <p:sldId id="1547" r:id="rId10"/>
    <p:sldId id="1548" r:id="rId11"/>
    <p:sldId id="1256" r:id="rId12"/>
    <p:sldId id="1546" r:id="rId13"/>
    <p:sldId id="1545" r:id="rId14"/>
    <p:sldId id="1549" r:id="rId15"/>
    <p:sldId id="1550" r:id="rId16"/>
    <p:sldId id="1551" r:id="rId17"/>
    <p:sldId id="1434" r:id="rId18"/>
    <p:sldId id="993" r:id="rId19"/>
    <p:sldId id="1552" r:id="rId20"/>
    <p:sldId id="1555" r:id="rId21"/>
    <p:sldId id="1556" r:id="rId22"/>
    <p:sldId id="1557" r:id="rId23"/>
    <p:sldId id="1553" r:id="rId24"/>
    <p:sldId id="1516" r:id="rId25"/>
    <p:sldId id="1558" r:id="rId26"/>
    <p:sldId id="1559" r:id="rId27"/>
    <p:sldId id="1563" r:id="rId28"/>
    <p:sldId id="1560" r:id="rId29"/>
    <p:sldId id="1561" r:id="rId30"/>
    <p:sldId id="1562" r:id="rId31"/>
    <p:sldId id="1517" r:id="rId32"/>
    <p:sldId id="1508" r:id="rId33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10EB"/>
    <a:srgbClr val="3114AC"/>
    <a:srgbClr val="00CCFF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06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776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671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07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49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043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1064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7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3110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95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81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938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533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1843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017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8663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80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97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9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976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52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119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505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" Target="slide1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 smtClean="0">
                <a:latin typeface="Times New Roman"/>
                <a:ea typeface="微软雅黑" pitchFamily="34" charset="-122"/>
              </a:rPr>
              <a:t>微任务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换一种角度学翻译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1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复习任务群二　文言语句翻译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矩形 6"/>
          <p:cNvSpPr/>
          <p:nvPr/>
        </p:nvSpPr>
        <p:spPr>
          <a:xfrm>
            <a:off x="389206" y="1005387"/>
            <a:ext cx="11412000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唉！六经之学，它不显扬于人世，不是一朝一夕的事了。重视功利，崇奉谬论，这叫做淆乱经义；学一点文字训诂，教授章句背诵，沉陷于浅薄的知识和琐屑的见解，以掩蔽天下的耳目，这叫做侮慢经文；肆意发表放荡的论调，逞诡辩以取胜，文饰其邪恶的心术和卑劣的行为，驰骋世间以自高身价，而还自命为通晓六经，这叫做残害经书。像这样一些人，是连上面所说的账簿都一起割裂毁弃掉了，难道还会晓得怎样才是尊崇六经吗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59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584333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阅读下面的文段，请按照浙江卷翻译题的命题特点命制两句翻译题。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《湖南文征》序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曾国藩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吾友湘潭罗君研生，以所编撰《湖南文征》百九十卷示余，而属为序其端。国藩陋甚，齿又益衰，奚足以语文事？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窃闻古之文，初无所谓法也。《易》《书》《诗》《仪礼》《春秋》诸经，其体势声色，曾无一字相袭。即周秦诸子，亦各自成体。持此衡彼，画然若金玉与卉木之不同类，是乌有所谓法者。后人本不能文，强取古人所造而摹拟之，于是有合有离，而法不法名焉。若其不俟摹拟，人心各具自然之文，约有二端：曰理，曰情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906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1614913"/>
            <a:ext cx="11412000" cy="28229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865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湖南之为邦，北枕大江，南薄五岭，西接黔蜀，群苗所革，盖亦山国荒僻之亚。然周之末，屈原出于其间，《离骚》诸篇为后世言情韵者所祖。逮乎来世，周子复生于斯，作《太极图说》《通书》，为后世言义理者所祖。两贤者，皆前无师承，创立高文。上与《诗经》《周易》同风，下而百代逸才举莫能越其范围。而况湖湘后进沾被流风者乎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节选自《曾国藩诗文集》，有删改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4436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3846" y="780618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(1)______________________________________________________________________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标准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846" y="2609998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持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此衡彼，画然若金玉与卉木之不同类，是乌有所谓法者。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译文：拿着这个衡量那个，画就像金玉和花卉草木一样是不同类的事物，这没有所谓的标准。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评分标准：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衡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，判断句，句意通顺。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593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3846" y="780618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(2)______________________________________________________________________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标准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846" y="2609998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逮乎来世，周子复生于斯，作《太极图说》《通书》，为后世言义理者所祖。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译文：等到了来世，周子又在这个地方出现，创作了《太极图说》《通书》，被后世谈论义理的人效仿。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评分标准：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逮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祖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，被动句，句意通顺。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7128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3846" y="445580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我的朋友湘潭的罗研生，把他所编写的《湖南文征》一百九十卷给我看，嘱咐我为它写序。我知识浅薄，年纪也大了，哪里能够来谈论文章的事？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私下听说古代的文章，刚开始的时候是没有所谓的标准的。《易》《书》《诗》《仪礼》《春秋》这些经书，它们的体例形式语言，竟没有一个字相沿袭。即使周朝先秦的诸子散文，也各自有自己的体例。拿着这个衡量那个，画就像金玉和花卉草木一样是不同类的事物，这没有所谓的标准。后来的人本来不会写文章，勉强获取古人所写的文章来临摹模仿它，于是有相合的地方也有背离的地方，于是用标准和无标准命名它们。假若人们不等待临摹模仿，那么人们心中各自具有自然形成的文章，这大概有两种情况：说理，抒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4083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3846" y="1053530"/>
            <a:ext cx="11412000" cy="393098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湖南这个地方，北边靠着大江，南边迫近五岭，西边连接着黔蜀，大批的树苗被革除，大概也因为山国是荒芜僻静的地方吧。然而周朝的末年，屈原从这儿出现，《离骚》等多篇文章被后代抒发情感的人效仿。等到了来世，周子又在这个地方出现，创作了《太极图说》《通书》，被后世谈论义理的人效仿。两个贤能的人，都没有继承前人的传统，创立了成就高的好文章。往上，和《诗经》《周易》是相同的风格，往下百代的人才都不能超出他们的范围。何况是湖南沾染了流传下来的风气的年轻人呢？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返回">
            <a:hlinkClick r:id="rId5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71149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 smtClean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WO LAI PI GAI</a:t>
            </a:r>
            <a:endParaRPr lang="fr-FR" altLang="zh-CN" sz="1200" dirty="0">
              <a:solidFill>
                <a:srgbClr val="E7E6E6">
                  <a:lumMod val="25000"/>
                </a:srgbClr>
              </a:solidFill>
              <a:latin typeface="Adobe Arabic" panose="02040503050201020203" pitchFamily="18" charset="-78"/>
              <a:ea typeface="方正清刻本悦宋简体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我来批改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909514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阅读下面的文段，给考生的现场答案打分，并说明理由。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318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刘悛，字士操，彭城安上里人也。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</a:t>
            </a:r>
            <a:r>
              <a:rPr lang="zh-CN" altLang="zh-CN" sz="2400" u="heavy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u="heavy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于大桁战死，悛时疾病，扶伏路次，号哭求</a:t>
            </a:r>
            <a:r>
              <a:rPr lang="zh-CN" altLang="zh-CN" sz="2400" u="heavy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u="heavy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尸。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永明八年，悛启世祖曰：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南广郡界蒙山下，有城名蒙城，可二顷地，有烧炉四所，高一丈，广一丈五尺。邓通，南安人，汉文帝赐严道县铜山铸钱，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今蒙山乃故秦之严道地，且蒙山去南安二百里，案此必是通所铸。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近唤蒙山獠出，云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甚可经略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。此议若立，润利无极。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上从之，遗使入蜀铸钱，得千余万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3182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节选自《南齐书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列传第十八》，有删改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549474"/>
            <a:ext cx="11412000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父勔于大桁战死，悛时疾病，扶伏路次，号哭求勔尸。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(5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父亲参与大桁之战而战死，刘悛那时身患疾病，有人搀扶着走过来，大哭着请求父亲刘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的尸体。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他的父亲刘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在大桁这个地方战死了，那时刘悛身患疾病，被人扶着，嚎啕大哭请求将刘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的尸体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给他。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" name="矩形 2"/>
          <p:cNvSpPr/>
          <p:nvPr/>
        </p:nvSpPr>
        <p:spPr>
          <a:xfrm>
            <a:off x="1441538" y="228191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838" y="2711299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疾病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两个得分点，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路次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漏译，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译得极不准确，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大哭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的主语不明，扣掉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大意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5975" y="5056361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9369" y="5414248"/>
            <a:ext cx="8574005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疾病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扶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四个得分点译出，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路次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漏译。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99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546" y="909514"/>
            <a:ext cx="11321875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语句翻译是一个综合考查文言文基础、语法知识、文化素养以及思辨能力的题型。应对此题，需要考生不断扩大积累、强化训练。有时，如果我们换一种角度去提高自己的翻译能力，说不定效果会更好。从命题者的角度，如果能熟悉试题命制的规律，进行命题训练，亲自体验题目从无到有的生成过程，从而更清楚地了解译句的选择、赋分点的设置、参考答案的拟写等，这对提升作答能力大有禆益。再换一个角度，如果从批改者的角度，对一些现场答案批改、评分，从别人的问题答案中吸取丢分的教训，从别人的满分答案中学习增分的智慧，这何尝不是一条有益的途径呢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总之，多一两个观照的角度，知己知彼，眼界自然会高，思路也会更清晰。下面就安排这两种活动，让我们换位体验吧！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3127" y="1096376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刘悛的父亲刘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在大桁死于战争，刘悛那时候生病了，让人扶着到路边伏下身体，嚎啕大哭寻找刘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的尸身。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" name="矩形 2"/>
          <p:cNvSpPr/>
          <p:nvPr/>
        </p:nvSpPr>
        <p:spPr>
          <a:xfrm>
            <a:off x="1456232" y="2282371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7131" y="2631122"/>
            <a:ext cx="8574005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疾病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路次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五个得分点均译出来了。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127" y="3392214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得分点：时，当时，那时候；疾病，身患疾病；次，路边；扶，被扶着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被动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；求，寻求、寻找。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译文：他父亲刘勔在大桁战死，刘悛当时也身患疾病，被人扶到路边，大声痛哭着寻求刘勔的尸身。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78145"/>
            <a:ext cx="1116124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今蒙山乃故秦之严道地，且蒙山去南安二百里，案此必是通所铸。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(5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现在的蒙山是原来秦国严道县的地方，而且蒙山距离南安二百里，在这里挖到的铜钱肯定是邓通所铸造的。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现在的蒙山是秦朝防守森严的地方，并且蒙山距离南安二百里，案书这是必须通往做钱的地方。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" name="矩形 2"/>
          <p:cNvSpPr/>
          <p:nvPr/>
        </p:nvSpPr>
        <p:spPr>
          <a:xfrm>
            <a:off x="1396382" y="192187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285" y="2315807"/>
            <a:ext cx="11076375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且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三个得分点，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案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未译出，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所铸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译错了。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3397" y="4642641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269" y="5045165"/>
            <a:ext cx="11412002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且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两个得分点，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案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所铸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均未译出。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人名误译为动词义。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严道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本是地名，硬译成两个词。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74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3127" y="1096376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如今的蒙山是旧时秦朝严道县所在地，而且蒙山距离南安二百里，据此蒙山一定是邓通铸钱的地方。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" name="矩形 2"/>
          <p:cNvSpPr/>
          <p:nvPr/>
        </p:nvSpPr>
        <p:spPr>
          <a:xfrm>
            <a:off x="1456232" y="2282371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4553" y="2677944"/>
            <a:ext cx="8574005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且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案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所铸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均译得正确。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127" y="3392214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得分点：故，以前、旧的、之前、原来；且，况且、而且；去，距离；案，通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，依据；所铸，铸钱的地方；大意对。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译文：现在的蒙山是先前秦的严道属地，而且蒙山距离南安二百里，依据这些看来必定是邓通当年铸钱的地方。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34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693490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318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刘悛，字士操，彭城安上里人。他父亲刘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在大桁战死，刘悛当时也身患疾病，被人扶到路边，大声痛哭着寻求刘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的尸身。永明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武帝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八年，刘悛启奏世祖说：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南广郡内的蒙山下有个城叫蒙城，约二顷地，有四所烧炉，高一丈，宽一丈五尺。邓通，是南安人，汉文帝曾赏赐严道县铜山让他铸钱，现在的蒙山是先前秦的严道属地，而且蒙山距离南安二百里，依据这些看来必定是邓通当年铸钱的地方。就近询问蒙山土居少数民族人，据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很值得经营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。此项建议若能施行，利润非常之大。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皇上听从了他的建议，派遣使臣进入蜀地去铸钱，铸了一千余万钱。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2547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3694" y="7277"/>
            <a:ext cx="11641381" cy="67148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阅读下面的文段，给考生的现场答案打分，并说明理由。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论子胥种蠡</a:t>
            </a:r>
            <a:r>
              <a:rPr lang="en-US" altLang="zh-CN" sz="3200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en-US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</a:t>
            </a:r>
            <a:r>
              <a:rPr lang="en-US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苏轼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31825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呜呼！春秋以来，用舍进退未有如蠡之全者，而不足于此，吾以是累叹而深悲焉。子胥、种、蠡皆人杰，而扬雄，曲士也，欲以区区之学疵瑕此三人者：以三谏不去、鞭尸籍馆为子胥之罪，以不强谏句践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而栖之会稽为种、蠡之过。雄闻古有三谏当去之说，即欲以律天下士，岂不陋哉！三谏而去，为人臣交浅者言也，如宫之奇、泄冶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乃可耳，至如子胥，吴之宗臣，与国存亡者也，去将安往哉？百谏不听，继之以死可也。孔子去鲁，未尝一谏，又安用三？父不受诛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，子复雠，礼也。生则斩首，死则鞭尸，发其至痛，无所择也。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是以昔之君子皆哀而恕之，雄独非人子乎？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至于籍馆，阖闾与群臣之罪，非子胥意也。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勾践困于会稽，乃能用二子，若先战而强谏以死之，则雄又当以子胥之罪罪之矣。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此皆儿童之见，无足论者，不忍三子之见诬，故为之言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31825" algn="r">
              <a:lnSpc>
                <a:spcPct val="135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节选自《东坡志林论古》，有删改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818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5701" y="1197546"/>
            <a:ext cx="1129901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种蠡：越国大夫文种、范蠡。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句践：越国国君勾践。公元前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494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年，勾践射伤吴王阖闾，阖闾重伤死后，夫差即位。勾践听闻夫差日夜练兵，欲报父仇，便不听范蠡的劝阻，想先发制人，范蠡便不再劝谏。之后勾践遭遇兵败，退守会稽。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泄冶：春秋时期陈国大夫。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不受诛：罪不当诛。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9594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8384" y="-121176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是以昔之君子皆哀而恕之，雄独非人子乎？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所以过去的君子全都对他哀叹而且宽恕，只有扬雄不是别人的儿子吗？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因此先前的君子们都对他表示同情而且饶恕，扬雄难道不是别人的儿子吗？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384" y="4267110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得分点：哀，同情；恕，理解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结合前面对伍子胥的叙述文字可以看出无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宽恕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之意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；独，难道，表反问。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译文：因此先前的君子都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哀叹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同情他而用自己的心去推想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他，扬雄难道不是别人的儿子吗？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" name="矩形 3"/>
          <p:cNvSpPr/>
          <p:nvPr/>
        </p:nvSpPr>
        <p:spPr>
          <a:xfrm>
            <a:off x="1475405" y="1069093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0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8172" y="1599977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恕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三个得分点均未译出。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4686" y="326043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3328" y="3832225"/>
            <a:ext cx="9110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译出了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两个得分点，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恕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未能结合语境准确译出。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0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324" y="45418"/>
            <a:ext cx="1152612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勾践困于会稽，乃能用二子，若先战而强谏以死之，则雄又当以子胥之罪罪之矣。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(5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勾践被困在会稽山上，却能任用这两个人，如果事先强行劝谏而为他而死，那么扬雄又该用伍子胥的罪名归罪他了。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现场答案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勾践被困在会稽，才能任用这两个人，如果先行作战就极力劝谏并为此事而死，那么扬雄又当拿伍子胥的罪名去归罪他俩。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给分理由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4" name="矩形 3"/>
          <p:cNvSpPr/>
          <p:nvPr/>
        </p:nvSpPr>
        <p:spPr>
          <a:xfrm>
            <a:off x="1414686" y="2349674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547" y="2759144"/>
            <a:ext cx="11279283" cy="1141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译出了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困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罪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罪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三个得分点，漏译了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，两个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kern="10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的指代义均译错了。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6545" y="508597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6734" y="5484130"/>
            <a:ext cx="10253894" cy="583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译出了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困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乃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死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罪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罪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几个得分点，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先战</a:t>
            </a:r>
            <a:r>
              <a:rPr lang="en-US" altLang="zh-CN" sz="2400" kern="100" spc="-5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5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语意错了。</a:t>
            </a:r>
            <a:endParaRPr lang="zh-CN" altLang="en-US" spc="-5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8384" y="1341562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得分点：困，被围困；先战，作战之前；强谏，极力劝谏；死，为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而死；前一个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，名词，过错；后一个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，动词，怪罪。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译文：勾践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兵败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被围困在会稽，才能重用文种、范蠡两人，如果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两人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勾践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作战之前就极力劝谏勾践并为这事而死，那么扬雄又会拿伍子胥的过错去怪罪他们。</a:t>
            </a:r>
            <a:endParaRPr lang="zh-CN" altLang="zh-CN" sz="24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8179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8384" y="639537"/>
            <a:ext cx="11412000" cy="50225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318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哎呀！自春秋以来，在处理仕进和隐退的问题方面，没有像范蠡这样周全的人，但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这方面有所缺陷，我因此屡次叹息而深切悲哀。子胥、文种、范蠡都是杰出的人，而扬雄，只不过是一个乡曲鄙陋之人，想要用区区学识挑三个人的毛病：把三次进谏不听而不离开，鞭楚王尸、抄楚王家作为子胥的罪过，把没有极力劝谏勾践而使他栖身会稽作为文种、范蠡的罪过。扬雄听闻古人有三次进谏不听当离开的说法，就想要用这个准则去要求天下士人，难道不是很鄙陋吗？三次进谏不听而离开，是对与君王交情浅薄的人臣而言的，就像宫之奇、泄冶这样的就可以做，至于像伍子胥，他是吴国的宗臣，是与国家兴亡休戚相关的人，离开了吴国能去哪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5892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6" action="ppaction://hlinksldjump"/>
            <a:extLst>
              <a:ext uri="{FF2B5EF4-FFF2-40B4-BE49-F238E27FC236}">
                <a16:creationId xmlns:a16="http://schemas.microsoft.com/office/drawing/2014/main" xmlns="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2623222"/>
            <a:ext cx="3456383" cy="19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WO LAI MING TI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6" action="ppaction://hlinksldjump"/>
            <a:extLst>
              <a:ext uri="{FF2B5EF4-FFF2-40B4-BE49-F238E27FC236}">
                <a16:creationId xmlns:a16="http://schemas.microsoft.com/office/drawing/2014/main" xmlns="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2261190"/>
            <a:ext cx="3600399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我来命题</a:t>
            </a: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7" action="ppaction://hlinksldjump"/>
            <a:extLst>
              <a:ext uri="{FF2B5EF4-FFF2-40B4-BE49-F238E27FC236}">
                <a16:creationId xmlns:a16="http://schemas.microsoft.com/office/drawing/2014/main" xmlns="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3" y="3804521"/>
            <a:ext cx="3600399" cy="18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WO LAI PI GAI</a:t>
            </a: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7" action="ppaction://hlinksldjump"/>
            <a:extLst>
              <a:ext uri="{FF2B5EF4-FFF2-40B4-BE49-F238E27FC236}">
                <a16:creationId xmlns:a16="http://schemas.microsoft.com/office/drawing/2014/main" xmlns="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3446190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我来批改</a:t>
            </a:r>
          </a:p>
        </p:txBody>
      </p:sp>
      <p:sp>
        <p:nvSpPr>
          <p:cNvPr id="35" name="椭圆 34">
            <a:hlinkClick r:id="rId7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3291571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8" name="椭圆 37">
            <a:hlinkClick r:id="rId6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2180944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8384" y="837506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即便是上百次进谏不听，继而死在这事上也是可以的。孔子离开鲁国，不曾有一次进谏，又哪里用得着三次？父亲罪不当诛而被诛杀，儿子复仇，是合乎礼的。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仇人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活着就要斩首，死了也要鞭尸，发泄他内心深沉的悲痛，没有挑选的余地。因此先前的君子都哀叹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同情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他而用自己的心去推想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他，扬雄难道不是别人的儿子吗？至于抄家，这是阖闾与群臣的罪过，不是伍子胥的本意。勾践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兵败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被围困在会稽，才能重用文种、范蠡两人，如果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两人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勾践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作战之前就极力劝谏勾践并为这事而死，那么扬雄又会拿伍子胥的过错去怪罪他们。这都是儿童的见解，不值得与他讨论，我只是不忍心这三人被污蔑，所以写这些话。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0636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413570"/>
            <a:ext cx="11412000" cy="28229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考场翻译容易丢分的地方</a:t>
            </a:r>
            <a:endParaRPr lang="zh-CN" altLang="zh-CN" sz="24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1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对关键词语的解释不准确，容易用近义义项代替准确义项。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当补而不补，造成表意不明。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硬译专有名词。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关键代词的指代义译得不准。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返回">
            <a:hlinkClick r:id="rId3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  <p:sp>
        <p:nvSpPr>
          <p:cNvPr id="10" name="矩形 9"/>
          <p:cNvSpPr/>
          <p:nvPr/>
        </p:nvSpPr>
        <p:spPr>
          <a:xfrm>
            <a:off x="531540" y="181997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smtClean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特别提醒</a:t>
            </a:r>
            <a:endParaRPr lang="en-US" altLang="zh-CN" sz="2600" b="1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2B4E3B0-068A-FD44-A31B-028A8BA2A8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/>
        </p:blipFill>
        <p:spPr>
          <a:xfrm flipH="1">
            <a:off x="-71632" y="477466"/>
            <a:ext cx="1054270" cy="36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7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1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复习任务群二　文言语句翻译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WO LAI MING TI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我来命题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98954"/>
            <a:ext cx="11412000" cy="64017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阅读下面的文段，请按照浙江卷翻译题的命题特点命制两句翻译题。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尊经阁记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王守仁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盖昔者圣人之扶人极</a:t>
            </a:r>
            <a:r>
              <a:rPr lang="en-US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忧后世而述六经也，犹之富家者之父祖，虑其产业库藏之积，其子孙者或至于遗忘散失，卒困穷而无以自全也，而记籍其家之所有以贻之，使之世守其产业库藏之积而享用焉，以免于困穷之患。故六经者，吾心之记籍也；而六经之实，则具于吾心，犹之产业库藏之实积，种种色色，具存于其家；其记籍者，特名状数目而已。而世之学者，不知求六经之实于吾心，而徒考索于影响之间，牵制于文义之末，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硁硁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然以为是六经矣；是犹富家之子孙，不务守视享用其产业库藏之实积，日遗忘散失，至于窭人丐夫，而犹嚣嚣然指其记籍，曰：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斯吾产业库藏之积也！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何以异于是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990833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865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呜呼！六经之学，其不明于世，非一朝一夕之故矣。尚功利，崇邪说，是谓乱经；习训诂，传记诵，没溺于浅闻小见，以涂天下之耳目，是谓侮经；侈淫辞，竞诡辩，饰奸心盗行，逐世垄断，而犹自以为通经，是谓贼经。若是者，是并其所谓记籍者而割裂弃毁之矣，宁复知所以为尊经也乎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kern="100" dirty="0" smtClean="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lvl="0" indent="628650" algn="r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节选自《古文观止》卷十二，有删改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人极：这里指做人的准则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62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189434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)______________________________________________________________________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标准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46" y="2046522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而世之学者，不知求六经之实于吾心，而徒考索于影响之间，牵制于文义之末，硁硁然以为是六经矣。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译文：然而，社会上的一些读书人，不懂得从自己的内心去探求六经的实质，却只在一些注疏上去考证求索，在文句词义的细枝末节上纠缠，浅薄而固执地认为这就是六经了。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spc="-6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标准：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影响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末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硁硁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不知求六经之实于吾心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应为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不知于吾心求六经之实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牵制于文义之末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应为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于文义之末牵制</a:t>
            </a:r>
            <a:r>
              <a:rPr lang="en-US" altLang="zh-CN" sz="2400" kern="100" spc="-6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6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状语后置；句意通顺。</a:t>
            </a:r>
            <a:endParaRPr lang="zh-CN" altLang="zh-CN" sz="2400" kern="100" spc="-6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1783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780618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(2)______________________________________________________________________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标准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46" y="2609998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若是者，是并其所谓记籍者而割裂弃毁之矣，宁复知所以为尊经也乎？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译文：像这样一些人，是连上面所说的账簿都一起割裂毁弃掉了，难道还会晓得怎样才是尊崇六经吗？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评分标准：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记籍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，判断句、反问句。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988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矩形 8"/>
          <p:cNvSpPr/>
          <p:nvPr/>
        </p:nvSpPr>
        <p:spPr>
          <a:xfrm>
            <a:off x="389206" y="161179"/>
            <a:ext cx="11412000" cy="62505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抵古代圣人坚持做人的准则，担心后代人，因而著述六经，正如同富贵人家的父亲或祖父，担心他们的产业和库藏中的财富，到子孙手里会被遗忘散失，不知哪一天陷入穷困而无法自谋生活，因而记录下他们家中所有财富的账目而遗留给子孙，使他们能永世守护这些产业库藏中的财富而得以享用，以避免贫困的祸患。所以六经是我们内心的账本；而六经的实际内容，则具备在我们内心，正如产业库藏的财富，各种各样的具体物资，都存在家里。那账本，不过记下它们的名称品类数目罢了。然而，社会上的一些读书人，不懂得从自己的内心去探求六经的实质，却只在一些注疏上去考证求索，在文句词义的细枝末节上纠缠，浅薄而固执地认为这就是六经了；这正像富贵人家的子孙，不致力于守护和享用家中的产业库藏中的实际财富，一天天遗忘散失，而终于变成穷人乞丐，却还要轻狂地指着账本，说道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这便是我家产业库藏的财富！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同这有什么两样？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96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10709</TotalTime>
  <Words>3441</Words>
  <Application>Microsoft Office PowerPoint</Application>
  <PresentationFormat>自定义</PresentationFormat>
  <Paragraphs>232</Paragraphs>
  <Slides>32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Adobe Arabic</vt:lpstr>
      <vt:lpstr>方正报宋_GBK</vt:lpstr>
      <vt:lpstr>方正博雅宋_GBK</vt:lpstr>
      <vt:lpstr>方正清刻本悦宋简体</vt:lpstr>
      <vt:lpstr>仿宋_GB2312</vt:lpstr>
      <vt:lpstr>华文楷体</vt:lpstr>
      <vt:lpstr>经典繁仿黑</vt:lpstr>
      <vt:lpstr>楷体</vt:lpstr>
      <vt:lpstr>楷体_GB2312</vt:lpstr>
      <vt:lpstr>隶书</vt:lpstr>
      <vt:lpstr>宋体</vt:lpstr>
      <vt:lpstr>微软雅黑</vt:lpstr>
      <vt:lpstr>Arial</vt:lpstr>
      <vt:lpstr>Broadway</vt:lpstr>
      <vt:lpstr>Calibri</vt:lpstr>
      <vt:lpstr>Courier New</vt:lpstr>
      <vt:lpstr>Impact</vt:lpstr>
      <vt:lpstr>IPAPANNEW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2212</cp:revision>
  <dcterms:modified xsi:type="dcterms:W3CDTF">2019-11-01T03:49:38Z</dcterms:modified>
</cp:coreProperties>
</file>