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18"/>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Lst>
  <p:sldSz cx="11522075" cy="6480175"/>
  <p:notesSz cx="6858000" cy="9144000"/>
  <p:custDataLst>
    <p:tags r:id="rId1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2020-11-27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3751079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5</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endParaRPr lang="zh-CN" altLang="en-US" smtClean="0"/>
          </a:p>
        </p:txBody>
      </p:sp>
      <p:sp>
        <p:nvSpPr>
          <p:cNvPr id="4" name="灯片编号占位符 3"/>
          <p:cNvSpPr>
            <a:spLocks noGrp="1"/>
          </p:cNvSpPr>
          <p:nvPr>
            <p:ph type="sldNum" sz="quarter" idx="5"/>
          </p:nvPr>
        </p:nvSpPr>
        <p:spPr/>
        <p:txBody>
          <a:bodyPr/>
          <a:lstStyle/>
          <a:p>
            <a:pPr>
              <a:defRPr/>
            </a:pPr>
            <a:fld id="{2758B830-D050-4AFA-90C9-692C0EE63463}" type="slidenum">
              <a:rPr lang="zh-CN" altLang="en-US" smtClean="0"/>
              <a:t>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2020-11-27</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2020-11-27</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2020-11-27</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2020-11-27</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2020-11-27</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2020-11-27</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4.xml"/><Relationship Id="rId1" Type="http://schemas.openxmlformats.org/officeDocument/2006/relationships/vmlDrawing" Target="../drawings/vmlDrawing1.vml"/><Relationship Id="rId5" Type="http://schemas.openxmlformats.org/officeDocument/2006/relationships/slide" Target="slide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古诗文阅读</a:t>
            </a:r>
            <a:endParaRPr lang="zh-CN" altLang="en-US" sz="6600">
              <a:solidFill>
                <a:schemeClr val="bg1"/>
              </a:solidFill>
              <a:ea typeface="黑体" panose="02010609060101010101"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330190" y="733425"/>
            <a:ext cx="5639435" cy="2122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anose="02010609060101010101" pitchFamily="2" charset="-122"/>
              </a:rPr>
              <a:t> </a:t>
            </a:r>
            <a:r>
              <a:rPr lang="zh-CN" altLang="en-US" sz="6600" smtClean="0">
                <a:solidFill>
                  <a:schemeClr val="bg1"/>
                </a:solidFill>
                <a:ea typeface="黑体" panose="02010609060101010101" pitchFamily="2" charset="-122"/>
              </a:rPr>
              <a:t> 语言文字运用</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46063" y="668319"/>
            <a:ext cx="10787138" cy="6000750"/>
          </a:xfrm>
          <a:prstGeom prst="rect">
            <a:avLst/>
          </a:prstGeom>
          <a:noFill/>
        </p:spPr>
        <p:txBody>
          <a:bodyPr wrap="square" rtlCol="0">
            <a:spAutoFit/>
          </a:bodyPr>
          <a:lstStyle/>
          <a:p>
            <a:r>
              <a:rPr lang="en-US" altLang="zh-CN" sz="2400" b="1" smtClean="0">
                <a:solidFill>
                  <a:srgbClr val="FF0000"/>
                </a:solidFill>
                <a:latin typeface="+mn-ea"/>
              </a:rPr>
              <a:t>【</a:t>
            </a:r>
            <a:r>
              <a:rPr lang="zh-CN" altLang="en-US" sz="2400" b="1" smtClean="0">
                <a:solidFill>
                  <a:srgbClr val="FF0000"/>
                </a:solidFill>
                <a:latin typeface="+mn-ea"/>
              </a:rPr>
              <a:t>解析</a:t>
            </a:r>
            <a:r>
              <a:rPr lang="en-US" altLang="zh-CN" sz="2400" b="1" smtClean="0">
                <a:solidFill>
                  <a:srgbClr val="FF0000"/>
                </a:solidFill>
                <a:latin typeface="+mn-ea"/>
              </a:rPr>
              <a:t>】</a:t>
            </a:r>
            <a:r>
              <a:rPr lang="zh-CN" altLang="en-US" sz="2400" smtClean="0">
                <a:latin typeface="+mn-ea"/>
              </a:rPr>
              <a:t>　</a:t>
            </a:r>
            <a:r>
              <a:rPr lang="zh-CN" altLang="en-US" sz="2400" smtClean="0">
                <a:solidFill>
                  <a:srgbClr val="FF0000"/>
                </a:solidFill>
                <a:latin typeface="+mn-ea"/>
              </a:rPr>
              <a:t>本题考查正确使用词语</a:t>
            </a:r>
            <a:r>
              <a:rPr lang="en-US" sz="2400" smtClean="0">
                <a:solidFill>
                  <a:srgbClr val="FF0000"/>
                </a:solidFill>
                <a:latin typeface="+mn-ea"/>
              </a:rPr>
              <a:t>(</a:t>
            </a:r>
            <a:r>
              <a:rPr lang="zh-CN" altLang="en-US" sz="2400" smtClean="0">
                <a:solidFill>
                  <a:srgbClr val="FF0000"/>
                </a:solidFill>
                <a:latin typeface="+mn-ea"/>
              </a:rPr>
              <a:t>包括熟语</a:t>
            </a:r>
            <a:r>
              <a:rPr lang="en-US" sz="2400" smtClean="0">
                <a:solidFill>
                  <a:srgbClr val="FF0000"/>
                </a:solidFill>
                <a:latin typeface="+mn-ea"/>
              </a:rPr>
              <a:t>)</a:t>
            </a:r>
            <a:r>
              <a:rPr lang="zh-CN" altLang="en-US" sz="2400" smtClean="0">
                <a:solidFill>
                  <a:srgbClr val="FF0000"/>
                </a:solidFill>
                <a:latin typeface="+mn-ea"/>
              </a:rPr>
              <a:t>的能力。第一空，</a:t>
            </a:r>
            <a:r>
              <a:rPr lang="en-US" sz="2400" smtClean="0">
                <a:solidFill>
                  <a:srgbClr val="FF0000"/>
                </a:solidFill>
                <a:latin typeface="+mn-ea"/>
              </a:rPr>
              <a:t>“</a:t>
            </a:r>
            <a:r>
              <a:rPr lang="zh-CN" altLang="en-US" sz="2400" smtClean="0">
                <a:solidFill>
                  <a:srgbClr val="FF0000"/>
                </a:solidFill>
                <a:latin typeface="+mn-ea"/>
              </a:rPr>
              <a:t>边缘化</a:t>
            </a:r>
            <a:r>
              <a:rPr lang="en-US" sz="2400" smtClean="0">
                <a:solidFill>
                  <a:srgbClr val="FF0000"/>
                </a:solidFill>
                <a:latin typeface="+mn-ea"/>
              </a:rPr>
              <a:t>”</a:t>
            </a:r>
            <a:r>
              <a:rPr lang="zh-CN" altLang="en-US" sz="2400" smtClean="0">
                <a:solidFill>
                  <a:srgbClr val="FF0000"/>
                </a:solidFill>
                <a:latin typeface="+mn-ea"/>
              </a:rPr>
              <a:t>指使靠近边缘；使处于不重要的地位。</a:t>
            </a:r>
            <a:r>
              <a:rPr lang="en-US" sz="2400" smtClean="0">
                <a:solidFill>
                  <a:srgbClr val="FF0000"/>
                </a:solidFill>
                <a:latin typeface="+mn-ea"/>
              </a:rPr>
              <a:t>“</a:t>
            </a:r>
            <a:r>
              <a:rPr lang="zh-CN" altLang="en-US" sz="2400" smtClean="0">
                <a:solidFill>
                  <a:srgbClr val="FF0000"/>
                </a:solidFill>
                <a:latin typeface="+mn-ea"/>
              </a:rPr>
              <a:t>私人化</a:t>
            </a:r>
            <a:r>
              <a:rPr lang="en-US" sz="2400" smtClean="0">
                <a:solidFill>
                  <a:srgbClr val="FF0000"/>
                </a:solidFill>
                <a:latin typeface="+mn-ea"/>
              </a:rPr>
              <a:t>”</a:t>
            </a:r>
            <a:r>
              <a:rPr lang="zh-CN" altLang="en-US" sz="2400" smtClean="0">
                <a:solidFill>
                  <a:srgbClr val="FF0000"/>
                </a:solidFill>
                <a:latin typeface="+mn-ea"/>
              </a:rPr>
              <a:t>指事物向个人的方向发展变化，事物逐渐变得属于个人所有，而非大众共有。此处语境说</a:t>
            </a:r>
            <a:r>
              <a:rPr lang="en-US" sz="2400" smtClean="0">
                <a:solidFill>
                  <a:srgbClr val="FF0000"/>
                </a:solidFill>
                <a:latin typeface="+mn-ea"/>
              </a:rPr>
              <a:t>“</a:t>
            </a:r>
            <a:r>
              <a:rPr lang="zh-CN" altLang="en-US" sz="2400" smtClean="0">
                <a:solidFill>
                  <a:srgbClr val="FF0000"/>
                </a:solidFill>
                <a:latin typeface="+mn-ea"/>
              </a:rPr>
              <a:t>传统文人阶层在中国的消失</a:t>
            </a:r>
            <a:r>
              <a:rPr lang="en-US" sz="2400" smtClean="0">
                <a:solidFill>
                  <a:srgbClr val="FF0000"/>
                </a:solidFill>
                <a:latin typeface="+mn-ea"/>
              </a:rPr>
              <a:t>”</a:t>
            </a:r>
            <a:r>
              <a:rPr lang="zh-CN" altLang="en-US" sz="2400" smtClean="0">
                <a:solidFill>
                  <a:srgbClr val="FF0000"/>
                </a:solidFill>
                <a:latin typeface="+mn-ea"/>
              </a:rPr>
              <a:t>，而这些文人在传统社会正是士大夫阶层的主要构成部分，他们的风尚自然是社会主流，随着他们的消失，古琴艺术逐渐变得</a:t>
            </a:r>
            <a:r>
              <a:rPr lang="en-US" sz="2400" smtClean="0">
                <a:solidFill>
                  <a:srgbClr val="FF0000"/>
                </a:solidFill>
                <a:latin typeface="+mn-ea"/>
              </a:rPr>
              <a:t>“</a:t>
            </a:r>
            <a:r>
              <a:rPr lang="zh-CN" altLang="en-US" sz="2400" smtClean="0">
                <a:solidFill>
                  <a:srgbClr val="FF0000"/>
                </a:solidFill>
                <a:latin typeface="+mn-ea"/>
              </a:rPr>
              <a:t>非主流</a:t>
            </a:r>
            <a:r>
              <a:rPr lang="en-US" sz="2400" smtClean="0">
                <a:solidFill>
                  <a:srgbClr val="FF0000"/>
                </a:solidFill>
                <a:latin typeface="+mn-ea"/>
              </a:rPr>
              <a:t>”</a:t>
            </a:r>
            <a:r>
              <a:rPr lang="zh-CN" altLang="en-US" sz="2400" smtClean="0">
                <a:solidFill>
                  <a:srgbClr val="FF0000"/>
                </a:solidFill>
                <a:latin typeface="+mn-ea"/>
              </a:rPr>
              <a:t>也即</a:t>
            </a:r>
            <a:r>
              <a:rPr lang="en-US" sz="2400" smtClean="0">
                <a:solidFill>
                  <a:srgbClr val="FF0000"/>
                </a:solidFill>
                <a:latin typeface="+mn-ea"/>
              </a:rPr>
              <a:t>“</a:t>
            </a:r>
            <a:r>
              <a:rPr lang="zh-CN" altLang="en-US" sz="2400" smtClean="0">
                <a:solidFill>
                  <a:srgbClr val="FF0000"/>
                </a:solidFill>
                <a:latin typeface="+mn-ea"/>
              </a:rPr>
              <a:t>边缘化</a:t>
            </a:r>
            <a:r>
              <a:rPr lang="en-US" sz="2400" smtClean="0">
                <a:solidFill>
                  <a:srgbClr val="FF0000"/>
                </a:solidFill>
                <a:latin typeface="+mn-ea"/>
              </a:rPr>
              <a:t>”</a:t>
            </a:r>
            <a:r>
              <a:rPr lang="zh-CN" altLang="en-US" sz="2400" smtClean="0">
                <a:solidFill>
                  <a:srgbClr val="FF0000"/>
                </a:solidFill>
                <a:latin typeface="+mn-ea"/>
              </a:rPr>
              <a:t>了。第二空，</a:t>
            </a:r>
            <a:r>
              <a:rPr lang="en-US" sz="2400" smtClean="0">
                <a:solidFill>
                  <a:srgbClr val="FF0000"/>
                </a:solidFill>
                <a:latin typeface="+mn-ea"/>
              </a:rPr>
              <a:t>“</a:t>
            </a:r>
            <a:r>
              <a:rPr lang="zh-CN" altLang="en-US" sz="2400" smtClean="0">
                <a:solidFill>
                  <a:srgbClr val="FF0000"/>
                </a:solidFill>
                <a:latin typeface="+mn-ea"/>
              </a:rPr>
              <a:t>获得</a:t>
            </a:r>
            <a:r>
              <a:rPr lang="en-US" sz="2400" smtClean="0">
                <a:solidFill>
                  <a:srgbClr val="FF0000"/>
                </a:solidFill>
                <a:latin typeface="+mn-ea"/>
              </a:rPr>
              <a:t>”</a:t>
            </a:r>
            <a:r>
              <a:rPr lang="zh-CN" altLang="en-US" sz="2400" smtClean="0">
                <a:solidFill>
                  <a:srgbClr val="FF0000"/>
                </a:solidFill>
                <a:latin typeface="+mn-ea"/>
              </a:rPr>
              <a:t>指取得；得到</a:t>
            </a:r>
            <a:r>
              <a:rPr lang="en-US" sz="2400" smtClean="0">
                <a:solidFill>
                  <a:srgbClr val="FF0000"/>
                </a:solidFill>
                <a:latin typeface="+mn-ea"/>
              </a:rPr>
              <a:t>(</a:t>
            </a:r>
            <a:r>
              <a:rPr lang="zh-CN" altLang="en-US" sz="2400" smtClean="0">
                <a:solidFill>
                  <a:srgbClr val="FF0000"/>
                </a:solidFill>
                <a:latin typeface="+mn-ea"/>
              </a:rPr>
              <a:t>多用于抽象事物</a:t>
            </a:r>
            <a:r>
              <a:rPr lang="en-US" sz="2400" smtClean="0">
                <a:solidFill>
                  <a:srgbClr val="FF0000"/>
                </a:solidFill>
                <a:latin typeface="+mn-ea"/>
              </a:rPr>
              <a:t>)</a:t>
            </a:r>
            <a:r>
              <a:rPr lang="zh-CN" altLang="en-US" sz="2400" smtClean="0">
                <a:solidFill>
                  <a:srgbClr val="FF0000"/>
                </a:solidFill>
                <a:latin typeface="+mn-ea"/>
              </a:rPr>
              <a:t>。</a:t>
            </a:r>
            <a:r>
              <a:rPr lang="en-US" sz="2400" smtClean="0">
                <a:solidFill>
                  <a:srgbClr val="FF0000"/>
                </a:solidFill>
                <a:latin typeface="+mn-ea"/>
              </a:rPr>
              <a:t>“</a:t>
            </a:r>
            <a:r>
              <a:rPr lang="zh-CN" altLang="en-US" sz="2400" smtClean="0">
                <a:solidFill>
                  <a:srgbClr val="FF0000"/>
                </a:solidFill>
                <a:latin typeface="+mn-ea"/>
              </a:rPr>
              <a:t>焕发</a:t>
            </a:r>
            <a:r>
              <a:rPr lang="en-US" sz="2400" smtClean="0">
                <a:solidFill>
                  <a:srgbClr val="FF0000"/>
                </a:solidFill>
                <a:latin typeface="+mn-ea"/>
              </a:rPr>
              <a:t>”</a:t>
            </a:r>
            <a:r>
              <a:rPr lang="zh-CN" altLang="en-US" sz="2400" smtClean="0">
                <a:solidFill>
                  <a:srgbClr val="FF0000"/>
                </a:solidFill>
                <a:latin typeface="+mn-ea"/>
              </a:rPr>
              <a:t>指光彩四射；振作。单从与</a:t>
            </a:r>
            <a:r>
              <a:rPr lang="en-US" sz="2400" smtClean="0">
                <a:solidFill>
                  <a:srgbClr val="FF0000"/>
                </a:solidFill>
                <a:latin typeface="+mn-ea"/>
              </a:rPr>
              <a:t>“</a:t>
            </a:r>
            <a:r>
              <a:rPr lang="zh-CN" altLang="en-US" sz="2400" smtClean="0">
                <a:solidFill>
                  <a:srgbClr val="FF0000"/>
                </a:solidFill>
                <a:latin typeface="+mn-ea"/>
              </a:rPr>
              <a:t>生机</a:t>
            </a:r>
            <a:r>
              <a:rPr lang="en-US" sz="2400" smtClean="0">
                <a:solidFill>
                  <a:srgbClr val="FF0000"/>
                </a:solidFill>
                <a:latin typeface="+mn-ea"/>
              </a:rPr>
              <a:t>”</a:t>
            </a:r>
            <a:r>
              <a:rPr lang="zh-CN" altLang="en-US" sz="2400" smtClean="0">
                <a:solidFill>
                  <a:srgbClr val="FF0000"/>
                </a:solidFill>
                <a:latin typeface="+mn-ea"/>
              </a:rPr>
              <a:t>的搭配讲，此处用</a:t>
            </a:r>
            <a:r>
              <a:rPr lang="en-US" sz="2400" smtClean="0">
                <a:solidFill>
                  <a:srgbClr val="FF0000"/>
                </a:solidFill>
                <a:latin typeface="+mn-ea"/>
              </a:rPr>
              <a:t>“</a:t>
            </a:r>
            <a:r>
              <a:rPr lang="zh-CN" altLang="en-US" sz="2400" smtClean="0">
                <a:solidFill>
                  <a:srgbClr val="FF0000"/>
                </a:solidFill>
                <a:latin typeface="+mn-ea"/>
              </a:rPr>
              <a:t>获得</a:t>
            </a:r>
            <a:r>
              <a:rPr lang="en-US" sz="2400" smtClean="0">
                <a:solidFill>
                  <a:srgbClr val="FF0000"/>
                </a:solidFill>
                <a:latin typeface="+mn-ea"/>
              </a:rPr>
              <a:t>”</a:t>
            </a:r>
            <a:r>
              <a:rPr lang="zh-CN" altLang="en-US" sz="2400" smtClean="0">
                <a:solidFill>
                  <a:srgbClr val="FF0000"/>
                </a:solidFill>
                <a:latin typeface="+mn-ea"/>
              </a:rPr>
              <a:t>和</a:t>
            </a:r>
            <a:r>
              <a:rPr lang="en-US" sz="2400" smtClean="0">
                <a:solidFill>
                  <a:srgbClr val="FF0000"/>
                </a:solidFill>
                <a:latin typeface="+mn-ea"/>
              </a:rPr>
              <a:t>“</a:t>
            </a:r>
            <a:r>
              <a:rPr lang="zh-CN" altLang="en-US" sz="2400" smtClean="0">
                <a:solidFill>
                  <a:srgbClr val="FF0000"/>
                </a:solidFill>
                <a:latin typeface="+mn-ea"/>
              </a:rPr>
              <a:t>焕发</a:t>
            </a:r>
            <a:r>
              <a:rPr lang="en-US" sz="2400" smtClean="0">
                <a:solidFill>
                  <a:srgbClr val="FF0000"/>
                </a:solidFill>
                <a:latin typeface="+mn-ea"/>
              </a:rPr>
              <a:t>”</a:t>
            </a:r>
            <a:r>
              <a:rPr lang="zh-CN" altLang="en-US" sz="2400" smtClean="0">
                <a:solidFill>
                  <a:srgbClr val="FF0000"/>
                </a:solidFill>
                <a:latin typeface="+mn-ea"/>
              </a:rPr>
              <a:t>皆可，但是</a:t>
            </a:r>
            <a:r>
              <a:rPr lang="en-US" sz="2400" smtClean="0">
                <a:solidFill>
                  <a:srgbClr val="FF0000"/>
                </a:solidFill>
                <a:latin typeface="+mn-ea"/>
              </a:rPr>
              <a:t>“</a:t>
            </a:r>
            <a:r>
              <a:rPr lang="zh-CN" altLang="en-US" sz="2400" smtClean="0">
                <a:solidFill>
                  <a:srgbClr val="FF0000"/>
                </a:solidFill>
                <a:latin typeface="+mn-ea"/>
              </a:rPr>
              <a:t>焕发</a:t>
            </a:r>
            <a:r>
              <a:rPr lang="en-US" sz="2400" smtClean="0">
                <a:solidFill>
                  <a:srgbClr val="FF0000"/>
                </a:solidFill>
                <a:latin typeface="+mn-ea"/>
              </a:rPr>
              <a:t>”</a:t>
            </a:r>
            <a:r>
              <a:rPr lang="zh-CN" altLang="en-US" sz="2400" smtClean="0">
                <a:solidFill>
                  <a:srgbClr val="FF0000"/>
                </a:solidFill>
                <a:latin typeface="+mn-ea"/>
              </a:rPr>
              <a:t>体现出来的生机，比</a:t>
            </a:r>
            <a:r>
              <a:rPr lang="en-US" sz="2400" smtClean="0">
                <a:solidFill>
                  <a:srgbClr val="FF0000"/>
                </a:solidFill>
                <a:latin typeface="+mn-ea"/>
              </a:rPr>
              <a:t>“</a:t>
            </a:r>
            <a:r>
              <a:rPr lang="zh-CN" altLang="en-US" sz="2400" smtClean="0">
                <a:solidFill>
                  <a:srgbClr val="FF0000"/>
                </a:solidFill>
                <a:latin typeface="+mn-ea"/>
              </a:rPr>
              <a:t>获得</a:t>
            </a:r>
            <a:r>
              <a:rPr lang="en-US" sz="2400" smtClean="0">
                <a:solidFill>
                  <a:srgbClr val="FF0000"/>
                </a:solidFill>
                <a:latin typeface="+mn-ea"/>
              </a:rPr>
              <a:t>”</a:t>
            </a:r>
            <a:r>
              <a:rPr lang="zh-CN" altLang="en-US" sz="2400" smtClean="0">
                <a:solidFill>
                  <a:srgbClr val="FF0000"/>
                </a:solidFill>
                <a:latin typeface="+mn-ea"/>
              </a:rPr>
              <a:t>更加旺盛，更加充沛，结合语境，此处用</a:t>
            </a:r>
            <a:r>
              <a:rPr lang="en-US" sz="2400" smtClean="0">
                <a:solidFill>
                  <a:srgbClr val="FF0000"/>
                </a:solidFill>
                <a:latin typeface="+mn-ea"/>
              </a:rPr>
              <a:t>“</a:t>
            </a:r>
            <a:r>
              <a:rPr lang="zh-CN" altLang="en-US" sz="2400" smtClean="0">
                <a:solidFill>
                  <a:srgbClr val="FF0000"/>
                </a:solidFill>
                <a:latin typeface="+mn-ea"/>
              </a:rPr>
              <a:t>焕发</a:t>
            </a:r>
            <a:r>
              <a:rPr lang="en-US" sz="2400" smtClean="0">
                <a:solidFill>
                  <a:srgbClr val="FF0000"/>
                </a:solidFill>
                <a:latin typeface="+mn-ea"/>
              </a:rPr>
              <a:t>”</a:t>
            </a:r>
            <a:r>
              <a:rPr lang="zh-CN" altLang="en-US" sz="2400" smtClean="0">
                <a:solidFill>
                  <a:srgbClr val="FF0000"/>
                </a:solidFill>
                <a:latin typeface="+mn-ea"/>
              </a:rPr>
              <a:t>更合适。第三空，</a:t>
            </a:r>
            <a:r>
              <a:rPr lang="en-US" sz="2400" smtClean="0">
                <a:solidFill>
                  <a:srgbClr val="FF0000"/>
                </a:solidFill>
                <a:latin typeface="+mn-ea"/>
              </a:rPr>
              <a:t>“</a:t>
            </a:r>
            <a:r>
              <a:rPr lang="zh-CN" altLang="en-US" sz="2400" smtClean="0">
                <a:solidFill>
                  <a:srgbClr val="FF0000"/>
                </a:solidFill>
                <a:latin typeface="+mn-ea"/>
              </a:rPr>
              <a:t>制约</a:t>
            </a:r>
            <a:r>
              <a:rPr lang="en-US" sz="2400" smtClean="0">
                <a:solidFill>
                  <a:srgbClr val="FF0000"/>
                </a:solidFill>
                <a:latin typeface="+mn-ea"/>
              </a:rPr>
              <a:t>”</a:t>
            </a:r>
            <a:r>
              <a:rPr lang="zh-CN" altLang="en-US" sz="2400" smtClean="0">
                <a:solidFill>
                  <a:srgbClr val="FF0000"/>
                </a:solidFill>
                <a:latin typeface="+mn-ea"/>
              </a:rPr>
              <a:t>指甲事物本身的存在和变化以乙事物的存在和变化为条件，则甲事物为乙事物所制约。</a:t>
            </a:r>
            <a:r>
              <a:rPr lang="en-US" sz="2400" smtClean="0">
                <a:solidFill>
                  <a:srgbClr val="FF0000"/>
                </a:solidFill>
                <a:latin typeface="+mn-ea"/>
              </a:rPr>
              <a:t>“</a:t>
            </a:r>
            <a:r>
              <a:rPr lang="zh-CN" altLang="en-US" sz="2400" smtClean="0">
                <a:solidFill>
                  <a:srgbClr val="FF0000"/>
                </a:solidFill>
                <a:latin typeface="+mn-ea"/>
              </a:rPr>
              <a:t>约束</a:t>
            </a:r>
            <a:r>
              <a:rPr lang="en-US" sz="2400" smtClean="0">
                <a:solidFill>
                  <a:srgbClr val="FF0000"/>
                </a:solidFill>
                <a:latin typeface="+mn-ea"/>
              </a:rPr>
              <a:t>”</a:t>
            </a:r>
            <a:r>
              <a:rPr lang="zh-CN" altLang="en-US" sz="2400" smtClean="0">
                <a:solidFill>
                  <a:srgbClr val="FF0000"/>
                </a:solidFill>
                <a:latin typeface="+mn-ea"/>
              </a:rPr>
              <a:t>指限制使不越出范围。</a:t>
            </a:r>
            <a:r>
              <a:rPr lang="en-US" sz="2400" smtClean="0">
                <a:solidFill>
                  <a:srgbClr val="FF0000"/>
                </a:solidFill>
                <a:latin typeface="+mn-ea"/>
              </a:rPr>
              <a:t>“</a:t>
            </a:r>
            <a:r>
              <a:rPr lang="zh-CN" altLang="en-US" sz="2400" smtClean="0">
                <a:solidFill>
                  <a:srgbClr val="FF0000"/>
                </a:solidFill>
                <a:latin typeface="+mn-ea"/>
              </a:rPr>
              <a:t>弹琴</a:t>
            </a:r>
            <a:r>
              <a:rPr lang="en-US" sz="2400" smtClean="0">
                <a:solidFill>
                  <a:srgbClr val="FF0000"/>
                </a:solidFill>
                <a:latin typeface="+mn-ea"/>
              </a:rPr>
              <a:t>”</a:t>
            </a:r>
            <a:r>
              <a:rPr lang="zh-CN" altLang="en-US" sz="2400" smtClean="0">
                <a:solidFill>
                  <a:srgbClr val="FF0000"/>
                </a:solidFill>
                <a:latin typeface="+mn-ea"/>
              </a:rPr>
              <a:t>与</a:t>
            </a:r>
            <a:r>
              <a:rPr lang="en-US" sz="2400" smtClean="0">
                <a:solidFill>
                  <a:srgbClr val="FF0000"/>
                </a:solidFill>
                <a:latin typeface="+mn-ea"/>
              </a:rPr>
              <a:t>“</a:t>
            </a:r>
            <a:r>
              <a:rPr lang="zh-CN" altLang="en-US" sz="2400" smtClean="0">
                <a:solidFill>
                  <a:srgbClr val="FF0000"/>
                </a:solidFill>
                <a:latin typeface="+mn-ea"/>
              </a:rPr>
              <a:t>古人</a:t>
            </a:r>
            <a:r>
              <a:rPr lang="en-US" sz="2400" smtClean="0">
                <a:solidFill>
                  <a:srgbClr val="FF0000"/>
                </a:solidFill>
                <a:latin typeface="+mn-ea"/>
              </a:rPr>
              <a:t>”</a:t>
            </a:r>
            <a:r>
              <a:rPr lang="zh-CN" altLang="en-US" sz="2400" smtClean="0">
                <a:solidFill>
                  <a:srgbClr val="FF0000"/>
                </a:solidFill>
                <a:latin typeface="+mn-ea"/>
              </a:rPr>
              <a:t>之间并不存在</a:t>
            </a:r>
            <a:r>
              <a:rPr lang="en-US" sz="2400" smtClean="0">
                <a:solidFill>
                  <a:srgbClr val="FF0000"/>
                </a:solidFill>
                <a:latin typeface="+mn-ea"/>
              </a:rPr>
              <a:t>“</a:t>
            </a:r>
            <a:r>
              <a:rPr lang="zh-CN" altLang="en-US" sz="2400" smtClean="0">
                <a:solidFill>
                  <a:srgbClr val="FF0000"/>
                </a:solidFill>
                <a:latin typeface="+mn-ea"/>
              </a:rPr>
              <a:t>制约</a:t>
            </a:r>
            <a:r>
              <a:rPr lang="en-US" sz="2400" smtClean="0">
                <a:solidFill>
                  <a:srgbClr val="FF0000"/>
                </a:solidFill>
                <a:latin typeface="+mn-ea"/>
              </a:rPr>
              <a:t>”</a:t>
            </a:r>
            <a:r>
              <a:rPr lang="zh-CN" altLang="en-US" sz="2400" smtClean="0">
                <a:solidFill>
                  <a:srgbClr val="FF0000"/>
                </a:solidFill>
                <a:latin typeface="+mn-ea"/>
              </a:rPr>
              <a:t>关系，结合语境可知，此处，弹琴在这些文人看来，是对心灵的一种调适、提升，是文人们主动追求的高雅行为，故用</a:t>
            </a:r>
            <a:r>
              <a:rPr lang="en-US" sz="2400" smtClean="0">
                <a:solidFill>
                  <a:srgbClr val="FF0000"/>
                </a:solidFill>
                <a:latin typeface="+mn-ea"/>
              </a:rPr>
              <a:t>“</a:t>
            </a:r>
            <a:r>
              <a:rPr lang="zh-CN" altLang="en-US" sz="2400" smtClean="0">
                <a:solidFill>
                  <a:srgbClr val="FF0000"/>
                </a:solidFill>
                <a:latin typeface="+mn-ea"/>
              </a:rPr>
              <a:t>约束</a:t>
            </a:r>
            <a:r>
              <a:rPr lang="en-US" sz="2400" smtClean="0">
                <a:solidFill>
                  <a:srgbClr val="FF0000"/>
                </a:solidFill>
                <a:latin typeface="+mn-ea"/>
              </a:rPr>
              <a:t>”</a:t>
            </a:r>
            <a:r>
              <a:rPr lang="zh-CN" altLang="en-US" sz="2400" smtClean="0">
                <a:solidFill>
                  <a:srgbClr val="FF0000"/>
                </a:solidFill>
                <a:latin typeface="+mn-ea"/>
              </a:rPr>
              <a:t>更合适。第四空，</a:t>
            </a:r>
            <a:r>
              <a:rPr lang="en-US" sz="2400" smtClean="0">
                <a:solidFill>
                  <a:srgbClr val="FF0000"/>
                </a:solidFill>
                <a:latin typeface="+mn-ea"/>
              </a:rPr>
              <a:t>“</a:t>
            </a:r>
            <a:r>
              <a:rPr lang="zh-CN" altLang="en-US" sz="2400" smtClean="0">
                <a:solidFill>
                  <a:srgbClr val="FF0000"/>
                </a:solidFill>
                <a:latin typeface="+mn-ea"/>
              </a:rPr>
              <a:t>放松身心</a:t>
            </a:r>
            <a:r>
              <a:rPr lang="en-US" sz="2400" smtClean="0">
                <a:solidFill>
                  <a:srgbClr val="FF0000"/>
                </a:solidFill>
                <a:latin typeface="+mn-ea"/>
              </a:rPr>
              <a:t>”</a:t>
            </a:r>
            <a:r>
              <a:rPr lang="zh-CN" altLang="en-US" sz="2400" smtClean="0">
                <a:solidFill>
                  <a:srgbClr val="FF0000"/>
                </a:solidFill>
                <a:latin typeface="+mn-ea"/>
              </a:rPr>
              <a:t>即在有压力、感到紧张的状态下对身心的调整，侧重于对身和心的</a:t>
            </a:r>
            <a:r>
              <a:rPr lang="en-US" sz="2400" smtClean="0">
                <a:solidFill>
                  <a:srgbClr val="FF0000"/>
                </a:solidFill>
                <a:latin typeface="+mn-ea"/>
              </a:rPr>
              <a:t>“</a:t>
            </a:r>
            <a:r>
              <a:rPr lang="zh-CN" altLang="en-US" sz="2400" smtClean="0">
                <a:solidFill>
                  <a:srgbClr val="FF0000"/>
                </a:solidFill>
                <a:latin typeface="+mn-ea"/>
              </a:rPr>
              <a:t>放松</a:t>
            </a:r>
            <a:r>
              <a:rPr lang="en-US" sz="2400" smtClean="0">
                <a:solidFill>
                  <a:srgbClr val="FF0000"/>
                </a:solidFill>
                <a:latin typeface="+mn-ea"/>
              </a:rPr>
              <a:t>”</a:t>
            </a:r>
            <a:r>
              <a:rPr lang="zh-CN" altLang="en-US" sz="2400" smtClean="0">
                <a:solidFill>
                  <a:srgbClr val="FF0000"/>
                </a:solidFill>
                <a:latin typeface="+mn-ea"/>
              </a:rPr>
              <a:t>。</a:t>
            </a:r>
            <a:r>
              <a:rPr lang="en-US" sz="2400" smtClean="0">
                <a:solidFill>
                  <a:srgbClr val="FF0000"/>
                </a:solidFill>
                <a:latin typeface="+mn-ea"/>
              </a:rPr>
              <a:t>“</a:t>
            </a:r>
            <a:r>
              <a:rPr lang="zh-CN" altLang="en-US" sz="2400" smtClean="0">
                <a:solidFill>
                  <a:srgbClr val="FF0000"/>
                </a:solidFill>
                <a:latin typeface="+mn-ea"/>
              </a:rPr>
              <a:t>修身养性</a:t>
            </a:r>
            <a:r>
              <a:rPr lang="en-US" sz="2400" smtClean="0">
                <a:solidFill>
                  <a:srgbClr val="FF0000"/>
                </a:solidFill>
                <a:latin typeface="+mn-ea"/>
              </a:rPr>
              <a:t>”</a:t>
            </a:r>
            <a:r>
              <a:rPr lang="zh-CN" altLang="en-US" sz="2400" smtClean="0">
                <a:solidFill>
                  <a:srgbClr val="FF0000"/>
                </a:solidFill>
                <a:latin typeface="+mn-ea"/>
              </a:rPr>
              <a:t>指修养身心，涵养性情，侧重于对身和心的</a:t>
            </a:r>
            <a:r>
              <a:rPr lang="en-US" sz="2400" smtClean="0">
                <a:solidFill>
                  <a:srgbClr val="FF0000"/>
                </a:solidFill>
                <a:latin typeface="+mn-ea"/>
              </a:rPr>
              <a:t>“</a:t>
            </a:r>
            <a:r>
              <a:rPr lang="zh-CN" altLang="en-US" sz="2400" smtClean="0">
                <a:solidFill>
                  <a:srgbClr val="FF0000"/>
                </a:solidFill>
                <a:latin typeface="+mn-ea"/>
              </a:rPr>
              <a:t>修养</a:t>
            </a:r>
            <a:r>
              <a:rPr lang="en-US" sz="2400" smtClean="0">
                <a:solidFill>
                  <a:srgbClr val="FF0000"/>
                </a:solidFill>
                <a:latin typeface="+mn-ea"/>
              </a:rPr>
              <a:t>”</a:t>
            </a:r>
            <a:r>
              <a:rPr lang="zh-CN" altLang="en-US" sz="2400" smtClean="0">
                <a:solidFill>
                  <a:srgbClr val="FF0000"/>
                </a:solidFill>
                <a:latin typeface="+mn-ea"/>
              </a:rPr>
              <a:t>。根据上文</a:t>
            </a:r>
            <a:r>
              <a:rPr lang="en-US" sz="2400" smtClean="0">
                <a:solidFill>
                  <a:srgbClr val="FF0000"/>
                </a:solidFill>
                <a:latin typeface="+mn-ea"/>
              </a:rPr>
              <a:t>“</a:t>
            </a:r>
            <a:r>
              <a:rPr lang="zh-CN" altLang="en-US" sz="2400" smtClean="0">
                <a:solidFill>
                  <a:srgbClr val="FF0000"/>
                </a:solidFill>
                <a:latin typeface="+mn-ea"/>
              </a:rPr>
              <a:t>琴者，禁也</a:t>
            </a:r>
            <a:r>
              <a:rPr lang="en-US" sz="2400" smtClean="0">
                <a:solidFill>
                  <a:srgbClr val="FF0000"/>
                </a:solidFill>
                <a:latin typeface="+mn-ea"/>
              </a:rPr>
              <a:t>”</a:t>
            </a:r>
            <a:r>
              <a:rPr lang="zh-CN" altLang="en-US" sz="2400" smtClean="0">
                <a:solidFill>
                  <a:srgbClr val="FF0000"/>
                </a:solidFill>
                <a:latin typeface="+mn-ea"/>
              </a:rPr>
              <a:t>可知，弹琴是为了对身心的过多欲望的约束与清除，故应用</a:t>
            </a:r>
            <a:r>
              <a:rPr lang="en-US" sz="2400" smtClean="0">
                <a:solidFill>
                  <a:srgbClr val="FF0000"/>
                </a:solidFill>
                <a:latin typeface="+mn-ea"/>
              </a:rPr>
              <a:t>“</a:t>
            </a:r>
            <a:r>
              <a:rPr lang="zh-CN" altLang="en-US" sz="2400" smtClean="0">
                <a:solidFill>
                  <a:srgbClr val="FF0000"/>
                </a:solidFill>
                <a:latin typeface="+mn-ea"/>
              </a:rPr>
              <a:t>修身养性</a:t>
            </a:r>
            <a:r>
              <a:rPr lang="en-US" sz="2400" smtClean="0">
                <a:solidFill>
                  <a:srgbClr val="FF0000"/>
                </a:solidFill>
                <a:latin typeface="+mn-ea"/>
              </a:rPr>
              <a:t>”</a:t>
            </a:r>
            <a:r>
              <a:rPr lang="zh-CN" altLang="en-US" sz="2400" smtClean="0">
                <a:solidFill>
                  <a:srgbClr val="FF0000"/>
                </a:solidFill>
                <a:latin typeface="+mn-ea"/>
              </a:rPr>
              <a:t>。</a:t>
            </a:r>
            <a:endParaRPr lang="zh-CN" altLang="en-US" sz="2400">
              <a:solidFill>
                <a:srgbClr val="FF00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6595" y="675005"/>
            <a:ext cx="10652125" cy="5631180"/>
          </a:xfrm>
          <a:prstGeom prst="rect">
            <a:avLst/>
          </a:prstGeom>
          <a:noFill/>
        </p:spPr>
        <p:txBody>
          <a:bodyPr wrap="square" rtlCol="0">
            <a:spAutoFit/>
          </a:bodyPr>
          <a:lstStyle/>
          <a:p>
            <a:r>
              <a:rPr lang="en-US" altLang="zh-CN" sz="2400" b="1" smtClean="0">
                <a:solidFill>
                  <a:srgbClr val="0533A7"/>
                </a:solidFill>
                <a:effectLst>
                  <a:outerShdw blurRad="38100" dist="38100" dir="2700000" algn="tl">
                    <a:srgbClr val="000000">
                      <a:alpha val="43137"/>
                    </a:srgbClr>
                  </a:outerShdw>
                </a:effectLst>
              </a:rPr>
              <a:t>2.</a:t>
            </a:r>
            <a:r>
              <a:rPr lang="zh-CN" altLang="en-US" sz="2400" b="1" smtClean="0">
                <a:solidFill>
                  <a:srgbClr val="0533A7"/>
                </a:solidFill>
                <a:effectLst>
                  <a:outerShdw blurRad="38100" dist="38100" dir="2700000" algn="tl">
                    <a:srgbClr val="000000">
                      <a:alpha val="43137"/>
                    </a:srgbClr>
                  </a:outerShdw>
                </a:effectLst>
              </a:rPr>
              <a:t> </a:t>
            </a:r>
            <a:r>
              <a:rPr lang="zh-CN" altLang="en-US" sz="2400" b="1">
                <a:solidFill>
                  <a:srgbClr val="0533A7"/>
                </a:solidFill>
                <a:effectLst>
                  <a:outerShdw blurRad="38100" dist="38100" dir="2700000" algn="tl">
                    <a:srgbClr val="000000">
                      <a:alpha val="43137"/>
                    </a:srgbClr>
                  </a:outerShdw>
                </a:effectLst>
              </a:rPr>
              <a:t>(2018·全国卷Ⅰ)阅读下面的文字，完成1～3题。</a:t>
            </a:r>
            <a:endParaRPr lang="zh-CN" altLang="en-US" sz="2400">
              <a:solidFill>
                <a:srgbClr val="0533A7"/>
              </a:solidFill>
            </a:endParaRPr>
          </a:p>
          <a:p>
            <a:r>
              <a:rPr lang="zh-CN" altLang="en-US" sz="2400"/>
              <a:t>       </a:t>
            </a:r>
            <a:r>
              <a:rPr lang="zh-CN" altLang="en-US" sz="2400">
                <a:solidFill>
                  <a:schemeClr val="accent6">
                    <a:lumMod val="50000"/>
                  </a:schemeClr>
                </a:solidFill>
              </a:rPr>
              <a:t> “大洋一号”是中国第一艘现代化的综合性远洋科学考察船。自1995年以来，</a:t>
            </a:r>
            <a:r>
              <a:rPr lang="zh-CN" altLang="en-US" sz="2400" b="1" u="sng">
                <a:solidFill>
                  <a:schemeClr val="accent6">
                    <a:lumMod val="50000"/>
                  </a:schemeClr>
                </a:solidFill>
              </a:rPr>
              <a:t>这艘船经历了大洋矿产资源研究开发专项的多个远洋调查航次和大陆架勘查多个航次的任务。</a:t>
            </a:r>
            <a:r>
              <a:rPr lang="zh-CN" altLang="en-US" sz="2400">
                <a:solidFill>
                  <a:schemeClr val="accent6">
                    <a:lumMod val="50000"/>
                  </a:schemeClr>
                </a:solidFill>
              </a:rPr>
              <a:t>今年，它又完成了历时45天、航程6208海里的综合海试任务。对不熟悉的人而言，(　　)。在这里，重力和ADCP实验室、磁力实验室、地震实验室、综合电子实验室、地质实验室、生物基因实验室、深拖和超短基线实验室等各种实验室________，分布在第三、四层船舱。由于船上配备了很多先进设备，人不用下水就能进行海底勘探。比如，深海可视采样系统可以将海底微地形地貌图像传到科学考察船上，犹如有了千里眼，海底世界可以________，并可根据需要________地抓取矿物样品和采集海底水样；深海浅层岩芯取样钻机可以在深海底比较坚硬的岩石上钻取岩芯。</a:t>
            </a:r>
          </a:p>
          <a:p>
            <a:r>
              <a:rPr lang="zh-CN" altLang="en-US" sz="2400">
                <a:solidFill>
                  <a:schemeClr val="accent6">
                    <a:lumMod val="50000"/>
                  </a:schemeClr>
                </a:solidFill>
              </a:rPr>
              <a:t>“大洋一号”的远航活动，与郑和下西洋相呼应。600年前，伟大的航海家郑和七下西洋，在世界航海史上留下了光辉的一页。600年后，“大洋一号”不断进步，________，在《联合国海洋法公约》的法律框架下，探索海洋奥秘，开发海洋资源，以实际行动为人类和平利用海洋作出了中国人民的贡献。</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5975" y="661670"/>
            <a:ext cx="9481820" cy="1938020"/>
          </a:xfrm>
          <a:prstGeom prst="rect">
            <a:avLst/>
          </a:prstGeom>
          <a:noFill/>
        </p:spPr>
        <p:txBody>
          <a:bodyPr wrap="square" rtlCol="0">
            <a:spAutoFit/>
          </a:bodyPr>
          <a:lstStyle/>
          <a:p>
            <a:pPr>
              <a:lnSpc>
                <a:spcPct val="100000"/>
              </a:lnSpc>
            </a:pPr>
            <a:r>
              <a:rPr lang="zh-CN" altLang="en-US" sz="2400" smtClean="0">
                <a:solidFill>
                  <a:srgbClr val="006600"/>
                </a:solidFill>
              </a:rPr>
              <a:t>依次</a:t>
            </a:r>
            <a:r>
              <a:rPr lang="zh-CN" altLang="en-US" sz="2400">
                <a:solidFill>
                  <a:srgbClr val="006600"/>
                </a:solidFill>
              </a:rPr>
              <a:t>填入文中横线上的成语，全都恰当的一项是(　　)</a:t>
            </a:r>
          </a:p>
          <a:p>
            <a:pPr>
              <a:lnSpc>
                <a:spcPct val="100000"/>
              </a:lnSpc>
            </a:pPr>
            <a:r>
              <a:rPr lang="zh-CN" altLang="en-US" sz="2400">
                <a:solidFill>
                  <a:srgbClr val="006600"/>
                </a:solidFill>
              </a:rPr>
              <a:t>A．一应俱全   一览无余   易如反掌   东山再起</a:t>
            </a:r>
          </a:p>
          <a:p>
            <a:pPr>
              <a:lnSpc>
                <a:spcPct val="100000"/>
              </a:lnSpc>
            </a:pPr>
            <a:r>
              <a:rPr lang="zh-CN" altLang="en-US" sz="2400">
                <a:solidFill>
                  <a:srgbClr val="006600"/>
                </a:solidFill>
              </a:rPr>
              <a:t>B．应有尽有   一览无余   轻而易举   再接再厉</a:t>
            </a:r>
          </a:p>
          <a:p>
            <a:pPr>
              <a:lnSpc>
                <a:spcPct val="100000"/>
              </a:lnSpc>
            </a:pPr>
            <a:r>
              <a:rPr lang="zh-CN" altLang="en-US" sz="2400">
                <a:solidFill>
                  <a:srgbClr val="006600"/>
                </a:solidFill>
              </a:rPr>
              <a:t>C．一应俱全   一目了然   轻而易举   东山再起</a:t>
            </a:r>
          </a:p>
          <a:p>
            <a:pPr>
              <a:lnSpc>
                <a:spcPct val="100000"/>
              </a:lnSpc>
            </a:pPr>
            <a:r>
              <a:rPr lang="zh-CN" altLang="en-US" sz="2400">
                <a:solidFill>
                  <a:srgbClr val="006600"/>
                </a:solidFill>
              </a:rPr>
              <a:t>D．应有尽有   一目了然   易如反掌   再接再厉</a:t>
            </a:r>
          </a:p>
        </p:txBody>
      </p:sp>
      <p:sp>
        <p:nvSpPr>
          <p:cNvPr id="3" name="文本框 2"/>
          <p:cNvSpPr txBox="1"/>
          <p:nvPr/>
        </p:nvSpPr>
        <p:spPr>
          <a:xfrm>
            <a:off x="698500" y="2599055"/>
            <a:ext cx="10558780" cy="3476625"/>
          </a:xfrm>
          <a:prstGeom prst="rect">
            <a:avLst/>
          </a:prstGeom>
          <a:noFill/>
        </p:spPr>
        <p:txBody>
          <a:bodyPr wrap="square" rtlCol="0">
            <a:spAutoFit/>
          </a:bodyPr>
          <a:lstStyle/>
          <a:p>
            <a:pPr>
              <a:lnSpc>
                <a:spcPct val="100000"/>
              </a:lnSpc>
            </a:pPr>
            <a:r>
              <a:rPr lang="zh-CN" altLang="en-US" sz="2000">
                <a:solidFill>
                  <a:srgbClr val="0533A7"/>
                </a:solidFill>
              </a:rPr>
              <a:t>解析：本题考查根据具体语境辨析近义成语。一应俱全：一切齐全。应有尽有：应该有的全都有了，表示一切齐备。横线前有“各种实验室”，其中“各种”和“一应”语义重复。在这里应选用“应有尽有”。</a:t>
            </a:r>
          </a:p>
          <a:p>
            <a:pPr>
              <a:lnSpc>
                <a:spcPct val="100000"/>
              </a:lnSpc>
            </a:pPr>
            <a:r>
              <a:rPr lang="zh-CN" altLang="en-US" sz="2000">
                <a:solidFill>
                  <a:srgbClr val="0533A7"/>
                </a:solidFill>
              </a:rPr>
              <a:t>一览无余：一眼看去，所有的景物全看见了，形容视野广阔，没有阻碍，把事物或景象都看在眼里，没有遗漏；也指事物简单，看得十分清楚；或建筑物的结构没有曲折变化；或诗文内容平淡，没有回味，不用说就可以明白；或形容道理很明显。一目了然：一眼就能看清楚。语境强调对海底世界的观察没有遗漏，应选用“一览无余”。</a:t>
            </a:r>
          </a:p>
          <a:p>
            <a:pPr>
              <a:lnSpc>
                <a:spcPct val="100000"/>
              </a:lnSpc>
            </a:pPr>
            <a:r>
              <a:rPr lang="zh-CN" altLang="en-US" sz="2000">
                <a:solidFill>
                  <a:srgbClr val="0533A7"/>
                </a:solidFill>
              </a:rPr>
              <a:t>易如反掌：像翻一下手掌那样容易，形容事情极容易办。轻而易举：形容事情很容易做。语境是说矿物样品和海底水样很容易能得到，用“轻而易举”更恰当。</a:t>
            </a:r>
          </a:p>
          <a:p>
            <a:pPr>
              <a:lnSpc>
                <a:spcPct val="100000"/>
              </a:lnSpc>
            </a:pPr>
            <a:r>
              <a:rPr lang="zh-CN" altLang="en-US" sz="2000">
                <a:solidFill>
                  <a:srgbClr val="0533A7"/>
                </a:solidFill>
              </a:rPr>
              <a:t>东山再起：指失势之后重新恢复地位。再接再厉：一次又一次地继续努力。这里没有“失势”的意思，应选用“再接再厉”。</a:t>
            </a:r>
          </a:p>
        </p:txBody>
      </p:sp>
      <p:sp>
        <p:nvSpPr>
          <p:cNvPr id="189461" name="Text Box 21"/>
          <p:cNvSpPr txBox="1">
            <a:spLocks noChangeArrowheads="1"/>
          </p:cNvSpPr>
          <p:nvPr/>
        </p:nvSpPr>
        <p:spPr bwMode="auto">
          <a:xfrm>
            <a:off x="7475549" y="668319"/>
            <a:ext cx="503238" cy="460375"/>
          </a:xfrm>
          <a:prstGeom prst="rect">
            <a:avLst/>
          </a:prstGeom>
          <a:noFill/>
          <a:ln w="9525">
            <a:noFill/>
            <a:miter lim="800000"/>
          </a:ln>
        </p:spPr>
        <p:txBody>
          <a:bodyPr wrap="square">
            <a:spAutoFit/>
          </a:bodyPr>
          <a:lstStyle/>
          <a:p>
            <a:pPr algn="l">
              <a:spcBef>
                <a:spcPct val="50000"/>
              </a:spcBef>
            </a:pPr>
            <a:r>
              <a:rPr lang="en-US" altLang="zh-CN" sz="2400" b="1">
                <a:solidFill>
                  <a:srgbClr val="CC0000"/>
                </a:solidFill>
              </a:rPr>
              <a:t>B</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89461">
                                            <p:txEl>
                                              <p:pRg st="0" end="0"/>
                                            </p:txEl>
                                          </p:spTgt>
                                        </p:tgtEl>
                                        <p:attrNameLst>
                                          <p:attrName>style.visibility</p:attrName>
                                        </p:attrNameLst>
                                      </p:cBhvr>
                                      <p:to>
                                        <p:strVal val="visible"/>
                                      </p:to>
                                    </p:set>
                                    <p:anim calcmode="lin" valueType="num">
                                      <p:cBhvr additive="base">
                                        <p:cTn id="19" dur="500" fill="hold"/>
                                        <p:tgtEl>
                                          <p:spTgt spid="1894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946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6595" y="675005"/>
            <a:ext cx="10652125" cy="5262245"/>
          </a:xfrm>
          <a:prstGeom prst="rect">
            <a:avLst/>
          </a:prstGeom>
          <a:noFill/>
        </p:spPr>
        <p:txBody>
          <a:bodyPr wrap="square" rtlCol="0">
            <a:spAutoFit/>
          </a:bodyPr>
          <a:lstStyle/>
          <a:p>
            <a:r>
              <a:rPr lang="zh-CN" altLang="en-US" sz="2400" smtClean="0"/>
              <a:t> </a:t>
            </a:r>
            <a:r>
              <a:rPr lang="en-US" sz="2400" b="1" smtClean="0">
                <a:solidFill>
                  <a:srgbClr val="0000FF"/>
                </a:solidFill>
                <a:latin typeface="+mj-ea"/>
                <a:ea typeface="+mj-ea"/>
              </a:rPr>
              <a:t>3.(2019·</a:t>
            </a:r>
            <a:r>
              <a:rPr lang="zh-CN" altLang="en-US" sz="2400" b="1" smtClean="0">
                <a:solidFill>
                  <a:srgbClr val="0000FF"/>
                </a:solidFill>
                <a:latin typeface="+mj-ea"/>
                <a:ea typeface="+mj-ea"/>
              </a:rPr>
              <a:t>浙江卷</a:t>
            </a:r>
            <a:r>
              <a:rPr lang="en-US" sz="2400" b="1" smtClean="0">
                <a:solidFill>
                  <a:srgbClr val="0000FF"/>
                </a:solidFill>
                <a:latin typeface="+mj-ea"/>
                <a:ea typeface="+mj-ea"/>
              </a:rPr>
              <a:t>)</a:t>
            </a:r>
            <a:r>
              <a:rPr lang="zh-CN" altLang="en-US" sz="2400" b="1" smtClean="0">
                <a:solidFill>
                  <a:srgbClr val="0000FF"/>
                </a:solidFill>
                <a:latin typeface="+mj-ea"/>
                <a:ea typeface="+mj-ea"/>
              </a:rPr>
              <a:t>阅读下面的文字，完成后面的题目。</a:t>
            </a:r>
          </a:p>
          <a:p>
            <a:pPr>
              <a:lnSpc>
                <a:spcPct val="120000"/>
              </a:lnSpc>
            </a:pPr>
            <a:r>
              <a:rPr lang="zh-CN" altLang="en-US" sz="2000" smtClean="0">
                <a:solidFill>
                  <a:srgbClr val="0000FF"/>
                </a:solidFill>
                <a:latin typeface="+mn-ea"/>
              </a:rPr>
              <a:t>近两年，中央电视台综艺频道播出的文化类综艺节目</a:t>
            </a:r>
            <a:r>
              <a:rPr lang="en-US" altLang="zh-CN" sz="2000" smtClean="0">
                <a:solidFill>
                  <a:srgbClr val="0000FF"/>
                </a:solidFill>
                <a:latin typeface="+mn-ea"/>
              </a:rPr>
              <a:t>《</a:t>
            </a:r>
            <a:r>
              <a:rPr lang="zh-CN" altLang="en-US" sz="2000" smtClean="0">
                <a:solidFill>
                  <a:srgbClr val="0000FF"/>
                </a:solidFill>
                <a:latin typeface="+mn-ea"/>
              </a:rPr>
              <a:t>国家宝藏</a:t>
            </a:r>
            <a:r>
              <a:rPr lang="en-US" altLang="zh-CN" sz="2000" smtClean="0">
                <a:solidFill>
                  <a:srgbClr val="0000FF"/>
                </a:solidFill>
                <a:latin typeface="+mn-ea"/>
              </a:rPr>
              <a:t>》</a:t>
            </a:r>
            <a:r>
              <a:rPr lang="zh-CN" altLang="en-US" sz="2000" smtClean="0">
                <a:solidFill>
                  <a:srgbClr val="0000FF"/>
                </a:solidFill>
                <a:latin typeface="+mn-ea"/>
              </a:rPr>
              <a:t>可谓亮点突出。该节目以博物馆为主题，以文物为线索，每件文物绑定一位与之气质相符的嘉宾，他们或娓娓道来地讲述文物的历史，或扮成古人演绎国宝故事，串联起国宝的前世今生。近两年来，该节目收获了大量粉丝。许多观众表示，从</a:t>
            </a:r>
            <a:r>
              <a:rPr lang="en-US" altLang="zh-CN" sz="2000" smtClean="0">
                <a:solidFill>
                  <a:srgbClr val="0000FF"/>
                </a:solidFill>
                <a:latin typeface="+mn-ea"/>
              </a:rPr>
              <a:t>《</a:t>
            </a:r>
            <a:r>
              <a:rPr lang="zh-CN" altLang="en-US" sz="2000" smtClean="0">
                <a:solidFill>
                  <a:srgbClr val="0000FF"/>
                </a:solidFill>
                <a:latin typeface="+mn-ea"/>
              </a:rPr>
              <a:t>国家宝藏</a:t>
            </a:r>
            <a:r>
              <a:rPr lang="en-US" altLang="zh-CN" sz="2000" smtClean="0">
                <a:solidFill>
                  <a:srgbClr val="0000FF"/>
                </a:solidFill>
                <a:latin typeface="+mn-ea"/>
              </a:rPr>
              <a:t>》</a:t>
            </a:r>
            <a:r>
              <a:rPr lang="zh-CN" altLang="en-US" sz="2000" smtClean="0">
                <a:solidFill>
                  <a:srgbClr val="0000FF"/>
                </a:solidFill>
                <a:latin typeface="+mn-ea"/>
              </a:rPr>
              <a:t>中看到了文化自信。</a:t>
            </a:r>
          </a:p>
          <a:p>
            <a:pPr>
              <a:lnSpc>
                <a:spcPct val="120000"/>
              </a:lnSpc>
            </a:pPr>
            <a:r>
              <a:rPr lang="en-US" altLang="zh-CN" sz="2000" smtClean="0">
                <a:solidFill>
                  <a:srgbClr val="0000FF"/>
                </a:solidFill>
                <a:latin typeface="+mn-ea"/>
              </a:rPr>
              <a:t>【</a:t>
            </a:r>
            <a:r>
              <a:rPr lang="zh-CN" altLang="en-US" sz="2000" smtClean="0">
                <a:solidFill>
                  <a:srgbClr val="0000FF"/>
                </a:solidFill>
                <a:latin typeface="+mn-ea"/>
              </a:rPr>
              <a:t>甲</a:t>
            </a:r>
            <a:r>
              <a:rPr lang="en-US" altLang="zh-CN" sz="2000" smtClean="0">
                <a:solidFill>
                  <a:srgbClr val="0000FF"/>
                </a:solidFill>
                <a:latin typeface="+mn-ea"/>
              </a:rPr>
              <a:t>】</a:t>
            </a:r>
            <a:r>
              <a:rPr lang="zh-CN" altLang="en-US" sz="2000" smtClean="0">
                <a:solidFill>
                  <a:srgbClr val="0000FF"/>
                </a:solidFill>
                <a:latin typeface="+mn-ea"/>
              </a:rPr>
              <a:t>近期发布的</a:t>
            </a:r>
            <a:r>
              <a:rPr lang="en-US" altLang="zh-CN" sz="2000" smtClean="0">
                <a:solidFill>
                  <a:srgbClr val="0000FF"/>
                </a:solidFill>
                <a:latin typeface="+mn-ea"/>
              </a:rPr>
              <a:t>《</a:t>
            </a:r>
            <a:r>
              <a:rPr lang="zh-CN" altLang="en-US" sz="2000" smtClean="0">
                <a:solidFill>
                  <a:srgbClr val="0000FF"/>
                </a:solidFill>
                <a:latin typeface="+mn-ea"/>
              </a:rPr>
              <a:t>中国文化综艺白皮书</a:t>
            </a:r>
            <a:r>
              <a:rPr lang="en-US" altLang="zh-CN" sz="2000" smtClean="0">
                <a:solidFill>
                  <a:srgbClr val="0000FF"/>
                </a:solidFill>
                <a:latin typeface="+mn-ea"/>
              </a:rPr>
              <a:t>》</a:t>
            </a:r>
            <a:r>
              <a:rPr lang="zh-CN" altLang="en-US" sz="2000" smtClean="0">
                <a:solidFill>
                  <a:srgbClr val="0000FF"/>
                </a:solidFill>
                <a:latin typeface="+mn-ea"/>
              </a:rPr>
              <a:t>显示，在关于</a:t>
            </a:r>
            <a:r>
              <a:rPr lang="en-US" sz="2000" smtClean="0">
                <a:solidFill>
                  <a:srgbClr val="0000FF"/>
                </a:solidFill>
                <a:latin typeface="+mn-ea"/>
              </a:rPr>
              <a:t>“</a:t>
            </a:r>
            <a:r>
              <a:rPr lang="zh-CN" altLang="en-US" sz="2000" smtClean="0">
                <a:solidFill>
                  <a:srgbClr val="0000FF"/>
                </a:solidFill>
                <a:latin typeface="+mn-ea"/>
              </a:rPr>
              <a:t>文化综艺节目的什么要素最吸引你</a:t>
            </a:r>
            <a:r>
              <a:rPr lang="en-US" sz="2000" smtClean="0">
                <a:solidFill>
                  <a:srgbClr val="0000FF"/>
                </a:solidFill>
                <a:latin typeface="+mn-ea"/>
              </a:rPr>
              <a:t>”</a:t>
            </a:r>
            <a:r>
              <a:rPr lang="zh-CN" altLang="en-US" sz="2000" smtClean="0">
                <a:solidFill>
                  <a:srgbClr val="0000FF"/>
                </a:solidFill>
                <a:latin typeface="+mn-ea"/>
              </a:rPr>
              <a:t>的调查里，</a:t>
            </a:r>
            <a:r>
              <a:rPr lang="en-US" sz="2000" smtClean="0">
                <a:solidFill>
                  <a:srgbClr val="0000FF"/>
                </a:solidFill>
                <a:latin typeface="+mn-ea"/>
              </a:rPr>
              <a:t>“</a:t>
            </a:r>
            <a:r>
              <a:rPr lang="zh-CN" altLang="en-US" sz="2000" smtClean="0">
                <a:solidFill>
                  <a:srgbClr val="0000FF"/>
                </a:solidFill>
                <a:latin typeface="+mn-ea"/>
              </a:rPr>
              <a:t>精神内涵</a:t>
            </a:r>
            <a:r>
              <a:rPr lang="en-US" sz="2000" smtClean="0">
                <a:solidFill>
                  <a:srgbClr val="0000FF"/>
                </a:solidFill>
                <a:latin typeface="+mn-ea"/>
              </a:rPr>
              <a:t>”“</a:t>
            </a:r>
            <a:r>
              <a:rPr lang="zh-CN" altLang="en-US" sz="2000" smtClean="0">
                <a:solidFill>
                  <a:srgbClr val="0000FF"/>
                </a:solidFill>
                <a:latin typeface="+mn-ea"/>
              </a:rPr>
              <a:t>价值导向</a:t>
            </a:r>
            <a:r>
              <a:rPr lang="en-US" sz="2000" smtClean="0">
                <a:solidFill>
                  <a:srgbClr val="0000FF"/>
                </a:solidFill>
                <a:latin typeface="+mn-ea"/>
              </a:rPr>
              <a:t>”</a:t>
            </a:r>
            <a:r>
              <a:rPr lang="zh-CN" altLang="en-US" sz="2000" smtClean="0">
                <a:solidFill>
                  <a:srgbClr val="0000FF"/>
                </a:solidFill>
                <a:latin typeface="+mn-ea"/>
              </a:rPr>
              <a:t>成为受访者的首选，选择</a:t>
            </a:r>
            <a:r>
              <a:rPr lang="en-US" sz="2000" smtClean="0">
                <a:solidFill>
                  <a:srgbClr val="0000FF"/>
                </a:solidFill>
                <a:latin typeface="+mn-ea"/>
              </a:rPr>
              <a:t>“</a:t>
            </a:r>
            <a:r>
              <a:rPr lang="zh-CN" altLang="en-US" sz="2000" smtClean="0">
                <a:solidFill>
                  <a:srgbClr val="0000FF"/>
                </a:solidFill>
                <a:latin typeface="+mn-ea"/>
              </a:rPr>
              <a:t>节目创新性</a:t>
            </a:r>
            <a:r>
              <a:rPr lang="en-US" sz="2000" smtClean="0">
                <a:solidFill>
                  <a:srgbClr val="0000FF"/>
                </a:solidFill>
                <a:latin typeface="+mn-ea"/>
              </a:rPr>
              <a:t>”</a:t>
            </a:r>
            <a:r>
              <a:rPr lang="zh-CN" altLang="en-US" sz="2000" smtClean="0">
                <a:solidFill>
                  <a:srgbClr val="0000FF"/>
                </a:solidFill>
                <a:latin typeface="+mn-ea"/>
              </a:rPr>
              <a:t>的比例也接近六成。</a:t>
            </a:r>
            <a:r>
              <a:rPr lang="en-US" altLang="zh-CN" sz="2000" smtClean="0">
                <a:solidFill>
                  <a:srgbClr val="0000FF"/>
                </a:solidFill>
                <a:latin typeface="+mn-ea"/>
              </a:rPr>
              <a:t>【</a:t>
            </a:r>
            <a:r>
              <a:rPr lang="zh-CN" altLang="en-US" sz="2000" smtClean="0">
                <a:solidFill>
                  <a:srgbClr val="0000FF"/>
                </a:solidFill>
                <a:latin typeface="+mn-ea"/>
              </a:rPr>
              <a:t>乙</a:t>
            </a:r>
            <a:r>
              <a:rPr lang="en-US" altLang="zh-CN" sz="2000" smtClean="0">
                <a:solidFill>
                  <a:srgbClr val="0000FF"/>
                </a:solidFill>
                <a:latin typeface="+mn-ea"/>
              </a:rPr>
              <a:t>】</a:t>
            </a:r>
            <a:r>
              <a:rPr lang="zh-CN" altLang="en-US" sz="2000" smtClean="0">
                <a:solidFill>
                  <a:srgbClr val="0000FF"/>
                </a:solidFill>
                <a:latin typeface="+mn-ea"/>
              </a:rPr>
              <a:t>白皮书还显示，相比娱乐综艺，观众对本土原创的文化类综艺节目的满意度更高，据此，不少业内人士认为，文化类综艺迎来了最好的时代。</a:t>
            </a:r>
          </a:p>
          <a:p>
            <a:pPr>
              <a:lnSpc>
                <a:spcPct val="120000"/>
              </a:lnSpc>
            </a:pPr>
            <a:r>
              <a:rPr lang="en-US" altLang="zh-CN" sz="2000" smtClean="0">
                <a:solidFill>
                  <a:srgbClr val="0000FF"/>
                </a:solidFill>
                <a:latin typeface="+mn-ea"/>
              </a:rPr>
              <a:t>【</a:t>
            </a:r>
            <a:r>
              <a:rPr lang="zh-CN" altLang="en-US" sz="2000" smtClean="0">
                <a:solidFill>
                  <a:srgbClr val="0000FF"/>
                </a:solidFill>
                <a:latin typeface="+mn-ea"/>
              </a:rPr>
              <a:t>丙</a:t>
            </a:r>
            <a:r>
              <a:rPr lang="en-US" altLang="zh-CN" sz="2000" smtClean="0">
                <a:solidFill>
                  <a:srgbClr val="0000FF"/>
                </a:solidFill>
                <a:latin typeface="+mn-ea"/>
              </a:rPr>
              <a:t>】</a:t>
            </a:r>
            <a:r>
              <a:rPr lang="zh-CN" altLang="en-US" sz="2000" smtClean="0">
                <a:solidFill>
                  <a:srgbClr val="0000FF"/>
                </a:solidFill>
                <a:latin typeface="+mn-ea"/>
              </a:rPr>
              <a:t>有导演认为：文化类综艺节目传达</a:t>
            </a:r>
            <a:r>
              <a:rPr lang="en-US" sz="2000" smtClean="0">
                <a:solidFill>
                  <a:srgbClr val="0000FF"/>
                </a:solidFill>
                <a:latin typeface="+mn-ea"/>
              </a:rPr>
              <a:t>“</a:t>
            </a:r>
            <a:r>
              <a:rPr lang="zh-CN" altLang="en-US" sz="2000" smtClean="0">
                <a:solidFill>
                  <a:srgbClr val="0000FF"/>
                </a:solidFill>
                <a:latin typeface="+mn-ea"/>
              </a:rPr>
              <a:t>硬知识</a:t>
            </a:r>
            <a:r>
              <a:rPr lang="en-US" sz="2000" smtClean="0">
                <a:solidFill>
                  <a:srgbClr val="0000FF"/>
                </a:solidFill>
                <a:latin typeface="+mn-ea"/>
              </a:rPr>
              <a:t>”</a:t>
            </a:r>
            <a:r>
              <a:rPr lang="zh-CN" altLang="en-US" sz="2000" smtClean="0">
                <a:solidFill>
                  <a:srgbClr val="0000FF"/>
                </a:solidFill>
                <a:latin typeface="+mn-ea"/>
              </a:rPr>
              <a:t>并不需要站在娱乐节目的对立面，而是需要借鉴娱乐节目，找到大众喜闻乐见的形式，把</a:t>
            </a:r>
            <a:r>
              <a:rPr lang="en-US" sz="2000" smtClean="0">
                <a:solidFill>
                  <a:srgbClr val="0000FF"/>
                </a:solidFill>
                <a:latin typeface="+mn-ea"/>
              </a:rPr>
              <a:t>“</a:t>
            </a:r>
            <a:r>
              <a:rPr lang="zh-CN" altLang="en-US" sz="2000" smtClean="0">
                <a:solidFill>
                  <a:srgbClr val="0000FF"/>
                </a:solidFill>
                <a:latin typeface="+mn-ea"/>
              </a:rPr>
              <a:t>硬知识</a:t>
            </a:r>
            <a:r>
              <a:rPr lang="en-US" sz="2000" smtClean="0">
                <a:solidFill>
                  <a:srgbClr val="0000FF"/>
                </a:solidFill>
                <a:latin typeface="+mn-ea"/>
              </a:rPr>
              <a:t>”</a:t>
            </a:r>
            <a:r>
              <a:rPr lang="zh-CN" altLang="en-US" sz="2000" smtClean="0">
                <a:solidFill>
                  <a:srgbClr val="0000FF"/>
                </a:solidFill>
                <a:latin typeface="+mn-ea"/>
              </a:rPr>
              <a:t>软化，确保节目的文化表达流畅而轻快。</a:t>
            </a:r>
            <a:endParaRPr lang="en-US" altLang="zh-CN" sz="2000" smtClean="0">
              <a:solidFill>
                <a:srgbClr val="0000FF"/>
              </a:solidFill>
              <a:latin typeface="+mn-ea"/>
            </a:endParaRPr>
          </a:p>
          <a:p>
            <a:r>
              <a:rPr lang="zh-CN" altLang="en-US" sz="2400" smtClean="0">
                <a:solidFill>
                  <a:srgbClr val="006600"/>
                </a:solidFill>
                <a:latin typeface="+mn-ea"/>
              </a:rPr>
              <a:t>文段中的加点词语，运用不正确的一项是</a:t>
            </a:r>
            <a:r>
              <a:rPr lang="en-US" altLang="en-US" sz="2400" smtClean="0">
                <a:solidFill>
                  <a:srgbClr val="006600"/>
                </a:solidFill>
                <a:latin typeface="+mn-ea"/>
              </a:rPr>
              <a:t>(</a:t>
            </a:r>
            <a:r>
              <a:rPr lang="zh-CN" altLang="en-US" sz="2400" smtClean="0">
                <a:solidFill>
                  <a:srgbClr val="006600"/>
                </a:solidFill>
                <a:latin typeface="+mn-ea"/>
              </a:rPr>
              <a:t>　　</a:t>
            </a:r>
            <a:r>
              <a:rPr lang="en-US" altLang="en-US" sz="2400" smtClean="0">
                <a:solidFill>
                  <a:srgbClr val="006600"/>
                </a:solidFill>
                <a:latin typeface="+mn-ea"/>
              </a:rPr>
              <a:t>)</a:t>
            </a:r>
            <a:endParaRPr lang="zh-CN" altLang="en-US" sz="2400" smtClean="0">
              <a:solidFill>
                <a:srgbClr val="006600"/>
              </a:solidFill>
              <a:latin typeface="+mn-ea"/>
            </a:endParaRPr>
          </a:p>
          <a:p>
            <a:r>
              <a:rPr lang="en-US" altLang="en-US" sz="2400" smtClean="0">
                <a:solidFill>
                  <a:srgbClr val="006600"/>
                </a:solidFill>
                <a:latin typeface="+mn-ea"/>
              </a:rPr>
              <a:t>A</a:t>
            </a:r>
            <a:r>
              <a:rPr lang="zh-CN" altLang="en-US" sz="2400" smtClean="0">
                <a:solidFill>
                  <a:srgbClr val="006600"/>
                </a:solidFill>
                <a:latin typeface="+mn-ea"/>
              </a:rPr>
              <a:t>．娓娓道来</a:t>
            </a:r>
            <a:r>
              <a:rPr lang="en-US" altLang="en-US" sz="2400" smtClean="0">
                <a:solidFill>
                  <a:srgbClr val="006600"/>
                </a:solidFill>
                <a:latin typeface="+mn-ea"/>
              </a:rPr>
              <a:t>              B</a:t>
            </a:r>
            <a:r>
              <a:rPr lang="zh-CN" altLang="en-US" sz="2400" smtClean="0">
                <a:solidFill>
                  <a:srgbClr val="006600"/>
                </a:solidFill>
                <a:latin typeface="+mn-ea"/>
              </a:rPr>
              <a:t>．演绎        </a:t>
            </a:r>
            <a:r>
              <a:rPr lang="en-US" altLang="en-US" sz="2400" smtClean="0">
                <a:solidFill>
                  <a:srgbClr val="006600"/>
                </a:solidFill>
                <a:latin typeface="+mn-ea"/>
              </a:rPr>
              <a:t>C</a:t>
            </a:r>
            <a:r>
              <a:rPr lang="zh-CN" altLang="en-US" sz="2400" smtClean="0">
                <a:solidFill>
                  <a:srgbClr val="006600"/>
                </a:solidFill>
                <a:latin typeface="+mn-ea"/>
              </a:rPr>
              <a:t>．而是</a:t>
            </a:r>
            <a:r>
              <a:rPr lang="en-US" altLang="en-US" sz="2400" smtClean="0">
                <a:solidFill>
                  <a:srgbClr val="006600"/>
                </a:solidFill>
                <a:latin typeface="+mn-ea"/>
              </a:rPr>
              <a:t>                  D</a:t>
            </a:r>
            <a:r>
              <a:rPr lang="zh-CN" altLang="en-US" sz="2400" smtClean="0">
                <a:solidFill>
                  <a:srgbClr val="006600"/>
                </a:solidFill>
                <a:latin typeface="+mn-ea"/>
              </a:rPr>
              <a:t>．喜闻乐见</a:t>
            </a:r>
          </a:p>
        </p:txBody>
      </p:sp>
      <p:sp>
        <p:nvSpPr>
          <p:cNvPr id="3" name="文本框 1"/>
          <p:cNvSpPr txBox="1"/>
          <p:nvPr/>
        </p:nvSpPr>
        <p:spPr>
          <a:xfrm>
            <a:off x="8189930" y="675005"/>
            <a:ext cx="785818" cy="460375"/>
          </a:xfrm>
          <a:prstGeom prst="rect">
            <a:avLst/>
          </a:prstGeom>
          <a:noFill/>
        </p:spPr>
        <p:txBody>
          <a:bodyPr wrap="square" rtlCol="0">
            <a:spAutoFit/>
          </a:bodyPr>
          <a:lstStyle/>
          <a:p>
            <a:endParaRPr lang="zh-CN" altLang="en-US" sz="2400">
              <a:solidFill>
                <a:srgbClr val="006600"/>
              </a:solidFill>
            </a:endParaRPr>
          </a:p>
        </p:txBody>
      </p:sp>
      <p:sp>
        <p:nvSpPr>
          <p:cNvPr id="4" name="Text Box 21"/>
          <p:cNvSpPr txBox="1">
            <a:spLocks noChangeArrowheads="1"/>
          </p:cNvSpPr>
          <p:nvPr/>
        </p:nvSpPr>
        <p:spPr bwMode="auto">
          <a:xfrm>
            <a:off x="6475417" y="4668847"/>
            <a:ext cx="503238" cy="460375"/>
          </a:xfrm>
          <a:prstGeom prst="rect">
            <a:avLst/>
          </a:prstGeom>
          <a:noFill/>
          <a:ln w="9525">
            <a:noFill/>
            <a:miter lim="800000"/>
          </a:ln>
        </p:spPr>
        <p:txBody>
          <a:bodyPr wrap="square">
            <a:spAutoFit/>
          </a:bodyPr>
          <a:lstStyle/>
          <a:p>
            <a:pPr algn="l">
              <a:spcBef>
                <a:spcPct val="50000"/>
              </a:spcBef>
            </a:pPr>
            <a:r>
              <a:rPr lang="en-US" altLang="zh-CN" sz="2400" b="1" smtClean="0">
                <a:solidFill>
                  <a:srgbClr val="CC0000"/>
                </a:solidFill>
              </a:rPr>
              <a:t>A</a:t>
            </a:r>
            <a:endParaRPr lang="en-US" altLang="zh-CN" sz="2400" b="1">
              <a:solidFill>
                <a:srgbClr val="CC0000"/>
              </a:solidFill>
            </a:endParaRPr>
          </a:p>
        </p:txBody>
      </p:sp>
      <p:sp>
        <p:nvSpPr>
          <p:cNvPr id="5" name="Rectangle 7"/>
          <p:cNvSpPr>
            <a:spLocks noChangeArrowheads="1"/>
          </p:cNvSpPr>
          <p:nvPr/>
        </p:nvSpPr>
        <p:spPr bwMode="auto">
          <a:xfrm>
            <a:off x="688939" y="0"/>
            <a:ext cx="3000396" cy="595313"/>
          </a:xfrm>
          <a:prstGeom prst="rect">
            <a:avLst/>
          </a:prstGeom>
          <a:noFill/>
          <a:ln w="9525">
            <a:noFill/>
            <a:miter lim="800000"/>
          </a:ln>
        </p:spPr>
        <p:txBody>
          <a:bodyPr/>
          <a:lstStyle/>
          <a:p>
            <a:endParaRPr lang="zh-CN" altLang="en-US"/>
          </a:p>
        </p:txBody>
      </p:sp>
      <p:sp>
        <p:nvSpPr>
          <p:cNvPr id="6" name="Rectangle 18"/>
          <p:cNvSpPr>
            <a:spLocks noChangeArrowheads="1"/>
          </p:cNvSpPr>
          <p:nvPr/>
        </p:nvSpPr>
        <p:spPr bwMode="auto">
          <a:xfrm>
            <a:off x="831815" y="168253"/>
            <a:ext cx="2714644"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rPr>
              <a:t>题型二  辨析正误型</a:t>
            </a:r>
            <a:endParaRPr lang="zh-CN" altLang="en-US" sz="2400">
              <a:solidFill>
                <a:schemeClr val="bg1"/>
              </a:solidFill>
              <a:latin typeface="微软雅黑" pitchFamily="34" charset="-122"/>
              <a:ea typeface="微软雅黑"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0377" y="1454137"/>
            <a:ext cx="10001320" cy="4523105"/>
          </a:xfrm>
          <a:prstGeom prst="rect">
            <a:avLst/>
          </a:prstGeom>
          <a:noFill/>
        </p:spPr>
        <p:txBody>
          <a:bodyPr wrap="square" rtlCol="0">
            <a:spAutoFit/>
          </a:bodyPr>
          <a:lstStyle/>
          <a:p>
            <a:pPr>
              <a:lnSpc>
                <a:spcPct val="150000"/>
              </a:lnSpc>
            </a:pPr>
            <a:r>
              <a:rPr lang="en-US" altLang="zh-CN" sz="2400" b="1" smtClean="0">
                <a:solidFill>
                  <a:srgbClr val="FF0000"/>
                </a:solidFill>
                <a:latin typeface="+mn-ea"/>
              </a:rPr>
              <a:t>【</a:t>
            </a:r>
            <a:r>
              <a:rPr lang="zh-CN" altLang="en-US" sz="2400" b="1" smtClean="0">
                <a:solidFill>
                  <a:srgbClr val="FF0000"/>
                </a:solidFill>
                <a:latin typeface="+mn-ea"/>
              </a:rPr>
              <a:t>解析</a:t>
            </a:r>
            <a:r>
              <a:rPr lang="en-US" altLang="zh-CN" sz="2400" b="1" smtClean="0">
                <a:solidFill>
                  <a:srgbClr val="FF0000"/>
                </a:solidFill>
                <a:latin typeface="+mn-ea"/>
              </a:rPr>
              <a:t>】</a:t>
            </a:r>
            <a:r>
              <a:rPr lang="zh-CN" altLang="en-US" sz="2400" smtClean="0">
                <a:latin typeface="+mn-ea"/>
              </a:rPr>
              <a:t>　</a:t>
            </a:r>
            <a:r>
              <a:rPr lang="zh-CN" altLang="en-US" sz="2400" smtClean="0">
                <a:solidFill>
                  <a:srgbClr val="FF0000"/>
                </a:solidFill>
                <a:latin typeface="+mn-ea"/>
              </a:rPr>
              <a:t>娓娓道来：指连续不断不停地说、生动地谈论，形容谈论不倦或说话动听。用于此处与后面的</a:t>
            </a:r>
            <a:r>
              <a:rPr lang="en-US" altLang="en-US" sz="2400" smtClean="0">
                <a:solidFill>
                  <a:srgbClr val="FF0000"/>
                </a:solidFill>
                <a:latin typeface="+mn-ea"/>
              </a:rPr>
              <a:t>“</a:t>
            </a:r>
            <a:r>
              <a:rPr lang="zh-CN" altLang="en-US" sz="2400" smtClean="0">
                <a:solidFill>
                  <a:srgbClr val="FF0000"/>
                </a:solidFill>
                <a:latin typeface="+mn-ea"/>
              </a:rPr>
              <a:t>讲述</a:t>
            </a:r>
            <a:r>
              <a:rPr lang="en-US" altLang="en-US" sz="2400" smtClean="0">
                <a:solidFill>
                  <a:srgbClr val="FF0000"/>
                </a:solidFill>
                <a:latin typeface="+mn-ea"/>
              </a:rPr>
              <a:t>”</a:t>
            </a:r>
            <a:r>
              <a:rPr lang="zh-CN" altLang="en-US" sz="2400" smtClean="0">
                <a:solidFill>
                  <a:srgbClr val="FF0000"/>
                </a:solidFill>
                <a:latin typeface="+mn-ea"/>
              </a:rPr>
              <a:t>重复，故用于此处不正确。</a:t>
            </a:r>
            <a:r>
              <a:rPr lang="en-US" altLang="en-US" sz="2400" smtClean="0">
                <a:solidFill>
                  <a:srgbClr val="FF0000"/>
                </a:solidFill>
                <a:latin typeface="+mn-ea"/>
              </a:rPr>
              <a:t>B</a:t>
            </a:r>
            <a:r>
              <a:rPr lang="zh-CN" altLang="en-US" sz="2400" smtClean="0">
                <a:solidFill>
                  <a:srgbClr val="FF0000"/>
                </a:solidFill>
                <a:latin typeface="+mn-ea"/>
              </a:rPr>
              <a:t>项，演绎：一种推理方法，由一般原理推出关于特殊情况下的结论；铺陈、发挥；展现、表现。句中说的是将国宝故事表演出来，此处用的是展现、表现的意思，用于此处符合语境。</a:t>
            </a:r>
            <a:r>
              <a:rPr lang="en-US" altLang="en-US" sz="2400" smtClean="0">
                <a:solidFill>
                  <a:srgbClr val="FF0000"/>
                </a:solidFill>
                <a:latin typeface="+mn-ea"/>
              </a:rPr>
              <a:t>C</a:t>
            </a:r>
            <a:r>
              <a:rPr lang="zh-CN" altLang="en-US" sz="2400" smtClean="0">
                <a:solidFill>
                  <a:srgbClr val="FF0000"/>
                </a:solidFill>
                <a:latin typeface="+mn-ea"/>
              </a:rPr>
              <a:t>项，而是：连词，通常与</a:t>
            </a:r>
            <a:r>
              <a:rPr lang="en-US" altLang="en-US" sz="2400" smtClean="0">
                <a:solidFill>
                  <a:srgbClr val="FF0000"/>
                </a:solidFill>
                <a:latin typeface="+mn-ea"/>
              </a:rPr>
              <a:t>“</a:t>
            </a:r>
            <a:r>
              <a:rPr lang="zh-CN" altLang="en-US" sz="2400" smtClean="0">
                <a:solidFill>
                  <a:srgbClr val="FF0000"/>
                </a:solidFill>
                <a:latin typeface="+mn-ea"/>
              </a:rPr>
              <a:t>不是</a:t>
            </a:r>
            <a:r>
              <a:rPr lang="en-US" altLang="en-US" sz="2400" smtClean="0">
                <a:solidFill>
                  <a:srgbClr val="FF0000"/>
                </a:solidFill>
                <a:latin typeface="+mn-ea"/>
              </a:rPr>
              <a:t>”</a:t>
            </a:r>
            <a:r>
              <a:rPr lang="zh-CN" altLang="en-US" sz="2400" smtClean="0">
                <a:solidFill>
                  <a:srgbClr val="FF0000"/>
                </a:solidFill>
                <a:latin typeface="+mn-ea"/>
              </a:rPr>
              <a:t>连用，构成</a:t>
            </a:r>
            <a:r>
              <a:rPr lang="en-US" altLang="en-US" sz="2400" smtClean="0">
                <a:solidFill>
                  <a:srgbClr val="FF0000"/>
                </a:solidFill>
                <a:latin typeface="+mn-ea"/>
              </a:rPr>
              <a:t>“</a:t>
            </a:r>
            <a:r>
              <a:rPr lang="zh-CN" altLang="en-US" sz="2400" smtClean="0">
                <a:solidFill>
                  <a:srgbClr val="FF0000"/>
                </a:solidFill>
                <a:latin typeface="+mn-ea"/>
              </a:rPr>
              <a:t>不是</a:t>
            </a:r>
            <a:r>
              <a:rPr lang="en-US" altLang="en-US" sz="2400" smtClean="0">
                <a:solidFill>
                  <a:srgbClr val="FF0000"/>
                </a:solidFill>
                <a:latin typeface="+mn-ea"/>
              </a:rPr>
              <a:t>……</a:t>
            </a:r>
            <a:r>
              <a:rPr lang="zh-CN" altLang="en-US" sz="2400" smtClean="0">
                <a:solidFill>
                  <a:srgbClr val="FF0000"/>
                </a:solidFill>
                <a:latin typeface="+mn-ea"/>
              </a:rPr>
              <a:t>而是</a:t>
            </a:r>
            <a:r>
              <a:rPr lang="en-US" altLang="en-US" sz="2400" smtClean="0">
                <a:solidFill>
                  <a:srgbClr val="FF0000"/>
                </a:solidFill>
                <a:latin typeface="+mn-ea"/>
              </a:rPr>
              <a:t>……”</a:t>
            </a:r>
            <a:r>
              <a:rPr lang="zh-CN" altLang="en-US" sz="2400" smtClean="0">
                <a:solidFill>
                  <a:srgbClr val="FF0000"/>
                </a:solidFill>
                <a:latin typeface="+mn-ea"/>
              </a:rPr>
              <a:t>，表示并列关系。从</a:t>
            </a:r>
            <a:r>
              <a:rPr lang="en-US" altLang="en-US" sz="2400" smtClean="0">
                <a:solidFill>
                  <a:srgbClr val="FF0000"/>
                </a:solidFill>
                <a:latin typeface="+mn-ea"/>
              </a:rPr>
              <a:t>“</a:t>
            </a:r>
            <a:r>
              <a:rPr lang="zh-CN" altLang="en-US" sz="2400" smtClean="0">
                <a:solidFill>
                  <a:srgbClr val="FF0000"/>
                </a:solidFill>
                <a:latin typeface="+mn-ea"/>
              </a:rPr>
              <a:t>不需要</a:t>
            </a:r>
            <a:r>
              <a:rPr lang="en-US" altLang="en-US" sz="2400" smtClean="0">
                <a:solidFill>
                  <a:srgbClr val="FF0000"/>
                </a:solidFill>
                <a:latin typeface="+mn-ea"/>
              </a:rPr>
              <a:t>”“</a:t>
            </a:r>
            <a:r>
              <a:rPr lang="zh-CN" altLang="en-US" sz="2400" smtClean="0">
                <a:solidFill>
                  <a:srgbClr val="FF0000"/>
                </a:solidFill>
                <a:latin typeface="+mn-ea"/>
              </a:rPr>
              <a:t>需要</a:t>
            </a:r>
            <a:r>
              <a:rPr lang="en-US" altLang="en-US" sz="2400" smtClean="0">
                <a:solidFill>
                  <a:srgbClr val="FF0000"/>
                </a:solidFill>
                <a:latin typeface="+mn-ea"/>
              </a:rPr>
              <a:t>”</a:t>
            </a:r>
            <a:r>
              <a:rPr lang="zh-CN" altLang="en-US" sz="2400" smtClean="0">
                <a:solidFill>
                  <a:srgbClr val="FF0000"/>
                </a:solidFill>
                <a:latin typeface="+mn-ea"/>
              </a:rPr>
              <a:t>来看，用于此处符合语境。</a:t>
            </a:r>
            <a:r>
              <a:rPr lang="en-US" altLang="en-US" sz="2400" smtClean="0">
                <a:solidFill>
                  <a:srgbClr val="FF0000"/>
                </a:solidFill>
                <a:latin typeface="+mn-ea"/>
              </a:rPr>
              <a:t>D</a:t>
            </a:r>
            <a:r>
              <a:rPr lang="zh-CN" altLang="en-US" sz="2400" smtClean="0">
                <a:solidFill>
                  <a:srgbClr val="FF0000"/>
                </a:solidFill>
                <a:latin typeface="+mn-ea"/>
              </a:rPr>
              <a:t>项，喜闻乐见：喜欢听，乐意看。用于此处符合语境。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31881" y="1811327"/>
            <a:ext cx="9455256" cy="3415030"/>
          </a:xfrm>
          <a:prstGeom prst="rect">
            <a:avLst/>
          </a:prstGeom>
          <a:noFill/>
        </p:spPr>
        <p:txBody>
          <a:bodyPr wrap="square" rtlCol="0">
            <a:spAutoFit/>
          </a:bodyPr>
          <a:lstStyle/>
          <a:p>
            <a:pPr>
              <a:lnSpc>
                <a:spcPct val="150000"/>
              </a:lnSpc>
            </a:pPr>
            <a:r>
              <a:rPr lang="zh-CN" altLang="en-US" sz="2400" b="1" smtClean="0">
                <a:solidFill>
                  <a:srgbClr val="0000FF"/>
                </a:solidFill>
                <a:latin typeface="+mn-ea"/>
              </a:rPr>
              <a:t>    语言文字运用主要测试考生的语言文字运用能力，词语的考查是</a:t>
            </a:r>
            <a:r>
              <a:rPr lang="en-US" sz="2400" b="1" smtClean="0">
                <a:solidFill>
                  <a:srgbClr val="0000FF"/>
                </a:solidFill>
                <a:latin typeface="+mn-ea"/>
              </a:rPr>
              <a:t>1</a:t>
            </a:r>
            <a:r>
              <a:rPr lang="zh-CN" altLang="en-US" sz="2400" b="1" smtClean="0">
                <a:solidFill>
                  <a:srgbClr val="0000FF"/>
                </a:solidFill>
                <a:latin typeface="+mn-ea"/>
              </a:rPr>
              <a:t>道客观题选择题。</a:t>
            </a:r>
            <a:r>
              <a:rPr lang="en-US" sz="2400" b="1" smtClean="0">
                <a:solidFill>
                  <a:srgbClr val="0000FF"/>
                </a:solidFill>
                <a:latin typeface="+mn-ea"/>
              </a:rPr>
              <a:t>2019</a:t>
            </a:r>
            <a:r>
              <a:rPr lang="zh-CN" altLang="en-US" sz="2400" b="1" smtClean="0">
                <a:solidFill>
                  <a:srgbClr val="0000FF"/>
                </a:solidFill>
                <a:latin typeface="+mn-ea"/>
              </a:rPr>
              <a:t>年高考语文全国两套试卷语言文字运用的词语使用放在一个语段中考查，即在充分理解语段意思的基础上正确使用词语。这道试题延续了近三年高考语言文字运用试题的多变的特点，考查内容由以前的全是成语，增加了双音节、三音节词语。未来也可能会增加惯用语、歇后语等的考查，考生复习时也应该有所涉及</a:t>
            </a:r>
            <a:r>
              <a:rPr lang="en-US" sz="2400" b="1" smtClean="0">
                <a:solidFill>
                  <a:srgbClr val="0000FF"/>
                </a:solidFill>
                <a:latin typeface="+mn-ea"/>
              </a:rPr>
              <a:t> </a:t>
            </a:r>
            <a:endParaRPr lang="zh-CN" altLang="en-US" sz="2400" b="1">
              <a:solidFill>
                <a:srgbClr val="0000FF"/>
              </a:solidFill>
              <a:latin typeface="+mn-ea"/>
            </a:endParaRPr>
          </a:p>
        </p:txBody>
      </p:sp>
      <p:pic>
        <p:nvPicPr>
          <p:cNvPr id="1026" name="Picture 2" descr="E:\临时存文件\2021年《金版》一轮  语文（人教版）\考题分析及预测.TIF"/>
          <p:cNvPicPr>
            <a:picLocks noChangeAspect="1" noChangeArrowheads="1"/>
          </p:cNvPicPr>
          <p:nvPr/>
        </p:nvPicPr>
        <p:blipFill>
          <a:blip r:embed="rId2"/>
          <a:stretch>
            <a:fillRect/>
          </a:stretch>
        </p:blipFill>
        <p:spPr bwMode="auto">
          <a:xfrm>
            <a:off x="3903649" y="1025509"/>
            <a:ext cx="3776896" cy="571504"/>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ssolve">
                                      <p:cBhvr>
                                        <p:cTn id="7" dur="500"/>
                                        <p:tgtEl>
                                          <p:spTgt spid="102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9"/>
          <p:cNvPicPr>
            <a:picLocks noChangeAspect="1"/>
          </p:cNvPicPr>
          <p:nvPr/>
        </p:nvPicPr>
        <p:blipFill>
          <a:blip r:embed="rId2"/>
          <a:stretch>
            <a:fillRect/>
          </a:stretch>
        </p:blipFill>
        <p:spPr>
          <a:xfrm>
            <a:off x="719693" y="617548"/>
            <a:ext cx="10800715" cy="5833110"/>
          </a:xfrm>
          <a:prstGeom prst="rect">
            <a:avLst/>
          </a:prstGeom>
        </p:spPr>
      </p:pic>
      <p:sp>
        <p:nvSpPr>
          <p:cNvPr id="5" name="TextBox 9">
            <a:hlinkClick r:id="rId3" action="ppaction://hlinksldjump"/>
          </p:cNvPr>
          <p:cNvSpPr txBox="1"/>
          <p:nvPr/>
        </p:nvSpPr>
        <p:spPr>
          <a:xfrm>
            <a:off x="2279344" y="1992776"/>
            <a:ext cx="8566785" cy="1106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3-1</a:t>
            </a:r>
            <a:r>
              <a:rPr lang="zh-CN" altLang="en-US"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正确使用词语（一）</a:t>
            </a:r>
            <a:endParaRPr altLang="zh-CN" sz="6600" b="1"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明方向 </a:t>
            </a:r>
            <a:r>
              <a:rPr lang="en-US" altLang="zh-CN" sz="3200" b="1">
                <a:solidFill>
                  <a:schemeClr val="bg1"/>
                </a:solidFill>
                <a:ea typeface="楷体_GB2312" charset="-122"/>
              </a:rPr>
              <a:t>· </a:t>
            </a:r>
            <a:r>
              <a:rPr lang="zh-CN" altLang="en-US" sz="3200" b="1" smtClean="0">
                <a:solidFill>
                  <a:schemeClr val="bg1"/>
                </a:solidFill>
                <a:ea typeface="楷体_GB2312" charset="-122"/>
              </a:rPr>
              <a:t>考情梳理</a:t>
            </a:r>
            <a:endParaRPr lang="zh-CN" altLang="en-US" sz="3200" b="1">
              <a:solidFill>
                <a:schemeClr val="bg1"/>
              </a:solidFill>
              <a:ea typeface="楷体_GB2312" charset="-122"/>
            </a:endParaRPr>
          </a:p>
        </p:txBody>
      </p:sp>
      <p:sp>
        <p:nvSpPr>
          <p:cNvPr id="214022" name="Text Box 6">
            <a:hlinkClick r:id="rId5" action="ppaction://hlinksldjump"/>
          </p:cNvPr>
          <p:cNvSpPr txBox="1">
            <a:spLocks noChangeArrowheads="1"/>
          </p:cNvSpPr>
          <p:nvPr/>
        </p:nvSpPr>
        <p:spPr bwMode="auto">
          <a:xfrm>
            <a:off x="4046525" y="2811459"/>
            <a:ext cx="4171950" cy="588963"/>
          </a:xfrm>
          <a:prstGeom prst="rect">
            <a:avLst/>
          </a:prstGeom>
          <a:noFill/>
          <a:ln w="9525">
            <a:solidFill>
              <a:schemeClr val="bg1"/>
            </a:solidFill>
            <a:miter lim="800000"/>
          </a:ln>
          <a:effectLst/>
        </p:spPr>
        <p:txBody>
          <a:bodyPr/>
          <a:lstStyle/>
          <a:p>
            <a:pPr algn="ctr"/>
            <a:r>
              <a:rPr lang="zh-CN" altLang="en-US" sz="3200" b="1">
                <a:solidFill>
                  <a:schemeClr val="bg1"/>
                </a:solidFill>
                <a:ea typeface="楷体_GB2312" charset="-122"/>
                <a:cs typeface="方正兰亭黑简体" pitchFamily="2" charset="-122"/>
              </a:rPr>
              <a:t>提</a:t>
            </a:r>
            <a:r>
              <a:rPr lang="zh-CN" altLang="en-US" sz="3200" b="1" smtClean="0">
                <a:solidFill>
                  <a:schemeClr val="bg1"/>
                </a:solidFill>
                <a:ea typeface="楷体_GB2312" charset="-122"/>
                <a:cs typeface="方正兰亭黑简体" pitchFamily="2" charset="-122"/>
              </a:rPr>
              <a:t>能力</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题型探究</a:t>
            </a:r>
            <a:endParaRPr lang="zh-CN" altLang="en-US" sz="3200" b="1">
              <a:solidFill>
                <a:schemeClr val="bg1"/>
              </a:solidFill>
              <a:ea typeface="楷体_GB2312" charset="-122"/>
            </a:endParaRPr>
          </a:p>
        </p:txBody>
      </p:sp>
      <p:sp>
        <p:nvSpPr>
          <p:cNvPr id="7" name="Text Box 5">
            <a:hlinkClick r:id="rId5" action="ppaction://hlinksldjump"/>
          </p:cNvPr>
          <p:cNvSpPr txBox="1">
            <a:spLocks noChangeArrowheads="1"/>
          </p:cNvSpPr>
          <p:nvPr/>
        </p:nvSpPr>
        <p:spPr bwMode="auto">
          <a:xfrm>
            <a:off x="4046525" y="3883029"/>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548" name="Group 196"/>
          <p:cNvGraphicFramePr>
            <a:graphicFrameLocks noGrp="1"/>
          </p:cNvGraphicFramePr>
          <p:nvPr/>
        </p:nvGraphicFramePr>
        <p:xfrm>
          <a:off x="903253" y="1025509"/>
          <a:ext cx="10052050" cy="4994910"/>
        </p:xfrm>
        <a:graphic>
          <a:graphicData uri="http://schemas.openxmlformats.org/drawingml/2006/table">
            <a:tbl>
              <a:tblPr/>
              <a:tblGrid>
                <a:gridCol w="1417320"/>
                <a:gridCol w="1590675"/>
                <a:gridCol w="2044700"/>
                <a:gridCol w="4999355"/>
              </a:tblGrid>
              <a:tr h="487045">
                <a:tc>
                  <a:txBody>
                    <a:bodyPr/>
                    <a:lstStyle/>
                    <a:p>
                      <a:pPr algn="ctr">
                        <a:spcAft>
                          <a:spcPct val="0"/>
                        </a:spcAft>
                      </a:pPr>
                      <a:r>
                        <a:rPr lang="zh-CN" sz="2400" b="1" kern="100">
                          <a:solidFill>
                            <a:srgbClr val="0000FF"/>
                          </a:solidFill>
                          <a:latin typeface="+mn-ea"/>
                          <a:ea typeface="+mn-ea"/>
                          <a:cs typeface="Times New Roman" panose="02020603050405020304"/>
                        </a:rPr>
                        <a:t>全国卷</a:t>
                      </a:r>
                      <a:endParaRPr lang="zh-CN" sz="2400" b="1"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b="1" kern="100">
                          <a:solidFill>
                            <a:srgbClr val="0000FF"/>
                          </a:solidFill>
                          <a:latin typeface="+mn-ea"/>
                          <a:ea typeface="+mn-ea"/>
                          <a:cs typeface="Times New Roman" panose="02020603050405020304"/>
                        </a:rPr>
                        <a:t>语境文体</a:t>
                      </a:r>
                      <a:endParaRPr lang="zh-CN" sz="2400" b="1"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b="1" kern="100">
                          <a:solidFill>
                            <a:srgbClr val="0000FF"/>
                          </a:solidFill>
                          <a:latin typeface="+mn-ea"/>
                          <a:ea typeface="+mn-ea"/>
                          <a:cs typeface="Times New Roman" panose="02020603050405020304"/>
                        </a:rPr>
                        <a:t>考查题型</a:t>
                      </a:r>
                      <a:endParaRPr lang="zh-CN" sz="2400" b="1"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b="1" kern="100">
                          <a:solidFill>
                            <a:srgbClr val="0000FF"/>
                          </a:solidFill>
                          <a:latin typeface="+mn-ea"/>
                          <a:ea typeface="+mn-ea"/>
                          <a:cs typeface="Times New Roman" panose="02020603050405020304"/>
                        </a:rPr>
                        <a:t>命题角度剖析</a:t>
                      </a:r>
                      <a:endParaRPr lang="zh-CN" sz="2400" b="1"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718310">
                <a:tc>
                  <a:txBody>
                    <a:bodyPr/>
                    <a:lstStyle/>
                    <a:p>
                      <a:pPr algn="ctr">
                        <a:spcAft>
                          <a:spcPct val="0"/>
                        </a:spcAft>
                      </a:pPr>
                      <a:r>
                        <a:rPr lang="en-US" altLang="zh-CN" sz="2400" kern="100" smtClean="0">
                          <a:solidFill>
                            <a:srgbClr val="0000FF"/>
                          </a:solidFill>
                          <a:latin typeface="+mn-ea"/>
                          <a:ea typeface="+mn-ea"/>
                          <a:cs typeface="Times New Roman" panose="02020603050405020304"/>
                        </a:rPr>
                        <a:t>2019</a:t>
                      </a:r>
                      <a:r>
                        <a:rPr lang="zh-CN" altLang="en-US" sz="2400" kern="100" smtClean="0">
                          <a:solidFill>
                            <a:srgbClr val="0000FF"/>
                          </a:solidFill>
                          <a:latin typeface="+mn-ea"/>
                          <a:ea typeface="+mn-ea"/>
                          <a:cs typeface="Times New Roman" panose="02020603050405020304"/>
                        </a:rPr>
                        <a:t>年</a:t>
                      </a:r>
                      <a:endParaRPr lang="en-US" altLang="zh-CN" sz="2400" kern="100" smtClean="0">
                        <a:solidFill>
                          <a:srgbClr val="0000FF"/>
                        </a:solidFill>
                        <a:latin typeface="+mn-ea"/>
                        <a:ea typeface="+mn-ea"/>
                        <a:cs typeface="Times New Roman" panose="02020603050405020304"/>
                      </a:endParaRPr>
                    </a:p>
                    <a:p>
                      <a:pPr algn="ctr">
                        <a:spcAft>
                          <a:spcPct val="0"/>
                        </a:spcAft>
                      </a:pPr>
                      <a:r>
                        <a:rPr lang="zh-CN" sz="2400" kern="100" smtClean="0">
                          <a:solidFill>
                            <a:srgbClr val="0000FF"/>
                          </a:solidFill>
                          <a:latin typeface="+mn-ea"/>
                          <a:ea typeface="+mn-ea"/>
                          <a:cs typeface="Times New Roman" panose="02020603050405020304"/>
                        </a:rPr>
                        <a:t>卷</a:t>
                      </a:r>
                      <a:r>
                        <a:rPr lang="en-US" sz="2400" kern="100">
                          <a:solidFill>
                            <a:srgbClr val="0000FF"/>
                          </a:solidFill>
                          <a:latin typeface="+mn-ea"/>
                          <a:ea typeface="+mn-ea"/>
                          <a:cs typeface="Times New Roman" panose="02020603050405020304"/>
                        </a:rPr>
                        <a:t>Ⅰ</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古琴艺术</a:t>
                      </a:r>
                      <a:r>
                        <a:rPr lang="en-US" sz="2400" kern="100">
                          <a:solidFill>
                            <a:srgbClr val="0000FF"/>
                          </a:solidFill>
                          <a:latin typeface="+mn-ea"/>
                          <a:ea typeface="+mn-ea"/>
                          <a:cs typeface="Courier New" panose="02070309020205020404"/>
                        </a:rPr>
                        <a:t>)</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kern="100">
                          <a:solidFill>
                            <a:srgbClr val="0000FF"/>
                          </a:solidFill>
                          <a:latin typeface="+mn-ea"/>
                          <a:ea typeface="+mn-ea"/>
                          <a:cs typeface="Times New Roman" panose="02020603050405020304"/>
                        </a:rPr>
                        <a:t>文化论文</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kern="100">
                          <a:solidFill>
                            <a:srgbClr val="0000FF"/>
                          </a:solidFill>
                          <a:latin typeface="+mn-ea"/>
                          <a:ea typeface="+mn-ea"/>
                          <a:cs typeface="Times New Roman" panose="02020603050405020304"/>
                        </a:rPr>
                        <a:t>双音节、三音节词语及四音节成语</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rowSpan="2">
                  <a:txBody>
                    <a:bodyPr/>
                    <a:lstStyle/>
                    <a:p>
                      <a:pPr>
                        <a:lnSpc>
                          <a:spcPct val="150000"/>
                        </a:lnSpc>
                      </a:pPr>
                      <a:r>
                        <a:rPr lang="zh-CN" altLang="en-US" sz="2400" kern="1200" smtClean="0">
                          <a:solidFill>
                            <a:srgbClr val="0000FF"/>
                          </a:solidFill>
                          <a:latin typeface="+mn-ea"/>
                          <a:ea typeface="+mn-ea"/>
                          <a:cs typeface="+mn-cs"/>
                        </a:rPr>
                        <a:t>试题形式创新，多音节词语的混合考查，符合语言运用实际，回归本质，注重了语文素养的考查。</a:t>
                      </a:r>
                    </a:p>
                    <a:p>
                      <a:pPr>
                        <a:lnSpc>
                          <a:spcPct val="150000"/>
                        </a:lnSpc>
                      </a:pPr>
                      <a:r>
                        <a:rPr lang="zh-CN" altLang="en-US" sz="2400" kern="1200" smtClean="0">
                          <a:solidFill>
                            <a:srgbClr val="0000FF"/>
                          </a:solidFill>
                          <a:latin typeface="+mn-ea"/>
                          <a:ea typeface="+mn-ea"/>
                          <a:cs typeface="+mn-cs"/>
                        </a:rPr>
                        <a:t>三类题型虽然仍是以选择题形式设置，但注重了语境，所命题目均在语境中进行考查。这表明命题者重视学生基本素养的考查。做题必须先读懂文意，再做出判断。</a:t>
                      </a:r>
                      <a:endParaRPr kumimoji="0" lang="zh-CN" altLang="en-US" sz="2400" b="1" i="0" u="none" strike="noStrike" cap="none" normalizeH="0" baseline="0" smtClean="0">
                        <a:ln>
                          <a:noFill/>
                        </a:ln>
                        <a:solidFill>
                          <a:srgbClr val="0000FF"/>
                        </a:solidFill>
                        <a:effectLst/>
                        <a:latin typeface="+mn-ea"/>
                        <a:ea typeface="+mn-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2789555">
                <a:tc>
                  <a:txBody>
                    <a:bodyPr/>
                    <a:lstStyle/>
                    <a:p>
                      <a:pPr algn="ctr">
                        <a:spcAft>
                          <a:spcPct val="0"/>
                        </a:spcAft>
                      </a:pPr>
                      <a:r>
                        <a:rPr lang="en-US" altLang="zh-CN" sz="2400" kern="100" smtClean="0">
                          <a:solidFill>
                            <a:srgbClr val="0000FF"/>
                          </a:solidFill>
                          <a:latin typeface="+mn-ea"/>
                          <a:ea typeface="+mn-ea"/>
                          <a:cs typeface="Times New Roman" panose="02020603050405020304"/>
                        </a:rPr>
                        <a:t>2019</a:t>
                      </a:r>
                      <a:r>
                        <a:rPr lang="zh-CN" altLang="en-US" sz="2400" kern="100" smtClean="0">
                          <a:solidFill>
                            <a:srgbClr val="0000FF"/>
                          </a:solidFill>
                          <a:latin typeface="+mn-ea"/>
                          <a:ea typeface="+mn-ea"/>
                          <a:cs typeface="Times New Roman" panose="02020603050405020304"/>
                        </a:rPr>
                        <a:t>年</a:t>
                      </a:r>
                      <a:endParaRPr lang="en-US" altLang="zh-CN" sz="2400" kern="100" smtClean="0">
                        <a:solidFill>
                          <a:srgbClr val="0000FF"/>
                        </a:solidFill>
                        <a:latin typeface="+mn-ea"/>
                        <a:ea typeface="+mn-ea"/>
                        <a:cs typeface="Times New Roman" panose="02020603050405020304"/>
                      </a:endParaRPr>
                    </a:p>
                    <a:p>
                      <a:pPr algn="ctr">
                        <a:spcAft>
                          <a:spcPct val="0"/>
                        </a:spcAft>
                      </a:pPr>
                      <a:r>
                        <a:rPr lang="zh-CN" sz="2400" kern="100" smtClean="0">
                          <a:solidFill>
                            <a:srgbClr val="0000FF"/>
                          </a:solidFill>
                          <a:latin typeface="+mn-ea"/>
                          <a:ea typeface="+mn-ea"/>
                          <a:cs typeface="Times New Roman" panose="02020603050405020304"/>
                        </a:rPr>
                        <a:t>卷</a:t>
                      </a:r>
                      <a:r>
                        <a:rPr lang="en-US" sz="2400" kern="100">
                          <a:solidFill>
                            <a:srgbClr val="0000FF"/>
                          </a:solidFill>
                          <a:latin typeface="+mn-ea"/>
                          <a:ea typeface="+mn-ea"/>
                          <a:cs typeface="Times New Roman" panose="02020603050405020304"/>
                        </a:rPr>
                        <a:t>Ⅲ</a:t>
                      </a:r>
                      <a:r>
                        <a:rPr lang="en-US" sz="2400" kern="100">
                          <a:solidFill>
                            <a:srgbClr val="0000FF"/>
                          </a:solidFill>
                          <a:latin typeface="+mn-ea"/>
                          <a:ea typeface="+mn-ea"/>
                          <a:cs typeface="Courier New" panose="02070309020205020404"/>
                        </a:rPr>
                        <a:t>(</a:t>
                      </a:r>
                      <a:r>
                        <a:rPr lang="zh-CN" sz="2400" kern="100">
                          <a:solidFill>
                            <a:srgbClr val="0000FF"/>
                          </a:solidFill>
                          <a:latin typeface="+mn-ea"/>
                          <a:ea typeface="+mn-ea"/>
                          <a:cs typeface="Times New Roman" panose="02020603050405020304"/>
                        </a:rPr>
                        <a:t>月球探索</a:t>
                      </a:r>
                      <a:r>
                        <a:rPr lang="en-US" sz="2400" kern="100">
                          <a:solidFill>
                            <a:srgbClr val="0000FF"/>
                          </a:solidFill>
                          <a:latin typeface="+mn-ea"/>
                          <a:ea typeface="+mn-ea"/>
                          <a:cs typeface="Courier New" panose="02070309020205020404"/>
                        </a:rPr>
                        <a:t>)</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kern="100">
                          <a:solidFill>
                            <a:srgbClr val="0000FF"/>
                          </a:solidFill>
                          <a:latin typeface="+mn-ea"/>
                          <a:ea typeface="+mn-ea"/>
                          <a:cs typeface="Times New Roman" panose="02020603050405020304"/>
                        </a:rPr>
                        <a:t>科普文本</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algn="ctr">
                        <a:spcAft>
                          <a:spcPct val="0"/>
                        </a:spcAft>
                      </a:pPr>
                      <a:r>
                        <a:rPr lang="zh-CN" sz="2400" kern="100">
                          <a:solidFill>
                            <a:srgbClr val="0000FF"/>
                          </a:solidFill>
                          <a:latin typeface="+mn-ea"/>
                          <a:ea typeface="+mn-ea"/>
                          <a:cs typeface="Times New Roman" panose="02020603050405020304"/>
                        </a:rPr>
                        <a:t>双音节词语及四音节成语</a:t>
                      </a:r>
                      <a:endParaRPr lang="zh-CN" sz="2400" kern="100">
                        <a:solidFill>
                          <a:srgbClr val="0000FF"/>
                        </a:solidFill>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vMerge="1">
                  <a:txBody>
                    <a:bodyPr/>
                    <a:lstStyle/>
                    <a:p>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bl>
          </a:graphicData>
        </a:graphic>
      </p:graphicFrame>
      <p:sp>
        <p:nvSpPr>
          <p:cNvPr id="15" name="Rectangle 7"/>
          <p:cNvSpPr>
            <a:spLocks noChangeArrowheads="1"/>
          </p:cNvSpPr>
          <p:nvPr/>
        </p:nvSpPr>
        <p:spPr bwMode="auto">
          <a:xfrm>
            <a:off x="7689864" y="-7938"/>
            <a:ext cx="1428759" cy="595313"/>
          </a:xfrm>
          <a:prstGeom prst="rect">
            <a:avLst/>
          </a:prstGeom>
          <a:solidFill>
            <a:srgbClr val="FF9900"/>
          </a:solidFill>
          <a:ln w="9525">
            <a:noFill/>
            <a:miter lim="800000"/>
          </a:ln>
        </p:spPr>
        <p:txBody>
          <a:bodyPr/>
          <a:lstStyle/>
          <a:p>
            <a:endParaRPr lang="zh-CN" altLang="en-US"/>
          </a:p>
        </p:txBody>
      </p:sp>
      <p:sp>
        <p:nvSpPr>
          <p:cNvPr id="16" name="Rectangle 18"/>
          <p:cNvSpPr>
            <a:spLocks noChangeArrowheads="1"/>
          </p:cNvSpPr>
          <p:nvPr/>
        </p:nvSpPr>
        <p:spPr bwMode="auto">
          <a:xfrm>
            <a:off x="7761301" y="114300"/>
            <a:ext cx="138904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考情梳理</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0548"/>
                                        </p:tgtEl>
                                        <p:attrNameLst>
                                          <p:attrName>style.visibility</p:attrName>
                                        </p:attrNameLst>
                                      </p:cBhvr>
                                      <p:to>
                                        <p:strVal val="visible"/>
                                      </p:to>
                                    </p:set>
                                    <p:animEffect transition="in" filter="dissolve">
                                      <p:cBhvr>
                                        <p:cTn id="7" dur="1000"/>
                                        <p:tgtEl>
                                          <p:spTgt spid="100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548" name="Group 196"/>
          <p:cNvGraphicFramePr>
            <a:graphicFrameLocks noGrp="1"/>
          </p:cNvGraphicFramePr>
          <p:nvPr/>
        </p:nvGraphicFramePr>
        <p:xfrm>
          <a:off x="674425" y="667633"/>
          <a:ext cx="10519410" cy="5730240"/>
        </p:xfrm>
        <a:graphic>
          <a:graphicData uri="http://schemas.openxmlformats.org/drawingml/2006/table">
            <a:tbl>
              <a:tblPr/>
              <a:tblGrid>
                <a:gridCol w="707390"/>
                <a:gridCol w="363855"/>
                <a:gridCol w="1979930"/>
                <a:gridCol w="3428365"/>
                <a:gridCol w="4039870"/>
              </a:tblGrid>
              <a:tr h="208916">
                <a:tc gridSpan="2">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1" i="0" u="none" strike="noStrike" cap="none" normalizeH="0" baseline="0" smtClean="0">
                          <a:ln>
                            <a:noFill/>
                          </a:ln>
                          <a:solidFill>
                            <a:srgbClr val="0000FF"/>
                          </a:solidFill>
                          <a:effectLst/>
                          <a:latin typeface="+mj-ea"/>
                          <a:ea typeface="+mj-ea"/>
                        </a:rPr>
                        <a:t>年份 </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hMerge="1">
                  <a:txBody>
                    <a:bodyPr/>
                    <a:lstStyle/>
                    <a:p>
                      <a:endParaRPr/>
                    </a:p>
                  </a:txBody>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lang="en-US" altLang="zh-CN" sz="2000" b="1" smtClean="0">
                          <a:ln>
                            <a:noFill/>
                          </a:ln>
                          <a:solidFill>
                            <a:srgbClr val="0000FF"/>
                          </a:solidFill>
                          <a:effectLst/>
                          <a:latin typeface="+mj-ea"/>
                          <a:ea typeface="+mj-ea"/>
                          <a:sym typeface="+mn-ea"/>
                        </a:rPr>
                        <a:t>2018 (</a:t>
                      </a:r>
                      <a:r>
                        <a:rPr lang="zh-CN" altLang="en-US" sz="2000" b="1" smtClean="0">
                          <a:ln>
                            <a:noFill/>
                          </a:ln>
                          <a:solidFill>
                            <a:srgbClr val="0000FF"/>
                          </a:solidFill>
                          <a:effectLst/>
                          <a:latin typeface="+mj-ea"/>
                          <a:ea typeface="+mj-ea"/>
                          <a:sym typeface="+mn-ea"/>
                        </a:rPr>
                        <a:t>成语填空的正误识别</a:t>
                      </a:r>
                      <a:r>
                        <a:rPr lang="en-US" altLang="zh-CN" sz="2000" b="1" smtClean="0">
                          <a:ln>
                            <a:noFill/>
                          </a:ln>
                          <a:solidFill>
                            <a:srgbClr val="0000FF"/>
                          </a:solidFill>
                          <a:effectLst/>
                          <a:latin typeface="+mj-ea"/>
                          <a:ea typeface="+mj-ea"/>
                          <a:sym typeface="+mn-ea"/>
                        </a:rPr>
                        <a:t>)</a:t>
                      </a:r>
                      <a:endParaRPr kumimoji="0" lang="zh-CN" altLang="en-US" sz="2000" b="1" i="0" u="none" strike="noStrike" cap="none" normalizeH="0" baseline="0" smtClean="0">
                        <a:ln>
                          <a:noFill/>
                        </a:ln>
                        <a:solidFill>
                          <a:srgbClr val="0000FF"/>
                        </a:solidFill>
                        <a:effectLst/>
                        <a:latin typeface="+mj-ea"/>
                        <a:ea typeface="+mj-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mj-ea"/>
                          <a:ea typeface="+mj-ea"/>
                        </a:rPr>
                        <a:t>2017 (</a:t>
                      </a:r>
                      <a:r>
                        <a:rPr kumimoji="0" lang="zh-CN" altLang="en-US" sz="2000" b="1" i="0" u="none" strike="noStrike" cap="none" normalizeH="0" baseline="0" smtClean="0">
                          <a:ln>
                            <a:noFill/>
                          </a:ln>
                          <a:solidFill>
                            <a:srgbClr val="0000FF"/>
                          </a:solidFill>
                          <a:effectLst/>
                          <a:latin typeface="+mj-ea"/>
                          <a:ea typeface="+mj-ea"/>
                        </a:rPr>
                        <a:t>成语使用的正误识别</a:t>
                      </a:r>
                      <a:r>
                        <a:rPr kumimoji="0" lang="en-US" altLang="zh-CN" sz="2000" b="1" i="0" u="none" strike="noStrike" cap="none" normalizeH="0" baseline="0" smtClean="0">
                          <a:ln>
                            <a:noFill/>
                          </a:ln>
                          <a:solidFill>
                            <a:srgbClr val="0000FF"/>
                          </a:solidFill>
                          <a:effectLst/>
                          <a:latin typeface="+mj-ea"/>
                          <a:ea typeface="+mj-ea"/>
                        </a:rPr>
                        <a:t>) </a:t>
                      </a:r>
                      <a:endParaRPr kumimoji="0" lang="zh-CN" altLang="en-US" sz="2000" b="1" i="0" u="none" strike="noStrike" cap="none" normalizeH="0" baseline="0" smtClean="0">
                        <a:ln>
                          <a:noFill/>
                        </a:ln>
                        <a:solidFill>
                          <a:srgbClr val="0000FF"/>
                        </a:solidFill>
                        <a:effectLst/>
                        <a:latin typeface="+mj-ea"/>
                        <a:ea typeface="+mj-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1" i="0" u="none" strike="noStrike" cap="none" normalizeH="0" baseline="0" smtClean="0">
                          <a:ln>
                            <a:noFill/>
                          </a:ln>
                          <a:solidFill>
                            <a:srgbClr val="0000FF"/>
                          </a:solidFill>
                          <a:effectLst/>
                          <a:latin typeface="+mj-ea"/>
                          <a:ea typeface="+mj-ea"/>
                        </a:rPr>
                        <a:t>2016(</a:t>
                      </a:r>
                      <a:r>
                        <a:rPr kumimoji="0" lang="zh-CN" altLang="en-US" sz="2000" b="1" i="0" u="none" strike="noStrike" cap="none" normalizeH="0" baseline="0" smtClean="0">
                          <a:ln>
                            <a:noFill/>
                          </a:ln>
                          <a:solidFill>
                            <a:srgbClr val="0000FF"/>
                          </a:solidFill>
                          <a:effectLst/>
                          <a:latin typeface="+mj-ea"/>
                          <a:ea typeface="+mj-ea"/>
                        </a:rPr>
                        <a:t>成语使用的正误识别</a:t>
                      </a:r>
                      <a:r>
                        <a:rPr kumimoji="0" lang="en-US" altLang="zh-CN" sz="2000" b="1" i="0" u="none" strike="noStrike" cap="none" normalizeH="0" baseline="0" smtClean="0">
                          <a:ln>
                            <a:noFill/>
                          </a:ln>
                          <a:solidFill>
                            <a:srgbClr val="0000FF"/>
                          </a:solidFill>
                          <a:effectLst/>
                          <a:latin typeface="+mj-ea"/>
                          <a:ea typeface="+mj-ea"/>
                        </a:rPr>
                        <a:t>) </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579446">
                <a:tc rowSpan="3">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2000" b="0" i="0" u="none" strike="noStrike" kern="1200" cap="none" normalizeH="0" baseline="0" smtClean="0">
                        <a:ln>
                          <a:noFill/>
                        </a:ln>
                        <a:solidFill>
                          <a:srgbClr val="0000FF"/>
                        </a:solidFill>
                        <a:effectLst/>
                        <a:latin typeface="+mj-ea"/>
                        <a:ea typeface="+mj-ea"/>
                      </a:endParaRPr>
                    </a:p>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2000" b="0" i="0" u="none" strike="noStrike" kern="1200" cap="none" normalizeH="0" baseline="0" smtClean="0">
                        <a:ln>
                          <a:noFill/>
                        </a:ln>
                        <a:solidFill>
                          <a:srgbClr val="0000FF"/>
                        </a:solidFill>
                        <a:effectLst/>
                        <a:latin typeface="+mj-ea"/>
                        <a:ea typeface="+mj-ea"/>
                      </a:endParaRPr>
                    </a:p>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j-ea"/>
                          <a:ea typeface="+mj-ea"/>
                        </a:rPr>
                        <a:t>卷别及内容 </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2000" b="0" i="0" u="none" strike="noStrike" kern="1200" cap="none" normalizeH="0" baseline="0" smtClean="0">
                        <a:ln>
                          <a:noFill/>
                        </a:ln>
                        <a:solidFill>
                          <a:srgbClr val="0000FF"/>
                        </a:solidFill>
                        <a:effectLst/>
                        <a:latin typeface="+mj-ea"/>
                        <a:ea typeface="+mj-ea"/>
                      </a:endParaRP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j-ea"/>
                          <a:ea typeface="+mj-ea"/>
                        </a:rPr>
                        <a:t>卷</a:t>
                      </a:r>
                      <a:r>
                        <a:rPr kumimoji="0" lang="en-US" altLang="zh-CN" sz="2000" b="0" i="0" u="none" strike="noStrike" kern="1200" cap="none" normalizeH="0" baseline="0" smtClean="0">
                          <a:ln>
                            <a:noFill/>
                          </a:ln>
                          <a:solidFill>
                            <a:srgbClr val="0000FF"/>
                          </a:solidFill>
                          <a:effectLst/>
                          <a:latin typeface="+mj-ea"/>
                          <a:ea typeface="+mj-ea"/>
                        </a:rPr>
                        <a:t>Ⅰ </a:t>
                      </a:r>
                      <a:endParaRPr kumimoji="0" lang="zh-CN" altLang="en-US" sz="2000" b="0" i="0" u="none" strike="noStrike" kern="1200" cap="none" normalizeH="0" baseline="0" smtClean="0">
                        <a:ln>
                          <a:noFill/>
                        </a:ln>
                        <a:solidFill>
                          <a:srgbClr val="0000FF"/>
                        </a:solidFill>
                        <a:effectLst/>
                        <a:latin typeface="+mj-ea"/>
                        <a:ea typeface="+mj-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19.</a:t>
                      </a:r>
                      <a:r>
                        <a:rPr kumimoji="0" lang="zh-CN" altLang="en-US" sz="2000" b="0" i="0" u="none" strike="noStrike" cap="none" normalizeH="0" baseline="0" smtClean="0">
                          <a:ln>
                            <a:noFill/>
                          </a:ln>
                          <a:solidFill>
                            <a:srgbClr val="0000FF"/>
                          </a:solidFill>
                          <a:effectLst/>
                          <a:latin typeface=".PhonepadTwo"/>
                          <a:ea typeface="方正兰亭黑简体" pitchFamily="2" charset="-122"/>
                        </a:rPr>
                        <a:t>依次填入文中横线上的成语，全都恰当的一项是(　　)</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17.</a:t>
                      </a:r>
                      <a:r>
                        <a:rPr kumimoji="0" lang="zh-CN" altLang="en-US" sz="2000" b="0" i="0" u="none" strike="noStrike" cap="none" normalizeH="0" baseline="0" smtClean="0">
                          <a:ln>
                            <a:noFill/>
                          </a:ln>
                          <a:solidFill>
                            <a:srgbClr val="0000FF"/>
                          </a:solidFill>
                          <a:effectLst/>
                          <a:latin typeface=".PhonepadTwo"/>
                          <a:ea typeface="方正兰亭黑简体" pitchFamily="2" charset="-122"/>
                        </a:rPr>
                        <a:t>下列各句中加点成语的使用，全都不正确的一项是 </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所考成语</a:t>
                      </a: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　重整旗鼓、意味深长、层出不穷、守正不阿、踌躇满志、万无一失 </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13.</a:t>
                      </a:r>
                      <a:r>
                        <a:rPr kumimoji="0" lang="zh-CN" altLang="en-US" sz="2000" b="0" i="0" u="none" strike="noStrike" cap="none" normalizeH="0" baseline="0" smtClean="0">
                          <a:ln>
                            <a:noFill/>
                          </a:ln>
                          <a:solidFill>
                            <a:srgbClr val="0000FF"/>
                          </a:solidFill>
                          <a:effectLst/>
                          <a:latin typeface=".PhonepadTwo"/>
                          <a:ea typeface="方正兰亭黑简体" pitchFamily="2" charset="-122"/>
                        </a:rPr>
                        <a:t>下列各句中加点成语的使用，全都正确的一项是 </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所考成语</a:t>
                      </a: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举重若轻、光怪陆离、改换门庭、并行不悖、空谷足音、奉为圭臬</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377782">
                <a:tc vMerge="1">
                  <a:txBody>
                    <a:bodyPr/>
                    <a:lstStyle/>
                    <a:p>
                      <a:endParaRPr/>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2000" b="0" i="0" u="none" strike="noStrike" kern="1200" cap="none" normalizeH="0" baseline="0" smtClean="0">
                        <a:ln>
                          <a:noFill/>
                        </a:ln>
                        <a:solidFill>
                          <a:srgbClr val="0000FF"/>
                        </a:solidFill>
                        <a:effectLst/>
                        <a:latin typeface="+mj-ea"/>
                        <a:ea typeface="+mj-ea"/>
                      </a:endParaRP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j-ea"/>
                          <a:ea typeface="+mj-ea"/>
                        </a:rPr>
                        <a:t>卷</a:t>
                      </a:r>
                      <a:r>
                        <a:rPr kumimoji="0" lang="en-US" altLang="zh-CN" sz="2000" b="0" i="0" u="none" strike="noStrike" kern="1200" cap="none" normalizeH="0" baseline="0" smtClean="0">
                          <a:ln>
                            <a:noFill/>
                          </a:ln>
                          <a:solidFill>
                            <a:srgbClr val="0000FF"/>
                          </a:solidFill>
                          <a:effectLst/>
                          <a:latin typeface="+mj-ea"/>
                          <a:ea typeface="+mj-ea"/>
                        </a:rPr>
                        <a:t>Ⅱ  </a:t>
                      </a:r>
                      <a:endParaRPr kumimoji="0" lang="zh-CN" altLang="en-US" sz="2000" b="0" i="0" u="none" strike="noStrike" kern="1200" cap="none" normalizeH="0" baseline="0" smtClean="0">
                        <a:ln>
                          <a:noFill/>
                        </a:ln>
                        <a:solidFill>
                          <a:srgbClr val="0000FF"/>
                        </a:solidFill>
                        <a:effectLst/>
                        <a:latin typeface="+mj-ea"/>
                        <a:ea typeface="+mj-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lang="en-US" altLang="zh-CN" sz="2000" b="0" smtClean="0">
                          <a:ln>
                            <a:noFill/>
                          </a:ln>
                          <a:solidFill>
                            <a:srgbClr val="0000FF"/>
                          </a:solidFill>
                          <a:effectLst/>
                          <a:latin typeface=".PhonepadTwo"/>
                          <a:ea typeface="方正兰亭黑简体" pitchFamily="2" charset="-122"/>
                          <a:sym typeface="+mn-ea"/>
                        </a:rPr>
                        <a:t>19.</a:t>
                      </a:r>
                      <a:r>
                        <a:rPr lang="zh-CN" altLang="en-US" sz="2000" b="0" smtClean="0">
                          <a:ln>
                            <a:noFill/>
                          </a:ln>
                          <a:solidFill>
                            <a:srgbClr val="0000FF"/>
                          </a:solidFill>
                          <a:effectLst/>
                          <a:latin typeface=".PhonepadTwo"/>
                          <a:ea typeface="方正兰亭黑简体" pitchFamily="2" charset="-122"/>
                          <a:sym typeface="+mn-ea"/>
                        </a:rPr>
                        <a:t>依次填入文中横线上的成语，全都恰当的一项是(　　)</a:t>
                      </a:r>
                      <a:endParaRPr kumimoji="0" lang="zh-CN" altLang="en-US" sz="2000" b="0" i="0" u="none" strike="noStrike" cap="none" normalizeH="0" baseline="0" smtClean="0">
                        <a:ln>
                          <a:noFill/>
                        </a:ln>
                        <a:solidFill>
                          <a:srgbClr val="0000FF"/>
                        </a:solidFill>
                        <a:effectLst/>
                        <a:latin typeface=".PhonepadTwo"/>
                        <a:ea typeface="方正兰亭黑简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17.</a:t>
                      </a:r>
                      <a:r>
                        <a:rPr kumimoji="0" lang="zh-CN" altLang="en-US" sz="2000" b="0" i="0" u="none" strike="noStrike" cap="none" normalizeH="0" baseline="0" smtClean="0">
                          <a:ln>
                            <a:noFill/>
                          </a:ln>
                          <a:solidFill>
                            <a:srgbClr val="0000FF"/>
                          </a:solidFill>
                          <a:effectLst/>
                          <a:latin typeface=".PhonepadTwo"/>
                          <a:ea typeface="方正兰亭黑简体" pitchFamily="2" charset="-122"/>
                        </a:rPr>
                        <a:t>下列各句中加点成语的使用，全都不正确的一项是 </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所考成语</a:t>
                      </a: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　 巧夺天工、望尘莫及、博学审问、充耳不闻、左支右绌、温文尔雅 </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13.</a:t>
                      </a:r>
                      <a:r>
                        <a:rPr kumimoji="0" lang="zh-CN" altLang="en-US" sz="2000" b="0" i="0" u="none" strike="noStrike" cap="none" normalizeH="0" baseline="0" smtClean="0">
                          <a:ln>
                            <a:noFill/>
                          </a:ln>
                          <a:solidFill>
                            <a:srgbClr val="0000FF"/>
                          </a:solidFill>
                          <a:effectLst/>
                          <a:latin typeface=".PhonepadTwo"/>
                          <a:ea typeface="方正兰亭黑简体" pitchFamily="2" charset="-122"/>
                        </a:rPr>
                        <a:t>下列各句中加点成语的使用，全都正确的一项是</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所考成语</a:t>
                      </a: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目不交睫、厝火积薪、筚路蓝缕、讳莫如深、安步当车、苦心孤诣</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377782">
                <a:tc vMerge="1">
                  <a:txBody>
                    <a:bodyPr/>
                    <a:lstStyle/>
                    <a:p>
                      <a:endParaRPr/>
                    </a:p>
                  </a:txBody>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2000" b="0" i="0" u="none" strike="noStrike" kern="1200" cap="none" normalizeH="0" baseline="0" smtClean="0">
                        <a:ln>
                          <a:noFill/>
                        </a:ln>
                        <a:solidFill>
                          <a:srgbClr val="0000FF"/>
                        </a:solidFill>
                        <a:effectLst/>
                        <a:latin typeface="+mj-ea"/>
                        <a:ea typeface="+mj-ea"/>
                      </a:endParaRP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000" b="0" i="0" u="none" strike="noStrike" kern="1200" cap="none" normalizeH="0" baseline="0" smtClean="0">
                          <a:ln>
                            <a:noFill/>
                          </a:ln>
                          <a:solidFill>
                            <a:srgbClr val="0000FF"/>
                          </a:solidFill>
                          <a:effectLst/>
                          <a:latin typeface="+mj-ea"/>
                          <a:ea typeface="+mj-ea"/>
                        </a:rPr>
                        <a:t>卷</a:t>
                      </a:r>
                      <a:r>
                        <a:rPr kumimoji="0" lang="en-US" altLang="zh-CN" sz="2000" b="0" i="0" u="none" strike="noStrike" kern="1200" cap="none" normalizeH="0" baseline="0" smtClean="0">
                          <a:ln>
                            <a:noFill/>
                          </a:ln>
                          <a:solidFill>
                            <a:srgbClr val="0000FF"/>
                          </a:solidFill>
                          <a:effectLst/>
                          <a:latin typeface="+mj-ea"/>
                          <a:ea typeface="+mj-ea"/>
                        </a:rPr>
                        <a:t>Ⅲ  </a:t>
                      </a:r>
                      <a:endParaRPr kumimoji="0" lang="zh-CN" altLang="en-US" sz="2000" b="0" i="0" u="none" strike="noStrike" kern="1200" cap="none" normalizeH="0" baseline="0" smtClean="0">
                        <a:ln>
                          <a:noFill/>
                        </a:ln>
                        <a:solidFill>
                          <a:srgbClr val="0000FF"/>
                        </a:solidFill>
                        <a:effectLst/>
                        <a:latin typeface="+mj-ea"/>
                        <a:ea typeface="+mj-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lang="en-US" altLang="zh-CN" sz="2000" b="0" smtClean="0">
                          <a:ln>
                            <a:noFill/>
                          </a:ln>
                          <a:solidFill>
                            <a:srgbClr val="0000FF"/>
                          </a:solidFill>
                          <a:effectLst/>
                          <a:latin typeface=".PhonepadTwo"/>
                          <a:ea typeface="方正兰亭黑简体" pitchFamily="2" charset="-122"/>
                          <a:sym typeface="+mn-ea"/>
                        </a:rPr>
                        <a:t>19.</a:t>
                      </a:r>
                      <a:r>
                        <a:rPr lang="zh-CN" altLang="en-US" sz="2000" b="0" smtClean="0">
                          <a:ln>
                            <a:noFill/>
                          </a:ln>
                          <a:solidFill>
                            <a:srgbClr val="0000FF"/>
                          </a:solidFill>
                          <a:effectLst/>
                          <a:latin typeface=".PhonepadTwo"/>
                          <a:ea typeface="方正兰亭黑简体" pitchFamily="2" charset="-122"/>
                          <a:sym typeface="+mn-ea"/>
                        </a:rPr>
                        <a:t>依次填入文中横线上的成语，全都恰当的一项是(　　)</a:t>
                      </a:r>
                      <a:endParaRPr kumimoji="0" lang="zh-CN" altLang="en-US" sz="2000" b="0" i="0" u="none" strike="noStrike" cap="none" normalizeH="0" baseline="0" smtClean="0">
                        <a:ln>
                          <a:noFill/>
                        </a:ln>
                        <a:solidFill>
                          <a:srgbClr val="0000FF"/>
                        </a:solidFill>
                        <a:effectLst/>
                        <a:latin typeface=".PhonepadTwo"/>
                        <a:ea typeface="方正兰亭黑简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17.</a:t>
                      </a:r>
                      <a:r>
                        <a:rPr kumimoji="0" lang="zh-CN" altLang="en-US" sz="2000" b="0" i="0" u="none" strike="noStrike" cap="none" normalizeH="0" baseline="0" smtClean="0">
                          <a:ln>
                            <a:noFill/>
                          </a:ln>
                          <a:solidFill>
                            <a:srgbClr val="0000FF"/>
                          </a:solidFill>
                          <a:effectLst/>
                          <a:latin typeface=".PhonepadTwo"/>
                          <a:ea typeface="方正兰亭黑简体" pitchFamily="2" charset="-122"/>
                        </a:rPr>
                        <a:t>下列各句中加点成语的使用，全都不正确的一项是 </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所考成语</a:t>
                      </a: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　行之有效、汗牛充栋、等而下之、乐不思蜀、滥竽充数、滔滔不绝 </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13.</a:t>
                      </a:r>
                      <a:r>
                        <a:rPr kumimoji="0" lang="zh-CN" altLang="en-US" sz="2000" b="0" i="0" u="none" strike="noStrike" cap="none" normalizeH="0" baseline="0" smtClean="0">
                          <a:ln>
                            <a:noFill/>
                          </a:ln>
                          <a:solidFill>
                            <a:srgbClr val="0000FF"/>
                          </a:solidFill>
                          <a:effectLst/>
                          <a:latin typeface=".PhonepadTwo"/>
                          <a:ea typeface="方正兰亭黑简体" pitchFamily="2" charset="-122"/>
                        </a:rPr>
                        <a:t>下列各句中加点成语的使用，全都正确的一项是</a:t>
                      </a: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所考成语</a:t>
                      </a:r>
                      <a:r>
                        <a:rPr kumimoji="0" lang="en-US" altLang="zh-CN" sz="2000" b="0" i="0" u="none" strike="noStrike" cap="none" normalizeH="0" baseline="0" smtClean="0">
                          <a:ln>
                            <a:noFill/>
                          </a:ln>
                          <a:solidFill>
                            <a:srgbClr val="0000FF"/>
                          </a:solidFill>
                          <a:effectLst/>
                          <a:latin typeface=".PhonepadTwo"/>
                          <a:ea typeface="方正兰亭黑简体" pitchFamily="2" charset="-122"/>
                        </a:rPr>
                        <a:t>]</a:t>
                      </a:r>
                      <a:r>
                        <a:rPr kumimoji="0" lang="zh-CN" altLang="en-US" sz="2000" b="0" i="0" u="none" strike="noStrike" cap="none" normalizeH="0" baseline="0" smtClean="0">
                          <a:ln>
                            <a:noFill/>
                          </a:ln>
                          <a:solidFill>
                            <a:srgbClr val="0000FF"/>
                          </a:solidFill>
                          <a:effectLst/>
                          <a:latin typeface=".PhonepadTwo"/>
                          <a:ea typeface="方正兰亭黑简体" pitchFamily="2" charset="-122"/>
                        </a:rPr>
                        <a:t>浩如烟海、刮目相看、一言九鼎、按图索骥、笔走龙蛇、涣然冰释</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
        <p:nvSpPr>
          <p:cNvPr id="3" name="Rectangle 18">
            <a:hlinkClick r:id="rId3" action="ppaction://hlinksldjump"/>
          </p:cNvPr>
          <p:cNvSpPr>
            <a:spLocks noChangeArrowheads="1"/>
          </p:cNvSpPr>
          <p:nvPr/>
        </p:nvSpPr>
        <p:spPr bwMode="auto">
          <a:xfrm>
            <a:off x="10491788" y="6094413"/>
            <a:ext cx="1136650" cy="307340"/>
          </a:xfrm>
          <a:prstGeom prst="rect">
            <a:avLst/>
          </a:prstGeom>
          <a:noFill/>
          <a:ln w="9525">
            <a:noFill/>
            <a:miter lim="800000"/>
          </a:ln>
        </p:spPr>
        <p:txBody>
          <a:bodyPr lIns="0" tIns="0" rIns="0" bIns="0">
            <a:spAutoFit/>
          </a:bodyPr>
          <a:lstStyle/>
          <a:p>
            <a:pPr algn="ctr">
              <a:defRPr/>
            </a:pPr>
            <a:r>
              <a:rPr lang="zh-CN" altLang="en-US" sz="2000" b="1">
                <a:solidFill>
                  <a:srgbClr val="005782"/>
                </a:solidFill>
                <a:latin typeface="微软雅黑" pitchFamily="34" charset="-122"/>
                <a:ea typeface="微软雅黑" pitchFamily="34" charset="-122"/>
                <a:cs typeface="宋体" panose="02010600030101010101" pitchFamily="2" charset="-122"/>
              </a:rPr>
              <a:t>返回</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0548"/>
                                        </p:tgtEl>
                                        <p:attrNameLst>
                                          <p:attrName>style.visibility</p:attrName>
                                        </p:attrNameLst>
                                      </p:cBhvr>
                                      <p:to>
                                        <p:strVal val="visible"/>
                                      </p:to>
                                    </p:set>
                                    <p:animEffect transition="in" filter="dissolve">
                                      <p:cBhvr>
                                        <p:cTn id="7" dur="1000"/>
                                        <p:tgtEl>
                                          <p:spTgt spid="100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0548" name="Group 196"/>
          <p:cNvGraphicFramePr>
            <a:graphicFrameLocks noGrp="1"/>
          </p:cNvGraphicFramePr>
          <p:nvPr/>
        </p:nvGraphicFramePr>
        <p:xfrm>
          <a:off x="781050" y="905529"/>
          <a:ext cx="10421620" cy="5120640"/>
        </p:xfrm>
        <a:graphic>
          <a:graphicData uri="http://schemas.openxmlformats.org/drawingml/2006/table">
            <a:tbl>
              <a:tblPr/>
              <a:tblGrid>
                <a:gridCol w="2378075"/>
                <a:gridCol w="1610995"/>
                <a:gridCol w="2512695"/>
                <a:gridCol w="3919855"/>
              </a:tblGrid>
              <a:tr h="419100">
                <a:tc>
                  <a:txBody>
                    <a:bodyPr/>
                    <a:lstStyle/>
                    <a:p>
                      <a:pPr marL="0" marR="0" lvl="0" indent="0" algn="ctr" defTabSz="914400" rtl="0" eaLnBrk="1" fontAlgn="base" latinLnBrk="0" hangingPunct="1">
                        <a:lnSpc>
                          <a:spcPct val="150000"/>
                        </a:lnSpc>
                        <a:spcBef>
                          <a:spcPct val="20000"/>
                        </a:spcBef>
                        <a:spcAft>
                          <a:spcPct val="0"/>
                        </a:spcAft>
                        <a:buClrTx/>
                        <a:buSzTx/>
                        <a:buFont typeface="Arial" pitchFamily="34" charset="0"/>
                        <a:buNone/>
                      </a:pPr>
                      <a:r>
                        <a:rPr sz="2400" b="1" smtClean="0">
                          <a:ln>
                            <a:noFill/>
                          </a:ln>
                          <a:solidFill>
                            <a:srgbClr val="0000FF"/>
                          </a:solidFill>
                          <a:effectLst/>
                          <a:latin typeface="+mj-ea"/>
                          <a:ea typeface="+mj-ea"/>
                          <a:sym typeface="+mn-ea"/>
                        </a:rPr>
                        <a:t>全国卷</a:t>
                      </a:r>
                      <a:endParaRPr kumimoji="0" lang="zh-CN" altLang="en-US" sz="2400" b="1" i="0" u="none" strike="noStrike" cap="none" normalizeH="0" baseline="0" smtClean="0">
                        <a:ln>
                          <a:noFill/>
                        </a:ln>
                        <a:solidFill>
                          <a:srgbClr val="0000FF"/>
                        </a:solidFill>
                        <a:effectLst/>
                        <a:latin typeface="+mj-ea"/>
                        <a:ea typeface="+mj-ea"/>
                        <a:sym typeface="+mn-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Tx/>
                        <a:buFont typeface="Arial" pitchFamily="34" charset="0"/>
                        <a:buNone/>
                      </a:pPr>
                      <a:r>
                        <a:rPr kumimoji="0" sz="2400" b="1" i="0" u="none" strike="noStrike" cap="none" normalizeH="0" baseline="0" smtClean="0">
                          <a:ln>
                            <a:noFill/>
                          </a:ln>
                          <a:solidFill>
                            <a:srgbClr val="0000FF"/>
                          </a:solidFill>
                          <a:effectLst/>
                          <a:latin typeface="+mj-ea"/>
                          <a:ea typeface="+mj-ea"/>
                        </a:rPr>
                        <a:t>语境文体</a:t>
                      </a:r>
                      <a:endParaRPr kumimoji="0" lang="zh-CN" altLang="en-US" sz="2400" b="1" i="0" u="none" strike="noStrike" cap="none" normalizeH="0" baseline="0" smtClean="0">
                        <a:ln>
                          <a:noFill/>
                        </a:ln>
                        <a:solidFill>
                          <a:srgbClr val="0000FF"/>
                        </a:solidFill>
                        <a:effectLst/>
                        <a:latin typeface="+mj-ea"/>
                        <a:ea typeface="+mj-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Tx/>
                        <a:buFont typeface="Arial" pitchFamily="34" charset="0"/>
                        <a:buNone/>
                      </a:pPr>
                      <a:r>
                        <a:rPr kumimoji="0" sz="2400" b="1" i="0" u="none" strike="noStrike" cap="none" normalizeH="0" baseline="0" smtClean="0">
                          <a:ln>
                            <a:noFill/>
                          </a:ln>
                          <a:solidFill>
                            <a:srgbClr val="0000FF"/>
                          </a:solidFill>
                          <a:effectLst/>
                          <a:latin typeface="+mj-ea"/>
                          <a:ea typeface="+mj-ea"/>
                        </a:rPr>
                        <a:t>	考查题型</a:t>
                      </a:r>
                      <a:endParaRPr kumimoji="0" lang="en-US" altLang="zh-CN" sz="2400" b="1" i="0" u="none" strike="noStrike" cap="none" normalizeH="0" baseline="0" smtClean="0">
                        <a:ln>
                          <a:noFill/>
                        </a:ln>
                        <a:solidFill>
                          <a:srgbClr val="0000FF"/>
                        </a:solidFill>
                        <a:effectLst/>
                        <a:latin typeface="+mj-ea"/>
                        <a:ea typeface="+mj-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50000"/>
                        </a:lnSpc>
                        <a:spcBef>
                          <a:spcPct val="20000"/>
                        </a:spcBef>
                        <a:spcAft>
                          <a:spcPct val="0"/>
                        </a:spcAft>
                        <a:buClrTx/>
                        <a:buSzTx/>
                        <a:buFont typeface="Arial" pitchFamily="34" charset="0"/>
                        <a:buNone/>
                      </a:pPr>
                      <a:r>
                        <a:rPr kumimoji="0" lang="en-US" altLang="zh-CN" sz="2400" b="1" i="0" u="none" strike="noStrike" cap="none" normalizeH="0" baseline="0" smtClean="0">
                          <a:ln>
                            <a:noFill/>
                          </a:ln>
                          <a:solidFill>
                            <a:srgbClr val="0000FF"/>
                          </a:solidFill>
                          <a:effectLst/>
                          <a:latin typeface="+mj-ea"/>
                          <a:ea typeface="+mj-ea"/>
                        </a:rPr>
                        <a:t>命题角度剖析</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854075">
                <a:tc>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lang="en-US" sz="2400" b="0" i="0" u="none" strike="noStrike" cap="none" normalizeH="0" baseline="0" smtClean="0">
                          <a:ln>
                            <a:noFill/>
                          </a:ln>
                          <a:solidFill>
                            <a:srgbClr val="0000FF"/>
                          </a:solidFill>
                          <a:effectLst/>
                          <a:latin typeface=".PhonepadTwo"/>
                          <a:ea typeface="方正兰亭黑简体" pitchFamily="2" charset="-122"/>
                        </a:rPr>
                        <a:t>2018</a:t>
                      </a:r>
                      <a:r>
                        <a:rPr kumimoji="0" lang="zh-CN" altLang="en-US" sz="2400" b="0" i="0" u="none" strike="noStrike" cap="none" normalizeH="0" baseline="0" smtClean="0">
                          <a:ln>
                            <a:noFill/>
                          </a:ln>
                          <a:solidFill>
                            <a:srgbClr val="0000FF"/>
                          </a:solidFill>
                          <a:effectLst/>
                          <a:latin typeface=".PhonepadTwo"/>
                          <a:ea typeface="方正兰亭黑简体" pitchFamily="2" charset="-122"/>
                        </a:rPr>
                        <a:t>年全国卷</a:t>
                      </a:r>
                      <a:r>
                        <a:rPr kumimoji="0" sz="2400" b="0" i="0" u="none" strike="noStrike" cap="none" normalizeH="0" baseline="0" smtClean="0">
                          <a:ln>
                            <a:noFill/>
                          </a:ln>
                          <a:solidFill>
                            <a:srgbClr val="0000FF"/>
                          </a:solidFill>
                          <a:effectLst/>
                          <a:latin typeface=".PhonepadTwo"/>
                          <a:ea typeface="方正兰亭黑简体" pitchFamily="2" charset="-122"/>
                        </a:rPr>
                        <a:t>Ⅰ(大洋一号)</a:t>
                      </a:r>
                      <a:endParaRPr kumimoji="0" lang="zh-CN" altLang="en-US" sz="2400" b="0" i="0" u="none" strike="noStrike" cap="none" normalizeH="0" baseline="0" smtClean="0">
                        <a:ln>
                          <a:noFill/>
                        </a:ln>
                        <a:solidFill>
                          <a:srgbClr val="0000FF"/>
                        </a:solidFill>
                        <a:effectLst/>
                        <a:latin typeface=".PhonepadTwo"/>
                        <a:ea typeface="方正兰亭黑简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sz="2400" b="0" i="0" u="none" strike="noStrike" cap="none" normalizeH="0" baseline="0" smtClean="0">
                          <a:ln>
                            <a:noFill/>
                          </a:ln>
                          <a:solidFill>
                            <a:srgbClr val="0000FF"/>
                          </a:solidFill>
                          <a:effectLst/>
                          <a:latin typeface=".PhonepadTwo"/>
                          <a:ea typeface="方正兰亭黑简体" pitchFamily="2" charset="-122"/>
                        </a:rPr>
                        <a:t>科普文本</a:t>
                      </a:r>
                      <a:endParaRPr kumimoji="0" lang="zh-CN" altLang="en-US" sz="2400" b="0" i="0" u="none" strike="noStrike" cap="none" normalizeH="0" baseline="0" smtClean="0">
                        <a:ln>
                          <a:noFill/>
                        </a:ln>
                        <a:solidFill>
                          <a:srgbClr val="0000FF"/>
                        </a:solidFill>
                        <a:effectLst/>
                        <a:latin typeface=".PhonepadTwo"/>
                        <a:ea typeface="方正兰亭黑简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sz="2400" b="0" i="0" u="none" strike="noStrike" cap="none" normalizeH="0" baseline="0" smtClean="0">
                          <a:ln>
                            <a:noFill/>
                          </a:ln>
                          <a:solidFill>
                            <a:srgbClr val="0000FF"/>
                          </a:solidFill>
                          <a:effectLst/>
                          <a:latin typeface=".PhonepadTwo"/>
                          <a:ea typeface="方正兰亭黑简体" pitchFamily="2" charset="-122"/>
                        </a:rPr>
                        <a:t>病句、成语、连贯</a:t>
                      </a:r>
                      <a:endParaRPr kumimoji="0" lang="zh-CN" altLang="en-US" sz="2400" b="0" i="0" u="none" strike="noStrike" cap="none" normalizeH="0" baseline="0" smtClean="0">
                        <a:ln>
                          <a:noFill/>
                        </a:ln>
                        <a:solidFill>
                          <a:srgbClr val="0000FF"/>
                        </a:solidFill>
                        <a:effectLst/>
                        <a:latin typeface=".PhonepadTwo"/>
                        <a:ea typeface="方正兰亭黑简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rowSpan="3">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lang="zh-CN" altLang="en-US" sz="2400" b="0" i="0" u="none" strike="noStrike" cap="none" normalizeH="0" baseline="0" smtClean="0">
                          <a:ln>
                            <a:noFill/>
                          </a:ln>
                          <a:solidFill>
                            <a:srgbClr val="0000FF"/>
                          </a:solidFill>
                          <a:effectLst/>
                          <a:latin typeface=".PhonepadTwo"/>
                          <a:ea typeface="方正兰亭黑简体" pitchFamily="2" charset="-122"/>
                        </a:rPr>
                        <a:t>试题形式创新，回归本质，注重了语文素养的考查。三类题型虽然仍是以选择题形式设置，但注重了语境，所命题目均在语境中进行考查。这表明命题者重视学生基本素养的考查。做题必须先读懂文意，再做出判断。</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r h="1738002">
                <a:tc>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lang="en-US" sz="2400" b="0" i="0" u="none" strike="noStrike" cap="none" normalizeH="0" baseline="0" smtClean="0">
                          <a:ln>
                            <a:noFill/>
                          </a:ln>
                          <a:solidFill>
                            <a:srgbClr val="0000FF"/>
                          </a:solidFill>
                          <a:effectLst/>
                          <a:latin typeface=".PhonepadTwo"/>
                          <a:ea typeface="方正兰亭黑简体" pitchFamily="2" charset="-122"/>
                        </a:rPr>
                        <a:t>2018</a:t>
                      </a:r>
                      <a:r>
                        <a:rPr kumimoji="0" lang="zh-CN" altLang="en-US" sz="2400" b="0" i="0" u="none" strike="noStrike" cap="none" normalizeH="0" baseline="0" smtClean="0">
                          <a:ln>
                            <a:noFill/>
                          </a:ln>
                          <a:solidFill>
                            <a:srgbClr val="0000FF"/>
                          </a:solidFill>
                          <a:effectLst/>
                          <a:latin typeface=".PhonepadTwo"/>
                          <a:ea typeface="方正兰亭黑简体" pitchFamily="2" charset="-122"/>
                        </a:rPr>
                        <a:t>年全国卷</a:t>
                      </a:r>
                      <a:r>
                        <a:rPr sz="2400" b="0" smtClean="0">
                          <a:ln>
                            <a:noFill/>
                          </a:ln>
                          <a:solidFill>
                            <a:srgbClr val="0000FF"/>
                          </a:solidFill>
                          <a:effectLst/>
                          <a:latin typeface=".PhonepadTwo"/>
                          <a:ea typeface="方正兰亭黑简体" pitchFamily="2" charset="-122"/>
                          <a:sym typeface="+mn-ea"/>
                        </a:rPr>
                        <a:t>Ⅱ(戏曲的传承与创新)</a:t>
                      </a:r>
                      <a:endParaRPr kumimoji="0" lang="zh-CN" altLang="en-US" sz="2400" b="0" i="0" u="none" strike="noStrike" cap="none" normalizeH="0" baseline="0" smtClean="0">
                        <a:ln>
                          <a:noFill/>
                        </a:ln>
                        <a:solidFill>
                          <a:srgbClr val="0000FF"/>
                        </a:solidFill>
                        <a:effectLst/>
                        <a:latin typeface=".PhonepadTwo"/>
                        <a:ea typeface="方正兰亭黑简体" pitchFamily="2" charset="-122"/>
                        <a:sym typeface="+mn-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sz="2400" b="0" i="0" u="none" strike="noStrike" cap="none" normalizeH="0" baseline="0" smtClean="0">
                          <a:ln>
                            <a:noFill/>
                          </a:ln>
                          <a:solidFill>
                            <a:srgbClr val="0000FF"/>
                          </a:solidFill>
                          <a:effectLst/>
                          <a:latin typeface=".PhonepadTwo"/>
                          <a:ea typeface="方正兰亭黑简体" pitchFamily="2" charset="-122"/>
                        </a:rPr>
                        <a:t>社科文本</a:t>
                      </a:r>
                      <a:endParaRPr kumimoji="0" lang="zh-CN" altLang="en-US" sz="2400" b="0" i="0" u="none" strike="noStrike" cap="none" normalizeH="0" baseline="0" smtClean="0">
                        <a:ln>
                          <a:noFill/>
                        </a:ln>
                        <a:solidFill>
                          <a:srgbClr val="0000FF"/>
                        </a:solidFill>
                        <a:effectLst/>
                        <a:latin typeface=".PhonepadTwo"/>
                        <a:ea typeface="方正兰亭黑简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sz="2400" b="0" i="0" u="none" strike="noStrike" cap="none" normalizeH="0" baseline="0" smtClean="0">
                          <a:ln>
                            <a:noFill/>
                          </a:ln>
                          <a:solidFill>
                            <a:srgbClr val="0000FF"/>
                          </a:solidFill>
                          <a:effectLst/>
                          <a:latin typeface=".PhonepadTwo"/>
                          <a:ea typeface="方正兰亭黑简体" pitchFamily="2" charset="-122"/>
                        </a:rPr>
                        <a:t>连贯、成语、病句	</a:t>
                      </a:r>
                      <a:endParaRPr kumimoji="0" lang="zh-CN" altLang="en-US" sz="2400" b="0" i="0" u="none" strike="noStrike" cap="none" normalizeH="0" baseline="0" smtClean="0">
                        <a:ln>
                          <a:noFill/>
                        </a:ln>
                        <a:solidFill>
                          <a:srgbClr val="0000FF"/>
                        </a:solidFill>
                        <a:effectLst/>
                        <a:latin typeface=".PhonepadTwo"/>
                        <a:ea typeface="方正兰亭黑简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vMerge="1">
                  <a:txBody>
                    <a:bodyPr/>
                    <a:lstStyle/>
                    <a:p>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r h="854075">
                <a:tc>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lang="en-US" sz="2400" b="0" i="0" u="none" strike="noStrike" cap="none" normalizeH="0" baseline="0" smtClean="0">
                          <a:ln>
                            <a:noFill/>
                          </a:ln>
                          <a:solidFill>
                            <a:srgbClr val="0000FF"/>
                          </a:solidFill>
                          <a:effectLst/>
                          <a:latin typeface=".PhonepadTwo"/>
                          <a:ea typeface="方正兰亭黑简体" pitchFamily="2" charset="-122"/>
                        </a:rPr>
                        <a:t>2018</a:t>
                      </a:r>
                      <a:r>
                        <a:rPr kumimoji="0" lang="zh-CN" altLang="en-US" sz="2400" b="0" i="0" u="none" strike="noStrike" cap="none" normalizeH="0" baseline="0" smtClean="0">
                          <a:ln>
                            <a:noFill/>
                          </a:ln>
                          <a:solidFill>
                            <a:srgbClr val="0000FF"/>
                          </a:solidFill>
                          <a:effectLst/>
                          <a:latin typeface=".PhonepadTwo"/>
                          <a:ea typeface="方正兰亭黑简体" pitchFamily="2" charset="-122"/>
                        </a:rPr>
                        <a:t>年全国卷</a:t>
                      </a:r>
                      <a:r>
                        <a:rPr sz="2400" b="0" smtClean="0">
                          <a:ln>
                            <a:noFill/>
                          </a:ln>
                          <a:solidFill>
                            <a:srgbClr val="0000FF"/>
                          </a:solidFill>
                          <a:effectLst/>
                          <a:latin typeface=".PhonepadTwo"/>
                          <a:ea typeface="方正兰亭黑简体" pitchFamily="2" charset="-122"/>
                          <a:sym typeface="+mn-ea"/>
                        </a:rPr>
                        <a:t>Ⅲ(动物迁徙)</a:t>
                      </a:r>
                      <a:endParaRPr kumimoji="0" lang="zh-CN" altLang="en-US" sz="2400" b="0" i="0" u="none" strike="noStrike" cap="none" normalizeH="0" baseline="0" smtClean="0">
                        <a:ln>
                          <a:noFill/>
                        </a:ln>
                        <a:solidFill>
                          <a:srgbClr val="0000FF"/>
                        </a:solidFill>
                        <a:effectLst/>
                        <a:latin typeface=".PhonepadTwo"/>
                        <a:ea typeface="方正兰亭黑简体" pitchFamily="2" charset="-122"/>
                        <a:sym typeface="+mn-ea"/>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sz="2400" b="0" i="0" u="none" strike="noStrike" cap="none" normalizeH="0" baseline="0" smtClean="0">
                          <a:ln>
                            <a:noFill/>
                          </a:ln>
                          <a:solidFill>
                            <a:srgbClr val="0000FF"/>
                          </a:solidFill>
                          <a:effectLst/>
                          <a:latin typeface=".PhonepadTwo"/>
                          <a:ea typeface="方正兰亭黑简体" pitchFamily="2" charset="-122"/>
                        </a:rPr>
                        <a:t>科普文本</a:t>
                      </a:r>
                      <a:endParaRPr kumimoji="0" lang="zh-CN" altLang="en-US" sz="2400" b="0" i="0" u="none" strike="noStrike" cap="none" normalizeH="0" baseline="0" smtClean="0">
                        <a:ln>
                          <a:noFill/>
                        </a:ln>
                        <a:solidFill>
                          <a:srgbClr val="0000FF"/>
                        </a:solidFill>
                        <a:effectLst/>
                        <a:latin typeface=".PhonepadTwo"/>
                        <a:ea typeface="方正兰亭黑简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20000"/>
                        </a:spcBef>
                        <a:spcAft>
                          <a:spcPct val="0"/>
                        </a:spcAft>
                        <a:buClrTx/>
                        <a:buSzTx/>
                        <a:buFont typeface="Arial" pitchFamily="34" charset="0"/>
                        <a:buNone/>
                      </a:pPr>
                      <a:r>
                        <a:rPr kumimoji="0" sz="2400" b="0" i="0" u="none" strike="noStrike" cap="none" normalizeH="0" baseline="0" smtClean="0">
                          <a:ln>
                            <a:noFill/>
                          </a:ln>
                          <a:solidFill>
                            <a:srgbClr val="0000FF"/>
                          </a:solidFill>
                          <a:effectLst/>
                          <a:latin typeface=".PhonepadTwo"/>
                          <a:ea typeface="方正兰亭黑简体" pitchFamily="2" charset="-122"/>
                        </a:rPr>
                        <a:t>成语、病句、连贯</a:t>
                      </a:r>
                      <a:endParaRPr kumimoji="0" lang="zh-CN" altLang="en-US" sz="2400" b="0" i="0" u="none" strike="noStrike" cap="none" normalizeH="0" baseline="0" smtClean="0">
                        <a:ln>
                          <a:noFill/>
                        </a:ln>
                        <a:solidFill>
                          <a:srgbClr val="0000FF"/>
                        </a:solidFill>
                        <a:effectLst/>
                        <a:latin typeface=".PhonepadTwo"/>
                        <a:ea typeface="方正兰亭黑简体" pitchFamily="2" charset="-122"/>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vMerge="1">
                  <a:txBody>
                    <a:bodyPr/>
                    <a:lstStyle/>
                    <a:p>
                      <a:endParaRP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0548"/>
                                        </p:tgtEl>
                                        <p:attrNameLst>
                                          <p:attrName>style.visibility</p:attrName>
                                        </p:attrNameLst>
                                      </p:cBhvr>
                                      <p:to>
                                        <p:strVal val="visible"/>
                                      </p:to>
                                    </p:set>
                                    <p:animEffect transition="in" filter="dissolve">
                                      <p:cBhvr>
                                        <p:cTn id="7" dur="1000"/>
                                        <p:tgtEl>
                                          <p:spTgt spid="100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8466" name="Group 50"/>
          <p:cNvGraphicFramePr>
            <a:graphicFrameLocks noGrp="1"/>
          </p:cNvGraphicFramePr>
          <p:nvPr/>
        </p:nvGraphicFramePr>
        <p:xfrm>
          <a:off x="1260443" y="1311261"/>
          <a:ext cx="9469120" cy="3895344"/>
        </p:xfrm>
        <a:graphic>
          <a:graphicData uri="http://schemas.openxmlformats.org/drawingml/2006/table">
            <a:tbl>
              <a:tblPr/>
              <a:tblGrid>
                <a:gridCol w="2072005"/>
                <a:gridCol w="7397115"/>
              </a:tblGrid>
              <a:tr h="3895090">
                <a:tc>
                  <a:txBody>
                    <a:bodyPr/>
                    <a:lstStyle/>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4000" b="1" i="0" u="none" strike="noStrike" cap="none" normalizeH="0" baseline="0" smtClean="0">
                        <a:ln>
                          <a:noFill/>
                        </a:ln>
                        <a:solidFill>
                          <a:srgbClr val="0000FF"/>
                        </a:solidFill>
                        <a:effectLst/>
                        <a:latin typeface=".PhonepadTwo"/>
                        <a:ea typeface="方正兰亭黑简体" pitchFamily="2" charset="-122"/>
                      </a:endParaRPr>
                    </a:p>
                    <a:p>
                      <a:pPr marL="0" marR="0" lvl="0" indent="0" algn="ctr" defTabSz="914400" rtl="0" eaLnBrk="1" fontAlgn="base" latinLnBrk="0" hangingPunct="1">
                        <a:lnSpc>
                          <a:spcPct val="100000"/>
                        </a:lnSpc>
                        <a:spcBef>
                          <a:spcPct val="20000"/>
                        </a:spcBef>
                        <a:spcAft>
                          <a:spcPct val="0"/>
                        </a:spcAft>
                        <a:buClrTx/>
                        <a:buSzTx/>
                        <a:buFont typeface="Arial" pitchFamily="34" charset="0"/>
                        <a:buNone/>
                      </a:pPr>
                      <a:endParaRPr kumimoji="0" lang="zh-CN" altLang="en-US" sz="4000" b="1" i="0" u="none" strike="noStrike" cap="none" normalizeH="0" baseline="0" smtClean="0">
                        <a:ln>
                          <a:noFill/>
                        </a:ln>
                        <a:solidFill>
                          <a:srgbClr val="0000FF"/>
                        </a:solidFill>
                        <a:effectLst/>
                        <a:latin typeface=".PhonepadTwo"/>
                        <a:ea typeface="方正兰亭黑简体" pitchFamily="2" charset="-122"/>
                      </a:endParaRPr>
                    </a:p>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800" b="1" i="0" u="none" strike="noStrike" kern="1200" cap="none" normalizeH="0" baseline="0" smtClean="0">
                          <a:ln>
                            <a:noFill/>
                          </a:ln>
                          <a:solidFill>
                            <a:srgbClr val="0000FF"/>
                          </a:solidFill>
                          <a:effectLst/>
                          <a:latin typeface="+mj-ea"/>
                          <a:ea typeface="+mj-ea"/>
                        </a:rPr>
                        <a:t>考点分布 </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20000"/>
                        </a:spcBef>
                        <a:spcAft>
                          <a:spcPct val="0"/>
                        </a:spcAft>
                        <a:buClrTx/>
                        <a:buSzTx/>
                        <a:buFont typeface="Arial" pitchFamily="34" charset="0"/>
                        <a:buNone/>
                      </a:pPr>
                      <a:r>
                        <a:rPr kumimoji="0" lang="zh-CN" altLang="en-US" sz="2400" b="0" i="0" u="none" strike="noStrike" cap="none" normalizeH="0" baseline="0" smtClean="0">
                          <a:ln>
                            <a:noFill/>
                          </a:ln>
                          <a:solidFill>
                            <a:srgbClr val="0000FF"/>
                          </a:solidFill>
                          <a:effectLst/>
                          <a:latin typeface=".PhonepadTwo"/>
                          <a:ea typeface="方正兰亭黑简体" pitchFamily="2" charset="-122"/>
                        </a:rPr>
                        <a:t>在近几年高考题中，对实词的考查主要集中在名词、动词、形容词</a:t>
                      </a:r>
                      <a:r>
                        <a:rPr kumimoji="0" lang="en-US" altLang="zh-CN" sz="2400" b="0" i="0" u="none" strike="noStrike" cap="none" normalizeH="0" baseline="0" smtClean="0">
                          <a:ln>
                            <a:noFill/>
                          </a:ln>
                          <a:solidFill>
                            <a:srgbClr val="0000FF"/>
                          </a:solidFill>
                          <a:effectLst/>
                          <a:latin typeface=".PhonepadTwo"/>
                          <a:ea typeface="方正兰亭黑简体" pitchFamily="2" charset="-122"/>
                        </a:rPr>
                        <a:t>(</a:t>
                      </a:r>
                      <a:r>
                        <a:rPr kumimoji="0" lang="zh-CN" altLang="en-US" sz="2400" b="0" i="0" u="none" strike="noStrike" cap="none" normalizeH="0" baseline="0" smtClean="0">
                          <a:ln>
                            <a:noFill/>
                          </a:ln>
                          <a:solidFill>
                            <a:srgbClr val="0000FF"/>
                          </a:solidFill>
                          <a:effectLst/>
                          <a:latin typeface=".PhonepadTwo"/>
                          <a:ea typeface="方正兰亭黑简体" pitchFamily="2" charset="-122"/>
                        </a:rPr>
                        <a:t>以动词、形容词居多</a:t>
                      </a:r>
                      <a:r>
                        <a:rPr kumimoji="0" lang="en-US" altLang="zh-CN" sz="2400" b="0" i="0" u="none" strike="noStrike" cap="none" normalizeH="0" baseline="0" smtClean="0">
                          <a:ln>
                            <a:noFill/>
                          </a:ln>
                          <a:solidFill>
                            <a:srgbClr val="0000FF"/>
                          </a:solidFill>
                          <a:effectLst/>
                          <a:latin typeface=".PhonepadTwo"/>
                          <a:ea typeface="方正兰亭黑简体" pitchFamily="2" charset="-122"/>
                        </a:rPr>
                        <a:t>)</a:t>
                      </a:r>
                      <a:r>
                        <a:rPr kumimoji="0" lang="zh-CN" altLang="en-US" sz="2400" b="0" i="0" u="none" strike="noStrike" cap="none" normalizeH="0" baseline="0" smtClean="0">
                          <a:ln>
                            <a:noFill/>
                          </a:ln>
                          <a:solidFill>
                            <a:srgbClr val="0000FF"/>
                          </a:solidFill>
                          <a:effectLst/>
                          <a:latin typeface=".PhonepadTwo"/>
                          <a:ea typeface="方正兰亭黑简体" pitchFamily="2" charset="-122"/>
                        </a:rPr>
                        <a:t>上，考查特点主要有：</a:t>
                      </a:r>
                    </a:p>
                    <a:p>
                      <a:pPr marL="0" marR="0" lvl="0" indent="0" algn="l" defTabSz="914400" rtl="0" eaLnBrk="1" fontAlgn="base" latinLnBrk="0" hangingPunct="1">
                        <a:lnSpc>
                          <a:spcPct val="140000"/>
                        </a:lnSpc>
                        <a:spcBef>
                          <a:spcPct val="20000"/>
                        </a:spcBef>
                        <a:spcAft>
                          <a:spcPct val="0"/>
                        </a:spcAft>
                        <a:buClrTx/>
                        <a:buSzTx/>
                        <a:buFont typeface="Arial" pitchFamily="34" charset="0"/>
                        <a:buNone/>
                      </a:pPr>
                      <a:r>
                        <a:rPr kumimoji="0" lang="zh-CN" altLang="en-US" sz="2400" b="0" i="0" u="none" strike="noStrike" cap="none" normalizeH="0" baseline="0" smtClean="0">
                          <a:ln>
                            <a:noFill/>
                          </a:ln>
                          <a:solidFill>
                            <a:srgbClr val="0000FF"/>
                          </a:solidFill>
                          <a:effectLst/>
                          <a:latin typeface=".PhonepadTwo"/>
                          <a:ea typeface="方正兰亭黑简体" pitchFamily="2" charset="-122"/>
                        </a:rPr>
                        <a:t>①题型以近义词的辨析为主；</a:t>
                      </a:r>
                    </a:p>
                    <a:p>
                      <a:pPr marL="0" marR="0" lvl="0" indent="0" algn="l" defTabSz="914400" rtl="0" eaLnBrk="1" fontAlgn="base" latinLnBrk="0" hangingPunct="1">
                        <a:lnSpc>
                          <a:spcPct val="140000"/>
                        </a:lnSpc>
                        <a:spcBef>
                          <a:spcPct val="20000"/>
                        </a:spcBef>
                        <a:spcAft>
                          <a:spcPct val="0"/>
                        </a:spcAft>
                        <a:buClrTx/>
                        <a:buSzTx/>
                        <a:buFont typeface="Arial" pitchFamily="34" charset="0"/>
                        <a:buNone/>
                      </a:pPr>
                      <a:r>
                        <a:rPr kumimoji="0" lang="zh-CN" altLang="en-US" sz="2400" b="0" i="0" u="none" strike="noStrike" cap="none" normalizeH="0" baseline="0" smtClean="0">
                          <a:ln>
                            <a:noFill/>
                          </a:ln>
                          <a:solidFill>
                            <a:srgbClr val="0000FF"/>
                          </a:solidFill>
                          <a:effectLst/>
                          <a:latin typeface=".PhonepadTwo"/>
                          <a:ea typeface="方正兰亭黑简体" pitchFamily="2" charset="-122"/>
                        </a:rPr>
                        <a:t>②所选词语多是生活中常见但又易忽视的词语；</a:t>
                      </a:r>
                    </a:p>
                    <a:p>
                      <a:pPr marL="0" marR="0" lvl="0" indent="0" algn="l" defTabSz="914400" rtl="0" eaLnBrk="1" fontAlgn="base" latinLnBrk="0" hangingPunct="1">
                        <a:lnSpc>
                          <a:spcPct val="140000"/>
                        </a:lnSpc>
                        <a:spcBef>
                          <a:spcPct val="20000"/>
                        </a:spcBef>
                        <a:spcAft>
                          <a:spcPct val="0"/>
                        </a:spcAft>
                        <a:buClrTx/>
                        <a:buSzTx/>
                        <a:buFont typeface="Arial" pitchFamily="34" charset="0"/>
                        <a:buNone/>
                      </a:pPr>
                      <a:r>
                        <a:rPr kumimoji="0" lang="zh-CN" altLang="en-US" sz="2400" b="0" i="0" u="none" strike="noStrike" cap="none" normalizeH="0" baseline="0" smtClean="0">
                          <a:ln>
                            <a:noFill/>
                          </a:ln>
                          <a:solidFill>
                            <a:srgbClr val="0000FF"/>
                          </a:solidFill>
                          <a:effectLst/>
                          <a:latin typeface=".PhonepadTwo"/>
                          <a:ea typeface="方正兰亭黑简体" pitchFamily="2" charset="-122"/>
                        </a:rPr>
                        <a:t>③考查重点为同音词、近义词的意义、用法及色彩方面的辨析。  </a:t>
                      </a:r>
                    </a:p>
                  </a:txBody>
                  <a:tcP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no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88466"/>
                                        </p:tgtEl>
                                        <p:attrNameLst>
                                          <p:attrName>style.visibility</p:attrName>
                                        </p:attrNameLst>
                                      </p:cBhvr>
                                      <p:to>
                                        <p:strVal val="visible"/>
                                      </p:to>
                                    </p:set>
                                    <p:animEffect transition="in" filter="dissolve">
                                      <p:cBhvr>
                                        <p:cTn id="7" dur="1000"/>
                                        <p:tgtEl>
                                          <p:spTgt spid="18846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188466"/>
                                        </p:tgtEl>
                                        <p:attrNameLst>
                                          <p:attrName>style.visibility</p:attrName>
                                        </p:attrNameLst>
                                      </p:cBhvr>
                                      <p:to>
                                        <p:strVal val="visible"/>
                                      </p:to>
                                    </p:set>
                                    <p:animEffect transition="in" filter="box(in)">
                                      <p:cBhvr>
                                        <p:cTn id="13" dur="2000"/>
                                        <p:tgtEl>
                                          <p:spTgt spid="188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7"/>
          <p:cNvSpPr txBox="1">
            <a:spLocks noChangeArrowheads="1"/>
          </p:cNvSpPr>
          <p:nvPr/>
        </p:nvSpPr>
        <p:spPr bwMode="auto">
          <a:xfrm>
            <a:off x="1474757" y="2597145"/>
            <a:ext cx="1765917" cy="132207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zh-CN" altLang="en-US" sz="4000" b="1" smtClean="0">
                <a:solidFill>
                  <a:schemeClr val="accent6">
                    <a:lumMod val="50000"/>
                  </a:schemeClr>
                </a:solidFill>
                <a:effectLst>
                  <a:outerShdw blurRad="38100" dist="38100" dir="2700000" algn="tl">
                    <a:srgbClr val="000000">
                      <a:alpha val="43137"/>
                    </a:srgbClr>
                  </a:outerShdw>
                </a:effectLst>
              </a:rPr>
              <a:t>正确使用词语</a:t>
            </a:r>
            <a:endParaRPr sz="4000" b="1">
              <a:solidFill>
                <a:schemeClr val="accent6">
                  <a:lumMod val="50000"/>
                </a:schemeClr>
              </a:solidFill>
              <a:effectLst>
                <a:outerShdw blurRad="38100" dist="38100" dir="2700000" algn="tl">
                  <a:srgbClr val="000000">
                    <a:alpha val="43137"/>
                  </a:srgbClr>
                </a:outerShdw>
              </a:effectLst>
            </a:endParaRPr>
          </a:p>
        </p:txBody>
      </p:sp>
      <p:sp>
        <p:nvSpPr>
          <p:cNvPr id="4" name="AutoShape 14"/>
          <p:cNvSpPr>
            <a:spLocks noChangeArrowheads="1"/>
          </p:cNvSpPr>
          <p:nvPr/>
        </p:nvSpPr>
        <p:spPr bwMode="auto">
          <a:xfrm>
            <a:off x="5528945" y="4429760"/>
            <a:ext cx="4804124" cy="970280"/>
          </a:xfrm>
          <a:prstGeom prst="wedgeRoundRectCallout">
            <a:avLst>
              <a:gd name="adj1" fmla="val -98495"/>
              <a:gd name="adj2" fmla="val -102945"/>
              <a:gd name="adj3" fmla="val 16667"/>
            </a:avLst>
          </a:prstGeom>
        </p:spPr>
        <p:style>
          <a:lnRef idx="0">
            <a:schemeClr val="accent4"/>
          </a:lnRef>
          <a:fillRef idx="3">
            <a:schemeClr val="accent4"/>
          </a:fillRef>
          <a:effectRef idx="3">
            <a:schemeClr val="accent4"/>
          </a:effectRef>
          <a:fontRef idx="minor">
            <a:schemeClr val="lt1"/>
          </a:fontRef>
        </p:style>
        <p:txBody>
          <a:bodyPr anchor="ctr"/>
          <a:lstStyle/>
          <a:p>
            <a:pPr algn="ctr"/>
            <a:r>
              <a:rPr lang="zh-CN" altLang="en-US" sz="2800" b="1" smtClean="0">
                <a:latin typeface="黑体" pitchFamily="2" charset="-122"/>
                <a:ea typeface="黑体" panose="02010609060101010101" pitchFamily="2" charset="-122"/>
              </a:rPr>
              <a:t>题型二    辨析正误型</a:t>
            </a:r>
            <a:endParaRPr lang="zh-CN" altLang="en-US" sz="2800" b="1">
              <a:latin typeface="黑体" pitchFamily="2" charset="-122"/>
              <a:ea typeface="黑体" panose="02010609060101010101" pitchFamily="2" charset="-122"/>
            </a:endParaRPr>
          </a:p>
        </p:txBody>
      </p:sp>
      <p:sp>
        <p:nvSpPr>
          <p:cNvPr id="12" name="AutoShape 14"/>
          <p:cNvSpPr>
            <a:spLocks noChangeArrowheads="1"/>
          </p:cNvSpPr>
          <p:nvPr/>
        </p:nvSpPr>
        <p:spPr bwMode="auto">
          <a:xfrm>
            <a:off x="5528945" y="1464945"/>
            <a:ext cx="4804124" cy="1026795"/>
          </a:xfrm>
          <a:prstGeom prst="wedgeRoundRectCallout">
            <a:avLst>
              <a:gd name="adj1" fmla="val -97784"/>
              <a:gd name="adj2" fmla="val 93846"/>
              <a:gd name="adj3" fmla="val 16667"/>
            </a:avLst>
          </a:prstGeom>
        </p:spPr>
        <p:style>
          <a:lnRef idx="0">
            <a:schemeClr val="accent4"/>
          </a:lnRef>
          <a:fillRef idx="3">
            <a:schemeClr val="accent4"/>
          </a:fillRef>
          <a:effectRef idx="3">
            <a:schemeClr val="accent4"/>
          </a:effectRef>
          <a:fontRef idx="minor">
            <a:schemeClr val="lt1"/>
          </a:fontRef>
        </p:style>
        <p:txBody>
          <a:bodyPr anchor="ctr"/>
          <a:lstStyle/>
          <a:p>
            <a:pPr algn="ctr"/>
            <a:r>
              <a:rPr lang="zh-CN" altLang="en-US" sz="2800" b="1" smtClean="0">
                <a:latin typeface="黑体" pitchFamily="2" charset="-122"/>
                <a:ea typeface="黑体" panose="02010609060101010101" pitchFamily="2" charset="-122"/>
              </a:rPr>
              <a:t>题型一   选词填空型</a:t>
            </a:r>
          </a:p>
        </p:txBody>
      </p:sp>
      <p:sp>
        <p:nvSpPr>
          <p:cNvPr id="5" name="Rectangle 7"/>
          <p:cNvSpPr>
            <a:spLocks noChangeArrowheads="1"/>
          </p:cNvSpPr>
          <p:nvPr/>
        </p:nvSpPr>
        <p:spPr bwMode="auto">
          <a:xfrm>
            <a:off x="7689864" y="-7938"/>
            <a:ext cx="1428759" cy="595313"/>
          </a:xfrm>
          <a:prstGeom prst="rect">
            <a:avLst/>
          </a:prstGeom>
          <a:solidFill>
            <a:srgbClr val="FF9900"/>
          </a:solidFill>
          <a:ln w="9525">
            <a:noFill/>
            <a:miter lim="800000"/>
          </a:ln>
        </p:spPr>
        <p:txBody>
          <a:bodyPr/>
          <a:lstStyle/>
          <a:p>
            <a:endParaRPr lang="zh-CN" altLang="en-US"/>
          </a:p>
        </p:txBody>
      </p:sp>
      <p:sp>
        <p:nvSpPr>
          <p:cNvPr id="6" name="Rectangle 18"/>
          <p:cNvSpPr>
            <a:spLocks noChangeArrowheads="1"/>
          </p:cNvSpPr>
          <p:nvPr/>
        </p:nvSpPr>
        <p:spPr bwMode="auto">
          <a:xfrm>
            <a:off x="7761301" y="114300"/>
            <a:ext cx="1389049"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题型探究</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2"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3" fill="hold" grpId="1"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1+#ppt_w/2"/>
                                          </p:val>
                                        </p:tav>
                                        <p:tav tm="100000">
                                          <p:val>
                                            <p:strVal val="#ppt_x"/>
                                          </p:val>
                                        </p:tav>
                                      </p:tavLst>
                                    </p:anim>
                                    <p:anim calcmode="lin" valueType="num">
                                      <p:cBhvr additive="base">
                                        <p:cTn id="21"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4" grpId="1" animBg="1"/>
      <p:bldP spid="12"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96595" y="807408"/>
            <a:ext cx="10652125" cy="5408295"/>
          </a:xfrm>
          <a:prstGeom prst="rect">
            <a:avLst/>
          </a:prstGeom>
          <a:noFill/>
        </p:spPr>
        <p:txBody>
          <a:bodyPr wrap="square" rtlCol="0">
            <a:spAutoFit/>
          </a:bodyPr>
          <a:lstStyle/>
          <a:p>
            <a:r>
              <a:rPr lang="zh-CN" altLang="en-US" sz="2400" smtClean="0"/>
              <a:t> </a:t>
            </a:r>
            <a:r>
              <a:rPr lang="en-US" sz="2400" b="1" smtClean="0">
                <a:solidFill>
                  <a:srgbClr val="0000FF"/>
                </a:solidFill>
                <a:latin typeface="+mj-ea"/>
                <a:ea typeface="+mj-ea"/>
              </a:rPr>
              <a:t>1.(2019·</a:t>
            </a:r>
            <a:r>
              <a:rPr lang="zh-CN" altLang="en-US" sz="2400" b="1" smtClean="0">
                <a:solidFill>
                  <a:srgbClr val="0000FF"/>
                </a:solidFill>
                <a:latin typeface="+mj-ea"/>
                <a:ea typeface="+mj-ea"/>
              </a:rPr>
              <a:t>全国卷</a:t>
            </a:r>
            <a:r>
              <a:rPr lang="en-US" sz="2400" b="1" smtClean="0">
                <a:solidFill>
                  <a:srgbClr val="0000FF"/>
                </a:solidFill>
                <a:latin typeface="+mj-ea"/>
                <a:ea typeface="+mj-ea"/>
              </a:rPr>
              <a:t>Ⅰ)</a:t>
            </a:r>
            <a:r>
              <a:rPr lang="zh-CN" altLang="en-US" sz="2400" b="1" smtClean="0">
                <a:solidFill>
                  <a:srgbClr val="0000FF"/>
                </a:solidFill>
                <a:latin typeface="+mj-ea"/>
                <a:ea typeface="+mj-ea"/>
              </a:rPr>
              <a:t>阅读下面的文字，完成后面的题目。</a:t>
            </a:r>
          </a:p>
          <a:p>
            <a:pPr>
              <a:lnSpc>
                <a:spcPct val="120000"/>
              </a:lnSpc>
            </a:pPr>
            <a:r>
              <a:rPr lang="zh-CN" altLang="en-US" sz="2000" smtClean="0">
                <a:solidFill>
                  <a:srgbClr val="0000FF"/>
                </a:solidFill>
              </a:rPr>
              <a:t>        中国传统音乐包括民间音乐、宗教音乐、文人音乐、宫廷音乐等类别，其中文人音乐的代表主要就是古琴艺术。但随着传统文人阶层在中国的消失，古琴艺术逐渐</a:t>
            </a:r>
            <a:r>
              <a:rPr lang="en-US" sz="2000" smtClean="0">
                <a:solidFill>
                  <a:srgbClr val="0000FF"/>
                </a:solidFill>
              </a:rPr>
              <a:t>________</a:t>
            </a:r>
            <a:r>
              <a:rPr lang="zh-CN" altLang="en-US" sz="2000" smtClean="0">
                <a:solidFill>
                  <a:srgbClr val="0000FF"/>
                </a:solidFill>
              </a:rPr>
              <a:t>，甚至被社会遗忘。直到</a:t>
            </a:r>
            <a:r>
              <a:rPr lang="en-US" sz="2000" smtClean="0">
                <a:solidFill>
                  <a:srgbClr val="0000FF"/>
                </a:solidFill>
              </a:rPr>
              <a:t>2003</a:t>
            </a:r>
            <a:r>
              <a:rPr lang="zh-CN" altLang="en-US" sz="2000" smtClean="0">
                <a:solidFill>
                  <a:srgbClr val="0000FF"/>
                </a:solidFill>
              </a:rPr>
              <a:t>年，中国的古琴艺术被联合国教科文组织列入</a:t>
            </a:r>
            <a:r>
              <a:rPr lang="en-US" sz="2000" smtClean="0">
                <a:solidFill>
                  <a:srgbClr val="0000FF"/>
                </a:solidFill>
              </a:rPr>
              <a:t>“</a:t>
            </a:r>
            <a:r>
              <a:rPr lang="zh-CN" altLang="en-US" sz="2000" smtClean="0">
                <a:solidFill>
                  <a:srgbClr val="0000FF"/>
                </a:solidFill>
              </a:rPr>
              <a:t>人类口头和非物质遗产代表作名录</a:t>
            </a:r>
            <a:r>
              <a:rPr lang="en-US" sz="2000" smtClean="0">
                <a:solidFill>
                  <a:srgbClr val="0000FF"/>
                </a:solidFill>
              </a:rPr>
              <a:t>”</a:t>
            </a:r>
            <a:r>
              <a:rPr lang="zh-CN" altLang="en-US" sz="2000" smtClean="0">
                <a:solidFill>
                  <a:srgbClr val="0000FF"/>
                </a:solidFill>
              </a:rPr>
              <a:t>，这种过去对文化有着深刻影响的艺术形式，才重新</a:t>
            </a:r>
            <a:r>
              <a:rPr lang="en-US" sz="2000" smtClean="0">
                <a:solidFill>
                  <a:srgbClr val="0000FF"/>
                </a:solidFill>
              </a:rPr>
              <a:t>________</a:t>
            </a:r>
            <a:r>
              <a:rPr lang="zh-CN" altLang="en-US" sz="2000" smtClean="0">
                <a:solidFill>
                  <a:srgbClr val="0000FF"/>
                </a:solidFill>
              </a:rPr>
              <a:t>了生机。</a:t>
            </a:r>
            <a:r>
              <a:rPr lang="en-US" sz="2000" smtClean="0">
                <a:solidFill>
                  <a:srgbClr val="0000FF"/>
                </a:solidFill>
              </a:rPr>
              <a:t>(</a:t>
            </a:r>
            <a:r>
              <a:rPr lang="zh-CN" altLang="en-US" sz="2000" smtClean="0">
                <a:solidFill>
                  <a:srgbClr val="0000FF"/>
                </a:solidFill>
              </a:rPr>
              <a:t>　　　　</a:t>
            </a:r>
            <a:r>
              <a:rPr lang="en-US" sz="2000" smtClean="0">
                <a:solidFill>
                  <a:srgbClr val="0000FF"/>
                </a:solidFill>
              </a:rPr>
              <a:t>)</a:t>
            </a:r>
            <a:r>
              <a:rPr lang="zh-CN" altLang="en-US" sz="2000" smtClean="0">
                <a:solidFill>
                  <a:srgbClr val="0000FF"/>
                </a:solidFill>
              </a:rPr>
              <a:t>，但我认为这恰恰是它的一个特点。</a:t>
            </a:r>
            <a:r>
              <a:rPr lang="zh-CN" altLang="en-US" sz="2000" u="sng" smtClean="0">
                <a:solidFill>
                  <a:srgbClr val="0000FF"/>
                </a:solidFill>
              </a:rPr>
              <a:t>正因为古琴音量小，使得它是直接和你的心进行交流的乐器，是最个人化的乐器。</a:t>
            </a:r>
            <a:r>
              <a:rPr lang="zh-CN" altLang="en-US" sz="2000" smtClean="0">
                <a:solidFill>
                  <a:srgbClr val="0000FF"/>
                </a:solidFill>
              </a:rPr>
              <a:t>我国古代就有</a:t>
            </a:r>
            <a:r>
              <a:rPr lang="en-US" sz="2000" smtClean="0">
                <a:solidFill>
                  <a:srgbClr val="0000FF"/>
                </a:solidFill>
              </a:rPr>
              <a:t>“</a:t>
            </a:r>
            <a:r>
              <a:rPr lang="zh-CN" altLang="en-US" sz="2000" smtClean="0">
                <a:solidFill>
                  <a:srgbClr val="0000FF"/>
                </a:solidFill>
              </a:rPr>
              <a:t>琴者，心也</a:t>
            </a:r>
            <a:r>
              <a:rPr lang="en-US" sz="2000" smtClean="0">
                <a:solidFill>
                  <a:srgbClr val="0000FF"/>
                </a:solidFill>
              </a:rPr>
              <a:t>”“</a:t>
            </a:r>
            <a:r>
              <a:rPr lang="zh-CN" altLang="en-US" sz="2000" smtClean="0">
                <a:solidFill>
                  <a:srgbClr val="0000FF"/>
                </a:solidFill>
              </a:rPr>
              <a:t>琴者，禁也</a:t>
            </a:r>
            <a:r>
              <a:rPr lang="en-US" sz="2000" smtClean="0">
                <a:solidFill>
                  <a:srgbClr val="0000FF"/>
                </a:solidFill>
              </a:rPr>
              <a:t>”</a:t>
            </a:r>
            <a:r>
              <a:rPr lang="zh-CN" altLang="en-US" sz="2000" smtClean="0">
                <a:solidFill>
                  <a:srgbClr val="0000FF"/>
                </a:solidFill>
              </a:rPr>
              <a:t>的说法。</a:t>
            </a:r>
            <a:r>
              <a:rPr lang="en-US" sz="2000" smtClean="0">
                <a:solidFill>
                  <a:srgbClr val="0000FF"/>
                </a:solidFill>
              </a:rPr>
              <a:t>“</a:t>
            </a:r>
            <a:r>
              <a:rPr lang="zh-CN" altLang="en-US" sz="2000" smtClean="0">
                <a:solidFill>
                  <a:srgbClr val="0000FF"/>
                </a:solidFill>
              </a:rPr>
              <a:t>琴者，心也</a:t>
            </a:r>
            <a:r>
              <a:rPr lang="en-US" sz="2000" smtClean="0">
                <a:solidFill>
                  <a:srgbClr val="0000FF"/>
                </a:solidFill>
              </a:rPr>
              <a:t>”</a:t>
            </a:r>
            <a:r>
              <a:rPr lang="zh-CN" altLang="en-US" sz="2000" smtClean="0">
                <a:solidFill>
                  <a:srgbClr val="0000FF"/>
                </a:solidFill>
              </a:rPr>
              <a:t>即弹琴是为了和自己的心灵对话，与大自然交流，与三五</a:t>
            </a:r>
            <a:r>
              <a:rPr lang="en-US" sz="2000" smtClean="0">
                <a:solidFill>
                  <a:srgbClr val="0000FF"/>
                </a:solidFill>
              </a:rPr>
              <a:t>“</a:t>
            </a:r>
            <a:r>
              <a:rPr lang="zh-CN" altLang="en-US" sz="2000" smtClean="0">
                <a:solidFill>
                  <a:srgbClr val="0000FF"/>
                </a:solidFill>
              </a:rPr>
              <a:t>知音</a:t>
            </a:r>
            <a:r>
              <a:rPr lang="en-US" sz="2000" smtClean="0">
                <a:solidFill>
                  <a:srgbClr val="0000FF"/>
                </a:solidFill>
              </a:rPr>
              <a:t>”</a:t>
            </a:r>
            <a:r>
              <a:rPr lang="zh-CN" altLang="en-US" sz="2000" smtClean="0">
                <a:solidFill>
                  <a:srgbClr val="0000FF"/>
                </a:solidFill>
              </a:rPr>
              <a:t>互相欣赏；</a:t>
            </a:r>
            <a:r>
              <a:rPr lang="en-US" sz="2000" smtClean="0">
                <a:solidFill>
                  <a:srgbClr val="0000FF"/>
                </a:solidFill>
              </a:rPr>
              <a:t>“</a:t>
            </a:r>
            <a:r>
              <a:rPr lang="zh-CN" altLang="en-US" sz="2000" smtClean="0">
                <a:solidFill>
                  <a:srgbClr val="0000FF"/>
                </a:solidFill>
              </a:rPr>
              <a:t>琴者，禁也</a:t>
            </a:r>
            <a:r>
              <a:rPr lang="en-US" sz="2000" smtClean="0">
                <a:solidFill>
                  <a:srgbClr val="0000FF"/>
                </a:solidFill>
              </a:rPr>
              <a:t>”</a:t>
            </a:r>
            <a:r>
              <a:rPr lang="zh-CN" altLang="en-US" sz="2000" smtClean="0">
                <a:solidFill>
                  <a:srgbClr val="0000FF"/>
                </a:solidFill>
              </a:rPr>
              <a:t>即弹琴是为了</a:t>
            </a:r>
            <a:r>
              <a:rPr lang="en-US" sz="2000" smtClean="0">
                <a:solidFill>
                  <a:srgbClr val="0000FF"/>
                </a:solidFill>
              </a:rPr>
              <a:t>________</a:t>
            </a:r>
            <a:r>
              <a:rPr lang="zh-CN" altLang="en-US" sz="2000" smtClean="0">
                <a:solidFill>
                  <a:srgbClr val="0000FF"/>
                </a:solidFill>
              </a:rPr>
              <a:t>自己，也说明在古人心目中，琴不仅是一件乐器，也是</a:t>
            </a:r>
            <a:r>
              <a:rPr lang="en-US" sz="2000" smtClean="0">
                <a:solidFill>
                  <a:srgbClr val="0000FF"/>
                </a:solidFill>
              </a:rPr>
              <a:t>________</a:t>
            </a:r>
            <a:r>
              <a:rPr lang="zh-CN" altLang="en-US" sz="2000" smtClean="0">
                <a:solidFill>
                  <a:srgbClr val="0000FF"/>
                </a:solidFill>
              </a:rPr>
              <a:t>的工具。</a:t>
            </a:r>
            <a:endParaRPr lang="en-US" altLang="zh-CN" sz="2000" smtClean="0">
              <a:solidFill>
                <a:srgbClr val="0000FF"/>
              </a:solidFill>
            </a:endParaRPr>
          </a:p>
          <a:p>
            <a:pPr>
              <a:lnSpc>
                <a:spcPct val="120000"/>
              </a:lnSpc>
            </a:pPr>
            <a:endParaRPr lang="en-US" altLang="zh-CN" sz="2000" smtClean="0">
              <a:solidFill>
                <a:srgbClr val="0000FF"/>
              </a:solidFill>
            </a:endParaRPr>
          </a:p>
          <a:p>
            <a:pPr>
              <a:lnSpc>
                <a:spcPct val="110000"/>
              </a:lnSpc>
            </a:pPr>
            <a:r>
              <a:rPr lang="zh-CN" altLang="en-US" sz="2400" smtClean="0">
                <a:solidFill>
                  <a:srgbClr val="006600"/>
                </a:solidFill>
              </a:rPr>
              <a:t>依次填入文中横线上的词语，全都恰当的一项是</a:t>
            </a:r>
            <a:r>
              <a:rPr lang="en-US" sz="2400" smtClean="0">
                <a:solidFill>
                  <a:srgbClr val="006600"/>
                </a:solidFill>
              </a:rPr>
              <a:t>(</a:t>
            </a:r>
            <a:r>
              <a:rPr lang="zh-CN" altLang="en-US" sz="2400" smtClean="0">
                <a:solidFill>
                  <a:srgbClr val="006600"/>
                </a:solidFill>
              </a:rPr>
              <a:t>　　</a:t>
            </a:r>
            <a:r>
              <a:rPr lang="en-US" sz="2400" smtClean="0">
                <a:solidFill>
                  <a:srgbClr val="006600"/>
                </a:solidFill>
              </a:rPr>
              <a:t>)</a:t>
            </a:r>
            <a:endParaRPr lang="zh-CN" altLang="en-US" sz="2400" smtClean="0">
              <a:solidFill>
                <a:srgbClr val="006600"/>
              </a:solidFill>
            </a:endParaRPr>
          </a:p>
          <a:p>
            <a:pPr>
              <a:lnSpc>
                <a:spcPct val="110000"/>
              </a:lnSpc>
            </a:pPr>
            <a:r>
              <a:rPr lang="en-US" sz="2400" smtClean="0">
                <a:solidFill>
                  <a:srgbClr val="006600"/>
                </a:solidFill>
              </a:rPr>
              <a:t>A</a:t>
            </a:r>
            <a:r>
              <a:rPr lang="zh-CN" altLang="en-US" sz="2400" smtClean="0">
                <a:solidFill>
                  <a:srgbClr val="006600"/>
                </a:solidFill>
              </a:rPr>
              <a:t>．边缘化    获得　制约　 放松身心      </a:t>
            </a:r>
            <a:r>
              <a:rPr lang="en-US" sz="2400" smtClean="0">
                <a:solidFill>
                  <a:srgbClr val="006600"/>
                </a:solidFill>
              </a:rPr>
              <a:t>B</a:t>
            </a:r>
            <a:r>
              <a:rPr lang="zh-CN" altLang="en-US" sz="2400" smtClean="0">
                <a:solidFill>
                  <a:srgbClr val="006600"/>
                </a:solidFill>
              </a:rPr>
              <a:t>．私人化</a:t>
            </a:r>
            <a:r>
              <a:rPr lang="en-US" sz="2400" smtClean="0">
                <a:solidFill>
                  <a:srgbClr val="006600"/>
                </a:solidFill>
              </a:rPr>
              <a:t>    </a:t>
            </a:r>
            <a:r>
              <a:rPr lang="zh-CN" altLang="en-US" sz="2400" smtClean="0">
                <a:solidFill>
                  <a:srgbClr val="006600"/>
                </a:solidFill>
              </a:rPr>
              <a:t>获得</a:t>
            </a:r>
            <a:r>
              <a:rPr lang="en-US" sz="2400" smtClean="0">
                <a:solidFill>
                  <a:srgbClr val="006600"/>
                </a:solidFill>
              </a:rPr>
              <a:t>     </a:t>
            </a:r>
            <a:r>
              <a:rPr lang="zh-CN" altLang="en-US" sz="2400" smtClean="0">
                <a:solidFill>
                  <a:srgbClr val="006600"/>
                </a:solidFill>
              </a:rPr>
              <a:t>制约</a:t>
            </a:r>
            <a:r>
              <a:rPr lang="en-US" sz="2400" smtClean="0">
                <a:solidFill>
                  <a:srgbClr val="006600"/>
                </a:solidFill>
              </a:rPr>
              <a:t>     </a:t>
            </a:r>
            <a:r>
              <a:rPr lang="zh-CN" altLang="en-US" sz="2400" smtClean="0">
                <a:solidFill>
                  <a:srgbClr val="006600"/>
                </a:solidFill>
              </a:rPr>
              <a:t>修身养性</a:t>
            </a:r>
          </a:p>
          <a:p>
            <a:pPr>
              <a:lnSpc>
                <a:spcPct val="110000"/>
              </a:lnSpc>
            </a:pPr>
            <a:r>
              <a:rPr lang="en-US" sz="2400" smtClean="0">
                <a:solidFill>
                  <a:srgbClr val="006600"/>
                </a:solidFill>
              </a:rPr>
              <a:t>C</a:t>
            </a:r>
            <a:r>
              <a:rPr lang="zh-CN" altLang="en-US" sz="2400" smtClean="0">
                <a:solidFill>
                  <a:srgbClr val="006600"/>
                </a:solidFill>
              </a:rPr>
              <a:t>．私人化</a:t>
            </a:r>
            <a:r>
              <a:rPr lang="en-US" sz="2400" smtClean="0">
                <a:solidFill>
                  <a:srgbClr val="006600"/>
                </a:solidFill>
              </a:rPr>
              <a:t>    </a:t>
            </a:r>
            <a:r>
              <a:rPr lang="zh-CN" altLang="en-US" sz="2400" smtClean="0">
                <a:solidFill>
                  <a:srgbClr val="006600"/>
                </a:solidFill>
              </a:rPr>
              <a:t>焕发</a:t>
            </a:r>
            <a:r>
              <a:rPr lang="en-US" sz="2400" smtClean="0">
                <a:solidFill>
                  <a:srgbClr val="006600"/>
                </a:solidFill>
              </a:rPr>
              <a:t>     </a:t>
            </a:r>
            <a:r>
              <a:rPr lang="zh-CN" altLang="en-US" sz="2400" smtClean="0">
                <a:solidFill>
                  <a:srgbClr val="006600"/>
                </a:solidFill>
              </a:rPr>
              <a:t>约束</a:t>
            </a:r>
            <a:r>
              <a:rPr lang="en-US" sz="2400" smtClean="0">
                <a:solidFill>
                  <a:srgbClr val="006600"/>
                </a:solidFill>
              </a:rPr>
              <a:t>     </a:t>
            </a:r>
            <a:r>
              <a:rPr lang="zh-CN" altLang="en-US" sz="2400" smtClean="0">
                <a:solidFill>
                  <a:srgbClr val="006600"/>
                </a:solidFill>
              </a:rPr>
              <a:t>放松身心      </a:t>
            </a:r>
            <a:r>
              <a:rPr lang="en-US" sz="2400" smtClean="0">
                <a:solidFill>
                  <a:srgbClr val="006600"/>
                </a:solidFill>
              </a:rPr>
              <a:t>D</a:t>
            </a:r>
            <a:r>
              <a:rPr lang="zh-CN" altLang="en-US" sz="2400" smtClean="0">
                <a:solidFill>
                  <a:srgbClr val="006600"/>
                </a:solidFill>
              </a:rPr>
              <a:t>．边缘化</a:t>
            </a:r>
            <a:r>
              <a:rPr lang="en-US" sz="2400" smtClean="0">
                <a:solidFill>
                  <a:srgbClr val="006600"/>
                </a:solidFill>
              </a:rPr>
              <a:t>    </a:t>
            </a:r>
            <a:r>
              <a:rPr lang="zh-CN" altLang="en-US" sz="2400" smtClean="0">
                <a:solidFill>
                  <a:srgbClr val="006600"/>
                </a:solidFill>
              </a:rPr>
              <a:t>焕发</a:t>
            </a:r>
            <a:r>
              <a:rPr lang="en-US" sz="2400" smtClean="0">
                <a:solidFill>
                  <a:srgbClr val="006600"/>
                </a:solidFill>
              </a:rPr>
              <a:t>     </a:t>
            </a:r>
            <a:r>
              <a:rPr lang="zh-CN" altLang="en-US" sz="2400" smtClean="0">
                <a:solidFill>
                  <a:srgbClr val="006600"/>
                </a:solidFill>
              </a:rPr>
              <a:t>约束</a:t>
            </a:r>
            <a:r>
              <a:rPr lang="en-US" sz="2400" smtClean="0">
                <a:solidFill>
                  <a:srgbClr val="006600"/>
                </a:solidFill>
              </a:rPr>
              <a:t>     </a:t>
            </a:r>
            <a:r>
              <a:rPr lang="zh-CN" altLang="en-US" sz="2400" smtClean="0">
                <a:solidFill>
                  <a:srgbClr val="006600"/>
                </a:solidFill>
              </a:rPr>
              <a:t>修身养性</a:t>
            </a:r>
            <a:endParaRPr lang="zh-CN" altLang="en-US" sz="2400">
              <a:solidFill>
                <a:srgbClr val="006600"/>
              </a:solidFill>
            </a:endParaRPr>
          </a:p>
        </p:txBody>
      </p:sp>
      <p:sp>
        <p:nvSpPr>
          <p:cNvPr id="3" name="文本框 1"/>
          <p:cNvSpPr txBox="1"/>
          <p:nvPr/>
        </p:nvSpPr>
        <p:spPr>
          <a:xfrm>
            <a:off x="8189930" y="807408"/>
            <a:ext cx="785818" cy="460375"/>
          </a:xfrm>
          <a:prstGeom prst="rect">
            <a:avLst/>
          </a:prstGeom>
          <a:noFill/>
        </p:spPr>
        <p:txBody>
          <a:bodyPr wrap="square" rtlCol="0">
            <a:spAutoFit/>
          </a:bodyPr>
          <a:lstStyle/>
          <a:p>
            <a:endParaRPr lang="zh-CN" altLang="en-US" sz="2400">
              <a:solidFill>
                <a:srgbClr val="006600"/>
              </a:solidFill>
            </a:endParaRPr>
          </a:p>
        </p:txBody>
      </p:sp>
      <p:sp>
        <p:nvSpPr>
          <p:cNvPr id="4" name="Text Box 21"/>
          <p:cNvSpPr txBox="1">
            <a:spLocks noChangeArrowheads="1"/>
          </p:cNvSpPr>
          <p:nvPr/>
        </p:nvSpPr>
        <p:spPr bwMode="auto">
          <a:xfrm>
            <a:off x="7404111" y="4444060"/>
            <a:ext cx="503238" cy="460375"/>
          </a:xfrm>
          <a:prstGeom prst="rect">
            <a:avLst/>
          </a:prstGeom>
          <a:noFill/>
          <a:ln w="9525">
            <a:noFill/>
            <a:miter lim="800000"/>
          </a:ln>
        </p:spPr>
        <p:txBody>
          <a:bodyPr wrap="square">
            <a:spAutoFit/>
          </a:bodyPr>
          <a:lstStyle/>
          <a:p>
            <a:pPr algn="l">
              <a:spcBef>
                <a:spcPct val="50000"/>
              </a:spcBef>
            </a:pPr>
            <a:r>
              <a:rPr lang="en-US" altLang="zh-CN" sz="2400" b="1" smtClean="0">
                <a:solidFill>
                  <a:srgbClr val="CC0000"/>
                </a:solidFill>
              </a:rPr>
              <a:t>D</a:t>
            </a:r>
            <a:endParaRPr lang="en-US" altLang="zh-CN" sz="2400" b="1">
              <a:solidFill>
                <a:srgbClr val="CC0000"/>
              </a:solidFill>
            </a:endParaRPr>
          </a:p>
        </p:txBody>
      </p:sp>
      <p:sp>
        <p:nvSpPr>
          <p:cNvPr id="5" name="Rectangle 7"/>
          <p:cNvSpPr>
            <a:spLocks noChangeArrowheads="1"/>
          </p:cNvSpPr>
          <p:nvPr/>
        </p:nvSpPr>
        <p:spPr bwMode="auto">
          <a:xfrm>
            <a:off x="5475285" y="0"/>
            <a:ext cx="3000396" cy="595313"/>
          </a:xfrm>
          <a:prstGeom prst="rect">
            <a:avLst/>
          </a:prstGeom>
          <a:noFill/>
          <a:ln w="9525">
            <a:noFill/>
            <a:miter lim="800000"/>
          </a:ln>
        </p:spPr>
        <p:txBody>
          <a:bodyPr/>
          <a:lstStyle/>
          <a:p>
            <a:endParaRPr lang="zh-CN" altLang="en-US"/>
          </a:p>
        </p:txBody>
      </p:sp>
      <p:sp>
        <p:nvSpPr>
          <p:cNvPr id="6" name="Rectangle 18"/>
          <p:cNvSpPr>
            <a:spLocks noChangeArrowheads="1"/>
          </p:cNvSpPr>
          <p:nvPr/>
        </p:nvSpPr>
        <p:spPr bwMode="auto">
          <a:xfrm>
            <a:off x="903253" y="168253"/>
            <a:ext cx="2714644"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rPr>
              <a:t>题型一  选词填空型</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1461</Words>
  <Application>Microsoft Office PowerPoint</Application>
  <PresentationFormat>自定义</PresentationFormat>
  <Paragraphs>110</Paragraphs>
  <Slides>15</Slides>
  <Notes>2</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15</vt:i4>
      </vt:variant>
    </vt:vector>
  </HeadingPairs>
  <TitlesOfParts>
    <vt:vector size="18"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2020-10-21T18:02:53Z</cp:lastPrinted>
  <dcterms:created xsi:type="dcterms:W3CDTF">2020-10-21T18:02:53Z</dcterms:created>
  <dcterms:modified xsi:type="dcterms:W3CDTF">2020-11-27T02:58:12Z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