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60" r:id="rId4"/>
    <p:sldId id="288" r:id="rId5"/>
    <p:sldId id="302" r:id="rId6"/>
    <p:sldId id="300" r:id="rId7"/>
    <p:sldId id="303" r:id="rId8"/>
    <p:sldId id="301" r:id="rId9"/>
    <p:sldId id="326" r:id="rId10"/>
    <p:sldId id="327" r:id="rId11"/>
    <p:sldId id="328" r:id="rId12"/>
    <p:sldId id="329" r:id="rId13"/>
    <p:sldId id="330" r:id="rId14"/>
    <p:sldId id="332" r:id="rId15"/>
    <p:sldId id="331" r:id="rId16"/>
    <p:sldId id="287" r:id="rId17"/>
    <p:sldId id="314" r:id="rId18"/>
    <p:sldId id="290" r:id="rId19"/>
    <p:sldId id="315" r:id="rId20"/>
    <p:sldId id="271" r:id="rId21"/>
    <p:sldId id="316" r:id="rId22"/>
    <p:sldId id="292" r:id="rId23"/>
    <p:sldId id="317" r:id="rId24"/>
    <p:sldId id="333" r:id="rId25"/>
    <p:sldId id="334" r:id="rId26"/>
    <p:sldId id="278" r:id="rId27"/>
    <p:sldId id="335" r:id="rId28"/>
    <p:sldId id="336" r:id="rId29"/>
    <p:sldId id="293" r:id="rId30"/>
    <p:sldId id="304" r:id="rId31"/>
  </p:sldIdLst>
  <p:sldSz cx="12192000" cy="6858000"/>
  <p:notesSz cx="7103745" cy="1023429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7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A1684AFF-DC53-4CAC-8C0E-F6151812E49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78DCAD5-FB33-4640-9A9A-098715106EC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19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21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28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29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8DCAD5-FB33-4640-9A9A-098715106EC6}" type="slidenum">
              <a:rPr lang="zh-CN" altLang="en-US" smtClean="0"/>
              <a:t>17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9A5A2AB-B2FD-4B00-95EC-362D1C2A9E68}"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9BBB78A6-0D10-4B17-8921-F47FD83C338C}"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自定义版式">
    <p:spTree>
      <p:nvGrpSpPr>
        <p:cNvPr id="1" name=""/>
        <p:cNvGrpSpPr/>
        <p:nvPr/>
      </p:nvGrpSpPr>
      <p:grpSpPr>
        <a:xfrm>
          <a:off x="0" y="0"/>
          <a:ext cx="0" cy="0"/>
        </a:xfrm>
      </p:grpSpPr>
    </p:spTree>
  </p:cSld>
  <p:clrMapOvr>
    <a:masterClrMapping/>
  </p:clrMapOvr>
  <p:transition advTm="8000"/>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Tree>
  </p:cSld>
  <p:clrMapOvr>
    <a:masterClrMapping/>
  </p:clrMapOvr>
  <p:transition advTm="8000"/>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75000"/>
          </a:schemeClr>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mc:Choice xmlns:p14="http://schemas.microsoft.com/office/powerpoint/2010/main" Requires="p14">
      <p:transition spd="slow" advClick="0" p14:dur="2000"/>
    </mc:Choice>
    <mc:Fallback>
      <p:transition spd="slow" advClick="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2.png" /><Relationship Id="rId4" Type="http://schemas.openxmlformats.org/officeDocument/2006/relationships/image" Target="../media/image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notesSlide" Target="../notesSlides/notesSlide2.xml" /><Relationship Id="rId4"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1.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2364014" y="2479096"/>
            <a:ext cx="7692572" cy="1170940"/>
          </a:xfrm>
          <a:prstGeom prst="rect">
            <a:avLst/>
          </a:prstGeom>
          <a:noFill/>
        </p:spPr>
        <p:txBody>
          <a:bodyPr wrap="square" rtlCol="0">
            <a:spAutoFit/>
          </a:bodyPr>
          <a:lstStyle/>
          <a:p>
            <a:pPr algn="ctr">
              <a:lnSpc>
                <a:spcPct val="130000"/>
              </a:lnSpc>
            </a:pPr>
            <a:r>
              <a:rPr lang="en-US" altLang="zh-CN" sz="5400" b="1" smtClean="0">
                <a:solidFill>
                  <a:schemeClr val="tx1">
                    <a:lumMod val="65000"/>
                    <a:lumOff val="35000"/>
                  </a:schemeClr>
                </a:solidFill>
                <a:latin typeface="黑体" panose="02010609060101010101" pitchFamily="49" charset="-122"/>
                <a:ea typeface="黑体" panose="02010609060101010101" pitchFamily="49" charset="-122"/>
                <a:sym typeface="inpin heiti" panose="00000500000000000000" pitchFamily="2" charset="-122"/>
              </a:rPr>
              <a:t>《</a:t>
            </a:r>
            <a:r>
              <a:rPr lang="zh-CN" altLang="en-US" sz="5400" b="1" smtClean="0">
                <a:solidFill>
                  <a:schemeClr val="tx1">
                    <a:lumMod val="65000"/>
                    <a:lumOff val="35000"/>
                  </a:schemeClr>
                </a:solidFill>
                <a:latin typeface="黑体" panose="02010609060101010101" pitchFamily="49" charset="-122"/>
                <a:ea typeface="黑体" panose="02010609060101010101" pitchFamily="49" charset="-122"/>
                <a:sym typeface="inpin heiti" panose="00000500000000000000" pitchFamily="2" charset="-122"/>
              </a:rPr>
              <a:t>秋天的怀念</a:t>
            </a:r>
            <a:r>
              <a:rPr lang="en-US" altLang="zh-CN" sz="5400" b="1" smtClean="0">
                <a:solidFill>
                  <a:schemeClr val="tx1">
                    <a:lumMod val="65000"/>
                    <a:lumOff val="35000"/>
                  </a:schemeClr>
                </a:solidFill>
                <a:latin typeface="黑体" panose="02010609060101010101" pitchFamily="49" charset="-122"/>
                <a:ea typeface="黑体" panose="02010609060101010101" pitchFamily="49" charset="-122"/>
                <a:sym typeface="inpin heiti" panose="00000500000000000000" pitchFamily="2" charset="-122"/>
              </a:rPr>
              <a:t>》</a:t>
            </a:r>
            <a:endParaRPr lang="zh-CN" altLang="en-US" sz="5400" b="1">
              <a:solidFill>
                <a:schemeClr val="tx1">
                  <a:lumMod val="65000"/>
                  <a:lumOff val="35000"/>
                </a:schemeClr>
              </a:solidFill>
              <a:latin typeface="黑体" panose="02010609060101010101" pitchFamily="49" charset="-122"/>
              <a:ea typeface="黑体" panose="02010609060101010101" pitchFamily="49" charset="-122"/>
              <a:sym typeface="inpin heiti" panose="000005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Sld>
  <p:clrMapOvr>
    <a:masterClrMapping/>
  </p:clrMapOvr>
  <p:transition advTm="8000"/>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9" name="文本框 14339"/>
          <p:cNvSpPr txBox="1"/>
          <p:nvPr/>
        </p:nvSpPr>
        <p:spPr>
          <a:xfrm>
            <a:off x="1149350" y="1734185"/>
            <a:ext cx="9893300" cy="1753235"/>
          </a:xfrm>
          <a:prstGeom prst="rect">
            <a:avLst/>
          </a:prstGeom>
          <a:noFill/>
          <a:ln w="9525">
            <a:noFill/>
          </a:ln>
        </p:spPr>
        <p:txBody>
          <a:bodyPr>
            <a:spAutoFit/>
          </a:bodyPr>
          <a:lstStyle/>
          <a:p>
            <a:pPr marL="342900" indent="-342900">
              <a:spcBef>
                <a:spcPct val="50000"/>
              </a:spcBef>
            </a:pPr>
            <a:r>
              <a:rPr lang="zh-CN" altLang="en-US" sz="5400" b="1">
                <a:solidFill>
                  <a:srgbClr val="0E17DA"/>
                </a:solidFill>
                <a:latin typeface="黑体" panose="02010609060101010101" pitchFamily="49" charset="-122"/>
                <a:ea typeface="黑体" panose="02010609060101010101" pitchFamily="49" charset="-122"/>
              </a:rPr>
              <a:t>面对</a:t>
            </a:r>
            <a:r>
              <a:rPr lang="en-US" altLang="zh-CN" sz="5400" b="1">
                <a:solidFill>
                  <a:srgbClr val="0E17DA"/>
                </a:solidFill>
                <a:latin typeface="黑体" panose="02010609060101010101" pitchFamily="49" charset="-122"/>
                <a:ea typeface="黑体" panose="02010609060101010101" pitchFamily="49" charset="-122"/>
              </a:rPr>
              <a:t>“</a:t>
            </a:r>
            <a:r>
              <a:rPr lang="zh-CN" altLang="en-US" sz="5400" b="1">
                <a:solidFill>
                  <a:srgbClr val="0E17DA"/>
                </a:solidFill>
                <a:latin typeface="黑体" panose="02010609060101010101" pitchFamily="49" charset="-122"/>
                <a:ea typeface="黑体" panose="02010609060101010101" pitchFamily="49" charset="-122"/>
              </a:rPr>
              <a:t>我</a:t>
            </a:r>
            <a:r>
              <a:rPr lang="en-US" altLang="zh-CN" sz="5400" b="1">
                <a:solidFill>
                  <a:srgbClr val="0E17DA"/>
                </a:solidFill>
                <a:latin typeface="黑体" panose="02010609060101010101" pitchFamily="49" charset="-122"/>
                <a:ea typeface="黑体" panose="02010609060101010101" pitchFamily="49" charset="-122"/>
              </a:rPr>
              <a:t>”</a:t>
            </a:r>
            <a:r>
              <a:rPr lang="zh-CN" altLang="en-US" sz="5400" b="1">
                <a:solidFill>
                  <a:srgbClr val="0E17DA"/>
                </a:solidFill>
                <a:latin typeface="黑体" panose="02010609060101010101" pitchFamily="49" charset="-122"/>
                <a:ea typeface="黑体" panose="02010609060101010101" pitchFamily="49" charset="-122"/>
              </a:rPr>
              <a:t>的疾病和自暴自弃，母亲是怎样表现的？</a:t>
            </a:r>
            <a:endParaRPr lang="zh-CN" altLang="en-US" sz="5400" b="1">
              <a:solidFill>
                <a:srgbClr val="0E17DA"/>
              </a:solidFill>
              <a:latin typeface="黑体" panose="02010609060101010101" pitchFamily="49" charset="-122"/>
              <a:ea typeface="黑体" panose="02010609060101010101" pitchFamily="49" charset="-122"/>
            </a:endParaRPr>
          </a:p>
        </p:txBody>
      </p:sp>
    </p:spTree>
  </p:cSld>
  <p:clrMapOvr>
    <a:masterClrMapping/>
  </p:clrMapOvr>
  <p:transition advTm="8000"/>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5361"/>
          <p:cNvSpPr txBox="1"/>
          <p:nvPr/>
        </p:nvSpPr>
        <p:spPr>
          <a:xfrm>
            <a:off x="1149350" y="1125855"/>
            <a:ext cx="9893300" cy="2041525"/>
          </a:xfrm>
          <a:prstGeom prst="rect">
            <a:avLst/>
          </a:prstGeom>
          <a:noFill/>
          <a:ln w="9525">
            <a:noFill/>
          </a:ln>
        </p:spPr>
        <p:txBody>
          <a:bodyPr/>
          <a:lstStyle/>
          <a:p>
            <a:pPr>
              <a:lnSpc>
                <a:spcPct val="150000"/>
              </a:lnSpc>
            </a:pPr>
            <a:r>
              <a:rPr lang="zh-CN" altLang="en-US" sz="2800" b="1">
                <a:latin typeface="楷体" panose="02010609060101010101" pitchFamily="49" charset="-122"/>
                <a:ea typeface="楷体" panose="02010609060101010101" pitchFamily="49" charset="-122"/>
              </a:rPr>
              <a:t>母亲就</a:t>
            </a:r>
            <a:r>
              <a:rPr lang="zh-CN" altLang="en-US" sz="2800" b="1">
                <a:solidFill>
                  <a:srgbClr val="FF0000"/>
                </a:solidFill>
                <a:latin typeface="楷体" panose="02010609060101010101" pitchFamily="49" charset="-122"/>
                <a:ea typeface="楷体" panose="02010609060101010101" pitchFamily="49" charset="-122"/>
              </a:rPr>
              <a:t>悄悄</a:t>
            </a:r>
            <a:r>
              <a:rPr lang="zh-CN" altLang="en-US" sz="2800" b="1">
                <a:latin typeface="楷体" panose="02010609060101010101" pitchFamily="49" charset="-122"/>
                <a:ea typeface="楷体" panose="02010609060101010101" pitchFamily="49" charset="-122"/>
              </a:rPr>
              <a:t>地</a:t>
            </a:r>
            <a:r>
              <a:rPr lang="zh-CN" altLang="en-US" sz="2800" b="1">
                <a:solidFill>
                  <a:srgbClr val="FF0000"/>
                </a:solidFill>
                <a:latin typeface="楷体" panose="02010609060101010101" pitchFamily="49" charset="-122"/>
                <a:ea typeface="楷体" panose="02010609060101010101" pitchFamily="49" charset="-122"/>
              </a:rPr>
              <a:t>躲</a:t>
            </a:r>
            <a:r>
              <a:rPr lang="zh-CN" altLang="en-US" sz="2800" b="1">
                <a:latin typeface="楷体" panose="02010609060101010101" pitchFamily="49" charset="-122"/>
                <a:ea typeface="楷体" panose="02010609060101010101" pitchFamily="49" charset="-122"/>
              </a:rPr>
              <a:t>出去，在我看不见的地方</a:t>
            </a:r>
            <a:r>
              <a:rPr lang="zh-CN" altLang="en-US" sz="2800" b="1">
                <a:solidFill>
                  <a:srgbClr val="FF0000"/>
                </a:solidFill>
                <a:latin typeface="楷体" panose="02010609060101010101" pitchFamily="49" charset="-122"/>
                <a:ea typeface="楷体" panose="02010609060101010101" pitchFamily="49" charset="-122"/>
              </a:rPr>
              <a:t>偷偷</a:t>
            </a:r>
            <a:r>
              <a:rPr lang="zh-CN" altLang="en-US" sz="2800" b="1">
                <a:latin typeface="楷体" panose="02010609060101010101" pitchFamily="49" charset="-122"/>
                <a:ea typeface="楷体" panose="02010609060101010101" pitchFamily="49" charset="-122"/>
              </a:rPr>
              <a:t>地</a:t>
            </a:r>
            <a:r>
              <a:rPr lang="zh-CN" altLang="en-US" sz="2800" b="1">
                <a:solidFill>
                  <a:srgbClr val="FF0000"/>
                </a:solidFill>
                <a:latin typeface="楷体" panose="02010609060101010101" pitchFamily="49" charset="-122"/>
                <a:ea typeface="楷体" panose="02010609060101010101" pitchFamily="49" charset="-122"/>
              </a:rPr>
              <a:t>听着我的动静</a:t>
            </a:r>
            <a:r>
              <a:rPr lang="zh-CN" altLang="en-US" sz="2800" b="1">
                <a:latin typeface="楷体" panose="02010609060101010101" pitchFamily="49" charset="-122"/>
                <a:ea typeface="楷体" panose="02010609060101010101" pitchFamily="49" charset="-122"/>
              </a:rPr>
              <a:t>。当一切恢复沉寂，她又</a:t>
            </a:r>
            <a:r>
              <a:rPr lang="zh-CN" altLang="en-US" sz="2800" b="1">
                <a:solidFill>
                  <a:srgbClr val="FF0000"/>
                </a:solidFill>
                <a:latin typeface="楷体" panose="02010609060101010101" pitchFamily="49" charset="-122"/>
                <a:ea typeface="楷体" panose="02010609060101010101" pitchFamily="49" charset="-122"/>
              </a:rPr>
              <a:t>悄悄</a:t>
            </a:r>
            <a:r>
              <a:rPr lang="zh-CN" altLang="en-US" sz="2800" b="1">
                <a:latin typeface="楷体" panose="02010609060101010101" pitchFamily="49" charset="-122"/>
                <a:ea typeface="楷体" panose="02010609060101010101" pitchFamily="49" charset="-122"/>
              </a:rPr>
              <a:t>地进来，</a:t>
            </a:r>
            <a:r>
              <a:rPr lang="zh-CN" altLang="en-US" sz="2800" b="1">
                <a:solidFill>
                  <a:srgbClr val="FF0000"/>
                </a:solidFill>
                <a:latin typeface="楷体" panose="02010609060101010101" pitchFamily="49" charset="-122"/>
                <a:ea typeface="楷体" panose="02010609060101010101" pitchFamily="49" charset="-122"/>
              </a:rPr>
              <a:t>眼边儿红红的，</a:t>
            </a:r>
            <a:r>
              <a:rPr lang="zh-CN" altLang="en-US" sz="2800" b="1">
                <a:latin typeface="楷体" panose="02010609060101010101" pitchFamily="49" charset="-122"/>
                <a:ea typeface="楷体" panose="02010609060101010101" pitchFamily="49" charset="-122"/>
              </a:rPr>
              <a:t>看着我。</a:t>
            </a:r>
            <a:endParaRPr lang="zh-CN" altLang="en-US" sz="2800" b="1">
              <a:latin typeface="楷体" panose="02010609060101010101" pitchFamily="49" charset="-122"/>
              <a:ea typeface="楷体" panose="02010609060101010101" pitchFamily="49" charset="-122"/>
            </a:endParaRPr>
          </a:p>
        </p:txBody>
      </p:sp>
      <p:sp>
        <p:nvSpPr>
          <p:cNvPr id="5" name="矩形 4"/>
          <p:cNvSpPr/>
          <p:nvPr/>
        </p:nvSpPr>
        <p:spPr>
          <a:xfrm>
            <a:off x="3144203" y="3746818"/>
            <a:ext cx="5108575" cy="865187"/>
          </a:xfrm>
          <a:prstGeom prst="rect">
            <a:avLst/>
          </a:prstGeom>
          <a:noFill/>
          <a:ln w="9525">
            <a:noFill/>
          </a:ln>
        </p:spPr>
        <p:txBody>
          <a:bodyPr wrap="none"/>
          <a:lstStyle/>
          <a:p>
            <a:pPr algn="ct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悄悄</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偷偷</a:t>
            </a:r>
            <a:r>
              <a:rPr lang="en-US" altLang="zh-CN" sz="3200" b="1">
                <a:solidFill>
                  <a:srgbClr val="FF0000"/>
                </a:solidFill>
                <a:latin typeface="楷体" panose="02010609060101010101" pitchFamily="49" charset="-122"/>
                <a:ea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rPr>
              <a:t>母爱是理解</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85850" y="657225"/>
            <a:ext cx="9835515" cy="953135"/>
          </a:xfrm>
          <a:prstGeom prst="rect">
            <a:avLst/>
          </a:prstGeom>
          <a:noFill/>
          <a:ln w="9525">
            <a:noFill/>
          </a:ln>
        </p:spPr>
        <p:txBody>
          <a:bodyPr wrap="none">
            <a:spAutoFit/>
          </a:bodyPr>
          <a:lstStyle/>
          <a:p>
            <a:r>
              <a:rPr lang="zh-CN" altLang="en-US" sz="2800" b="1">
                <a:latin typeface="楷体" panose="02010609060101010101" pitchFamily="49" charset="-122"/>
                <a:ea typeface="楷体" panose="02010609060101010101" pitchFamily="49" charset="-122"/>
              </a:rPr>
              <a:t>听说北海的花都开了，我推着你去走走。</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她总是这么说。</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母亲喜欢花，可自从我的腿瘫痪后，她侍弄的那些花都死了。</a:t>
            </a:r>
            <a:endParaRPr lang="zh-CN" altLang="en-US" sz="2800" b="1">
              <a:latin typeface="楷体" panose="02010609060101010101" pitchFamily="49" charset="-122"/>
              <a:ea typeface="楷体" panose="02010609060101010101" pitchFamily="49" charset="-122"/>
            </a:endParaRPr>
          </a:p>
        </p:txBody>
      </p:sp>
      <p:sp>
        <p:nvSpPr>
          <p:cNvPr id="5" name="文本框 4"/>
          <p:cNvSpPr txBox="1"/>
          <p:nvPr/>
        </p:nvSpPr>
        <p:spPr>
          <a:xfrm>
            <a:off x="1085850" y="2763838"/>
            <a:ext cx="9120505" cy="953135"/>
          </a:xfrm>
          <a:prstGeom prst="rect">
            <a:avLst/>
          </a:prstGeom>
          <a:noFill/>
          <a:ln w="9525">
            <a:noFill/>
          </a:ln>
        </p:spPr>
        <p:txBody>
          <a:bodyPr wrap="none">
            <a:spAutoFit/>
          </a:bodyPr>
          <a:lstStyle/>
          <a:p>
            <a:r>
              <a:rPr lang="en-US" altLang="zh-CN" sz="2800" b="1">
                <a:latin typeface="楷体" panose="02010609060101010101" pitchFamily="49" charset="-122"/>
                <a:ea typeface="楷体" panose="02010609060101010101" pitchFamily="49" charset="-122"/>
              </a:rPr>
              <a:t>母亲扑过来抓住我的手，忍住哭声说：“咱娘儿俩在一块</a:t>
            </a:r>
            <a:endParaRPr lang="en-US" altLang="zh-CN" sz="2800" b="1">
              <a:latin typeface="楷体" panose="02010609060101010101" pitchFamily="49" charset="-122"/>
              <a:ea typeface="楷体" panose="02010609060101010101" pitchFamily="49" charset="-122"/>
            </a:endParaRPr>
          </a:p>
          <a:p>
            <a:r>
              <a:rPr lang="en-US" altLang="zh-CN" sz="2800" b="1">
                <a:latin typeface="楷体" panose="02010609060101010101" pitchFamily="49" charset="-122"/>
                <a:ea typeface="楷体" panose="02010609060101010101" pitchFamily="49" charset="-122"/>
              </a:rPr>
              <a:t>儿，好好儿活，好好儿活……” </a:t>
            </a:r>
            <a:endParaRPr lang="en-US" altLang="zh-CN" sz="2800" b="1">
              <a:latin typeface="楷体" panose="02010609060101010101" pitchFamily="49" charset="-122"/>
              <a:ea typeface="楷体" panose="02010609060101010101" pitchFamily="49" charset="-122"/>
            </a:endParaRPr>
          </a:p>
        </p:txBody>
      </p:sp>
      <p:sp>
        <p:nvSpPr>
          <p:cNvPr id="13314" name="文本框 1"/>
          <p:cNvSpPr txBox="1"/>
          <p:nvPr/>
        </p:nvSpPr>
        <p:spPr>
          <a:xfrm>
            <a:off x="1175068" y="4131945"/>
            <a:ext cx="9656762" cy="2030095"/>
          </a:xfrm>
          <a:prstGeom prst="rect">
            <a:avLst/>
          </a:prstGeom>
          <a:noFill/>
          <a:ln w="9525">
            <a:noFill/>
          </a:ln>
        </p:spPr>
        <p:txBody>
          <a:bodyPr>
            <a:spAutoFit/>
          </a:bodyPr>
          <a:lstStyle/>
          <a:p>
            <a:pPr>
              <a:lnSpc>
                <a:spcPct val="150000"/>
              </a:lnSpc>
            </a:pPr>
            <a:r>
              <a:rPr lang="zh-CN" altLang="en-US" sz="2800" b="1">
                <a:latin typeface="Times New Roman" panose="02020603050405020304" pitchFamily="18" charset="0"/>
                <a:ea typeface="楷体" panose="02010609060101010101" pitchFamily="49" charset="-122"/>
                <a:sym typeface="Arial" panose="020b0604020202020204" pitchFamily="34" charset="0"/>
              </a:rPr>
              <a:t>那天我又独自坐在屋里，看着窗外的树叶“唰唰啦啦”地飘落。母亲进来了，</a:t>
            </a:r>
            <a:r>
              <a:rPr lang="zh-CN" altLang="en-US" sz="2800" b="1">
                <a:solidFill>
                  <a:srgbClr val="FF0000"/>
                </a:solidFill>
                <a:latin typeface="Times New Roman" panose="02020603050405020304" pitchFamily="18" charset="0"/>
                <a:ea typeface="楷体" panose="02010609060101010101" pitchFamily="49" charset="-122"/>
                <a:sym typeface="Arial" panose="020b0604020202020204" pitchFamily="34" charset="0"/>
              </a:rPr>
              <a:t>挡</a:t>
            </a:r>
            <a:r>
              <a:rPr lang="zh-CN" altLang="en-US" sz="2800" b="1">
                <a:latin typeface="Times New Roman" panose="02020603050405020304" pitchFamily="18" charset="0"/>
                <a:ea typeface="楷体" panose="02010609060101010101" pitchFamily="49" charset="-122"/>
                <a:sym typeface="Arial" panose="020b0604020202020204" pitchFamily="34" charset="0"/>
              </a:rPr>
              <a:t>在窗前：“北海的菊花开了，我推着你去看看吧。”</a:t>
            </a:r>
            <a:endParaRPr lang="zh-CN" altLang="en-US" sz="2800" b="1">
              <a:latin typeface="Times New Roman" panose="02020603050405020304" pitchFamily="18" charset="0"/>
              <a:ea typeface="楷体" panose="02010609060101010101" pitchFamily="49" charset="-122"/>
              <a:sym typeface="Arial" panose="020b0604020202020204" pitchFamily="3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charRg st="0" end="28"/>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
                                            <p:txEl>
                                              <p:charRg st="28" end="4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7957185" y="1978343"/>
            <a:ext cx="3971925" cy="1384300"/>
          </a:xfrm>
          <a:prstGeom prst="rect">
            <a:avLst/>
          </a:prstGeom>
          <a:noFill/>
          <a:ln>
            <a:solidFill>
              <a:schemeClr val="accent1">
                <a:lumMod val="75000"/>
              </a:schemeClr>
            </a:solidFill>
          </a:ln>
        </p:spPr>
        <p:txBody>
          <a:bodyPr wrap="square" rtlCol="0">
            <a:spAutoFit/>
          </a:bodyPr>
          <a:lstStyle/>
          <a:p>
            <a:pPr marR="0" defTabSz="914400" fontAlgn="auto">
              <a:spcBef>
                <a:spcPct val="0"/>
              </a:spcBef>
              <a:spcAft>
                <a:spcPct val="0"/>
              </a:spcAft>
              <a:buClrTx/>
              <a:buSzTx/>
              <a:buFontTx/>
              <a:defRPr/>
            </a:pPr>
            <a:r>
              <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rPr>
              <a:t>细节描写，说明母亲哭过，她和儿子一样承受着巨大的痛苦。</a:t>
            </a:r>
            <a:endPar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endParaRPr>
          </a:p>
        </p:txBody>
      </p:sp>
      <p:sp>
        <p:nvSpPr>
          <p:cNvPr id="10" name="文本框 9"/>
          <p:cNvSpPr txBox="1"/>
          <p:nvPr/>
        </p:nvSpPr>
        <p:spPr>
          <a:xfrm>
            <a:off x="4363085" y="1978343"/>
            <a:ext cx="3168650" cy="1384300"/>
          </a:xfrm>
          <a:prstGeom prst="rect">
            <a:avLst/>
          </a:prstGeom>
          <a:noFill/>
          <a:ln>
            <a:solidFill>
              <a:schemeClr val="accent1">
                <a:lumMod val="75000"/>
              </a:schemeClr>
            </a:solidFill>
          </a:ln>
        </p:spPr>
        <p:txBody>
          <a:bodyPr wrap="square" rtlCol="0">
            <a:spAutoFit/>
          </a:bodyPr>
          <a:lstStyle/>
          <a:p>
            <a:pPr marR="0" defTabSz="914400" fontAlgn="auto">
              <a:spcBef>
                <a:spcPct val="0"/>
              </a:spcBef>
              <a:spcAft>
                <a:spcPct val="0"/>
              </a:spcAft>
              <a:buClrTx/>
              <a:buSzTx/>
              <a:buFontTx/>
              <a:defRPr/>
            </a:pPr>
            <a:r>
              <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rPr>
              <a:t>她偷偷地注意儿子的动静，是害怕儿子伤了自己。</a:t>
            </a:r>
            <a:endPar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endParaRPr>
          </a:p>
        </p:txBody>
      </p:sp>
      <p:sp>
        <p:nvSpPr>
          <p:cNvPr id="12" name="文本框 11"/>
          <p:cNvSpPr txBox="1"/>
          <p:nvPr/>
        </p:nvSpPr>
        <p:spPr>
          <a:xfrm>
            <a:off x="984885" y="1978343"/>
            <a:ext cx="2952750" cy="1384300"/>
          </a:xfrm>
          <a:prstGeom prst="rect">
            <a:avLst/>
          </a:prstGeom>
          <a:noFill/>
          <a:ln>
            <a:solidFill>
              <a:schemeClr val="accent1">
                <a:lumMod val="75000"/>
              </a:schemeClr>
            </a:solidFill>
          </a:ln>
        </p:spPr>
        <p:txBody>
          <a:bodyPr wrap="square" rtlCol="0">
            <a:spAutoFit/>
          </a:bodyPr>
          <a:lstStyle/>
          <a:p>
            <a:pPr marR="0" defTabSz="914400" fontAlgn="auto">
              <a:spcBef>
                <a:spcPct val="0"/>
              </a:spcBef>
              <a:spcAft>
                <a:spcPct val="0"/>
              </a:spcAft>
              <a:buClrTx/>
              <a:buSzTx/>
              <a:buFontTx/>
              <a:defRPr/>
            </a:pPr>
            <a:r>
              <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sym typeface="+mn-ea"/>
              </a:rPr>
              <a:t>母亲躲出去，是为了让儿子尽情宣泄心中的痛苦。</a:t>
            </a:r>
            <a:endParaRPr kumimoji="0" lang="zh-CN" altLang="en-US" sz="2800" b="1" kern="1200" cap="none" spc="0" normalizeH="0" baseline="0" noProof="0">
              <a:solidFill>
                <a:srgbClr val="FF0000"/>
              </a:solidFill>
              <a:latin typeface="楷体" panose="02010609060101010101" pitchFamily="49" charset="-122"/>
              <a:ea typeface="楷体" panose="02010609060101010101" pitchFamily="49" charset="-122"/>
              <a:cs typeface="+mn-cs"/>
              <a:sym typeface="+mn-ea"/>
            </a:endParaRPr>
          </a:p>
        </p:txBody>
      </p:sp>
      <p:sp>
        <p:nvSpPr>
          <p:cNvPr id="8" name="文本框 7"/>
          <p:cNvSpPr txBox="1"/>
          <p:nvPr/>
        </p:nvSpPr>
        <p:spPr>
          <a:xfrm>
            <a:off x="1261745" y="4355465"/>
            <a:ext cx="10013950" cy="954088"/>
          </a:xfrm>
          <a:prstGeom prst="rect">
            <a:avLst/>
          </a:prstGeom>
          <a:noFill/>
          <a:ln w="9525">
            <a:noFill/>
          </a:ln>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母亲的这句话朴素简单，却体现了母亲的伟大和坚强，自己已经遭受病痛折磨，但还是坚强地宽慰儿子。</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5021580" y="5736908"/>
            <a:ext cx="1612900" cy="522287"/>
          </a:xfrm>
          <a:prstGeom prst="rect">
            <a:avLst/>
          </a:prstGeom>
          <a:noFill/>
          <a:ln w="9525">
            <a:noFill/>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细心呵护</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8"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桃枝2"/>
          <p:cNvPicPr>
            <a:picLocks noChangeAspect="1"/>
          </p:cNvPicPr>
          <p:nvPr/>
        </p:nvPicPr>
        <p:blipFill>
          <a:blip r:embed="rId3"/>
          <a:stretch>
            <a:fillRect/>
          </a:stretch>
        </p:blipFill>
        <p:spPr>
          <a:xfrm>
            <a:off x="9571990" y="-48260"/>
            <a:ext cx="2609850" cy="2563495"/>
          </a:xfrm>
          <a:prstGeom prst="rect">
            <a:avLst/>
          </a:prstGeom>
        </p:spPr>
      </p:pic>
      <p:pic>
        <p:nvPicPr>
          <p:cNvPr id="12" name="图片 11" descr="蝴蝶"/>
          <p:cNvPicPr>
            <a:picLocks noChangeAspect="1"/>
          </p:cNvPicPr>
          <p:nvPr/>
        </p:nvPicPr>
        <p:blipFill>
          <a:blip r:embed="rId4"/>
          <a:stretch>
            <a:fillRect/>
          </a:stretch>
        </p:blipFill>
        <p:spPr>
          <a:xfrm rot="5400000">
            <a:off x="10260965" y="1095375"/>
            <a:ext cx="621665" cy="631190"/>
          </a:xfrm>
          <a:prstGeom prst="rect">
            <a:avLst/>
          </a:prstGeom>
        </p:spPr>
      </p:pic>
      <p:sp>
        <p:nvSpPr>
          <p:cNvPr id="15" name="文本框 14"/>
          <p:cNvSpPr txBox="1"/>
          <p:nvPr/>
        </p:nvSpPr>
        <p:spPr>
          <a:xfrm>
            <a:off x="791845" y="602615"/>
            <a:ext cx="10834370" cy="5908040"/>
          </a:xfrm>
          <a:prstGeom prst="rect">
            <a:avLst/>
          </a:prstGeom>
          <a:noFill/>
        </p:spPr>
        <p:txBody>
          <a:bodyPr wrap="square" rtlCol="0">
            <a:spAutoFit/>
          </a:bodyPr>
          <a:lstStyle/>
          <a:p>
            <a:pPr fontAlgn="auto">
              <a:lnSpc>
                <a:spcPct val="150000"/>
              </a:lnSpc>
            </a:pPr>
            <a:r>
              <a:rPr lang="en-US" altLang="zh-CN"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a:t>
            </a:r>
            <a:r>
              <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双腿瘫痪后，我的脾气▲变得暴怒无常。望着望着天上北归的雁阵，我会突然↗把面前的玻璃砸碎↘；听着听着李谷一甜美→的歌声，我会猛地↗把手边的东西摔向四周的墙壁↘。母亲就悄悄地躲出去，在我看不见的地方偷偷地听着我的动静。当一切恢复沉寂→，她又悄悄地进来，眼边红红的，看着我↘。“听说北海的花儿都开了，我推着你去走走↗。”她总是这么说。母亲喜欢花，可自从我的腿瘫痪以后，她侍弄的那些花▲都死了↘。“不，我不去↘！”我狠命地捶打这两条可恨的腿↘，喊着↗，“我可活什么劲儿↘！”</a:t>
            </a:r>
            <a:endPar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7" name="文本框 16"/>
          <p:cNvSpPr txBox="1"/>
          <p:nvPr/>
        </p:nvSpPr>
        <p:spPr>
          <a:xfrm>
            <a:off x="1492885" y="212090"/>
            <a:ext cx="8858885" cy="521970"/>
          </a:xfrm>
          <a:prstGeom prst="rect">
            <a:avLst/>
          </a:prstGeom>
          <a:noFill/>
        </p:spPr>
        <p:txBody>
          <a:bodyPr wrap="square" rtlCol="0">
            <a:spAutoFit/>
          </a:bodyPr>
          <a:lstStyle/>
          <a:p>
            <a:r>
              <a:rPr lang="zh-CN" altLang="en-US" sz="28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1.读出了“我”双腿瘫痪后的暴躁、绝望之情。</a:t>
            </a:r>
            <a:endParaRPr lang="zh-CN" altLang="en-US" sz="28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endParaRPr>
          </a:p>
        </p:txBody>
      </p:sp>
      <p:sp>
        <p:nvSpPr>
          <p:cNvPr id="2" name="文本框 1"/>
          <p:cNvSpPr txBox="1"/>
          <p:nvPr/>
        </p:nvSpPr>
        <p:spPr>
          <a:xfrm>
            <a:off x="6022975" y="1100455"/>
            <a:ext cx="1790065"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 name="文本框 2"/>
          <p:cNvSpPr txBox="1"/>
          <p:nvPr/>
        </p:nvSpPr>
        <p:spPr>
          <a:xfrm>
            <a:off x="5653405" y="1722120"/>
            <a:ext cx="111125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4" name="文本框 3"/>
          <p:cNvSpPr txBox="1"/>
          <p:nvPr/>
        </p:nvSpPr>
        <p:spPr>
          <a:xfrm>
            <a:off x="2479675" y="1722120"/>
            <a:ext cx="111125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6" name="文本框 5"/>
          <p:cNvSpPr txBox="1"/>
          <p:nvPr/>
        </p:nvSpPr>
        <p:spPr>
          <a:xfrm>
            <a:off x="9571990" y="1722120"/>
            <a:ext cx="111125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7" name="文本框 6"/>
          <p:cNvSpPr txBox="1"/>
          <p:nvPr/>
        </p:nvSpPr>
        <p:spPr>
          <a:xfrm>
            <a:off x="3258820" y="5639435"/>
            <a:ext cx="1111250" cy="553085"/>
          </a:xfrm>
          <a:prstGeom prst="rect">
            <a:avLst/>
          </a:prstGeom>
          <a:noFill/>
        </p:spPr>
        <p:txBody>
          <a:bodyPr wrap="square" rtlCol="0">
            <a:spAutoFit/>
          </a:bodyPr>
          <a:lstStyle/>
          <a:p>
            <a:pPr algn="l"/>
            <a:r>
              <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endParaRPr>
          </a:p>
        </p:txBody>
      </p:sp>
      <p:sp>
        <p:nvSpPr>
          <p:cNvPr id="8" name="文本框 7"/>
          <p:cNvSpPr txBox="1"/>
          <p:nvPr/>
        </p:nvSpPr>
        <p:spPr>
          <a:xfrm>
            <a:off x="8909050" y="4979035"/>
            <a:ext cx="222250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0" name="文本框 9"/>
          <p:cNvSpPr txBox="1"/>
          <p:nvPr/>
        </p:nvSpPr>
        <p:spPr>
          <a:xfrm>
            <a:off x="2479675" y="2402205"/>
            <a:ext cx="111125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1" name="文本框 10"/>
          <p:cNvSpPr txBox="1"/>
          <p:nvPr/>
        </p:nvSpPr>
        <p:spPr>
          <a:xfrm>
            <a:off x="3848100" y="4285615"/>
            <a:ext cx="1111250"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3" name="文本框 12"/>
          <p:cNvSpPr txBox="1"/>
          <p:nvPr/>
        </p:nvSpPr>
        <p:spPr>
          <a:xfrm>
            <a:off x="9358630" y="5639435"/>
            <a:ext cx="2174875" cy="553085"/>
          </a:xfrm>
          <a:prstGeom prst="rect">
            <a:avLst/>
          </a:prstGeom>
          <a:noFill/>
        </p:spPr>
        <p:txBody>
          <a:bodyPr wrap="square" rtlCol="0">
            <a:spAutoFit/>
          </a:bodyPr>
          <a:lstStyle/>
          <a:p>
            <a:pPr algn="l"/>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9" name="文本框 8"/>
          <p:cNvSpPr txBox="1"/>
          <p:nvPr/>
        </p:nvSpPr>
        <p:spPr>
          <a:xfrm>
            <a:off x="2147570" y="5639435"/>
            <a:ext cx="1111250" cy="553085"/>
          </a:xfrm>
          <a:prstGeom prst="rect">
            <a:avLst/>
          </a:prstGeom>
          <a:noFill/>
        </p:spPr>
        <p:txBody>
          <a:bodyPr wrap="square" rtlCol="0">
            <a:spAutoFit/>
          </a:bodyPr>
          <a:lstStyle/>
          <a:p>
            <a:pPr algn="l"/>
            <a:r>
              <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endParaRPr>
          </a:p>
        </p:txBody>
      </p:sp>
      <p:sp>
        <p:nvSpPr>
          <p:cNvPr id="14" name="文本框 13"/>
          <p:cNvSpPr txBox="1"/>
          <p:nvPr/>
        </p:nvSpPr>
        <p:spPr>
          <a:xfrm>
            <a:off x="5114290" y="5639435"/>
            <a:ext cx="1111250" cy="553085"/>
          </a:xfrm>
          <a:prstGeom prst="rect">
            <a:avLst/>
          </a:prstGeom>
          <a:noFill/>
        </p:spPr>
        <p:txBody>
          <a:bodyPr wrap="square" rtlCol="0">
            <a:spAutoFit/>
          </a:bodyPr>
          <a:lstStyle/>
          <a:p>
            <a:pPr algn="l"/>
            <a:r>
              <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endParaRPr>
          </a:p>
        </p:txBody>
      </p:sp>
      <p:sp>
        <p:nvSpPr>
          <p:cNvPr id="16" name="文本框 15"/>
          <p:cNvSpPr txBox="1"/>
          <p:nvPr/>
        </p:nvSpPr>
        <p:spPr>
          <a:xfrm>
            <a:off x="6109335" y="5639435"/>
            <a:ext cx="570865" cy="553085"/>
          </a:xfrm>
          <a:prstGeom prst="rect">
            <a:avLst/>
          </a:prstGeom>
          <a:noFill/>
        </p:spPr>
        <p:txBody>
          <a:bodyPr wrap="square" rtlCol="0">
            <a:spAutoFit/>
          </a:bodyPr>
          <a:lstStyle/>
          <a:p>
            <a:pPr algn="l"/>
            <a:r>
              <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b="1">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ppt_y</p:attrName>
                                        </p:attrNameLst>
                                      </p:cBhvr>
                                      <p:tavLst>
                                        <p:tav tm="0">
                                          <p:val>
                                            <p:strVal val="#ppt_y+#ppt_h*1.125000"/>
                                          </p:val>
                                        </p:tav>
                                        <p:tav tm="100000">
                                          <p:val>
                                            <p:strVal val="#ppt_y"/>
                                          </p:val>
                                        </p:tav>
                                      </p:tavLst>
                                    </p:anim>
                                    <p:animEffect transition="in" filter="wipe(up)">
                                      <p:cBhvr>
                                        <p:cTn id="17" dur="500"/>
                                        <p:tgtEl>
                                          <p:spTgt spid="1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cond evt="onBegin" delay="0">
                          <p:tn val="57"/>
                        </p:cond>
                      </p:stCondLst>
                      <p:childTnLst>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fill="hold"/>
                                        <p:tgtEl>
                                          <p:spTgt spid="14"/>
                                        </p:tgtEl>
                                        <p:attrNameLst>
                                          <p:attrName>ppt_x</p:attrName>
                                        </p:attrNameLst>
                                      </p:cBhvr>
                                      <p:tavLst>
                                        <p:tav tm="0">
                                          <p:val>
                                            <p:strVal val="#ppt_x"/>
                                          </p:val>
                                        </p:tav>
                                        <p:tav tm="100000">
                                          <p:val>
                                            <p:strVal val="#ppt_x"/>
                                          </p:val>
                                        </p:tav>
                                      </p:tavLst>
                                    </p:anim>
                                    <p:anim calcmode="lin" valueType="num">
                                      <p:cBhvr additive="base">
                                        <p:cTn id="71" dur="500" fill="hold"/>
                                        <p:tgtEl>
                                          <p:spTgt spid="1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ppt_x"/>
                                          </p:val>
                                        </p:tav>
                                        <p:tav tm="100000">
                                          <p:val>
                                            <p:strVal val="#ppt_x"/>
                                          </p:val>
                                        </p:tav>
                                      </p:tavLst>
                                    </p:anim>
                                    <p:anim calcmode="lin" valueType="num">
                                      <p:cBhvr additive="base">
                                        <p:cTn id="7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P spid="17" grpId="0"/>
      <p:bldP spid="4" grpId="0"/>
      <p:bldP spid="2" grpId="0"/>
      <p:bldP spid="6" grpId="0"/>
      <p:bldP spid="7" grpId="0"/>
      <p:bldP spid="8" grpId="0"/>
      <p:bldP spid="10" grpId="0"/>
      <p:bldP spid="11" grpId="0"/>
      <p:bldP spid="13" grpId="0"/>
      <p:bldP spid="3" grpId="0"/>
      <p:bldP spid="9" grpId="0"/>
      <p:bldP spid="14"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65300" y="1296035"/>
            <a:ext cx="9734550" cy="3784600"/>
          </a:xfrm>
          <a:prstGeom prst="rect">
            <a:avLst/>
          </a:prstGeom>
          <a:noFill/>
        </p:spPr>
        <p:txBody>
          <a:bodyPr wrap="square" rtlCol="0">
            <a:spAutoFit/>
          </a:bodyPr>
          <a:lstStyle/>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rPr>
              <a:t>【朗读指导】</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endParaRPr>
          </a:p>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rPr>
              <a:t>第1段要读出“我”与母亲对话时的激动语气。“暴怒无常”“突然”“砸碎”“猛的”“狠命”等词语要重读，而且语调要稍高，语速较快，从而表现出“我”的暴躁与绝望。</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2" name="文本框 1"/>
          <p:cNvSpPr txBox="1"/>
          <p:nvPr/>
        </p:nvSpPr>
        <p:spPr>
          <a:xfrm>
            <a:off x="1820545" y="640080"/>
            <a:ext cx="8858885" cy="460375"/>
          </a:xfrm>
          <a:prstGeom prst="rect">
            <a:avLst/>
          </a:prstGeom>
          <a:noFill/>
        </p:spPr>
        <p:txBody>
          <a:bodyPr wrap="square" rtlCol="0">
            <a:spAutoFit/>
          </a:bodyPr>
          <a:lstStyle/>
          <a:p>
            <a:r>
              <a:rPr lang="zh-CN" altLang="en-US" sz="24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2.读出了“我”对母亲的感恩、怀念之情。</a:t>
            </a:r>
            <a:endParaRPr lang="zh-CN" altLang="en-US" sz="24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endParaRPr>
          </a:p>
        </p:txBody>
      </p:sp>
      <p:sp>
        <p:nvSpPr>
          <p:cNvPr id="3" name="文本框 2"/>
          <p:cNvSpPr txBox="1"/>
          <p:nvPr/>
        </p:nvSpPr>
        <p:spPr>
          <a:xfrm>
            <a:off x="960755" y="882650"/>
            <a:ext cx="10579100" cy="5815965"/>
          </a:xfrm>
          <a:prstGeom prst="rect">
            <a:avLst/>
          </a:prstGeom>
          <a:noFill/>
        </p:spPr>
        <p:txBody>
          <a:bodyPr wrap="square" rtlCol="0">
            <a:spAutoFit/>
          </a:bodyPr>
          <a:lstStyle/>
          <a:p>
            <a:pPr fontAlgn="auto">
              <a:lnSpc>
                <a:spcPct val="150000"/>
              </a:lnSpc>
            </a:pPr>
            <a:r>
              <a:rPr lang="en-US" altLang="zh-CN"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a:t>
            </a:r>
            <a:r>
              <a:rPr lang="en-US" altLang="zh-CN"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a:t>
            </a:r>
            <a:r>
              <a:rPr lang="zh-CN" altLang="en-US"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那天▲我又独自坐在屋里，看着窗外的树叶▲“唰唰啦啦”地飘落→。母亲进来了，挡在窗前：“北海的菊花开了，我推着你去看看吧。”她憔悴的脸上▲现出央求般的神色。“什么时候↗？”“你要是愿意↘，就明天↗?”她说。我的回答▲已经让她喜出望外了。“好吧，就明天。”我说。她高兴得一会坐下，一会站起：“那就赶紧准备准备↗。”“哎呀，烦不烦↗？几步路，有什么好准备的↘！”她也笑了，坐在我身边，絮絮叨叨地说着：“看完菊花，咱们就去‘仿膳’，你小时候最爱吃那儿的豌豆黄儿。还记得那回我带你去北海吗↗？你偏说那杨树花是毛毛虫，跑着，一脚踩扁一个↘……”她忽然不说了↘。对于“跑”和“踩”一类的字眼儿，她比我还敏感。她又悄悄地出去了↘。</a:t>
            </a:r>
            <a:endParaRPr lang="zh-CN" altLang="en-US"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6" name="文本框 5"/>
          <p:cNvSpPr txBox="1"/>
          <p:nvPr/>
        </p:nvSpPr>
        <p:spPr>
          <a:xfrm>
            <a:off x="2991485" y="1412875"/>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7" name="文本框 6"/>
          <p:cNvSpPr txBox="1"/>
          <p:nvPr/>
        </p:nvSpPr>
        <p:spPr>
          <a:xfrm>
            <a:off x="8603615" y="196596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8" name="文本框 7"/>
          <p:cNvSpPr txBox="1"/>
          <p:nvPr/>
        </p:nvSpPr>
        <p:spPr>
          <a:xfrm>
            <a:off x="10473690" y="196596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9" name="文本框 8"/>
          <p:cNvSpPr txBox="1"/>
          <p:nvPr/>
        </p:nvSpPr>
        <p:spPr>
          <a:xfrm>
            <a:off x="10398760" y="3020695"/>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0" name="文本框 9"/>
          <p:cNvSpPr txBox="1"/>
          <p:nvPr/>
        </p:nvSpPr>
        <p:spPr>
          <a:xfrm>
            <a:off x="4698365" y="3020695"/>
            <a:ext cx="151574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1" name="文本框 10"/>
          <p:cNvSpPr txBox="1"/>
          <p:nvPr/>
        </p:nvSpPr>
        <p:spPr>
          <a:xfrm>
            <a:off x="8056245" y="4122420"/>
            <a:ext cx="151574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3" name="文本框 12"/>
          <p:cNvSpPr txBox="1"/>
          <p:nvPr/>
        </p:nvSpPr>
        <p:spPr>
          <a:xfrm>
            <a:off x="9021445" y="3573780"/>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4" name="文本框 13"/>
          <p:cNvSpPr txBox="1"/>
          <p:nvPr/>
        </p:nvSpPr>
        <p:spPr>
          <a:xfrm>
            <a:off x="4344670" y="412686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5" name="文本框 14"/>
          <p:cNvSpPr txBox="1"/>
          <p:nvPr/>
        </p:nvSpPr>
        <p:spPr>
          <a:xfrm>
            <a:off x="5862320" y="4679950"/>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6" name="文本框 15"/>
          <p:cNvSpPr txBox="1"/>
          <p:nvPr/>
        </p:nvSpPr>
        <p:spPr>
          <a:xfrm>
            <a:off x="3446145" y="523176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7" name="文本框 16"/>
          <p:cNvSpPr txBox="1"/>
          <p:nvPr/>
        </p:nvSpPr>
        <p:spPr>
          <a:xfrm>
            <a:off x="7957185" y="578485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8" name="文本框 17"/>
          <p:cNvSpPr txBox="1"/>
          <p:nvPr/>
        </p:nvSpPr>
        <p:spPr>
          <a:xfrm>
            <a:off x="9257665" y="5784850"/>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9" name="文本框 18"/>
          <p:cNvSpPr txBox="1"/>
          <p:nvPr/>
        </p:nvSpPr>
        <p:spPr>
          <a:xfrm>
            <a:off x="2807335" y="5784850"/>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0" name="文本框 19"/>
          <p:cNvSpPr txBox="1"/>
          <p:nvPr/>
        </p:nvSpPr>
        <p:spPr>
          <a:xfrm>
            <a:off x="3994150" y="5784850"/>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6" name="文本框 35"/>
          <p:cNvSpPr txBox="1"/>
          <p:nvPr/>
        </p:nvSpPr>
        <p:spPr>
          <a:xfrm>
            <a:off x="9804400" y="5784850"/>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4" fill="hold" grpId="1"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ppt_x"/>
                                          </p:val>
                                        </p:tav>
                                        <p:tav tm="100000">
                                          <p:val>
                                            <p:strVal val="#ppt_x"/>
                                          </p:val>
                                        </p:tav>
                                      </p:tavLst>
                                    </p:anim>
                                    <p:anim calcmode="lin" valueType="num">
                                      <p:cBhvr additive="base">
                                        <p:cTn id="65" dur="500" fill="hold"/>
                                        <p:tgtEl>
                                          <p:spTgt spid="1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ppt_x"/>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ppt_x"/>
                                          </p:val>
                                        </p:tav>
                                        <p:tav tm="100000">
                                          <p:val>
                                            <p:strVal val="#ppt_x"/>
                                          </p:val>
                                        </p:tav>
                                      </p:tavLst>
                                    </p:anim>
                                    <p:anim calcmode="lin" valueType="num">
                                      <p:cBhvr additive="base">
                                        <p:cTn id="7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cond evt="onBegin" delay="0">
                          <p:tn val="73"/>
                        </p:cond>
                      </p:stCondLst>
                      <p:childTnLst>
                        <p:par>
                          <p:cTn id="75" fill="hold" nodeType="after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
                                        </p:tgtEl>
                                        <p:attrNameLst>
                                          <p:attrName>style.visibility</p:attrName>
                                        </p:attrNameLst>
                                      </p:cBhvr>
                                      <p:to>
                                        <p:strVal val="visible"/>
                                      </p:to>
                                    </p:set>
                                    <p:anim calcmode="lin" valueType="num">
                                      <p:cBhvr additive="base">
                                        <p:cTn id="78" dur="500" fill="hold"/>
                                        <p:tgtEl>
                                          <p:spTgt spid="2"/>
                                        </p:tgtEl>
                                        <p:attrNameLst>
                                          <p:attrName>ppt_x</p:attrName>
                                        </p:attrNameLst>
                                      </p:cBhvr>
                                      <p:tavLst>
                                        <p:tav tm="0">
                                          <p:val>
                                            <p:strVal val="#ppt_x"/>
                                          </p:val>
                                        </p:tav>
                                        <p:tav tm="100000">
                                          <p:val>
                                            <p:strVal val="#ppt_x"/>
                                          </p:val>
                                        </p:tav>
                                      </p:tavLst>
                                    </p:anim>
                                    <p:anim calcmode="lin" valueType="num">
                                      <p:cBhvr additive="base">
                                        <p:cTn id="7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6" grpId="0"/>
      <p:bldP spid="7" grpId="0"/>
      <p:bldP spid="8" grpId="0"/>
      <p:bldP spid="9" grpId="0"/>
      <p:bldP spid="10" grpId="0"/>
      <p:bldP spid="11" grpId="0"/>
      <p:bldP spid="13" grpId="0"/>
      <p:bldP spid="14" grpId="0"/>
      <p:bldP spid="15" grpId="0"/>
      <p:bldP spid="16" grpId="0"/>
      <p:bldP spid="17" grpId="0"/>
      <p:bldP spid="18" grpId="0"/>
      <p:bldP spid="19" grpId="0"/>
      <p:bldP spid="20" grpId="0"/>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09190" y="2135505"/>
            <a:ext cx="8214360" cy="1568450"/>
          </a:xfrm>
          <a:prstGeom prst="rect">
            <a:avLst/>
          </a:prstGeom>
          <a:noFill/>
        </p:spPr>
        <p:txBody>
          <a:bodyPr wrap="square" rtlCol="0">
            <a:spAutoFit/>
          </a:bodyPr>
          <a:lstStyle/>
          <a:p>
            <a:pPr indent="812800" algn="l" fontAlgn="auto">
              <a:lnSpc>
                <a:spcPct val="150000"/>
              </a:lnSpc>
              <a:buClrTx/>
              <a:buSzTx/>
              <a:buFontTx/>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rPr>
              <a:t>【朗读指导】</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endParaRPr>
          </a:p>
          <a:p>
            <a:pPr indent="812800" algn="l" fontAlgn="auto">
              <a:lnSpc>
                <a:spcPct val="150000"/>
              </a:lnSpc>
              <a:buClrTx/>
              <a:buSzTx/>
              <a:buFontTx/>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rPr>
              <a:t>第3段，略有一点儿轻松愉快的语气。</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 name="图片 29"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15" name="文本框 14"/>
          <p:cNvSpPr txBox="1"/>
          <p:nvPr/>
        </p:nvSpPr>
        <p:spPr>
          <a:xfrm>
            <a:off x="758190" y="1186815"/>
            <a:ext cx="11155680" cy="4707890"/>
          </a:xfrm>
          <a:prstGeom prst="rect">
            <a:avLst/>
          </a:prstGeom>
          <a:noFill/>
        </p:spPr>
        <p:txBody>
          <a:bodyPr wrap="square" rtlCol="0">
            <a:spAutoFit/>
          </a:bodyPr>
          <a:lstStyle/>
          <a:p>
            <a:pPr fontAlgn="auto">
              <a:lnSpc>
                <a:spcPct val="150000"/>
              </a:lnSpc>
            </a:pPr>
            <a:r>
              <a:rPr lang="en-US" altLang="zh-CN"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a:t>
            </a:r>
            <a:r>
              <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可我却▲一直▲都不知道，她的病▲已经到了那步田地↘。后来▲妹妹告诉我，她常常肝疼得▲整宿整宿▲翻来覆去地▲睡不了觉↘。</a:t>
            </a:r>
            <a:endPar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a:p>
            <a:pPr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她出去了，就再也▲没回来↘。</a:t>
            </a:r>
            <a:endPar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a:p>
            <a:pPr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邻居们把她抬上车时，她还在大口大口地吐着鲜血↘。我没想到▲她已经病成那样↘。看着三轮车远去→，也绝没有想到▲那▲竟是永远的▲诀别↘。</a:t>
            </a:r>
            <a:endPar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a:p>
            <a:pPr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    邻居的小伙子背着我去看她的时候，她正艰难地呼吸着↘，像她那一生艰难的生活↘。别人告诉我，她昏迷前的最后一句话是：“我那个有病的儿子↘和我那个还未成年的女儿↘……”</a:t>
            </a:r>
            <a:endParaRPr sz="24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 name="文本框 1"/>
          <p:cNvSpPr txBox="1"/>
          <p:nvPr/>
        </p:nvSpPr>
        <p:spPr>
          <a:xfrm>
            <a:off x="1397635" y="865505"/>
            <a:ext cx="8858885" cy="460375"/>
          </a:xfrm>
          <a:prstGeom prst="rect">
            <a:avLst/>
          </a:prstGeom>
          <a:noFill/>
        </p:spPr>
        <p:txBody>
          <a:bodyPr wrap="square" rtlCol="0">
            <a:spAutoFit/>
          </a:bodyPr>
          <a:lstStyle/>
          <a:p>
            <a:r>
              <a:rPr lang="zh-CN" altLang="en-US" sz="24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3.读出了“我”对母亲的愧疚、自责之情。</a:t>
            </a:r>
            <a:endParaRPr lang="zh-CN" altLang="en-US" sz="24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endParaRPr>
          </a:p>
        </p:txBody>
      </p:sp>
      <p:sp>
        <p:nvSpPr>
          <p:cNvPr id="19" name="文本框 18"/>
          <p:cNvSpPr txBox="1"/>
          <p:nvPr/>
        </p:nvSpPr>
        <p:spPr>
          <a:xfrm>
            <a:off x="1995170" y="1722120"/>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7" name="文本框 6"/>
          <p:cNvSpPr txBox="1"/>
          <p:nvPr/>
        </p:nvSpPr>
        <p:spPr>
          <a:xfrm>
            <a:off x="2579370" y="171196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 name="文本框 2"/>
          <p:cNvSpPr txBox="1"/>
          <p:nvPr/>
        </p:nvSpPr>
        <p:spPr>
          <a:xfrm>
            <a:off x="6263640" y="165100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4" name="文本框 3"/>
          <p:cNvSpPr txBox="1"/>
          <p:nvPr/>
        </p:nvSpPr>
        <p:spPr>
          <a:xfrm>
            <a:off x="7457440" y="1651000"/>
            <a:ext cx="180022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5" name="文本框 4"/>
          <p:cNvSpPr txBox="1"/>
          <p:nvPr/>
        </p:nvSpPr>
        <p:spPr>
          <a:xfrm>
            <a:off x="1026795" y="226504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0" name="文本框 9"/>
          <p:cNvSpPr txBox="1"/>
          <p:nvPr/>
        </p:nvSpPr>
        <p:spPr>
          <a:xfrm>
            <a:off x="2821305" y="2265045"/>
            <a:ext cx="151574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6" name="文本框 5"/>
          <p:cNvSpPr txBox="1"/>
          <p:nvPr/>
        </p:nvSpPr>
        <p:spPr>
          <a:xfrm>
            <a:off x="4337050" y="2265045"/>
            <a:ext cx="151574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8" name="文本框 7"/>
          <p:cNvSpPr txBox="1"/>
          <p:nvPr/>
        </p:nvSpPr>
        <p:spPr>
          <a:xfrm>
            <a:off x="5259705" y="3355975"/>
            <a:ext cx="151574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9" name="文本框 8"/>
          <p:cNvSpPr txBox="1"/>
          <p:nvPr/>
        </p:nvSpPr>
        <p:spPr>
          <a:xfrm>
            <a:off x="8902700" y="3355975"/>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1" name="文本框 10"/>
          <p:cNvSpPr txBox="1"/>
          <p:nvPr/>
        </p:nvSpPr>
        <p:spPr>
          <a:xfrm>
            <a:off x="7402195" y="3909060"/>
            <a:ext cx="21697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2" name="文本框 11"/>
          <p:cNvSpPr txBox="1"/>
          <p:nvPr/>
        </p:nvSpPr>
        <p:spPr>
          <a:xfrm>
            <a:off x="6775450" y="446214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3" name="文本框 12"/>
          <p:cNvSpPr txBox="1"/>
          <p:nvPr/>
        </p:nvSpPr>
        <p:spPr>
          <a:xfrm>
            <a:off x="10746740" y="446214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4" name="文本框 13"/>
          <p:cNvSpPr txBox="1"/>
          <p:nvPr/>
        </p:nvSpPr>
        <p:spPr>
          <a:xfrm>
            <a:off x="8654415" y="5015230"/>
            <a:ext cx="1141095"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6" name="文本框 15"/>
          <p:cNvSpPr txBox="1"/>
          <p:nvPr/>
        </p:nvSpPr>
        <p:spPr>
          <a:xfrm>
            <a:off x="700405" y="5568315"/>
            <a:ext cx="145923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5" name="文本框 24"/>
          <p:cNvSpPr txBox="1"/>
          <p:nvPr/>
        </p:nvSpPr>
        <p:spPr>
          <a:xfrm>
            <a:off x="4951730" y="3909060"/>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6" name="文本框 25"/>
          <p:cNvSpPr txBox="1"/>
          <p:nvPr/>
        </p:nvSpPr>
        <p:spPr>
          <a:xfrm>
            <a:off x="3143250" y="281813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7" name="文本框 26"/>
          <p:cNvSpPr txBox="1"/>
          <p:nvPr/>
        </p:nvSpPr>
        <p:spPr>
          <a:xfrm>
            <a:off x="11058525" y="3355975"/>
            <a:ext cx="59436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8" name="文本框 27"/>
          <p:cNvSpPr txBox="1"/>
          <p:nvPr/>
        </p:nvSpPr>
        <p:spPr>
          <a:xfrm>
            <a:off x="9257665" y="390906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7" name="文本框 36"/>
          <p:cNvSpPr txBox="1"/>
          <p:nvPr/>
        </p:nvSpPr>
        <p:spPr>
          <a:xfrm>
            <a:off x="6765290" y="446214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8" name="文本框 37"/>
          <p:cNvSpPr txBox="1"/>
          <p:nvPr/>
        </p:nvSpPr>
        <p:spPr>
          <a:xfrm>
            <a:off x="10736580" y="4462145"/>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45" name="文本框 44"/>
          <p:cNvSpPr txBox="1"/>
          <p:nvPr/>
        </p:nvSpPr>
        <p:spPr>
          <a:xfrm>
            <a:off x="9247505" y="3909060"/>
            <a:ext cx="806450" cy="553085"/>
          </a:xfrm>
          <a:prstGeom prst="rect">
            <a:avLst/>
          </a:prstGeom>
          <a:noFill/>
        </p:spPr>
        <p:txBody>
          <a:bodyPr wrap="square" rtlCol="0">
            <a:spAutoFit/>
          </a:bodyPr>
          <a:lstStyle/>
          <a:p>
            <a:pPr algn="l"/>
            <a:r>
              <a:rPr lang="zh-CN" altLang="en-US" sz="24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a:t>
            </a:r>
            <a:r>
              <a:rPr lang="zh-CN" altLang="en-US" sz="3000">
                <a:solidFill>
                  <a:schemeClr val="tx1">
                    <a:lumMod val="65000"/>
                    <a:lumOff val="35000"/>
                  </a:schemeClr>
                </a:solidFill>
                <a:latin typeface="宋体" panose="02010600030101010101" pitchFamily="2" charset="-122"/>
                <a:ea typeface="宋体" panose="02010600030101010101" pitchFamily="2" charset="-122"/>
                <a:cs typeface="+mn-ea"/>
                <a:sym typeface="inpin heiti" panose="00000500000000000000" pitchFamily="2" charset="-122"/>
              </a:rPr>
              <a:t> </a:t>
            </a:r>
            <a:endParaRPr lang="zh-CN" altLang="en-US" sz="30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grpId="2"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grpId="2"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2"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2"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par>
                                <p:cTn id="31" presetID="2" presetClass="entr" presetSubtype="4" fill="hold" grpId="2"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2"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grpId="2"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grpId="2"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2"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2"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ppt_x"/>
                                          </p:val>
                                        </p:tav>
                                        <p:tav tm="100000">
                                          <p:val>
                                            <p:strVal val="#ppt_x"/>
                                          </p:val>
                                        </p:tav>
                                      </p:tavLst>
                                    </p:anim>
                                    <p:anim calcmode="lin" valueType="num">
                                      <p:cBhvr additive="base">
                                        <p:cTn id="66" dur="500" fill="hold"/>
                                        <p:tgtEl>
                                          <p:spTgt spid="45"/>
                                        </p:tgtEl>
                                        <p:attrNameLst>
                                          <p:attrName>ppt_y</p:attrName>
                                        </p:attrNameLst>
                                      </p:cBhvr>
                                      <p:tavLst>
                                        <p:tav tm="0">
                                          <p:val>
                                            <p:strVal val="1+#ppt_h/2"/>
                                          </p:val>
                                        </p:tav>
                                        <p:tav tm="100000">
                                          <p:val>
                                            <p:strVal val="#ppt_y"/>
                                          </p:val>
                                        </p:tav>
                                      </p:tavLst>
                                    </p:anim>
                                  </p:childTnLst>
                                </p:cTn>
                              </p:par>
                            </p:childTnLst>
                          </p:cTn>
                        </p:par>
                        <p:par>
                          <p:cTn id="67" fill="hold" nodeType="afterGroup">
                            <p:stCondLst>
                              <p:cond delay="500"/>
                            </p:stCondLst>
                            <p:childTnLst>
                              <p:par>
                                <p:cTn id="68" presetID="2" presetClass="entr" presetSubtype="4"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fill="hold"/>
                                        <p:tgtEl>
                                          <p:spTgt spid="37"/>
                                        </p:tgtEl>
                                        <p:attrNameLst>
                                          <p:attrName>ppt_x</p:attrName>
                                        </p:attrNameLst>
                                      </p:cBhvr>
                                      <p:tavLst>
                                        <p:tav tm="0">
                                          <p:val>
                                            <p:strVal val="#ppt_x"/>
                                          </p:val>
                                        </p:tav>
                                        <p:tav tm="100000">
                                          <p:val>
                                            <p:strVal val="#ppt_x"/>
                                          </p:val>
                                        </p:tav>
                                      </p:tavLst>
                                    </p:anim>
                                    <p:anim calcmode="lin" valueType="num">
                                      <p:cBhvr additive="base">
                                        <p:cTn id="71" dur="500" fill="hold"/>
                                        <p:tgtEl>
                                          <p:spTgt spid="37"/>
                                        </p:tgtEl>
                                        <p:attrNameLst>
                                          <p:attrName>ppt_y</p:attrName>
                                        </p:attrNameLst>
                                      </p:cBhvr>
                                      <p:tavLst>
                                        <p:tav tm="0">
                                          <p:val>
                                            <p:strVal val="1+#ppt_h/2"/>
                                          </p:val>
                                        </p:tav>
                                        <p:tav tm="100000">
                                          <p:val>
                                            <p:strVal val="#ppt_y"/>
                                          </p:val>
                                        </p:tav>
                                      </p:tavLst>
                                    </p:anim>
                                  </p:childTnLst>
                                </p:cTn>
                              </p:par>
                              <p:par>
                                <p:cTn id="72" presetID="2" presetClass="entr" presetSubtype="4" fill="hold" grpId="2"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par>
                                <p:cTn id="76" presetID="2" presetClass="entr" presetSubtype="4" fill="hold" grpId="2"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fill="hold"/>
                                        <p:tgtEl>
                                          <p:spTgt spid="16"/>
                                        </p:tgtEl>
                                        <p:attrNameLst>
                                          <p:attrName>ppt_x</p:attrName>
                                        </p:attrNameLst>
                                      </p:cBhvr>
                                      <p:tavLst>
                                        <p:tav tm="0">
                                          <p:val>
                                            <p:strVal val="#ppt_x"/>
                                          </p:val>
                                        </p:tav>
                                        <p:tav tm="100000">
                                          <p:val>
                                            <p:strVal val="#ppt_x"/>
                                          </p:val>
                                        </p:tav>
                                      </p:tavLst>
                                    </p:anim>
                                    <p:anim calcmode="lin" valueType="num">
                                      <p:cBhvr additive="base">
                                        <p:cTn id="79" dur="500" fill="hold"/>
                                        <p:tgtEl>
                                          <p:spTgt spid="16"/>
                                        </p:tgtEl>
                                        <p:attrNameLst>
                                          <p:attrName>ppt_y</p:attrName>
                                        </p:attrNameLst>
                                      </p:cBhvr>
                                      <p:tavLst>
                                        <p:tav tm="0">
                                          <p:val>
                                            <p:strVal val="1+#ppt_h/2"/>
                                          </p:val>
                                        </p:tav>
                                        <p:tav tm="100000">
                                          <p:val>
                                            <p:strVal val="#ppt_y"/>
                                          </p:val>
                                        </p:tav>
                                      </p:tavLst>
                                    </p:anim>
                                  </p:childTnLst>
                                </p:cTn>
                              </p:par>
                            </p:childTnLst>
                          </p:cTn>
                        </p:par>
                        <p:par>
                          <p:cTn id="80" fill="hold" nodeType="afterGroup">
                            <p:stCondLst>
                              <p:cond delay="1000"/>
                            </p:stCondLst>
                            <p:childTnLst>
                              <p:par>
                                <p:cTn id="81" presetID="2" presetClass="entr" presetSubtype="4"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ppt_x"/>
                                          </p:val>
                                        </p:tav>
                                        <p:tav tm="100000">
                                          <p:val>
                                            <p:strVal val="#ppt_x"/>
                                          </p:val>
                                        </p:tav>
                                      </p:tavLst>
                                    </p:anim>
                                    <p:anim calcmode="lin" valueType="num">
                                      <p:cBhvr additive="base">
                                        <p:cTn id="8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cond evt="onBegin" delay="0">
                          <p:tn val="84"/>
                        </p:cond>
                      </p:stCondLst>
                      <p:childTnLst>
                        <p:par>
                          <p:cTn id="86" fill="hold" nodeType="after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fill="hold"/>
                                        <p:tgtEl>
                                          <p:spTgt spid="2"/>
                                        </p:tgtEl>
                                        <p:attrNameLst>
                                          <p:attrName>ppt_x</p:attrName>
                                        </p:attrNameLst>
                                      </p:cBhvr>
                                      <p:tavLst>
                                        <p:tav tm="0">
                                          <p:val>
                                            <p:strVal val="#ppt_x"/>
                                          </p:val>
                                        </p:tav>
                                        <p:tav tm="100000">
                                          <p:val>
                                            <p:strVal val="#ppt_x"/>
                                          </p:val>
                                        </p:tav>
                                      </p:tavLst>
                                    </p:anim>
                                    <p:anim calcmode="lin" valueType="num">
                                      <p:cBhvr additive="base">
                                        <p:cTn id="9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2"/>
      <p:bldP spid="19" grpId="2"/>
      <p:bldP spid="7" grpId="2"/>
      <p:bldP spid="3" grpId="2"/>
      <p:bldP spid="4" grpId="2"/>
      <p:bldP spid="10" grpId="2"/>
      <p:bldP spid="5" grpId="2"/>
      <p:bldP spid="6" grpId="2"/>
      <p:bldP spid="26" grpId="0"/>
      <p:bldP spid="8" grpId="2"/>
      <p:bldP spid="9" grpId="2"/>
      <p:bldP spid="11" grpId="2"/>
      <p:bldP spid="25" grpId="0"/>
      <p:bldP spid="45" grpId="0"/>
      <p:bldP spid="37" grpId="0"/>
      <p:bldP spid="14" grpId="2"/>
      <p:bldP spid="16" grpId="2"/>
      <p:bldP spid="3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蝴蝶"/>
          <p:cNvPicPr>
            <a:picLocks noChangeAspect="1"/>
          </p:cNvPicPr>
          <p:nvPr/>
        </p:nvPicPr>
        <p:blipFill>
          <a:blip r:embed="rId4"/>
          <a:stretch>
            <a:fillRect/>
          </a:stretch>
        </p:blipFill>
        <p:spPr>
          <a:xfrm rot="5400000">
            <a:off x="10260965" y="1095375"/>
            <a:ext cx="621665" cy="631190"/>
          </a:xfrm>
          <a:prstGeom prst="rect">
            <a:avLst/>
          </a:prstGeom>
        </p:spPr>
      </p:pic>
      <p:sp>
        <p:nvSpPr>
          <p:cNvPr id="15" name="文本框 14"/>
          <p:cNvSpPr txBox="1"/>
          <p:nvPr/>
        </p:nvSpPr>
        <p:spPr>
          <a:xfrm>
            <a:off x="970915" y="1722120"/>
            <a:ext cx="10799445" cy="2768600"/>
          </a:xfrm>
          <a:prstGeom prst="rect">
            <a:avLst/>
          </a:prstGeom>
          <a:noFill/>
        </p:spPr>
        <p:txBody>
          <a:bodyPr wrap="square" rtlCol="0">
            <a:spAutoFit/>
          </a:bodyPr>
          <a:lstStyle/>
          <a:p>
            <a:pPr indent="711200" fontAlgn="auto">
              <a:lnSpc>
                <a:spcPct val="150000"/>
              </a:lnSpc>
            </a:pP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1.运用合适的语气、节奏朗读课文，把握全文感情基调的变化。</a:t>
            </a:r>
            <a:endPar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endParaRPr>
          </a:p>
          <a:p>
            <a:pPr>
              <a:lnSpc>
                <a:spcPct val="200000"/>
              </a:lnSpc>
              <a:spcBef>
                <a:spcPts val="1200"/>
              </a:spcBef>
            </a:pP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    2.</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通过对人物的语言、动作、神态等的描写体会母亲的形  </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nSpc>
                <a:spcPct val="200000"/>
              </a:lnSpc>
              <a:spcBef>
                <a:spcPts val="1200"/>
              </a:spcBef>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象，理解</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好好儿活</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的含义，理解作者的复杂情感。</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nvSpPr>
        <p:spPr>
          <a:xfrm>
            <a:off x="848360" y="637540"/>
            <a:ext cx="3731895" cy="645160"/>
          </a:xfrm>
          <a:prstGeom prst="rect">
            <a:avLst/>
          </a:prstGeom>
          <a:noFill/>
        </p:spPr>
        <p:txBody>
          <a:bodyPr wrap="square" rtlCol="0">
            <a:spAutoFit/>
          </a:bodyPr>
          <a:lstStyle/>
          <a:p>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学习目标</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overrideClrMapping bg1="lt1" tx1="dk1" bg2="lt2" tx2="dk2" accent1="accent1" accent2="accent2" accent3="accent3" accent4="accent4" accent5="accent5" accent6="accent6" hlink="hlink" folHlink="folHlink"/>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4" fill="hold" grpId="1"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73125" y="496570"/>
            <a:ext cx="10597515" cy="5631180"/>
          </a:xfrm>
          <a:prstGeom prst="rect">
            <a:avLst/>
          </a:prstGeom>
          <a:noFill/>
        </p:spPr>
        <p:txBody>
          <a:bodyPr wrap="square" rtlCol="0">
            <a:spAutoFit/>
          </a:bodyPr>
          <a:lstStyle/>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【朗读指导】</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朗读中注意品味语句中重读的字词，体会词语蕴含的情感。</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第2段，语气陡然低沉；</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第4段，又陡然低沉，这是独句成段，要读得特别缓慢、沉重；</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第5、6段，要读得沉重、痛心。</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“一直”，表达了作者当时只顾沉浸在自己的悲苦情绪中，完全没有注意到母亲的严重病情，事后想起来无比悔恨的心情。</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“再也”，表达了作者对母亲永远离去的无比痛苦和悔恨的心情。</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a:p>
            <a:pPr indent="609600" fontAlgn="auto">
              <a:lnSpc>
                <a:spcPct val="150000"/>
              </a:lnSpc>
            </a:pPr>
            <a:r>
              <a:rPr sz="2400">
                <a:solidFill>
                  <a:schemeClr val="tx1">
                    <a:lumMod val="65000"/>
                    <a:lumOff val="35000"/>
                  </a:schemeClr>
                </a:solidFill>
                <a:latin typeface="楷体" panose="02010609060101010101" pitchFamily="49" charset="-122"/>
                <a:ea typeface="楷体" panose="02010609060101010101" pitchFamily="49" charset="-122"/>
                <a:cs typeface="+mn-ea"/>
              </a:rPr>
              <a:t>“绝”和“竟是”，说明作者当时对母亲病情的严重、对母亲永远的离去，毫无思想准备；如今想来，追悔莫及，肝肠寸断。</a:t>
            </a:r>
            <a:endParaRPr sz="2400">
              <a:solidFill>
                <a:schemeClr val="tx1">
                  <a:lumMod val="65000"/>
                  <a:lumOff val="35000"/>
                </a:schemeClr>
              </a:solidFill>
              <a:latin typeface="楷体" panose="02010609060101010101" pitchFamily="49" charset="-122"/>
              <a:ea typeface="楷体" panose="02010609060101010101" pitchFamily="49" charset="-122"/>
              <a:cs typeface="+mn-ea"/>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15" name="文本框 14"/>
          <p:cNvSpPr txBox="1"/>
          <p:nvPr/>
        </p:nvSpPr>
        <p:spPr>
          <a:xfrm>
            <a:off x="1111250" y="2004060"/>
            <a:ext cx="9687560" cy="3784600"/>
          </a:xfrm>
          <a:prstGeom prst="rect">
            <a:avLst/>
          </a:prstGeom>
          <a:noFill/>
        </p:spPr>
        <p:txBody>
          <a:bodyPr wrap="square" rtlCol="0">
            <a:spAutoFit/>
          </a:bodyPr>
          <a:lstStyle/>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又是秋天→，妹妹推我去北海看了菊花↗。黄色的花淡雅↗，白色的花高洁↗，紫红色的花热烈而深沉↗，泼泼洒洒，秋风中正开得烂漫↗。我懂得母亲没有说完的话↘。妹妹也懂↗。我俩在一块儿↗，要好好儿活↗……</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 name="文本框 1"/>
          <p:cNvSpPr txBox="1"/>
          <p:nvPr/>
        </p:nvSpPr>
        <p:spPr>
          <a:xfrm>
            <a:off x="1111250" y="627380"/>
            <a:ext cx="9339580" cy="1568450"/>
          </a:xfrm>
          <a:prstGeom prst="rect">
            <a:avLst/>
          </a:prstGeom>
          <a:noFill/>
        </p:spPr>
        <p:txBody>
          <a:bodyPr wrap="square" rtlCol="0">
            <a:spAutoFit/>
          </a:bodyPr>
          <a:lstStyle/>
          <a:p>
            <a:pPr indent="812800" fontAlgn="auto">
              <a:lnSpc>
                <a:spcPct val="150000"/>
              </a:lnSpc>
            </a:pPr>
            <a:r>
              <a:rPr lang="zh-CN" altLang="en-US" sz="32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rPr>
              <a:t>4.读出了景物的美好，作者达观释然后的宁静和“好好儿活”的力量。</a:t>
            </a:r>
            <a:endParaRPr lang="zh-CN" altLang="en-US" sz="3200" b="1">
              <a:ln w="3175">
                <a:noFill/>
              </a:ln>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sym typeface="inpin heiti" panose="00000500000000000000"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4" fill="hold" grpId="1"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05915" y="1458595"/>
            <a:ext cx="9625330" cy="3046095"/>
          </a:xfrm>
          <a:prstGeom prst="rect">
            <a:avLst/>
          </a:prstGeom>
          <a:noFill/>
        </p:spPr>
        <p:txBody>
          <a:bodyPr wrap="square" rtlCol="0">
            <a:spAutoFit/>
          </a:bodyPr>
          <a:lstStyle/>
          <a:p>
            <a:pPr indent="812800" algn="l" fontAlgn="auto">
              <a:lnSpc>
                <a:spcPct val="150000"/>
              </a:lnSpc>
              <a:buClrTx/>
              <a:buSzTx/>
              <a:buFontTx/>
            </a:pPr>
            <a:r>
              <a:rPr lang="zh-CN" altLang="en-US" sz="3200" b="1">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rPr>
              <a:t>【朗读指导】</a:t>
            </a:r>
            <a:endParaRPr lang="zh-CN" altLang="en-US" sz="3200" b="1">
              <a:solidFill>
                <a:schemeClr val="tx1">
                  <a:lumMod val="65000"/>
                  <a:lumOff val="35000"/>
                </a:schemeClr>
              </a:solidFill>
              <a:latin typeface="楷体" panose="02010609060101010101" pitchFamily="49" charset="-122"/>
              <a:ea typeface="楷体" panose="02010609060101010101" pitchFamily="49" charset="-122"/>
              <a:cs typeface="楷体" panose="02010609060101010101" pitchFamily="49" charset="-122"/>
            </a:endParaRPr>
          </a:p>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rPr>
              <a:t>第7段之前，要停顿较长时间，拉开回忆的时空；第7段要读得沉着、淡定，读出引人深思、耐人寻味的感觉。</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3" name="矩形 2"/>
          <p:cNvSpPr/>
          <p:nvPr/>
        </p:nvSpPr>
        <p:spPr>
          <a:xfrm>
            <a:off x="1482090" y="1517650"/>
            <a:ext cx="8655050" cy="2749550"/>
          </a:xfrm>
          <a:prstGeom prst="rect">
            <a:avLst/>
          </a:prstGeom>
          <a:noFill/>
          <a:ln w="9525">
            <a:noFill/>
          </a:ln>
        </p:spPr>
        <p:txBody>
          <a:bodyPr wrap="square">
            <a:spAutoFit/>
          </a:bodyPr>
          <a:lstStyle/>
          <a:p>
            <a:pPr>
              <a:lnSpc>
                <a:spcPct val="120000"/>
              </a:lnSpc>
            </a:pPr>
            <a:r>
              <a:rPr lang="zh-CN" altLang="en-US" sz="4800">
                <a:solidFill>
                  <a:srgbClr val="A96A00"/>
                </a:solidFill>
                <a:latin typeface="黑体" panose="02010609060101010101" pitchFamily="49" charset="-122"/>
                <a:ea typeface="黑体" panose="02010609060101010101" pitchFamily="49" charset="-122"/>
              </a:rPr>
              <a:t>    结合文章的叙述描写内容，说说作者的母亲是一位怎样的母亲。</a:t>
            </a:r>
            <a:endParaRPr lang="zh-CN" altLang="en-US" sz="4800">
              <a:solidFill>
                <a:srgbClr val="A96A00"/>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63575" y="842963"/>
            <a:ext cx="7796213" cy="461962"/>
          </a:xfrm>
          <a:prstGeom prst="rect">
            <a:avLst/>
          </a:prstGeom>
          <a:noFill/>
          <a:ln w="9525">
            <a:noFill/>
          </a:ln>
        </p:spPr>
        <p:txBody>
          <a:bodyPr>
            <a:spAutoFit/>
          </a:bodyPr>
          <a:lstStyle/>
          <a:p>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1</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她是一位活得辛苦，却又无比慈爱包容的母亲。</a:t>
            </a:r>
            <a:endParaRPr lang="zh-CN" altLang="en-US">
              <a:solidFill>
                <a:srgbClr val="000000"/>
              </a:solidFill>
              <a:latin typeface="Arial" panose="020b0604020202020204" pitchFamily="34" charset="0"/>
            </a:endParaRPr>
          </a:p>
        </p:txBody>
      </p:sp>
      <p:sp>
        <p:nvSpPr>
          <p:cNvPr id="2" name="文本框 1"/>
          <p:cNvSpPr txBox="1"/>
          <p:nvPr/>
        </p:nvSpPr>
        <p:spPr>
          <a:xfrm>
            <a:off x="225425" y="2112328"/>
            <a:ext cx="4797425" cy="490537"/>
          </a:xfrm>
          <a:prstGeom prst="rect">
            <a:avLst/>
          </a:prstGeom>
          <a:noFill/>
          <a:ln w="9525">
            <a:noFill/>
          </a:ln>
        </p:spPr>
        <p:txBody>
          <a:bodyPr>
            <a:spAutoFit/>
          </a:bodyPr>
          <a:lstStyle/>
          <a:p>
            <a:pPr eaLnBrk="0" hangingPunct="0">
              <a:lnSpc>
                <a:spcPts val="3075"/>
              </a:lnSpc>
            </a:pPr>
            <a:r>
              <a:rPr lang="en-US" altLang="zh-CN" sz="2400" b="1">
                <a:solidFill>
                  <a:srgbClr val="000000"/>
                </a:solidFill>
                <a:latin typeface="楷体" panose="02010609060101010101" pitchFamily="49" charset="-122"/>
                <a:ea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2</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她是一位细心的母亲。</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 name="文本框 3"/>
          <p:cNvSpPr txBox="1"/>
          <p:nvPr/>
        </p:nvSpPr>
        <p:spPr>
          <a:xfrm>
            <a:off x="332423" y="3534093"/>
            <a:ext cx="5541962" cy="490537"/>
          </a:xfrm>
          <a:prstGeom prst="rect">
            <a:avLst/>
          </a:prstGeom>
          <a:noFill/>
          <a:ln w="9525">
            <a:noFill/>
          </a:ln>
        </p:spPr>
        <p:txBody>
          <a:bodyPr>
            <a:spAutoFit/>
          </a:bodyPr>
          <a:lstStyle/>
          <a:p>
            <a:pPr eaLnBrk="0" hangingPunct="0">
              <a:lnSpc>
                <a:spcPts val="3075"/>
              </a:lnSpc>
            </a:pPr>
            <a:r>
              <a:rPr lang="en-US" altLang="zh-CN" sz="2400" b="1">
                <a:solidFill>
                  <a:srgbClr val="000000"/>
                </a:solidFill>
                <a:latin typeface="楷体" panose="02010609060101010101" pitchFamily="49" charset="-122"/>
                <a:ea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3</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她是一位无私和坚韧的母亲。</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332423" y="5051425"/>
            <a:ext cx="4805362" cy="523875"/>
          </a:xfrm>
          <a:prstGeom prst="rect">
            <a:avLst/>
          </a:prstGeom>
          <a:noFill/>
          <a:ln w="9525">
            <a:noFill/>
          </a:ln>
        </p:spPr>
        <p:txBody>
          <a:bodyPr>
            <a:spAutoFit/>
          </a:bodyPr>
          <a:lstStyle/>
          <a:p>
            <a:pPr eaLnBrk="0" hangingPunct="0">
              <a:lnSpc>
                <a:spcPts val="3375"/>
              </a:lnSpc>
            </a:pPr>
            <a:r>
              <a:rPr lang="en-US" altLang="zh-CN" sz="2400" b="1">
                <a:solidFill>
                  <a:srgbClr val="000000"/>
                </a:solidFill>
                <a:latin typeface="楷体" panose="02010609060101010101" pitchFamily="49" charset="-122"/>
                <a:ea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rPr>
              <a:t>（</a:t>
            </a:r>
            <a:r>
              <a:rPr lang="en-US" altLang="zh-CN" sz="2400" b="1">
                <a:solidFill>
                  <a:srgbClr val="000000"/>
                </a:solidFill>
                <a:latin typeface="楷体" panose="02010609060101010101" pitchFamily="49" charset="-122"/>
                <a:ea typeface="楷体" panose="02010609060101010101" pitchFamily="49" charset="-122"/>
              </a:rPr>
              <a:t>4</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她是一位睿智的母亲。</a:t>
            </a:r>
            <a:endParaRPr lang="zh-CN" altLang="en-US" sz="2400" b="1">
              <a:solidFill>
                <a:srgbClr val="000000"/>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16635" y="1457960"/>
            <a:ext cx="2577465" cy="27584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658995" y="1457960"/>
            <a:ext cx="2521585" cy="27584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99755" y="1457960"/>
            <a:ext cx="2524125" cy="27584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4955" y="4490720"/>
            <a:ext cx="11290300" cy="1383665"/>
          </a:xfrm>
          <a:prstGeom prst="rect">
            <a:avLst/>
          </a:prstGeom>
        </p:spPr>
        <p:txBody>
          <a:bodyPr wrap="square">
            <a:spAutoFit/>
          </a:bodyPr>
          <a:lstStyle/>
          <a:p>
            <a:pPr indent="711200" algn="l" fontAlgn="auto">
              <a:lnSpc>
                <a:spcPct val="150000"/>
              </a:lnSpc>
            </a:pPr>
            <a:r>
              <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合作朗读，体会作者复杂的情感。</a:t>
            </a:r>
            <a:endPar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a:p>
            <a:pPr indent="711200" algn="l" fontAlgn="auto">
              <a:lnSpc>
                <a:spcPct val="150000"/>
              </a:lnSpc>
            </a:pPr>
            <a:r>
              <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男生读：第1、4、5段；女生读：第2、3、6段；全班齐读：第7段。</a:t>
            </a:r>
            <a:endParaRPr lang="zh-CN" altLang="en-US" sz="28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pic>
        <p:nvPicPr>
          <p:cNvPr id="25" name="图片 24" descr="蝴蝶"/>
          <p:cNvPicPr>
            <a:picLocks noChangeAspect="1"/>
          </p:cNvPicPr>
          <p:nvPr/>
        </p:nvPicPr>
        <p:blipFill>
          <a:blip r:embed="rId6"/>
          <a:stretch>
            <a:fillRect/>
          </a:stretch>
        </p:blipFill>
        <p:spPr>
          <a:xfrm rot="5400000">
            <a:off x="10260965" y="1095375"/>
            <a:ext cx="621665" cy="631190"/>
          </a:xfrm>
          <a:prstGeom prst="rect">
            <a:avLst/>
          </a:prstGeom>
        </p:spPr>
      </p:pic>
      <p:sp>
        <p:nvSpPr>
          <p:cNvPr id="11" name="文本框 10"/>
          <p:cNvSpPr txBox="1"/>
          <p:nvPr/>
        </p:nvSpPr>
        <p:spPr>
          <a:xfrm>
            <a:off x="848360" y="637540"/>
            <a:ext cx="8402955" cy="645160"/>
          </a:xfrm>
          <a:prstGeom prst="rect">
            <a:avLst/>
          </a:prstGeom>
          <a:noFill/>
        </p:spPr>
        <p:txBody>
          <a:bodyPr wrap="square" rtlCol="0">
            <a:spAutoFit/>
          </a:bodyPr>
          <a:lstStyle/>
          <a:p>
            <a:pPr algn="l">
              <a:buClrTx/>
              <a:buSzTx/>
              <a:buFontTx/>
            </a:pPr>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四、合作朗读，感悟“好好儿活”</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nodeType="afterGroup">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nodeType="afterGroup">
                            <p:stCondLst>
                              <p:cond delay="1500"/>
                            </p:stCondLst>
                            <p:childTnLst>
                              <p:par>
                                <p:cTn id="23" presetID="2" presetClass="entr" presetSubtype="4"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矩形 1"/>
          <p:cNvSpPr/>
          <p:nvPr/>
        </p:nvSpPr>
        <p:spPr>
          <a:xfrm>
            <a:off x="1258253" y="655955"/>
            <a:ext cx="7987665" cy="1198880"/>
          </a:xfrm>
          <a:prstGeom prst="rect">
            <a:avLst/>
          </a:prstGeom>
          <a:noFill/>
          <a:ln w="9525">
            <a:noFill/>
          </a:ln>
        </p:spPr>
        <p:txBody>
          <a:bodyPr wrap="none">
            <a:spAutoFit/>
          </a:bodyPr>
          <a:lstStyle/>
          <a:p>
            <a:r>
              <a:rPr lang="zh-CN" altLang="en-US" sz="3600" b="1">
                <a:solidFill>
                  <a:srgbClr val="0000FF"/>
                </a:solidFill>
                <a:latin typeface="宋体" panose="02010600030101010101" pitchFamily="2" charset="-122"/>
              </a:rPr>
              <a:t>课文结尾处写到北海菊花的不同颜色，</a:t>
            </a:r>
            <a:endParaRPr lang="zh-CN" altLang="en-US" sz="3600" b="1">
              <a:solidFill>
                <a:srgbClr val="0000FF"/>
              </a:solidFill>
              <a:latin typeface="宋体" panose="02010600030101010101" pitchFamily="2" charset="-122"/>
            </a:endParaRPr>
          </a:p>
          <a:p>
            <a:r>
              <a:rPr lang="zh-CN" altLang="en-US" sz="3600" b="1">
                <a:solidFill>
                  <a:srgbClr val="0000FF"/>
                </a:solidFill>
                <a:latin typeface="宋体" panose="02010600030101010101" pitchFamily="2" charset="-122"/>
              </a:rPr>
              <a:t>有什么深意</a:t>
            </a:r>
            <a:r>
              <a:rPr lang="en-US" altLang="zh-CN" sz="3600" b="1">
                <a:solidFill>
                  <a:srgbClr val="0000FF"/>
                </a:solidFill>
                <a:latin typeface="宋体" panose="02010600030101010101" pitchFamily="2" charset="-122"/>
              </a:rPr>
              <a:t>?</a:t>
            </a:r>
            <a:endParaRPr lang="en-US" altLang="zh-CN" sz="3600" b="1">
              <a:solidFill>
                <a:srgbClr val="0000FF"/>
              </a:solidFill>
              <a:latin typeface="宋体" panose="02010600030101010101" pitchFamily="2" charset="-122"/>
            </a:endParaRPr>
          </a:p>
        </p:txBody>
      </p:sp>
      <p:pic>
        <p:nvPicPr>
          <p:cNvPr id="68622" name="图片 23553" descr="7435552631423446935781.jpg"/>
          <p:cNvPicPr>
            <a:picLocks noChangeAspect="1"/>
          </p:cNvPicPr>
          <p:nvPr/>
        </p:nvPicPr>
        <p:blipFill>
          <a:blip r:embed="rId2"/>
          <a:stretch>
            <a:fillRect/>
          </a:stretch>
        </p:blipFill>
        <p:spPr>
          <a:xfrm>
            <a:off x="1344930" y="1951990"/>
            <a:ext cx="2644775" cy="1440180"/>
          </a:xfrm>
          <a:prstGeom prst="rect">
            <a:avLst/>
          </a:prstGeom>
          <a:noFill/>
          <a:ln w="9525">
            <a:noFill/>
          </a:ln>
        </p:spPr>
      </p:pic>
      <p:pic>
        <p:nvPicPr>
          <p:cNvPr id="68620" name="图片 24577" descr="DSCF1308"/>
          <p:cNvPicPr>
            <a:picLocks noChangeAspect="1"/>
          </p:cNvPicPr>
          <p:nvPr/>
        </p:nvPicPr>
        <p:blipFill>
          <a:blip r:embed="rId3"/>
          <a:stretch>
            <a:fillRect/>
          </a:stretch>
        </p:blipFill>
        <p:spPr>
          <a:xfrm>
            <a:off x="4369435" y="1951990"/>
            <a:ext cx="2376170" cy="1440180"/>
          </a:xfrm>
          <a:prstGeom prst="rect">
            <a:avLst/>
          </a:prstGeom>
          <a:noFill/>
          <a:ln w="9525">
            <a:noFill/>
          </a:ln>
        </p:spPr>
      </p:pic>
      <p:pic>
        <p:nvPicPr>
          <p:cNvPr id="68618" name="图片 6" descr="图片3"/>
          <p:cNvPicPr>
            <a:picLocks noChangeAspect="1"/>
          </p:cNvPicPr>
          <p:nvPr/>
        </p:nvPicPr>
        <p:blipFill>
          <a:blip r:embed="rId4"/>
          <a:stretch>
            <a:fillRect/>
          </a:stretch>
        </p:blipFill>
        <p:spPr>
          <a:xfrm>
            <a:off x="7106285" y="1951990"/>
            <a:ext cx="2448560" cy="1440180"/>
          </a:xfrm>
          <a:prstGeom prst="rect">
            <a:avLst/>
          </a:prstGeom>
          <a:noFill/>
          <a:ln w="9525">
            <a:noFill/>
          </a:ln>
        </p:spPr>
      </p:pic>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4" name="文本框 1"/>
          <p:cNvSpPr txBox="1"/>
          <p:nvPr/>
        </p:nvSpPr>
        <p:spPr>
          <a:xfrm>
            <a:off x="1322705" y="1341755"/>
            <a:ext cx="9499600" cy="3784600"/>
          </a:xfrm>
          <a:prstGeom prst="rect">
            <a:avLst/>
          </a:prstGeom>
          <a:noFill/>
          <a:ln w="9525">
            <a:noFill/>
          </a:ln>
        </p:spPr>
        <p:txBody>
          <a:bodyPr wrap="square">
            <a:spAutoFit/>
          </a:bodyPr>
          <a:lstStyle/>
          <a:p>
            <a:pPr eaLnBrk="0" hangingPunct="0">
              <a:lnSpc>
                <a:spcPct val="150000"/>
              </a:lnSpc>
            </a:pPr>
            <a:r>
              <a:rPr lang="zh-CN" altLang="en-US" sz="3200" b="1">
                <a:solidFill>
                  <a:srgbClr val="0000FF"/>
                </a:solidFill>
                <a:latin typeface="楷体" panose="02010609060101010101" pitchFamily="49" charset="-122"/>
                <a:ea typeface="楷体" panose="02010609060101010101" pitchFamily="49" charset="-122"/>
              </a:rPr>
              <a:t>    这篇散文记叙了一位身患绝症的母亲忍受着病体和精神上的巨大痛苦，精心呵护双腿瘫痪的儿子的故事。突出表现了母亲的艰辛和母爱的伟大，表达了作者的深切感怀，以及正确面对生命的残缺遗憾，勇敢地</a:t>
            </a:r>
            <a:r>
              <a:rPr lang="en-US" altLang="zh-CN" sz="3200" b="1">
                <a:solidFill>
                  <a:srgbClr val="0000FF"/>
                </a:solidFill>
                <a:latin typeface="楷体" panose="02010609060101010101" pitchFamily="49" charset="-122"/>
                <a:ea typeface="楷体" panose="02010609060101010101" pitchFamily="49" charset="-122"/>
              </a:rPr>
              <a:t>“</a:t>
            </a:r>
            <a:r>
              <a:rPr lang="zh-CN" altLang="en-US" sz="3200" b="1">
                <a:solidFill>
                  <a:srgbClr val="0000FF"/>
                </a:solidFill>
                <a:latin typeface="楷体" panose="02010609060101010101" pitchFamily="49" charset="-122"/>
                <a:ea typeface="楷体" panose="02010609060101010101" pitchFamily="49" charset="-122"/>
              </a:rPr>
              <a:t>好好儿活</a:t>
            </a:r>
            <a:r>
              <a:rPr lang="en-US" altLang="zh-CN" sz="3200" b="1">
                <a:solidFill>
                  <a:srgbClr val="0000FF"/>
                </a:solidFill>
                <a:latin typeface="楷体" panose="02010609060101010101" pitchFamily="49" charset="-122"/>
                <a:ea typeface="楷体" panose="02010609060101010101" pitchFamily="49" charset="-122"/>
              </a:rPr>
              <a:t>”</a:t>
            </a:r>
            <a:r>
              <a:rPr lang="zh-CN" altLang="en-US" sz="3200" b="1">
                <a:solidFill>
                  <a:srgbClr val="0000FF"/>
                </a:solidFill>
                <a:latin typeface="楷体" panose="02010609060101010101" pitchFamily="49" charset="-122"/>
                <a:ea typeface="楷体" panose="02010609060101010101" pitchFamily="49" charset="-122"/>
              </a:rPr>
              <a:t>的决心。</a:t>
            </a:r>
            <a:endParaRPr lang="zh-CN" altLang="en-US" sz="3200" b="1">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14"/>
          <p:cNvSpPr txBox="1"/>
          <p:nvPr/>
        </p:nvSpPr>
        <p:spPr>
          <a:xfrm>
            <a:off x="1670685" y="2101850"/>
            <a:ext cx="9217025" cy="2306955"/>
          </a:xfrm>
          <a:prstGeom prst="rect">
            <a:avLst/>
          </a:prstGeom>
          <a:noFill/>
        </p:spPr>
        <p:txBody>
          <a:bodyPr wrap="square" rtlCol="0">
            <a:spAutoFit/>
          </a:bodyPr>
          <a:lstStyle/>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1.再读《秋天的怀念》中的细节语句，想想你还读出了什么。</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2.朗读文章《合欢树》，体会作者表达的情感。</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1" name="文本框 10"/>
          <p:cNvSpPr txBox="1"/>
          <p:nvPr/>
        </p:nvSpPr>
        <p:spPr>
          <a:xfrm>
            <a:off x="848360" y="637540"/>
            <a:ext cx="3336925" cy="645160"/>
          </a:xfrm>
          <a:prstGeom prst="rect">
            <a:avLst/>
          </a:prstGeom>
          <a:noFill/>
        </p:spPr>
        <p:txBody>
          <a:bodyPr wrap="square" rtlCol="0">
            <a:spAutoFit/>
          </a:bodyPr>
          <a:lstStyle/>
          <a:p>
            <a:pPr algn="l">
              <a:buClrTx/>
              <a:buSzTx/>
              <a:buFontTx/>
            </a:pPr>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五、布置作业</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158490" y="2118995"/>
            <a:ext cx="7098030" cy="1568450"/>
          </a:xfrm>
          <a:prstGeom prst="rect">
            <a:avLst/>
          </a:prstGeom>
          <a:noFill/>
          <a:ln w="9525">
            <a:noFill/>
          </a:ln>
        </p:spPr>
        <p:txBody>
          <a:bodyPr wrap="square">
            <a:spAutoFit/>
          </a:bodyPr>
          <a:lstStyle/>
          <a:p>
            <a:pPr indent="0" algn="ct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rPr>
              <a:t>秋天的怀念</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endParaRPr>
          </a:p>
          <a:p>
            <a:pPr indent="0" algn="ctr"/>
            <a:endParaRPr lang="zh-CN" altLang="en-US" sz="3200" b="0">
              <a:solidFill>
                <a:schemeClr val="tx1">
                  <a:lumMod val="65000"/>
                  <a:lumOff val="35000"/>
                </a:schemeClr>
              </a:solidFill>
              <a:latin typeface="楷体" panose="02010609060101010101" pitchFamily="49" charset="-122"/>
              <a:ea typeface="楷体" panose="02010609060101010101" pitchFamily="49" charset="-122"/>
              <a:cs typeface="+mn-ea"/>
            </a:endParaRPr>
          </a:p>
          <a:p>
            <a:pPr indent="0" algn="ctr"/>
            <a:r>
              <a:rPr lang="zh-CN" altLang="en-US" sz="3200" b="0">
                <a:solidFill>
                  <a:schemeClr val="tx1">
                    <a:lumMod val="65000"/>
                    <a:lumOff val="35000"/>
                  </a:schemeClr>
                </a:solidFill>
                <a:latin typeface="楷体" panose="02010609060101010101" pitchFamily="49" charset="-122"/>
                <a:ea typeface="楷体" panose="02010609060101010101" pitchFamily="49" charset="-122"/>
                <a:cs typeface="+mn-ea"/>
              </a:rPr>
              <a:t>绝望、自责、愧疚、怀念、感恩</a:t>
            </a:r>
            <a:endParaRPr lang="zh-CN" altLang="en-US" sz="3200" b="0">
              <a:solidFill>
                <a:schemeClr val="tx1">
                  <a:lumMod val="65000"/>
                  <a:lumOff val="35000"/>
                </a:schemeClr>
              </a:solidFill>
              <a:latin typeface="楷体" panose="02010609060101010101" pitchFamily="49" charset="-122"/>
              <a:ea typeface="楷体" panose="02010609060101010101" pitchFamily="49" charset="-122"/>
              <a:cs typeface="+mn-ea"/>
            </a:endParaRPr>
          </a:p>
        </p:txBody>
      </p:sp>
      <p:sp>
        <p:nvSpPr>
          <p:cNvPr id="11" name="文本框 10"/>
          <p:cNvSpPr txBox="1"/>
          <p:nvPr/>
        </p:nvSpPr>
        <p:spPr>
          <a:xfrm>
            <a:off x="848360" y="637540"/>
            <a:ext cx="3336925" cy="645160"/>
          </a:xfrm>
          <a:prstGeom prst="rect">
            <a:avLst/>
          </a:prstGeom>
          <a:noFill/>
        </p:spPr>
        <p:txBody>
          <a:bodyPr wrap="square" rtlCol="0">
            <a:spAutoFit/>
          </a:bodyPr>
          <a:lstStyle/>
          <a:p>
            <a:pPr algn="l">
              <a:buClrTx/>
              <a:buSzTx/>
              <a:buFontTx/>
            </a:pPr>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【板书设计】</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pic>
        <p:nvPicPr>
          <p:cNvPr id="101" name="New picture"/>
          <p:cNvPicPr/>
          <p:nvPr/>
        </p:nvPicPr>
        <p:blipFill>
          <a:blip r:embed="rId3"/>
          <a:stretch>
            <a:fillRect/>
          </a:stretch>
        </p:blipFill>
        <p:spPr>
          <a:xfrm>
            <a:off x="10401300" y="10883900"/>
            <a:ext cx="304800" cy="2286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15" name="文本框 14"/>
          <p:cNvSpPr txBox="1"/>
          <p:nvPr/>
        </p:nvSpPr>
        <p:spPr>
          <a:xfrm>
            <a:off x="1189990" y="1536700"/>
            <a:ext cx="10147300" cy="3784600"/>
          </a:xfrm>
          <a:prstGeom prst="rect">
            <a:avLst/>
          </a:prstGeom>
          <a:noFill/>
        </p:spPr>
        <p:txBody>
          <a:bodyPr wrap="square" rtlCol="0">
            <a:spAutoFit/>
          </a:bodyPr>
          <a:lstStyle/>
          <a:p>
            <a:pPr indent="812800" fontAlgn="auto">
              <a:lnSpc>
                <a:spcPct val="150000"/>
              </a:lnSpc>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rPr>
              <a:t>“你入学的新书包有人给你拿，你雨中的花折伞有人给你打，你爱吃的那三鲜馅有人给你包，你委屈的泪花有人给你擦。啊，这个人就是娘！”每每这首《母亲》响起，我们一定会不由自主地想起我们的母亲。今天，我们共同学习《秋天的怀念》，走近史铁生先生的母亲。</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2" name="文本框 1"/>
          <p:cNvSpPr txBox="1"/>
          <p:nvPr/>
        </p:nvSpPr>
        <p:spPr>
          <a:xfrm>
            <a:off x="848360" y="637540"/>
            <a:ext cx="3731895" cy="645160"/>
          </a:xfrm>
          <a:prstGeom prst="rect">
            <a:avLst/>
          </a:prstGeom>
          <a:noFill/>
        </p:spPr>
        <p:txBody>
          <a:bodyPr wrap="square" rtlCol="0">
            <a:spAutoFit/>
          </a:bodyPr>
          <a:lstStyle/>
          <a:p>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一、导入新课</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4" fill="hold" grpId="1"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245235" y="1538605"/>
            <a:ext cx="9374505" cy="829945"/>
          </a:xfrm>
          <a:prstGeom prst="rect">
            <a:avLst/>
          </a:prstGeom>
          <a:noFill/>
          <a:ln w="9525">
            <a:noFill/>
          </a:ln>
        </p:spPr>
        <p:txBody>
          <a:bodyPr wrap="square">
            <a:spAutoFit/>
          </a:bodyPr>
          <a:lstStyle/>
          <a:p>
            <a:pPr indent="812800" algn="l" fontAlgn="auto">
              <a:lnSpc>
                <a:spcPct val="150000"/>
              </a:lnSpc>
              <a:buClrTx/>
              <a:buSzTx/>
              <a:buNone/>
            </a:pPr>
            <a:r>
              <a:rPr lang="zh-CN" altLang="en-US" sz="3200" b="1">
                <a:solidFill>
                  <a:schemeClr val="tx1">
                    <a:lumMod val="65000"/>
                    <a:lumOff val="35000"/>
                  </a:schemeClr>
                </a:solidFill>
                <a:latin typeface="楷体" panose="02010609060101010101" pitchFamily="49" charset="-122"/>
                <a:ea typeface="楷体" panose="02010609060101010101" pitchFamily="49" charset="-122"/>
                <a:cs typeface="+mn-ea"/>
              </a:rPr>
              <a:t>1.朗读题目《秋天的怀念》，你会怎样朗读？</a:t>
            </a:r>
            <a:endParaRPr lang="zh-CN" altLang="en-US" sz="3200" b="0">
              <a:solidFill>
                <a:schemeClr val="tx1">
                  <a:lumMod val="65000"/>
                  <a:lumOff val="35000"/>
                </a:schemeClr>
              </a:solidFill>
              <a:latin typeface="楷体" panose="02010609060101010101" pitchFamily="49" charset="-122"/>
              <a:ea typeface="楷体" panose="02010609060101010101" pitchFamily="49" charset="-122"/>
              <a:cs typeface="+mn-ea"/>
            </a:endParaRPr>
          </a:p>
        </p:txBody>
      </p:sp>
      <p:sp>
        <p:nvSpPr>
          <p:cNvPr id="3" name="文本框 2"/>
          <p:cNvSpPr txBox="1"/>
          <p:nvPr/>
        </p:nvSpPr>
        <p:spPr>
          <a:xfrm>
            <a:off x="1325245" y="2368550"/>
            <a:ext cx="9294495" cy="2306955"/>
          </a:xfrm>
          <a:prstGeom prst="rect">
            <a:avLst/>
          </a:prstGeom>
          <a:noFill/>
        </p:spPr>
        <p:txBody>
          <a:bodyPr wrap="square" rtlCol="0">
            <a:spAutoFit/>
          </a:bodyPr>
          <a:lstStyle/>
          <a:p>
            <a:pPr indent="812800" algn="l" fontAlgn="auto">
              <a:lnSpc>
                <a:spcPct val="150000"/>
              </a:lnSpc>
              <a:buClrTx/>
              <a:buSzTx/>
              <a:buNone/>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rPr>
              <a:t>答案示例：</a:t>
            </a:r>
            <a:endParaRPr lang="zh-CN" altLang="en-US" sz="3200" b="0">
              <a:solidFill>
                <a:schemeClr val="tx1">
                  <a:lumMod val="65000"/>
                  <a:lumOff val="35000"/>
                </a:schemeClr>
              </a:solidFill>
              <a:latin typeface="楷体" panose="02010609060101010101" pitchFamily="49" charset="-122"/>
              <a:ea typeface="楷体" panose="02010609060101010101" pitchFamily="49" charset="-122"/>
              <a:cs typeface="+mn-ea"/>
            </a:endParaRPr>
          </a:p>
          <a:p>
            <a:pPr indent="812800" algn="l" fontAlgn="auto">
              <a:lnSpc>
                <a:spcPct val="150000"/>
              </a:lnSpc>
              <a:buClrTx/>
              <a:buSzTx/>
              <a:buNone/>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rPr>
              <a:t>“秋天的▲怀念→”：语速较慢，怀念应读得深沉、悠长，以表现对母亲的怀念之情。</a:t>
            </a:r>
            <a:endParaRPr lang="zh-CN" altLang="en-US" sz="3200"/>
          </a:p>
        </p:txBody>
      </p:sp>
      <p:sp>
        <p:nvSpPr>
          <p:cNvPr id="5" name="文本框 4"/>
          <p:cNvSpPr txBox="1"/>
          <p:nvPr/>
        </p:nvSpPr>
        <p:spPr>
          <a:xfrm>
            <a:off x="848360" y="637540"/>
            <a:ext cx="5551805" cy="645160"/>
          </a:xfrm>
          <a:prstGeom prst="rect">
            <a:avLst/>
          </a:prstGeom>
          <a:noFill/>
        </p:spPr>
        <p:txBody>
          <a:bodyPr wrap="square" rtlCol="0">
            <a:spAutoFit/>
          </a:bodyPr>
          <a:lstStyle/>
          <a:p>
            <a:pPr algn="l">
              <a:buClrTx/>
              <a:buSzTx/>
              <a:buFontTx/>
            </a:pPr>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二、朗读课文，整体感知</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301750" y="1361440"/>
            <a:ext cx="10142855" cy="829945"/>
          </a:xfrm>
          <a:prstGeom prst="rect">
            <a:avLst/>
          </a:prstGeom>
          <a:noFill/>
          <a:ln w="9525">
            <a:noFill/>
          </a:ln>
        </p:spPr>
        <p:txBody>
          <a:bodyPr wrap="square">
            <a:spAutoFit/>
          </a:bodyPr>
          <a:lstStyle/>
          <a:p>
            <a:pPr indent="812800" algn="l" fontAlgn="auto">
              <a:lnSpc>
                <a:spcPct val="150000"/>
              </a:lnSpc>
              <a:buClrTx/>
              <a:buSzTx/>
              <a:buNone/>
            </a:pPr>
            <a:r>
              <a:rPr lang="zh-CN" altLang="en-US" sz="3200" b="1">
                <a:solidFill>
                  <a:schemeClr val="tx1">
                    <a:lumMod val="65000"/>
                    <a:lumOff val="35000"/>
                  </a:schemeClr>
                </a:solidFill>
                <a:latin typeface="楷体" panose="02010609060101010101" pitchFamily="49" charset="-122"/>
                <a:ea typeface="楷体" panose="02010609060101010101" pitchFamily="49" charset="-122"/>
                <a:cs typeface="+mn-ea"/>
              </a:rPr>
              <a:t>2.朗读课文，用简洁的语言概括文章的主要内容。</a:t>
            </a:r>
            <a:endParaRPr lang="zh-CN" altLang="en-US" sz="3200" b="1">
              <a:solidFill>
                <a:schemeClr val="tx1">
                  <a:lumMod val="65000"/>
                  <a:lumOff val="35000"/>
                </a:schemeClr>
              </a:solidFill>
              <a:latin typeface="楷体" panose="02010609060101010101" pitchFamily="49" charset="-122"/>
              <a:ea typeface="楷体" panose="02010609060101010101" pitchFamily="49" charset="-122"/>
              <a:cs typeface="+mn-ea"/>
            </a:endParaRPr>
          </a:p>
        </p:txBody>
      </p:sp>
      <p:sp>
        <p:nvSpPr>
          <p:cNvPr id="4" name="文本框 8195"/>
          <p:cNvSpPr txBox="1"/>
          <p:nvPr/>
        </p:nvSpPr>
        <p:spPr>
          <a:xfrm>
            <a:off x="1848485" y="2515235"/>
            <a:ext cx="8494713" cy="2444750"/>
          </a:xfrm>
          <a:prstGeom prst="rect">
            <a:avLst/>
          </a:prstGeom>
          <a:noFill/>
          <a:ln w="9525">
            <a:noFill/>
          </a:ln>
        </p:spPr>
        <p:txBody>
          <a:bodyPr>
            <a:spAutoFit/>
          </a:bodyPr>
          <a:lstStyle/>
          <a:p>
            <a:pPr>
              <a:lnSpc>
                <a:spcPct val="150000"/>
              </a:lnSpc>
              <a:spcBef>
                <a:spcPct val="50000"/>
              </a:spcBef>
            </a:pPr>
            <a:r>
              <a:rPr lang="zh-CN" altLang="en-US" sz="3800" b="1">
                <a:latin typeface="Arial" panose="020b0604020202020204" pitchFamily="34" charset="0"/>
                <a:ea typeface="宋体" panose="02010600030101010101" pitchFamily="2" charset="-122"/>
              </a:rPr>
              <a:t>    </a:t>
            </a:r>
            <a:r>
              <a:rPr lang="zh-CN" altLang="en-US" sz="3800" b="1">
                <a:latin typeface="楷体" panose="02010609060101010101" pitchFamily="49" charset="-122"/>
                <a:ea typeface="楷体" panose="02010609060101010101" pitchFamily="49" charset="-122"/>
              </a:rPr>
              <a:t> </a:t>
            </a:r>
            <a:r>
              <a:rPr lang="zh-CN" altLang="en-US" sz="3200" b="1">
                <a:solidFill>
                  <a:srgbClr val="0000FF"/>
                </a:solidFill>
                <a:latin typeface="楷体" panose="02010609060101010101" pitchFamily="49" charset="-122"/>
                <a:ea typeface="楷体" panose="02010609060101010101" pitchFamily="49" charset="-122"/>
              </a:rPr>
              <a:t>本文记叙了重病缠身的母亲精心照顾下肢瘫痪的儿子，直至生命最后一息,最终使儿子树立了活下去的勇气和信心的故事。</a:t>
            </a:r>
            <a:endParaRPr lang="zh-CN" altLang="en-US" sz="3200" b="1">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 name="图片 30"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100" name="文本框 99"/>
          <p:cNvSpPr txBox="1"/>
          <p:nvPr/>
        </p:nvSpPr>
        <p:spPr>
          <a:xfrm>
            <a:off x="1342390" y="1534160"/>
            <a:ext cx="9507855" cy="829945"/>
          </a:xfrm>
          <a:prstGeom prst="rect">
            <a:avLst/>
          </a:prstGeom>
          <a:noFill/>
          <a:ln w="9525">
            <a:noFill/>
          </a:ln>
        </p:spPr>
        <p:txBody>
          <a:bodyPr wrap="square">
            <a:spAutoFit/>
          </a:bodyPr>
          <a:lstStyle/>
          <a:p>
            <a:pPr indent="812800" algn="l" fontAlgn="auto">
              <a:lnSpc>
                <a:spcPct val="150000"/>
              </a:lnSpc>
              <a:buClrTx/>
              <a:buSzTx/>
              <a:buNone/>
            </a:pPr>
            <a:r>
              <a:rPr lang="zh-CN" altLang="en-US" sz="3200" b="1">
                <a:solidFill>
                  <a:schemeClr val="tx1">
                    <a:lumMod val="65000"/>
                    <a:lumOff val="35000"/>
                  </a:schemeClr>
                </a:solidFill>
                <a:latin typeface="楷体" panose="02010609060101010101" pitchFamily="49" charset="-122"/>
                <a:ea typeface="楷体" panose="02010609060101010101" pitchFamily="49" charset="-122"/>
                <a:cs typeface="+mn-ea"/>
              </a:rPr>
              <a:t>3.你觉得本文的感情基调应该是怎样的？</a:t>
            </a:r>
            <a:endParaRPr lang="zh-CN" altLang="en-US" sz="3200" b="1">
              <a:solidFill>
                <a:schemeClr val="tx1">
                  <a:lumMod val="65000"/>
                  <a:lumOff val="35000"/>
                </a:schemeClr>
              </a:solidFill>
              <a:latin typeface="楷体" panose="02010609060101010101" pitchFamily="49" charset="-122"/>
              <a:ea typeface="楷体" panose="02010609060101010101" pitchFamily="49" charset="-122"/>
              <a:cs typeface="+mn-ea"/>
            </a:endParaRPr>
          </a:p>
        </p:txBody>
      </p:sp>
      <p:sp>
        <p:nvSpPr>
          <p:cNvPr id="3" name="文本框 2"/>
          <p:cNvSpPr txBox="1"/>
          <p:nvPr/>
        </p:nvSpPr>
        <p:spPr>
          <a:xfrm>
            <a:off x="1342390" y="2265045"/>
            <a:ext cx="9294495" cy="1568450"/>
          </a:xfrm>
          <a:prstGeom prst="rect">
            <a:avLst/>
          </a:prstGeom>
          <a:noFill/>
        </p:spPr>
        <p:txBody>
          <a:bodyPr wrap="square" rtlCol="0">
            <a:spAutoFit/>
          </a:bodyPr>
          <a:lstStyle/>
          <a:p>
            <a:pPr indent="812800" algn="l" fontAlgn="auto">
              <a:lnSpc>
                <a:spcPct val="150000"/>
              </a:lnSpc>
              <a:buClrTx/>
              <a:buSzTx/>
              <a:buNone/>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rPr>
              <a:t>答案示例：</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endParaRPr>
          </a:p>
          <a:p>
            <a:pPr indent="812800" algn="l" fontAlgn="auto">
              <a:lnSpc>
                <a:spcPct val="150000"/>
              </a:lnSpc>
              <a:buClrTx/>
              <a:buSzTx/>
              <a:buNone/>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rPr>
              <a:t>本文的感情基调：沉痛、感伤、悲慨、压抑。</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1" name="图片 30" descr="蝴蝶"/>
          <p:cNvPicPr>
            <a:picLocks noChangeAspect="1"/>
          </p:cNvPicPr>
          <p:nvPr/>
        </p:nvPicPr>
        <p:blipFill>
          <a:blip r:embed="rId3"/>
          <a:stretch>
            <a:fillRect/>
          </a:stretch>
        </p:blipFill>
        <p:spPr>
          <a:xfrm rot="5400000">
            <a:off x="10260965" y="1095375"/>
            <a:ext cx="621665" cy="631190"/>
          </a:xfrm>
          <a:prstGeom prst="rect">
            <a:avLst/>
          </a:prstGeom>
        </p:spPr>
      </p:pic>
      <p:sp>
        <p:nvSpPr>
          <p:cNvPr id="4" name="文本框 3"/>
          <p:cNvSpPr txBox="1"/>
          <p:nvPr/>
        </p:nvSpPr>
        <p:spPr>
          <a:xfrm>
            <a:off x="1228090" y="2202180"/>
            <a:ext cx="10027920" cy="1568450"/>
          </a:xfrm>
          <a:prstGeom prst="rect">
            <a:avLst/>
          </a:prstGeom>
          <a:noFill/>
          <a:ln w="9525">
            <a:noFill/>
          </a:ln>
        </p:spPr>
        <p:txBody>
          <a:bodyPr wrap="square">
            <a:spAutoFit/>
          </a:bodyPr>
          <a:lstStyle/>
          <a:p>
            <a:pPr indent="812800" algn="l" fontAlgn="auto">
              <a:lnSpc>
                <a:spcPct val="150000"/>
              </a:lnSpc>
              <a:buClrTx/>
              <a:buSzTx/>
              <a:buNone/>
            </a:pPr>
            <a:r>
              <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rPr>
              <a:t>请“有感情朗读”你最有感触的语段，简要标注朗读符号，说说你读出的情感。</a:t>
            </a:r>
            <a:endParaRPr lang="zh-CN" altLang="en-US" sz="3200">
              <a:solidFill>
                <a:schemeClr val="tx1">
                  <a:lumMod val="65000"/>
                  <a:lumOff val="35000"/>
                </a:schemeClr>
              </a:solidFill>
              <a:latin typeface="楷体" panose="02010609060101010101" pitchFamily="49" charset="-122"/>
              <a:ea typeface="楷体" panose="02010609060101010101" pitchFamily="49" charset="-122"/>
              <a:cs typeface="+mn-ea"/>
            </a:endParaRPr>
          </a:p>
        </p:txBody>
      </p:sp>
      <p:sp>
        <p:nvSpPr>
          <p:cNvPr id="5" name="文本框 4"/>
          <p:cNvSpPr txBox="1"/>
          <p:nvPr/>
        </p:nvSpPr>
        <p:spPr>
          <a:xfrm>
            <a:off x="848360" y="637540"/>
            <a:ext cx="5551805" cy="645160"/>
          </a:xfrm>
          <a:prstGeom prst="rect">
            <a:avLst/>
          </a:prstGeom>
          <a:noFill/>
        </p:spPr>
        <p:txBody>
          <a:bodyPr wrap="square" rtlCol="0">
            <a:spAutoFit/>
          </a:bodyPr>
          <a:lstStyle/>
          <a:p>
            <a:pPr algn="l">
              <a:buClrTx/>
              <a:buSzTx/>
              <a:buFontTx/>
            </a:pPr>
            <a:r>
              <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rPr>
              <a:t>三、再读课文，体会情感</a:t>
            </a:r>
            <a:endParaRPr lang="zh-CN" altLang="en-US" sz="3600" b="1">
              <a:solidFill>
                <a:schemeClr val="tx1">
                  <a:lumMod val="65000"/>
                  <a:lumOff val="35000"/>
                </a:schemeClr>
              </a:solidFill>
              <a:latin typeface="微软雅黑" panose="020b0503020204020204" charset="-122"/>
              <a:ea typeface="微软雅黑" panose="020b0503020204020204" charset="-122"/>
              <a:sym typeface="Mongolian Baiti" panose="03000500000000000000"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12290"/>
          <p:cNvSpPr txBox="1"/>
          <p:nvPr/>
        </p:nvSpPr>
        <p:spPr>
          <a:xfrm>
            <a:off x="1457325" y="1924050"/>
            <a:ext cx="9197975" cy="1753235"/>
          </a:xfrm>
          <a:prstGeom prst="rect">
            <a:avLst/>
          </a:prstGeom>
          <a:noFill/>
          <a:ln w="9525">
            <a:noFill/>
          </a:ln>
        </p:spPr>
        <p:txBody>
          <a:bodyPr wrap="square">
            <a:spAutoFit/>
          </a:bodyPr>
          <a:lstStyle/>
          <a:p>
            <a:pPr>
              <a:spcBef>
                <a:spcPct val="50000"/>
              </a:spcBef>
            </a:pPr>
            <a:r>
              <a:rPr lang="zh-CN" altLang="en-US" sz="5400" b="1">
                <a:latin typeface="黑体" panose="02010609060101010101" pitchFamily="49" charset="-122"/>
                <a:ea typeface="黑体" panose="02010609060101010101" pitchFamily="49" charset="-122"/>
              </a:rPr>
              <a:t>双腿瘫痪后，“我”是怎样的状态？   </a:t>
            </a:r>
            <a:endParaRPr lang="zh-CN" altLang="en-US" sz="5400" b="1">
              <a:latin typeface="黑体" panose="02010609060101010101" pitchFamily="49" charset="-122"/>
              <a:ea typeface="黑体" panose="02010609060101010101" pitchFamily="49"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1"/>
          <p:cNvSpPr txBox="1"/>
          <p:nvPr/>
        </p:nvSpPr>
        <p:spPr>
          <a:xfrm>
            <a:off x="1695450" y="1307465"/>
            <a:ext cx="6786563" cy="522288"/>
          </a:xfrm>
          <a:prstGeom prst="rect">
            <a:avLst/>
          </a:prstGeom>
          <a:noFill/>
          <a:ln w="9525">
            <a:noFill/>
          </a:ln>
        </p:spPr>
        <p:txBody>
          <a:bodyPr>
            <a:spAutoFit/>
          </a:bodyPr>
          <a:lstStyle/>
          <a:p>
            <a:r>
              <a:rPr lang="en-US" altLang="zh-CN" sz="2800" b="1">
                <a:latin typeface="楷体" panose="02010609060101010101" pitchFamily="49" charset="-122"/>
                <a:ea typeface="楷体" panose="02010609060101010101" pitchFamily="49" charset="-122"/>
                <a:sym typeface="Arial" panose="020b0604020202020204" pitchFamily="34" charset="0"/>
              </a:rPr>
              <a:t>  </a:t>
            </a:r>
            <a:r>
              <a:rPr lang="zh-CN" altLang="en-US" sz="2800" b="1">
                <a:latin typeface="楷体" panose="02010609060101010101" pitchFamily="49" charset="-122"/>
                <a:ea typeface="楷体" panose="02010609060101010101" pitchFamily="49" charset="-122"/>
                <a:sym typeface="Arial" panose="020b0604020202020204" pitchFamily="34" charset="0"/>
              </a:rPr>
              <a:t>望着望着天上北归的雁阵，我会 </a:t>
            </a:r>
            <a:endParaRPr lang="zh-CN" altLang="en-US" sz="2800" b="1">
              <a:latin typeface="楷体" panose="02010609060101010101" pitchFamily="49" charset="-122"/>
              <a:ea typeface="楷体" panose="02010609060101010101" pitchFamily="49" charset="-122"/>
              <a:sym typeface="Arial" panose="020b0604020202020204" pitchFamily="34" charset="0"/>
            </a:endParaRPr>
          </a:p>
        </p:txBody>
      </p:sp>
      <p:sp>
        <p:nvSpPr>
          <p:cNvPr id="34" name="文本框 33"/>
          <p:cNvSpPr txBox="1"/>
          <p:nvPr/>
        </p:nvSpPr>
        <p:spPr>
          <a:xfrm>
            <a:off x="1695450" y="2429828"/>
            <a:ext cx="6494463" cy="522287"/>
          </a:xfrm>
          <a:prstGeom prst="rect">
            <a:avLst/>
          </a:prstGeom>
          <a:noFill/>
          <a:ln w="9525">
            <a:noFill/>
          </a:ln>
        </p:spPr>
        <p:txBody>
          <a:bodyPr>
            <a:spAutoFit/>
          </a:bodyPr>
          <a:lstStyle/>
          <a:p>
            <a:pPr>
              <a:spcBef>
                <a:spcPct val="50000"/>
              </a:spcBef>
            </a:pP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听着听着李谷一甜美的歌声，我会 </a:t>
            </a:r>
            <a:endParaRPr lang="zh-CN" altLang="en-US" sz="2800" b="1">
              <a:latin typeface="楷体" panose="02010609060101010101" pitchFamily="49" charset="-122"/>
              <a:ea typeface="楷体" panose="02010609060101010101" pitchFamily="49" charset="-122"/>
            </a:endParaRPr>
          </a:p>
        </p:txBody>
      </p:sp>
      <p:sp>
        <p:nvSpPr>
          <p:cNvPr id="49" name="文本框 48"/>
          <p:cNvSpPr txBox="1"/>
          <p:nvPr/>
        </p:nvSpPr>
        <p:spPr>
          <a:xfrm>
            <a:off x="1671638" y="3582353"/>
            <a:ext cx="4991100" cy="522287"/>
          </a:xfrm>
          <a:prstGeom prst="rect">
            <a:avLst/>
          </a:prstGeom>
          <a:noFill/>
          <a:ln w="9525">
            <a:noFill/>
          </a:ln>
        </p:spPr>
        <p:txBody>
          <a:bodyPr>
            <a:spAutoFit/>
          </a:bodyPr>
          <a:lstStyle/>
          <a:p>
            <a:pPr>
              <a:spcBef>
                <a:spcPct val="50000"/>
              </a:spcBef>
            </a:pP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母亲让我去看菊花，我会说 </a:t>
            </a:r>
            <a:endParaRPr lang="zh-CN" altLang="en-US" sz="2800" b="1">
              <a:latin typeface="楷体" panose="02010609060101010101" pitchFamily="49" charset="-122"/>
              <a:ea typeface="楷体" panose="02010609060101010101" pitchFamily="49" charset="-122"/>
            </a:endParaRPr>
          </a:p>
        </p:txBody>
      </p:sp>
      <p:sp>
        <p:nvSpPr>
          <p:cNvPr id="55" name="文本框 54"/>
          <p:cNvSpPr txBox="1"/>
          <p:nvPr/>
        </p:nvSpPr>
        <p:spPr>
          <a:xfrm>
            <a:off x="1627188" y="4804728"/>
            <a:ext cx="5764212" cy="522287"/>
          </a:xfrm>
          <a:prstGeom prst="rect">
            <a:avLst/>
          </a:prstGeom>
          <a:noFill/>
          <a:ln w="9525">
            <a:noFill/>
          </a:ln>
        </p:spPr>
        <p:txBody>
          <a:bodyPr>
            <a:spAutoFit/>
          </a:bodyPr>
          <a:lstStyle/>
          <a:p>
            <a:pPr>
              <a:spcBef>
                <a:spcPct val="50000"/>
              </a:spcBef>
            </a:pPr>
            <a:r>
              <a:rPr lang="zh-CN" altLang="en-US" sz="2800" b="1">
                <a:solidFill>
                  <a:srgbClr val="000099"/>
                </a:solidFill>
                <a:latin typeface="楷体" panose="02010609060101010101" pitchFamily="49" charset="-122"/>
                <a:ea typeface="楷体" panose="02010609060101010101" pitchFamily="49" charset="-122"/>
              </a:rPr>
              <a:t>双腿瘫痪后，我的脾气变得：</a:t>
            </a:r>
            <a:endParaRPr lang="zh-CN" altLang="en-US" sz="2800" b="1">
              <a:solidFill>
                <a:srgbClr val="000099"/>
              </a:solidFill>
              <a:latin typeface="楷体" panose="02010609060101010101" pitchFamily="49" charset="-122"/>
              <a:ea typeface="楷体" panose="02010609060101010101" pitchFamily="49" charset="-122"/>
            </a:endParaRPr>
          </a:p>
        </p:txBody>
      </p:sp>
      <p:sp>
        <p:nvSpPr>
          <p:cNvPr id="10250" name="矩形 10"/>
          <p:cNvSpPr>
            <a:spLocks noTextEdit="1"/>
          </p:cNvSpPr>
          <p:nvPr/>
        </p:nvSpPr>
        <p:spPr>
          <a:xfrm>
            <a:off x="6662738" y="4641215"/>
            <a:ext cx="2376487" cy="936625"/>
          </a:xfrm>
          <a:prstGeom prst="rect">
            <a:avLst/>
          </a:prstGeom>
        </p:spPr>
        <p:txBody>
          <a:bodyPr wrap="none" fromWordArt="1">
            <a:prstTxWarp prst="textInflateBottom">
              <a:avLst>
                <a:gd name="adj" fmla="val 68083"/>
              </a:avLst>
            </a:prstTxWarp>
            <a:normAutofit/>
          </a:bodyPr>
          <a:lstStyle/>
          <a:p>
            <a:pPr algn="ctr"/>
            <a:r>
              <a:rPr lang="zh-CN" altLang="en-US" sz="4400" b="1">
                <a:ln w="6350" cap="flat" cmpd="sng">
                  <a:solidFill>
                    <a:srgbClr val="FF0000"/>
                  </a:solidFill>
                  <a:prstDash val="solid"/>
                  <a:headEnd type="none" w="med" len="med"/>
                  <a:tailEnd type="none" w="med" len="med"/>
                </a:ln>
                <a:solidFill>
                  <a:schemeClr val="tx2"/>
                </a:solidFill>
                <a:effectLst>
                  <a:outerShdw dist="35921" dir="2699999" algn="ctr" rotWithShape="0">
                    <a:srgbClr val="990000"/>
                  </a:outerShdw>
                </a:effectLst>
                <a:latin typeface="楷体" panose="02010609060101010101" pitchFamily="49" charset="-122"/>
                <a:ea typeface="楷体" panose="02010609060101010101" pitchFamily="49" charset="-122"/>
              </a:rPr>
              <a:t>暴怒无常</a:t>
            </a:r>
            <a:endParaRPr lang="zh-CN" altLang="en-US" sz="4400" b="1">
              <a:ln w="6350" cap="flat" cmpd="sng">
                <a:solidFill>
                  <a:srgbClr val="FF0000"/>
                </a:solidFill>
                <a:prstDash val="solid"/>
                <a:headEnd type="none" w="med" len="med"/>
                <a:tailEnd type="none" w="med" len="med"/>
              </a:ln>
              <a:solidFill>
                <a:schemeClr val="tx2"/>
              </a:solidFill>
              <a:effectLst>
                <a:outerShdw dist="35921" dir="2699999" algn="ctr" rotWithShape="0">
                  <a:srgbClr val="990000"/>
                </a:outerShdw>
              </a:effectLst>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diamond(in)">
                                      <p:cBhvr>
                                        <p:cTn id="14" dur="2000"/>
                                        <p:tgtEl>
                                          <p:spTgt spid="3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500" fill="hold">
                                          <p:stCondLst>
                                            <p:cond delay="0"/>
                                          </p:stCondLst>
                                        </p:cTn>
                                        <p:tgtEl>
                                          <p:spTgt spid="49"/>
                                        </p:tgtEl>
                                        <p:attrNameLst>
                                          <p:attrName>style.visibility</p:attrName>
                                        </p:attrNameLst>
                                      </p:cBhvr>
                                      <p:to>
                                        <p:strVal val="visible"/>
                                      </p:to>
                                    </p:set>
                                    <p:animEffect transition="in" filter="wedge">
                                      <p:cBhvr>
                                        <p:cTn id="19" dur="500"/>
                                        <p:tgtEl>
                                          <p:spTgt spid="4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3" presetClass="entr" presetSubtype="16" fill="hold" grpId="0" nodeType="clickEffect">
                                  <p:stCondLst>
                                    <p:cond delay="0"/>
                                  </p:stCondLst>
                                  <p:childTnLst>
                                    <p:set>
                                      <p:cBhvr>
                                        <p:cTn id="23" dur="500" fill="hold">
                                          <p:stCondLst>
                                            <p:cond delay="0"/>
                                          </p:stCondLst>
                                        </p:cTn>
                                        <p:tgtEl>
                                          <p:spTgt spid="55"/>
                                        </p:tgtEl>
                                        <p:attrNameLst>
                                          <p:attrName>style.visibility</p:attrName>
                                        </p:attrNameLst>
                                      </p:cBhvr>
                                      <p:to>
                                        <p:strVal val="visible"/>
                                      </p:to>
                                    </p:set>
                                    <p:animEffect transition="in" filter="plus(in)">
                                      <p:cBhvr>
                                        <p:cTn id="24" dur="500"/>
                                        <p:tgtEl>
                                          <p:spTgt spid="55"/>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6" presetClass="entr" presetSubtype="0" fill="hold" nodeType="clickEffect">
                                  <p:stCondLst>
                                    <p:cond delay="0"/>
                                  </p:stCondLst>
                                  <p:childTnLst>
                                    <p:set>
                                      <p:cBhvr>
                                        <p:cTn id="28" dur="1" fill="hold">
                                          <p:stCondLst>
                                            <p:cond delay="0"/>
                                          </p:stCondLst>
                                        </p:cTn>
                                        <p:tgtEl>
                                          <p:spTgt spid="10250"/>
                                        </p:tgtEl>
                                        <p:attrNameLst>
                                          <p:attrName>style.visibility</p:attrName>
                                        </p:attrNameLst>
                                      </p:cBhvr>
                                      <p:to>
                                        <p:strVal val="visible"/>
                                      </p:to>
                                    </p:set>
                                    <p:animEffect transition="in" filter="wipe(down)">
                                      <p:cBhvr>
                                        <p:cTn id="29" dur="145" accel="50000"/>
                                        <p:tgtEl>
                                          <p:spTgt spid="10250"/>
                                        </p:tgtEl>
                                      </p:cBhvr>
                                    </p:animEffect>
                                    <p:anim calcmode="lin" valueType="num">
                                      <p:cBhvr>
                                        <p:cTn id="30" dur="456" fill="hold" tmFilter="0,0; 0.14,0.36; 0.43,0.73; 0.71,0.91; 1.0,1.0"/>
                                        <p:tgtEl>
                                          <p:spTgt spid="10250"/>
                                        </p:tgtEl>
                                        <p:attrNameLst>
                                          <p:attrName>ppt_x</p:attrName>
                                        </p:attrNameLst>
                                      </p:cBhvr>
                                      <p:tavLst>
                                        <p:tav tm="0">
                                          <p:val>
                                            <p:strVal val="#ppt_x-0.25"/>
                                          </p:val>
                                        </p:tav>
                                        <p:tav tm="100000">
                                          <p:val>
                                            <p:strVal val="#ppt_x"/>
                                          </p:val>
                                        </p:tav>
                                      </p:tavLst>
                                    </p:anim>
                                    <p:anim calcmode="lin" valueType="num">
                                      <p:cBhvr>
                                        <p:cTn id="31" dur="166" fill="hold" tmFilter="0.0,0.0; 0.25,0.07; 0.50,0.2; 0.75,0.467; 1.0,1.0"/>
                                        <p:tgtEl>
                                          <p:spTgt spid="10250"/>
                                        </p:tgtEl>
                                        <p:attrNameLst>
                                          <p:attrName>ppt_y</p:attrName>
                                        </p:attrNameLst>
                                      </p:cBhvr>
                                      <p:tavLst>
                                        <p:tav tm="0" fmla="#ppt_y-sin(pi*$)/3">
                                          <p:val>
                                            <p:fltVal val="0.5"/>
                                          </p:val>
                                        </p:tav>
                                        <p:tav tm="100000">
                                          <p:val>
                                            <p:fltVal val="1"/>
                                          </p:val>
                                        </p:tav>
                                      </p:tavLst>
                                    </p:anim>
                                    <p:anim calcmode="lin" valueType="num">
                                      <p:cBhvr>
                                        <p:cTn id="32" dur="166" fill="hold" tmFilter="0, 0; 0.125,0.2665; 0.25,0.4; 0.375,0.465; 0.5,0.5;  0.625,0.535; 0.75,0.6; 0.875,0.7335; 1,1">
                                          <p:stCondLst>
                                            <p:cond delay="166"/>
                                          </p:stCondLst>
                                        </p:cTn>
                                        <p:tgtEl>
                                          <p:spTgt spid="10250"/>
                                        </p:tgtEl>
                                        <p:attrNameLst>
                                          <p:attrName>ppt_y</p:attrName>
                                        </p:attrNameLst>
                                      </p:cBhvr>
                                      <p:tavLst>
                                        <p:tav tm="0" fmla="#ppt_y-sin(pi*$)/9">
                                          <p:val>
                                            <p:fltVal val="0"/>
                                          </p:val>
                                        </p:tav>
                                        <p:tav tm="100000">
                                          <p:val>
                                            <p:fltVal val="1"/>
                                          </p:val>
                                        </p:tav>
                                      </p:tavLst>
                                    </p:anim>
                                    <p:anim calcmode="lin" valueType="num">
                                      <p:cBhvr>
                                        <p:cTn id="33" dur="83" fill="hold" tmFilter="0, 0; 0.125,0.2665; 0.25,0.4; 0.375,0.465; 0.5,0.5;  0.625,0.535; 0.75,0.6; 0.875,0.7335; 1,1">
                                          <p:stCondLst>
                                            <p:cond delay="331"/>
                                          </p:stCondLst>
                                        </p:cTn>
                                        <p:tgtEl>
                                          <p:spTgt spid="10250"/>
                                        </p:tgtEl>
                                        <p:attrNameLst>
                                          <p:attrName>ppt_y</p:attrName>
                                        </p:attrNameLst>
                                      </p:cBhvr>
                                      <p:tavLst>
                                        <p:tav tm="0" fmla="#ppt_y-sin(pi*$)/27">
                                          <p:val>
                                            <p:fltVal val="0"/>
                                          </p:val>
                                        </p:tav>
                                        <p:tav tm="100000">
                                          <p:val>
                                            <p:fltVal val="1"/>
                                          </p:val>
                                        </p:tav>
                                      </p:tavLst>
                                    </p:anim>
                                    <p:anim calcmode="lin" valueType="num">
                                      <p:cBhvr>
                                        <p:cTn id="34" dur="41" fill="hold" tmFilter="0, 0; 0.125,0.2665; 0.25,0.4; 0.375,0.465; 0.5,0.5;  0.625,0.535; 0.75,0.6; 0.875,0.7335; 1,1">
                                          <p:stCondLst>
                                            <p:cond delay="414"/>
                                          </p:stCondLst>
                                        </p:cTn>
                                        <p:tgtEl>
                                          <p:spTgt spid="10250"/>
                                        </p:tgtEl>
                                        <p:attrNameLst>
                                          <p:attrName>ppt_y</p:attrName>
                                        </p:attrNameLst>
                                      </p:cBhvr>
                                      <p:tavLst>
                                        <p:tav tm="0" fmla="#ppt_y-sin(pi*$)/81">
                                          <p:val>
                                            <p:fltVal val="0"/>
                                          </p:val>
                                        </p:tav>
                                        <p:tav tm="100000">
                                          <p:val>
                                            <p:fltVal val="1"/>
                                          </p:val>
                                        </p:tav>
                                      </p:tavLst>
                                    </p:anim>
                                    <p:animScale>
                                      <p:cBhvr>
                                        <p:cTn id="35" dur="7">
                                          <p:stCondLst>
                                            <p:cond delay="162"/>
                                          </p:stCondLst>
                                        </p:cTn>
                                        <p:tgtEl>
                                          <p:spTgt spid="10250"/>
                                        </p:tgtEl>
                                      </p:cBhvr>
                                      <p:to x="100000" y="60000"/>
                                    </p:animScale>
                                    <p:animScale>
                                      <p:cBhvr>
                                        <p:cTn id="36" dur="41" decel="50000">
                                          <p:stCondLst>
                                            <p:cond delay="169"/>
                                          </p:stCondLst>
                                        </p:cTn>
                                        <p:tgtEl>
                                          <p:spTgt spid="10250"/>
                                        </p:tgtEl>
                                      </p:cBhvr>
                                      <p:to x="100000" y="100000"/>
                                    </p:animScale>
                                    <p:animScale>
                                      <p:cBhvr>
                                        <p:cTn id="37" dur="7">
                                          <p:stCondLst>
                                            <p:cond delay="328"/>
                                          </p:stCondLst>
                                        </p:cTn>
                                        <p:tgtEl>
                                          <p:spTgt spid="10250"/>
                                        </p:tgtEl>
                                      </p:cBhvr>
                                      <p:to x="100000" y="80000"/>
                                    </p:animScale>
                                    <p:animScale>
                                      <p:cBhvr>
                                        <p:cTn id="38" dur="41" decel="50000">
                                          <p:stCondLst>
                                            <p:cond delay="335"/>
                                          </p:stCondLst>
                                        </p:cTn>
                                        <p:tgtEl>
                                          <p:spTgt spid="10250"/>
                                        </p:tgtEl>
                                      </p:cBhvr>
                                      <p:to x="100000" y="100000"/>
                                    </p:animScale>
                                    <p:animScale>
                                      <p:cBhvr>
                                        <p:cTn id="39" dur="7">
                                          <p:stCondLst>
                                            <p:cond delay="410"/>
                                          </p:stCondLst>
                                        </p:cTn>
                                        <p:tgtEl>
                                          <p:spTgt spid="10250"/>
                                        </p:tgtEl>
                                      </p:cBhvr>
                                      <p:to x="100000" y="90000"/>
                                    </p:animScale>
                                    <p:animScale>
                                      <p:cBhvr>
                                        <p:cTn id="40" dur="41" decel="50000">
                                          <p:stCondLst>
                                            <p:cond delay="417"/>
                                          </p:stCondLst>
                                        </p:cTn>
                                        <p:tgtEl>
                                          <p:spTgt spid="10250"/>
                                        </p:tgtEl>
                                      </p:cBhvr>
                                      <p:to x="100000" y="100000"/>
                                    </p:animScale>
                                    <p:animScale>
                                      <p:cBhvr>
                                        <p:cTn id="41" dur="7">
                                          <p:stCondLst>
                                            <p:cond delay="452"/>
                                          </p:stCondLst>
                                        </p:cTn>
                                        <p:tgtEl>
                                          <p:spTgt spid="10250"/>
                                        </p:tgtEl>
                                      </p:cBhvr>
                                      <p:to x="100000" y="95000"/>
                                    </p:animScale>
                                    <p:animScale>
                                      <p:cBhvr>
                                        <p:cTn id="42" dur="41" decel="50000">
                                          <p:stCondLst>
                                            <p:cond delay="458"/>
                                          </p:stCondLst>
                                        </p:cTn>
                                        <p:tgtEl>
                                          <p:spTgt spid="102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4" grpId="0"/>
      <p:bldP spid="49" grpId="0"/>
      <p:bldP spid="5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127</Paragraphs>
  <Slides>29</Slides>
  <Notes>14</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29</vt:i4>
      </vt:variant>
    </vt:vector>
  </HeadingPairs>
  <TitlesOfParts>
    <vt:vector baseType="lpstr" size="42">
      <vt:lpstr>Arial</vt:lpstr>
      <vt:lpstr>Calibri Light</vt:lpstr>
      <vt:lpstr>Calibri</vt:lpstr>
      <vt:lpstr>等线 Light</vt:lpstr>
      <vt:lpstr>等线</vt:lpstr>
      <vt:lpstr>黑体</vt:lpstr>
      <vt:lpstr>inpin heiti</vt:lpstr>
      <vt:lpstr>楷体</vt:lpstr>
      <vt:lpstr>微软雅黑</vt:lpstr>
      <vt:lpstr>Mongolian Baiti</vt:lpstr>
      <vt:lpstr>宋体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2021-01-23T18:57:27.922</cp:lastPrinted>
  <dcterms:created xsi:type="dcterms:W3CDTF">2021-01-23T18:57:27Z</dcterms:created>
  <dcterms:modified xsi:type="dcterms:W3CDTF">2021-01-23T10:57:28Z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