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2" r:id="rId1"/>
  </p:sldMasterIdLst>
  <p:notesMasterIdLst>
    <p:notesMasterId r:id="rId56"/>
  </p:notesMasterIdLst>
  <p:sldIdLst>
    <p:sldId id="470" r:id="rId2"/>
    <p:sldId id="353" r:id="rId3"/>
    <p:sldId id="352" r:id="rId4"/>
    <p:sldId id="492" r:id="rId5"/>
    <p:sldId id="491" r:id="rId6"/>
    <p:sldId id="493" r:id="rId7"/>
    <p:sldId id="494" r:id="rId8"/>
    <p:sldId id="513" r:id="rId9"/>
    <p:sldId id="525" r:id="rId10"/>
    <p:sldId id="512" r:id="rId11"/>
    <p:sldId id="526" r:id="rId12"/>
    <p:sldId id="534" r:id="rId13"/>
    <p:sldId id="514" r:id="rId14"/>
    <p:sldId id="535" r:id="rId15"/>
    <p:sldId id="527" r:id="rId16"/>
    <p:sldId id="537" r:id="rId17"/>
    <p:sldId id="536" r:id="rId18"/>
    <p:sldId id="515" r:id="rId19"/>
    <p:sldId id="528" r:id="rId20"/>
    <p:sldId id="523" r:id="rId21"/>
    <p:sldId id="529" r:id="rId22"/>
    <p:sldId id="524" r:id="rId23"/>
    <p:sldId id="530" r:id="rId24"/>
    <p:sldId id="531" r:id="rId25"/>
    <p:sldId id="520" r:id="rId26"/>
    <p:sldId id="538" r:id="rId27"/>
    <p:sldId id="522" r:id="rId28"/>
    <p:sldId id="532" r:id="rId29"/>
    <p:sldId id="539" r:id="rId30"/>
    <p:sldId id="521" r:id="rId31"/>
    <p:sldId id="533" r:id="rId32"/>
    <p:sldId id="519" r:id="rId33"/>
    <p:sldId id="542" r:id="rId34"/>
    <p:sldId id="543" r:id="rId35"/>
    <p:sldId id="544" r:id="rId36"/>
    <p:sldId id="545" r:id="rId37"/>
    <p:sldId id="546" r:id="rId38"/>
    <p:sldId id="547" r:id="rId39"/>
    <p:sldId id="548" r:id="rId40"/>
    <p:sldId id="549" r:id="rId41"/>
    <p:sldId id="550" r:id="rId42"/>
    <p:sldId id="509" r:id="rId43"/>
    <p:sldId id="551" r:id="rId44"/>
    <p:sldId id="552" r:id="rId45"/>
    <p:sldId id="553" r:id="rId46"/>
    <p:sldId id="554" r:id="rId47"/>
    <p:sldId id="555" r:id="rId48"/>
    <p:sldId id="516" r:id="rId49"/>
    <p:sldId id="496" r:id="rId50"/>
    <p:sldId id="556" r:id="rId51"/>
    <p:sldId id="557" r:id="rId52"/>
    <p:sldId id="558" r:id="rId53"/>
    <p:sldId id="559" r:id="rId54"/>
    <p:sldId id="297" r:id="rId55"/>
  </p:sldIdLst>
  <p:sldSz cx="12190413" cy="6859588"/>
  <p:notesSz cx="6858000" cy="9144000"/>
  <p:custDataLst>
    <p:tags r:id="rId5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99" autoAdjust="0"/>
    <p:restoredTop sz="97778" autoAdjust="0"/>
  </p:normalViewPr>
  <p:slideViewPr>
    <p:cSldViewPr snapToGrid="0" showGuides="1">
      <p:cViewPr varScale="1">
        <p:scale>
          <a:sx n="63" d="100"/>
          <a:sy n="63" d="100"/>
        </p:scale>
        <p:origin x="-132" y="-498"/>
      </p:cViewPr>
      <p:guideLst>
        <p:guide orient="horz" pos="2161"/>
        <p:guide pos="3840"/>
      </p:guideLst>
    </p:cSldViewPr>
  </p:slideViewPr>
  <p:notesTextViewPr>
    <p:cViewPr>
      <p:scale>
        <a:sx n="1" d="1"/>
        <a:sy n="1" d="1"/>
      </p:scale>
      <p:origin x="0" y="0"/>
    </p:cViewPr>
  </p:notesTextViewPr>
  <p:sorterViewPr>
    <p:cViewPr>
      <p:scale>
        <a:sx n="100" d="100"/>
        <a:sy n="100" d="100"/>
      </p:scale>
      <p:origin x="0" y="0"/>
    </p:cViewPr>
  </p:sorter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gs" Target="tags/tag1.xml"/><Relationship Id="rId61"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t>2021-2-23</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t>‹#›</a:t>
            </a:fld>
            <a:endParaRPr lang="zh-CN" altLang="en-US"/>
          </a:p>
        </p:txBody>
      </p:sp>
    </p:spTree>
    <p:extLst>
      <p:ext uri="{BB962C8B-B14F-4D97-AF65-F5344CB8AC3E}">
        <p14:creationId xmlns:p14="http://schemas.microsoft.com/office/powerpoint/2010/main" val="9417776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a:t>
            </a:fld>
            <a:endParaRPr lang="zh-CN" altLang="en-US"/>
          </a:p>
        </p:txBody>
      </p:sp>
    </p:spTree>
    <p:extLst>
      <p:ext uri="{BB962C8B-B14F-4D97-AF65-F5344CB8AC3E}">
        <p14:creationId xmlns:p14="http://schemas.microsoft.com/office/powerpoint/2010/main" val="11810328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10</a:t>
            </a:fld>
            <a:endParaRPr lang="zh-CN" altLang="en-US"/>
          </a:p>
        </p:txBody>
      </p:sp>
    </p:spTree>
    <p:extLst>
      <p:ext uri="{BB962C8B-B14F-4D97-AF65-F5344CB8AC3E}">
        <p14:creationId xmlns:p14="http://schemas.microsoft.com/office/powerpoint/2010/main" val="3931482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11</a:t>
            </a:fld>
            <a:endParaRPr lang="zh-CN" altLang="en-US"/>
          </a:p>
        </p:txBody>
      </p:sp>
    </p:spTree>
    <p:extLst>
      <p:ext uri="{BB962C8B-B14F-4D97-AF65-F5344CB8AC3E}">
        <p14:creationId xmlns:p14="http://schemas.microsoft.com/office/powerpoint/2010/main" val="1306213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12</a:t>
            </a:fld>
            <a:endParaRPr lang="zh-CN" altLang="en-US"/>
          </a:p>
        </p:txBody>
      </p:sp>
    </p:spTree>
    <p:extLst>
      <p:ext uri="{BB962C8B-B14F-4D97-AF65-F5344CB8AC3E}">
        <p14:creationId xmlns:p14="http://schemas.microsoft.com/office/powerpoint/2010/main" val="152376562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13</a:t>
            </a:fld>
            <a:endParaRPr lang="zh-CN" altLang="en-US"/>
          </a:p>
        </p:txBody>
      </p:sp>
    </p:spTree>
    <p:extLst>
      <p:ext uri="{BB962C8B-B14F-4D97-AF65-F5344CB8AC3E}">
        <p14:creationId xmlns:p14="http://schemas.microsoft.com/office/powerpoint/2010/main" val="19959302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14</a:t>
            </a:fld>
            <a:endParaRPr lang="zh-CN" altLang="en-US"/>
          </a:p>
        </p:txBody>
      </p:sp>
    </p:spTree>
    <p:extLst>
      <p:ext uri="{BB962C8B-B14F-4D97-AF65-F5344CB8AC3E}">
        <p14:creationId xmlns:p14="http://schemas.microsoft.com/office/powerpoint/2010/main" val="246487786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15</a:t>
            </a:fld>
            <a:endParaRPr lang="zh-CN" altLang="en-US"/>
          </a:p>
        </p:txBody>
      </p:sp>
    </p:spTree>
    <p:extLst>
      <p:ext uri="{BB962C8B-B14F-4D97-AF65-F5344CB8AC3E}">
        <p14:creationId xmlns:p14="http://schemas.microsoft.com/office/powerpoint/2010/main" val="37354691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16</a:t>
            </a:fld>
            <a:endParaRPr lang="zh-CN" altLang="en-US"/>
          </a:p>
        </p:txBody>
      </p:sp>
    </p:spTree>
    <p:extLst>
      <p:ext uri="{BB962C8B-B14F-4D97-AF65-F5344CB8AC3E}">
        <p14:creationId xmlns:p14="http://schemas.microsoft.com/office/powerpoint/2010/main" val="288038634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17</a:t>
            </a:fld>
            <a:endParaRPr lang="zh-CN" altLang="en-US"/>
          </a:p>
        </p:txBody>
      </p:sp>
    </p:spTree>
    <p:extLst>
      <p:ext uri="{BB962C8B-B14F-4D97-AF65-F5344CB8AC3E}">
        <p14:creationId xmlns:p14="http://schemas.microsoft.com/office/powerpoint/2010/main" val="301914836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18</a:t>
            </a:fld>
            <a:endParaRPr lang="zh-CN" altLang="en-US"/>
          </a:p>
        </p:txBody>
      </p:sp>
    </p:spTree>
    <p:extLst>
      <p:ext uri="{BB962C8B-B14F-4D97-AF65-F5344CB8AC3E}">
        <p14:creationId xmlns:p14="http://schemas.microsoft.com/office/powerpoint/2010/main" val="144301189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19</a:t>
            </a:fld>
            <a:endParaRPr lang="zh-CN" altLang="en-US"/>
          </a:p>
        </p:txBody>
      </p:sp>
    </p:spTree>
    <p:extLst>
      <p:ext uri="{BB962C8B-B14F-4D97-AF65-F5344CB8AC3E}">
        <p14:creationId xmlns:p14="http://schemas.microsoft.com/office/powerpoint/2010/main" val="23437053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a:t>
            </a:fld>
            <a:endParaRPr lang="zh-CN" altLang="en-US"/>
          </a:p>
        </p:txBody>
      </p:sp>
    </p:spTree>
    <p:extLst>
      <p:ext uri="{BB962C8B-B14F-4D97-AF65-F5344CB8AC3E}">
        <p14:creationId xmlns:p14="http://schemas.microsoft.com/office/powerpoint/2010/main" val="11217525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20</a:t>
            </a:fld>
            <a:endParaRPr lang="zh-CN" altLang="en-US"/>
          </a:p>
        </p:txBody>
      </p:sp>
    </p:spTree>
    <p:extLst>
      <p:ext uri="{BB962C8B-B14F-4D97-AF65-F5344CB8AC3E}">
        <p14:creationId xmlns:p14="http://schemas.microsoft.com/office/powerpoint/2010/main" val="404739122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21</a:t>
            </a:fld>
            <a:endParaRPr lang="zh-CN" altLang="en-US"/>
          </a:p>
        </p:txBody>
      </p:sp>
    </p:spTree>
    <p:extLst>
      <p:ext uri="{BB962C8B-B14F-4D97-AF65-F5344CB8AC3E}">
        <p14:creationId xmlns:p14="http://schemas.microsoft.com/office/powerpoint/2010/main" val="270018890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22</a:t>
            </a:fld>
            <a:endParaRPr lang="zh-CN" altLang="en-US"/>
          </a:p>
        </p:txBody>
      </p:sp>
    </p:spTree>
    <p:extLst>
      <p:ext uri="{BB962C8B-B14F-4D97-AF65-F5344CB8AC3E}">
        <p14:creationId xmlns:p14="http://schemas.microsoft.com/office/powerpoint/2010/main" val="170229261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23</a:t>
            </a:fld>
            <a:endParaRPr lang="zh-CN" altLang="en-US"/>
          </a:p>
        </p:txBody>
      </p:sp>
    </p:spTree>
    <p:extLst>
      <p:ext uri="{BB962C8B-B14F-4D97-AF65-F5344CB8AC3E}">
        <p14:creationId xmlns:p14="http://schemas.microsoft.com/office/powerpoint/2010/main" val="201012373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24</a:t>
            </a:fld>
            <a:endParaRPr lang="zh-CN" altLang="en-US"/>
          </a:p>
        </p:txBody>
      </p:sp>
    </p:spTree>
    <p:extLst>
      <p:ext uri="{BB962C8B-B14F-4D97-AF65-F5344CB8AC3E}">
        <p14:creationId xmlns:p14="http://schemas.microsoft.com/office/powerpoint/2010/main" val="246741759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25</a:t>
            </a:fld>
            <a:endParaRPr lang="zh-CN" altLang="en-US"/>
          </a:p>
        </p:txBody>
      </p:sp>
    </p:spTree>
    <p:extLst>
      <p:ext uri="{BB962C8B-B14F-4D97-AF65-F5344CB8AC3E}">
        <p14:creationId xmlns:p14="http://schemas.microsoft.com/office/powerpoint/2010/main" val="189719609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26</a:t>
            </a:fld>
            <a:endParaRPr lang="zh-CN" altLang="en-US"/>
          </a:p>
        </p:txBody>
      </p:sp>
    </p:spTree>
    <p:extLst>
      <p:ext uri="{BB962C8B-B14F-4D97-AF65-F5344CB8AC3E}">
        <p14:creationId xmlns:p14="http://schemas.microsoft.com/office/powerpoint/2010/main" val="294744089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27</a:t>
            </a:fld>
            <a:endParaRPr lang="zh-CN" altLang="en-US"/>
          </a:p>
        </p:txBody>
      </p:sp>
    </p:spTree>
    <p:extLst>
      <p:ext uri="{BB962C8B-B14F-4D97-AF65-F5344CB8AC3E}">
        <p14:creationId xmlns:p14="http://schemas.microsoft.com/office/powerpoint/2010/main" val="85464556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28</a:t>
            </a:fld>
            <a:endParaRPr lang="zh-CN" altLang="en-US"/>
          </a:p>
        </p:txBody>
      </p:sp>
    </p:spTree>
    <p:extLst>
      <p:ext uri="{BB962C8B-B14F-4D97-AF65-F5344CB8AC3E}">
        <p14:creationId xmlns:p14="http://schemas.microsoft.com/office/powerpoint/2010/main" val="395161879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29</a:t>
            </a:fld>
            <a:endParaRPr lang="zh-CN" altLang="en-US"/>
          </a:p>
        </p:txBody>
      </p:sp>
    </p:spTree>
    <p:extLst>
      <p:ext uri="{BB962C8B-B14F-4D97-AF65-F5344CB8AC3E}">
        <p14:creationId xmlns:p14="http://schemas.microsoft.com/office/powerpoint/2010/main" val="516252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30</a:t>
            </a:fld>
            <a:endParaRPr lang="zh-CN" altLang="en-US"/>
          </a:p>
        </p:txBody>
      </p:sp>
    </p:spTree>
    <p:extLst>
      <p:ext uri="{BB962C8B-B14F-4D97-AF65-F5344CB8AC3E}">
        <p14:creationId xmlns:p14="http://schemas.microsoft.com/office/powerpoint/2010/main" val="17199966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31</a:t>
            </a:fld>
            <a:endParaRPr lang="zh-CN" altLang="en-US"/>
          </a:p>
        </p:txBody>
      </p:sp>
    </p:spTree>
    <p:extLst>
      <p:ext uri="{BB962C8B-B14F-4D97-AF65-F5344CB8AC3E}">
        <p14:creationId xmlns:p14="http://schemas.microsoft.com/office/powerpoint/2010/main" val="34795049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32</a:t>
            </a:fld>
            <a:endParaRPr lang="zh-CN" altLang="en-US"/>
          </a:p>
        </p:txBody>
      </p:sp>
    </p:spTree>
    <p:extLst>
      <p:ext uri="{BB962C8B-B14F-4D97-AF65-F5344CB8AC3E}">
        <p14:creationId xmlns:p14="http://schemas.microsoft.com/office/powerpoint/2010/main" val="409708500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33</a:t>
            </a:fld>
            <a:endParaRPr lang="zh-CN" altLang="en-US"/>
          </a:p>
        </p:txBody>
      </p:sp>
    </p:spTree>
    <p:extLst>
      <p:ext uri="{BB962C8B-B14F-4D97-AF65-F5344CB8AC3E}">
        <p14:creationId xmlns:p14="http://schemas.microsoft.com/office/powerpoint/2010/main" val="290901669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34</a:t>
            </a:fld>
            <a:endParaRPr lang="zh-CN" altLang="en-US"/>
          </a:p>
        </p:txBody>
      </p:sp>
    </p:spTree>
    <p:extLst>
      <p:ext uri="{BB962C8B-B14F-4D97-AF65-F5344CB8AC3E}">
        <p14:creationId xmlns:p14="http://schemas.microsoft.com/office/powerpoint/2010/main" val="204165262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35</a:t>
            </a:fld>
            <a:endParaRPr lang="zh-CN" altLang="en-US"/>
          </a:p>
        </p:txBody>
      </p:sp>
    </p:spTree>
    <p:extLst>
      <p:ext uri="{BB962C8B-B14F-4D97-AF65-F5344CB8AC3E}">
        <p14:creationId xmlns:p14="http://schemas.microsoft.com/office/powerpoint/2010/main" val="364638728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36</a:t>
            </a:fld>
            <a:endParaRPr lang="zh-CN" altLang="en-US"/>
          </a:p>
        </p:txBody>
      </p:sp>
    </p:spTree>
    <p:extLst>
      <p:ext uri="{BB962C8B-B14F-4D97-AF65-F5344CB8AC3E}">
        <p14:creationId xmlns:p14="http://schemas.microsoft.com/office/powerpoint/2010/main" val="116771164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37</a:t>
            </a:fld>
            <a:endParaRPr lang="zh-CN" altLang="en-US"/>
          </a:p>
        </p:txBody>
      </p:sp>
    </p:spTree>
    <p:extLst>
      <p:ext uri="{BB962C8B-B14F-4D97-AF65-F5344CB8AC3E}">
        <p14:creationId xmlns:p14="http://schemas.microsoft.com/office/powerpoint/2010/main" val="90813992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38</a:t>
            </a:fld>
            <a:endParaRPr lang="zh-CN" altLang="en-US"/>
          </a:p>
        </p:txBody>
      </p:sp>
    </p:spTree>
    <p:extLst>
      <p:ext uri="{BB962C8B-B14F-4D97-AF65-F5344CB8AC3E}">
        <p14:creationId xmlns:p14="http://schemas.microsoft.com/office/powerpoint/2010/main" val="388953586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39</a:t>
            </a:fld>
            <a:endParaRPr lang="zh-CN" altLang="en-US"/>
          </a:p>
        </p:txBody>
      </p:sp>
    </p:spTree>
    <p:extLst>
      <p:ext uri="{BB962C8B-B14F-4D97-AF65-F5344CB8AC3E}">
        <p14:creationId xmlns:p14="http://schemas.microsoft.com/office/powerpoint/2010/main" val="2537543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a:t>
            </a:fld>
            <a:endParaRPr lang="zh-CN" altLang="en-US"/>
          </a:p>
        </p:txBody>
      </p:sp>
    </p:spTree>
    <p:extLst>
      <p:ext uri="{BB962C8B-B14F-4D97-AF65-F5344CB8AC3E}">
        <p14:creationId xmlns:p14="http://schemas.microsoft.com/office/powerpoint/2010/main" val="155271725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40</a:t>
            </a:fld>
            <a:endParaRPr lang="zh-CN" altLang="en-US"/>
          </a:p>
        </p:txBody>
      </p:sp>
    </p:spTree>
    <p:extLst>
      <p:ext uri="{BB962C8B-B14F-4D97-AF65-F5344CB8AC3E}">
        <p14:creationId xmlns:p14="http://schemas.microsoft.com/office/powerpoint/2010/main" val="66048311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41</a:t>
            </a:fld>
            <a:endParaRPr lang="zh-CN" altLang="en-US"/>
          </a:p>
        </p:txBody>
      </p:sp>
    </p:spTree>
    <p:extLst>
      <p:ext uri="{BB962C8B-B14F-4D97-AF65-F5344CB8AC3E}">
        <p14:creationId xmlns:p14="http://schemas.microsoft.com/office/powerpoint/2010/main" val="64934828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42</a:t>
            </a:fld>
            <a:endParaRPr lang="zh-CN" altLang="en-US"/>
          </a:p>
        </p:txBody>
      </p:sp>
    </p:spTree>
    <p:extLst>
      <p:ext uri="{BB962C8B-B14F-4D97-AF65-F5344CB8AC3E}">
        <p14:creationId xmlns:p14="http://schemas.microsoft.com/office/powerpoint/2010/main" val="362498842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43</a:t>
            </a:fld>
            <a:endParaRPr lang="zh-CN" altLang="en-US"/>
          </a:p>
        </p:txBody>
      </p:sp>
    </p:spTree>
    <p:extLst>
      <p:ext uri="{BB962C8B-B14F-4D97-AF65-F5344CB8AC3E}">
        <p14:creationId xmlns:p14="http://schemas.microsoft.com/office/powerpoint/2010/main" val="87648998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44</a:t>
            </a:fld>
            <a:endParaRPr lang="zh-CN" altLang="en-US"/>
          </a:p>
        </p:txBody>
      </p:sp>
    </p:spTree>
    <p:extLst>
      <p:ext uri="{BB962C8B-B14F-4D97-AF65-F5344CB8AC3E}">
        <p14:creationId xmlns:p14="http://schemas.microsoft.com/office/powerpoint/2010/main" val="128132663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45</a:t>
            </a:fld>
            <a:endParaRPr lang="zh-CN" altLang="en-US"/>
          </a:p>
        </p:txBody>
      </p:sp>
    </p:spTree>
    <p:extLst>
      <p:ext uri="{BB962C8B-B14F-4D97-AF65-F5344CB8AC3E}">
        <p14:creationId xmlns:p14="http://schemas.microsoft.com/office/powerpoint/2010/main" val="67718913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46</a:t>
            </a:fld>
            <a:endParaRPr lang="zh-CN" altLang="en-US"/>
          </a:p>
        </p:txBody>
      </p:sp>
    </p:spTree>
    <p:extLst>
      <p:ext uri="{BB962C8B-B14F-4D97-AF65-F5344CB8AC3E}">
        <p14:creationId xmlns:p14="http://schemas.microsoft.com/office/powerpoint/2010/main" val="134003767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47</a:t>
            </a:fld>
            <a:endParaRPr lang="zh-CN" altLang="en-US"/>
          </a:p>
        </p:txBody>
      </p:sp>
    </p:spTree>
    <p:extLst>
      <p:ext uri="{BB962C8B-B14F-4D97-AF65-F5344CB8AC3E}">
        <p14:creationId xmlns:p14="http://schemas.microsoft.com/office/powerpoint/2010/main" val="322202159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48</a:t>
            </a:fld>
            <a:endParaRPr lang="zh-CN" altLang="en-US"/>
          </a:p>
        </p:txBody>
      </p:sp>
    </p:spTree>
    <p:extLst>
      <p:ext uri="{BB962C8B-B14F-4D97-AF65-F5344CB8AC3E}">
        <p14:creationId xmlns:p14="http://schemas.microsoft.com/office/powerpoint/2010/main" val="308346494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49</a:t>
            </a:fld>
            <a:endParaRPr lang="zh-CN" altLang="en-US"/>
          </a:p>
        </p:txBody>
      </p:sp>
    </p:spTree>
    <p:extLst>
      <p:ext uri="{BB962C8B-B14F-4D97-AF65-F5344CB8AC3E}">
        <p14:creationId xmlns:p14="http://schemas.microsoft.com/office/powerpoint/2010/main" val="13604844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5</a:t>
            </a:fld>
            <a:endParaRPr lang="zh-CN" altLang="en-US"/>
          </a:p>
        </p:txBody>
      </p:sp>
    </p:spTree>
    <p:extLst>
      <p:ext uri="{BB962C8B-B14F-4D97-AF65-F5344CB8AC3E}">
        <p14:creationId xmlns:p14="http://schemas.microsoft.com/office/powerpoint/2010/main" val="300963396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50</a:t>
            </a:fld>
            <a:endParaRPr lang="zh-CN" altLang="en-US"/>
          </a:p>
        </p:txBody>
      </p:sp>
    </p:spTree>
    <p:extLst>
      <p:ext uri="{BB962C8B-B14F-4D97-AF65-F5344CB8AC3E}">
        <p14:creationId xmlns:p14="http://schemas.microsoft.com/office/powerpoint/2010/main" val="6875417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51</a:t>
            </a:fld>
            <a:endParaRPr lang="zh-CN" altLang="en-US"/>
          </a:p>
        </p:txBody>
      </p:sp>
    </p:spTree>
    <p:extLst>
      <p:ext uri="{BB962C8B-B14F-4D97-AF65-F5344CB8AC3E}">
        <p14:creationId xmlns:p14="http://schemas.microsoft.com/office/powerpoint/2010/main" val="66730874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52</a:t>
            </a:fld>
            <a:endParaRPr lang="zh-CN" altLang="en-US"/>
          </a:p>
        </p:txBody>
      </p:sp>
    </p:spTree>
    <p:extLst>
      <p:ext uri="{BB962C8B-B14F-4D97-AF65-F5344CB8AC3E}">
        <p14:creationId xmlns:p14="http://schemas.microsoft.com/office/powerpoint/2010/main" val="69257648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53</a:t>
            </a:fld>
            <a:endParaRPr lang="zh-CN" altLang="en-US"/>
          </a:p>
        </p:txBody>
      </p:sp>
    </p:spTree>
    <p:extLst>
      <p:ext uri="{BB962C8B-B14F-4D97-AF65-F5344CB8AC3E}">
        <p14:creationId xmlns:p14="http://schemas.microsoft.com/office/powerpoint/2010/main" val="275937509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54</a:t>
            </a:fld>
            <a:endParaRPr lang="zh-CN" altLang="en-US"/>
          </a:p>
        </p:txBody>
      </p:sp>
    </p:spTree>
    <p:extLst>
      <p:ext uri="{BB962C8B-B14F-4D97-AF65-F5344CB8AC3E}">
        <p14:creationId xmlns:p14="http://schemas.microsoft.com/office/powerpoint/2010/main" val="3819202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6</a:t>
            </a:fld>
            <a:endParaRPr lang="zh-CN" altLang="en-US"/>
          </a:p>
        </p:txBody>
      </p:sp>
    </p:spTree>
    <p:extLst>
      <p:ext uri="{BB962C8B-B14F-4D97-AF65-F5344CB8AC3E}">
        <p14:creationId xmlns:p14="http://schemas.microsoft.com/office/powerpoint/2010/main" val="24754236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7</a:t>
            </a:fld>
            <a:endParaRPr lang="zh-CN" altLang="en-US"/>
          </a:p>
        </p:txBody>
      </p:sp>
    </p:spTree>
    <p:extLst>
      <p:ext uri="{BB962C8B-B14F-4D97-AF65-F5344CB8AC3E}">
        <p14:creationId xmlns:p14="http://schemas.microsoft.com/office/powerpoint/2010/main" val="20122278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8</a:t>
            </a:fld>
            <a:endParaRPr lang="zh-CN" altLang="en-US"/>
          </a:p>
        </p:txBody>
      </p:sp>
    </p:spTree>
    <p:extLst>
      <p:ext uri="{BB962C8B-B14F-4D97-AF65-F5344CB8AC3E}">
        <p14:creationId xmlns:p14="http://schemas.microsoft.com/office/powerpoint/2010/main" val="41121479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9</a:t>
            </a:fld>
            <a:endParaRPr lang="zh-CN" altLang="en-US"/>
          </a:p>
        </p:txBody>
      </p:sp>
    </p:spTree>
    <p:extLst>
      <p:ext uri="{BB962C8B-B14F-4D97-AF65-F5344CB8AC3E}">
        <p14:creationId xmlns:p14="http://schemas.microsoft.com/office/powerpoint/2010/main" val="4295293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282" y="2130922"/>
            <a:ext cx="10361851" cy="1470365"/>
          </a:xfrm>
        </p:spPr>
        <p:txBody>
          <a:bodyPr/>
          <a:lstStyle/>
          <a:p>
            <a:r>
              <a:rPr lang="en-US"/>
              <a:t>Click to edit Master title style</a:t>
            </a:r>
          </a:p>
        </p:txBody>
      </p:sp>
      <p:sp>
        <p:nvSpPr>
          <p:cNvPr id="3" name="Subtitle 2"/>
          <p:cNvSpPr>
            <a:spLocks noGrp="1"/>
          </p:cNvSpPr>
          <p:nvPr>
            <p:ph type="subTitle" idx="1"/>
          </p:nvPr>
        </p:nvSpPr>
        <p:spPr>
          <a:xfrm>
            <a:off x="1828563" y="3887100"/>
            <a:ext cx="8533289" cy="1753006"/>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2/23/2021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589626290"/>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406" y="4801714"/>
            <a:ext cx="7314248" cy="566870"/>
          </a:xfrm>
        </p:spPr>
        <p:txBody>
          <a:bodyPr anchor="b"/>
          <a:lstStyle>
            <a:lvl1pPr algn="l">
              <a:defRPr sz="2700" b="1"/>
            </a:lvl1pPr>
          </a:lstStyle>
          <a:p>
            <a:r>
              <a:rPr lang="en-US"/>
              <a:t>Click to edit Master title style</a:t>
            </a:r>
          </a:p>
        </p:txBody>
      </p:sp>
      <p:sp>
        <p:nvSpPr>
          <p:cNvPr id="3" name="Picture Placeholder 2"/>
          <p:cNvSpPr>
            <a:spLocks noGrp="1"/>
          </p:cNvSpPr>
          <p:nvPr>
            <p:ph type="pic" idx="1"/>
          </p:nvPr>
        </p:nvSpPr>
        <p:spPr>
          <a:xfrm>
            <a:off x="2389406" y="612918"/>
            <a:ext cx="7314248" cy="4115753"/>
          </a:xfrm>
        </p:spPr>
        <p:txBody>
          <a:bodyPr/>
          <a:lstStyle>
            <a:lvl1pPr marL="0" indent="0">
              <a:buNone/>
              <a:defRPr sz="4300"/>
            </a:lvl1pPr>
            <a:lvl2pPr marL="609585" indent="0">
              <a:buNone/>
              <a:defRPr sz="3800"/>
            </a:lvl2pPr>
            <a:lvl3pPr marL="1219170" indent="0">
              <a:buNone/>
              <a:defRPr sz="3200"/>
            </a:lvl3pPr>
            <a:lvl4pPr marL="1828754" indent="0">
              <a:buNone/>
              <a:defRPr sz="2700"/>
            </a:lvl4pPr>
            <a:lvl5pPr marL="2438339" indent="0">
              <a:buNone/>
              <a:defRPr sz="2700"/>
            </a:lvl5pPr>
            <a:lvl6pPr marL="3047924" indent="0">
              <a:buNone/>
              <a:defRPr sz="2700"/>
            </a:lvl6pPr>
            <a:lvl7pPr marL="3657509" indent="0">
              <a:buNone/>
              <a:defRPr sz="2700"/>
            </a:lvl7pPr>
            <a:lvl8pPr marL="4267093" indent="0">
              <a:buNone/>
              <a:defRPr sz="2700"/>
            </a:lvl8pPr>
            <a:lvl9pPr marL="4876678" indent="0">
              <a:buNone/>
              <a:defRPr sz="2700"/>
            </a:lvl9pPr>
          </a:lstStyle>
          <a:p>
            <a:endParaRPr lang="en-US"/>
          </a:p>
        </p:txBody>
      </p:sp>
      <p:sp>
        <p:nvSpPr>
          <p:cNvPr id="4" name="Text Placeholder 3"/>
          <p:cNvSpPr>
            <a:spLocks noGrp="1"/>
          </p:cNvSpPr>
          <p:nvPr>
            <p:ph type="body" sz="half" idx="2"/>
          </p:nvPr>
        </p:nvSpPr>
        <p:spPr>
          <a:xfrm>
            <a:off x="2389406" y="5368584"/>
            <a:ext cx="7314248" cy="8050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pPr>
                <a:defRPr/>
              </a:pPr>
              <a:t>2/23/2021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4037326704"/>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pPr>
                <a:defRPr/>
              </a:pPr>
              <a:t>2/23/2021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2838530"/>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8050" y="274704"/>
            <a:ext cx="2742843" cy="585288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522" y="274704"/>
            <a:ext cx="8025355" cy="58528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pPr>
                <a:defRPr/>
              </a:pPr>
              <a:t>2/23/2021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4004671184"/>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1125951"/>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pPr>
                <a:defRPr/>
              </a:pPr>
              <a:t>2/23/2021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911562813"/>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60" y="4407923"/>
            <a:ext cx="10361851" cy="1362390"/>
          </a:xfrm>
        </p:spPr>
        <p:txBody>
          <a:bodyPr anchor="t"/>
          <a:lstStyle>
            <a:lvl1pPr algn="l">
              <a:defRPr sz="5400" b="1" cap="all"/>
            </a:lvl1pPr>
          </a:lstStyle>
          <a:p>
            <a:r>
              <a:rPr lang="en-US"/>
              <a:t>Click to edit Master title style</a:t>
            </a:r>
          </a:p>
        </p:txBody>
      </p:sp>
      <p:sp>
        <p:nvSpPr>
          <p:cNvPr id="3" name="Text Placeholder 2"/>
          <p:cNvSpPr>
            <a:spLocks noGrp="1"/>
          </p:cNvSpPr>
          <p:nvPr>
            <p:ph type="body" idx="1"/>
          </p:nvPr>
        </p:nvSpPr>
        <p:spPr>
          <a:xfrm>
            <a:off x="962960" y="2907387"/>
            <a:ext cx="10361851" cy="1500534"/>
          </a:xfrm>
        </p:spPr>
        <p:txBody>
          <a:bodyPr anchor="b"/>
          <a:lstStyle>
            <a:lvl1pPr marL="0" indent="0">
              <a:buNone/>
              <a:defRPr sz="2700">
                <a:solidFill>
                  <a:schemeClr val="tx1">
                    <a:tint val="75000"/>
                  </a:schemeClr>
                </a:solidFill>
              </a:defRPr>
            </a:lvl1pPr>
            <a:lvl2pPr marL="609585" indent="0">
              <a:buNone/>
              <a:defRPr sz="2400">
                <a:solidFill>
                  <a:schemeClr val="tx1">
                    <a:tint val="75000"/>
                  </a:schemeClr>
                </a:solidFill>
              </a:defRPr>
            </a:lvl2pPr>
            <a:lvl3pPr marL="1219170" indent="0">
              <a:buNone/>
              <a:defRPr sz="2200">
                <a:solidFill>
                  <a:schemeClr val="tx1">
                    <a:tint val="75000"/>
                  </a:schemeClr>
                </a:solidFill>
              </a:defRPr>
            </a:lvl3pPr>
            <a:lvl4pPr marL="1828754" indent="0">
              <a:buNone/>
              <a:defRPr sz="1900">
                <a:solidFill>
                  <a:schemeClr val="tx1">
                    <a:tint val="75000"/>
                  </a:schemeClr>
                </a:solidFill>
              </a:defRPr>
            </a:lvl4pPr>
            <a:lvl5pPr marL="2438339" indent="0">
              <a:buNone/>
              <a:defRPr sz="1900">
                <a:solidFill>
                  <a:schemeClr val="tx1">
                    <a:tint val="75000"/>
                  </a:schemeClr>
                </a:solidFill>
              </a:defRPr>
            </a:lvl5pPr>
            <a:lvl6pPr marL="3047924" indent="0">
              <a:buNone/>
              <a:defRPr sz="1900">
                <a:solidFill>
                  <a:schemeClr val="tx1">
                    <a:tint val="75000"/>
                  </a:schemeClr>
                </a:solidFill>
              </a:defRPr>
            </a:lvl6pPr>
            <a:lvl7pPr marL="3657509" indent="0">
              <a:buNone/>
              <a:defRPr sz="1900">
                <a:solidFill>
                  <a:schemeClr val="tx1">
                    <a:tint val="75000"/>
                  </a:schemeClr>
                </a:solidFill>
              </a:defRPr>
            </a:lvl7pPr>
            <a:lvl8pPr marL="4267093" indent="0">
              <a:buNone/>
              <a:defRPr sz="1900">
                <a:solidFill>
                  <a:schemeClr val="tx1">
                    <a:tint val="75000"/>
                  </a:schemeClr>
                </a:solidFill>
              </a:defRPr>
            </a:lvl8pPr>
            <a:lvl9pPr marL="4876678" indent="0">
              <a:buNone/>
              <a:defRPr sz="19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pPr>
                <a:defRPr/>
              </a:pPr>
              <a:t>2/23/2021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651570088"/>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522"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6794"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pPr>
                <a:defRPr/>
              </a:pPr>
              <a:t>2/23/2021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69661496"/>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522" y="1535469"/>
            <a:ext cx="5386216"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4" name="Content Placeholder 3"/>
          <p:cNvSpPr>
            <a:spLocks noGrp="1"/>
          </p:cNvSpPr>
          <p:nvPr>
            <p:ph sz="half" idx="2"/>
          </p:nvPr>
        </p:nvSpPr>
        <p:spPr>
          <a:xfrm>
            <a:off x="609522" y="2175380"/>
            <a:ext cx="5386216"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2567" y="1535469"/>
            <a:ext cx="5388332"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6" name="Content Placeholder 5"/>
          <p:cNvSpPr>
            <a:spLocks noGrp="1"/>
          </p:cNvSpPr>
          <p:nvPr>
            <p:ph sz="quarter" idx="4"/>
          </p:nvPr>
        </p:nvSpPr>
        <p:spPr>
          <a:xfrm>
            <a:off x="6192567" y="2175380"/>
            <a:ext cx="5388332"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pPr>
                <a:defRPr/>
              </a:pPr>
              <a:t>2/23/2021</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549414329"/>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pPr>
                <a:defRPr/>
              </a:pPr>
              <a:t>2/23/2021</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840117460"/>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485" y="1031497"/>
            <a:ext cx="9911444" cy="4290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5899289" y="6453393"/>
            <a:ext cx="391838" cy="22015"/>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pPr>
                <a:defRPr/>
              </a:pPr>
              <a:t>2/23/2021</a:t>
            </a:fld>
            <a:endParaRPr lang="en-US">
              <a:solidFill>
                <a:prstClr val="black">
                  <a:tint val="75000"/>
                </a:prstClr>
              </a:solidFill>
            </a:endParaRPr>
          </a:p>
        </p:txBody>
      </p:sp>
      <p:sp>
        <p:nvSpPr>
          <p:cNvPr id="9" name="灯片编号占位符 8"/>
          <p:cNvSpPr>
            <a:spLocks noGrp="1"/>
          </p:cNvSpPr>
          <p:nvPr>
            <p:ph type="sldNum" sz="quarter" idx="12"/>
          </p:nvPr>
        </p:nvSpPr>
        <p:spPr>
          <a:xfrm>
            <a:off x="4672992" y="6397708"/>
            <a:ext cx="2844430" cy="365210"/>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696887435"/>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5321500"/>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24" y="273113"/>
            <a:ext cx="4010562" cy="1162320"/>
          </a:xfrm>
        </p:spPr>
        <p:txBody>
          <a:bodyPr anchor="b"/>
          <a:lstStyle>
            <a:lvl1pPr algn="l">
              <a:defRPr sz="2700" b="1"/>
            </a:lvl1pPr>
          </a:lstStyle>
          <a:p>
            <a:r>
              <a:rPr lang="en-US"/>
              <a:t>Click to edit Master title style</a:t>
            </a:r>
          </a:p>
        </p:txBody>
      </p:sp>
      <p:sp>
        <p:nvSpPr>
          <p:cNvPr id="3" name="Content Placeholder 2"/>
          <p:cNvSpPr>
            <a:spLocks noGrp="1"/>
          </p:cNvSpPr>
          <p:nvPr>
            <p:ph idx="1"/>
          </p:nvPr>
        </p:nvSpPr>
        <p:spPr>
          <a:xfrm>
            <a:off x="4766113" y="273117"/>
            <a:ext cx="6814780" cy="5854468"/>
          </a:xfr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524" y="1435437"/>
            <a:ext cx="4010562" cy="46921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pPr>
                <a:defRPr/>
              </a:pPr>
              <a:t>2/23/2021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971293340"/>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521" y="274703"/>
            <a:ext cx="10971372" cy="1143265"/>
          </a:xfrm>
          <a:prstGeom prst="rect">
            <a:avLst/>
          </a:prstGeom>
        </p:spPr>
        <p:txBody>
          <a:bodyPr vert="horz" lIns="91436" tIns="45718" rIns="91436" bIns="45718" rtlCol="0" anchor="ctr">
            <a:normAutofit/>
          </a:bodyPr>
          <a:lstStyle/>
          <a:p>
            <a:r>
              <a:rPr lang="en-US"/>
              <a:t>Click to edit Master title style</a:t>
            </a:r>
          </a:p>
        </p:txBody>
      </p:sp>
      <p:sp>
        <p:nvSpPr>
          <p:cNvPr id="3" name="Text Placeholder 2"/>
          <p:cNvSpPr>
            <a:spLocks noGrp="1"/>
          </p:cNvSpPr>
          <p:nvPr>
            <p:ph type="body" idx="1"/>
          </p:nvPr>
        </p:nvSpPr>
        <p:spPr>
          <a:xfrm>
            <a:off x="609521" y="1600572"/>
            <a:ext cx="10971372" cy="4527011"/>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521" y="6357825"/>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pPr>
                <a:defRPr/>
              </a:pPr>
              <a:t>2/23/2021</a:t>
            </a:fld>
            <a:endParaRPr lang="en-US">
              <a:solidFill>
                <a:prstClr val="black">
                  <a:tint val="75000"/>
                </a:prstClr>
              </a:solidFill>
            </a:endParaRPr>
          </a:p>
        </p:txBody>
      </p:sp>
      <p:sp>
        <p:nvSpPr>
          <p:cNvPr id="5" name="Footer Placeholder 4"/>
          <p:cNvSpPr>
            <a:spLocks noGrp="1"/>
          </p:cNvSpPr>
          <p:nvPr>
            <p:ph type="ftr" sz="quarter" idx="3"/>
          </p:nvPr>
        </p:nvSpPr>
        <p:spPr>
          <a:xfrm>
            <a:off x="4165059" y="6357825"/>
            <a:ext cx="3860297" cy="365210"/>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4"/>
          </p:nvPr>
        </p:nvSpPr>
        <p:spPr>
          <a:xfrm>
            <a:off x="8736463" y="6357825"/>
            <a:ext cx="2844430" cy="365210"/>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759065102"/>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Lst>
  <p:transition/>
  <p:hf hdr="0" ftr="0" dt="0"/>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8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8.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hyperlink" Target="https://so.gushiwen.org/authorv_2466a6bc5628.aspx" TargetMode="External"/><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8.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8.xml"/><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0.xml"/><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2.xml"/><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3.xml"/><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6.xml"/><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7.xml"/><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2.xml"/><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3.xml"/><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4.xml"/><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5.xml"/><Relationship Id="rId1" Type="http://schemas.openxmlformats.org/officeDocument/2006/relationships/slideLayout" Target="../slideLayouts/slideLayout8.xml"/></Relationships>
</file>

<file path=ppt/slides/_rels/slide4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6.xml"/><Relationship Id="rId1" Type="http://schemas.openxmlformats.org/officeDocument/2006/relationships/slideLayout" Target="../slideLayouts/slideLayout8.xml"/></Relationships>
</file>

<file path=ppt/slides/_rels/slide4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7.xml"/><Relationship Id="rId1" Type="http://schemas.openxmlformats.org/officeDocument/2006/relationships/slideLayout" Target="../slideLayouts/slideLayout8.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8.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8.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8.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8.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8.xml"/></Relationships>
</file>

<file path=ppt/slides/_rels/slide5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4.xml"/><Relationship Id="rId1" Type="http://schemas.openxmlformats.org/officeDocument/2006/relationships/slideLayout" Target="../slideLayouts/slideLayout8.xml"/><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8.xm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8.xml"/><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hyperlink" Target="https://so.gushiwen.org/authorv_ea0c2ce3af6d.aspx" TargetMode="External"/><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图片 4" descr="图片包含 树, 户外&#10;&#10;已生成高可信度的说明">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A795B5CA-89B5-40F5-A06D-C762CFED435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7" name="TextBox 7">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F18192B-269B-4571-B2F9-BD91D915FB10}"/>
              </a:ext>
            </a:extLst>
          </p:cNvPr>
          <p:cNvSpPr txBox="1"/>
          <p:nvPr/>
        </p:nvSpPr>
        <p:spPr>
          <a:xfrm>
            <a:off x="3383657" y="1197525"/>
            <a:ext cx="5528114" cy="1067587"/>
          </a:xfrm>
          <a:prstGeom prst="rect">
            <a:avLst/>
          </a:prstGeom>
          <a:noFill/>
        </p:spPr>
        <p:txBody>
          <a:bodyPr wrap="square" lIns="51423" tIns="25711" rIns="51423" bIns="25711" rtlCol="0">
            <a:spAutoFit/>
          </a:bodyPr>
          <a:lstStyle>
            <a:defPPr>
              <a:defRPr lang="zh-CN"/>
            </a:defPPr>
            <a:lvl1pPr>
              <a:defRPr sz="5000" b="1">
                <a:solidFill>
                  <a:schemeClr val="bg1"/>
                </a:solidFill>
                <a:latin typeface="+mn-ea"/>
                <a:ea typeface="+mn-ea"/>
              </a:defRPr>
            </a:lvl1pPr>
          </a:lstStyle>
          <a:p>
            <a:pPr algn="ctr"/>
            <a:r>
              <a:rPr lang="en-US" altLang="zh-CN" sz="6600" spc="600">
                <a:solidFill>
                  <a:srgbClr val="8A705E"/>
                </a:solidFill>
                <a:latin typeface="黑体" panose="02010609060101010101" pitchFamily="49" charset="-122"/>
                <a:ea typeface="黑体" panose="02010609060101010101" pitchFamily="49" charset="-122"/>
              </a:rPr>
              <a:t>《</a:t>
            </a:r>
            <a:r>
              <a:rPr lang="zh-CN" altLang="en-US" sz="6600" spc="600">
                <a:solidFill>
                  <a:srgbClr val="8A705E"/>
                </a:solidFill>
                <a:latin typeface="黑体" panose="02010609060101010101" pitchFamily="49" charset="-122"/>
                <a:ea typeface="黑体" panose="02010609060101010101" pitchFamily="49" charset="-122"/>
              </a:rPr>
              <a:t>鸿门宴</a:t>
            </a:r>
            <a:r>
              <a:rPr lang="en-US" altLang="zh-CN" sz="6600" spc="600">
                <a:solidFill>
                  <a:srgbClr val="8A705E"/>
                </a:solidFill>
                <a:latin typeface="黑体" panose="02010609060101010101" pitchFamily="49" charset="-122"/>
                <a:ea typeface="黑体" panose="02010609060101010101" pitchFamily="49" charset="-122"/>
              </a:rPr>
              <a:t>》</a:t>
            </a:r>
            <a:endParaRPr lang="zh-CN" altLang="zh-CN" sz="6600" spc="600">
              <a:solidFill>
                <a:srgbClr val="8A705E"/>
              </a:solidFill>
              <a:latin typeface="黑体" panose="02010609060101010101" pitchFamily="49" charset="-122"/>
              <a:ea typeface="黑体" panose="02010609060101010101" pitchFamily="49" charset="-122"/>
            </a:endParaRPr>
          </a:p>
        </p:txBody>
      </p:sp>
      <p:pic>
        <p:nvPicPr>
          <p:cNvPr id="3" name="图片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7D063891-05CB-47A6-A1B9-71D080362013}"/>
              </a:ext>
            </a:extLst>
          </p:cNvPr>
          <p:cNvPicPr>
            <a:picLocks noChangeAspect="1"/>
          </p:cNvPicPr>
          <p:nvPr/>
        </p:nvPicPr>
        <p:blipFill>
          <a:blip r:embed="rId4"/>
          <a:stretch>
            <a:fillRect/>
          </a:stretch>
        </p:blipFill>
        <p:spPr>
          <a:xfrm>
            <a:off x="-8692" y="27453"/>
            <a:ext cx="12207796" cy="6859589"/>
          </a:xfrm>
          <a:prstGeom prst="rect">
            <a:avLst/>
          </a:prstGeom>
        </p:spPr>
      </p:pic>
      <p:sp>
        <p:nvSpPr>
          <p:cNvPr id="9" name="文本框 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CE4F654A-8473-44D9-B7C5-2F27CD3F5920}"/>
              </a:ext>
            </a:extLst>
          </p:cNvPr>
          <p:cNvSpPr txBox="1"/>
          <p:nvPr/>
        </p:nvSpPr>
        <p:spPr>
          <a:xfrm>
            <a:off x="8618840" y="762687"/>
            <a:ext cx="2031325" cy="5389123"/>
          </a:xfrm>
          <a:prstGeom prst="rect">
            <a:avLst/>
          </a:prstGeom>
          <a:solidFill>
            <a:schemeClr val="bg1">
              <a:alpha val="72000"/>
            </a:schemeClr>
          </a:solidFill>
        </p:spPr>
        <p:txBody>
          <a:bodyPr vert="eaVert" wrap="square" rtlCol="0" anchor="ctr">
            <a:spAutoFit/>
          </a:bodyPr>
          <a:lstStyle/>
          <a:p>
            <a:pPr algn="ctr"/>
            <a:r>
              <a:rPr lang="zh-CN" altLang="en-US" sz="12000" b="1">
                <a:solidFill>
                  <a:srgbClr val="C00000"/>
                </a:solidFill>
                <a:latin typeface="黑体" panose="02010609060101010101" pitchFamily="49" charset="-122"/>
                <a:ea typeface="黑体" panose="02010609060101010101" pitchFamily="49" charset="-122"/>
                <a:cs typeface="新蒂下午茶体" panose="03000600000000000000" pitchFamily="66" charset="-128"/>
              </a:rPr>
              <a:t>鸿门宴</a:t>
            </a:r>
            <a:endParaRPr lang="en-US" altLang="zh-CN" sz="12000" b="1">
              <a:solidFill>
                <a:srgbClr val="C00000"/>
              </a:solidFill>
              <a:latin typeface="黑体" panose="02010609060101010101" pitchFamily="49" charset="-122"/>
              <a:ea typeface="黑体" panose="02010609060101010101" pitchFamily="49" charset="-122"/>
              <a:cs typeface="新蒂下午茶体" panose="03000600000000000000" pitchFamily="66" charset="-128"/>
            </a:endParaRPr>
          </a:p>
        </p:txBody>
      </p:sp>
      <p:sp>
        <p:nvSpPr>
          <p:cNvPr id="11" name="矩形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8B54C05A-42BD-473A-97D8-D03B64EEF61C}"/>
              </a:ext>
            </a:extLst>
          </p:cNvPr>
          <p:cNvSpPr/>
          <p:nvPr/>
        </p:nvSpPr>
        <p:spPr>
          <a:xfrm>
            <a:off x="8327565" y="607044"/>
            <a:ext cx="2645924" cy="5680953"/>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1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073D812-D0DD-4B12-BC22-3496BF395CCB}"/>
              </a:ext>
            </a:extLst>
          </p:cNvPr>
          <p:cNvSpPr txBox="1"/>
          <p:nvPr/>
        </p:nvSpPr>
        <p:spPr>
          <a:xfrm>
            <a:off x="11528419" y="2820945"/>
            <a:ext cx="461665" cy="4051750"/>
          </a:xfrm>
          <a:prstGeom prst="rect">
            <a:avLst/>
          </a:prstGeom>
          <a:noFill/>
        </p:spPr>
        <p:txBody>
          <a:bodyPr vert="eaVert" wrap="none" rtlCol="0">
            <a:spAutoFit/>
          </a:bodyPr>
          <a:lstStyle/>
          <a:p>
            <a:pPr algn="ctr"/>
            <a:r>
              <a:rPr lang="zh-CN" altLang="en-US" b="1" spc="600">
                <a:latin typeface="黑体" panose="02010609060101010101" pitchFamily="49" charset="-122"/>
                <a:ea typeface="黑体" panose="02010609060101010101" pitchFamily="49" charset="-122"/>
                <a:cs typeface="Lato Black" charset="0"/>
              </a:rPr>
              <a:t>统编版高一下册第一单元课件</a:t>
            </a:r>
            <a:endParaRPr lang="en-US" b="1" spc="600">
              <a:latin typeface="黑体" panose="02010609060101010101" pitchFamily="49" charset="-122"/>
              <a:ea typeface="黑体" panose="02010609060101010101" pitchFamily="49" charset="-122"/>
              <a:cs typeface="Lato Black" charset="0"/>
            </a:endParaRPr>
          </a:p>
        </p:txBody>
      </p:sp>
      <p:sp>
        <p:nvSpPr>
          <p:cNvPr id="10" name="TextBox 1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5393A617-9AD5-42B0-AB19-03D222D51414}"/>
              </a:ext>
            </a:extLst>
          </p:cNvPr>
          <p:cNvSpPr txBox="1"/>
          <p:nvPr/>
        </p:nvSpPr>
        <p:spPr>
          <a:xfrm>
            <a:off x="7110641" y="3688009"/>
            <a:ext cx="461665" cy="2123124"/>
          </a:xfrm>
          <a:prstGeom prst="rect">
            <a:avLst/>
          </a:prstGeom>
          <a:solidFill>
            <a:srgbClr val="CE2515"/>
          </a:solidFill>
          <a:ln>
            <a:noFill/>
          </a:ln>
        </p:spPr>
        <p:txBody>
          <a:bodyPr vert="eaVert" wrap="square" rtlCol="0">
            <a:spAutoFit/>
          </a:bodyPr>
          <a:lstStyle/>
          <a:p>
            <a:pPr algn="ctr"/>
            <a:r>
              <a:rPr lang="zh-CN" altLang="en-US" spc="600">
                <a:solidFill>
                  <a:schemeClr val="bg1"/>
                </a:solidFill>
                <a:latin typeface="黑体" panose="02010609060101010101" pitchFamily="49" charset="-122"/>
                <a:ea typeface="黑体" panose="02010609060101010101" pitchFamily="49" charset="-122"/>
                <a:cs typeface="Lato Black" charset="0"/>
              </a:rPr>
              <a:t>作者：司马迁</a:t>
            </a:r>
            <a:endParaRPr lang="en-US" spc="600">
              <a:solidFill>
                <a:schemeClr val="bg1"/>
              </a:solidFill>
              <a:latin typeface="黑体" panose="02010609060101010101" pitchFamily="49" charset="-122"/>
              <a:ea typeface="黑体" panose="02010609060101010101" pitchFamily="49" charset="-122"/>
              <a:cs typeface="Lato Black" charset="0"/>
            </a:endParaRPr>
          </a:p>
        </p:txBody>
      </p:sp>
    </p:spTree>
    <p:extLst>
      <p:ext uri="{BB962C8B-B14F-4D97-AF65-F5344CB8AC3E}">
        <p14:creationId xmlns:p14="http://schemas.microsoft.com/office/powerpoint/2010/main" val="146242499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750"/>
                                        <p:tgtEl>
                                          <p:spTgt spid="5"/>
                                        </p:tgtEl>
                                      </p:cBhvr>
                                    </p:animEffect>
                                  </p:childTnLst>
                                </p:cTn>
                              </p:par>
                            </p:childTnLst>
                          </p:cTn>
                        </p:par>
                        <p:par>
                          <p:cTn id="8" fill="hold" nodeType="afterGroup">
                            <p:stCondLst>
                              <p:cond delay="750"/>
                            </p:stCondLst>
                            <p:childTnLst>
                              <p:par>
                                <p:cTn id="9" presetID="2" presetClass="entr" presetSubtype="2" decel="53300" fill="hold" grpId="0" nodeType="afterEffect">
                                  <p:stCondLst>
                                    <p:cond delay="0"/>
                                  </p:stCondLst>
                                  <p:iterate type="lt">
                                    <p:tmPct val="10000"/>
                                  </p:iterate>
                                  <p:childTnLst>
                                    <p:set>
                                      <p:cBhvr>
                                        <p:cTn id="10" dur="1" fill="hold">
                                          <p:stCondLst>
                                            <p:cond delay="0"/>
                                          </p:stCondLst>
                                        </p:cTn>
                                        <p:tgtEl>
                                          <p:spTgt spid="7"/>
                                        </p:tgtEl>
                                        <p:attrNameLst>
                                          <p:attrName>style.visibility</p:attrName>
                                        </p:attrNameLst>
                                      </p:cBhvr>
                                      <p:to>
                                        <p:strVal val="visible"/>
                                      </p:to>
                                    </p:set>
                                    <p:anim calcmode="lin" valueType="num">
                                      <p:cBhvr additive="base">
                                        <p:cTn id="11" dur="750" fill="hold"/>
                                        <p:tgtEl>
                                          <p:spTgt spid="7"/>
                                        </p:tgtEl>
                                        <p:attrNameLst>
                                          <p:attrName>ppt_x</p:attrName>
                                        </p:attrNameLst>
                                      </p:cBhvr>
                                      <p:tavLst>
                                        <p:tav tm="0">
                                          <p:val>
                                            <p:strVal val="1+#ppt_w/2"/>
                                          </p:val>
                                        </p:tav>
                                        <p:tav tm="100000">
                                          <p:val>
                                            <p:strVal val="#ppt_x"/>
                                          </p:val>
                                        </p:tav>
                                      </p:tavLst>
                                    </p:anim>
                                    <p:anim calcmode="lin" valueType="num">
                                      <p:cBhvr additive="base">
                                        <p:cTn id="12" dur="750" fill="hold"/>
                                        <p:tgtEl>
                                          <p:spTgt spid="7"/>
                                        </p:tgtEl>
                                        <p:attrNameLst>
                                          <p:attrName>ppt_y</p:attrName>
                                        </p:attrNameLst>
                                      </p:cBhvr>
                                      <p:tavLst>
                                        <p:tav tm="0">
                                          <p:val>
                                            <p:strVal val="#ppt_y"/>
                                          </p:val>
                                        </p:tav>
                                        <p:tav tm="100000">
                                          <p:val>
                                            <p:strVal val="#ppt_y"/>
                                          </p:val>
                                        </p:tav>
                                      </p:tavLst>
                                    </p:anim>
                                  </p:childTnLst>
                                </p:cTn>
                              </p:par>
                              <p:par>
                                <p:cTn id="13" presetID="47" presetClass="entr" presetSubtype="0" fill="hold" grpId="0" nodeType="withEffect">
                                  <p:stCondLst>
                                    <p:cond delay="75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1000"/>
                                        <p:tgtEl>
                                          <p:spTgt spid="8"/>
                                        </p:tgtEl>
                                      </p:cBhvr>
                                    </p:animEffect>
                                    <p:anim calcmode="lin" valueType="num">
                                      <p:cBhvr>
                                        <p:cTn id="16" dur="1000" fill="hold"/>
                                        <p:tgtEl>
                                          <p:spTgt spid="8"/>
                                        </p:tgtEl>
                                        <p:attrNameLst>
                                          <p:attrName>ppt_x</p:attrName>
                                        </p:attrNameLst>
                                      </p:cBhvr>
                                      <p:tavLst>
                                        <p:tav tm="0">
                                          <p:val>
                                            <p:strVal val="#ppt_x"/>
                                          </p:val>
                                        </p:tav>
                                        <p:tav tm="100000">
                                          <p:val>
                                            <p:strVal val="#ppt_x"/>
                                          </p:val>
                                        </p:tav>
                                      </p:tavLst>
                                    </p:anim>
                                    <p:anim calcmode="lin" valueType="num">
                                      <p:cBhvr>
                                        <p:cTn id="17" dur="1000" fill="hold"/>
                                        <p:tgtEl>
                                          <p:spTgt spid="8"/>
                                        </p:tgtEl>
                                        <p:attrNameLst>
                                          <p:attrName>ppt_y</p:attrName>
                                        </p:attrNameLst>
                                      </p:cBhvr>
                                      <p:tavLst>
                                        <p:tav tm="0">
                                          <p:val>
                                            <p:strVal val="#ppt_y-.1"/>
                                          </p:val>
                                        </p:tav>
                                        <p:tav tm="100000">
                                          <p:val>
                                            <p:strVal val="#ppt_y"/>
                                          </p:val>
                                        </p:tav>
                                      </p:tavLst>
                                    </p:anim>
                                  </p:childTnLst>
                                </p:cTn>
                              </p:par>
                            </p:childTnLst>
                          </p:cTn>
                        </p:par>
                        <p:par>
                          <p:cTn id="18" fill="hold" nodeType="afterGroup">
                            <p:stCondLst>
                              <p:cond delay="2500"/>
                            </p:stCondLst>
                            <p:childTnLst>
                              <p:par>
                                <p:cTn id="19" presetID="42" presetClass="entr" presetSubtype="0"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animBg="1"/>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C9DCAFDC-EE7F-479B-B1CA-27BB90F03E17}"/>
              </a:ext>
            </a:extLst>
          </p:cNvPr>
          <p:cNvGrpSpPr/>
          <p:nvPr/>
        </p:nvGrpSpPr>
        <p:grpSpPr>
          <a:xfrm>
            <a:off x="729860" y="172575"/>
            <a:ext cx="10891548" cy="705245"/>
            <a:chOff x="1353976" y="487532"/>
            <a:chExt cx="10891548" cy="705245"/>
          </a:xfrm>
        </p:grpSpPr>
        <p:sp>
          <p:nvSpPr>
            <p:cNvPr id="7" name="矩形 6">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73E4EBC-AF25-4CE5-8EB9-A7158D5B3C6F}"/>
                </a:ext>
              </a:extLst>
            </p:cNvPr>
            <p:cNvSpPr/>
            <p:nvPr/>
          </p:nvSpPr>
          <p:spPr>
            <a:xfrm flipV="1">
              <a:off x="4362560" y="917838"/>
              <a:ext cx="7882964" cy="45719"/>
            </a:xfrm>
            <a:prstGeom prst="rect">
              <a:avLst/>
            </a:prstGeom>
            <a:solidFill>
              <a:srgbClr val="8A70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黑体" panose="02010609060101010101" pitchFamily="49" charset="-122"/>
                <a:ea typeface="黑体" panose="02010609060101010101" pitchFamily="49" charset="-122"/>
              </a:endParaRPr>
            </a:p>
          </p:txBody>
        </p:sp>
        <p:sp>
          <p:nvSpPr>
            <p:cNvPr id="9" name="TextBox 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6D27725E-735A-4245-9A17-BFB4AC525853}"/>
                </a:ext>
              </a:extLst>
            </p:cNvPr>
            <p:cNvSpPr txBox="1">
              <a:spLocks noChangeArrowheads="1"/>
            </p:cNvSpPr>
            <p:nvPr/>
          </p:nvSpPr>
          <p:spPr bwMode="auto">
            <a:xfrm>
              <a:off x="1353976" y="487532"/>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a:solidFill>
                    <a:srgbClr val="8A705E"/>
                  </a:solidFill>
                  <a:latin typeface="黑体" panose="02010609060101010101" pitchFamily="49" charset="-122"/>
                  <a:ea typeface="黑体" panose="02010609060101010101" pitchFamily="49" charset="-122"/>
                  <a:sym typeface="Arial" pitchFamily="34" charset="0"/>
                </a:rPr>
                <a:t>第一课时</a:t>
              </a:r>
            </a:p>
          </p:txBody>
        </p:sp>
        <p:sp>
          <p:nvSpPr>
            <p:cNvPr id="10" name="TextBox 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1DE0EAD-A289-42EC-8B55-5E2CC9CE33B8}"/>
                </a:ext>
              </a:extLst>
            </p:cNvPr>
            <p:cNvSpPr txBox="1">
              <a:spLocks noChangeArrowheads="1"/>
            </p:cNvSpPr>
            <p:nvPr/>
          </p:nvSpPr>
          <p:spPr bwMode="auto">
            <a:xfrm>
              <a:off x="1368490" y="977333"/>
              <a:ext cx="3255323" cy="21544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a:solidFill>
                    <a:schemeClr val="bg1">
                      <a:lumMod val="65000"/>
                    </a:schemeClr>
                  </a:solidFill>
                  <a:latin typeface="黑体" panose="02010609060101010101" pitchFamily="49" charset="-122"/>
                  <a:ea typeface="黑体" panose="02010609060101010101" pitchFamily="49" charset="-122"/>
                  <a:sym typeface="Arial" pitchFamily="34" charset="0"/>
                </a:rPr>
                <a:t>CLICK TO ADD CAPTION TEXT</a:t>
              </a:r>
              <a:endParaRPr lang="zh-CN" altLang="en-US" sz="1400">
                <a:solidFill>
                  <a:schemeClr val="bg1">
                    <a:lumMod val="65000"/>
                  </a:schemeClr>
                </a:solidFill>
                <a:latin typeface="黑体" panose="02010609060101010101" pitchFamily="49" charset="-122"/>
                <a:ea typeface="黑体" panose="02010609060101010101" pitchFamily="49" charset="-122"/>
                <a:sym typeface="Arial" pitchFamily="34" charset="0"/>
              </a:endParaRPr>
            </a:p>
          </p:txBody>
        </p:sp>
      </p:grpSp>
      <p:sp>
        <p:nvSpPr>
          <p:cNvPr id="15" name="文本框 1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564774FB-1E9A-4D32-A220-D2008A921C4A}"/>
              </a:ext>
            </a:extLst>
          </p:cNvPr>
          <p:cNvSpPr txBox="1"/>
          <p:nvPr/>
        </p:nvSpPr>
        <p:spPr>
          <a:xfrm>
            <a:off x="941321" y="891596"/>
            <a:ext cx="10066648" cy="2809615"/>
          </a:xfrm>
          <a:prstGeom prst="rect">
            <a:avLst/>
          </a:prstGeom>
          <a:noFill/>
        </p:spPr>
        <p:txBody>
          <a:bodyPr wrap="square">
            <a:spAutoFit/>
          </a:bodyPr>
          <a:lstStyle/>
          <a:p>
            <a:pPr algn="l">
              <a:lnSpc>
                <a:spcPct val="150000"/>
              </a:lnSpc>
            </a:pPr>
            <a:r>
              <a:rPr lang="zh-CN" altLang="en-US" sz="2000" b="0" i="0">
                <a:solidFill>
                  <a:srgbClr val="0F0F0F"/>
                </a:solidFill>
                <a:effectLst/>
                <a:latin typeface="����"/>
              </a:rPr>
              <a:t>　　楚</a:t>
            </a:r>
            <a:r>
              <a:rPr lang="zh-CN" altLang="en-US" sz="2000" b="1" i="0">
                <a:solidFill>
                  <a:srgbClr val="C00000"/>
                </a:solidFill>
                <a:effectLst/>
                <a:latin typeface="����"/>
              </a:rPr>
              <a:t>左尹</a:t>
            </a:r>
            <a:r>
              <a:rPr lang="zh-CN" altLang="en-US" sz="2000" b="0" i="0">
                <a:solidFill>
                  <a:srgbClr val="0F0F0F"/>
                </a:solidFill>
                <a:effectLst/>
                <a:latin typeface="����"/>
              </a:rPr>
              <a:t>项伯者，项羽季父也，素</a:t>
            </a:r>
            <a:r>
              <a:rPr lang="zh-CN" altLang="en-US" sz="2000" b="1" i="0">
                <a:solidFill>
                  <a:srgbClr val="C00000"/>
                </a:solidFill>
                <a:effectLst/>
                <a:latin typeface="����"/>
              </a:rPr>
              <a:t>善</a:t>
            </a:r>
            <a:r>
              <a:rPr lang="zh-CN" altLang="en-US" sz="2000" b="0" i="0">
                <a:solidFill>
                  <a:srgbClr val="0F0F0F"/>
                </a:solidFill>
                <a:effectLst/>
                <a:latin typeface="����"/>
              </a:rPr>
              <a:t>留侯张良。张良是时从沛公，项伯乃夜驰之沛公军，私见张良，</a:t>
            </a:r>
            <a:r>
              <a:rPr lang="zh-CN" altLang="en-US" sz="2000" b="1" i="0">
                <a:solidFill>
                  <a:srgbClr val="C00000"/>
                </a:solidFill>
                <a:effectLst/>
                <a:latin typeface="����"/>
              </a:rPr>
              <a:t>具</a:t>
            </a:r>
            <a:r>
              <a:rPr lang="zh-CN" altLang="en-US" sz="2000" b="0" i="0">
                <a:solidFill>
                  <a:srgbClr val="0F0F0F"/>
                </a:solidFill>
                <a:effectLst/>
                <a:latin typeface="����"/>
              </a:rPr>
              <a:t>告以事，欲呼张良与俱去，曰：“</a:t>
            </a:r>
            <a:r>
              <a:rPr lang="zh-CN" altLang="en-US" sz="2000" b="1" i="0">
                <a:solidFill>
                  <a:srgbClr val="C00000"/>
                </a:solidFill>
                <a:effectLst/>
                <a:latin typeface="����"/>
              </a:rPr>
              <a:t>毋从俱死</a:t>
            </a:r>
            <a:r>
              <a:rPr lang="zh-CN" altLang="en-US" sz="2000" b="0" i="0">
                <a:solidFill>
                  <a:srgbClr val="0F0F0F"/>
                </a:solidFill>
                <a:effectLst/>
                <a:latin typeface="����"/>
              </a:rPr>
              <a:t>也。”张良曰：“臣为韩王送沛公，沛公今事有急，</a:t>
            </a:r>
            <a:r>
              <a:rPr lang="zh-CN" altLang="en-US" sz="2000" b="1" i="0">
                <a:solidFill>
                  <a:srgbClr val="C00000"/>
                </a:solidFill>
                <a:effectLst/>
                <a:latin typeface="����"/>
              </a:rPr>
              <a:t>亡去</a:t>
            </a:r>
            <a:r>
              <a:rPr lang="zh-CN" altLang="en-US" sz="2000" b="0" i="0">
                <a:solidFill>
                  <a:srgbClr val="0F0F0F"/>
                </a:solidFill>
                <a:effectLst/>
                <a:latin typeface="����"/>
              </a:rPr>
              <a:t>不义，不可不</a:t>
            </a:r>
            <a:r>
              <a:rPr lang="zh-CN" altLang="en-US" sz="2000" b="1" i="0">
                <a:solidFill>
                  <a:srgbClr val="C00000"/>
                </a:solidFill>
                <a:effectLst/>
                <a:latin typeface="����"/>
              </a:rPr>
              <a:t>语</a:t>
            </a:r>
            <a:r>
              <a:rPr lang="zh-CN" altLang="en-US" sz="2000" b="0" i="0">
                <a:solidFill>
                  <a:srgbClr val="0F0F0F"/>
                </a:solidFill>
                <a:effectLst/>
                <a:latin typeface="����"/>
              </a:rPr>
              <a:t>。”良乃入，具告沛公。沛公大惊，曰：“为之奈何？”张良曰：“谁为大王为此计者？”曰：“</a:t>
            </a:r>
            <a:r>
              <a:rPr lang="zh-CN" altLang="en-US" sz="2000" b="1" i="0">
                <a:solidFill>
                  <a:srgbClr val="C00000"/>
                </a:solidFill>
                <a:effectLst/>
                <a:latin typeface="����"/>
              </a:rPr>
              <a:t>鲰生</a:t>
            </a:r>
            <a:r>
              <a:rPr lang="zh-CN" altLang="en-US" sz="2000" b="0" i="0">
                <a:solidFill>
                  <a:srgbClr val="0F0F0F"/>
                </a:solidFill>
                <a:effectLst/>
                <a:latin typeface="����"/>
              </a:rPr>
              <a:t>说我曰：‘距关，毋</a:t>
            </a:r>
            <a:r>
              <a:rPr lang="zh-CN" altLang="en-US" sz="2000" b="1" i="0">
                <a:solidFill>
                  <a:srgbClr val="C00000"/>
                </a:solidFill>
                <a:effectLst/>
                <a:latin typeface="����"/>
              </a:rPr>
              <a:t>内</a:t>
            </a:r>
            <a:r>
              <a:rPr lang="zh-CN" altLang="en-US" sz="2000" b="0" i="0">
                <a:solidFill>
                  <a:srgbClr val="0F0F0F"/>
                </a:solidFill>
                <a:effectLst/>
                <a:latin typeface="����"/>
              </a:rPr>
              <a:t>诸侯，秦地可尽王也。’故听之。”良曰：“料大王士卒足以当项王乎？”沛公默然，曰：“</a:t>
            </a:r>
            <a:r>
              <a:rPr lang="zh-CN" altLang="en-US" sz="2000" b="1" i="0">
                <a:solidFill>
                  <a:srgbClr val="C00000"/>
                </a:solidFill>
                <a:effectLst/>
                <a:latin typeface="����"/>
              </a:rPr>
              <a:t>固</a:t>
            </a:r>
            <a:r>
              <a:rPr lang="zh-CN" altLang="en-US" sz="2000" b="0" i="0">
                <a:solidFill>
                  <a:srgbClr val="0F0F0F"/>
                </a:solidFill>
                <a:effectLst/>
                <a:latin typeface="����"/>
              </a:rPr>
              <a:t>不如也。且为之奈何？”张良曰：“请往谓项伯，言沛公不敢背项王也。”</a:t>
            </a:r>
          </a:p>
        </p:txBody>
      </p:sp>
      <p:sp>
        <p:nvSpPr>
          <p:cNvPr id="16" name="文本框 1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F832DF41-BA25-4A30-BBB5-1D02DB99393D}"/>
              </a:ext>
            </a:extLst>
          </p:cNvPr>
          <p:cNvSpPr txBox="1"/>
          <p:nvPr/>
        </p:nvSpPr>
        <p:spPr>
          <a:xfrm>
            <a:off x="1074493" y="3681415"/>
            <a:ext cx="1333929" cy="477054"/>
          </a:xfrm>
          <a:prstGeom prst="rect">
            <a:avLst/>
          </a:prstGeom>
          <a:solidFill>
            <a:schemeClr val="bg1"/>
          </a:solidFill>
          <a:effectLst>
            <a:softEdge rad="127000"/>
          </a:effectLst>
        </p:spPr>
        <p:txBody>
          <a:bodyPr wrap="square" rtlCol="0">
            <a:spAutoFit/>
          </a:bodyPr>
          <a:lstStyle/>
          <a:p>
            <a:r>
              <a:rPr lang="zh-CN" altLang="en-US" sz="2500">
                <a:solidFill>
                  <a:srgbClr val="8A705E"/>
                </a:solidFill>
                <a:latin typeface="华文隶书" panose="02010800040101010101" pitchFamily="2" charset="-122"/>
                <a:ea typeface="华文隶书" panose="02010800040101010101" pitchFamily="2" charset="-122"/>
              </a:rPr>
              <a:t> 注释：</a:t>
            </a:r>
          </a:p>
        </p:txBody>
      </p:sp>
      <p:sp>
        <p:nvSpPr>
          <p:cNvPr id="17" name="文本框 16">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065F47F8-C799-475E-B526-348D478104C9}"/>
              </a:ext>
            </a:extLst>
          </p:cNvPr>
          <p:cNvSpPr txBox="1"/>
          <p:nvPr/>
        </p:nvSpPr>
        <p:spPr>
          <a:xfrm>
            <a:off x="1074493" y="4121332"/>
            <a:ext cx="9743562" cy="2126864"/>
          </a:xfrm>
          <a:prstGeom prst="rect">
            <a:avLst/>
          </a:prstGeom>
          <a:noFill/>
        </p:spPr>
        <p:txBody>
          <a:bodyPr wrap="square">
            <a:spAutoFit/>
          </a:bodyPr>
          <a:lstStyle/>
          <a:p>
            <a:pPr>
              <a:lnSpc>
                <a:spcPct val="150000"/>
              </a:lnSpc>
            </a:pPr>
            <a:r>
              <a:rPr lang="zh-CN" altLang="en-US" b="0" i="0">
                <a:solidFill>
                  <a:srgbClr val="C00000"/>
                </a:solidFill>
                <a:effectLst/>
                <a:latin typeface="����"/>
              </a:rPr>
              <a:t>左尹（</a:t>
            </a:r>
            <a:r>
              <a:rPr lang="en-US" altLang="zh-CN" b="0" i="0" err="1">
                <a:solidFill>
                  <a:srgbClr val="C00000"/>
                </a:solidFill>
                <a:effectLst/>
                <a:latin typeface="����"/>
              </a:rPr>
              <a:t>yǐn</a:t>
            </a:r>
            <a:r>
              <a:rPr lang="zh-CN" altLang="en-US" b="0" i="0">
                <a:solidFill>
                  <a:srgbClr val="C00000"/>
                </a:solidFill>
                <a:effectLst/>
                <a:latin typeface="����"/>
              </a:rPr>
              <a:t>）：</a:t>
            </a:r>
            <a:r>
              <a:rPr lang="zh-CN" altLang="en-US" b="0" i="0">
                <a:solidFill>
                  <a:srgbClr val="0F0F0F"/>
                </a:solidFill>
                <a:effectLst/>
                <a:latin typeface="����"/>
              </a:rPr>
              <a:t>令尹的辅佐，为楚国官名。</a:t>
            </a:r>
            <a:r>
              <a:rPr lang="zh-CN" altLang="en-US" b="0" i="0">
                <a:solidFill>
                  <a:srgbClr val="C00000"/>
                </a:solidFill>
                <a:effectLst/>
                <a:latin typeface="����"/>
              </a:rPr>
              <a:t>善：</a:t>
            </a:r>
            <a:r>
              <a:rPr lang="zh-CN" altLang="en-US" b="0" i="0">
                <a:solidFill>
                  <a:srgbClr val="0F0F0F"/>
                </a:solidFill>
                <a:effectLst/>
                <a:latin typeface="����"/>
              </a:rPr>
              <a:t>亲善，跟</a:t>
            </a:r>
            <a:r>
              <a:rPr lang="en-US" altLang="zh-CN" b="0" i="0">
                <a:solidFill>
                  <a:srgbClr val="0F0F0F"/>
                </a:solidFill>
                <a:effectLst/>
                <a:latin typeface="����"/>
              </a:rPr>
              <a:t>……</a:t>
            </a:r>
            <a:r>
              <a:rPr lang="zh-CN" altLang="en-US" b="0" i="0">
                <a:solidFill>
                  <a:srgbClr val="0F0F0F"/>
                </a:solidFill>
                <a:effectLst/>
                <a:latin typeface="����"/>
              </a:rPr>
              <a:t>要好。</a:t>
            </a:r>
            <a:r>
              <a:rPr lang="zh-CN" altLang="en-US" b="0" i="0">
                <a:solidFill>
                  <a:srgbClr val="C00000"/>
                </a:solidFill>
                <a:effectLst/>
                <a:latin typeface="����"/>
              </a:rPr>
              <a:t>具：</a:t>
            </a:r>
            <a:r>
              <a:rPr lang="zh-CN" altLang="en-US" b="0" i="0">
                <a:solidFill>
                  <a:srgbClr val="0F0F0F"/>
                </a:solidFill>
                <a:effectLst/>
                <a:latin typeface="����"/>
              </a:rPr>
              <a:t>全部。</a:t>
            </a:r>
            <a:endParaRPr lang="en-US" altLang="zh-CN" b="0" i="0">
              <a:solidFill>
                <a:srgbClr val="0F0F0F"/>
              </a:solidFill>
              <a:effectLst/>
              <a:latin typeface="����"/>
            </a:endParaRPr>
          </a:p>
          <a:p>
            <a:pPr>
              <a:lnSpc>
                <a:spcPct val="150000"/>
              </a:lnSpc>
            </a:pPr>
            <a:r>
              <a:rPr lang="zh-CN" altLang="en-US" b="0" i="0">
                <a:solidFill>
                  <a:srgbClr val="C00000"/>
                </a:solidFill>
                <a:effectLst/>
                <a:latin typeface="����"/>
              </a:rPr>
              <a:t>毋（</a:t>
            </a:r>
            <a:r>
              <a:rPr lang="en-US" altLang="zh-CN" b="0" i="0" err="1">
                <a:solidFill>
                  <a:srgbClr val="C00000"/>
                </a:solidFill>
                <a:effectLst/>
                <a:latin typeface="����"/>
              </a:rPr>
              <a:t>wú</a:t>
            </a:r>
            <a:r>
              <a:rPr lang="zh-CN" altLang="en-US" b="0" i="0">
                <a:solidFill>
                  <a:srgbClr val="C00000"/>
                </a:solidFill>
                <a:effectLst/>
                <a:latin typeface="����"/>
              </a:rPr>
              <a:t>）从俱死：</a:t>
            </a:r>
            <a:r>
              <a:rPr lang="zh-CN" altLang="en-US" b="0" i="0">
                <a:solidFill>
                  <a:srgbClr val="0F0F0F"/>
                </a:solidFill>
                <a:effectLst/>
                <a:latin typeface="����"/>
              </a:rPr>
              <a:t>不要跟着沛公一起死。认为“从”当作“徒”，意思是白白地。</a:t>
            </a:r>
            <a:r>
              <a:rPr lang="zh-CN" altLang="en-US"/>
              <a:t/>
            </a:r>
            <a:br>
              <a:rPr lang="zh-CN" altLang="en-US"/>
            </a:br>
            <a:r>
              <a:rPr lang="zh-CN" altLang="en-US" b="0" i="0">
                <a:solidFill>
                  <a:srgbClr val="C00000"/>
                </a:solidFill>
                <a:effectLst/>
                <a:latin typeface="����"/>
              </a:rPr>
              <a:t>亡去：</a:t>
            </a:r>
            <a:r>
              <a:rPr lang="zh-CN" altLang="en-US" b="0" i="0">
                <a:solidFill>
                  <a:srgbClr val="0F0F0F"/>
                </a:solidFill>
                <a:effectLst/>
                <a:latin typeface="����"/>
              </a:rPr>
              <a:t>逃离。</a:t>
            </a:r>
            <a:r>
              <a:rPr lang="zh-CN" altLang="en-US" b="0" i="0">
                <a:solidFill>
                  <a:srgbClr val="C00000"/>
                </a:solidFill>
                <a:effectLst/>
                <a:latin typeface="����"/>
              </a:rPr>
              <a:t>语（</a:t>
            </a:r>
            <a:r>
              <a:rPr lang="en-US" altLang="zh-CN" b="0" i="0" err="1">
                <a:solidFill>
                  <a:srgbClr val="C00000"/>
                </a:solidFill>
                <a:effectLst/>
                <a:latin typeface="����"/>
              </a:rPr>
              <a:t>yù</a:t>
            </a:r>
            <a:r>
              <a:rPr lang="zh-CN" altLang="en-US" b="0" i="0">
                <a:solidFill>
                  <a:srgbClr val="C00000"/>
                </a:solidFill>
                <a:effectLst/>
                <a:latin typeface="����"/>
              </a:rPr>
              <a:t>）：</a:t>
            </a:r>
            <a:r>
              <a:rPr lang="zh-CN" altLang="en-US" b="0" i="0">
                <a:solidFill>
                  <a:srgbClr val="0F0F0F"/>
                </a:solidFill>
                <a:effectLst/>
                <a:latin typeface="����"/>
              </a:rPr>
              <a:t>告诉。</a:t>
            </a:r>
            <a:r>
              <a:rPr lang="zh-CN" altLang="en-US" b="0" i="0">
                <a:solidFill>
                  <a:srgbClr val="C00000"/>
                </a:solidFill>
                <a:effectLst/>
                <a:latin typeface="����"/>
              </a:rPr>
              <a:t>鲰（</a:t>
            </a:r>
            <a:r>
              <a:rPr lang="en-US" altLang="zh-CN" b="0" i="0" err="1">
                <a:solidFill>
                  <a:srgbClr val="C00000"/>
                </a:solidFill>
                <a:effectLst/>
                <a:latin typeface="����"/>
              </a:rPr>
              <a:t>zōu</a:t>
            </a:r>
            <a:r>
              <a:rPr lang="zh-CN" altLang="en-US" b="0" i="0">
                <a:solidFill>
                  <a:srgbClr val="C00000"/>
                </a:solidFill>
                <a:effectLst/>
                <a:latin typeface="����"/>
              </a:rPr>
              <a:t>）生：</a:t>
            </a:r>
            <a:r>
              <a:rPr lang="zh-CN" altLang="en-US" b="0" i="0">
                <a:solidFill>
                  <a:srgbClr val="0F0F0F"/>
                </a:solidFill>
                <a:effectLst/>
                <a:latin typeface="����"/>
              </a:rPr>
              <a:t>浅薄愚陋的小人。鲰，小。</a:t>
            </a:r>
            <a:r>
              <a:rPr lang="zh-CN" altLang="en-US"/>
              <a:t/>
            </a:r>
            <a:br>
              <a:rPr lang="zh-CN" altLang="en-US"/>
            </a:br>
            <a:r>
              <a:rPr lang="zh-CN" altLang="en-US" b="0" i="0">
                <a:solidFill>
                  <a:srgbClr val="C00000"/>
                </a:solidFill>
                <a:effectLst/>
                <a:latin typeface="����"/>
              </a:rPr>
              <a:t>内：</a:t>
            </a:r>
            <a:r>
              <a:rPr lang="zh-CN" altLang="en-US" b="0" i="0">
                <a:solidFill>
                  <a:srgbClr val="0F0F0F"/>
                </a:solidFill>
                <a:effectLst/>
                <a:latin typeface="����"/>
              </a:rPr>
              <a:t>同“纳”。</a:t>
            </a:r>
            <a:r>
              <a:rPr lang="zh-CN" altLang="en-US" b="0" i="0">
                <a:solidFill>
                  <a:srgbClr val="C00000"/>
                </a:solidFill>
                <a:effectLst/>
                <a:latin typeface="����"/>
              </a:rPr>
              <a:t>当：</a:t>
            </a:r>
            <a:r>
              <a:rPr lang="zh-CN" altLang="en-US" b="0" i="0">
                <a:solidFill>
                  <a:srgbClr val="0F0F0F"/>
                </a:solidFill>
                <a:effectLst/>
                <a:latin typeface="����"/>
              </a:rPr>
              <a:t>挡住，抵挡。</a:t>
            </a:r>
            <a:r>
              <a:rPr lang="zh-CN" altLang="en-US" b="0" i="0">
                <a:solidFill>
                  <a:srgbClr val="C00000"/>
                </a:solidFill>
                <a:effectLst/>
                <a:latin typeface="����"/>
              </a:rPr>
              <a:t>固：</a:t>
            </a:r>
            <a:r>
              <a:rPr lang="zh-CN" altLang="en-US" b="0" i="0">
                <a:solidFill>
                  <a:srgbClr val="0F0F0F"/>
                </a:solidFill>
                <a:effectLst/>
                <a:latin typeface="����"/>
              </a:rPr>
              <a:t>固然，当然。</a:t>
            </a:r>
            <a:r>
              <a:rPr lang="zh-CN" altLang="en-US"/>
              <a:t/>
            </a:r>
            <a:br>
              <a:rPr lang="zh-CN" altLang="en-US"/>
            </a:br>
            <a:endParaRPr lang="zh-CN" altLang="en-US"/>
          </a:p>
        </p:txBody>
      </p:sp>
    </p:spTree>
    <p:extLst>
      <p:ext uri="{BB962C8B-B14F-4D97-AF65-F5344CB8AC3E}">
        <p14:creationId xmlns:p14="http://schemas.microsoft.com/office/powerpoint/2010/main" val="269542170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C9DCAFDC-EE7F-479B-B1CA-27BB90F03E17}"/>
              </a:ext>
            </a:extLst>
          </p:cNvPr>
          <p:cNvGrpSpPr/>
          <p:nvPr/>
        </p:nvGrpSpPr>
        <p:grpSpPr>
          <a:xfrm>
            <a:off x="729860" y="172575"/>
            <a:ext cx="10891548" cy="705245"/>
            <a:chOff x="1353976" y="487532"/>
            <a:chExt cx="10891548" cy="705245"/>
          </a:xfrm>
        </p:grpSpPr>
        <p:sp>
          <p:nvSpPr>
            <p:cNvPr id="7" name="矩形 6">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73E4EBC-AF25-4CE5-8EB9-A7158D5B3C6F}"/>
                </a:ext>
              </a:extLst>
            </p:cNvPr>
            <p:cNvSpPr/>
            <p:nvPr/>
          </p:nvSpPr>
          <p:spPr>
            <a:xfrm flipV="1">
              <a:off x="4362560" y="917838"/>
              <a:ext cx="7882964" cy="45719"/>
            </a:xfrm>
            <a:prstGeom prst="rect">
              <a:avLst/>
            </a:prstGeom>
            <a:solidFill>
              <a:srgbClr val="8A70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黑体" panose="02010609060101010101" pitchFamily="49" charset="-122"/>
                <a:ea typeface="黑体" panose="02010609060101010101" pitchFamily="49" charset="-122"/>
              </a:endParaRPr>
            </a:p>
          </p:txBody>
        </p:sp>
        <p:sp>
          <p:nvSpPr>
            <p:cNvPr id="9" name="TextBox 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6D27725E-735A-4245-9A17-BFB4AC525853}"/>
                </a:ext>
              </a:extLst>
            </p:cNvPr>
            <p:cNvSpPr txBox="1">
              <a:spLocks noChangeArrowheads="1"/>
            </p:cNvSpPr>
            <p:nvPr/>
          </p:nvSpPr>
          <p:spPr bwMode="auto">
            <a:xfrm>
              <a:off x="1353976" y="487532"/>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a:solidFill>
                    <a:srgbClr val="8A705E"/>
                  </a:solidFill>
                  <a:latin typeface="黑体" panose="02010609060101010101" pitchFamily="49" charset="-122"/>
                  <a:ea typeface="黑体" panose="02010609060101010101" pitchFamily="49" charset="-122"/>
                  <a:sym typeface="Arial" pitchFamily="34" charset="0"/>
                </a:rPr>
                <a:t>第一课时</a:t>
              </a:r>
            </a:p>
          </p:txBody>
        </p:sp>
        <p:sp>
          <p:nvSpPr>
            <p:cNvPr id="10" name="TextBox 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1DE0EAD-A289-42EC-8B55-5E2CC9CE33B8}"/>
                </a:ext>
              </a:extLst>
            </p:cNvPr>
            <p:cNvSpPr txBox="1">
              <a:spLocks noChangeArrowheads="1"/>
            </p:cNvSpPr>
            <p:nvPr/>
          </p:nvSpPr>
          <p:spPr bwMode="auto">
            <a:xfrm>
              <a:off x="1368490" y="977333"/>
              <a:ext cx="3255323" cy="21544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a:solidFill>
                    <a:schemeClr val="bg1">
                      <a:lumMod val="65000"/>
                    </a:schemeClr>
                  </a:solidFill>
                  <a:latin typeface="黑体" panose="02010609060101010101" pitchFamily="49" charset="-122"/>
                  <a:ea typeface="黑体" panose="02010609060101010101" pitchFamily="49" charset="-122"/>
                  <a:sym typeface="Arial" pitchFamily="34" charset="0"/>
                </a:rPr>
                <a:t>CLICK TO ADD CAPTION TEXT</a:t>
              </a:r>
              <a:endParaRPr lang="zh-CN" altLang="en-US" sz="1400">
                <a:solidFill>
                  <a:schemeClr val="bg1">
                    <a:lumMod val="65000"/>
                  </a:schemeClr>
                </a:solidFill>
                <a:latin typeface="黑体" panose="02010609060101010101" pitchFamily="49" charset="-122"/>
                <a:ea typeface="黑体" panose="02010609060101010101" pitchFamily="49" charset="-122"/>
                <a:sym typeface="Arial" pitchFamily="34" charset="0"/>
              </a:endParaRPr>
            </a:p>
          </p:txBody>
        </p:sp>
      </p:grpSp>
      <p:sp>
        <p:nvSpPr>
          <p:cNvPr id="15" name="文本框 1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564774FB-1E9A-4D32-A220-D2008A921C4A}"/>
              </a:ext>
            </a:extLst>
          </p:cNvPr>
          <p:cNvSpPr txBox="1"/>
          <p:nvPr/>
        </p:nvSpPr>
        <p:spPr>
          <a:xfrm>
            <a:off x="941321" y="891596"/>
            <a:ext cx="10066648" cy="2809615"/>
          </a:xfrm>
          <a:prstGeom prst="rect">
            <a:avLst/>
          </a:prstGeom>
          <a:noFill/>
        </p:spPr>
        <p:txBody>
          <a:bodyPr wrap="square">
            <a:spAutoFit/>
          </a:bodyPr>
          <a:lstStyle/>
          <a:p>
            <a:pPr algn="l">
              <a:lnSpc>
                <a:spcPct val="150000"/>
              </a:lnSpc>
            </a:pPr>
            <a:r>
              <a:rPr lang="zh-CN" altLang="en-US" sz="2000" b="0" i="0">
                <a:solidFill>
                  <a:srgbClr val="0F0F0F"/>
                </a:solidFill>
                <a:effectLst/>
                <a:latin typeface="����"/>
              </a:rPr>
              <a:t>　　楚左尹项伯者，项羽季父也，素善留侯张良。张良是时从沛公，项伯乃夜驰之沛公军，私见张良，具告以事，欲呼张良与俱去，曰：“毋从俱死也。”张良曰：“臣为韩王送沛公，沛公今事有急，亡去不义，不可不语。”良乃入，具告沛公。沛公大惊，曰：“为之奈何？”张良曰：“谁为大王为此计者？”曰：“鲰生说我曰：‘距关，毋内诸侯，秦地可尽王也。’故听之。”良曰：“料大王士卒足以当项王乎？”沛公默然，曰：“固不如也。且为之奈何？”张良曰：“请往谓项伯，言沛公不敢背项王也。”</a:t>
            </a:r>
          </a:p>
        </p:txBody>
      </p:sp>
      <p:sp>
        <p:nvSpPr>
          <p:cNvPr id="16" name="文本框 1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F832DF41-BA25-4A30-BBB5-1D02DB99393D}"/>
              </a:ext>
            </a:extLst>
          </p:cNvPr>
          <p:cNvSpPr txBox="1"/>
          <p:nvPr/>
        </p:nvSpPr>
        <p:spPr>
          <a:xfrm>
            <a:off x="1074493" y="3625143"/>
            <a:ext cx="1333929" cy="477054"/>
          </a:xfrm>
          <a:prstGeom prst="rect">
            <a:avLst/>
          </a:prstGeom>
          <a:solidFill>
            <a:schemeClr val="bg1"/>
          </a:solidFill>
          <a:effectLst>
            <a:softEdge rad="127000"/>
          </a:effectLst>
        </p:spPr>
        <p:txBody>
          <a:bodyPr wrap="square" rtlCol="0">
            <a:spAutoFit/>
          </a:bodyPr>
          <a:lstStyle/>
          <a:p>
            <a:r>
              <a:rPr lang="zh-CN" altLang="en-US" sz="2500">
                <a:solidFill>
                  <a:srgbClr val="8A705E"/>
                </a:solidFill>
                <a:latin typeface="华文隶书" panose="02010800040101010101" pitchFamily="2" charset="-122"/>
                <a:ea typeface="华文隶书" panose="02010800040101010101" pitchFamily="2" charset="-122"/>
              </a:rPr>
              <a:t> 译文：</a:t>
            </a:r>
          </a:p>
        </p:txBody>
      </p:sp>
      <p:sp>
        <p:nvSpPr>
          <p:cNvPr id="11" name="文本框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242E5DC-48DA-40D1-B56B-60CF7E02384A}"/>
              </a:ext>
            </a:extLst>
          </p:cNvPr>
          <p:cNvSpPr txBox="1"/>
          <p:nvPr/>
        </p:nvSpPr>
        <p:spPr>
          <a:xfrm>
            <a:off x="1074493" y="4102197"/>
            <a:ext cx="10066648" cy="1706878"/>
          </a:xfrm>
          <a:prstGeom prst="rect">
            <a:avLst/>
          </a:prstGeom>
          <a:noFill/>
        </p:spPr>
        <p:txBody>
          <a:bodyPr wrap="square">
            <a:spAutoFit/>
          </a:bodyPr>
          <a:lstStyle/>
          <a:p>
            <a:pPr>
              <a:lnSpc>
                <a:spcPct val="150000"/>
              </a:lnSpc>
            </a:pPr>
            <a:r>
              <a:rPr lang="zh-CN" altLang="en-US" b="0" i="0" u="sng">
                <a:solidFill>
                  <a:srgbClr val="90775E"/>
                </a:solidFill>
                <a:effectLst/>
                <a:latin typeface="����"/>
              </a:rPr>
              <a:t>楚国的左尹项伯，是项羽的叔父，一向同留侯张良交好。张良这时正跟随着</a:t>
            </a:r>
            <a:r>
              <a:rPr lang="zh-CN" altLang="en-US" b="0" i="0" u="sng">
                <a:solidFill>
                  <a:srgbClr val="90775E"/>
                </a:solidFill>
                <a:effectLst/>
                <a:latin typeface="����"/>
                <a:hlinkClick r:id="rId3">
                  <a:extLst>
                    <a:ext uri="{A12FA001-AC4F-418D-AE19-62706E023703}">
                      <ahyp:hlinkClr xmlns:ahyp="http://schemas.microsoft.com/office/drawing/2018/hyperlinkcolor"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tx"/>
                    </a:ext>
                  </a:extLst>
                </a:hlinkClick>
              </a:rPr>
              <a:t>刘邦</a:t>
            </a:r>
            <a:r>
              <a:rPr lang="zh-CN" altLang="en-US" b="0" i="0" u="sng">
                <a:solidFill>
                  <a:srgbClr val="90775E"/>
                </a:solidFill>
                <a:effectLst/>
                <a:latin typeface="����"/>
              </a:rPr>
              <a:t>。项伯就连夜骑马跑到刘邦的军营，私下会见张良，把事情详细地告诉了他，想叫张良和他一起离开，说：“不要和（刘邦）他们一起死了。”张良说：“我是韩王派给沛公的人，现在沛公遇到危急的事，逃走是不守信义的，不能不告诉他。”</a:t>
            </a:r>
            <a:endParaRPr lang="zh-CN" altLang="en-US" u="sng">
              <a:solidFill>
                <a:srgbClr val="90775E"/>
              </a:solidFill>
            </a:endParaRPr>
          </a:p>
        </p:txBody>
      </p:sp>
    </p:spTree>
    <p:extLst>
      <p:ext uri="{BB962C8B-B14F-4D97-AF65-F5344CB8AC3E}">
        <p14:creationId xmlns:p14="http://schemas.microsoft.com/office/powerpoint/2010/main" val="152956797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C9DCAFDC-EE7F-479B-B1CA-27BB90F03E17}"/>
              </a:ext>
            </a:extLst>
          </p:cNvPr>
          <p:cNvGrpSpPr/>
          <p:nvPr/>
        </p:nvGrpSpPr>
        <p:grpSpPr>
          <a:xfrm>
            <a:off x="729860" y="172575"/>
            <a:ext cx="10891548" cy="705245"/>
            <a:chOff x="1353976" y="487532"/>
            <a:chExt cx="10891548" cy="705245"/>
          </a:xfrm>
        </p:grpSpPr>
        <p:sp>
          <p:nvSpPr>
            <p:cNvPr id="7" name="矩形 6">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73E4EBC-AF25-4CE5-8EB9-A7158D5B3C6F}"/>
                </a:ext>
              </a:extLst>
            </p:cNvPr>
            <p:cNvSpPr/>
            <p:nvPr/>
          </p:nvSpPr>
          <p:spPr>
            <a:xfrm flipV="1">
              <a:off x="4362560" y="917838"/>
              <a:ext cx="7882964" cy="45719"/>
            </a:xfrm>
            <a:prstGeom prst="rect">
              <a:avLst/>
            </a:prstGeom>
            <a:solidFill>
              <a:srgbClr val="8A70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黑体" panose="02010609060101010101" pitchFamily="49" charset="-122"/>
                <a:ea typeface="黑体" panose="02010609060101010101" pitchFamily="49" charset="-122"/>
              </a:endParaRPr>
            </a:p>
          </p:txBody>
        </p:sp>
        <p:sp>
          <p:nvSpPr>
            <p:cNvPr id="9" name="TextBox 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6D27725E-735A-4245-9A17-BFB4AC525853}"/>
                </a:ext>
              </a:extLst>
            </p:cNvPr>
            <p:cNvSpPr txBox="1">
              <a:spLocks noChangeArrowheads="1"/>
            </p:cNvSpPr>
            <p:nvPr/>
          </p:nvSpPr>
          <p:spPr bwMode="auto">
            <a:xfrm>
              <a:off x="1353976" y="487532"/>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a:solidFill>
                    <a:srgbClr val="8A705E"/>
                  </a:solidFill>
                  <a:latin typeface="黑体" panose="02010609060101010101" pitchFamily="49" charset="-122"/>
                  <a:ea typeface="黑体" panose="02010609060101010101" pitchFamily="49" charset="-122"/>
                  <a:sym typeface="Arial" pitchFamily="34" charset="0"/>
                </a:rPr>
                <a:t>第一课时</a:t>
              </a:r>
            </a:p>
          </p:txBody>
        </p:sp>
        <p:sp>
          <p:nvSpPr>
            <p:cNvPr id="10" name="TextBox 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1DE0EAD-A289-42EC-8B55-5E2CC9CE33B8}"/>
                </a:ext>
              </a:extLst>
            </p:cNvPr>
            <p:cNvSpPr txBox="1">
              <a:spLocks noChangeArrowheads="1"/>
            </p:cNvSpPr>
            <p:nvPr/>
          </p:nvSpPr>
          <p:spPr bwMode="auto">
            <a:xfrm>
              <a:off x="1368490" y="977333"/>
              <a:ext cx="3255323" cy="21544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a:solidFill>
                    <a:schemeClr val="bg1">
                      <a:lumMod val="65000"/>
                    </a:schemeClr>
                  </a:solidFill>
                  <a:latin typeface="黑体" panose="02010609060101010101" pitchFamily="49" charset="-122"/>
                  <a:ea typeface="黑体" panose="02010609060101010101" pitchFamily="49" charset="-122"/>
                  <a:sym typeface="Arial" pitchFamily="34" charset="0"/>
                </a:rPr>
                <a:t>CLICK TO ADD CAPTION TEXT</a:t>
              </a:r>
              <a:endParaRPr lang="zh-CN" altLang="en-US" sz="1400">
                <a:solidFill>
                  <a:schemeClr val="bg1">
                    <a:lumMod val="65000"/>
                  </a:schemeClr>
                </a:solidFill>
                <a:latin typeface="黑体" panose="02010609060101010101" pitchFamily="49" charset="-122"/>
                <a:ea typeface="黑体" panose="02010609060101010101" pitchFamily="49" charset="-122"/>
                <a:sym typeface="Arial" pitchFamily="34" charset="0"/>
              </a:endParaRPr>
            </a:p>
          </p:txBody>
        </p:sp>
      </p:grpSp>
      <p:sp>
        <p:nvSpPr>
          <p:cNvPr id="15" name="文本框 1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564774FB-1E9A-4D32-A220-D2008A921C4A}"/>
              </a:ext>
            </a:extLst>
          </p:cNvPr>
          <p:cNvSpPr txBox="1"/>
          <p:nvPr/>
        </p:nvSpPr>
        <p:spPr>
          <a:xfrm>
            <a:off x="941321" y="891596"/>
            <a:ext cx="10066648" cy="2809615"/>
          </a:xfrm>
          <a:prstGeom prst="rect">
            <a:avLst/>
          </a:prstGeom>
          <a:noFill/>
        </p:spPr>
        <p:txBody>
          <a:bodyPr wrap="square">
            <a:spAutoFit/>
          </a:bodyPr>
          <a:lstStyle/>
          <a:p>
            <a:pPr algn="l">
              <a:lnSpc>
                <a:spcPct val="150000"/>
              </a:lnSpc>
            </a:pPr>
            <a:r>
              <a:rPr lang="zh-CN" altLang="en-US" sz="2000" b="0" i="0">
                <a:solidFill>
                  <a:srgbClr val="0F0F0F"/>
                </a:solidFill>
                <a:effectLst/>
                <a:latin typeface="����"/>
              </a:rPr>
              <a:t>　　楚左尹项伯者，项羽季父也，素善留侯张良。张良是时从沛公，项伯乃夜驰之沛公军，私见张良，具告以事，欲呼张良与俱去，曰：“毋从俱死也。”张良曰：“臣为韩王送沛公，沛公今事有急，亡去不义，不可不语。”良乃入，具告沛公。沛公大惊，曰：“为之奈何？”张良曰：“谁为大王为此计者？”曰：“鲰生说我曰：‘距关，毋内诸侯，秦地可尽王也。’故听之。”良曰：“料大王士卒足以当项王乎？”沛公默然，曰：“固不如也。且为之奈何？”张良曰：“请往谓项伯，言沛公不敢背项王也。”</a:t>
            </a:r>
          </a:p>
        </p:txBody>
      </p:sp>
      <p:sp>
        <p:nvSpPr>
          <p:cNvPr id="16" name="文本框 1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F832DF41-BA25-4A30-BBB5-1D02DB99393D}"/>
              </a:ext>
            </a:extLst>
          </p:cNvPr>
          <p:cNvSpPr txBox="1"/>
          <p:nvPr/>
        </p:nvSpPr>
        <p:spPr>
          <a:xfrm>
            <a:off x="1074493" y="3625143"/>
            <a:ext cx="1333929" cy="477054"/>
          </a:xfrm>
          <a:prstGeom prst="rect">
            <a:avLst/>
          </a:prstGeom>
          <a:solidFill>
            <a:schemeClr val="bg1"/>
          </a:solidFill>
          <a:effectLst>
            <a:softEdge rad="127000"/>
          </a:effectLst>
        </p:spPr>
        <p:txBody>
          <a:bodyPr wrap="square" rtlCol="0">
            <a:spAutoFit/>
          </a:bodyPr>
          <a:lstStyle/>
          <a:p>
            <a:r>
              <a:rPr lang="zh-CN" altLang="en-US" sz="2500">
                <a:solidFill>
                  <a:srgbClr val="8A705E"/>
                </a:solidFill>
                <a:latin typeface="华文隶书" panose="02010800040101010101" pitchFamily="2" charset="-122"/>
                <a:ea typeface="华文隶书" panose="02010800040101010101" pitchFamily="2" charset="-122"/>
              </a:rPr>
              <a:t> 译文：</a:t>
            </a:r>
          </a:p>
        </p:txBody>
      </p:sp>
      <p:sp>
        <p:nvSpPr>
          <p:cNvPr id="11" name="文本框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242E5DC-48DA-40D1-B56B-60CF7E02384A}"/>
              </a:ext>
            </a:extLst>
          </p:cNvPr>
          <p:cNvSpPr txBox="1"/>
          <p:nvPr/>
        </p:nvSpPr>
        <p:spPr>
          <a:xfrm>
            <a:off x="1074493" y="4052959"/>
            <a:ext cx="10066648" cy="2122376"/>
          </a:xfrm>
          <a:prstGeom prst="rect">
            <a:avLst/>
          </a:prstGeom>
          <a:noFill/>
        </p:spPr>
        <p:txBody>
          <a:bodyPr wrap="square">
            <a:spAutoFit/>
          </a:bodyPr>
          <a:lstStyle/>
          <a:p>
            <a:pPr>
              <a:lnSpc>
                <a:spcPct val="150000"/>
              </a:lnSpc>
            </a:pPr>
            <a:r>
              <a:rPr lang="zh-CN" altLang="en-US" b="0" i="0" u="sng">
                <a:solidFill>
                  <a:srgbClr val="90775E"/>
                </a:solidFill>
                <a:effectLst/>
                <a:latin typeface="����"/>
              </a:rPr>
              <a:t>张良就进去，（把情况）详细告诉刘邦。刘邦大吃一惊，说：“对这件事怎么办？”张良说：“谁替大王作出这个计策的？”（刘邦）回答说：“浅陋无知的小人劝我说：‘把守住函谷关，不要让诸侯进来，秦国所有的地盘都可以由你称王了。’所以（我）听信了他的话。”张良说：“估计大王的军队能够抵挡住项王的军队吗？”刘邦沉默（一会儿）说：“本来不如人家，将怎么办呢？”张良说：“请你亲自告诉项伯，说刘邦不敢背叛项王。”</a:t>
            </a:r>
            <a:endParaRPr lang="zh-CN" altLang="en-US" u="sng">
              <a:solidFill>
                <a:srgbClr val="90775E"/>
              </a:solidFill>
            </a:endParaRPr>
          </a:p>
        </p:txBody>
      </p:sp>
    </p:spTree>
    <p:extLst>
      <p:ext uri="{BB962C8B-B14F-4D97-AF65-F5344CB8AC3E}">
        <p14:creationId xmlns:p14="http://schemas.microsoft.com/office/powerpoint/2010/main" val="1874403760"/>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C9DCAFDC-EE7F-479B-B1CA-27BB90F03E17}"/>
              </a:ext>
            </a:extLst>
          </p:cNvPr>
          <p:cNvGrpSpPr/>
          <p:nvPr/>
        </p:nvGrpSpPr>
        <p:grpSpPr>
          <a:xfrm>
            <a:off x="729860" y="172575"/>
            <a:ext cx="10891548" cy="705245"/>
            <a:chOff x="1353976" y="487532"/>
            <a:chExt cx="10891548" cy="705245"/>
          </a:xfrm>
        </p:grpSpPr>
        <p:sp>
          <p:nvSpPr>
            <p:cNvPr id="7" name="矩形 6">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73E4EBC-AF25-4CE5-8EB9-A7158D5B3C6F}"/>
                </a:ext>
              </a:extLst>
            </p:cNvPr>
            <p:cNvSpPr/>
            <p:nvPr/>
          </p:nvSpPr>
          <p:spPr>
            <a:xfrm flipV="1">
              <a:off x="4362560" y="917838"/>
              <a:ext cx="7882964" cy="45719"/>
            </a:xfrm>
            <a:prstGeom prst="rect">
              <a:avLst/>
            </a:prstGeom>
            <a:solidFill>
              <a:srgbClr val="8A70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黑体" panose="02010609060101010101" pitchFamily="49" charset="-122"/>
                <a:ea typeface="黑体" panose="02010609060101010101" pitchFamily="49" charset="-122"/>
              </a:endParaRPr>
            </a:p>
          </p:txBody>
        </p:sp>
        <p:sp>
          <p:nvSpPr>
            <p:cNvPr id="9" name="TextBox 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6D27725E-735A-4245-9A17-BFB4AC525853}"/>
                </a:ext>
              </a:extLst>
            </p:cNvPr>
            <p:cNvSpPr txBox="1">
              <a:spLocks noChangeArrowheads="1"/>
            </p:cNvSpPr>
            <p:nvPr/>
          </p:nvSpPr>
          <p:spPr bwMode="auto">
            <a:xfrm>
              <a:off x="1353976" y="487532"/>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a:solidFill>
                    <a:srgbClr val="8A705E"/>
                  </a:solidFill>
                  <a:latin typeface="黑体" panose="02010609060101010101" pitchFamily="49" charset="-122"/>
                  <a:ea typeface="黑体" panose="02010609060101010101" pitchFamily="49" charset="-122"/>
                  <a:sym typeface="Arial" pitchFamily="34" charset="0"/>
                </a:rPr>
                <a:t>第一课时</a:t>
              </a:r>
            </a:p>
          </p:txBody>
        </p:sp>
        <p:sp>
          <p:nvSpPr>
            <p:cNvPr id="10" name="TextBox 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1DE0EAD-A289-42EC-8B55-5E2CC9CE33B8}"/>
                </a:ext>
              </a:extLst>
            </p:cNvPr>
            <p:cNvSpPr txBox="1">
              <a:spLocks noChangeArrowheads="1"/>
            </p:cNvSpPr>
            <p:nvPr/>
          </p:nvSpPr>
          <p:spPr bwMode="auto">
            <a:xfrm>
              <a:off x="1368490" y="977333"/>
              <a:ext cx="3255323" cy="21544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a:solidFill>
                    <a:schemeClr val="bg1">
                      <a:lumMod val="65000"/>
                    </a:schemeClr>
                  </a:solidFill>
                  <a:latin typeface="黑体" panose="02010609060101010101" pitchFamily="49" charset="-122"/>
                  <a:ea typeface="黑体" panose="02010609060101010101" pitchFamily="49" charset="-122"/>
                  <a:sym typeface="Arial" pitchFamily="34" charset="0"/>
                </a:rPr>
                <a:t>CLICK TO ADD CAPTION TEXT</a:t>
              </a:r>
              <a:endParaRPr lang="zh-CN" altLang="en-US" sz="1400">
                <a:solidFill>
                  <a:schemeClr val="bg1">
                    <a:lumMod val="65000"/>
                  </a:schemeClr>
                </a:solidFill>
                <a:latin typeface="黑体" panose="02010609060101010101" pitchFamily="49" charset="-122"/>
                <a:ea typeface="黑体" panose="02010609060101010101" pitchFamily="49" charset="-122"/>
                <a:sym typeface="Arial" pitchFamily="34" charset="0"/>
              </a:endParaRPr>
            </a:p>
          </p:txBody>
        </p:sp>
      </p:grpSp>
      <p:sp>
        <p:nvSpPr>
          <p:cNvPr id="15" name="文本框 1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564774FB-1E9A-4D32-A220-D2008A921C4A}"/>
              </a:ext>
            </a:extLst>
          </p:cNvPr>
          <p:cNvSpPr txBox="1"/>
          <p:nvPr/>
        </p:nvSpPr>
        <p:spPr>
          <a:xfrm>
            <a:off x="744374" y="796823"/>
            <a:ext cx="11185029" cy="3271280"/>
          </a:xfrm>
          <a:prstGeom prst="rect">
            <a:avLst/>
          </a:prstGeom>
          <a:noFill/>
        </p:spPr>
        <p:txBody>
          <a:bodyPr wrap="square">
            <a:spAutoFit/>
          </a:bodyPr>
          <a:lstStyle/>
          <a:p>
            <a:pPr algn="l">
              <a:lnSpc>
                <a:spcPct val="150000"/>
              </a:lnSpc>
            </a:pPr>
            <a:r>
              <a:rPr lang="zh-CN" altLang="en-US" sz="2000" b="0" i="0">
                <a:solidFill>
                  <a:srgbClr val="0F0F0F"/>
                </a:solidFill>
                <a:effectLst/>
                <a:latin typeface="����"/>
              </a:rPr>
              <a:t>沛公曰：“君</a:t>
            </a:r>
            <a:r>
              <a:rPr lang="zh-CN" altLang="en-US" sz="2000" b="1" i="0">
                <a:solidFill>
                  <a:srgbClr val="C00000"/>
                </a:solidFill>
                <a:effectLst/>
                <a:latin typeface="����"/>
              </a:rPr>
              <a:t>安</a:t>
            </a:r>
            <a:r>
              <a:rPr lang="zh-CN" altLang="en-US" sz="2000" b="0" i="0">
                <a:solidFill>
                  <a:srgbClr val="0F0F0F"/>
                </a:solidFill>
                <a:effectLst/>
                <a:latin typeface="����"/>
              </a:rPr>
              <a:t>与项伯有故？”张良曰：“秦时与臣</a:t>
            </a:r>
            <a:r>
              <a:rPr lang="zh-CN" altLang="en-US" sz="2000" b="1" i="0">
                <a:solidFill>
                  <a:srgbClr val="C00000"/>
                </a:solidFill>
                <a:effectLst/>
                <a:latin typeface="����"/>
              </a:rPr>
              <a:t>游</a:t>
            </a:r>
            <a:r>
              <a:rPr lang="zh-CN" altLang="en-US" sz="2000" b="0" i="0">
                <a:solidFill>
                  <a:srgbClr val="0F0F0F"/>
                </a:solidFill>
                <a:effectLst/>
                <a:latin typeface="����"/>
              </a:rPr>
              <a:t>，项伯杀人，臣</a:t>
            </a:r>
            <a:r>
              <a:rPr lang="zh-CN" altLang="en-US" sz="2000" b="1" i="0">
                <a:solidFill>
                  <a:srgbClr val="C00000"/>
                </a:solidFill>
                <a:effectLst/>
                <a:latin typeface="����"/>
              </a:rPr>
              <a:t>活之</a:t>
            </a:r>
            <a:r>
              <a:rPr lang="zh-CN" altLang="en-US" sz="2000" b="0" i="0">
                <a:solidFill>
                  <a:srgbClr val="0F0F0F"/>
                </a:solidFill>
                <a:effectLst/>
                <a:latin typeface="����"/>
              </a:rPr>
              <a:t>。今事有急，故幸来告良。”沛公曰：“</a:t>
            </a:r>
            <a:r>
              <a:rPr lang="zh-CN" altLang="en-US" sz="2000" b="0" i="0">
                <a:solidFill>
                  <a:srgbClr val="C00000"/>
                </a:solidFill>
                <a:effectLst/>
                <a:latin typeface="����"/>
              </a:rPr>
              <a:t>孰与君少</a:t>
            </a:r>
            <a:r>
              <a:rPr lang="zh-CN" altLang="en-US" sz="2000" b="0" i="0">
                <a:solidFill>
                  <a:srgbClr val="0F0F0F"/>
                </a:solidFill>
                <a:effectLst/>
                <a:latin typeface="����"/>
              </a:rPr>
              <a:t>长？”良曰：“长于臣。”沛公曰：“君为我呼入，吾得</a:t>
            </a:r>
            <a:r>
              <a:rPr lang="zh-CN" altLang="en-US" sz="2000" b="1" i="0">
                <a:solidFill>
                  <a:srgbClr val="C00000"/>
                </a:solidFill>
                <a:effectLst/>
                <a:latin typeface="����"/>
              </a:rPr>
              <a:t>兄事之</a:t>
            </a:r>
            <a:r>
              <a:rPr lang="zh-CN" altLang="en-US" sz="2000" b="0" i="0">
                <a:solidFill>
                  <a:srgbClr val="0F0F0F"/>
                </a:solidFill>
                <a:effectLst/>
                <a:latin typeface="����"/>
              </a:rPr>
              <a:t>。”张良出，</a:t>
            </a:r>
            <a:r>
              <a:rPr lang="zh-CN" altLang="en-US" sz="2000" b="1" i="0">
                <a:solidFill>
                  <a:srgbClr val="C00000"/>
                </a:solidFill>
                <a:effectLst/>
                <a:latin typeface="����"/>
              </a:rPr>
              <a:t>要</a:t>
            </a:r>
            <a:r>
              <a:rPr lang="zh-CN" altLang="en-US" sz="2000" b="0" i="0">
                <a:solidFill>
                  <a:srgbClr val="0F0F0F"/>
                </a:solidFill>
                <a:effectLst/>
                <a:latin typeface="����"/>
              </a:rPr>
              <a:t>项伯。项伯即入见沛公。沛公奉</a:t>
            </a:r>
            <a:r>
              <a:rPr lang="zh-CN" altLang="en-US" sz="2000" b="1" i="0">
                <a:solidFill>
                  <a:srgbClr val="C00000"/>
                </a:solidFill>
                <a:effectLst/>
                <a:latin typeface="����"/>
              </a:rPr>
              <a:t>卮</a:t>
            </a:r>
            <a:r>
              <a:rPr lang="zh-CN" altLang="en-US" sz="2000" b="0" i="0">
                <a:solidFill>
                  <a:srgbClr val="0F0F0F"/>
                </a:solidFill>
                <a:effectLst/>
                <a:latin typeface="����"/>
              </a:rPr>
              <a:t>酒</a:t>
            </a:r>
            <a:r>
              <a:rPr lang="zh-CN" altLang="en-US" sz="2000" b="1" i="0">
                <a:solidFill>
                  <a:srgbClr val="C00000"/>
                </a:solidFill>
                <a:effectLst/>
                <a:latin typeface="����"/>
              </a:rPr>
              <a:t>为寿</a:t>
            </a:r>
            <a:r>
              <a:rPr lang="zh-CN" altLang="en-US" sz="2000" b="0" i="0">
                <a:solidFill>
                  <a:srgbClr val="0F0F0F"/>
                </a:solidFill>
                <a:effectLst/>
                <a:latin typeface="����"/>
              </a:rPr>
              <a:t>，约为婚姻，曰：“吾入关，</a:t>
            </a:r>
            <a:r>
              <a:rPr lang="zh-CN" altLang="en-US" sz="2000" b="1" i="0">
                <a:solidFill>
                  <a:srgbClr val="C00000"/>
                </a:solidFill>
                <a:effectLst/>
                <a:latin typeface="����"/>
              </a:rPr>
              <a:t>秋毫</a:t>
            </a:r>
            <a:r>
              <a:rPr lang="zh-CN" altLang="en-US" sz="2000" b="0" i="0">
                <a:solidFill>
                  <a:srgbClr val="0F0F0F"/>
                </a:solidFill>
                <a:effectLst/>
                <a:latin typeface="����"/>
              </a:rPr>
              <a:t>不敢有所近，</a:t>
            </a:r>
            <a:r>
              <a:rPr lang="zh-CN" altLang="en-US" sz="2000" b="1" i="0">
                <a:solidFill>
                  <a:srgbClr val="C00000"/>
                </a:solidFill>
                <a:effectLst/>
                <a:latin typeface="����"/>
              </a:rPr>
              <a:t>籍</a:t>
            </a:r>
            <a:r>
              <a:rPr lang="zh-CN" altLang="en-US" sz="2000" b="0" i="0">
                <a:solidFill>
                  <a:srgbClr val="0F0F0F"/>
                </a:solidFill>
                <a:effectLst/>
                <a:latin typeface="����"/>
              </a:rPr>
              <a:t>吏民，封</a:t>
            </a:r>
            <a:r>
              <a:rPr lang="zh-CN" altLang="en-US" sz="2000" b="1" i="0">
                <a:solidFill>
                  <a:srgbClr val="C00000"/>
                </a:solidFill>
                <a:effectLst/>
                <a:latin typeface="����"/>
              </a:rPr>
              <a:t>府库</a:t>
            </a:r>
            <a:r>
              <a:rPr lang="zh-CN" altLang="en-US" sz="2000" b="0" i="0">
                <a:solidFill>
                  <a:srgbClr val="0F0F0F"/>
                </a:solidFill>
                <a:effectLst/>
                <a:latin typeface="����"/>
              </a:rPr>
              <a:t>，而待将军。所以遣将守关者，备他盗之出入与</a:t>
            </a:r>
            <a:r>
              <a:rPr lang="zh-CN" altLang="en-US" sz="2000" b="1" i="0">
                <a:solidFill>
                  <a:srgbClr val="C00000"/>
                </a:solidFill>
                <a:effectLst/>
                <a:latin typeface="����"/>
              </a:rPr>
              <a:t>非常</a:t>
            </a:r>
            <a:r>
              <a:rPr lang="zh-CN" altLang="en-US" sz="2000" b="0" i="0">
                <a:solidFill>
                  <a:srgbClr val="0F0F0F"/>
                </a:solidFill>
                <a:effectLst/>
                <a:latin typeface="����"/>
              </a:rPr>
              <a:t>也。日夜望将军至，岂敢反乎！愿伯具言臣之不敢倍德也。”项伯许诺，谓沛公曰：“旦日不可不蚤自来谢项王。”沛公曰：“诺。”于是项伯复夜去，至军中，具以沛公言报项王，因言曰：“沛公不先破关中，公岂敢入乎？今人有大功而击之，不义也。不如因善遇之。”项王许诺。</a:t>
            </a:r>
          </a:p>
        </p:txBody>
      </p:sp>
      <p:sp>
        <p:nvSpPr>
          <p:cNvPr id="8" name="文本框 7">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F39BA26E-8369-4B5B-8283-0FB45937EE10}"/>
              </a:ext>
            </a:extLst>
          </p:cNvPr>
          <p:cNvSpPr txBox="1"/>
          <p:nvPr/>
        </p:nvSpPr>
        <p:spPr>
          <a:xfrm>
            <a:off x="975114" y="4025327"/>
            <a:ext cx="1333929" cy="477054"/>
          </a:xfrm>
          <a:prstGeom prst="rect">
            <a:avLst/>
          </a:prstGeom>
          <a:solidFill>
            <a:schemeClr val="bg1"/>
          </a:solidFill>
          <a:effectLst>
            <a:softEdge rad="127000"/>
          </a:effectLst>
        </p:spPr>
        <p:txBody>
          <a:bodyPr wrap="square" rtlCol="0">
            <a:spAutoFit/>
          </a:bodyPr>
          <a:lstStyle/>
          <a:p>
            <a:r>
              <a:rPr lang="zh-CN" altLang="en-US" sz="2500">
                <a:solidFill>
                  <a:srgbClr val="8A705E"/>
                </a:solidFill>
                <a:latin typeface="华文隶书" panose="02010800040101010101" pitchFamily="2" charset="-122"/>
                <a:ea typeface="华文隶书" panose="02010800040101010101" pitchFamily="2" charset="-122"/>
              </a:rPr>
              <a:t> 注释：</a:t>
            </a:r>
          </a:p>
        </p:txBody>
      </p:sp>
      <p:sp>
        <p:nvSpPr>
          <p:cNvPr id="11" name="文本框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71F8D04-0908-4E9A-92FF-85556B8C351C}"/>
              </a:ext>
            </a:extLst>
          </p:cNvPr>
          <p:cNvSpPr txBox="1"/>
          <p:nvPr/>
        </p:nvSpPr>
        <p:spPr>
          <a:xfrm>
            <a:off x="975114" y="4439077"/>
            <a:ext cx="10715138" cy="1689373"/>
          </a:xfrm>
          <a:prstGeom prst="rect">
            <a:avLst/>
          </a:prstGeom>
          <a:noFill/>
        </p:spPr>
        <p:txBody>
          <a:bodyPr wrap="square">
            <a:spAutoFit/>
          </a:bodyPr>
          <a:lstStyle/>
          <a:p>
            <a:pPr>
              <a:lnSpc>
                <a:spcPct val="150000"/>
              </a:lnSpc>
            </a:pPr>
            <a:r>
              <a:rPr lang="zh-CN" altLang="en-US" b="0" i="0">
                <a:solidFill>
                  <a:srgbClr val="C00000"/>
                </a:solidFill>
                <a:effectLst/>
                <a:latin typeface="+mn-ea"/>
              </a:rPr>
              <a:t>安：</a:t>
            </a:r>
            <a:r>
              <a:rPr lang="zh-CN" altLang="en-US" b="0" i="0">
                <a:solidFill>
                  <a:srgbClr val="0F0F0F"/>
                </a:solidFill>
                <a:effectLst/>
                <a:latin typeface="+mn-ea"/>
              </a:rPr>
              <a:t>何，怎么。</a:t>
            </a:r>
            <a:r>
              <a:rPr lang="zh-CN" altLang="en-US" b="0" i="0">
                <a:solidFill>
                  <a:srgbClr val="C00000"/>
                </a:solidFill>
                <a:effectLst/>
                <a:latin typeface="+mn-ea"/>
              </a:rPr>
              <a:t>有故：</a:t>
            </a:r>
            <a:r>
              <a:rPr lang="zh-CN" altLang="en-US" b="0" i="0">
                <a:solidFill>
                  <a:srgbClr val="0F0F0F"/>
                </a:solidFill>
                <a:effectLst/>
                <a:latin typeface="+mn-ea"/>
              </a:rPr>
              <a:t>有旧交。</a:t>
            </a:r>
            <a:r>
              <a:rPr lang="zh-CN" altLang="en-US" b="0" i="0">
                <a:solidFill>
                  <a:srgbClr val="C00000"/>
                </a:solidFill>
                <a:effectLst/>
                <a:latin typeface="+mn-ea"/>
              </a:rPr>
              <a:t>游：</a:t>
            </a:r>
            <a:r>
              <a:rPr lang="zh-CN" altLang="en-US" b="0" i="0">
                <a:solidFill>
                  <a:srgbClr val="0F0F0F"/>
                </a:solidFill>
                <a:effectLst/>
                <a:latin typeface="+mn-ea"/>
              </a:rPr>
              <a:t>交游，交往。</a:t>
            </a:r>
            <a:r>
              <a:rPr lang="zh-CN" altLang="en-US" b="0" i="0">
                <a:solidFill>
                  <a:srgbClr val="C00000"/>
                </a:solidFill>
                <a:effectLst/>
                <a:latin typeface="+mn-ea"/>
              </a:rPr>
              <a:t>活之：</a:t>
            </a:r>
            <a:r>
              <a:rPr lang="zh-CN" altLang="en-US" b="0" i="0">
                <a:solidFill>
                  <a:srgbClr val="0F0F0F"/>
                </a:solidFill>
                <a:effectLst/>
                <a:latin typeface="+mn-ea"/>
              </a:rPr>
              <a:t>使之活，使他免于死罪。</a:t>
            </a:r>
            <a:r>
              <a:rPr lang="zh-CN" altLang="en-US">
                <a:latin typeface="+mn-ea"/>
              </a:rPr>
              <a:t/>
            </a:r>
            <a:br>
              <a:rPr lang="zh-CN" altLang="en-US">
                <a:latin typeface="+mn-ea"/>
              </a:rPr>
            </a:br>
            <a:r>
              <a:rPr lang="zh-CN" altLang="en-US" b="0" i="0">
                <a:solidFill>
                  <a:srgbClr val="C00000"/>
                </a:solidFill>
                <a:effectLst/>
                <a:latin typeface="+mn-ea"/>
              </a:rPr>
              <a:t>孰与君少（</a:t>
            </a:r>
            <a:r>
              <a:rPr lang="en-US" altLang="zh-CN" b="0" i="0" err="1">
                <a:solidFill>
                  <a:srgbClr val="C00000"/>
                </a:solidFill>
                <a:effectLst/>
                <a:latin typeface="+mn-ea"/>
              </a:rPr>
              <a:t>shào</a:t>
            </a:r>
            <a:r>
              <a:rPr lang="zh-CN" altLang="en-US" b="0" i="0">
                <a:solidFill>
                  <a:srgbClr val="C00000"/>
                </a:solidFill>
                <a:effectLst/>
                <a:latin typeface="+mn-ea"/>
              </a:rPr>
              <a:t>）长（</a:t>
            </a:r>
            <a:r>
              <a:rPr lang="en-US" altLang="zh-CN" b="0" i="0" err="1">
                <a:solidFill>
                  <a:srgbClr val="C00000"/>
                </a:solidFill>
                <a:effectLst/>
                <a:latin typeface="+mn-ea"/>
              </a:rPr>
              <a:t>zhǎng</a:t>
            </a:r>
            <a:r>
              <a:rPr lang="zh-CN" altLang="en-US" b="0" i="0">
                <a:solidFill>
                  <a:srgbClr val="C00000"/>
                </a:solidFill>
                <a:effectLst/>
                <a:latin typeface="+mn-ea"/>
              </a:rPr>
              <a:t>）：</a:t>
            </a:r>
            <a:r>
              <a:rPr lang="zh-CN" altLang="en-US" b="0" i="0">
                <a:solidFill>
                  <a:srgbClr val="0F0F0F"/>
                </a:solidFill>
                <a:effectLst/>
                <a:latin typeface="+mn-ea"/>
              </a:rPr>
              <a:t>跟你相比年纪谁大谁小。</a:t>
            </a:r>
            <a:r>
              <a:rPr lang="zh-CN" altLang="en-US" b="0" i="0">
                <a:solidFill>
                  <a:srgbClr val="C00000"/>
                </a:solidFill>
                <a:effectLst/>
                <a:latin typeface="+mn-ea"/>
              </a:rPr>
              <a:t>兄事之：</a:t>
            </a:r>
            <a:r>
              <a:rPr lang="zh-CN" altLang="en-US" b="0" i="0">
                <a:solidFill>
                  <a:srgbClr val="0F0F0F"/>
                </a:solidFill>
                <a:effectLst/>
                <a:latin typeface="+mn-ea"/>
              </a:rPr>
              <a:t>像对待兄长一样侍奉他。事，侍奉。</a:t>
            </a:r>
            <a:endParaRPr lang="en-US" altLang="zh-CN" b="0" i="0">
              <a:solidFill>
                <a:srgbClr val="0F0F0F"/>
              </a:solidFill>
              <a:effectLst/>
              <a:latin typeface="+mn-ea"/>
            </a:endParaRPr>
          </a:p>
          <a:p>
            <a:pPr>
              <a:lnSpc>
                <a:spcPct val="150000"/>
              </a:lnSpc>
            </a:pPr>
            <a:r>
              <a:rPr lang="zh-CN" altLang="en-US" i="0">
                <a:solidFill>
                  <a:srgbClr val="C00000"/>
                </a:solidFill>
                <a:effectLst/>
                <a:latin typeface="+mn-ea"/>
              </a:rPr>
              <a:t>要（</a:t>
            </a:r>
            <a:r>
              <a:rPr lang="en-US" altLang="zh-CN" i="0" err="1">
                <a:solidFill>
                  <a:srgbClr val="C00000"/>
                </a:solidFill>
                <a:effectLst/>
                <a:latin typeface="+mn-ea"/>
              </a:rPr>
              <a:t>yāo</a:t>
            </a:r>
            <a:r>
              <a:rPr lang="zh-CN" altLang="en-US" i="0">
                <a:solidFill>
                  <a:srgbClr val="C00000"/>
                </a:solidFill>
                <a:effectLst/>
                <a:latin typeface="+mn-ea"/>
              </a:rPr>
              <a:t>）：</a:t>
            </a:r>
            <a:r>
              <a:rPr lang="zh-CN" altLang="en-US" b="0" i="0">
                <a:solidFill>
                  <a:srgbClr val="0F0F0F"/>
                </a:solidFill>
                <a:effectLst/>
                <a:latin typeface="+mn-ea"/>
              </a:rPr>
              <a:t>邀请。</a:t>
            </a:r>
            <a:r>
              <a:rPr lang="zh-CN" altLang="en-US" b="0" i="0">
                <a:solidFill>
                  <a:srgbClr val="C00000"/>
                </a:solidFill>
                <a:effectLst/>
                <a:latin typeface="+mn-ea"/>
              </a:rPr>
              <a:t>卮（</a:t>
            </a:r>
            <a:r>
              <a:rPr lang="en-US" altLang="zh-CN" b="0" i="0" err="1">
                <a:solidFill>
                  <a:srgbClr val="C00000"/>
                </a:solidFill>
                <a:effectLst/>
                <a:latin typeface="+mn-ea"/>
              </a:rPr>
              <a:t>zhī</a:t>
            </a:r>
            <a:r>
              <a:rPr lang="zh-CN" altLang="en-US" b="0" i="0">
                <a:solidFill>
                  <a:srgbClr val="C00000"/>
                </a:solidFill>
                <a:effectLst/>
                <a:latin typeface="+mn-ea"/>
              </a:rPr>
              <a:t>）：</a:t>
            </a:r>
            <a:r>
              <a:rPr lang="zh-CN" altLang="en-US" b="0" i="0">
                <a:solidFill>
                  <a:srgbClr val="0F0F0F"/>
                </a:solidFill>
                <a:effectLst/>
                <a:latin typeface="+mn-ea"/>
              </a:rPr>
              <a:t>酒器。</a:t>
            </a:r>
            <a:r>
              <a:rPr lang="zh-CN" altLang="en-US" b="0" i="0">
                <a:solidFill>
                  <a:srgbClr val="C00000"/>
                </a:solidFill>
                <a:effectLst/>
                <a:latin typeface="+mn-ea"/>
              </a:rPr>
              <a:t>为寿：</a:t>
            </a:r>
            <a:r>
              <a:rPr lang="zh-CN" altLang="en-US" b="0" i="0">
                <a:solidFill>
                  <a:srgbClr val="0F0F0F"/>
                </a:solidFill>
                <a:effectLst/>
                <a:latin typeface="+mn-ea"/>
              </a:rPr>
              <a:t>古时献酒致祝颂词叫为寿。</a:t>
            </a:r>
            <a:r>
              <a:rPr lang="zh-CN" altLang="en-US">
                <a:latin typeface="+mn-ea"/>
              </a:rPr>
              <a:t/>
            </a:r>
            <a:br>
              <a:rPr lang="zh-CN" altLang="en-US">
                <a:latin typeface="+mn-ea"/>
              </a:rPr>
            </a:br>
            <a:r>
              <a:rPr lang="zh-CN" altLang="en-US" b="0" i="0">
                <a:solidFill>
                  <a:srgbClr val="C00000"/>
                </a:solidFill>
                <a:effectLst/>
                <a:latin typeface="+mn-ea"/>
              </a:rPr>
              <a:t>秋毫：</a:t>
            </a:r>
            <a:r>
              <a:rPr lang="zh-CN" altLang="en-US" b="0" i="0">
                <a:solidFill>
                  <a:srgbClr val="0F0F0F"/>
                </a:solidFill>
                <a:effectLst/>
                <a:latin typeface="+mn-ea"/>
              </a:rPr>
              <a:t>秋天动物身上新长出的细毛，比喻极细微的东西。</a:t>
            </a:r>
            <a:r>
              <a:rPr lang="zh-CN" altLang="en-US" b="0" i="0">
                <a:solidFill>
                  <a:srgbClr val="C00000"/>
                </a:solidFill>
                <a:effectLst/>
                <a:latin typeface="+mn-ea"/>
              </a:rPr>
              <a:t>籍：</a:t>
            </a:r>
            <a:r>
              <a:rPr lang="zh-CN" altLang="en-US" b="0" i="0">
                <a:solidFill>
                  <a:srgbClr val="0F0F0F"/>
                </a:solidFill>
                <a:effectLst/>
                <a:latin typeface="+mn-ea"/>
              </a:rPr>
              <a:t>登记。</a:t>
            </a:r>
            <a:r>
              <a:rPr lang="zh-CN" altLang="en-US" b="0" i="0">
                <a:solidFill>
                  <a:srgbClr val="C00000"/>
                </a:solidFill>
                <a:effectLst/>
                <a:latin typeface="+mn-ea"/>
              </a:rPr>
              <a:t>府库：</a:t>
            </a:r>
            <a:r>
              <a:rPr lang="zh-CN" altLang="en-US" b="0" i="0">
                <a:solidFill>
                  <a:srgbClr val="0F0F0F"/>
                </a:solidFill>
                <a:effectLst/>
                <a:latin typeface="+mn-ea"/>
              </a:rPr>
              <a:t>仓库。</a:t>
            </a:r>
            <a:r>
              <a:rPr lang="zh-CN" altLang="en-US" b="0" i="0">
                <a:solidFill>
                  <a:srgbClr val="C00000"/>
                </a:solidFill>
                <a:effectLst/>
                <a:latin typeface="+mn-ea"/>
              </a:rPr>
              <a:t>非常：</a:t>
            </a:r>
            <a:r>
              <a:rPr lang="zh-CN" altLang="en-US" b="0" i="0">
                <a:solidFill>
                  <a:srgbClr val="0F0F0F"/>
                </a:solidFill>
                <a:effectLst/>
                <a:latin typeface="+mn-ea"/>
              </a:rPr>
              <a:t>指意外变故。</a:t>
            </a:r>
            <a:endParaRPr lang="zh-CN" altLang="en-US">
              <a:latin typeface="+mn-ea"/>
            </a:endParaRPr>
          </a:p>
        </p:txBody>
      </p:sp>
    </p:spTree>
    <p:extLst>
      <p:ext uri="{BB962C8B-B14F-4D97-AF65-F5344CB8AC3E}">
        <p14:creationId xmlns:p14="http://schemas.microsoft.com/office/powerpoint/2010/main" val="4155262023"/>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C9DCAFDC-EE7F-479B-B1CA-27BB90F03E17}"/>
              </a:ext>
            </a:extLst>
          </p:cNvPr>
          <p:cNvGrpSpPr/>
          <p:nvPr/>
        </p:nvGrpSpPr>
        <p:grpSpPr>
          <a:xfrm>
            <a:off x="729860" y="172575"/>
            <a:ext cx="10891548" cy="705245"/>
            <a:chOff x="1353976" y="487532"/>
            <a:chExt cx="10891548" cy="705245"/>
          </a:xfrm>
        </p:grpSpPr>
        <p:sp>
          <p:nvSpPr>
            <p:cNvPr id="7" name="矩形 6">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73E4EBC-AF25-4CE5-8EB9-A7158D5B3C6F}"/>
                </a:ext>
              </a:extLst>
            </p:cNvPr>
            <p:cNvSpPr/>
            <p:nvPr/>
          </p:nvSpPr>
          <p:spPr>
            <a:xfrm flipV="1">
              <a:off x="4362560" y="917838"/>
              <a:ext cx="7882964" cy="45719"/>
            </a:xfrm>
            <a:prstGeom prst="rect">
              <a:avLst/>
            </a:prstGeom>
            <a:solidFill>
              <a:srgbClr val="8A70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黑体" panose="02010609060101010101" pitchFamily="49" charset="-122"/>
                <a:ea typeface="黑体" panose="02010609060101010101" pitchFamily="49" charset="-122"/>
              </a:endParaRPr>
            </a:p>
          </p:txBody>
        </p:sp>
        <p:sp>
          <p:nvSpPr>
            <p:cNvPr id="9" name="TextBox 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6D27725E-735A-4245-9A17-BFB4AC525853}"/>
                </a:ext>
              </a:extLst>
            </p:cNvPr>
            <p:cNvSpPr txBox="1">
              <a:spLocks noChangeArrowheads="1"/>
            </p:cNvSpPr>
            <p:nvPr/>
          </p:nvSpPr>
          <p:spPr bwMode="auto">
            <a:xfrm>
              <a:off x="1353976" y="487532"/>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a:solidFill>
                    <a:srgbClr val="8A705E"/>
                  </a:solidFill>
                  <a:latin typeface="黑体" panose="02010609060101010101" pitchFamily="49" charset="-122"/>
                  <a:ea typeface="黑体" panose="02010609060101010101" pitchFamily="49" charset="-122"/>
                  <a:sym typeface="Arial" pitchFamily="34" charset="0"/>
                </a:rPr>
                <a:t>第一课时</a:t>
              </a:r>
            </a:p>
          </p:txBody>
        </p:sp>
        <p:sp>
          <p:nvSpPr>
            <p:cNvPr id="10" name="TextBox 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1DE0EAD-A289-42EC-8B55-5E2CC9CE33B8}"/>
                </a:ext>
              </a:extLst>
            </p:cNvPr>
            <p:cNvSpPr txBox="1">
              <a:spLocks noChangeArrowheads="1"/>
            </p:cNvSpPr>
            <p:nvPr/>
          </p:nvSpPr>
          <p:spPr bwMode="auto">
            <a:xfrm>
              <a:off x="1368490" y="977333"/>
              <a:ext cx="3255323" cy="21544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a:solidFill>
                    <a:schemeClr val="bg1">
                      <a:lumMod val="65000"/>
                    </a:schemeClr>
                  </a:solidFill>
                  <a:latin typeface="黑体" panose="02010609060101010101" pitchFamily="49" charset="-122"/>
                  <a:ea typeface="黑体" panose="02010609060101010101" pitchFamily="49" charset="-122"/>
                  <a:sym typeface="Arial" pitchFamily="34" charset="0"/>
                </a:rPr>
                <a:t>CLICK TO ADD CAPTION TEXT</a:t>
              </a:r>
              <a:endParaRPr lang="zh-CN" altLang="en-US" sz="1400">
                <a:solidFill>
                  <a:schemeClr val="bg1">
                    <a:lumMod val="65000"/>
                  </a:schemeClr>
                </a:solidFill>
                <a:latin typeface="黑体" panose="02010609060101010101" pitchFamily="49" charset="-122"/>
                <a:ea typeface="黑体" panose="02010609060101010101" pitchFamily="49" charset="-122"/>
                <a:sym typeface="Arial" pitchFamily="34" charset="0"/>
              </a:endParaRPr>
            </a:p>
          </p:txBody>
        </p:sp>
      </p:grpSp>
      <p:sp>
        <p:nvSpPr>
          <p:cNvPr id="15" name="文本框 1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564774FB-1E9A-4D32-A220-D2008A921C4A}"/>
              </a:ext>
            </a:extLst>
          </p:cNvPr>
          <p:cNvSpPr txBox="1"/>
          <p:nvPr/>
        </p:nvSpPr>
        <p:spPr>
          <a:xfrm>
            <a:off x="744374" y="796823"/>
            <a:ext cx="11185029" cy="3271280"/>
          </a:xfrm>
          <a:prstGeom prst="rect">
            <a:avLst/>
          </a:prstGeom>
          <a:noFill/>
        </p:spPr>
        <p:txBody>
          <a:bodyPr wrap="square">
            <a:spAutoFit/>
          </a:bodyPr>
          <a:lstStyle/>
          <a:p>
            <a:pPr algn="l">
              <a:lnSpc>
                <a:spcPct val="150000"/>
              </a:lnSpc>
            </a:pPr>
            <a:r>
              <a:rPr lang="zh-CN" altLang="en-US" sz="2000" b="0" i="0">
                <a:solidFill>
                  <a:srgbClr val="0F0F0F"/>
                </a:solidFill>
                <a:effectLst/>
                <a:latin typeface="����"/>
              </a:rPr>
              <a:t>沛公曰：“君</a:t>
            </a:r>
            <a:r>
              <a:rPr lang="zh-CN" altLang="en-US" sz="2000" b="1" i="0">
                <a:solidFill>
                  <a:srgbClr val="C00000"/>
                </a:solidFill>
                <a:effectLst/>
                <a:latin typeface="����"/>
              </a:rPr>
              <a:t>安</a:t>
            </a:r>
            <a:r>
              <a:rPr lang="zh-CN" altLang="en-US" sz="2000" b="0" i="0">
                <a:solidFill>
                  <a:srgbClr val="0F0F0F"/>
                </a:solidFill>
                <a:effectLst/>
                <a:latin typeface="����"/>
              </a:rPr>
              <a:t>与项伯有故？”张良曰：“秦时与臣</a:t>
            </a:r>
            <a:r>
              <a:rPr lang="zh-CN" altLang="en-US" sz="2000" b="1" i="0">
                <a:solidFill>
                  <a:srgbClr val="C00000"/>
                </a:solidFill>
                <a:effectLst/>
                <a:latin typeface="����"/>
              </a:rPr>
              <a:t>游</a:t>
            </a:r>
            <a:r>
              <a:rPr lang="zh-CN" altLang="en-US" sz="2000" b="0" i="0">
                <a:solidFill>
                  <a:srgbClr val="0F0F0F"/>
                </a:solidFill>
                <a:effectLst/>
                <a:latin typeface="����"/>
              </a:rPr>
              <a:t>，项伯杀人，臣</a:t>
            </a:r>
            <a:r>
              <a:rPr lang="zh-CN" altLang="en-US" sz="2000" b="1" i="0">
                <a:solidFill>
                  <a:srgbClr val="C00000"/>
                </a:solidFill>
                <a:effectLst/>
                <a:latin typeface="����"/>
              </a:rPr>
              <a:t>活之</a:t>
            </a:r>
            <a:r>
              <a:rPr lang="zh-CN" altLang="en-US" sz="2000" b="0" i="0">
                <a:solidFill>
                  <a:srgbClr val="0F0F0F"/>
                </a:solidFill>
                <a:effectLst/>
                <a:latin typeface="����"/>
              </a:rPr>
              <a:t>。今事有急，故幸来告良。”沛公曰：“</a:t>
            </a:r>
            <a:r>
              <a:rPr lang="zh-CN" altLang="en-US" sz="2000" b="0" i="0">
                <a:solidFill>
                  <a:srgbClr val="C00000"/>
                </a:solidFill>
                <a:effectLst/>
                <a:latin typeface="����"/>
              </a:rPr>
              <a:t>孰与君少</a:t>
            </a:r>
            <a:r>
              <a:rPr lang="zh-CN" altLang="en-US" sz="2000" b="0" i="0">
                <a:solidFill>
                  <a:srgbClr val="0F0F0F"/>
                </a:solidFill>
                <a:effectLst/>
                <a:latin typeface="����"/>
              </a:rPr>
              <a:t>长？”良曰：“长于臣。”沛公曰：“君为我呼入，吾得</a:t>
            </a:r>
            <a:r>
              <a:rPr lang="zh-CN" altLang="en-US" sz="2000" b="1" i="0">
                <a:solidFill>
                  <a:srgbClr val="C00000"/>
                </a:solidFill>
                <a:effectLst/>
                <a:latin typeface="����"/>
              </a:rPr>
              <a:t>兄事之</a:t>
            </a:r>
            <a:r>
              <a:rPr lang="zh-CN" altLang="en-US" sz="2000" b="0" i="0">
                <a:solidFill>
                  <a:srgbClr val="0F0F0F"/>
                </a:solidFill>
                <a:effectLst/>
                <a:latin typeface="����"/>
              </a:rPr>
              <a:t>。”张良出，</a:t>
            </a:r>
            <a:r>
              <a:rPr lang="zh-CN" altLang="en-US" sz="2000" b="1" i="0">
                <a:solidFill>
                  <a:srgbClr val="C00000"/>
                </a:solidFill>
                <a:effectLst/>
                <a:latin typeface="����"/>
              </a:rPr>
              <a:t>要</a:t>
            </a:r>
            <a:r>
              <a:rPr lang="zh-CN" altLang="en-US" sz="2000" b="0" i="0">
                <a:solidFill>
                  <a:srgbClr val="0F0F0F"/>
                </a:solidFill>
                <a:effectLst/>
                <a:latin typeface="����"/>
              </a:rPr>
              <a:t>项伯。项伯即入见沛公。沛公奉</a:t>
            </a:r>
            <a:r>
              <a:rPr lang="zh-CN" altLang="en-US" sz="2000" b="1" i="0">
                <a:solidFill>
                  <a:srgbClr val="C00000"/>
                </a:solidFill>
                <a:effectLst/>
                <a:latin typeface="����"/>
              </a:rPr>
              <a:t>卮</a:t>
            </a:r>
            <a:r>
              <a:rPr lang="zh-CN" altLang="en-US" sz="2000" b="0" i="0">
                <a:solidFill>
                  <a:srgbClr val="0F0F0F"/>
                </a:solidFill>
                <a:effectLst/>
                <a:latin typeface="����"/>
              </a:rPr>
              <a:t>酒</a:t>
            </a:r>
            <a:r>
              <a:rPr lang="zh-CN" altLang="en-US" sz="2000" b="1" i="0">
                <a:solidFill>
                  <a:srgbClr val="C00000"/>
                </a:solidFill>
                <a:effectLst/>
                <a:latin typeface="����"/>
              </a:rPr>
              <a:t>为寿</a:t>
            </a:r>
            <a:r>
              <a:rPr lang="zh-CN" altLang="en-US" sz="2000" b="0" i="0">
                <a:solidFill>
                  <a:srgbClr val="0F0F0F"/>
                </a:solidFill>
                <a:effectLst/>
                <a:latin typeface="����"/>
              </a:rPr>
              <a:t>，约为婚姻，曰：“吾入关，</a:t>
            </a:r>
            <a:r>
              <a:rPr lang="zh-CN" altLang="en-US" sz="2000" b="1" i="0">
                <a:solidFill>
                  <a:srgbClr val="C00000"/>
                </a:solidFill>
                <a:effectLst/>
                <a:latin typeface="����"/>
              </a:rPr>
              <a:t>秋毫</a:t>
            </a:r>
            <a:r>
              <a:rPr lang="zh-CN" altLang="en-US" sz="2000" b="0" i="0">
                <a:solidFill>
                  <a:srgbClr val="0F0F0F"/>
                </a:solidFill>
                <a:effectLst/>
                <a:latin typeface="����"/>
              </a:rPr>
              <a:t>不敢有所近，</a:t>
            </a:r>
            <a:r>
              <a:rPr lang="zh-CN" altLang="en-US" sz="2000" b="1" i="0">
                <a:solidFill>
                  <a:srgbClr val="C00000"/>
                </a:solidFill>
                <a:effectLst/>
                <a:latin typeface="����"/>
              </a:rPr>
              <a:t>籍</a:t>
            </a:r>
            <a:r>
              <a:rPr lang="zh-CN" altLang="en-US" sz="2000" b="0" i="0">
                <a:solidFill>
                  <a:srgbClr val="0F0F0F"/>
                </a:solidFill>
                <a:effectLst/>
                <a:latin typeface="����"/>
              </a:rPr>
              <a:t>吏民，封</a:t>
            </a:r>
            <a:r>
              <a:rPr lang="zh-CN" altLang="en-US" sz="2000" b="1" i="0">
                <a:solidFill>
                  <a:srgbClr val="C00000"/>
                </a:solidFill>
                <a:effectLst/>
                <a:latin typeface="����"/>
              </a:rPr>
              <a:t>府库</a:t>
            </a:r>
            <a:r>
              <a:rPr lang="zh-CN" altLang="en-US" sz="2000" b="0" i="0">
                <a:solidFill>
                  <a:srgbClr val="0F0F0F"/>
                </a:solidFill>
                <a:effectLst/>
                <a:latin typeface="����"/>
              </a:rPr>
              <a:t>，而待将军。所以遣将守关者，备他盗之出入与</a:t>
            </a:r>
            <a:r>
              <a:rPr lang="zh-CN" altLang="en-US" sz="2000" b="1" i="0">
                <a:solidFill>
                  <a:srgbClr val="C00000"/>
                </a:solidFill>
                <a:effectLst/>
                <a:latin typeface="����"/>
              </a:rPr>
              <a:t>非常</a:t>
            </a:r>
            <a:r>
              <a:rPr lang="zh-CN" altLang="en-US" sz="2000" b="0" i="0">
                <a:solidFill>
                  <a:srgbClr val="0F0F0F"/>
                </a:solidFill>
                <a:effectLst/>
                <a:latin typeface="����"/>
              </a:rPr>
              <a:t>也。日夜望将军至，岂敢反乎！愿伯具言臣之不敢</a:t>
            </a:r>
            <a:r>
              <a:rPr lang="zh-CN" altLang="en-US" sz="2000" b="1" i="0">
                <a:solidFill>
                  <a:srgbClr val="C00000"/>
                </a:solidFill>
                <a:effectLst/>
                <a:latin typeface="����"/>
              </a:rPr>
              <a:t>倍德</a:t>
            </a:r>
            <a:r>
              <a:rPr lang="zh-CN" altLang="en-US" sz="2000" b="0" i="0">
                <a:solidFill>
                  <a:srgbClr val="0F0F0F"/>
                </a:solidFill>
                <a:effectLst/>
                <a:latin typeface="����"/>
              </a:rPr>
              <a:t>也。”项伯许诺，谓沛公曰：“旦日不可不</a:t>
            </a:r>
            <a:r>
              <a:rPr lang="zh-CN" altLang="en-US" sz="2000" b="1" i="0">
                <a:solidFill>
                  <a:srgbClr val="C00000"/>
                </a:solidFill>
                <a:effectLst/>
                <a:latin typeface="����"/>
              </a:rPr>
              <a:t>蚤</a:t>
            </a:r>
            <a:r>
              <a:rPr lang="zh-CN" altLang="en-US" sz="2000" b="0" i="0">
                <a:solidFill>
                  <a:srgbClr val="0F0F0F"/>
                </a:solidFill>
                <a:effectLst/>
                <a:latin typeface="����"/>
              </a:rPr>
              <a:t>自来</a:t>
            </a:r>
            <a:r>
              <a:rPr lang="zh-CN" altLang="en-US" sz="2000" b="1" i="0">
                <a:solidFill>
                  <a:srgbClr val="C00000"/>
                </a:solidFill>
                <a:effectLst/>
                <a:latin typeface="����"/>
              </a:rPr>
              <a:t>谢项王</a:t>
            </a:r>
            <a:r>
              <a:rPr lang="zh-CN" altLang="en-US" sz="2000" b="0" i="0">
                <a:solidFill>
                  <a:srgbClr val="0F0F0F"/>
                </a:solidFill>
                <a:effectLst/>
                <a:latin typeface="����"/>
              </a:rPr>
              <a:t>。”沛公曰：“诺。”于是项伯复夜去，至军中，具以沛公言报项王，因言曰：“沛公不先破关中，公岂敢入乎？今人有大功而击之，不义也。不如因善遇之。”项王许诺。</a:t>
            </a:r>
          </a:p>
        </p:txBody>
      </p:sp>
      <p:sp>
        <p:nvSpPr>
          <p:cNvPr id="8" name="文本框 7">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F39BA26E-8369-4B5B-8283-0FB45937EE10}"/>
              </a:ext>
            </a:extLst>
          </p:cNvPr>
          <p:cNvSpPr txBox="1"/>
          <p:nvPr/>
        </p:nvSpPr>
        <p:spPr>
          <a:xfrm>
            <a:off x="975114" y="4025327"/>
            <a:ext cx="1333929" cy="477054"/>
          </a:xfrm>
          <a:prstGeom prst="rect">
            <a:avLst/>
          </a:prstGeom>
          <a:solidFill>
            <a:schemeClr val="bg1"/>
          </a:solidFill>
          <a:effectLst>
            <a:softEdge rad="127000"/>
          </a:effectLst>
        </p:spPr>
        <p:txBody>
          <a:bodyPr wrap="square" rtlCol="0">
            <a:spAutoFit/>
          </a:bodyPr>
          <a:lstStyle/>
          <a:p>
            <a:r>
              <a:rPr lang="zh-CN" altLang="en-US" sz="2500">
                <a:solidFill>
                  <a:srgbClr val="8A705E"/>
                </a:solidFill>
                <a:latin typeface="华文隶书" panose="02010800040101010101" pitchFamily="2" charset="-122"/>
                <a:ea typeface="华文隶书" panose="02010800040101010101" pitchFamily="2" charset="-122"/>
              </a:rPr>
              <a:t> 注释：</a:t>
            </a:r>
          </a:p>
        </p:txBody>
      </p:sp>
      <p:sp>
        <p:nvSpPr>
          <p:cNvPr id="11" name="文本框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71F8D04-0908-4E9A-92FF-85556B8C351C}"/>
              </a:ext>
            </a:extLst>
          </p:cNvPr>
          <p:cNvSpPr txBox="1"/>
          <p:nvPr/>
        </p:nvSpPr>
        <p:spPr>
          <a:xfrm>
            <a:off x="975114" y="4439077"/>
            <a:ext cx="10715138" cy="1689373"/>
          </a:xfrm>
          <a:prstGeom prst="rect">
            <a:avLst/>
          </a:prstGeom>
          <a:noFill/>
        </p:spPr>
        <p:txBody>
          <a:bodyPr wrap="square">
            <a:spAutoFit/>
          </a:bodyPr>
          <a:lstStyle/>
          <a:p>
            <a:pPr>
              <a:lnSpc>
                <a:spcPct val="150000"/>
              </a:lnSpc>
            </a:pPr>
            <a:r>
              <a:rPr lang="zh-CN" altLang="en-US" b="0" i="0">
                <a:solidFill>
                  <a:srgbClr val="C00000"/>
                </a:solidFill>
                <a:effectLst/>
                <a:latin typeface="����"/>
              </a:rPr>
              <a:t>倍德：</a:t>
            </a:r>
            <a:r>
              <a:rPr lang="zh-CN" altLang="en-US" b="0" i="0">
                <a:solidFill>
                  <a:srgbClr val="0F0F0F"/>
                </a:solidFill>
                <a:effectLst/>
                <a:latin typeface="����"/>
              </a:rPr>
              <a:t>就是忘恩负义的意思。倍，同“背”。</a:t>
            </a:r>
            <a:r>
              <a:rPr lang="zh-CN" altLang="en-US"/>
              <a:t/>
            </a:r>
            <a:br>
              <a:rPr lang="zh-CN" altLang="en-US"/>
            </a:br>
            <a:r>
              <a:rPr lang="zh-CN" altLang="en-US" b="0" i="0">
                <a:solidFill>
                  <a:srgbClr val="C00000"/>
                </a:solidFill>
                <a:effectLst/>
                <a:latin typeface="����"/>
              </a:rPr>
              <a:t>蚤：</a:t>
            </a:r>
            <a:r>
              <a:rPr lang="zh-CN" altLang="en-US" b="0" i="0">
                <a:solidFill>
                  <a:srgbClr val="0F0F0F"/>
                </a:solidFill>
                <a:effectLst/>
                <a:latin typeface="����"/>
              </a:rPr>
              <a:t>通“早”。</a:t>
            </a:r>
            <a:endParaRPr lang="en-US" altLang="zh-CN" b="0" i="0">
              <a:solidFill>
                <a:srgbClr val="0F0F0F"/>
              </a:solidFill>
              <a:effectLst/>
              <a:latin typeface="����"/>
            </a:endParaRPr>
          </a:p>
          <a:p>
            <a:pPr>
              <a:lnSpc>
                <a:spcPct val="150000"/>
              </a:lnSpc>
            </a:pPr>
            <a:r>
              <a:rPr lang="zh-CN" altLang="en-US" b="0" i="0">
                <a:solidFill>
                  <a:srgbClr val="C00000"/>
                </a:solidFill>
                <a:effectLst/>
                <a:latin typeface="����"/>
              </a:rPr>
              <a:t>谢项王：</a:t>
            </a:r>
            <a:r>
              <a:rPr lang="zh-CN" altLang="en-US" b="0" i="0">
                <a:solidFill>
                  <a:srgbClr val="0F0F0F"/>
                </a:solidFill>
                <a:effectLst/>
                <a:latin typeface="����"/>
              </a:rPr>
              <a:t>向项王陪罪。谢，谢罪，道歉。</a:t>
            </a:r>
            <a:r>
              <a:rPr lang="zh-CN" altLang="en-US"/>
              <a:t/>
            </a:r>
            <a:br>
              <a:rPr lang="zh-CN" altLang="en-US"/>
            </a:br>
            <a:endParaRPr lang="zh-CN" altLang="en-US">
              <a:latin typeface="+mn-ea"/>
            </a:endParaRPr>
          </a:p>
        </p:txBody>
      </p:sp>
    </p:spTree>
    <p:extLst>
      <p:ext uri="{BB962C8B-B14F-4D97-AF65-F5344CB8AC3E}">
        <p14:creationId xmlns:p14="http://schemas.microsoft.com/office/powerpoint/2010/main" val="1916096409"/>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C9DCAFDC-EE7F-479B-B1CA-27BB90F03E17}"/>
              </a:ext>
            </a:extLst>
          </p:cNvPr>
          <p:cNvGrpSpPr/>
          <p:nvPr/>
        </p:nvGrpSpPr>
        <p:grpSpPr>
          <a:xfrm>
            <a:off x="729860" y="172575"/>
            <a:ext cx="10891548" cy="705245"/>
            <a:chOff x="1353976" y="487532"/>
            <a:chExt cx="10891548" cy="705245"/>
          </a:xfrm>
        </p:grpSpPr>
        <p:sp>
          <p:nvSpPr>
            <p:cNvPr id="7" name="矩形 6">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73E4EBC-AF25-4CE5-8EB9-A7158D5B3C6F}"/>
                </a:ext>
              </a:extLst>
            </p:cNvPr>
            <p:cNvSpPr/>
            <p:nvPr/>
          </p:nvSpPr>
          <p:spPr>
            <a:xfrm flipV="1">
              <a:off x="4362560" y="917838"/>
              <a:ext cx="7882964" cy="45719"/>
            </a:xfrm>
            <a:prstGeom prst="rect">
              <a:avLst/>
            </a:prstGeom>
            <a:solidFill>
              <a:srgbClr val="8A70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黑体" panose="02010609060101010101" pitchFamily="49" charset="-122"/>
                <a:ea typeface="黑体" panose="02010609060101010101" pitchFamily="49" charset="-122"/>
              </a:endParaRPr>
            </a:p>
          </p:txBody>
        </p:sp>
        <p:sp>
          <p:nvSpPr>
            <p:cNvPr id="9" name="TextBox 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6D27725E-735A-4245-9A17-BFB4AC525853}"/>
                </a:ext>
              </a:extLst>
            </p:cNvPr>
            <p:cNvSpPr txBox="1">
              <a:spLocks noChangeArrowheads="1"/>
            </p:cNvSpPr>
            <p:nvPr/>
          </p:nvSpPr>
          <p:spPr bwMode="auto">
            <a:xfrm>
              <a:off x="1353976" y="487532"/>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a:solidFill>
                    <a:srgbClr val="8A705E"/>
                  </a:solidFill>
                  <a:latin typeface="黑体" panose="02010609060101010101" pitchFamily="49" charset="-122"/>
                  <a:ea typeface="黑体" panose="02010609060101010101" pitchFamily="49" charset="-122"/>
                  <a:sym typeface="Arial" pitchFamily="34" charset="0"/>
                </a:rPr>
                <a:t>第一课时</a:t>
              </a:r>
            </a:p>
          </p:txBody>
        </p:sp>
        <p:sp>
          <p:nvSpPr>
            <p:cNvPr id="10" name="TextBox 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1DE0EAD-A289-42EC-8B55-5E2CC9CE33B8}"/>
                </a:ext>
              </a:extLst>
            </p:cNvPr>
            <p:cNvSpPr txBox="1">
              <a:spLocks noChangeArrowheads="1"/>
            </p:cNvSpPr>
            <p:nvPr/>
          </p:nvSpPr>
          <p:spPr bwMode="auto">
            <a:xfrm>
              <a:off x="1368490" y="977333"/>
              <a:ext cx="3255323" cy="21544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a:solidFill>
                    <a:schemeClr val="bg1">
                      <a:lumMod val="65000"/>
                    </a:schemeClr>
                  </a:solidFill>
                  <a:latin typeface="黑体" panose="02010609060101010101" pitchFamily="49" charset="-122"/>
                  <a:ea typeface="黑体" panose="02010609060101010101" pitchFamily="49" charset="-122"/>
                  <a:sym typeface="Arial" pitchFamily="34" charset="0"/>
                </a:rPr>
                <a:t>CLICK TO ADD CAPTION TEXT</a:t>
              </a:r>
              <a:endParaRPr lang="zh-CN" altLang="en-US" sz="1400">
                <a:solidFill>
                  <a:schemeClr val="bg1">
                    <a:lumMod val="65000"/>
                  </a:schemeClr>
                </a:solidFill>
                <a:latin typeface="黑体" panose="02010609060101010101" pitchFamily="49" charset="-122"/>
                <a:ea typeface="黑体" panose="02010609060101010101" pitchFamily="49" charset="-122"/>
                <a:sym typeface="Arial" pitchFamily="34" charset="0"/>
              </a:endParaRPr>
            </a:p>
          </p:txBody>
        </p:sp>
      </p:grpSp>
      <p:sp>
        <p:nvSpPr>
          <p:cNvPr id="15" name="文本框 1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564774FB-1E9A-4D32-A220-D2008A921C4A}"/>
              </a:ext>
            </a:extLst>
          </p:cNvPr>
          <p:cNvSpPr txBox="1"/>
          <p:nvPr/>
        </p:nvSpPr>
        <p:spPr>
          <a:xfrm>
            <a:off x="744374" y="796823"/>
            <a:ext cx="11185029" cy="3271280"/>
          </a:xfrm>
          <a:prstGeom prst="rect">
            <a:avLst/>
          </a:prstGeom>
          <a:noFill/>
        </p:spPr>
        <p:txBody>
          <a:bodyPr wrap="square">
            <a:spAutoFit/>
          </a:bodyPr>
          <a:lstStyle/>
          <a:p>
            <a:pPr algn="l">
              <a:lnSpc>
                <a:spcPct val="150000"/>
              </a:lnSpc>
            </a:pPr>
            <a:r>
              <a:rPr lang="zh-CN" altLang="en-US" sz="2000" b="0" i="0">
                <a:solidFill>
                  <a:srgbClr val="0F0F0F"/>
                </a:solidFill>
                <a:effectLst/>
                <a:latin typeface="����"/>
              </a:rPr>
              <a:t>沛公曰：“君安与项伯有故？”张良曰：“秦时与臣游，项伯杀人，臣活之。今事有急，故幸来告良。”沛公曰：“孰与君少长？”良曰：“长于臣。”沛公曰：“君为我呼入，吾得兄事之。”张良出，要项伯。项伯即入见沛公。沛公奉卮酒为寿，约为婚姻，曰：“吾入关，秋毫不敢有所近，籍吏民，封府库，而待将军。所以遣将守关者，备他盗之出入与非常也。日夜望将军至，岂敢反乎！愿伯具言臣之不敢倍德也。”项伯许诺，谓沛公曰：“旦日不可不蚤自来谢项王。”沛公曰：“诺。”于是项伯复夜去，至军中，具以沛公言报项王，因言曰：“沛公不先破关中，公岂敢入乎？今人有大功而击之，不义也。不如因善遇之。”项王许诺。</a:t>
            </a:r>
          </a:p>
        </p:txBody>
      </p:sp>
      <p:sp>
        <p:nvSpPr>
          <p:cNvPr id="8" name="文本框 7">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F39BA26E-8369-4B5B-8283-0FB45937EE10}"/>
              </a:ext>
            </a:extLst>
          </p:cNvPr>
          <p:cNvSpPr txBox="1"/>
          <p:nvPr/>
        </p:nvSpPr>
        <p:spPr>
          <a:xfrm>
            <a:off x="926782" y="3950026"/>
            <a:ext cx="1333929" cy="477054"/>
          </a:xfrm>
          <a:prstGeom prst="rect">
            <a:avLst/>
          </a:prstGeom>
          <a:solidFill>
            <a:schemeClr val="bg1"/>
          </a:solidFill>
          <a:effectLst>
            <a:softEdge rad="127000"/>
          </a:effectLst>
        </p:spPr>
        <p:txBody>
          <a:bodyPr wrap="square" rtlCol="0">
            <a:spAutoFit/>
          </a:bodyPr>
          <a:lstStyle/>
          <a:p>
            <a:r>
              <a:rPr lang="zh-CN" altLang="en-US" sz="2500">
                <a:solidFill>
                  <a:srgbClr val="8A705E"/>
                </a:solidFill>
                <a:latin typeface="华文隶书" panose="02010800040101010101" pitchFamily="2" charset="-122"/>
                <a:ea typeface="华文隶书" panose="02010800040101010101" pitchFamily="2" charset="-122"/>
              </a:rPr>
              <a:t> 译文：</a:t>
            </a:r>
          </a:p>
        </p:txBody>
      </p:sp>
      <p:sp>
        <p:nvSpPr>
          <p:cNvPr id="11" name="文本框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06F5DF62-F0B4-4093-A321-C222EAB179AC}"/>
              </a:ext>
            </a:extLst>
          </p:cNvPr>
          <p:cNvSpPr txBox="1"/>
          <p:nvPr/>
        </p:nvSpPr>
        <p:spPr>
          <a:xfrm>
            <a:off x="758442" y="4275752"/>
            <a:ext cx="11023251" cy="1706878"/>
          </a:xfrm>
          <a:prstGeom prst="rect">
            <a:avLst/>
          </a:prstGeom>
          <a:noFill/>
        </p:spPr>
        <p:txBody>
          <a:bodyPr wrap="square">
            <a:spAutoFit/>
          </a:bodyPr>
          <a:lstStyle/>
          <a:p>
            <a:pPr>
              <a:lnSpc>
                <a:spcPct val="150000"/>
              </a:lnSpc>
            </a:pPr>
            <a:r>
              <a:rPr lang="zh-CN" altLang="en-US" b="0" i="0" u="sng">
                <a:solidFill>
                  <a:srgbClr val="90775E"/>
                </a:solidFill>
                <a:effectLst/>
                <a:latin typeface="����"/>
              </a:rPr>
              <a:t>刘邦说：“你怎么和项伯有交情的？”张良说：“在秦朝的时候，项伯和我有交往，项伯杀了人，我救活了他；现在有了紧急的情况，所以幸亏他来告诉我。”刘邦说：“他你年龄，谁大谁小？”张良说：“他比我大。”刘邦说：“你替我（把他）请进来，我得用对待兄长的礼节待他。”张良出去，邀请项伯。项伯随即进来见刘邦。</a:t>
            </a:r>
            <a:endParaRPr lang="zh-CN" altLang="en-US" u="sng">
              <a:solidFill>
                <a:srgbClr val="90775E"/>
              </a:solidFill>
            </a:endParaRPr>
          </a:p>
        </p:txBody>
      </p:sp>
    </p:spTree>
    <p:extLst>
      <p:ext uri="{BB962C8B-B14F-4D97-AF65-F5344CB8AC3E}">
        <p14:creationId xmlns:p14="http://schemas.microsoft.com/office/powerpoint/2010/main" val="2921816218"/>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C9DCAFDC-EE7F-479B-B1CA-27BB90F03E17}"/>
              </a:ext>
            </a:extLst>
          </p:cNvPr>
          <p:cNvGrpSpPr/>
          <p:nvPr/>
        </p:nvGrpSpPr>
        <p:grpSpPr>
          <a:xfrm>
            <a:off x="729860" y="172575"/>
            <a:ext cx="10891548" cy="705245"/>
            <a:chOff x="1353976" y="487532"/>
            <a:chExt cx="10891548" cy="705245"/>
          </a:xfrm>
        </p:grpSpPr>
        <p:sp>
          <p:nvSpPr>
            <p:cNvPr id="7" name="矩形 6">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73E4EBC-AF25-4CE5-8EB9-A7158D5B3C6F}"/>
                </a:ext>
              </a:extLst>
            </p:cNvPr>
            <p:cNvSpPr/>
            <p:nvPr/>
          </p:nvSpPr>
          <p:spPr>
            <a:xfrm flipV="1">
              <a:off x="4362560" y="917838"/>
              <a:ext cx="7882964" cy="45719"/>
            </a:xfrm>
            <a:prstGeom prst="rect">
              <a:avLst/>
            </a:prstGeom>
            <a:solidFill>
              <a:srgbClr val="8A70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黑体" panose="02010609060101010101" pitchFamily="49" charset="-122"/>
                <a:ea typeface="黑体" panose="02010609060101010101" pitchFamily="49" charset="-122"/>
              </a:endParaRPr>
            </a:p>
          </p:txBody>
        </p:sp>
        <p:sp>
          <p:nvSpPr>
            <p:cNvPr id="9" name="TextBox 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6D27725E-735A-4245-9A17-BFB4AC525853}"/>
                </a:ext>
              </a:extLst>
            </p:cNvPr>
            <p:cNvSpPr txBox="1">
              <a:spLocks noChangeArrowheads="1"/>
            </p:cNvSpPr>
            <p:nvPr/>
          </p:nvSpPr>
          <p:spPr bwMode="auto">
            <a:xfrm>
              <a:off x="1353976" y="487532"/>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a:solidFill>
                    <a:srgbClr val="8A705E"/>
                  </a:solidFill>
                  <a:latin typeface="黑体" panose="02010609060101010101" pitchFamily="49" charset="-122"/>
                  <a:ea typeface="黑体" panose="02010609060101010101" pitchFamily="49" charset="-122"/>
                  <a:sym typeface="Arial" pitchFamily="34" charset="0"/>
                </a:rPr>
                <a:t>第一课时</a:t>
              </a:r>
            </a:p>
          </p:txBody>
        </p:sp>
        <p:sp>
          <p:nvSpPr>
            <p:cNvPr id="10" name="TextBox 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1DE0EAD-A289-42EC-8B55-5E2CC9CE33B8}"/>
                </a:ext>
              </a:extLst>
            </p:cNvPr>
            <p:cNvSpPr txBox="1">
              <a:spLocks noChangeArrowheads="1"/>
            </p:cNvSpPr>
            <p:nvPr/>
          </p:nvSpPr>
          <p:spPr bwMode="auto">
            <a:xfrm>
              <a:off x="1368490" y="977333"/>
              <a:ext cx="3255323" cy="21544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a:solidFill>
                    <a:schemeClr val="bg1">
                      <a:lumMod val="65000"/>
                    </a:schemeClr>
                  </a:solidFill>
                  <a:latin typeface="黑体" panose="02010609060101010101" pitchFamily="49" charset="-122"/>
                  <a:ea typeface="黑体" panose="02010609060101010101" pitchFamily="49" charset="-122"/>
                  <a:sym typeface="Arial" pitchFamily="34" charset="0"/>
                </a:rPr>
                <a:t>CLICK TO ADD CAPTION TEXT</a:t>
              </a:r>
              <a:endParaRPr lang="zh-CN" altLang="en-US" sz="1400">
                <a:solidFill>
                  <a:schemeClr val="bg1">
                    <a:lumMod val="65000"/>
                  </a:schemeClr>
                </a:solidFill>
                <a:latin typeface="黑体" panose="02010609060101010101" pitchFamily="49" charset="-122"/>
                <a:ea typeface="黑体" panose="02010609060101010101" pitchFamily="49" charset="-122"/>
                <a:sym typeface="Arial" pitchFamily="34" charset="0"/>
              </a:endParaRPr>
            </a:p>
          </p:txBody>
        </p:sp>
      </p:grpSp>
      <p:sp>
        <p:nvSpPr>
          <p:cNvPr id="15" name="文本框 1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564774FB-1E9A-4D32-A220-D2008A921C4A}"/>
              </a:ext>
            </a:extLst>
          </p:cNvPr>
          <p:cNvSpPr txBox="1"/>
          <p:nvPr/>
        </p:nvSpPr>
        <p:spPr>
          <a:xfrm>
            <a:off x="744374" y="796823"/>
            <a:ext cx="11185029" cy="3271280"/>
          </a:xfrm>
          <a:prstGeom prst="rect">
            <a:avLst/>
          </a:prstGeom>
          <a:noFill/>
        </p:spPr>
        <p:txBody>
          <a:bodyPr wrap="square">
            <a:spAutoFit/>
          </a:bodyPr>
          <a:lstStyle/>
          <a:p>
            <a:pPr algn="l">
              <a:lnSpc>
                <a:spcPct val="150000"/>
              </a:lnSpc>
            </a:pPr>
            <a:r>
              <a:rPr lang="zh-CN" altLang="en-US" sz="2000" b="0" i="0">
                <a:solidFill>
                  <a:srgbClr val="0F0F0F"/>
                </a:solidFill>
                <a:effectLst/>
                <a:latin typeface="����"/>
              </a:rPr>
              <a:t>沛公曰：“君安与项伯有故？”张良曰：“秦时与臣游，项伯杀人，臣活之。今事有急，故幸来告良。”沛公曰：“孰与君少长？”良曰：“长于臣。”沛公曰：“君为我呼入，吾得兄事之。”张良出，要项伯。项伯即入见沛公。沛公奉卮酒为寿，约为婚姻，曰：“吾入关，秋毫不敢有所近，籍吏民，封府库，而待将军。所以遣将守关者，备他盗之出入与非常也。日夜望将军至，岂敢反乎！愿伯具言臣之不敢倍德也。”项伯许诺，谓沛公曰：“旦日不可不蚤自来谢项王。”沛公曰：“诺。”于是项伯复夜去，至军中，具以沛公言报项王，因言曰：“沛公不先破关中，公岂敢入乎？今人有大功而击之，不义也。不如因善遇之。”项王许诺。</a:t>
            </a:r>
          </a:p>
        </p:txBody>
      </p:sp>
      <p:sp>
        <p:nvSpPr>
          <p:cNvPr id="8" name="文本框 7">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F39BA26E-8369-4B5B-8283-0FB45937EE10}"/>
              </a:ext>
            </a:extLst>
          </p:cNvPr>
          <p:cNvSpPr txBox="1"/>
          <p:nvPr/>
        </p:nvSpPr>
        <p:spPr>
          <a:xfrm>
            <a:off x="926782" y="3950026"/>
            <a:ext cx="1333929" cy="477054"/>
          </a:xfrm>
          <a:prstGeom prst="rect">
            <a:avLst/>
          </a:prstGeom>
          <a:solidFill>
            <a:schemeClr val="bg1"/>
          </a:solidFill>
          <a:effectLst>
            <a:softEdge rad="127000"/>
          </a:effectLst>
        </p:spPr>
        <p:txBody>
          <a:bodyPr wrap="square" rtlCol="0">
            <a:spAutoFit/>
          </a:bodyPr>
          <a:lstStyle/>
          <a:p>
            <a:r>
              <a:rPr lang="zh-CN" altLang="en-US" sz="2500">
                <a:solidFill>
                  <a:srgbClr val="8A705E"/>
                </a:solidFill>
                <a:latin typeface="华文隶书" panose="02010800040101010101" pitchFamily="2" charset="-122"/>
                <a:ea typeface="华文隶书" panose="02010800040101010101" pitchFamily="2" charset="-122"/>
              </a:rPr>
              <a:t> 译文：</a:t>
            </a:r>
          </a:p>
        </p:txBody>
      </p:sp>
      <p:sp>
        <p:nvSpPr>
          <p:cNvPr id="11" name="文本框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06F5DF62-F0B4-4093-A321-C222EAB179AC}"/>
              </a:ext>
            </a:extLst>
          </p:cNvPr>
          <p:cNvSpPr txBox="1"/>
          <p:nvPr/>
        </p:nvSpPr>
        <p:spPr>
          <a:xfrm>
            <a:off x="765477" y="4261684"/>
            <a:ext cx="10777066" cy="1706878"/>
          </a:xfrm>
          <a:prstGeom prst="rect">
            <a:avLst/>
          </a:prstGeom>
          <a:noFill/>
        </p:spPr>
        <p:txBody>
          <a:bodyPr wrap="square">
            <a:spAutoFit/>
          </a:bodyPr>
          <a:lstStyle/>
          <a:p>
            <a:pPr>
              <a:lnSpc>
                <a:spcPct val="150000"/>
              </a:lnSpc>
            </a:pPr>
            <a:r>
              <a:rPr lang="zh-CN" altLang="en-US" b="0" i="0" u="sng">
                <a:solidFill>
                  <a:srgbClr val="90775E"/>
                </a:solidFill>
                <a:effectLst/>
                <a:latin typeface="����"/>
              </a:rPr>
              <a:t>刘邦就奉上一杯酒为项伯祝福，（并）约定为亲家，说：“我进入关中，极小的财物都不敢沾染，登记官吏，人民，封闭了（收藏财物的）府库，以等待将军（的到来）。所以派遣官兵去把守函谷关的原因是，为了防备其他盗贼进来和意外的变故。日日夜夜盼望着将军的到来，怎么敢反叛呢！希望你（对 项王）详细地说明，我是不敢忘恩负义的。”</a:t>
            </a:r>
            <a:endParaRPr lang="zh-CN" altLang="en-US" u="sng">
              <a:solidFill>
                <a:srgbClr val="90775E"/>
              </a:solidFill>
            </a:endParaRPr>
          </a:p>
        </p:txBody>
      </p:sp>
    </p:spTree>
    <p:extLst>
      <p:ext uri="{BB962C8B-B14F-4D97-AF65-F5344CB8AC3E}">
        <p14:creationId xmlns:p14="http://schemas.microsoft.com/office/powerpoint/2010/main" val="27917220"/>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C9DCAFDC-EE7F-479B-B1CA-27BB90F03E17}"/>
              </a:ext>
            </a:extLst>
          </p:cNvPr>
          <p:cNvGrpSpPr/>
          <p:nvPr/>
        </p:nvGrpSpPr>
        <p:grpSpPr>
          <a:xfrm>
            <a:off x="729860" y="172575"/>
            <a:ext cx="10891548" cy="705245"/>
            <a:chOff x="1353976" y="487532"/>
            <a:chExt cx="10891548" cy="705245"/>
          </a:xfrm>
        </p:grpSpPr>
        <p:sp>
          <p:nvSpPr>
            <p:cNvPr id="7" name="矩形 6">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73E4EBC-AF25-4CE5-8EB9-A7158D5B3C6F}"/>
                </a:ext>
              </a:extLst>
            </p:cNvPr>
            <p:cNvSpPr/>
            <p:nvPr/>
          </p:nvSpPr>
          <p:spPr>
            <a:xfrm flipV="1">
              <a:off x="4362560" y="917838"/>
              <a:ext cx="7882964" cy="45719"/>
            </a:xfrm>
            <a:prstGeom prst="rect">
              <a:avLst/>
            </a:prstGeom>
            <a:solidFill>
              <a:srgbClr val="8A70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黑体" panose="02010609060101010101" pitchFamily="49" charset="-122"/>
                <a:ea typeface="黑体" panose="02010609060101010101" pitchFamily="49" charset="-122"/>
              </a:endParaRPr>
            </a:p>
          </p:txBody>
        </p:sp>
        <p:sp>
          <p:nvSpPr>
            <p:cNvPr id="9" name="TextBox 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6D27725E-735A-4245-9A17-BFB4AC525853}"/>
                </a:ext>
              </a:extLst>
            </p:cNvPr>
            <p:cNvSpPr txBox="1">
              <a:spLocks noChangeArrowheads="1"/>
            </p:cNvSpPr>
            <p:nvPr/>
          </p:nvSpPr>
          <p:spPr bwMode="auto">
            <a:xfrm>
              <a:off x="1353976" y="487532"/>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a:solidFill>
                    <a:srgbClr val="8A705E"/>
                  </a:solidFill>
                  <a:latin typeface="黑体" panose="02010609060101010101" pitchFamily="49" charset="-122"/>
                  <a:ea typeface="黑体" panose="02010609060101010101" pitchFamily="49" charset="-122"/>
                  <a:sym typeface="Arial" pitchFamily="34" charset="0"/>
                </a:rPr>
                <a:t>第一课时</a:t>
              </a:r>
            </a:p>
          </p:txBody>
        </p:sp>
        <p:sp>
          <p:nvSpPr>
            <p:cNvPr id="10" name="TextBox 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1DE0EAD-A289-42EC-8B55-5E2CC9CE33B8}"/>
                </a:ext>
              </a:extLst>
            </p:cNvPr>
            <p:cNvSpPr txBox="1">
              <a:spLocks noChangeArrowheads="1"/>
            </p:cNvSpPr>
            <p:nvPr/>
          </p:nvSpPr>
          <p:spPr bwMode="auto">
            <a:xfrm>
              <a:off x="1368490" y="977333"/>
              <a:ext cx="3255323" cy="21544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a:solidFill>
                    <a:schemeClr val="bg1">
                      <a:lumMod val="65000"/>
                    </a:schemeClr>
                  </a:solidFill>
                  <a:latin typeface="黑体" panose="02010609060101010101" pitchFamily="49" charset="-122"/>
                  <a:ea typeface="黑体" panose="02010609060101010101" pitchFamily="49" charset="-122"/>
                  <a:sym typeface="Arial" pitchFamily="34" charset="0"/>
                </a:rPr>
                <a:t>CLICK TO ADD CAPTION TEXT</a:t>
              </a:r>
              <a:endParaRPr lang="zh-CN" altLang="en-US" sz="1400">
                <a:solidFill>
                  <a:schemeClr val="bg1">
                    <a:lumMod val="65000"/>
                  </a:schemeClr>
                </a:solidFill>
                <a:latin typeface="黑体" panose="02010609060101010101" pitchFamily="49" charset="-122"/>
                <a:ea typeface="黑体" panose="02010609060101010101" pitchFamily="49" charset="-122"/>
                <a:sym typeface="Arial" pitchFamily="34" charset="0"/>
              </a:endParaRPr>
            </a:p>
          </p:txBody>
        </p:sp>
      </p:grpSp>
      <p:sp>
        <p:nvSpPr>
          <p:cNvPr id="15" name="文本框 1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564774FB-1E9A-4D32-A220-D2008A921C4A}"/>
              </a:ext>
            </a:extLst>
          </p:cNvPr>
          <p:cNvSpPr txBox="1"/>
          <p:nvPr/>
        </p:nvSpPr>
        <p:spPr>
          <a:xfrm>
            <a:off x="744374" y="796823"/>
            <a:ext cx="11185029" cy="3271280"/>
          </a:xfrm>
          <a:prstGeom prst="rect">
            <a:avLst/>
          </a:prstGeom>
          <a:noFill/>
        </p:spPr>
        <p:txBody>
          <a:bodyPr wrap="square">
            <a:spAutoFit/>
          </a:bodyPr>
          <a:lstStyle/>
          <a:p>
            <a:pPr algn="l">
              <a:lnSpc>
                <a:spcPct val="150000"/>
              </a:lnSpc>
            </a:pPr>
            <a:r>
              <a:rPr lang="zh-CN" altLang="en-US" sz="2000" b="0" i="0">
                <a:solidFill>
                  <a:srgbClr val="0F0F0F"/>
                </a:solidFill>
                <a:effectLst/>
                <a:latin typeface="����"/>
              </a:rPr>
              <a:t>沛公曰：“君安与项伯有故？”张良曰：“秦时与臣游，项伯杀人，臣活之。今事有急，故幸来告良。”沛公曰：“孰与君少长？”良曰：“长于臣。”沛公曰：“君为我呼入，吾得兄事之。”张良出，要项伯。项伯即入见沛公。沛公奉卮酒为寿，约为婚姻，曰：“吾入关，秋毫不敢有所近，籍吏民，封府库，而待将军。所以遣将守关者，备他盗之出入与非常也。日夜望将军至，岂敢反乎！愿伯具言臣之不敢倍德也。”项伯许诺，谓沛公曰：“旦日不可不蚤自来谢项王。”沛公曰：“诺。”于是项伯复夜去，至军中，具以沛公言报项王，因言曰：“沛公不先破关中，公岂敢入乎？今人有大功而击之，不义也。不如因善遇之。”项王许诺。</a:t>
            </a:r>
          </a:p>
        </p:txBody>
      </p:sp>
      <p:sp>
        <p:nvSpPr>
          <p:cNvPr id="8" name="文本框 7">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F39BA26E-8369-4B5B-8283-0FB45937EE10}"/>
              </a:ext>
            </a:extLst>
          </p:cNvPr>
          <p:cNvSpPr txBox="1"/>
          <p:nvPr/>
        </p:nvSpPr>
        <p:spPr>
          <a:xfrm>
            <a:off x="1074493" y="4159716"/>
            <a:ext cx="1333929" cy="477054"/>
          </a:xfrm>
          <a:prstGeom prst="rect">
            <a:avLst/>
          </a:prstGeom>
          <a:solidFill>
            <a:schemeClr val="bg1"/>
          </a:solidFill>
          <a:effectLst>
            <a:softEdge rad="127000"/>
          </a:effectLst>
        </p:spPr>
        <p:txBody>
          <a:bodyPr wrap="square" rtlCol="0">
            <a:spAutoFit/>
          </a:bodyPr>
          <a:lstStyle/>
          <a:p>
            <a:r>
              <a:rPr lang="zh-CN" altLang="en-US" sz="2500">
                <a:solidFill>
                  <a:srgbClr val="8A705E"/>
                </a:solidFill>
                <a:latin typeface="华文隶书" panose="02010800040101010101" pitchFamily="2" charset="-122"/>
                <a:ea typeface="华文隶书" panose="02010800040101010101" pitchFamily="2" charset="-122"/>
              </a:rPr>
              <a:t> 译文：</a:t>
            </a:r>
          </a:p>
        </p:txBody>
      </p:sp>
      <p:sp>
        <p:nvSpPr>
          <p:cNvPr id="11" name="文本框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06F5DF62-F0B4-4093-A321-C222EAB179AC}"/>
              </a:ext>
            </a:extLst>
          </p:cNvPr>
          <p:cNvSpPr txBox="1"/>
          <p:nvPr/>
        </p:nvSpPr>
        <p:spPr>
          <a:xfrm>
            <a:off x="1074493" y="4524855"/>
            <a:ext cx="10854910" cy="1291379"/>
          </a:xfrm>
          <a:prstGeom prst="rect">
            <a:avLst/>
          </a:prstGeom>
          <a:noFill/>
        </p:spPr>
        <p:txBody>
          <a:bodyPr wrap="square">
            <a:spAutoFit/>
          </a:bodyPr>
          <a:lstStyle/>
          <a:p>
            <a:pPr>
              <a:lnSpc>
                <a:spcPct val="150000"/>
              </a:lnSpc>
            </a:pPr>
            <a:r>
              <a:rPr lang="zh-CN" altLang="en-US" b="0" i="0" u="sng">
                <a:solidFill>
                  <a:srgbClr val="90775E"/>
                </a:solidFill>
                <a:effectLst/>
                <a:latin typeface="����"/>
              </a:rPr>
              <a:t>项伯答应了，跟刘邦说：“明天你不能不早些来亲自向项王谢罪。”刘邦说：“好。”于是项伯又连夜离开，回到（项羽）军营里，详细地把刘邦的话报告项王。就趁机说：“刘邦不先攻破关中，您怎么敢进来呢？现在人家有大功（你）却要打人家，这是不仁义的。不如就趁机友好地款待他。”项王答应了。</a:t>
            </a:r>
            <a:endParaRPr lang="zh-CN" altLang="en-US" u="sng">
              <a:solidFill>
                <a:srgbClr val="90775E"/>
              </a:solidFill>
            </a:endParaRPr>
          </a:p>
        </p:txBody>
      </p:sp>
    </p:spTree>
    <p:extLst>
      <p:ext uri="{BB962C8B-B14F-4D97-AF65-F5344CB8AC3E}">
        <p14:creationId xmlns:p14="http://schemas.microsoft.com/office/powerpoint/2010/main" val="2827569380"/>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C9DCAFDC-EE7F-479B-B1CA-27BB90F03E17}"/>
              </a:ext>
            </a:extLst>
          </p:cNvPr>
          <p:cNvGrpSpPr/>
          <p:nvPr/>
        </p:nvGrpSpPr>
        <p:grpSpPr>
          <a:xfrm>
            <a:off x="729860" y="172575"/>
            <a:ext cx="10891548" cy="705245"/>
            <a:chOff x="1353976" y="487532"/>
            <a:chExt cx="10891548" cy="705245"/>
          </a:xfrm>
        </p:grpSpPr>
        <p:sp>
          <p:nvSpPr>
            <p:cNvPr id="7" name="矩形 6">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73E4EBC-AF25-4CE5-8EB9-A7158D5B3C6F}"/>
                </a:ext>
              </a:extLst>
            </p:cNvPr>
            <p:cNvSpPr/>
            <p:nvPr/>
          </p:nvSpPr>
          <p:spPr>
            <a:xfrm flipV="1">
              <a:off x="4362560" y="917838"/>
              <a:ext cx="7882964" cy="45719"/>
            </a:xfrm>
            <a:prstGeom prst="rect">
              <a:avLst/>
            </a:prstGeom>
            <a:solidFill>
              <a:srgbClr val="8A70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黑体" panose="02010609060101010101" pitchFamily="49" charset="-122"/>
                <a:ea typeface="黑体" panose="02010609060101010101" pitchFamily="49" charset="-122"/>
              </a:endParaRPr>
            </a:p>
          </p:txBody>
        </p:sp>
        <p:sp>
          <p:nvSpPr>
            <p:cNvPr id="9" name="TextBox 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6D27725E-735A-4245-9A17-BFB4AC525853}"/>
                </a:ext>
              </a:extLst>
            </p:cNvPr>
            <p:cNvSpPr txBox="1">
              <a:spLocks noChangeArrowheads="1"/>
            </p:cNvSpPr>
            <p:nvPr/>
          </p:nvSpPr>
          <p:spPr bwMode="auto">
            <a:xfrm>
              <a:off x="1353976" y="487532"/>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a:solidFill>
                    <a:srgbClr val="8A705E"/>
                  </a:solidFill>
                  <a:latin typeface="黑体" panose="02010609060101010101" pitchFamily="49" charset="-122"/>
                  <a:ea typeface="黑体" panose="02010609060101010101" pitchFamily="49" charset="-122"/>
                  <a:sym typeface="Arial" pitchFamily="34" charset="0"/>
                </a:rPr>
                <a:t>第一课时</a:t>
              </a:r>
            </a:p>
          </p:txBody>
        </p:sp>
        <p:sp>
          <p:nvSpPr>
            <p:cNvPr id="10" name="TextBox 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1DE0EAD-A289-42EC-8B55-5E2CC9CE33B8}"/>
                </a:ext>
              </a:extLst>
            </p:cNvPr>
            <p:cNvSpPr txBox="1">
              <a:spLocks noChangeArrowheads="1"/>
            </p:cNvSpPr>
            <p:nvPr/>
          </p:nvSpPr>
          <p:spPr bwMode="auto">
            <a:xfrm>
              <a:off x="1368490" y="977333"/>
              <a:ext cx="3255323" cy="21544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a:solidFill>
                    <a:schemeClr val="bg1">
                      <a:lumMod val="65000"/>
                    </a:schemeClr>
                  </a:solidFill>
                  <a:latin typeface="黑体" panose="02010609060101010101" pitchFamily="49" charset="-122"/>
                  <a:ea typeface="黑体" panose="02010609060101010101" pitchFamily="49" charset="-122"/>
                  <a:sym typeface="Arial" pitchFamily="34" charset="0"/>
                </a:rPr>
                <a:t>CLICK TO ADD CAPTION TEXT</a:t>
              </a:r>
              <a:endParaRPr lang="zh-CN" altLang="en-US" sz="1400">
                <a:solidFill>
                  <a:schemeClr val="bg1">
                    <a:lumMod val="65000"/>
                  </a:schemeClr>
                </a:solidFill>
                <a:latin typeface="黑体" panose="02010609060101010101" pitchFamily="49" charset="-122"/>
                <a:ea typeface="黑体" panose="02010609060101010101" pitchFamily="49" charset="-122"/>
                <a:sym typeface="Arial" pitchFamily="34" charset="0"/>
              </a:endParaRPr>
            </a:p>
          </p:txBody>
        </p:sp>
      </p:grpSp>
      <p:sp>
        <p:nvSpPr>
          <p:cNvPr id="8" name="文本框 7">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AA488C4-0B73-437F-90C1-496DD298482E}"/>
              </a:ext>
            </a:extLst>
          </p:cNvPr>
          <p:cNvSpPr txBox="1"/>
          <p:nvPr/>
        </p:nvSpPr>
        <p:spPr>
          <a:xfrm>
            <a:off x="1127174" y="978434"/>
            <a:ext cx="10394266" cy="1866858"/>
          </a:xfrm>
          <a:prstGeom prst="rect">
            <a:avLst/>
          </a:prstGeom>
          <a:noFill/>
        </p:spPr>
        <p:txBody>
          <a:bodyPr wrap="square">
            <a:spAutoFit/>
          </a:bodyPr>
          <a:lstStyle/>
          <a:p>
            <a:pPr>
              <a:lnSpc>
                <a:spcPct val="150000"/>
              </a:lnSpc>
            </a:pPr>
            <a:r>
              <a:rPr lang="zh-CN" altLang="en-US" sz="2000" b="0" i="0">
                <a:solidFill>
                  <a:srgbClr val="0F0F0F"/>
                </a:solidFill>
                <a:effectLst/>
                <a:latin typeface="+mn-ea"/>
              </a:rPr>
              <a:t>    沛公旦日</a:t>
            </a:r>
            <a:r>
              <a:rPr lang="zh-CN" altLang="en-US" sz="2000" b="1" i="0">
                <a:solidFill>
                  <a:srgbClr val="C00000"/>
                </a:solidFill>
                <a:effectLst/>
                <a:latin typeface="+mn-ea"/>
              </a:rPr>
              <a:t>从百余骑</a:t>
            </a:r>
            <a:r>
              <a:rPr lang="zh-CN" altLang="en-US" sz="2000" b="0" i="0">
                <a:solidFill>
                  <a:srgbClr val="0F0F0F"/>
                </a:solidFill>
                <a:effectLst/>
                <a:latin typeface="+mn-ea"/>
              </a:rPr>
              <a:t>来见项王，至鸿门，谢曰：“臣与将军戮力而攻秦，将军战河北，臣战河南，然</a:t>
            </a:r>
            <a:r>
              <a:rPr lang="zh-CN" altLang="en-US" sz="2000" b="1" i="0">
                <a:solidFill>
                  <a:srgbClr val="C00000"/>
                </a:solidFill>
                <a:effectLst/>
                <a:latin typeface="+mn-ea"/>
              </a:rPr>
              <a:t>不自意</a:t>
            </a:r>
            <a:r>
              <a:rPr lang="zh-CN" altLang="en-US" sz="2000" b="0" i="0">
                <a:solidFill>
                  <a:srgbClr val="0F0F0F"/>
                </a:solidFill>
                <a:effectLst/>
                <a:latin typeface="+mn-ea"/>
              </a:rPr>
              <a:t>能先入关破秦，得复见将军于此。今者有小人之言，令将军与臣有郤。”项王曰：“此沛公左司马曹无伤言之。不然，籍何以至此？”项王</a:t>
            </a:r>
            <a:r>
              <a:rPr lang="zh-CN" altLang="en-US" sz="2000" b="1" i="0">
                <a:solidFill>
                  <a:srgbClr val="C00000"/>
                </a:solidFill>
                <a:effectLst/>
                <a:latin typeface="+mn-ea"/>
              </a:rPr>
              <a:t>即日</a:t>
            </a:r>
            <a:r>
              <a:rPr lang="zh-CN" altLang="en-US" sz="2000" b="0" i="0">
                <a:solidFill>
                  <a:srgbClr val="0F0F0F"/>
                </a:solidFill>
                <a:effectLst/>
                <a:latin typeface="+mn-ea"/>
              </a:rPr>
              <a:t>因留沛公与饮。项王、项伯</a:t>
            </a:r>
            <a:r>
              <a:rPr lang="zh-CN" altLang="en-US" sz="2000" b="1" i="0">
                <a:solidFill>
                  <a:srgbClr val="C00000"/>
                </a:solidFill>
                <a:effectLst/>
                <a:latin typeface="+mn-ea"/>
              </a:rPr>
              <a:t>东向坐</a:t>
            </a:r>
            <a:r>
              <a:rPr lang="zh-CN" altLang="en-US" sz="2000" b="0" i="0">
                <a:solidFill>
                  <a:srgbClr val="0F0F0F"/>
                </a:solidFill>
                <a:effectLst/>
                <a:latin typeface="+mn-ea"/>
              </a:rPr>
              <a:t>，亚父南向坐，</a:t>
            </a:r>
            <a:r>
              <a:rPr lang="en-US" altLang="zh-CN" sz="2000" b="0" i="0">
                <a:solidFill>
                  <a:srgbClr val="0F0F0F"/>
                </a:solidFill>
                <a:effectLst/>
                <a:latin typeface="+mn-ea"/>
              </a:rPr>
              <a:t>——</a:t>
            </a:r>
            <a:r>
              <a:rPr lang="zh-CN" altLang="en-US" sz="2000" b="0" i="0">
                <a:solidFill>
                  <a:srgbClr val="0F0F0F"/>
                </a:solidFill>
                <a:effectLst/>
                <a:latin typeface="+mn-ea"/>
              </a:rPr>
              <a:t>亚父者，范增也；沛公北向坐；张良西向侍。</a:t>
            </a:r>
            <a:endParaRPr lang="zh-CN" altLang="en-US" sz="2000">
              <a:latin typeface="+mn-ea"/>
            </a:endParaRPr>
          </a:p>
        </p:txBody>
      </p:sp>
      <p:sp>
        <p:nvSpPr>
          <p:cNvPr id="11" name="文本框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9FC43532-76AE-48C9-9F86-10469EF2D9F9}"/>
              </a:ext>
            </a:extLst>
          </p:cNvPr>
          <p:cNvSpPr txBox="1"/>
          <p:nvPr/>
        </p:nvSpPr>
        <p:spPr>
          <a:xfrm>
            <a:off x="1081527" y="3273449"/>
            <a:ext cx="1333929" cy="477054"/>
          </a:xfrm>
          <a:prstGeom prst="rect">
            <a:avLst/>
          </a:prstGeom>
          <a:solidFill>
            <a:schemeClr val="bg1"/>
          </a:solidFill>
          <a:effectLst>
            <a:softEdge rad="127000"/>
          </a:effectLst>
        </p:spPr>
        <p:txBody>
          <a:bodyPr wrap="square" rtlCol="0">
            <a:spAutoFit/>
          </a:bodyPr>
          <a:lstStyle/>
          <a:p>
            <a:r>
              <a:rPr lang="zh-CN" altLang="en-US" sz="2500">
                <a:solidFill>
                  <a:srgbClr val="8A705E"/>
                </a:solidFill>
                <a:latin typeface="华文隶书" panose="02010800040101010101" pitchFamily="2" charset="-122"/>
                <a:ea typeface="华文隶书" panose="02010800040101010101" pitchFamily="2" charset="-122"/>
              </a:rPr>
              <a:t> 注释：</a:t>
            </a:r>
          </a:p>
        </p:txBody>
      </p:sp>
      <p:sp>
        <p:nvSpPr>
          <p:cNvPr id="12" name="文本框 1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94BE83B-5816-454B-A1E1-3C66FB207C02}"/>
              </a:ext>
            </a:extLst>
          </p:cNvPr>
          <p:cNvSpPr txBox="1"/>
          <p:nvPr/>
        </p:nvSpPr>
        <p:spPr>
          <a:xfrm>
            <a:off x="1127174" y="3843341"/>
            <a:ext cx="6094826" cy="2126864"/>
          </a:xfrm>
          <a:prstGeom prst="rect">
            <a:avLst/>
          </a:prstGeom>
          <a:noFill/>
        </p:spPr>
        <p:txBody>
          <a:bodyPr wrap="square">
            <a:spAutoFit/>
          </a:bodyPr>
          <a:lstStyle/>
          <a:p>
            <a:pPr>
              <a:lnSpc>
                <a:spcPct val="150000"/>
              </a:lnSpc>
            </a:pPr>
            <a:r>
              <a:rPr lang="zh-CN" altLang="en-US" i="0">
                <a:solidFill>
                  <a:srgbClr val="C00000"/>
                </a:solidFill>
                <a:effectLst/>
                <a:latin typeface="����"/>
              </a:rPr>
              <a:t>从百余骑（</a:t>
            </a:r>
            <a:r>
              <a:rPr lang="en-US" altLang="zh-CN" i="0" err="1">
                <a:solidFill>
                  <a:srgbClr val="C00000"/>
                </a:solidFill>
                <a:effectLst/>
                <a:latin typeface="����"/>
              </a:rPr>
              <a:t>jì</a:t>
            </a:r>
            <a:r>
              <a:rPr lang="zh-CN" altLang="en-US" i="0">
                <a:solidFill>
                  <a:srgbClr val="C00000"/>
                </a:solidFill>
                <a:effectLst/>
                <a:latin typeface="����"/>
              </a:rPr>
              <a:t>）：</a:t>
            </a:r>
            <a:r>
              <a:rPr lang="zh-CN" altLang="en-US" b="0" i="0">
                <a:solidFill>
                  <a:srgbClr val="0F0F0F"/>
                </a:solidFill>
                <a:effectLst/>
                <a:latin typeface="����"/>
              </a:rPr>
              <a:t>带领随从一百多人。骑，一人一马为一骑。</a:t>
            </a:r>
            <a:r>
              <a:rPr lang="zh-CN" altLang="en-US"/>
              <a:t/>
            </a:r>
            <a:br>
              <a:rPr lang="zh-CN" altLang="en-US"/>
            </a:br>
            <a:r>
              <a:rPr lang="zh-CN" altLang="en-US" b="0" i="0">
                <a:solidFill>
                  <a:srgbClr val="C00000"/>
                </a:solidFill>
                <a:effectLst/>
                <a:latin typeface="����"/>
              </a:rPr>
              <a:t>不自意：</a:t>
            </a:r>
            <a:r>
              <a:rPr lang="zh-CN" altLang="en-US" b="0" i="0">
                <a:solidFill>
                  <a:srgbClr val="0F0F0F"/>
                </a:solidFill>
                <a:effectLst/>
                <a:latin typeface="����"/>
              </a:rPr>
              <a:t>自己想不到。</a:t>
            </a:r>
            <a:r>
              <a:rPr lang="zh-CN" altLang="en-US"/>
              <a:t/>
            </a:r>
            <a:br>
              <a:rPr lang="zh-CN" altLang="en-US"/>
            </a:br>
            <a:r>
              <a:rPr lang="zh-CN" altLang="en-US" b="0" i="0">
                <a:solidFill>
                  <a:srgbClr val="C00000"/>
                </a:solidFill>
                <a:effectLst/>
                <a:latin typeface="����"/>
              </a:rPr>
              <a:t>即日：</a:t>
            </a:r>
            <a:r>
              <a:rPr lang="zh-CN" altLang="en-US" b="0" i="0">
                <a:solidFill>
                  <a:srgbClr val="0F0F0F"/>
                </a:solidFill>
                <a:effectLst/>
                <a:latin typeface="����"/>
              </a:rPr>
              <a:t>当天。</a:t>
            </a:r>
            <a:r>
              <a:rPr lang="zh-CN" altLang="en-US"/>
              <a:t/>
            </a:r>
            <a:br>
              <a:rPr lang="zh-CN" altLang="en-US"/>
            </a:br>
            <a:r>
              <a:rPr lang="zh-CN" altLang="en-US" b="0" i="0">
                <a:solidFill>
                  <a:srgbClr val="C00000"/>
                </a:solidFill>
                <a:effectLst/>
                <a:latin typeface="����"/>
              </a:rPr>
              <a:t>东向坐：</a:t>
            </a:r>
            <a:r>
              <a:rPr lang="zh-CN" altLang="en-US" b="0" i="0">
                <a:solidFill>
                  <a:srgbClr val="0F0F0F"/>
                </a:solidFill>
                <a:effectLst/>
                <a:latin typeface="����"/>
              </a:rPr>
              <a:t>面朝东坐。这是表示尊贵。</a:t>
            </a:r>
            <a:r>
              <a:rPr lang="zh-CN" altLang="en-US"/>
              <a:t/>
            </a:r>
            <a:br>
              <a:rPr lang="zh-CN" altLang="en-US"/>
            </a:br>
            <a:endParaRPr lang="zh-CN" altLang="en-US"/>
          </a:p>
        </p:txBody>
      </p:sp>
      <p:pic>
        <p:nvPicPr>
          <p:cNvPr id="5" name="图片 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C04386E8-A3EC-410D-ABD7-754B1A28EC52}"/>
              </a:ext>
            </a:extLst>
          </p:cNvPr>
          <p:cNvPicPr>
            <a:picLocks noChangeAspect="1"/>
          </p:cNvPicPr>
          <p:nvPr/>
        </p:nvPicPr>
        <p:blipFill>
          <a:blip r:embed="rId3"/>
          <a:stretch>
            <a:fillRect/>
          </a:stretch>
        </p:blipFill>
        <p:spPr>
          <a:xfrm>
            <a:off x="7427046" y="2945906"/>
            <a:ext cx="2542357" cy="3046856"/>
          </a:xfrm>
          <a:prstGeom prst="rect">
            <a:avLst/>
          </a:prstGeom>
          <a:effectLst>
            <a:softEdge rad="190500"/>
          </a:effectLst>
        </p:spPr>
      </p:pic>
    </p:spTree>
    <p:extLst>
      <p:ext uri="{BB962C8B-B14F-4D97-AF65-F5344CB8AC3E}">
        <p14:creationId xmlns:p14="http://schemas.microsoft.com/office/powerpoint/2010/main" val="2329897454"/>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C9DCAFDC-EE7F-479B-B1CA-27BB90F03E17}"/>
              </a:ext>
            </a:extLst>
          </p:cNvPr>
          <p:cNvGrpSpPr/>
          <p:nvPr/>
        </p:nvGrpSpPr>
        <p:grpSpPr>
          <a:xfrm>
            <a:off x="729860" y="172575"/>
            <a:ext cx="10891548" cy="705245"/>
            <a:chOff x="1353976" y="487532"/>
            <a:chExt cx="10891548" cy="705245"/>
          </a:xfrm>
        </p:grpSpPr>
        <p:sp>
          <p:nvSpPr>
            <p:cNvPr id="7" name="矩形 6">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73E4EBC-AF25-4CE5-8EB9-A7158D5B3C6F}"/>
                </a:ext>
              </a:extLst>
            </p:cNvPr>
            <p:cNvSpPr/>
            <p:nvPr/>
          </p:nvSpPr>
          <p:spPr>
            <a:xfrm flipV="1">
              <a:off x="4362560" y="917838"/>
              <a:ext cx="7882964" cy="45719"/>
            </a:xfrm>
            <a:prstGeom prst="rect">
              <a:avLst/>
            </a:prstGeom>
            <a:solidFill>
              <a:srgbClr val="8A70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黑体" panose="02010609060101010101" pitchFamily="49" charset="-122"/>
                <a:ea typeface="黑体" panose="02010609060101010101" pitchFamily="49" charset="-122"/>
              </a:endParaRPr>
            </a:p>
          </p:txBody>
        </p:sp>
        <p:sp>
          <p:nvSpPr>
            <p:cNvPr id="9" name="TextBox 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6D27725E-735A-4245-9A17-BFB4AC525853}"/>
                </a:ext>
              </a:extLst>
            </p:cNvPr>
            <p:cNvSpPr txBox="1">
              <a:spLocks noChangeArrowheads="1"/>
            </p:cNvSpPr>
            <p:nvPr/>
          </p:nvSpPr>
          <p:spPr bwMode="auto">
            <a:xfrm>
              <a:off x="1353976" y="487532"/>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a:solidFill>
                    <a:srgbClr val="8A705E"/>
                  </a:solidFill>
                  <a:latin typeface="黑体" panose="02010609060101010101" pitchFamily="49" charset="-122"/>
                  <a:ea typeface="黑体" panose="02010609060101010101" pitchFamily="49" charset="-122"/>
                  <a:sym typeface="Arial" pitchFamily="34" charset="0"/>
                </a:rPr>
                <a:t>第一课时</a:t>
              </a:r>
            </a:p>
          </p:txBody>
        </p:sp>
        <p:sp>
          <p:nvSpPr>
            <p:cNvPr id="10" name="TextBox 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1DE0EAD-A289-42EC-8B55-5E2CC9CE33B8}"/>
                </a:ext>
              </a:extLst>
            </p:cNvPr>
            <p:cNvSpPr txBox="1">
              <a:spLocks noChangeArrowheads="1"/>
            </p:cNvSpPr>
            <p:nvPr/>
          </p:nvSpPr>
          <p:spPr bwMode="auto">
            <a:xfrm>
              <a:off x="1368490" y="977333"/>
              <a:ext cx="3255323" cy="21544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a:solidFill>
                    <a:schemeClr val="bg1">
                      <a:lumMod val="65000"/>
                    </a:schemeClr>
                  </a:solidFill>
                  <a:latin typeface="黑体" panose="02010609060101010101" pitchFamily="49" charset="-122"/>
                  <a:ea typeface="黑体" panose="02010609060101010101" pitchFamily="49" charset="-122"/>
                  <a:sym typeface="Arial" pitchFamily="34" charset="0"/>
                </a:rPr>
                <a:t>CLICK TO ADD CAPTION TEXT</a:t>
              </a:r>
              <a:endParaRPr lang="zh-CN" altLang="en-US" sz="1400">
                <a:solidFill>
                  <a:schemeClr val="bg1">
                    <a:lumMod val="65000"/>
                  </a:schemeClr>
                </a:solidFill>
                <a:latin typeface="黑体" panose="02010609060101010101" pitchFamily="49" charset="-122"/>
                <a:ea typeface="黑体" panose="02010609060101010101" pitchFamily="49" charset="-122"/>
                <a:sym typeface="Arial" pitchFamily="34" charset="0"/>
              </a:endParaRPr>
            </a:p>
          </p:txBody>
        </p:sp>
      </p:grpSp>
      <p:sp>
        <p:nvSpPr>
          <p:cNvPr id="8" name="文本框 7">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AA488C4-0B73-437F-90C1-496DD298482E}"/>
              </a:ext>
            </a:extLst>
          </p:cNvPr>
          <p:cNvSpPr txBox="1"/>
          <p:nvPr/>
        </p:nvSpPr>
        <p:spPr>
          <a:xfrm>
            <a:off x="1127174" y="978434"/>
            <a:ext cx="10394266" cy="1866858"/>
          </a:xfrm>
          <a:prstGeom prst="rect">
            <a:avLst/>
          </a:prstGeom>
          <a:noFill/>
        </p:spPr>
        <p:txBody>
          <a:bodyPr wrap="square">
            <a:spAutoFit/>
          </a:bodyPr>
          <a:lstStyle/>
          <a:p>
            <a:pPr>
              <a:lnSpc>
                <a:spcPct val="150000"/>
              </a:lnSpc>
            </a:pPr>
            <a:r>
              <a:rPr lang="zh-CN" altLang="en-US" sz="2000" b="0" i="0">
                <a:solidFill>
                  <a:srgbClr val="0F0F0F"/>
                </a:solidFill>
                <a:effectLst/>
                <a:latin typeface="+mn-ea"/>
              </a:rPr>
              <a:t>    沛公旦日从百余骑来见项王，至鸿门，谢曰：“臣与将军戮力而攻秦，将军战河北，臣战河南，然不自意能先入关破秦，得复见将军于此。今者有小人之言，令将军与臣有郤。”项王曰：“此沛公左司马曹无伤言之。不然，籍何以至此？”项王即日因留沛公与饮。项王、项伯东向坐，亚父南向坐，</a:t>
            </a:r>
            <a:r>
              <a:rPr lang="en-US" altLang="zh-CN" sz="2000" b="0" i="0">
                <a:solidFill>
                  <a:srgbClr val="0F0F0F"/>
                </a:solidFill>
                <a:effectLst/>
                <a:latin typeface="+mn-ea"/>
              </a:rPr>
              <a:t>——</a:t>
            </a:r>
            <a:r>
              <a:rPr lang="zh-CN" altLang="en-US" sz="2000" b="0" i="0">
                <a:solidFill>
                  <a:srgbClr val="0F0F0F"/>
                </a:solidFill>
                <a:effectLst/>
                <a:latin typeface="+mn-ea"/>
              </a:rPr>
              <a:t>亚父者，范增也；沛公北向坐；张良西向侍。</a:t>
            </a:r>
            <a:endParaRPr lang="zh-CN" altLang="en-US" sz="2000">
              <a:latin typeface="+mn-ea"/>
            </a:endParaRPr>
          </a:p>
        </p:txBody>
      </p:sp>
      <p:sp>
        <p:nvSpPr>
          <p:cNvPr id="11" name="文本框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9FC43532-76AE-48C9-9F86-10469EF2D9F9}"/>
              </a:ext>
            </a:extLst>
          </p:cNvPr>
          <p:cNvSpPr txBox="1"/>
          <p:nvPr/>
        </p:nvSpPr>
        <p:spPr>
          <a:xfrm>
            <a:off x="1081527" y="3273449"/>
            <a:ext cx="1333929" cy="477054"/>
          </a:xfrm>
          <a:prstGeom prst="rect">
            <a:avLst/>
          </a:prstGeom>
          <a:solidFill>
            <a:schemeClr val="bg1"/>
          </a:solidFill>
          <a:effectLst>
            <a:softEdge rad="127000"/>
          </a:effectLst>
        </p:spPr>
        <p:txBody>
          <a:bodyPr wrap="square" rtlCol="0">
            <a:spAutoFit/>
          </a:bodyPr>
          <a:lstStyle/>
          <a:p>
            <a:r>
              <a:rPr lang="zh-CN" altLang="en-US" sz="2500">
                <a:solidFill>
                  <a:srgbClr val="8A705E"/>
                </a:solidFill>
                <a:latin typeface="华文隶书" panose="02010800040101010101" pitchFamily="2" charset="-122"/>
                <a:ea typeface="华文隶书" panose="02010800040101010101" pitchFamily="2" charset="-122"/>
              </a:rPr>
              <a:t> 译文：</a:t>
            </a:r>
          </a:p>
        </p:txBody>
      </p:sp>
      <p:sp>
        <p:nvSpPr>
          <p:cNvPr id="12" name="文本框 1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3CF70E9F-0FA6-4AA9-8B09-16994BD56790}"/>
              </a:ext>
            </a:extLst>
          </p:cNvPr>
          <p:cNvSpPr txBox="1"/>
          <p:nvPr/>
        </p:nvSpPr>
        <p:spPr>
          <a:xfrm>
            <a:off x="1218613" y="3632371"/>
            <a:ext cx="10169183" cy="2122376"/>
          </a:xfrm>
          <a:prstGeom prst="rect">
            <a:avLst/>
          </a:prstGeom>
          <a:noFill/>
        </p:spPr>
        <p:txBody>
          <a:bodyPr wrap="square">
            <a:spAutoFit/>
          </a:bodyPr>
          <a:lstStyle/>
          <a:p>
            <a:pPr>
              <a:lnSpc>
                <a:spcPct val="150000"/>
              </a:lnSpc>
            </a:pPr>
            <a:r>
              <a:rPr lang="zh-CN" altLang="en-US" b="0" i="0" u="sng">
                <a:solidFill>
                  <a:srgbClr val="90775E"/>
                </a:solidFill>
                <a:effectLst/>
                <a:latin typeface="+mn-ea"/>
              </a:rPr>
              <a:t>刘邦第二天带领一百多人马来见项羽，到达鸿门，谢罪说：“我和将军合力攻打秦国，将军在黄河以北作战。我在黄河以南作战，然而自己没有料想到能够先入关攻破秦国，能够在这里再看到将军您。现在有小人的流言，使将军和我有了隔阂</a:t>
            </a:r>
            <a:r>
              <a:rPr lang="en-US" altLang="zh-CN" b="0" i="0" u="sng">
                <a:solidFill>
                  <a:srgbClr val="90775E"/>
                </a:solidFill>
                <a:effectLst/>
                <a:latin typeface="+mn-ea"/>
              </a:rPr>
              <a:t>……”</a:t>
            </a:r>
            <a:r>
              <a:rPr lang="zh-CN" altLang="en-US" b="0" i="0" u="sng">
                <a:solidFill>
                  <a:srgbClr val="90775E"/>
                </a:solidFill>
                <a:effectLst/>
                <a:latin typeface="+mn-ea"/>
              </a:rPr>
              <a:t>项羽说：“这是你左司马曹无伤说的。不是这样的话，我怎么会这样呢？”项羽当天就留刘邦同他一起饮酒。项羽、项伯面向东坐；亚父面向南坐──亚父这个人，就是范增；刘邦面向北坐；张良面向西陪坐。</a:t>
            </a:r>
            <a:endParaRPr lang="zh-CN" altLang="en-US" u="sng">
              <a:solidFill>
                <a:srgbClr val="90775E"/>
              </a:solidFill>
              <a:latin typeface="+mn-ea"/>
            </a:endParaRPr>
          </a:p>
        </p:txBody>
      </p:sp>
    </p:spTree>
    <p:extLst>
      <p:ext uri="{BB962C8B-B14F-4D97-AF65-F5344CB8AC3E}">
        <p14:creationId xmlns:p14="http://schemas.microsoft.com/office/powerpoint/2010/main" val="2403602885"/>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4" name="图片 33" descr="图片包含 树, 户外&#10;&#10;已生成高可信度的说明">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FE642334-F629-42EE-9AB8-37E93ECCBA6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1" name="文本框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90EE8DA3-6407-4C64-A468-808570F777D0}"/>
              </a:ext>
            </a:extLst>
          </p:cNvPr>
          <p:cNvSpPr txBox="1"/>
          <p:nvPr/>
        </p:nvSpPr>
        <p:spPr>
          <a:xfrm>
            <a:off x="2096087" y="892497"/>
            <a:ext cx="8257734" cy="3694473"/>
          </a:xfrm>
          <a:prstGeom prst="rect">
            <a:avLst/>
          </a:prstGeom>
          <a:noFill/>
        </p:spPr>
        <p:txBody>
          <a:bodyPr wrap="square">
            <a:spAutoFit/>
          </a:bodyPr>
          <a:lstStyle/>
          <a:p>
            <a:pPr>
              <a:lnSpc>
                <a:spcPct val="200000"/>
              </a:lnSpc>
            </a:pPr>
            <a:r>
              <a:rPr lang="zh-CN" altLang="en-US" sz="2000" dirty="0">
                <a:solidFill>
                  <a:srgbClr val="90775E"/>
                </a:solidFill>
              </a:rPr>
              <a:t>        “滚滚长江东逝水,浪花淘尽英雄”历史上无数英雄随着时光流逝而一去不返,可是他们却给后人留下了耐人寻味的故事,让后人代代咀嚼和品味,一个个故事凝成了厚重隽永的华夏文化哺育着后人。两千年前,项羽和刘邦的一次宴会,不仅给后人留下了富于传奇色彩的历史典故,而且宴会上成败得失还不断启示着后人。今天这节课咱们就一起学习脍炙人口的历史故事《鸿门宴》。</a:t>
            </a:r>
          </a:p>
        </p:txBody>
      </p:sp>
      <p:grpSp>
        <p:nvGrpSpPr>
          <p:cNvPr id="12" name="组合 1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DCC7432B-5517-4DDF-B7F5-611C5758F890}"/>
              </a:ext>
            </a:extLst>
          </p:cNvPr>
          <p:cNvGrpSpPr/>
          <p:nvPr/>
        </p:nvGrpSpPr>
        <p:grpSpPr>
          <a:xfrm rot="10800000">
            <a:off x="4674995" y="172559"/>
            <a:ext cx="2834065" cy="523220"/>
            <a:chOff x="1731611" y="3733038"/>
            <a:chExt cx="2834065" cy="523220"/>
          </a:xfrm>
        </p:grpSpPr>
        <p:pic>
          <p:nvPicPr>
            <p:cNvPr id="13" name="图片 1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FED06BA6-003D-4773-9CA9-B6BD0131FF2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31611" y="3743336"/>
              <a:ext cx="2834065" cy="487522"/>
            </a:xfrm>
            <a:prstGeom prst="rect">
              <a:avLst/>
            </a:prstGeom>
          </p:spPr>
        </p:pic>
        <p:sp>
          <p:nvSpPr>
            <p:cNvPr id="14" name="矩形 1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91D4E59-16AC-4E45-9A67-2572B764B4CC}"/>
                </a:ext>
              </a:extLst>
            </p:cNvPr>
            <p:cNvSpPr/>
            <p:nvPr/>
          </p:nvSpPr>
          <p:spPr>
            <a:xfrm rot="10800000">
              <a:off x="2335413" y="3733038"/>
              <a:ext cx="1620957" cy="523220"/>
            </a:xfrm>
            <a:prstGeom prst="rect">
              <a:avLst/>
            </a:prstGeom>
          </p:spPr>
          <p:txBody>
            <a:bodyPr vert="horz" wrap="none">
              <a:spAutoFit/>
            </a:bodyPr>
            <a:lstStyle/>
            <a:p>
              <a:r>
                <a:rPr lang="zh-CN" altLang="en-US" sz="2800">
                  <a:solidFill>
                    <a:srgbClr val="8A705E"/>
                  </a:solidFill>
                  <a:latin typeface="叶根友毛笔行书2.0版" panose="02010601030101010101" pitchFamily="2" charset="-122"/>
                  <a:ea typeface="叶根友毛笔行书2.0版" panose="02010601030101010101" pitchFamily="2" charset="-122"/>
                </a:rPr>
                <a:t>课堂导入</a:t>
              </a:r>
            </a:p>
          </p:txBody>
        </p:sp>
      </p:grpSp>
    </p:spTree>
    <p:extLst>
      <p:ext uri="{BB962C8B-B14F-4D97-AF65-F5344CB8AC3E}">
        <p14:creationId xmlns:p14="http://schemas.microsoft.com/office/powerpoint/2010/main" val="751631942"/>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barn(inVertical)">
                                      <p:cBhvr>
                                        <p:cTn id="7" dur="750"/>
                                        <p:tgtEl>
                                          <p:spTgt spid="34"/>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C9DCAFDC-EE7F-479B-B1CA-27BB90F03E17}"/>
              </a:ext>
            </a:extLst>
          </p:cNvPr>
          <p:cNvGrpSpPr/>
          <p:nvPr/>
        </p:nvGrpSpPr>
        <p:grpSpPr>
          <a:xfrm>
            <a:off x="729860" y="172575"/>
            <a:ext cx="10891548" cy="705245"/>
            <a:chOff x="1353976" y="487532"/>
            <a:chExt cx="10891548" cy="705245"/>
          </a:xfrm>
        </p:grpSpPr>
        <p:sp>
          <p:nvSpPr>
            <p:cNvPr id="7" name="矩形 6">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73E4EBC-AF25-4CE5-8EB9-A7158D5B3C6F}"/>
                </a:ext>
              </a:extLst>
            </p:cNvPr>
            <p:cNvSpPr/>
            <p:nvPr/>
          </p:nvSpPr>
          <p:spPr>
            <a:xfrm flipV="1">
              <a:off x="4362560" y="917838"/>
              <a:ext cx="7882964" cy="45719"/>
            </a:xfrm>
            <a:prstGeom prst="rect">
              <a:avLst/>
            </a:prstGeom>
            <a:solidFill>
              <a:srgbClr val="8A70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黑体" panose="02010609060101010101" pitchFamily="49" charset="-122"/>
                <a:ea typeface="黑体" panose="02010609060101010101" pitchFamily="49" charset="-122"/>
              </a:endParaRPr>
            </a:p>
          </p:txBody>
        </p:sp>
        <p:sp>
          <p:nvSpPr>
            <p:cNvPr id="9" name="TextBox 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6D27725E-735A-4245-9A17-BFB4AC525853}"/>
                </a:ext>
              </a:extLst>
            </p:cNvPr>
            <p:cNvSpPr txBox="1">
              <a:spLocks noChangeArrowheads="1"/>
            </p:cNvSpPr>
            <p:nvPr/>
          </p:nvSpPr>
          <p:spPr bwMode="auto">
            <a:xfrm>
              <a:off x="1353976" y="487532"/>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a:solidFill>
                    <a:srgbClr val="8A705E"/>
                  </a:solidFill>
                  <a:latin typeface="黑体" panose="02010609060101010101" pitchFamily="49" charset="-122"/>
                  <a:ea typeface="黑体" panose="02010609060101010101" pitchFamily="49" charset="-122"/>
                  <a:sym typeface="Arial" pitchFamily="34" charset="0"/>
                </a:rPr>
                <a:t>第一课时</a:t>
              </a:r>
            </a:p>
          </p:txBody>
        </p:sp>
        <p:sp>
          <p:nvSpPr>
            <p:cNvPr id="10" name="TextBox 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1DE0EAD-A289-42EC-8B55-5E2CC9CE33B8}"/>
                </a:ext>
              </a:extLst>
            </p:cNvPr>
            <p:cNvSpPr txBox="1">
              <a:spLocks noChangeArrowheads="1"/>
            </p:cNvSpPr>
            <p:nvPr/>
          </p:nvSpPr>
          <p:spPr bwMode="auto">
            <a:xfrm>
              <a:off x="1368490" y="977333"/>
              <a:ext cx="3255323" cy="21544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a:solidFill>
                    <a:schemeClr val="bg1">
                      <a:lumMod val="65000"/>
                    </a:schemeClr>
                  </a:solidFill>
                  <a:latin typeface="黑体" panose="02010609060101010101" pitchFamily="49" charset="-122"/>
                  <a:ea typeface="黑体" panose="02010609060101010101" pitchFamily="49" charset="-122"/>
                  <a:sym typeface="Arial" pitchFamily="34" charset="0"/>
                </a:rPr>
                <a:t>CLICK TO ADD CAPTION TEXT</a:t>
              </a:r>
              <a:endParaRPr lang="zh-CN" altLang="en-US" sz="1400">
                <a:solidFill>
                  <a:schemeClr val="bg1">
                    <a:lumMod val="65000"/>
                  </a:schemeClr>
                </a:solidFill>
                <a:latin typeface="黑体" panose="02010609060101010101" pitchFamily="49" charset="-122"/>
                <a:ea typeface="黑体" panose="02010609060101010101" pitchFamily="49" charset="-122"/>
                <a:sym typeface="Arial" pitchFamily="34" charset="0"/>
              </a:endParaRPr>
            </a:p>
          </p:txBody>
        </p:sp>
      </p:grpSp>
      <p:sp>
        <p:nvSpPr>
          <p:cNvPr id="8" name="文本框 7">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D2D9DFF1-947B-4061-BD11-17A53F252E42}"/>
              </a:ext>
            </a:extLst>
          </p:cNvPr>
          <p:cNvSpPr txBox="1"/>
          <p:nvPr/>
        </p:nvSpPr>
        <p:spPr>
          <a:xfrm>
            <a:off x="1141242" y="948120"/>
            <a:ext cx="10380198" cy="1886286"/>
          </a:xfrm>
          <a:prstGeom prst="rect">
            <a:avLst/>
          </a:prstGeom>
          <a:noFill/>
        </p:spPr>
        <p:txBody>
          <a:bodyPr wrap="square">
            <a:spAutoFit/>
          </a:bodyPr>
          <a:lstStyle/>
          <a:p>
            <a:pPr>
              <a:lnSpc>
                <a:spcPct val="150000"/>
              </a:lnSpc>
            </a:pPr>
            <a:r>
              <a:rPr lang="zh-CN" altLang="en-US" sz="2000" b="0" i="0">
                <a:solidFill>
                  <a:srgbClr val="0F0F0F"/>
                </a:solidFill>
                <a:effectLst/>
                <a:latin typeface="����"/>
              </a:rPr>
              <a:t>范增</a:t>
            </a:r>
            <a:r>
              <a:rPr lang="zh-CN" altLang="en-US" sz="2000" b="1" i="0">
                <a:solidFill>
                  <a:srgbClr val="C00000"/>
                </a:solidFill>
                <a:effectLst/>
                <a:latin typeface="����"/>
              </a:rPr>
              <a:t>数目</a:t>
            </a:r>
            <a:r>
              <a:rPr lang="zh-CN" altLang="en-US" sz="2000" b="0" i="0">
                <a:solidFill>
                  <a:srgbClr val="0F0F0F"/>
                </a:solidFill>
                <a:effectLst/>
                <a:latin typeface="����"/>
              </a:rPr>
              <a:t>项王，举所佩玉</a:t>
            </a:r>
            <a:r>
              <a:rPr lang="zh-CN" altLang="en-US" sz="2000" b="1" i="0">
                <a:solidFill>
                  <a:srgbClr val="C00000"/>
                </a:solidFill>
                <a:effectLst/>
                <a:latin typeface="����"/>
              </a:rPr>
              <a:t>玦</a:t>
            </a:r>
            <a:r>
              <a:rPr lang="zh-CN" altLang="en-US" sz="2000" b="0" i="0">
                <a:solidFill>
                  <a:srgbClr val="0F0F0F"/>
                </a:solidFill>
                <a:effectLst/>
                <a:latin typeface="����"/>
              </a:rPr>
              <a:t>以示之者</a:t>
            </a:r>
            <a:r>
              <a:rPr lang="zh-CN" altLang="en-US" sz="2000" b="1" i="0">
                <a:solidFill>
                  <a:srgbClr val="C00000"/>
                </a:solidFill>
                <a:effectLst/>
                <a:latin typeface="����"/>
              </a:rPr>
              <a:t>三</a:t>
            </a:r>
            <a:r>
              <a:rPr lang="zh-CN" altLang="en-US" sz="2000" b="0" i="0">
                <a:solidFill>
                  <a:srgbClr val="0F0F0F"/>
                </a:solidFill>
                <a:effectLst/>
                <a:latin typeface="����"/>
              </a:rPr>
              <a:t>，项王默然不应。范增起，出，召项庄，谓曰：“君王为人不</a:t>
            </a:r>
            <a:r>
              <a:rPr lang="zh-CN" altLang="en-US" sz="2000" b="1" i="0">
                <a:solidFill>
                  <a:srgbClr val="C00000"/>
                </a:solidFill>
                <a:effectLst/>
                <a:latin typeface="����"/>
              </a:rPr>
              <a:t>忍</a:t>
            </a:r>
            <a:r>
              <a:rPr lang="zh-CN" altLang="en-US" sz="2000" b="0" i="0">
                <a:solidFill>
                  <a:srgbClr val="0F0F0F"/>
                </a:solidFill>
                <a:effectLst/>
                <a:latin typeface="����"/>
              </a:rPr>
              <a:t>。</a:t>
            </a:r>
            <a:r>
              <a:rPr lang="zh-CN" altLang="en-US" sz="2000" b="1" i="0">
                <a:solidFill>
                  <a:srgbClr val="C00000"/>
                </a:solidFill>
                <a:effectLst/>
                <a:latin typeface="����"/>
              </a:rPr>
              <a:t>若</a:t>
            </a:r>
            <a:r>
              <a:rPr lang="zh-CN" altLang="en-US" sz="2000" b="0" i="0">
                <a:solidFill>
                  <a:srgbClr val="0F0F0F"/>
                </a:solidFill>
                <a:effectLst/>
                <a:latin typeface="����"/>
              </a:rPr>
              <a:t>入前为寿，寿毕，请以剑舞，因击沛公于坐，杀之。</a:t>
            </a:r>
            <a:r>
              <a:rPr lang="zh-CN" altLang="en-US" sz="2000" b="1" i="0">
                <a:solidFill>
                  <a:srgbClr val="C00000"/>
                </a:solidFill>
                <a:effectLst/>
                <a:latin typeface="����"/>
              </a:rPr>
              <a:t>不者</a:t>
            </a:r>
            <a:r>
              <a:rPr lang="zh-CN" altLang="en-US" sz="2000" b="0" i="0">
                <a:solidFill>
                  <a:srgbClr val="0F0F0F"/>
                </a:solidFill>
                <a:effectLst/>
                <a:latin typeface="����"/>
              </a:rPr>
              <a:t>，</a:t>
            </a:r>
            <a:r>
              <a:rPr lang="zh-CN" altLang="en-US" sz="2000" b="1">
                <a:solidFill>
                  <a:srgbClr val="C00000"/>
                </a:solidFill>
                <a:effectLst/>
                <a:latin typeface="����"/>
              </a:rPr>
              <a:t>若属</a:t>
            </a:r>
            <a:r>
              <a:rPr lang="zh-CN" altLang="en-US" sz="2000" b="0" i="0">
                <a:solidFill>
                  <a:srgbClr val="0F0F0F"/>
                </a:solidFill>
                <a:effectLst/>
                <a:latin typeface="����"/>
              </a:rPr>
              <a:t>皆</a:t>
            </a:r>
            <a:r>
              <a:rPr lang="zh-CN" altLang="en-US" sz="2000" b="1" i="0">
                <a:solidFill>
                  <a:srgbClr val="C00000"/>
                </a:solidFill>
                <a:effectLst/>
                <a:latin typeface="����"/>
              </a:rPr>
              <a:t>且为所虏。</a:t>
            </a:r>
            <a:r>
              <a:rPr lang="zh-CN" altLang="en-US" sz="2000" b="0" i="0">
                <a:solidFill>
                  <a:srgbClr val="0F0F0F"/>
                </a:solidFill>
                <a:effectLst/>
                <a:latin typeface="����"/>
              </a:rPr>
              <a:t>”庄则入为寿。寿毕，曰：“君王与沛公饮，军中无以为乐，请以剑舞。”项王曰：“诺。”项庄拔剑起舞，项伯亦拔剑起舞，常以身</a:t>
            </a:r>
            <a:r>
              <a:rPr lang="zh-CN" altLang="en-US" sz="2000" b="1" i="0">
                <a:solidFill>
                  <a:srgbClr val="C00000"/>
                </a:solidFill>
                <a:effectLst/>
                <a:latin typeface="����"/>
              </a:rPr>
              <a:t>翼蔽</a:t>
            </a:r>
            <a:r>
              <a:rPr lang="zh-CN" altLang="en-US" sz="2000" b="0" i="0">
                <a:solidFill>
                  <a:srgbClr val="0F0F0F"/>
                </a:solidFill>
                <a:effectLst/>
                <a:latin typeface="����"/>
              </a:rPr>
              <a:t>沛公，庄不得击。</a:t>
            </a:r>
            <a:endParaRPr lang="zh-CN" altLang="en-US" sz="2000"/>
          </a:p>
        </p:txBody>
      </p:sp>
      <p:sp>
        <p:nvSpPr>
          <p:cNvPr id="11" name="文本框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00D1248D-62A0-4C67-B98A-C391CA169BDC}"/>
              </a:ext>
            </a:extLst>
          </p:cNvPr>
          <p:cNvSpPr txBox="1"/>
          <p:nvPr/>
        </p:nvSpPr>
        <p:spPr>
          <a:xfrm>
            <a:off x="1038106" y="2931147"/>
            <a:ext cx="1333929" cy="477054"/>
          </a:xfrm>
          <a:prstGeom prst="rect">
            <a:avLst/>
          </a:prstGeom>
          <a:solidFill>
            <a:schemeClr val="bg1"/>
          </a:solidFill>
          <a:effectLst>
            <a:softEdge rad="127000"/>
          </a:effectLst>
        </p:spPr>
        <p:txBody>
          <a:bodyPr wrap="square" rtlCol="0">
            <a:spAutoFit/>
          </a:bodyPr>
          <a:lstStyle/>
          <a:p>
            <a:r>
              <a:rPr lang="zh-CN" altLang="en-US" sz="2500">
                <a:solidFill>
                  <a:srgbClr val="8A705E"/>
                </a:solidFill>
                <a:latin typeface="华文隶书" panose="02010800040101010101" pitchFamily="2" charset="-122"/>
                <a:ea typeface="华文隶书" panose="02010800040101010101" pitchFamily="2" charset="-122"/>
              </a:rPr>
              <a:t> 注释：</a:t>
            </a:r>
          </a:p>
        </p:txBody>
      </p:sp>
      <p:sp>
        <p:nvSpPr>
          <p:cNvPr id="12" name="文本框 1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E147EC59-5CAE-46C5-9C82-32EC4BC0720F}"/>
              </a:ext>
            </a:extLst>
          </p:cNvPr>
          <p:cNvSpPr txBox="1"/>
          <p:nvPr/>
        </p:nvSpPr>
        <p:spPr>
          <a:xfrm>
            <a:off x="1141244" y="3271391"/>
            <a:ext cx="6940646" cy="2542363"/>
          </a:xfrm>
          <a:prstGeom prst="rect">
            <a:avLst/>
          </a:prstGeom>
          <a:noFill/>
        </p:spPr>
        <p:txBody>
          <a:bodyPr wrap="square">
            <a:spAutoFit/>
          </a:bodyPr>
          <a:lstStyle/>
          <a:p>
            <a:pPr>
              <a:lnSpc>
                <a:spcPct val="150000"/>
              </a:lnSpc>
            </a:pPr>
            <a:r>
              <a:rPr lang="zh-CN" altLang="en-US" i="0">
                <a:solidFill>
                  <a:srgbClr val="C00000"/>
                </a:solidFill>
                <a:effectLst/>
                <a:latin typeface="����"/>
              </a:rPr>
              <a:t>数（</a:t>
            </a:r>
            <a:r>
              <a:rPr lang="en-US" altLang="zh-CN" i="0" err="1">
                <a:solidFill>
                  <a:srgbClr val="C00000"/>
                </a:solidFill>
                <a:effectLst/>
                <a:latin typeface="����"/>
              </a:rPr>
              <a:t>shuò</a:t>
            </a:r>
            <a:r>
              <a:rPr lang="zh-CN" altLang="en-US" i="0">
                <a:solidFill>
                  <a:srgbClr val="C00000"/>
                </a:solidFill>
                <a:effectLst/>
                <a:latin typeface="����"/>
              </a:rPr>
              <a:t>）：</a:t>
            </a:r>
            <a:r>
              <a:rPr lang="zh-CN" altLang="en-US" b="0" i="0">
                <a:solidFill>
                  <a:srgbClr val="0F0F0F"/>
                </a:solidFill>
                <a:effectLst/>
                <a:latin typeface="����"/>
              </a:rPr>
              <a:t>多次。</a:t>
            </a:r>
            <a:r>
              <a:rPr lang="zh-CN" altLang="en-US" b="0" i="0">
                <a:solidFill>
                  <a:srgbClr val="C00000"/>
                </a:solidFill>
                <a:effectLst/>
                <a:latin typeface="����"/>
              </a:rPr>
              <a:t>目：</a:t>
            </a:r>
            <a:r>
              <a:rPr lang="zh-CN" altLang="en-US" b="0" i="0">
                <a:solidFill>
                  <a:srgbClr val="0F0F0F"/>
                </a:solidFill>
                <a:effectLst/>
                <a:latin typeface="����"/>
              </a:rPr>
              <a:t>用眼色示意。</a:t>
            </a:r>
            <a:endParaRPr lang="en-US" altLang="zh-CN" b="0" i="0">
              <a:solidFill>
                <a:srgbClr val="0F0F0F"/>
              </a:solidFill>
              <a:effectLst/>
              <a:latin typeface="����"/>
            </a:endParaRPr>
          </a:p>
          <a:p>
            <a:pPr>
              <a:lnSpc>
                <a:spcPct val="150000"/>
              </a:lnSpc>
            </a:pPr>
            <a:r>
              <a:rPr lang="zh-CN" altLang="en-US" b="0" i="0">
                <a:solidFill>
                  <a:srgbClr val="C00000"/>
                </a:solidFill>
                <a:effectLst/>
                <a:latin typeface="����"/>
              </a:rPr>
              <a:t>玦（</a:t>
            </a:r>
            <a:r>
              <a:rPr lang="en-US" altLang="zh-CN" b="0" i="0" err="1">
                <a:solidFill>
                  <a:srgbClr val="C00000"/>
                </a:solidFill>
                <a:effectLst/>
                <a:latin typeface="����"/>
              </a:rPr>
              <a:t>jué</a:t>
            </a:r>
            <a:r>
              <a:rPr lang="zh-CN" altLang="en-US" b="0" i="0">
                <a:solidFill>
                  <a:srgbClr val="C00000"/>
                </a:solidFill>
                <a:effectLst/>
                <a:latin typeface="����"/>
              </a:rPr>
              <a:t>）：</a:t>
            </a:r>
            <a:r>
              <a:rPr lang="zh-CN" altLang="en-US" b="0" i="0">
                <a:solidFill>
                  <a:srgbClr val="0F0F0F"/>
                </a:solidFill>
                <a:effectLst/>
                <a:latin typeface="����"/>
              </a:rPr>
              <a:t>环形而有缺口的佩玉。</a:t>
            </a:r>
            <a:r>
              <a:rPr lang="zh-CN" altLang="en-US" b="0" i="0">
                <a:solidFill>
                  <a:srgbClr val="C00000"/>
                </a:solidFill>
                <a:effectLst/>
                <a:latin typeface="����"/>
              </a:rPr>
              <a:t>三：</a:t>
            </a:r>
            <a:r>
              <a:rPr lang="zh-CN" altLang="en-US" b="0" i="0">
                <a:solidFill>
                  <a:srgbClr val="0F0F0F"/>
                </a:solidFill>
                <a:effectLst/>
                <a:latin typeface="����"/>
              </a:rPr>
              <a:t>这里是表示好几次。</a:t>
            </a:r>
            <a:r>
              <a:rPr lang="zh-CN" altLang="en-US"/>
              <a:t/>
            </a:r>
            <a:br>
              <a:rPr lang="zh-CN" altLang="en-US"/>
            </a:br>
            <a:r>
              <a:rPr lang="zh-CN" altLang="en-US" i="0">
                <a:solidFill>
                  <a:srgbClr val="C00000"/>
                </a:solidFill>
                <a:effectLst/>
                <a:latin typeface="����"/>
              </a:rPr>
              <a:t>忍：</a:t>
            </a:r>
            <a:r>
              <a:rPr lang="zh-CN" altLang="en-US" b="0" i="0">
                <a:solidFill>
                  <a:srgbClr val="0F0F0F"/>
                </a:solidFill>
                <a:effectLst/>
                <a:latin typeface="����"/>
              </a:rPr>
              <a:t>狠心。</a:t>
            </a:r>
            <a:r>
              <a:rPr lang="zh-CN" altLang="en-US" b="0" i="0">
                <a:solidFill>
                  <a:srgbClr val="C00000"/>
                </a:solidFill>
                <a:effectLst/>
                <a:latin typeface="����"/>
              </a:rPr>
              <a:t>若：</a:t>
            </a:r>
            <a:r>
              <a:rPr lang="zh-CN" altLang="en-US" b="0" i="0">
                <a:solidFill>
                  <a:srgbClr val="0F0F0F"/>
                </a:solidFill>
                <a:effectLst/>
                <a:latin typeface="����"/>
              </a:rPr>
              <a:t>汝，你。</a:t>
            </a:r>
            <a:r>
              <a:rPr lang="zh-CN" altLang="en-US" b="0" i="0">
                <a:solidFill>
                  <a:srgbClr val="C00000"/>
                </a:solidFill>
                <a:effectLst/>
                <a:latin typeface="����"/>
              </a:rPr>
              <a:t>不者：</a:t>
            </a:r>
            <a:r>
              <a:rPr lang="zh-CN" altLang="en-US" b="0" i="0">
                <a:solidFill>
                  <a:srgbClr val="0F0F0F"/>
                </a:solidFill>
                <a:effectLst/>
                <a:latin typeface="����"/>
              </a:rPr>
              <a:t>不然的话。不，同“否”。</a:t>
            </a:r>
            <a:r>
              <a:rPr lang="zh-CN" altLang="en-US"/>
              <a:t/>
            </a:r>
            <a:br>
              <a:rPr lang="zh-CN" altLang="en-US"/>
            </a:br>
            <a:r>
              <a:rPr lang="zh-CN" altLang="en-US" b="0" i="0">
                <a:solidFill>
                  <a:srgbClr val="C00000"/>
                </a:solidFill>
                <a:effectLst/>
                <a:latin typeface="����"/>
              </a:rPr>
              <a:t>若属：</a:t>
            </a:r>
            <a:r>
              <a:rPr lang="zh-CN" altLang="en-US" b="0" i="0">
                <a:solidFill>
                  <a:srgbClr val="0F0F0F"/>
                </a:solidFill>
                <a:effectLst/>
                <a:latin typeface="����"/>
              </a:rPr>
              <a:t>你们这班人。</a:t>
            </a:r>
            <a:r>
              <a:rPr lang="zh-CN" altLang="en-US" b="0" i="0">
                <a:solidFill>
                  <a:srgbClr val="C00000"/>
                </a:solidFill>
                <a:effectLst/>
                <a:latin typeface="����"/>
              </a:rPr>
              <a:t>且：</a:t>
            </a:r>
            <a:r>
              <a:rPr lang="zh-CN" altLang="en-US" b="0" i="0">
                <a:solidFill>
                  <a:srgbClr val="0F0F0F"/>
                </a:solidFill>
                <a:effectLst/>
                <a:latin typeface="����"/>
              </a:rPr>
              <a:t>将。</a:t>
            </a:r>
            <a:r>
              <a:rPr lang="zh-CN" altLang="en-US" b="0" i="0">
                <a:solidFill>
                  <a:srgbClr val="C00000"/>
                </a:solidFill>
                <a:effectLst/>
                <a:latin typeface="����"/>
              </a:rPr>
              <a:t>为所虏：</a:t>
            </a:r>
            <a:r>
              <a:rPr lang="zh-CN" altLang="en-US" b="0" i="0">
                <a:solidFill>
                  <a:srgbClr val="0F0F0F"/>
                </a:solidFill>
                <a:effectLst/>
                <a:latin typeface="����"/>
              </a:rPr>
              <a:t>被他俘虏。</a:t>
            </a:r>
            <a:r>
              <a:rPr lang="zh-CN" altLang="en-US"/>
              <a:t/>
            </a:r>
            <a:br>
              <a:rPr lang="zh-CN" altLang="en-US"/>
            </a:br>
            <a:r>
              <a:rPr lang="zh-CN" altLang="en-US" b="0" i="0">
                <a:solidFill>
                  <a:srgbClr val="C00000"/>
                </a:solidFill>
                <a:effectLst/>
                <a:latin typeface="����"/>
              </a:rPr>
              <a:t>翼蔽：</a:t>
            </a:r>
            <a:r>
              <a:rPr lang="zh-CN" altLang="en-US" b="0" i="0">
                <a:solidFill>
                  <a:srgbClr val="0F0F0F"/>
                </a:solidFill>
                <a:effectLst/>
                <a:latin typeface="����"/>
              </a:rPr>
              <a:t>遮蔽，掩护。翼，用翼遮盖，保护。</a:t>
            </a:r>
            <a:r>
              <a:rPr lang="zh-CN" altLang="en-US"/>
              <a:t/>
            </a:r>
            <a:br>
              <a:rPr lang="zh-CN" altLang="en-US"/>
            </a:br>
            <a:endParaRPr lang="zh-CN" altLang="en-US"/>
          </a:p>
        </p:txBody>
      </p:sp>
      <p:pic>
        <p:nvPicPr>
          <p:cNvPr id="13" name="Picture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AD0B2658-5DB2-48E6-802B-4A3388A4DC71}"/>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526214" y="3114608"/>
            <a:ext cx="3995226" cy="2996419"/>
          </a:xfrm>
          <a:prstGeom prst="rect">
            <a:avLst/>
          </a:prstGeom>
          <a:noFill/>
          <a:effectLst>
            <a:softEdge rad="4953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5512940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C9DCAFDC-EE7F-479B-B1CA-27BB90F03E17}"/>
              </a:ext>
            </a:extLst>
          </p:cNvPr>
          <p:cNvGrpSpPr/>
          <p:nvPr/>
        </p:nvGrpSpPr>
        <p:grpSpPr>
          <a:xfrm>
            <a:off x="729860" y="172575"/>
            <a:ext cx="10891548" cy="705245"/>
            <a:chOff x="1353976" y="487532"/>
            <a:chExt cx="10891548" cy="705245"/>
          </a:xfrm>
        </p:grpSpPr>
        <p:sp>
          <p:nvSpPr>
            <p:cNvPr id="7" name="矩形 6">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73E4EBC-AF25-4CE5-8EB9-A7158D5B3C6F}"/>
                </a:ext>
              </a:extLst>
            </p:cNvPr>
            <p:cNvSpPr/>
            <p:nvPr/>
          </p:nvSpPr>
          <p:spPr>
            <a:xfrm flipV="1">
              <a:off x="4362560" y="917838"/>
              <a:ext cx="7882964" cy="45719"/>
            </a:xfrm>
            <a:prstGeom prst="rect">
              <a:avLst/>
            </a:prstGeom>
            <a:solidFill>
              <a:srgbClr val="8A70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黑体" panose="02010609060101010101" pitchFamily="49" charset="-122"/>
                <a:ea typeface="黑体" panose="02010609060101010101" pitchFamily="49" charset="-122"/>
              </a:endParaRPr>
            </a:p>
          </p:txBody>
        </p:sp>
        <p:sp>
          <p:nvSpPr>
            <p:cNvPr id="9" name="TextBox 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6D27725E-735A-4245-9A17-BFB4AC525853}"/>
                </a:ext>
              </a:extLst>
            </p:cNvPr>
            <p:cNvSpPr txBox="1">
              <a:spLocks noChangeArrowheads="1"/>
            </p:cNvSpPr>
            <p:nvPr/>
          </p:nvSpPr>
          <p:spPr bwMode="auto">
            <a:xfrm>
              <a:off x="1353976" y="487532"/>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a:solidFill>
                    <a:srgbClr val="8A705E"/>
                  </a:solidFill>
                  <a:latin typeface="黑体" panose="02010609060101010101" pitchFamily="49" charset="-122"/>
                  <a:ea typeface="黑体" panose="02010609060101010101" pitchFamily="49" charset="-122"/>
                  <a:sym typeface="Arial" pitchFamily="34" charset="0"/>
                </a:rPr>
                <a:t>第一课时</a:t>
              </a:r>
            </a:p>
          </p:txBody>
        </p:sp>
        <p:sp>
          <p:nvSpPr>
            <p:cNvPr id="10" name="TextBox 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1DE0EAD-A289-42EC-8B55-5E2CC9CE33B8}"/>
                </a:ext>
              </a:extLst>
            </p:cNvPr>
            <p:cNvSpPr txBox="1">
              <a:spLocks noChangeArrowheads="1"/>
            </p:cNvSpPr>
            <p:nvPr/>
          </p:nvSpPr>
          <p:spPr bwMode="auto">
            <a:xfrm>
              <a:off x="1368490" y="977333"/>
              <a:ext cx="3255323" cy="21544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a:solidFill>
                    <a:schemeClr val="bg1">
                      <a:lumMod val="65000"/>
                    </a:schemeClr>
                  </a:solidFill>
                  <a:latin typeface="黑体" panose="02010609060101010101" pitchFamily="49" charset="-122"/>
                  <a:ea typeface="黑体" panose="02010609060101010101" pitchFamily="49" charset="-122"/>
                  <a:sym typeface="Arial" pitchFamily="34" charset="0"/>
                </a:rPr>
                <a:t>CLICK TO ADD CAPTION TEXT</a:t>
              </a:r>
              <a:endParaRPr lang="zh-CN" altLang="en-US" sz="1400">
                <a:solidFill>
                  <a:schemeClr val="bg1">
                    <a:lumMod val="65000"/>
                  </a:schemeClr>
                </a:solidFill>
                <a:latin typeface="黑体" panose="02010609060101010101" pitchFamily="49" charset="-122"/>
                <a:ea typeface="黑体" panose="02010609060101010101" pitchFamily="49" charset="-122"/>
                <a:sym typeface="Arial" pitchFamily="34" charset="0"/>
              </a:endParaRPr>
            </a:p>
          </p:txBody>
        </p:sp>
      </p:grpSp>
      <p:sp>
        <p:nvSpPr>
          <p:cNvPr id="8" name="文本框 7">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D2D9DFF1-947B-4061-BD11-17A53F252E42}"/>
              </a:ext>
            </a:extLst>
          </p:cNvPr>
          <p:cNvSpPr txBox="1"/>
          <p:nvPr/>
        </p:nvSpPr>
        <p:spPr>
          <a:xfrm>
            <a:off x="1141242" y="948120"/>
            <a:ext cx="10380198" cy="1886286"/>
          </a:xfrm>
          <a:prstGeom prst="rect">
            <a:avLst/>
          </a:prstGeom>
          <a:noFill/>
        </p:spPr>
        <p:txBody>
          <a:bodyPr wrap="square">
            <a:spAutoFit/>
          </a:bodyPr>
          <a:lstStyle/>
          <a:p>
            <a:pPr>
              <a:lnSpc>
                <a:spcPct val="150000"/>
              </a:lnSpc>
            </a:pPr>
            <a:r>
              <a:rPr lang="zh-CN" altLang="en-US" sz="2000" b="0" i="0">
                <a:solidFill>
                  <a:srgbClr val="0F0F0F"/>
                </a:solidFill>
                <a:effectLst/>
                <a:latin typeface="����"/>
              </a:rPr>
              <a:t>范增数目项王，举所佩玉玦以示之者三，项王默然不应。范增起，出，召项庄，谓曰：“君王为人不忍。若入前为寿，寿毕，请以剑舞，因击沛公于坐，杀之。不者，若属皆且为所虏。”庄则入为寿。寿毕，曰：“君王与沛公饮，军中无以为乐，请以剑舞。”项王曰：“诺。”项庄拔剑起舞，项伯亦拔剑起舞，常以身翼蔽沛公，庄不得击。</a:t>
            </a:r>
            <a:endParaRPr lang="zh-CN" altLang="en-US" sz="2000"/>
          </a:p>
        </p:txBody>
      </p:sp>
      <p:sp>
        <p:nvSpPr>
          <p:cNvPr id="11" name="文本框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00D1248D-62A0-4C67-B98A-C391CA169BDC}"/>
              </a:ext>
            </a:extLst>
          </p:cNvPr>
          <p:cNvSpPr txBox="1"/>
          <p:nvPr/>
        </p:nvSpPr>
        <p:spPr>
          <a:xfrm>
            <a:off x="1074493" y="3076498"/>
            <a:ext cx="1333929" cy="477054"/>
          </a:xfrm>
          <a:prstGeom prst="rect">
            <a:avLst/>
          </a:prstGeom>
          <a:solidFill>
            <a:schemeClr val="bg1"/>
          </a:solidFill>
          <a:effectLst>
            <a:softEdge rad="127000"/>
          </a:effectLst>
        </p:spPr>
        <p:txBody>
          <a:bodyPr wrap="square" rtlCol="0">
            <a:spAutoFit/>
          </a:bodyPr>
          <a:lstStyle/>
          <a:p>
            <a:r>
              <a:rPr lang="zh-CN" altLang="en-US" sz="2500">
                <a:solidFill>
                  <a:srgbClr val="8A705E"/>
                </a:solidFill>
                <a:latin typeface="华文隶书" panose="02010800040101010101" pitchFamily="2" charset="-122"/>
                <a:ea typeface="华文隶书" panose="02010800040101010101" pitchFamily="2" charset="-122"/>
              </a:rPr>
              <a:t> 译文：</a:t>
            </a:r>
          </a:p>
        </p:txBody>
      </p:sp>
      <p:sp>
        <p:nvSpPr>
          <p:cNvPr id="12" name="文本框 1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47B03DE-28A2-4EE6-8B93-B1CA4F835E5E}"/>
              </a:ext>
            </a:extLst>
          </p:cNvPr>
          <p:cNvSpPr txBox="1"/>
          <p:nvPr/>
        </p:nvSpPr>
        <p:spPr>
          <a:xfrm>
            <a:off x="1141242" y="3542195"/>
            <a:ext cx="10380198" cy="2537874"/>
          </a:xfrm>
          <a:prstGeom prst="rect">
            <a:avLst/>
          </a:prstGeom>
          <a:noFill/>
        </p:spPr>
        <p:txBody>
          <a:bodyPr wrap="square">
            <a:spAutoFit/>
          </a:bodyPr>
          <a:lstStyle/>
          <a:p>
            <a:pPr>
              <a:lnSpc>
                <a:spcPct val="150000"/>
              </a:lnSpc>
            </a:pPr>
            <a:r>
              <a:rPr lang="zh-CN" altLang="en-US" b="0" i="0" u="sng">
                <a:solidFill>
                  <a:srgbClr val="90775E"/>
                </a:solidFill>
                <a:effectLst/>
                <a:latin typeface="����"/>
              </a:rPr>
              <a:t>范增多次使眼色给项羽，举起（他）所佩带的玉玦向项羽示意多次，项羽默默地没有反应。范增站起来，出去召来项庄，对项庄说：“君王为人不狠心。你进去上前祝酒，祝酒完了，请求舞剑助兴，趁机把刘邦击倒在座位上，杀掉他。不然的话，你们都将被他所俘虏！”项庄就进去祝酒。祝酒完了，说：“君王和沛公饮酒，军营里没有什么可以娱乐，请让我用舞剑助兴吧。”项羽说：“好。” 项庄就拔出剑舞起来。项伯也拔出剑舞起来，常常用自己的身体，掩护刘邦，项庄得不到（机会）刺杀（刘邦）。</a:t>
            </a:r>
            <a:endParaRPr lang="zh-CN" altLang="en-US" u="sng">
              <a:solidFill>
                <a:srgbClr val="90775E"/>
              </a:solidFill>
            </a:endParaRPr>
          </a:p>
        </p:txBody>
      </p:sp>
    </p:spTree>
    <p:extLst>
      <p:ext uri="{BB962C8B-B14F-4D97-AF65-F5344CB8AC3E}">
        <p14:creationId xmlns:p14="http://schemas.microsoft.com/office/powerpoint/2010/main" val="332943555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C9DCAFDC-EE7F-479B-B1CA-27BB90F03E17}"/>
              </a:ext>
            </a:extLst>
          </p:cNvPr>
          <p:cNvGrpSpPr/>
          <p:nvPr/>
        </p:nvGrpSpPr>
        <p:grpSpPr>
          <a:xfrm>
            <a:off x="729860" y="172575"/>
            <a:ext cx="10891548" cy="705245"/>
            <a:chOff x="1353976" y="487532"/>
            <a:chExt cx="10891548" cy="705245"/>
          </a:xfrm>
        </p:grpSpPr>
        <p:sp>
          <p:nvSpPr>
            <p:cNvPr id="7" name="矩形 6">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73E4EBC-AF25-4CE5-8EB9-A7158D5B3C6F}"/>
                </a:ext>
              </a:extLst>
            </p:cNvPr>
            <p:cNvSpPr/>
            <p:nvPr/>
          </p:nvSpPr>
          <p:spPr>
            <a:xfrm flipV="1">
              <a:off x="4362560" y="917838"/>
              <a:ext cx="7882964" cy="45719"/>
            </a:xfrm>
            <a:prstGeom prst="rect">
              <a:avLst/>
            </a:prstGeom>
            <a:solidFill>
              <a:srgbClr val="8A70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黑体" panose="02010609060101010101" pitchFamily="49" charset="-122"/>
                <a:ea typeface="黑体" panose="02010609060101010101" pitchFamily="49" charset="-122"/>
              </a:endParaRPr>
            </a:p>
          </p:txBody>
        </p:sp>
        <p:sp>
          <p:nvSpPr>
            <p:cNvPr id="9" name="TextBox 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6D27725E-735A-4245-9A17-BFB4AC525853}"/>
                </a:ext>
              </a:extLst>
            </p:cNvPr>
            <p:cNvSpPr txBox="1">
              <a:spLocks noChangeArrowheads="1"/>
            </p:cNvSpPr>
            <p:nvPr/>
          </p:nvSpPr>
          <p:spPr bwMode="auto">
            <a:xfrm>
              <a:off x="1353976" y="487532"/>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a:solidFill>
                    <a:srgbClr val="8A705E"/>
                  </a:solidFill>
                  <a:latin typeface="黑体" panose="02010609060101010101" pitchFamily="49" charset="-122"/>
                  <a:ea typeface="黑体" panose="02010609060101010101" pitchFamily="49" charset="-122"/>
                  <a:sym typeface="Arial" pitchFamily="34" charset="0"/>
                </a:rPr>
                <a:t>第一课时</a:t>
              </a:r>
            </a:p>
          </p:txBody>
        </p:sp>
        <p:sp>
          <p:nvSpPr>
            <p:cNvPr id="10" name="TextBox 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1DE0EAD-A289-42EC-8B55-5E2CC9CE33B8}"/>
                </a:ext>
              </a:extLst>
            </p:cNvPr>
            <p:cNvSpPr txBox="1">
              <a:spLocks noChangeArrowheads="1"/>
            </p:cNvSpPr>
            <p:nvPr/>
          </p:nvSpPr>
          <p:spPr bwMode="auto">
            <a:xfrm>
              <a:off x="1368490" y="977333"/>
              <a:ext cx="3255323" cy="21544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a:solidFill>
                    <a:schemeClr val="bg1">
                      <a:lumMod val="65000"/>
                    </a:schemeClr>
                  </a:solidFill>
                  <a:latin typeface="黑体" panose="02010609060101010101" pitchFamily="49" charset="-122"/>
                  <a:ea typeface="黑体" panose="02010609060101010101" pitchFamily="49" charset="-122"/>
                  <a:sym typeface="Arial" pitchFamily="34" charset="0"/>
                </a:rPr>
                <a:t>CLICK TO ADD CAPTION TEXT</a:t>
              </a:r>
              <a:endParaRPr lang="zh-CN" altLang="en-US" sz="1400">
                <a:solidFill>
                  <a:schemeClr val="bg1">
                    <a:lumMod val="65000"/>
                  </a:schemeClr>
                </a:solidFill>
                <a:latin typeface="黑体" panose="02010609060101010101" pitchFamily="49" charset="-122"/>
                <a:ea typeface="黑体" panose="02010609060101010101" pitchFamily="49" charset="-122"/>
                <a:sym typeface="Arial" pitchFamily="34" charset="0"/>
              </a:endParaRPr>
            </a:p>
          </p:txBody>
        </p:sp>
      </p:grpSp>
      <p:sp>
        <p:nvSpPr>
          <p:cNvPr id="8" name="文本框 7">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7EB00DF6-B401-4C95-AE13-9569B84613AA}"/>
              </a:ext>
            </a:extLst>
          </p:cNvPr>
          <p:cNvSpPr txBox="1"/>
          <p:nvPr/>
        </p:nvSpPr>
        <p:spPr>
          <a:xfrm>
            <a:off x="831752" y="891596"/>
            <a:ext cx="11048413" cy="2347950"/>
          </a:xfrm>
          <a:prstGeom prst="rect">
            <a:avLst/>
          </a:prstGeom>
          <a:noFill/>
        </p:spPr>
        <p:txBody>
          <a:bodyPr wrap="square">
            <a:spAutoFit/>
          </a:bodyPr>
          <a:lstStyle/>
          <a:p>
            <a:pPr>
              <a:lnSpc>
                <a:spcPct val="150000"/>
              </a:lnSpc>
            </a:pPr>
            <a:r>
              <a:rPr lang="zh-CN" altLang="en-US" sz="2000" b="0" i="0">
                <a:solidFill>
                  <a:srgbClr val="0F0F0F"/>
                </a:solidFill>
                <a:effectLst/>
                <a:latin typeface="����"/>
              </a:rPr>
              <a:t>       于是张良至军门见</a:t>
            </a:r>
            <a:r>
              <a:rPr lang="zh-CN" altLang="en-US" sz="2000" b="1" i="0">
                <a:solidFill>
                  <a:srgbClr val="C00000"/>
                </a:solidFill>
                <a:effectLst/>
                <a:latin typeface="����"/>
              </a:rPr>
              <a:t>樊哙</a:t>
            </a:r>
            <a:r>
              <a:rPr lang="zh-CN" altLang="en-US" sz="2000" b="0" i="0">
                <a:solidFill>
                  <a:srgbClr val="0F0F0F"/>
                </a:solidFill>
                <a:effectLst/>
                <a:latin typeface="����"/>
              </a:rPr>
              <a:t>。樊哙曰：“今日之事何如？”良曰：“甚急！今者项庄拔剑舞，其意常在沛公也。”哙曰：“此迫矣！臣请入，</a:t>
            </a:r>
            <a:r>
              <a:rPr lang="zh-CN" altLang="en-US" sz="2000" b="1" i="0">
                <a:solidFill>
                  <a:srgbClr val="C00000"/>
                </a:solidFill>
                <a:effectLst/>
                <a:latin typeface="����"/>
              </a:rPr>
              <a:t>与之同命</a:t>
            </a:r>
            <a:r>
              <a:rPr lang="zh-CN" altLang="en-US" sz="2000" b="0" i="0">
                <a:solidFill>
                  <a:srgbClr val="0F0F0F"/>
                </a:solidFill>
                <a:effectLst/>
                <a:latin typeface="����"/>
              </a:rPr>
              <a:t>。”哙即带剑</a:t>
            </a:r>
            <a:r>
              <a:rPr lang="zh-CN" altLang="en-US" sz="2000" b="1" i="0">
                <a:solidFill>
                  <a:srgbClr val="C00000"/>
                </a:solidFill>
                <a:effectLst/>
                <a:latin typeface="����"/>
              </a:rPr>
              <a:t>拥</a:t>
            </a:r>
            <a:r>
              <a:rPr lang="zh-CN" altLang="en-US" sz="2000" b="0" i="0">
                <a:solidFill>
                  <a:srgbClr val="0F0F0F"/>
                </a:solidFill>
                <a:effectLst/>
                <a:latin typeface="����"/>
              </a:rPr>
              <a:t>盾入军门。</a:t>
            </a:r>
            <a:r>
              <a:rPr lang="zh-CN" altLang="en-US" sz="2000" b="1" i="0">
                <a:solidFill>
                  <a:srgbClr val="C00000"/>
                </a:solidFill>
                <a:effectLst/>
                <a:latin typeface="����"/>
              </a:rPr>
              <a:t>交戟</a:t>
            </a:r>
            <a:r>
              <a:rPr lang="zh-CN" altLang="en-US" sz="2000" b="0" i="0">
                <a:solidFill>
                  <a:srgbClr val="0F0F0F"/>
                </a:solidFill>
                <a:effectLst/>
                <a:latin typeface="����"/>
              </a:rPr>
              <a:t>之卫士欲止不内，樊哙侧其盾以撞，卫士</a:t>
            </a:r>
            <a:r>
              <a:rPr lang="zh-CN" altLang="en-US" sz="2000" b="1" i="0">
                <a:solidFill>
                  <a:srgbClr val="C00000"/>
                </a:solidFill>
                <a:effectLst/>
                <a:latin typeface="����"/>
              </a:rPr>
              <a:t>仆</a:t>
            </a:r>
            <a:r>
              <a:rPr lang="zh-CN" altLang="en-US" sz="2000" b="0" i="0">
                <a:solidFill>
                  <a:srgbClr val="0F0F0F"/>
                </a:solidFill>
                <a:effectLst/>
                <a:latin typeface="����"/>
              </a:rPr>
              <a:t>地，哙遂入，</a:t>
            </a:r>
            <a:r>
              <a:rPr lang="zh-CN" altLang="en-US" sz="2000" b="1" i="0">
                <a:solidFill>
                  <a:srgbClr val="C00000"/>
                </a:solidFill>
                <a:effectLst/>
                <a:latin typeface="����"/>
              </a:rPr>
              <a:t>披</a:t>
            </a:r>
            <a:r>
              <a:rPr lang="zh-CN" altLang="en-US" sz="2000" b="0" i="0">
                <a:solidFill>
                  <a:srgbClr val="0F0F0F"/>
                </a:solidFill>
                <a:effectLst/>
                <a:latin typeface="����"/>
              </a:rPr>
              <a:t>帷西向立，</a:t>
            </a:r>
            <a:r>
              <a:rPr lang="zh-CN" altLang="en-US" sz="2000" b="1" i="0">
                <a:solidFill>
                  <a:srgbClr val="C00000"/>
                </a:solidFill>
                <a:effectLst/>
                <a:latin typeface="����"/>
              </a:rPr>
              <a:t>瞋目</a:t>
            </a:r>
            <a:r>
              <a:rPr lang="zh-CN" altLang="en-US" sz="2000" b="0" i="0">
                <a:solidFill>
                  <a:srgbClr val="0F0F0F"/>
                </a:solidFill>
                <a:effectLst/>
                <a:latin typeface="����"/>
              </a:rPr>
              <a:t>视项王，头发上指，目</a:t>
            </a:r>
            <a:r>
              <a:rPr lang="zh-CN" altLang="en-US" sz="2000" b="1" i="0">
                <a:solidFill>
                  <a:srgbClr val="C00000"/>
                </a:solidFill>
                <a:effectLst/>
                <a:latin typeface="����"/>
              </a:rPr>
              <a:t>眦</a:t>
            </a:r>
            <a:r>
              <a:rPr lang="zh-CN" altLang="en-US" sz="2000" b="0" i="0">
                <a:solidFill>
                  <a:srgbClr val="0F0F0F"/>
                </a:solidFill>
                <a:effectLst/>
                <a:latin typeface="����"/>
              </a:rPr>
              <a:t>尽裂。项王按剑而</a:t>
            </a:r>
            <a:r>
              <a:rPr lang="zh-CN" altLang="en-US" sz="2000" b="1" i="0">
                <a:solidFill>
                  <a:srgbClr val="C00000"/>
                </a:solidFill>
                <a:effectLst/>
                <a:latin typeface="����"/>
              </a:rPr>
              <a:t>跽</a:t>
            </a:r>
            <a:r>
              <a:rPr lang="zh-CN" altLang="en-US" sz="2000" b="0" i="0">
                <a:solidFill>
                  <a:srgbClr val="0F0F0F"/>
                </a:solidFill>
                <a:effectLst/>
                <a:latin typeface="����"/>
              </a:rPr>
              <a:t>曰：“客何为者？”张良曰：“沛公之</a:t>
            </a:r>
            <a:r>
              <a:rPr lang="zh-CN" altLang="en-US" sz="2000" b="1" i="0">
                <a:solidFill>
                  <a:srgbClr val="C00000"/>
                </a:solidFill>
                <a:effectLst/>
                <a:latin typeface="����"/>
              </a:rPr>
              <a:t>参乘</a:t>
            </a:r>
            <a:r>
              <a:rPr lang="zh-CN" altLang="en-US" sz="2000" b="0" i="0">
                <a:solidFill>
                  <a:srgbClr val="0F0F0F"/>
                </a:solidFill>
                <a:effectLst/>
                <a:latin typeface="����"/>
              </a:rPr>
              <a:t>樊哙者也。”项王曰：“壮士！赐之卮酒。”则与</a:t>
            </a:r>
            <a:r>
              <a:rPr lang="zh-CN" altLang="en-US" sz="2000" b="1" i="0">
                <a:solidFill>
                  <a:srgbClr val="C00000"/>
                </a:solidFill>
                <a:effectLst/>
                <a:latin typeface="����"/>
              </a:rPr>
              <a:t>斗</a:t>
            </a:r>
            <a:r>
              <a:rPr lang="zh-CN" altLang="en-US" sz="2000" b="0" i="0">
                <a:solidFill>
                  <a:srgbClr val="0F0F0F"/>
                </a:solidFill>
                <a:effectLst/>
                <a:latin typeface="����"/>
              </a:rPr>
              <a:t>卮酒。哙拜谢，起，立而饮之。项王曰：“赐之</a:t>
            </a:r>
            <a:r>
              <a:rPr lang="zh-CN" altLang="en-US" sz="2000" b="1" i="0">
                <a:solidFill>
                  <a:srgbClr val="C00000"/>
                </a:solidFill>
                <a:effectLst/>
                <a:latin typeface="����"/>
              </a:rPr>
              <a:t>彘肩</a:t>
            </a:r>
            <a:r>
              <a:rPr lang="zh-CN" altLang="en-US" sz="2000" b="0" i="0">
                <a:solidFill>
                  <a:srgbClr val="0F0F0F"/>
                </a:solidFill>
                <a:effectLst/>
                <a:latin typeface="����"/>
              </a:rPr>
              <a:t>。”则与一生彘肩。</a:t>
            </a:r>
            <a:endParaRPr lang="zh-CN" altLang="en-US" sz="2000"/>
          </a:p>
        </p:txBody>
      </p:sp>
      <p:sp>
        <p:nvSpPr>
          <p:cNvPr id="11" name="文本框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F56155B0-07BD-4404-8921-7377344E5178}"/>
              </a:ext>
            </a:extLst>
          </p:cNvPr>
          <p:cNvSpPr txBox="1"/>
          <p:nvPr/>
        </p:nvSpPr>
        <p:spPr>
          <a:xfrm>
            <a:off x="1074493" y="3266415"/>
            <a:ext cx="1333929" cy="477054"/>
          </a:xfrm>
          <a:prstGeom prst="rect">
            <a:avLst/>
          </a:prstGeom>
          <a:solidFill>
            <a:schemeClr val="bg1"/>
          </a:solidFill>
          <a:effectLst>
            <a:softEdge rad="127000"/>
          </a:effectLst>
        </p:spPr>
        <p:txBody>
          <a:bodyPr wrap="square" rtlCol="0">
            <a:spAutoFit/>
          </a:bodyPr>
          <a:lstStyle/>
          <a:p>
            <a:r>
              <a:rPr lang="zh-CN" altLang="en-US" sz="2500">
                <a:solidFill>
                  <a:srgbClr val="8A705E"/>
                </a:solidFill>
                <a:latin typeface="华文隶书" panose="02010800040101010101" pitchFamily="2" charset="-122"/>
                <a:ea typeface="华文隶书" panose="02010800040101010101" pitchFamily="2" charset="-122"/>
              </a:rPr>
              <a:t> 注释：</a:t>
            </a:r>
          </a:p>
        </p:txBody>
      </p:sp>
      <p:sp>
        <p:nvSpPr>
          <p:cNvPr id="12" name="文本框 1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A458E36-93C6-4D82-B65D-E70FABAD6489}"/>
              </a:ext>
            </a:extLst>
          </p:cNvPr>
          <p:cNvSpPr txBox="1"/>
          <p:nvPr/>
        </p:nvSpPr>
        <p:spPr>
          <a:xfrm>
            <a:off x="979463" y="3636692"/>
            <a:ext cx="10584180" cy="2957861"/>
          </a:xfrm>
          <a:prstGeom prst="rect">
            <a:avLst/>
          </a:prstGeom>
          <a:noFill/>
        </p:spPr>
        <p:txBody>
          <a:bodyPr wrap="square">
            <a:spAutoFit/>
          </a:bodyPr>
          <a:lstStyle/>
          <a:p>
            <a:pPr>
              <a:lnSpc>
                <a:spcPct val="150000"/>
              </a:lnSpc>
            </a:pPr>
            <a:r>
              <a:rPr lang="zh-CN" altLang="en-US" b="0" i="0">
                <a:solidFill>
                  <a:srgbClr val="C00000"/>
                </a:solidFill>
                <a:effectLst/>
                <a:latin typeface="����"/>
              </a:rPr>
              <a:t>樊哙（</a:t>
            </a:r>
            <a:r>
              <a:rPr lang="en-US" altLang="zh-CN" b="0" i="0" err="1">
                <a:solidFill>
                  <a:srgbClr val="C00000"/>
                </a:solidFill>
                <a:effectLst/>
                <a:latin typeface="����"/>
              </a:rPr>
              <a:t>kuài</a:t>
            </a:r>
            <a:r>
              <a:rPr lang="zh-CN" altLang="en-US" b="0" i="0">
                <a:solidFill>
                  <a:srgbClr val="C00000"/>
                </a:solidFill>
                <a:effectLst/>
                <a:latin typeface="����"/>
              </a:rPr>
              <a:t>）：</a:t>
            </a:r>
            <a:r>
              <a:rPr lang="zh-CN" altLang="en-US" b="0" i="0">
                <a:solidFill>
                  <a:srgbClr val="0F0F0F"/>
                </a:solidFill>
                <a:effectLst/>
                <a:latin typeface="����"/>
              </a:rPr>
              <a:t>刘邦麾下战将。</a:t>
            </a:r>
            <a:r>
              <a:rPr lang="zh-CN" altLang="en-US" b="0" i="0">
                <a:solidFill>
                  <a:srgbClr val="C00000"/>
                </a:solidFill>
                <a:effectLst/>
                <a:latin typeface="����"/>
              </a:rPr>
              <a:t>与之同命：</a:t>
            </a:r>
            <a:r>
              <a:rPr lang="zh-CN" altLang="en-US" b="0" i="0">
                <a:solidFill>
                  <a:srgbClr val="0F0F0F"/>
                </a:solidFill>
                <a:effectLst/>
                <a:latin typeface="����"/>
              </a:rPr>
              <a:t>跟沛公共生死。一说“同命”，即拼命。</a:t>
            </a:r>
            <a:r>
              <a:rPr lang="zh-CN" altLang="en-US"/>
              <a:t/>
            </a:r>
            <a:br>
              <a:rPr lang="zh-CN" altLang="en-US"/>
            </a:br>
            <a:r>
              <a:rPr lang="zh-CN" altLang="en-US" b="0" i="0">
                <a:solidFill>
                  <a:srgbClr val="C00000"/>
                </a:solidFill>
                <a:effectLst/>
                <a:latin typeface="����"/>
              </a:rPr>
              <a:t>拥：</a:t>
            </a:r>
            <a:r>
              <a:rPr lang="zh-CN" altLang="en-US" b="0" i="0">
                <a:solidFill>
                  <a:srgbClr val="0F0F0F"/>
                </a:solidFill>
                <a:effectLst/>
                <a:latin typeface="����"/>
              </a:rPr>
              <a:t>抱，持。</a:t>
            </a:r>
            <a:r>
              <a:rPr lang="zh-CN" altLang="en-US" b="0" i="0">
                <a:solidFill>
                  <a:srgbClr val="C00000"/>
                </a:solidFill>
                <a:effectLst/>
                <a:latin typeface="����"/>
              </a:rPr>
              <a:t>交戟：</a:t>
            </a:r>
            <a:r>
              <a:rPr lang="zh-CN" altLang="en-US" b="0" i="0">
                <a:solidFill>
                  <a:srgbClr val="0F0F0F"/>
                </a:solidFill>
                <a:effectLst/>
                <a:latin typeface="����"/>
              </a:rPr>
              <a:t>把戟交叉起来。</a:t>
            </a:r>
            <a:r>
              <a:rPr lang="zh-CN" altLang="en-US" b="0" i="0">
                <a:solidFill>
                  <a:srgbClr val="C00000"/>
                </a:solidFill>
                <a:effectLst/>
                <a:latin typeface="����"/>
              </a:rPr>
              <a:t>仆：</a:t>
            </a:r>
            <a:r>
              <a:rPr lang="zh-CN" altLang="en-US" b="0" i="0">
                <a:solidFill>
                  <a:srgbClr val="0F0F0F"/>
                </a:solidFill>
                <a:effectLst/>
                <a:latin typeface="����"/>
              </a:rPr>
              <a:t>倒下。</a:t>
            </a:r>
            <a:r>
              <a:rPr lang="zh-CN" altLang="en-US" b="0" i="0">
                <a:solidFill>
                  <a:srgbClr val="C00000"/>
                </a:solidFill>
                <a:effectLst/>
                <a:latin typeface="����"/>
              </a:rPr>
              <a:t>披：</a:t>
            </a:r>
            <a:r>
              <a:rPr lang="zh-CN" altLang="en-US" b="0" i="0">
                <a:solidFill>
                  <a:srgbClr val="0F0F0F"/>
                </a:solidFill>
                <a:effectLst/>
                <a:latin typeface="����"/>
              </a:rPr>
              <a:t>分开。</a:t>
            </a:r>
            <a:r>
              <a:rPr lang="zh-CN" altLang="en-US" b="0" i="0">
                <a:solidFill>
                  <a:srgbClr val="C00000"/>
                </a:solidFill>
                <a:effectLst/>
                <a:latin typeface="����"/>
              </a:rPr>
              <a:t>瞋（</a:t>
            </a:r>
            <a:r>
              <a:rPr lang="en-US" altLang="zh-CN" b="0" i="0" err="1">
                <a:solidFill>
                  <a:srgbClr val="C00000"/>
                </a:solidFill>
                <a:effectLst/>
                <a:latin typeface="����"/>
              </a:rPr>
              <a:t>chēn</a:t>
            </a:r>
            <a:r>
              <a:rPr lang="zh-CN" altLang="en-US" b="0" i="0">
                <a:solidFill>
                  <a:srgbClr val="C00000"/>
                </a:solidFill>
                <a:effectLst/>
                <a:latin typeface="����"/>
              </a:rPr>
              <a:t>）目：</a:t>
            </a:r>
            <a:r>
              <a:rPr lang="zh-CN" altLang="en-US" b="0" i="0">
                <a:solidFill>
                  <a:srgbClr val="0F0F0F"/>
                </a:solidFill>
                <a:effectLst/>
                <a:latin typeface="����"/>
              </a:rPr>
              <a:t>睁大眼睛。</a:t>
            </a:r>
            <a:r>
              <a:rPr lang="zh-CN" altLang="en-US" b="0" i="0">
                <a:solidFill>
                  <a:srgbClr val="C00000"/>
                </a:solidFill>
                <a:effectLst/>
                <a:latin typeface="����"/>
              </a:rPr>
              <a:t>眦（</a:t>
            </a:r>
            <a:r>
              <a:rPr lang="en-US" altLang="zh-CN" b="0" i="0" err="1">
                <a:solidFill>
                  <a:srgbClr val="C00000"/>
                </a:solidFill>
                <a:effectLst/>
                <a:latin typeface="����"/>
              </a:rPr>
              <a:t>zì</a:t>
            </a:r>
            <a:r>
              <a:rPr lang="zh-CN" altLang="en-US" b="0" i="0">
                <a:solidFill>
                  <a:srgbClr val="C00000"/>
                </a:solidFill>
                <a:effectLst/>
                <a:latin typeface="����"/>
              </a:rPr>
              <a:t>）：</a:t>
            </a:r>
            <a:r>
              <a:rPr lang="zh-CN" altLang="en-US" b="0" i="0">
                <a:solidFill>
                  <a:srgbClr val="0F0F0F"/>
                </a:solidFill>
                <a:effectLst/>
                <a:latin typeface="����"/>
              </a:rPr>
              <a:t>眼眶：</a:t>
            </a:r>
            <a:r>
              <a:rPr lang="zh-CN" altLang="en-US"/>
              <a:t/>
            </a:r>
            <a:br>
              <a:rPr lang="zh-CN" altLang="en-US"/>
            </a:br>
            <a:r>
              <a:rPr lang="zh-CN" altLang="en-US" b="0" i="0">
                <a:solidFill>
                  <a:srgbClr val="0F0F0F"/>
                </a:solidFill>
                <a:effectLst/>
                <a:latin typeface="����"/>
              </a:rPr>
              <a:t>跽：长跪，挺直上身跪起来。古人席地而坐，坐时臀部压在小腿上，挺直上身就显得身子长了，叫长跪，就是跽。</a:t>
            </a:r>
            <a:r>
              <a:rPr lang="zh-CN" altLang="en-US" b="1" i="0">
                <a:solidFill>
                  <a:srgbClr val="0F0F0F"/>
                </a:solidFill>
                <a:effectLst/>
                <a:latin typeface="����"/>
              </a:rPr>
              <a:t>参乘（</a:t>
            </a:r>
            <a:r>
              <a:rPr lang="en-US" altLang="zh-CN" b="1" i="0" err="1">
                <a:solidFill>
                  <a:srgbClr val="0F0F0F"/>
                </a:solidFill>
                <a:effectLst/>
                <a:latin typeface="����"/>
              </a:rPr>
              <a:t>cānshèng</a:t>
            </a:r>
            <a:r>
              <a:rPr lang="zh-CN" altLang="en-US" b="1" i="0">
                <a:solidFill>
                  <a:srgbClr val="0F0F0F"/>
                </a:solidFill>
                <a:effectLst/>
                <a:latin typeface="����"/>
              </a:rPr>
              <a:t>）：</a:t>
            </a:r>
            <a:r>
              <a:rPr lang="zh-CN" altLang="en-US" b="0" i="0">
                <a:solidFill>
                  <a:srgbClr val="0F0F0F"/>
                </a:solidFill>
                <a:effectLst/>
                <a:latin typeface="����"/>
              </a:rPr>
              <a:t>即“骖乘”，古代主将战车上居于右侧担任护卫的武士，又叫车右。</a:t>
            </a:r>
            <a:r>
              <a:rPr lang="zh-CN" altLang="en-US"/>
              <a:t/>
            </a:r>
            <a:br>
              <a:rPr lang="zh-CN" altLang="en-US"/>
            </a:br>
            <a:r>
              <a:rPr lang="zh-CN" altLang="en-US" b="0" i="0">
                <a:solidFill>
                  <a:srgbClr val="C00000"/>
                </a:solidFill>
                <a:effectLst/>
                <a:latin typeface="����"/>
              </a:rPr>
              <a:t>斗：</a:t>
            </a:r>
            <a:r>
              <a:rPr lang="zh-CN" altLang="en-US" b="0" i="0">
                <a:solidFill>
                  <a:srgbClr val="0F0F0F"/>
                </a:solidFill>
                <a:effectLst/>
                <a:latin typeface="����"/>
              </a:rPr>
              <a:t>古代盛酒器。</a:t>
            </a:r>
            <a:r>
              <a:rPr lang="en-US" altLang="zh-CN" b="0" i="0">
                <a:solidFill>
                  <a:srgbClr val="0F0F0F"/>
                </a:solidFill>
                <a:effectLst/>
                <a:latin typeface="����"/>
              </a:rPr>
              <a:t>《</a:t>
            </a:r>
            <a:r>
              <a:rPr lang="zh-CN" altLang="en-US" b="0" i="0">
                <a:solidFill>
                  <a:srgbClr val="0F0F0F"/>
                </a:solidFill>
                <a:effectLst/>
                <a:latin typeface="����"/>
              </a:rPr>
              <a:t>会注考证</a:t>
            </a:r>
            <a:r>
              <a:rPr lang="en-US" altLang="zh-CN" b="0" i="0">
                <a:solidFill>
                  <a:srgbClr val="0F0F0F"/>
                </a:solidFill>
                <a:effectLst/>
                <a:latin typeface="����"/>
              </a:rPr>
              <a:t>》</a:t>
            </a:r>
            <a:r>
              <a:rPr lang="zh-CN" altLang="en-US" b="0" i="0">
                <a:solidFill>
                  <a:srgbClr val="0F0F0F"/>
                </a:solidFill>
                <a:effectLst/>
                <a:latin typeface="����"/>
              </a:rPr>
              <a:t>引李笠说</a:t>
            </a:r>
            <a:r>
              <a:rPr lang="en-US" altLang="zh-CN" b="0" i="0">
                <a:solidFill>
                  <a:srgbClr val="0F0F0F"/>
                </a:solidFill>
                <a:effectLst/>
                <a:latin typeface="����"/>
              </a:rPr>
              <a:t>《</a:t>
            </a:r>
            <a:r>
              <a:rPr lang="zh-CN" altLang="en-US" b="0" i="0">
                <a:solidFill>
                  <a:srgbClr val="0F0F0F"/>
                </a:solidFill>
                <a:effectLst/>
                <a:latin typeface="����"/>
              </a:rPr>
              <a:t>汉书</a:t>
            </a:r>
            <a:r>
              <a:rPr lang="en-US" altLang="zh-CN" b="0" i="0">
                <a:solidFill>
                  <a:srgbClr val="0F0F0F"/>
                </a:solidFill>
                <a:effectLst/>
                <a:latin typeface="����"/>
              </a:rPr>
              <a:t>·</a:t>
            </a:r>
            <a:r>
              <a:rPr lang="zh-CN" altLang="en-US" b="0" i="0">
                <a:solidFill>
                  <a:srgbClr val="0F0F0F"/>
                </a:solidFill>
                <a:effectLst/>
                <a:latin typeface="����"/>
              </a:rPr>
              <a:t>樊哙传</a:t>
            </a:r>
            <a:r>
              <a:rPr lang="en-US" altLang="zh-CN" b="0" i="0">
                <a:solidFill>
                  <a:srgbClr val="0F0F0F"/>
                </a:solidFill>
                <a:effectLst/>
                <a:latin typeface="����"/>
              </a:rPr>
              <a:t>》“</a:t>
            </a:r>
            <a:r>
              <a:rPr lang="zh-CN" altLang="en-US" b="0" i="0">
                <a:solidFill>
                  <a:srgbClr val="0F0F0F"/>
                </a:solidFill>
                <a:effectLst/>
                <a:latin typeface="����"/>
              </a:rPr>
              <a:t>与”下无“斗”字，“斗”盖衍字。</a:t>
            </a:r>
            <a:r>
              <a:rPr lang="zh-CN" altLang="en-US"/>
              <a:t/>
            </a:r>
            <a:br>
              <a:rPr lang="zh-CN" altLang="en-US"/>
            </a:br>
            <a:r>
              <a:rPr lang="zh-CN" altLang="en-US" b="0" i="0">
                <a:solidFill>
                  <a:srgbClr val="C00000"/>
                </a:solidFill>
                <a:effectLst/>
                <a:latin typeface="����"/>
              </a:rPr>
              <a:t>彘（</a:t>
            </a:r>
            <a:r>
              <a:rPr lang="en-US" altLang="zh-CN" b="0" i="0" err="1">
                <a:solidFill>
                  <a:srgbClr val="C00000"/>
                </a:solidFill>
                <a:effectLst/>
                <a:latin typeface="����"/>
              </a:rPr>
              <a:t>zhì</a:t>
            </a:r>
            <a:r>
              <a:rPr lang="zh-CN" altLang="en-US" b="0" i="0">
                <a:solidFill>
                  <a:srgbClr val="C00000"/>
                </a:solidFill>
                <a:effectLst/>
                <a:latin typeface="����"/>
              </a:rPr>
              <a:t>）肩：</a:t>
            </a:r>
            <a:r>
              <a:rPr lang="zh-CN" altLang="en-US" b="0" i="0">
                <a:solidFill>
                  <a:srgbClr val="0F0F0F"/>
                </a:solidFill>
                <a:effectLst/>
                <a:latin typeface="����"/>
              </a:rPr>
              <a:t>猪腿。生：未煮熟的。</a:t>
            </a:r>
            <a:r>
              <a:rPr lang="zh-CN" altLang="en-US"/>
              <a:t/>
            </a:r>
            <a:br>
              <a:rPr lang="zh-CN" altLang="en-US"/>
            </a:br>
            <a:endParaRPr lang="zh-CN" altLang="en-US"/>
          </a:p>
        </p:txBody>
      </p:sp>
    </p:spTree>
    <p:extLst>
      <p:ext uri="{BB962C8B-B14F-4D97-AF65-F5344CB8AC3E}">
        <p14:creationId xmlns:p14="http://schemas.microsoft.com/office/powerpoint/2010/main" val="312316337"/>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C9DCAFDC-EE7F-479B-B1CA-27BB90F03E17}"/>
              </a:ext>
            </a:extLst>
          </p:cNvPr>
          <p:cNvGrpSpPr/>
          <p:nvPr/>
        </p:nvGrpSpPr>
        <p:grpSpPr>
          <a:xfrm>
            <a:off x="729860" y="172575"/>
            <a:ext cx="10891548" cy="705245"/>
            <a:chOff x="1353976" y="487532"/>
            <a:chExt cx="10891548" cy="705245"/>
          </a:xfrm>
        </p:grpSpPr>
        <p:sp>
          <p:nvSpPr>
            <p:cNvPr id="7" name="矩形 6">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73E4EBC-AF25-4CE5-8EB9-A7158D5B3C6F}"/>
                </a:ext>
              </a:extLst>
            </p:cNvPr>
            <p:cNvSpPr/>
            <p:nvPr/>
          </p:nvSpPr>
          <p:spPr>
            <a:xfrm flipV="1">
              <a:off x="4362560" y="917838"/>
              <a:ext cx="7882964" cy="45719"/>
            </a:xfrm>
            <a:prstGeom prst="rect">
              <a:avLst/>
            </a:prstGeom>
            <a:solidFill>
              <a:srgbClr val="8A70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黑体" panose="02010609060101010101" pitchFamily="49" charset="-122"/>
                <a:ea typeface="黑体" panose="02010609060101010101" pitchFamily="49" charset="-122"/>
              </a:endParaRPr>
            </a:p>
          </p:txBody>
        </p:sp>
        <p:sp>
          <p:nvSpPr>
            <p:cNvPr id="9" name="TextBox 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6D27725E-735A-4245-9A17-BFB4AC525853}"/>
                </a:ext>
              </a:extLst>
            </p:cNvPr>
            <p:cNvSpPr txBox="1">
              <a:spLocks noChangeArrowheads="1"/>
            </p:cNvSpPr>
            <p:nvPr/>
          </p:nvSpPr>
          <p:spPr bwMode="auto">
            <a:xfrm>
              <a:off x="1353976" y="487532"/>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a:solidFill>
                    <a:srgbClr val="8A705E"/>
                  </a:solidFill>
                  <a:latin typeface="黑体" panose="02010609060101010101" pitchFamily="49" charset="-122"/>
                  <a:ea typeface="黑体" panose="02010609060101010101" pitchFamily="49" charset="-122"/>
                  <a:sym typeface="Arial" pitchFamily="34" charset="0"/>
                </a:rPr>
                <a:t>第一课时</a:t>
              </a:r>
            </a:p>
          </p:txBody>
        </p:sp>
        <p:sp>
          <p:nvSpPr>
            <p:cNvPr id="10" name="TextBox 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1DE0EAD-A289-42EC-8B55-5E2CC9CE33B8}"/>
                </a:ext>
              </a:extLst>
            </p:cNvPr>
            <p:cNvSpPr txBox="1">
              <a:spLocks noChangeArrowheads="1"/>
            </p:cNvSpPr>
            <p:nvPr/>
          </p:nvSpPr>
          <p:spPr bwMode="auto">
            <a:xfrm>
              <a:off x="1368490" y="977333"/>
              <a:ext cx="3255323" cy="21544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a:solidFill>
                    <a:schemeClr val="bg1">
                      <a:lumMod val="65000"/>
                    </a:schemeClr>
                  </a:solidFill>
                  <a:latin typeface="黑体" panose="02010609060101010101" pitchFamily="49" charset="-122"/>
                  <a:ea typeface="黑体" panose="02010609060101010101" pitchFamily="49" charset="-122"/>
                  <a:sym typeface="Arial" pitchFamily="34" charset="0"/>
                </a:rPr>
                <a:t>CLICK TO ADD CAPTION TEXT</a:t>
              </a:r>
              <a:endParaRPr lang="zh-CN" altLang="en-US" sz="1400">
                <a:solidFill>
                  <a:schemeClr val="bg1">
                    <a:lumMod val="65000"/>
                  </a:schemeClr>
                </a:solidFill>
                <a:latin typeface="黑体" panose="02010609060101010101" pitchFamily="49" charset="-122"/>
                <a:ea typeface="黑体" panose="02010609060101010101" pitchFamily="49" charset="-122"/>
                <a:sym typeface="Arial" pitchFamily="34" charset="0"/>
              </a:endParaRPr>
            </a:p>
          </p:txBody>
        </p:sp>
      </p:grpSp>
      <p:sp>
        <p:nvSpPr>
          <p:cNvPr id="8" name="文本框 7">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7EB00DF6-B401-4C95-AE13-9569B84613AA}"/>
              </a:ext>
            </a:extLst>
          </p:cNvPr>
          <p:cNvSpPr txBox="1"/>
          <p:nvPr/>
        </p:nvSpPr>
        <p:spPr>
          <a:xfrm>
            <a:off x="831752" y="891596"/>
            <a:ext cx="11048413" cy="2347950"/>
          </a:xfrm>
          <a:prstGeom prst="rect">
            <a:avLst/>
          </a:prstGeom>
          <a:noFill/>
        </p:spPr>
        <p:txBody>
          <a:bodyPr wrap="square">
            <a:spAutoFit/>
          </a:bodyPr>
          <a:lstStyle/>
          <a:p>
            <a:pPr>
              <a:lnSpc>
                <a:spcPct val="150000"/>
              </a:lnSpc>
            </a:pPr>
            <a:r>
              <a:rPr lang="zh-CN" altLang="en-US" sz="2000" b="0" i="0">
                <a:solidFill>
                  <a:srgbClr val="0F0F0F"/>
                </a:solidFill>
                <a:effectLst/>
                <a:latin typeface="����"/>
              </a:rPr>
              <a:t>       于是张良至军门见樊哙。樊哙曰：“今日之事何如？”良曰：“甚急！今者项庄拔剑舞，其意常在沛公也。”哙曰：“此迫矣！臣请入，与之同命。”哙即带剑拥盾入军门。交戟之卫士欲止不内，樊哙侧其盾以撞，卫士仆地，哙遂入，披帷西向立，瞋目视项王，头发上指，目眦尽裂。项王按剑而跽曰：“客何为者？”张良曰：“沛公之参乘樊哙者也。”项王曰：“壮士！赐之卮酒。”则与斗卮酒。哙拜谢，起，立而饮之。项王曰：“赐之彘肩。”则与一生彘肩。</a:t>
            </a:r>
            <a:endParaRPr lang="zh-CN" altLang="en-US" sz="2000"/>
          </a:p>
        </p:txBody>
      </p:sp>
      <p:sp>
        <p:nvSpPr>
          <p:cNvPr id="11" name="文本框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F56155B0-07BD-4404-8921-7377344E5178}"/>
              </a:ext>
            </a:extLst>
          </p:cNvPr>
          <p:cNvSpPr txBox="1"/>
          <p:nvPr/>
        </p:nvSpPr>
        <p:spPr>
          <a:xfrm>
            <a:off x="1074493" y="3266415"/>
            <a:ext cx="1333929" cy="477054"/>
          </a:xfrm>
          <a:prstGeom prst="rect">
            <a:avLst/>
          </a:prstGeom>
          <a:solidFill>
            <a:schemeClr val="bg1"/>
          </a:solidFill>
          <a:effectLst>
            <a:softEdge rad="127000"/>
          </a:effectLst>
        </p:spPr>
        <p:txBody>
          <a:bodyPr wrap="square" rtlCol="0">
            <a:spAutoFit/>
          </a:bodyPr>
          <a:lstStyle/>
          <a:p>
            <a:r>
              <a:rPr lang="zh-CN" altLang="en-US" sz="2500">
                <a:solidFill>
                  <a:srgbClr val="8A705E"/>
                </a:solidFill>
                <a:latin typeface="华文隶书" panose="02010800040101010101" pitchFamily="2" charset="-122"/>
                <a:ea typeface="华文隶书" panose="02010800040101010101" pitchFamily="2" charset="-122"/>
              </a:rPr>
              <a:t> 译文：</a:t>
            </a:r>
          </a:p>
        </p:txBody>
      </p:sp>
      <p:sp>
        <p:nvSpPr>
          <p:cNvPr id="12" name="文本框 1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824CE0E9-4F7F-480A-9422-6A78BDBA88F9}"/>
              </a:ext>
            </a:extLst>
          </p:cNvPr>
          <p:cNvSpPr txBox="1"/>
          <p:nvPr/>
        </p:nvSpPr>
        <p:spPr>
          <a:xfrm>
            <a:off x="831752" y="3620043"/>
            <a:ext cx="11048413" cy="2537874"/>
          </a:xfrm>
          <a:prstGeom prst="rect">
            <a:avLst/>
          </a:prstGeom>
          <a:noFill/>
        </p:spPr>
        <p:txBody>
          <a:bodyPr wrap="square">
            <a:spAutoFit/>
          </a:bodyPr>
          <a:lstStyle/>
          <a:p>
            <a:pPr>
              <a:lnSpc>
                <a:spcPct val="150000"/>
              </a:lnSpc>
            </a:pPr>
            <a:r>
              <a:rPr lang="zh-CN" altLang="en-US" b="0" i="0" u="sng">
                <a:solidFill>
                  <a:srgbClr val="90775E"/>
                </a:solidFill>
                <a:effectLst/>
                <a:latin typeface="����"/>
              </a:rPr>
              <a:t>于是张良到军营门口找樊哙。樊哙问：“今天的事情怎么样？”张良说：“很危急！现在项庄拔剑起舞，他的意图常在沛公身上啊！”樊哙说：“这太危急了，请让我进去，跟他同生死。”于是樊哙拿着剑，持着盾牌，冲入军门。持戟交叉守卫军门的卫士想阻止他进去，樊哙侧着盾牌撞去，卫士跌倒在地上，樊哙就进去了，掀开帷帐朝西站着，瞪着眼睛看着项王，头发直竖起来，眼角都裂开了。项王握着剑挺起身问：“客人是干什么的？”张良说：“是沛公的参乘樊哙。”项王说：“壮士！赏他一杯酒。”左右就递给他一大杯酒，樊哙拜谢后，起身，站着把酒喝了。项王又说：“赏他一条猪的前腿。”于是给了他一个生的猪前腿。</a:t>
            </a:r>
            <a:endParaRPr lang="zh-CN" altLang="en-US" u="sng">
              <a:solidFill>
                <a:srgbClr val="90775E"/>
              </a:solidFill>
            </a:endParaRPr>
          </a:p>
        </p:txBody>
      </p:sp>
    </p:spTree>
    <p:extLst>
      <p:ext uri="{BB962C8B-B14F-4D97-AF65-F5344CB8AC3E}">
        <p14:creationId xmlns:p14="http://schemas.microsoft.com/office/powerpoint/2010/main" val="2179098591"/>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C9DCAFDC-EE7F-479B-B1CA-27BB90F03E17}"/>
              </a:ext>
            </a:extLst>
          </p:cNvPr>
          <p:cNvGrpSpPr/>
          <p:nvPr/>
        </p:nvGrpSpPr>
        <p:grpSpPr>
          <a:xfrm>
            <a:off x="729860" y="172575"/>
            <a:ext cx="10891548" cy="705245"/>
            <a:chOff x="1353976" y="487532"/>
            <a:chExt cx="10891548" cy="705245"/>
          </a:xfrm>
        </p:grpSpPr>
        <p:sp>
          <p:nvSpPr>
            <p:cNvPr id="7" name="矩形 6">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73E4EBC-AF25-4CE5-8EB9-A7158D5B3C6F}"/>
                </a:ext>
              </a:extLst>
            </p:cNvPr>
            <p:cNvSpPr/>
            <p:nvPr/>
          </p:nvSpPr>
          <p:spPr>
            <a:xfrm flipV="1">
              <a:off x="4362560" y="917838"/>
              <a:ext cx="7882964" cy="45719"/>
            </a:xfrm>
            <a:prstGeom prst="rect">
              <a:avLst/>
            </a:prstGeom>
            <a:solidFill>
              <a:srgbClr val="8A70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黑体" panose="02010609060101010101" pitchFamily="49" charset="-122"/>
                <a:ea typeface="黑体" panose="02010609060101010101" pitchFamily="49" charset="-122"/>
              </a:endParaRPr>
            </a:p>
          </p:txBody>
        </p:sp>
        <p:sp>
          <p:nvSpPr>
            <p:cNvPr id="9" name="TextBox 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6D27725E-735A-4245-9A17-BFB4AC525853}"/>
                </a:ext>
              </a:extLst>
            </p:cNvPr>
            <p:cNvSpPr txBox="1">
              <a:spLocks noChangeArrowheads="1"/>
            </p:cNvSpPr>
            <p:nvPr/>
          </p:nvSpPr>
          <p:spPr bwMode="auto">
            <a:xfrm>
              <a:off x="1353976" y="487532"/>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a:solidFill>
                    <a:srgbClr val="8A705E"/>
                  </a:solidFill>
                  <a:latin typeface="黑体" panose="02010609060101010101" pitchFamily="49" charset="-122"/>
                  <a:ea typeface="黑体" panose="02010609060101010101" pitchFamily="49" charset="-122"/>
                  <a:sym typeface="Arial" pitchFamily="34" charset="0"/>
                </a:rPr>
                <a:t>第一课时</a:t>
              </a:r>
            </a:p>
          </p:txBody>
        </p:sp>
        <p:sp>
          <p:nvSpPr>
            <p:cNvPr id="10" name="TextBox 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1DE0EAD-A289-42EC-8B55-5E2CC9CE33B8}"/>
                </a:ext>
              </a:extLst>
            </p:cNvPr>
            <p:cNvSpPr txBox="1">
              <a:spLocks noChangeArrowheads="1"/>
            </p:cNvSpPr>
            <p:nvPr/>
          </p:nvSpPr>
          <p:spPr bwMode="auto">
            <a:xfrm>
              <a:off x="1368490" y="977333"/>
              <a:ext cx="3255323" cy="21544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a:solidFill>
                    <a:schemeClr val="bg1">
                      <a:lumMod val="65000"/>
                    </a:schemeClr>
                  </a:solidFill>
                  <a:latin typeface="黑体" panose="02010609060101010101" pitchFamily="49" charset="-122"/>
                  <a:ea typeface="黑体" panose="02010609060101010101" pitchFamily="49" charset="-122"/>
                  <a:sym typeface="Arial" pitchFamily="34" charset="0"/>
                </a:rPr>
                <a:t>CLICK TO ADD CAPTION TEXT</a:t>
              </a:r>
              <a:endParaRPr lang="zh-CN" altLang="en-US" sz="1400">
                <a:solidFill>
                  <a:schemeClr val="bg1">
                    <a:lumMod val="65000"/>
                  </a:schemeClr>
                </a:solidFill>
                <a:latin typeface="黑体" panose="02010609060101010101" pitchFamily="49" charset="-122"/>
                <a:ea typeface="黑体" panose="02010609060101010101" pitchFamily="49" charset="-122"/>
                <a:sym typeface="Arial" pitchFamily="34" charset="0"/>
              </a:endParaRPr>
            </a:p>
          </p:txBody>
        </p:sp>
      </p:grpSp>
      <p:sp>
        <p:nvSpPr>
          <p:cNvPr id="8" name="文本框 7">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0D89FB7F-0F7F-459E-B8FD-C702C4D01906}"/>
              </a:ext>
            </a:extLst>
          </p:cNvPr>
          <p:cNvSpPr txBox="1"/>
          <p:nvPr/>
        </p:nvSpPr>
        <p:spPr>
          <a:xfrm>
            <a:off x="937770" y="877820"/>
            <a:ext cx="11132310" cy="2809615"/>
          </a:xfrm>
          <a:prstGeom prst="rect">
            <a:avLst/>
          </a:prstGeom>
          <a:noFill/>
        </p:spPr>
        <p:txBody>
          <a:bodyPr wrap="square">
            <a:spAutoFit/>
          </a:bodyPr>
          <a:lstStyle/>
          <a:p>
            <a:pPr>
              <a:lnSpc>
                <a:spcPct val="150000"/>
              </a:lnSpc>
            </a:pPr>
            <a:r>
              <a:rPr lang="zh-CN" altLang="en-US" sz="2000" b="0" i="0">
                <a:solidFill>
                  <a:srgbClr val="0F0F0F"/>
                </a:solidFill>
                <a:effectLst/>
                <a:latin typeface="����"/>
              </a:rPr>
              <a:t>樊哙覆其盾于地，加彘肩上，拔剑切而</a:t>
            </a:r>
            <a:r>
              <a:rPr lang="zh-CN" altLang="en-US" sz="2000" b="1" i="0">
                <a:solidFill>
                  <a:srgbClr val="C00000"/>
                </a:solidFill>
                <a:effectLst/>
                <a:latin typeface="����"/>
              </a:rPr>
              <a:t>啖</a:t>
            </a:r>
            <a:r>
              <a:rPr lang="zh-CN" altLang="en-US" sz="2000" b="0" i="0">
                <a:solidFill>
                  <a:srgbClr val="0F0F0F"/>
                </a:solidFill>
                <a:effectLst/>
                <a:latin typeface="����"/>
              </a:rPr>
              <a:t>之。项王曰：“壮士！能复饮乎？”樊哙曰：“臣死且不避，卮酒安足辞！夫秦王有虎狼之心，杀人如不能</a:t>
            </a:r>
            <a:r>
              <a:rPr lang="zh-CN" altLang="en-US" sz="2000" b="1" i="0">
                <a:solidFill>
                  <a:srgbClr val="C00000"/>
                </a:solidFill>
                <a:effectLst/>
                <a:latin typeface="����"/>
              </a:rPr>
              <a:t>举</a:t>
            </a:r>
            <a:r>
              <a:rPr lang="zh-CN" altLang="en-US" sz="2000" b="0" i="0">
                <a:solidFill>
                  <a:srgbClr val="0F0F0F"/>
                </a:solidFill>
                <a:effectLst/>
                <a:latin typeface="����"/>
              </a:rPr>
              <a:t>，</a:t>
            </a:r>
            <a:r>
              <a:rPr lang="zh-CN" altLang="en-US" sz="2000" b="1" i="0">
                <a:solidFill>
                  <a:srgbClr val="C00000"/>
                </a:solidFill>
                <a:effectLst/>
                <a:latin typeface="����"/>
              </a:rPr>
              <a:t>刑人</a:t>
            </a:r>
            <a:r>
              <a:rPr lang="zh-CN" altLang="en-US" sz="2000" b="0" i="0">
                <a:solidFill>
                  <a:srgbClr val="0F0F0F"/>
                </a:solidFill>
                <a:effectLst/>
                <a:latin typeface="����"/>
              </a:rPr>
              <a:t>如恐不胜，天下皆叛之。怀王与诸将约曰：‘先破秦入咸阳者王之。’今沛公先破秦入咸阳，毫毛不敢有所近，封闭宫室，还军霸上，以待大王来。故遣将守关者，备他盗出入与非常也。劳苦而功高如此，未有封侯之赏，而听</a:t>
            </a:r>
            <a:r>
              <a:rPr lang="zh-CN" altLang="en-US" sz="2000" b="1" i="0">
                <a:solidFill>
                  <a:srgbClr val="C00000"/>
                </a:solidFill>
                <a:effectLst/>
                <a:latin typeface="����"/>
              </a:rPr>
              <a:t>细说</a:t>
            </a:r>
            <a:r>
              <a:rPr lang="zh-CN" altLang="en-US" sz="2000" b="0" i="0">
                <a:solidFill>
                  <a:srgbClr val="0F0F0F"/>
                </a:solidFill>
                <a:effectLst/>
                <a:latin typeface="����"/>
              </a:rPr>
              <a:t>，欲诛有功之人，此亡秦之续耳。窃为大王不取也！”项王未有以应，曰：“坐。”樊哙从良坐。坐须臾，沛公起</a:t>
            </a:r>
            <a:r>
              <a:rPr lang="zh-CN" altLang="en-US" sz="2000" b="1" i="0">
                <a:solidFill>
                  <a:srgbClr val="C00000"/>
                </a:solidFill>
                <a:effectLst/>
                <a:latin typeface="����"/>
              </a:rPr>
              <a:t>如厕</a:t>
            </a:r>
            <a:r>
              <a:rPr lang="zh-CN" altLang="en-US" sz="2000" b="0" i="0">
                <a:solidFill>
                  <a:srgbClr val="0F0F0F"/>
                </a:solidFill>
                <a:effectLst/>
                <a:latin typeface="����"/>
              </a:rPr>
              <a:t>，因招樊哙出。</a:t>
            </a:r>
            <a:endParaRPr lang="zh-CN" altLang="en-US" sz="2000"/>
          </a:p>
        </p:txBody>
      </p:sp>
      <p:sp>
        <p:nvSpPr>
          <p:cNvPr id="11" name="文本框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56D8E5E-9235-477C-813A-289B9B934C90}"/>
              </a:ext>
            </a:extLst>
          </p:cNvPr>
          <p:cNvSpPr txBox="1"/>
          <p:nvPr/>
        </p:nvSpPr>
        <p:spPr>
          <a:xfrm>
            <a:off x="1074493" y="3688452"/>
            <a:ext cx="1333929" cy="477054"/>
          </a:xfrm>
          <a:prstGeom prst="rect">
            <a:avLst/>
          </a:prstGeom>
          <a:solidFill>
            <a:schemeClr val="bg1"/>
          </a:solidFill>
          <a:effectLst>
            <a:softEdge rad="127000"/>
          </a:effectLst>
        </p:spPr>
        <p:txBody>
          <a:bodyPr wrap="square" rtlCol="0">
            <a:spAutoFit/>
          </a:bodyPr>
          <a:lstStyle/>
          <a:p>
            <a:r>
              <a:rPr lang="zh-CN" altLang="en-US" sz="2500">
                <a:solidFill>
                  <a:srgbClr val="8A705E"/>
                </a:solidFill>
                <a:latin typeface="华文隶书" panose="02010800040101010101" pitchFamily="2" charset="-122"/>
                <a:ea typeface="华文隶书" panose="02010800040101010101" pitchFamily="2" charset="-122"/>
              </a:rPr>
              <a:t> 注释：</a:t>
            </a:r>
          </a:p>
        </p:txBody>
      </p:sp>
      <p:sp>
        <p:nvSpPr>
          <p:cNvPr id="12" name="文本框 1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F6C2FC1-4AEB-4CCC-AF91-1A8C23F63D7A}"/>
              </a:ext>
            </a:extLst>
          </p:cNvPr>
          <p:cNvSpPr txBox="1"/>
          <p:nvPr/>
        </p:nvSpPr>
        <p:spPr>
          <a:xfrm>
            <a:off x="1123730" y="4001484"/>
            <a:ext cx="8205229" cy="2122376"/>
          </a:xfrm>
          <a:prstGeom prst="rect">
            <a:avLst/>
          </a:prstGeom>
          <a:noFill/>
        </p:spPr>
        <p:txBody>
          <a:bodyPr wrap="square">
            <a:spAutoFit/>
          </a:bodyPr>
          <a:lstStyle/>
          <a:p>
            <a:pPr>
              <a:lnSpc>
                <a:spcPct val="150000"/>
              </a:lnSpc>
            </a:pPr>
            <a:r>
              <a:rPr lang="zh-CN" altLang="en-US" b="0" i="0">
                <a:solidFill>
                  <a:srgbClr val="0F0F0F"/>
                </a:solidFill>
                <a:effectLst/>
                <a:latin typeface="����"/>
              </a:rPr>
              <a:t>啖（</a:t>
            </a:r>
            <a:r>
              <a:rPr lang="en-US" altLang="zh-CN" b="0" i="0" err="1">
                <a:solidFill>
                  <a:srgbClr val="0F0F0F"/>
                </a:solidFill>
                <a:effectLst/>
                <a:latin typeface="����"/>
              </a:rPr>
              <a:t>dàn</a:t>
            </a:r>
            <a:r>
              <a:rPr lang="zh-CN" altLang="en-US" b="0" i="0">
                <a:solidFill>
                  <a:srgbClr val="0F0F0F"/>
                </a:solidFill>
                <a:effectLst/>
                <a:latin typeface="����"/>
              </a:rPr>
              <a:t>）吃。</a:t>
            </a:r>
            <a:r>
              <a:rPr lang="zh-CN" altLang="en-US"/>
              <a:t/>
            </a:r>
            <a:br>
              <a:rPr lang="zh-CN" altLang="en-US"/>
            </a:br>
            <a:r>
              <a:rPr lang="zh-CN" altLang="en-US" b="0" i="0">
                <a:solidFill>
                  <a:srgbClr val="0F0F0F"/>
                </a:solidFill>
                <a:effectLst/>
                <a:latin typeface="����"/>
              </a:rPr>
              <a:t>举：尽。</a:t>
            </a:r>
            <a:r>
              <a:rPr lang="zh-CN" altLang="en-US"/>
              <a:t/>
            </a:r>
            <a:br>
              <a:rPr lang="zh-CN" altLang="en-US"/>
            </a:br>
            <a:r>
              <a:rPr lang="zh-CN" altLang="en-US" b="0" i="0">
                <a:solidFill>
                  <a:srgbClr val="0F0F0F"/>
                </a:solidFill>
                <a:effectLst/>
                <a:latin typeface="����"/>
              </a:rPr>
              <a:t>刑人：给人用刑。胜：尽，极。</a:t>
            </a:r>
            <a:r>
              <a:rPr lang="zh-CN" altLang="en-US"/>
              <a:t/>
            </a:r>
            <a:br>
              <a:rPr lang="zh-CN" altLang="en-US"/>
            </a:br>
            <a:r>
              <a:rPr lang="zh-CN" altLang="en-US" b="0" i="0">
                <a:solidFill>
                  <a:srgbClr val="0F0F0F"/>
                </a:solidFill>
                <a:effectLst/>
                <a:latin typeface="����"/>
              </a:rPr>
              <a:t>细说：指小人的谗言。</a:t>
            </a:r>
            <a:r>
              <a:rPr lang="zh-CN" altLang="en-US"/>
              <a:t/>
            </a:r>
            <a:br>
              <a:rPr lang="zh-CN" altLang="en-US"/>
            </a:br>
            <a:r>
              <a:rPr lang="zh-CN" altLang="en-US" b="0" i="0">
                <a:solidFill>
                  <a:srgbClr val="0F0F0F"/>
                </a:solidFill>
                <a:effectLst/>
                <a:latin typeface="����"/>
              </a:rPr>
              <a:t>如厕：上厕所。如，往。</a:t>
            </a:r>
            <a:endParaRPr lang="zh-CN" altLang="en-US"/>
          </a:p>
        </p:txBody>
      </p:sp>
      <p:pic>
        <p:nvPicPr>
          <p:cNvPr id="4" name="图片 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0C7530ED-00FC-422C-B74F-E1751A09ACAD}"/>
              </a:ext>
            </a:extLst>
          </p:cNvPr>
          <p:cNvPicPr>
            <a:picLocks noChangeAspect="1"/>
          </p:cNvPicPr>
          <p:nvPr/>
        </p:nvPicPr>
        <p:blipFill>
          <a:blip r:embed="rId3"/>
          <a:stretch>
            <a:fillRect/>
          </a:stretch>
        </p:blipFill>
        <p:spPr>
          <a:xfrm>
            <a:off x="6354015" y="3429794"/>
            <a:ext cx="4761905" cy="3028571"/>
          </a:xfrm>
          <a:prstGeom prst="rect">
            <a:avLst/>
          </a:prstGeom>
          <a:effectLst>
            <a:softEdge rad="228600"/>
          </a:effectLst>
        </p:spPr>
      </p:pic>
    </p:spTree>
    <p:extLst>
      <p:ext uri="{BB962C8B-B14F-4D97-AF65-F5344CB8AC3E}">
        <p14:creationId xmlns:p14="http://schemas.microsoft.com/office/powerpoint/2010/main" val="3120971864"/>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C9DCAFDC-EE7F-479B-B1CA-27BB90F03E17}"/>
              </a:ext>
            </a:extLst>
          </p:cNvPr>
          <p:cNvGrpSpPr/>
          <p:nvPr/>
        </p:nvGrpSpPr>
        <p:grpSpPr>
          <a:xfrm>
            <a:off x="729860" y="172575"/>
            <a:ext cx="10891548" cy="705245"/>
            <a:chOff x="1353976" y="487532"/>
            <a:chExt cx="10891548" cy="705245"/>
          </a:xfrm>
        </p:grpSpPr>
        <p:sp>
          <p:nvSpPr>
            <p:cNvPr id="7" name="矩形 6">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73E4EBC-AF25-4CE5-8EB9-A7158D5B3C6F}"/>
                </a:ext>
              </a:extLst>
            </p:cNvPr>
            <p:cNvSpPr/>
            <p:nvPr/>
          </p:nvSpPr>
          <p:spPr>
            <a:xfrm flipV="1">
              <a:off x="4362560" y="917838"/>
              <a:ext cx="7882964" cy="45719"/>
            </a:xfrm>
            <a:prstGeom prst="rect">
              <a:avLst/>
            </a:prstGeom>
            <a:solidFill>
              <a:srgbClr val="8A70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黑体" panose="02010609060101010101" pitchFamily="49" charset="-122"/>
                <a:ea typeface="黑体" panose="02010609060101010101" pitchFamily="49" charset="-122"/>
              </a:endParaRPr>
            </a:p>
          </p:txBody>
        </p:sp>
        <p:sp>
          <p:nvSpPr>
            <p:cNvPr id="9" name="TextBox 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6D27725E-735A-4245-9A17-BFB4AC525853}"/>
                </a:ext>
              </a:extLst>
            </p:cNvPr>
            <p:cNvSpPr txBox="1">
              <a:spLocks noChangeArrowheads="1"/>
            </p:cNvSpPr>
            <p:nvPr/>
          </p:nvSpPr>
          <p:spPr bwMode="auto">
            <a:xfrm>
              <a:off x="1353976" y="487532"/>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a:solidFill>
                    <a:srgbClr val="8A705E"/>
                  </a:solidFill>
                  <a:latin typeface="黑体" panose="02010609060101010101" pitchFamily="49" charset="-122"/>
                  <a:ea typeface="黑体" panose="02010609060101010101" pitchFamily="49" charset="-122"/>
                  <a:sym typeface="Arial" pitchFamily="34" charset="0"/>
                </a:rPr>
                <a:t>第一课时</a:t>
              </a:r>
            </a:p>
          </p:txBody>
        </p:sp>
        <p:sp>
          <p:nvSpPr>
            <p:cNvPr id="10" name="TextBox 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1DE0EAD-A289-42EC-8B55-5E2CC9CE33B8}"/>
                </a:ext>
              </a:extLst>
            </p:cNvPr>
            <p:cNvSpPr txBox="1">
              <a:spLocks noChangeArrowheads="1"/>
            </p:cNvSpPr>
            <p:nvPr/>
          </p:nvSpPr>
          <p:spPr bwMode="auto">
            <a:xfrm>
              <a:off x="1368490" y="977333"/>
              <a:ext cx="3255323" cy="21544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a:solidFill>
                    <a:schemeClr val="bg1">
                      <a:lumMod val="65000"/>
                    </a:schemeClr>
                  </a:solidFill>
                  <a:latin typeface="黑体" panose="02010609060101010101" pitchFamily="49" charset="-122"/>
                  <a:ea typeface="黑体" panose="02010609060101010101" pitchFamily="49" charset="-122"/>
                  <a:sym typeface="Arial" pitchFamily="34" charset="0"/>
                </a:rPr>
                <a:t>CLICK TO ADD CAPTION TEXT</a:t>
              </a:r>
              <a:endParaRPr lang="zh-CN" altLang="en-US" sz="1400">
                <a:solidFill>
                  <a:schemeClr val="bg1">
                    <a:lumMod val="65000"/>
                  </a:schemeClr>
                </a:solidFill>
                <a:latin typeface="黑体" panose="02010609060101010101" pitchFamily="49" charset="-122"/>
                <a:ea typeface="黑体" panose="02010609060101010101" pitchFamily="49" charset="-122"/>
                <a:sym typeface="Arial" pitchFamily="34" charset="0"/>
              </a:endParaRPr>
            </a:p>
          </p:txBody>
        </p:sp>
      </p:grpSp>
      <p:sp>
        <p:nvSpPr>
          <p:cNvPr id="8" name="文本框 7">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0D89FB7F-0F7F-459E-B8FD-C702C4D01906}"/>
              </a:ext>
            </a:extLst>
          </p:cNvPr>
          <p:cNvSpPr txBox="1"/>
          <p:nvPr/>
        </p:nvSpPr>
        <p:spPr>
          <a:xfrm>
            <a:off x="937770" y="877820"/>
            <a:ext cx="11132310" cy="2809615"/>
          </a:xfrm>
          <a:prstGeom prst="rect">
            <a:avLst/>
          </a:prstGeom>
          <a:noFill/>
        </p:spPr>
        <p:txBody>
          <a:bodyPr wrap="square">
            <a:spAutoFit/>
          </a:bodyPr>
          <a:lstStyle/>
          <a:p>
            <a:pPr>
              <a:lnSpc>
                <a:spcPct val="150000"/>
              </a:lnSpc>
            </a:pPr>
            <a:r>
              <a:rPr lang="zh-CN" altLang="en-US" sz="2000" b="0" i="0">
                <a:solidFill>
                  <a:srgbClr val="0F0F0F"/>
                </a:solidFill>
                <a:effectLst/>
                <a:latin typeface="����"/>
              </a:rPr>
              <a:t>樊哙覆其盾于地，加彘肩上，拔剑切而啖之。项王曰：“壮士！能复饮乎？”樊哙曰：“臣死且不避，卮酒安足辞！夫秦王有虎狼之心，杀人如不能举，刑人如恐不胜，天下皆叛之。怀王与诸将约曰：‘先破秦入咸阳者王之。’今沛公先破秦入咸阳，毫毛不敢有所近，封闭宫室，还军霸上，以待大王来。故遣将守关者，备他盗出入与非常也。劳苦而功高如此，未有封侯之赏，而听细说，欲诛有功之人，此亡秦之续耳。窃为大王不取也！”项王未有以应，曰：“坐。”樊哙从良坐。坐须臾，沛公起如厕，因招樊哙出。</a:t>
            </a:r>
            <a:endParaRPr lang="zh-CN" altLang="en-US" sz="2000"/>
          </a:p>
        </p:txBody>
      </p:sp>
      <p:sp>
        <p:nvSpPr>
          <p:cNvPr id="11" name="文本框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56D8E5E-9235-477C-813A-289B9B934C90}"/>
              </a:ext>
            </a:extLst>
          </p:cNvPr>
          <p:cNvSpPr txBox="1"/>
          <p:nvPr/>
        </p:nvSpPr>
        <p:spPr>
          <a:xfrm>
            <a:off x="1074493" y="3688452"/>
            <a:ext cx="1333929" cy="477054"/>
          </a:xfrm>
          <a:prstGeom prst="rect">
            <a:avLst/>
          </a:prstGeom>
          <a:solidFill>
            <a:schemeClr val="bg1"/>
          </a:solidFill>
          <a:effectLst>
            <a:softEdge rad="127000"/>
          </a:effectLst>
        </p:spPr>
        <p:txBody>
          <a:bodyPr wrap="square" rtlCol="0">
            <a:spAutoFit/>
          </a:bodyPr>
          <a:lstStyle/>
          <a:p>
            <a:r>
              <a:rPr lang="zh-CN" altLang="en-US" sz="2500">
                <a:solidFill>
                  <a:srgbClr val="8A705E"/>
                </a:solidFill>
                <a:latin typeface="华文隶书" panose="02010800040101010101" pitchFamily="2" charset="-122"/>
                <a:ea typeface="华文隶书" panose="02010800040101010101" pitchFamily="2" charset="-122"/>
              </a:rPr>
              <a:t> 译文：</a:t>
            </a:r>
          </a:p>
        </p:txBody>
      </p:sp>
      <p:sp>
        <p:nvSpPr>
          <p:cNvPr id="12" name="文本框 1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776A1FFC-04AB-4713-8252-773E8A755DF6}"/>
              </a:ext>
            </a:extLst>
          </p:cNvPr>
          <p:cNvSpPr txBox="1"/>
          <p:nvPr/>
        </p:nvSpPr>
        <p:spPr>
          <a:xfrm>
            <a:off x="937770" y="4165506"/>
            <a:ext cx="10907227" cy="1291379"/>
          </a:xfrm>
          <a:prstGeom prst="rect">
            <a:avLst/>
          </a:prstGeom>
          <a:noFill/>
        </p:spPr>
        <p:txBody>
          <a:bodyPr wrap="square">
            <a:spAutoFit/>
          </a:bodyPr>
          <a:lstStyle/>
          <a:p>
            <a:pPr>
              <a:lnSpc>
                <a:spcPct val="150000"/>
              </a:lnSpc>
            </a:pPr>
            <a:r>
              <a:rPr lang="zh-CN" altLang="en-US" b="0" i="0" u="sng">
                <a:solidFill>
                  <a:srgbClr val="90775E"/>
                </a:solidFill>
                <a:effectLst/>
                <a:latin typeface="����"/>
              </a:rPr>
              <a:t>樊哙把他的盾牌扣在地上，把猪的前腿放在盾上，拔出剑来切着吃。项王说：“壮士！还能喝酒吗？”樊哙说：“我死都不怕，一杯酒有什么可推辞的？秦王有虎狼一样的心肠，杀人惟恐不能杀尽，惩罚人惟恐不能用尽酷刑，所以天下人都背叛他。怀王曾和诸将约定：‘先打败秦军进入咸阳的人封作王。’</a:t>
            </a:r>
            <a:endParaRPr lang="zh-CN" altLang="en-US" u="sng">
              <a:solidFill>
                <a:srgbClr val="90775E"/>
              </a:solidFill>
            </a:endParaRPr>
          </a:p>
        </p:txBody>
      </p:sp>
    </p:spTree>
    <p:extLst>
      <p:ext uri="{BB962C8B-B14F-4D97-AF65-F5344CB8AC3E}">
        <p14:creationId xmlns:p14="http://schemas.microsoft.com/office/powerpoint/2010/main" val="2134043989"/>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C9DCAFDC-EE7F-479B-B1CA-27BB90F03E17}"/>
              </a:ext>
            </a:extLst>
          </p:cNvPr>
          <p:cNvGrpSpPr/>
          <p:nvPr/>
        </p:nvGrpSpPr>
        <p:grpSpPr>
          <a:xfrm>
            <a:off x="729860" y="172575"/>
            <a:ext cx="10891548" cy="705245"/>
            <a:chOff x="1353976" y="487532"/>
            <a:chExt cx="10891548" cy="705245"/>
          </a:xfrm>
        </p:grpSpPr>
        <p:sp>
          <p:nvSpPr>
            <p:cNvPr id="7" name="矩形 6">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73E4EBC-AF25-4CE5-8EB9-A7158D5B3C6F}"/>
                </a:ext>
              </a:extLst>
            </p:cNvPr>
            <p:cNvSpPr/>
            <p:nvPr/>
          </p:nvSpPr>
          <p:spPr>
            <a:xfrm flipV="1">
              <a:off x="4362560" y="917838"/>
              <a:ext cx="7882964" cy="45719"/>
            </a:xfrm>
            <a:prstGeom prst="rect">
              <a:avLst/>
            </a:prstGeom>
            <a:solidFill>
              <a:srgbClr val="8A70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黑体" panose="02010609060101010101" pitchFamily="49" charset="-122"/>
                <a:ea typeface="黑体" panose="02010609060101010101" pitchFamily="49" charset="-122"/>
              </a:endParaRPr>
            </a:p>
          </p:txBody>
        </p:sp>
        <p:sp>
          <p:nvSpPr>
            <p:cNvPr id="9" name="TextBox 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6D27725E-735A-4245-9A17-BFB4AC525853}"/>
                </a:ext>
              </a:extLst>
            </p:cNvPr>
            <p:cNvSpPr txBox="1">
              <a:spLocks noChangeArrowheads="1"/>
            </p:cNvSpPr>
            <p:nvPr/>
          </p:nvSpPr>
          <p:spPr bwMode="auto">
            <a:xfrm>
              <a:off x="1353976" y="487532"/>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a:solidFill>
                    <a:srgbClr val="8A705E"/>
                  </a:solidFill>
                  <a:latin typeface="黑体" panose="02010609060101010101" pitchFamily="49" charset="-122"/>
                  <a:ea typeface="黑体" panose="02010609060101010101" pitchFamily="49" charset="-122"/>
                  <a:sym typeface="Arial" pitchFamily="34" charset="0"/>
                </a:rPr>
                <a:t>第一课时</a:t>
              </a:r>
            </a:p>
          </p:txBody>
        </p:sp>
        <p:sp>
          <p:nvSpPr>
            <p:cNvPr id="10" name="TextBox 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1DE0EAD-A289-42EC-8B55-5E2CC9CE33B8}"/>
                </a:ext>
              </a:extLst>
            </p:cNvPr>
            <p:cNvSpPr txBox="1">
              <a:spLocks noChangeArrowheads="1"/>
            </p:cNvSpPr>
            <p:nvPr/>
          </p:nvSpPr>
          <p:spPr bwMode="auto">
            <a:xfrm>
              <a:off x="1368490" y="977333"/>
              <a:ext cx="3255323" cy="21544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a:solidFill>
                    <a:schemeClr val="bg1">
                      <a:lumMod val="65000"/>
                    </a:schemeClr>
                  </a:solidFill>
                  <a:latin typeface="黑体" panose="02010609060101010101" pitchFamily="49" charset="-122"/>
                  <a:ea typeface="黑体" panose="02010609060101010101" pitchFamily="49" charset="-122"/>
                  <a:sym typeface="Arial" pitchFamily="34" charset="0"/>
                </a:rPr>
                <a:t>CLICK TO ADD CAPTION TEXT</a:t>
              </a:r>
              <a:endParaRPr lang="zh-CN" altLang="en-US" sz="1400">
                <a:solidFill>
                  <a:schemeClr val="bg1">
                    <a:lumMod val="65000"/>
                  </a:schemeClr>
                </a:solidFill>
                <a:latin typeface="黑体" panose="02010609060101010101" pitchFamily="49" charset="-122"/>
                <a:ea typeface="黑体" panose="02010609060101010101" pitchFamily="49" charset="-122"/>
                <a:sym typeface="Arial" pitchFamily="34" charset="0"/>
              </a:endParaRPr>
            </a:p>
          </p:txBody>
        </p:sp>
      </p:grpSp>
      <p:sp>
        <p:nvSpPr>
          <p:cNvPr id="8" name="文本框 7">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0D89FB7F-0F7F-459E-B8FD-C702C4D01906}"/>
              </a:ext>
            </a:extLst>
          </p:cNvPr>
          <p:cNvSpPr txBox="1"/>
          <p:nvPr/>
        </p:nvSpPr>
        <p:spPr>
          <a:xfrm>
            <a:off x="937770" y="877820"/>
            <a:ext cx="11132310" cy="2809615"/>
          </a:xfrm>
          <a:prstGeom prst="rect">
            <a:avLst/>
          </a:prstGeom>
          <a:noFill/>
        </p:spPr>
        <p:txBody>
          <a:bodyPr wrap="square">
            <a:spAutoFit/>
          </a:bodyPr>
          <a:lstStyle/>
          <a:p>
            <a:pPr>
              <a:lnSpc>
                <a:spcPct val="150000"/>
              </a:lnSpc>
            </a:pPr>
            <a:r>
              <a:rPr lang="zh-CN" altLang="en-US" sz="2000" b="0" i="0">
                <a:solidFill>
                  <a:srgbClr val="0F0F0F"/>
                </a:solidFill>
                <a:effectLst/>
                <a:latin typeface="����"/>
              </a:rPr>
              <a:t>樊哙覆其盾于地，加彘肩上，拔剑切而啖之。项王曰：“壮士！能复饮乎？”樊哙曰：“臣死且不避，卮酒安足辞！夫秦王有虎狼之心，杀人如不能举，刑人如恐不胜，天下皆叛之。怀王与诸将约曰：‘先破秦入咸阳者王之。’今沛公先破秦入咸阳，毫毛不敢有所近，封闭宫室，还军霸上，以待大王来。故遣将守关者，备他盗出入与非常也。劳苦而功高如此，未有封侯之赏，而听细说，欲诛有功之人，此亡秦之续耳。窃为大王不取也！”项王未有以应，曰：“坐。”樊哙从良坐。坐须臾，沛公起如厕，因招樊哙出。</a:t>
            </a:r>
            <a:endParaRPr lang="zh-CN" altLang="en-US" sz="2000"/>
          </a:p>
        </p:txBody>
      </p:sp>
      <p:sp>
        <p:nvSpPr>
          <p:cNvPr id="11" name="文本框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56D8E5E-9235-477C-813A-289B9B934C90}"/>
              </a:ext>
            </a:extLst>
          </p:cNvPr>
          <p:cNvSpPr txBox="1"/>
          <p:nvPr/>
        </p:nvSpPr>
        <p:spPr>
          <a:xfrm>
            <a:off x="1074493" y="3688452"/>
            <a:ext cx="1333929" cy="477054"/>
          </a:xfrm>
          <a:prstGeom prst="rect">
            <a:avLst/>
          </a:prstGeom>
          <a:solidFill>
            <a:schemeClr val="bg1"/>
          </a:solidFill>
          <a:effectLst>
            <a:softEdge rad="127000"/>
          </a:effectLst>
        </p:spPr>
        <p:txBody>
          <a:bodyPr wrap="square" rtlCol="0">
            <a:spAutoFit/>
          </a:bodyPr>
          <a:lstStyle/>
          <a:p>
            <a:r>
              <a:rPr lang="zh-CN" altLang="en-US" sz="2500">
                <a:solidFill>
                  <a:srgbClr val="8A705E"/>
                </a:solidFill>
                <a:latin typeface="华文隶书" panose="02010800040101010101" pitchFamily="2" charset="-122"/>
                <a:ea typeface="华文隶书" panose="02010800040101010101" pitchFamily="2" charset="-122"/>
              </a:rPr>
              <a:t> 译文：</a:t>
            </a:r>
          </a:p>
        </p:txBody>
      </p:sp>
      <p:sp>
        <p:nvSpPr>
          <p:cNvPr id="12" name="文本框 1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776A1FFC-04AB-4713-8252-773E8A755DF6}"/>
              </a:ext>
            </a:extLst>
          </p:cNvPr>
          <p:cNvSpPr txBox="1"/>
          <p:nvPr/>
        </p:nvSpPr>
        <p:spPr>
          <a:xfrm>
            <a:off x="1074493" y="4003727"/>
            <a:ext cx="10829855" cy="2122376"/>
          </a:xfrm>
          <a:prstGeom prst="rect">
            <a:avLst/>
          </a:prstGeom>
          <a:noFill/>
        </p:spPr>
        <p:txBody>
          <a:bodyPr wrap="square">
            <a:spAutoFit/>
          </a:bodyPr>
          <a:lstStyle/>
          <a:p>
            <a:pPr>
              <a:lnSpc>
                <a:spcPct val="150000"/>
              </a:lnSpc>
            </a:pPr>
            <a:r>
              <a:rPr lang="zh-CN" altLang="en-US" b="0" i="0" u="sng">
                <a:solidFill>
                  <a:srgbClr val="90775E"/>
                </a:solidFill>
                <a:effectLst/>
                <a:latin typeface="����"/>
              </a:rPr>
              <a:t>现在沛公先打败秦军进了咸阳，一点儿东西都不敢动用，封闭了宫室，军队退回到霸上，等待大王到来。特意派遣将领把守函谷关的原因，是为了防备其他盗贼的进入和意外的变故。这样劳苦功高，没有得到封侯的赏赐，反而听信小人的谗言，想杀有功的人，这只是灭亡了的秦朝的继续罢了。我以为大王不应该采取这种做法。”项王没有话回答，说：“坐。”樊哙挨着张良坐下。坐了一会儿，刘邦起身上厕所，趁机把樊哙叫了出来。</a:t>
            </a:r>
            <a:endParaRPr lang="zh-CN" altLang="en-US" u="sng">
              <a:solidFill>
                <a:srgbClr val="90775E"/>
              </a:solidFill>
            </a:endParaRPr>
          </a:p>
        </p:txBody>
      </p:sp>
    </p:spTree>
    <p:extLst>
      <p:ext uri="{BB962C8B-B14F-4D97-AF65-F5344CB8AC3E}">
        <p14:creationId xmlns:p14="http://schemas.microsoft.com/office/powerpoint/2010/main" val="2011000937"/>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C9DCAFDC-EE7F-479B-B1CA-27BB90F03E17}"/>
              </a:ext>
            </a:extLst>
          </p:cNvPr>
          <p:cNvGrpSpPr/>
          <p:nvPr/>
        </p:nvGrpSpPr>
        <p:grpSpPr>
          <a:xfrm>
            <a:off x="729860" y="172575"/>
            <a:ext cx="10891548" cy="705245"/>
            <a:chOff x="1353976" y="487532"/>
            <a:chExt cx="10891548" cy="705245"/>
          </a:xfrm>
        </p:grpSpPr>
        <p:sp>
          <p:nvSpPr>
            <p:cNvPr id="7" name="矩形 6">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73E4EBC-AF25-4CE5-8EB9-A7158D5B3C6F}"/>
                </a:ext>
              </a:extLst>
            </p:cNvPr>
            <p:cNvSpPr/>
            <p:nvPr/>
          </p:nvSpPr>
          <p:spPr>
            <a:xfrm flipV="1">
              <a:off x="4362560" y="917838"/>
              <a:ext cx="7882964" cy="45719"/>
            </a:xfrm>
            <a:prstGeom prst="rect">
              <a:avLst/>
            </a:prstGeom>
            <a:solidFill>
              <a:srgbClr val="8A70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黑体" panose="02010609060101010101" pitchFamily="49" charset="-122"/>
                <a:ea typeface="黑体" panose="02010609060101010101" pitchFamily="49" charset="-122"/>
              </a:endParaRPr>
            </a:p>
          </p:txBody>
        </p:sp>
        <p:sp>
          <p:nvSpPr>
            <p:cNvPr id="9" name="TextBox 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6D27725E-735A-4245-9A17-BFB4AC525853}"/>
                </a:ext>
              </a:extLst>
            </p:cNvPr>
            <p:cNvSpPr txBox="1">
              <a:spLocks noChangeArrowheads="1"/>
            </p:cNvSpPr>
            <p:nvPr/>
          </p:nvSpPr>
          <p:spPr bwMode="auto">
            <a:xfrm>
              <a:off x="1353976" y="487532"/>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a:solidFill>
                    <a:srgbClr val="8A705E"/>
                  </a:solidFill>
                  <a:latin typeface="黑体" panose="02010609060101010101" pitchFamily="49" charset="-122"/>
                  <a:ea typeface="黑体" panose="02010609060101010101" pitchFamily="49" charset="-122"/>
                  <a:sym typeface="Arial" pitchFamily="34" charset="0"/>
                </a:rPr>
                <a:t>第一课时</a:t>
              </a:r>
            </a:p>
          </p:txBody>
        </p:sp>
        <p:sp>
          <p:nvSpPr>
            <p:cNvPr id="10" name="TextBox 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1DE0EAD-A289-42EC-8B55-5E2CC9CE33B8}"/>
                </a:ext>
              </a:extLst>
            </p:cNvPr>
            <p:cNvSpPr txBox="1">
              <a:spLocks noChangeArrowheads="1"/>
            </p:cNvSpPr>
            <p:nvPr/>
          </p:nvSpPr>
          <p:spPr bwMode="auto">
            <a:xfrm>
              <a:off x="1368490" y="977333"/>
              <a:ext cx="3255323" cy="21544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a:solidFill>
                    <a:schemeClr val="bg1">
                      <a:lumMod val="65000"/>
                    </a:schemeClr>
                  </a:solidFill>
                  <a:latin typeface="黑体" panose="02010609060101010101" pitchFamily="49" charset="-122"/>
                  <a:ea typeface="黑体" panose="02010609060101010101" pitchFamily="49" charset="-122"/>
                  <a:sym typeface="Arial" pitchFamily="34" charset="0"/>
                </a:rPr>
                <a:t>CLICK TO ADD CAPTION TEXT</a:t>
              </a:r>
              <a:endParaRPr lang="zh-CN" altLang="en-US" sz="1400">
                <a:solidFill>
                  <a:schemeClr val="bg1">
                    <a:lumMod val="65000"/>
                  </a:schemeClr>
                </a:solidFill>
                <a:latin typeface="黑体" panose="02010609060101010101" pitchFamily="49" charset="-122"/>
                <a:ea typeface="黑体" panose="02010609060101010101" pitchFamily="49" charset="-122"/>
                <a:sym typeface="Arial" pitchFamily="34" charset="0"/>
              </a:endParaRPr>
            </a:p>
          </p:txBody>
        </p:sp>
      </p:grpSp>
      <p:sp>
        <p:nvSpPr>
          <p:cNvPr id="8" name="文本框 7">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1BB772E-E829-4C7A-9173-7202EE43FC24}"/>
              </a:ext>
            </a:extLst>
          </p:cNvPr>
          <p:cNvSpPr txBox="1"/>
          <p:nvPr/>
        </p:nvSpPr>
        <p:spPr>
          <a:xfrm>
            <a:off x="595617" y="891596"/>
            <a:ext cx="10999177" cy="2809615"/>
          </a:xfrm>
          <a:prstGeom prst="rect">
            <a:avLst/>
          </a:prstGeom>
          <a:noFill/>
        </p:spPr>
        <p:txBody>
          <a:bodyPr wrap="square">
            <a:spAutoFit/>
          </a:bodyPr>
          <a:lstStyle/>
          <a:p>
            <a:pPr>
              <a:lnSpc>
                <a:spcPct val="150000"/>
              </a:lnSpc>
            </a:pPr>
            <a:r>
              <a:rPr lang="zh-CN" altLang="en-US" sz="2000" b="0" i="0">
                <a:solidFill>
                  <a:srgbClr val="0F0F0F"/>
                </a:solidFill>
                <a:effectLst/>
                <a:latin typeface="����"/>
              </a:rPr>
              <a:t>　     沛公已出，项王使都尉陈平召沛公。沛公曰：“今者出，未辞也，为之奈何？”樊哙曰：“</a:t>
            </a:r>
            <a:r>
              <a:rPr lang="zh-CN" altLang="en-US" sz="2000" b="1" i="0">
                <a:solidFill>
                  <a:srgbClr val="C00000"/>
                </a:solidFill>
                <a:effectLst/>
                <a:latin typeface="����"/>
              </a:rPr>
              <a:t>大行</a:t>
            </a:r>
            <a:r>
              <a:rPr lang="zh-CN" altLang="en-US" sz="2000" b="0" i="0">
                <a:solidFill>
                  <a:srgbClr val="0F0F0F"/>
                </a:solidFill>
                <a:effectLst/>
                <a:latin typeface="����"/>
              </a:rPr>
              <a:t>不顾细谨，</a:t>
            </a:r>
            <a:r>
              <a:rPr lang="zh-CN" altLang="en-US" sz="2000" b="1" i="0">
                <a:solidFill>
                  <a:srgbClr val="C00000"/>
                </a:solidFill>
                <a:effectLst/>
                <a:latin typeface="����"/>
              </a:rPr>
              <a:t>大礼</a:t>
            </a:r>
            <a:r>
              <a:rPr lang="zh-CN" altLang="en-US" sz="2000" b="0" i="0">
                <a:solidFill>
                  <a:srgbClr val="0F0F0F"/>
                </a:solidFill>
                <a:effectLst/>
                <a:latin typeface="����"/>
              </a:rPr>
              <a:t>不辞</a:t>
            </a:r>
            <a:r>
              <a:rPr lang="zh-CN" altLang="en-US" sz="2000" b="1" i="0">
                <a:solidFill>
                  <a:srgbClr val="C00000"/>
                </a:solidFill>
                <a:effectLst/>
                <a:latin typeface="����"/>
              </a:rPr>
              <a:t>小让</a:t>
            </a:r>
            <a:r>
              <a:rPr lang="zh-CN" altLang="en-US" sz="2000" b="0" i="0">
                <a:solidFill>
                  <a:srgbClr val="0F0F0F"/>
                </a:solidFill>
                <a:effectLst/>
                <a:latin typeface="����"/>
              </a:rPr>
              <a:t>。如今人方为刀</a:t>
            </a:r>
            <a:r>
              <a:rPr lang="zh-CN" altLang="en-US" sz="2000" b="1" i="0">
                <a:solidFill>
                  <a:srgbClr val="C00000"/>
                </a:solidFill>
                <a:effectLst/>
                <a:latin typeface="����"/>
              </a:rPr>
              <a:t>俎</a:t>
            </a:r>
            <a:r>
              <a:rPr lang="zh-CN" altLang="en-US" sz="2000" b="0" i="0">
                <a:solidFill>
                  <a:srgbClr val="0F0F0F"/>
                </a:solidFill>
                <a:effectLst/>
                <a:latin typeface="����"/>
              </a:rPr>
              <a:t>，我为鱼肉，</a:t>
            </a:r>
            <a:r>
              <a:rPr lang="zh-CN" altLang="en-US" sz="2000" b="1" i="0">
                <a:solidFill>
                  <a:srgbClr val="C00000"/>
                </a:solidFill>
                <a:effectLst/>
                <a:latin typeface="����"/>
              </a:rPr>
              <a:t>何辞为</a:t>
            </a:r>
            <a:r>
              <a:rPr lang="zh-CN" altLang="en-US" sz="2000" b="0" i="0">
                <a:solidFill>
                  <a:srgbClr val="0F0F0F"/>
                </a:solidFill>
                <a:effectLst/>
                <a:latin typeface="����"/>
              </a:rPr>
              <a:t>？”于是遂去。乃令张良留谢。良问曰：“大王来</a:t>
            </a:r>
            <a:r>
              <a:rPr lang="zh-CN" altLang="en-US" sz="2000" b="1" i="0">
                <a:solidFill>
                  <a:srgbClr val="C00000"/>
                </a:solidFill>
                <a:effectLst/>
                <a:latin typeface="����"/>
              </a:rPr>
              <a:t>何操</a:t>
            </a:r>
            <a:r>
              <a:rPr lang="zh-CN" altLang="en-US" sz="2000" b="0" i="0">
                <a:solidFill>
                  <a:srgbClr val="0F0F0F"/>
                </a:solidFill>
                <a:effectLst/>
                <a:latin typeface="����"/>
              </a:rPr>
              <a:t>？”曰：“我持白璧一双，欲献项王，玉斗一双，欲与亚父。</a:t>
            </a:r>
            <a:r>
              <a:rPr lang="zh-CN" altLang="en-US" sz="2000" b="1" i="0">
                <a:solidFill>
                  <a:srgbClr val="C00000"/>
                </a:solidFill>
                <a:effectLst/>
                <a:latin typeface="����"/>
              </a:rPr>
              <a:t>会</a:t>
            </a:r>
            <a:r>
              <a:rPr lang="zh-CN" altLang="en-US" sz="2000" b="0" i="0">
                <a:solidFill>
                  <a:srgbClr val="0F0F0F"/>
                </a:solidFill>
                <a:effectLst/>
                <a:latin typeface="����"/>
              </a:rPr>
              <a:t>其怒，不敢献。公为我献之。”张良曰：“谨诺。”当是时，项王军在鸿门下，沛公军在霸上，相去四十里。沛公则</a:t>
            </a:r>
            <a:r>
              <a:rPr lang="zh-CN" altLang="en-US" sz="2000" b="1" i="0">
                <a:solidFill>
                  <a:srgbClr val="C00000"/>
                </a:solidFill>
                <a:effectLst/>
                <a:latin typeface="����"/>
              </a:rPr>
              <a:t>置</a:t>
            </a:r>
            <a:r>
              <a:rPr lang="zh-CN" altLang="en-US" sz="2000" b="0" i="0">
                <a:solidFill>
                  <a:srgbClr val="0F0F0F"/>
                </a:solidFill>
                <a:effectLst/>
                <a:latin typeface="����"/>
              </a:rPr>
              <a:t>车骑，脱身独骑，与樊哙、夏侯婴、靳强、纪信等四人持剑盾</a:t>
            </a:r>
            <a:r>
              <a:rPr lang="zh-CN" altLang="en-US" sz="2000" b="1" i="0">
                <a:solidFill>
                  <a:srgbClr val="C00000"/>
                </a:solidFill>
                <a:effectLst/>
                <a:latin typeface="����"/>
              </a:rPr>
              <a:t>步走</a:t>
            </a:r>
            <a:r>
              <a:rPr lang="zh-CN" altLang="en-US" sz="2000" b="0" i="0">
                <a:solidFill>
                  <a:srgbClr val="0F0F0F"/>
                </a:solidFill>
                <a:effectLst/>
                <a:latin typeface="����"/>
              </a:rPr>
              <a:t>，从郦山下，</a:t>
            </a:r>
            <a:r>
              <a:rPr lang="zh-CN" altLang="en-US" sz="2000" b="1" i="0">
                <a:solidFill>
                  <a:srgbClr val="C00000"/>
                </a:solidFill>
                <a:effectLst/>
                <a:latin typeface="����"/>
              </a:rPr>
              <a:t>道</a:t>
            </a:r>
            <a:r>
              <a:rPr lang="zh-CN" altLang="en-US" sz="2000" b="0" i="0">
                <a:solidFill>
                  <a:srgbClr val="0F0F0F"/>
                </a:solidFill>
                <a:effectLst/>
                <a:latin typeface="����"/>
              </a:rPr>
              <a:t>芷</a:t>
            </a:r>
            <a:r>
              <a:rPr lang="zh-CN" altLang="en-US" sz="2000" b="1" i="0">
                <a:solidFill>
                  <a:srgbClr val="C00000"/>
                </a:solidFill>
                <a:effectLst/>
                <a:latin typeface="����"/>
              </a:rPr>
              <a:t>阳间行</a:t>
            </a:r>
            <a:r>
              <a:rPr lang="zh-CN" altLang="en-US" sz="2000" b="0" i="0">
                <a:solidFill>
                  <a:srgbClr val="0F0F0F"/>
                </a:solidFill>
                <a:effectLst/>
                <a:latin typeface="����"/>
              </a:rPr>
              <a:t>。沛公谓张良曰：“从此道至吾军，不过二十里耳。</a:t>
            </a:r>
            <a:r>
              <a:rPr lang="zh-CN" altLang="en-US" sz="2000" b="1" i="0">
                <a:solidFill>
                  <a:srgbClr val="C00000"/>
                </a:solidFill>
                <a:effectLst/>
                <a:latin typeface="����"/>
              </a:rPr>
              <a:t>度</a:t>
            </a:r>
            <a:r>
              <a:rPr lang="zh-CN" altLang="en-US" sz="2000" b="0" i="0">
                <a:solidFill>
                  <a:srgbClr val="0F0F0F"/>
                </a:solidFill>
                <a:effectLst/>
                <a:latin typeface="����"/>
              </a:rPr>
              <a:t>我至军中，公乃入。”</a:t>
            </a:r>
            <a:endParaRPr lang="zh-CN" altLang="en-US" sz="2000"/>
          </a:p>
        </p:txBody>
      </p:sp>
      <p:sp>
        <p:nvSpPr>
          <p:cNvPr id="11" name="文本框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8EC73CD2-B796-4EE1-B6AA-4383D1274633}"/>
              </a:ext>
            </a:extLst>
          </p:cNvPr>
          <p:cNvSpPr txBox="1"/>
          <p:nvPr/>
        </p:nvSpPr>
        <p:spPr>
          <a:xfrm>
            <a:off x="1074493" y="3681416"/>
            <a:ext cx="1333929" cy="477054"/>
          </a:xfrm>
          <a:prstGeom prst="rect">
            <a:avLst/>
          </a:prstGeom>
          <a:solidFill>
            <a:schemeClr val="bg1"/>
          </a:solidFill>
          <a:effectLst>
            <a:softEdge rad="127000"/>
          </a:effectLst>
        </p:spPr>
        <p:txBody>
          <a:bodyPr wrap="square" rtlCol="0">
            <a:spAutoFit/>
          </a:bodyPr>
          <a:lstStyle/>
          <a:p>
            <a:r>
              <a:rPr lang="zh-CN" altLang="en-US" sz="2500">
                <a:solidFill>
                  <a:srgbClr val="8A705E"/>
                </a:solidFill>
                <a:latin typeface="华文隶书" panose="02010800040101010101" pitchFamily="2" charset="-122"/>
                <a:ea typeface="华文隶书" panose="02010800040101010101" pitchFamily="2" charset="-122"/>
              </a:rPr>
              <a:t> 注释：</a:t>
            </a:r>
          </a:p>
        </p:txBody>
      </p:sp>
      <p:sp>
        <p:nvSpPr>
          <p:cNvPr id="12" name="文本框 1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7495E2D4-886F-4E57-95AB-E3525CEF4305}"/>
              </a:ext>
            </a:extLst>
          </p:cNvPr>
          <p:cNvSpPr txBox="1"/>
          <p:nvPr/>
        </p:nvSpPr>
        <p:spPr>
          <a:xfrm>
            <a:off x="1074492" y="4076153"/>
            <a:ext cx="10999177" cy="2122376"/>
          </a:xfrm>
          <a:prstGeom prst="rect">
            <a:avLst/>
          </a:prstGeom>
          <a:noFill/>
        </p:spPr>
        <p:txBody>
          <a:bodyPr wrap="square">
            <a:spAutoFit/>
          </a:bodyPr>
          <a:lstStyle/>
          <a:p>
            <a:pPr algn="l">
              <a:lnSpc>
                <a:spcPct val="150000"/>
              </a:lnSpc>
            </a:pPr>
            <a:r>
              <a:rPr lang="zh-CN" altLang="en-US" b="0" i="0">
                <a:solidFill>
                  <a:srgbClr val="C00000"/>
                </a:solidFill>
                <a:effectLst/>
                <a:latin typeface="����"/>
              </a:rPr>
              <a:t>大行：</a:t>
            </a:r>
            <a:r>
              <a:rPr lang="zh-CN" altLang="en-US" b="0" i="0">
                <a:solidFill>
                  <a:srgbClr val="0F0F0F"/>
                </a:solidFill>
                <a:effectLst/>
                <a:latin typeface="����"/>
              </a:rPr>
              <a:t>指干大事。</a:t>
            </a:r>
            <a:r>
              <a:rPr lang="zh-CN" altLang="en-US" b="0" i="0">
                <a:solidFill>
                  <a:srgbClr val="C00000"/>
                </a:solidFill>
                <a:effectLst/>
                <a:latin typeface="����"/>
              </a:rPr>
              <a:t>细谨：</a:t>
            </a:r>
            <a:r>
              <a:rPr lang="zh-CN" altLang="en-US" b="0" i="0">
                <a:solidFill>
                  <a:srgbClr val="0F0F0F"/>
                </a:solidFill>
                <a:effectLst/>
                <a:latin typeface="����"/>
              </a:rPr>
              <a:t>小的礼节。谨，仪节，礼节。</a:t>
            </a:r>
            <a:br>
              <a:rPr lang="zh-CN" altLang="en-US" b="0" i="0">
                <a:solidFill>
                  <a:srgbClr val="0F0F0F"/>
                </a:solidFill>
                <a:effectLst/>
                <a:latin typeface="����"/>
              </a:rPr>
            </a:br>
            <a:r>
              <a:rPr lang="zh-CN" altLang="en-US" b="0" i="0">
                <a:solidFill>
                  <a:srgbClr val="C00000"/>
                </a:solidFill>
                <a:effectLst/>
                <a:latin typeface="����"/>
              </a:rPr>
              <a:t>大礼：</a:t>
            </a:r>
            <a:r>
              <a:rPr lang="zh-CN" altLang="en-US" b="0" i="0">
                <a:solidFill>
                  <a:srgbClr val="0F0F0F"/>
                </a:solidFill>
                <a:effectLst/>
                <a:latin typeface="����"/>
              </a:rPr>
              <a:t>指把握大节。</a:t>
            </a:r>
            <a:r>
              <a:rPr lang="zh-CN" altLang="en-US" b="0" i="0">
                <a:solidFill>
                  <a:srgbClr val="C00000"/>
                </a:solidFill>
                <a:effectLst/>
                <a:latin typeface="����"/>
              </a:rPr>
              <a:t>辞：</a:t>
            </a:r>
            <a:r>
              <a:rPr lang="zh-CN" altLang="en-US" b="0" i="0">
                <a:solidFill>
                  <a:srgbClr val="0F0F0F"/>
                </a:solidFill>
                <a:effectLst/>
                <a:latin typeface="����"/>
              </a:rPr>
              <a:t>推辞，这里有避开，回避的意思。</a:t>
            </a:r>
            <a:r>
              <a:rPr lang="zh-CN" altLang="en-US" b="0" i="0">
                <a:solidFill>
                  <a:srgbClr val="C00000"/>
                </a:solidFill>
                <a:effectLst/>
                <a:latin typeface="����"/>
              </a:rPr>
              <a:t>小让：</a:t>
            </a:r>
            <a:r>
              <a:rPr lang="zh-CN" altLang="en-US" b="0" i="0">
                <a:solidFill>
                  <a:srgbClr val="0F0F0F"/>
                </a:solidFill>
                <a:effectLst/>
                <a:latin typeface="����"/>
              </a:rPr>
              <a:t>小的责备。</a:t>
            </a:r>
            <a:r>
              <a:rPr lang="zh-CN" altLang="en-US" b="0" i="0">
                <a:solidFill>
                  <a:srgbClr val="C00000"/>
                </a:solidFill>
                <a:effectLst/>
                <a:latin typeface="����"/>
              </a:rPr>
              <a:t>俎：</a:t>
            </a:r>
            <a:r>
              <a:rPr lang="zh-CN" altLang="en-US" b="0" i="0">
                <a:solidFill>
                  <a:srgbClr val="0F0F0F"/>
                </a:solidFill>
                <a:effectLst/>
                <a:latin typeface="����"/>
              </a:rPr>
              <a:t>切肉的砧板。</a:t>
            </a:r>
            <a:br>
              <a:rPr lang="zh-CN" altLang="en-US" b="0" i="0">
                <a:solidFill>
                  <a:srgbClr val="0F0F0F"/>
                </a:solidFill>
                <a:effectLst/>
                <a:latin typeface="����"/>
              </a:rPr>
            </a:br>
            <a:r>
              <a:rPr lang="zh-CN" altLang="en-US" b="0" i="0">
                <a:solidFill>
                  <a:srgbClr val="C00000"/>
                </a:solidFill>
                <a:effectLst/>
                <a:latin typeface="����"/>
              </a:rPr>
              <a:t>何辞为（</a:t>
            </a:r>
            <a:r>
              <a:rPr lang="en-US" altLang="zh-CN" b="0" i="0" err="1">
                <a:solidFill>
                  <a:srgbClr val="C00000"/>
                </a:solidFill>
                <a:effectLst/>
                <a:latin typeface="����"/>
              </a:rPr>
              <a:t>wéi</a:t>
            </a:r>
            <a:r>
              <a:rPr lang="zh-CN" altLang="en-US" b="0" i="0">
                <a:solidFill>
                  <a:srgbClr val="C00000"/>
                </a:solidFill>
                <a:effectLst/>
                <a:latin typeface="����"/>
              </a:rPr>
              <a:t>）：</a:t>
            </a:r>
            <a:r>
              <a:rPr lang="zh-CN" altLang="en-US" b="0" i="0">
                <a:solidFill>
                  <a:srgbClr val="0F0F0F"/>
                </a:solidFill>
                <a:effectLst/>
                <a:latin typeface="����"/>
              </a:rPr>
              <a:t>还告辞什么。为，语气助词。</a:t>
            </a:r>
            <a:r>
              <a:rPr lang="zh-CN" altLang="en-US" b="0" i="0">
                <a:solidFill>
                  <a:srgbClr val="C00000"/>
                </a:solidFill>
                <a:effectLst/>
                <a:latin typeface="����"/>
              </a:rPr>
              <a:t>何操：</a:t>
            </a:r>
            <a:r>
              <a:rPr lang="zh-CN" altLang="en-US" b="0" i="0">
                <a:solidFill>
                  <a:srgbClr val="0F0F0F"/>
                </a:solidFill>
                <a:effectLst/>
                <a:latin typeface="����"/>
              </a:rPr>
              <a:t>带了什么。操，持，拿。</a:t>
            </a:r>
            <a:br>
              <a:rPr lang="zh-CN" altLang="en-US" b="0" i="0">
                <a:solidFill>
                  <a:srgbClr val="0F0F0F"/>
                </a:solidFill>
                <a:effectLst/>
                <a:latin typeface="����"/>
              </a:rPr>
            </a:br>
            <a:r>
              <a:rPr lang="zh-CN" altLang="en-US" b="0" i="0">
                <a:solidFill>
                  <a:srgbClr val="C00000"/>
                </a:solidFill>
                <a:effectLst/>
                <a:latin typeface="����"/>
              </a:rPr>
              <a:t>会：</a:t>
            </a:r>
            <a:r>
              <a:rPr lang="zh-CN" altLang="en-US" b="0" i="0">
                <a:solidFill>
                  <a:srgbClr val="0F0F0F"/>
                </a:solidFill>
                <a:effectLst/>
                <a:latin typeface="����"/>
              </a:rPr>
              <a:t>正赶上，恰巧。</a:t>
            </a:r>
            <a:r>
              <a:rPr lang="zh-CN" altLang="en-US" b="0" i="0">
                <a:solidFill>
                  <a:srgbClr val="C00000"/>
                </a:solidFill>
                <a:effectLst/>
                <a:latin typeface="����"/>
              </a:rPr>
              <a:t>置：</a:t>
            </a:r>
            <a:r>
              <a:rPr lang="zh-CN" altLang="en-US" b="0" i="0">
                <a:solidFill>
                  <a:srgbClr val="0F0F0F"/>
                </a:solidFill>
                <a:effectLst/>
                <a:latin typeface="����"/>
              </a:rPr>
              <a:t>放下，丢下。</a:t>
            </a:r>
            <a:r>
              <a:rPr lang="zh-CN" altLang="en-US" b="0" i="0">
                <a:solidFill>
                  <a:srgbClr val="C00000"/>
                </a:solidFill>
                <a:effectLst/>
                <a:latin typeface="����"/>
              </a:rPr>
              <a:t>步走：</a:t>
            </a:r>
            <a:r>
              <a:rPr lang="zh-CN" altLang="en-US" b="0" i="0">
                <a:solidFill>
                  <a:srgbClr val="0F0F0F"/>
                </a:solidFill>
                <a:effectLst/>
                <a:latin typeface="����"/>
              </a:rPr>
              <a:t>徒步跑，指不骑马乘车。</a:t>
            </a:r>
            <a:endParaRPr lang="en-US" altLang="zh-CN" b="0" i="0">
              <a:solidFill>
                <a:srgbClr val="0F0F0F"/>
              </a:solidFill>
              <a:effectLst/>
              <a:latin typeface="����"/>
            </a:endParaRPr>
          </a:p>
          <a:p>
            <a:pPr algn="l">
              <a:lnSpc>
                <a:spcPct val="150000"/>
              </a:lnSpc>
            </a:pPr>
            <a:r>
              <a:rPr lang="zh-CN" altLang="en-US" b="0" i="0">
                <a:solidFill>
                  <a:srgbClr val="C00000"/>
                </a:solidFill>
                <a:effectLst/>
                <a:latin typeface="����"/>
              </a:rPr>
              <a:t>道：</a:t>
            </a:r>
            <a:r>
              <a:rPr lang="zh-CN" altLang="en-US" b="0" i="0">
                <a:solidFill>
                  <a:srgbClr val="0F0F0F"/>
                </a:solidFill>
                <a:effectLst/>
                <a:latin typeface="����"/>
              </a:rPr>
              <a:t>取道，经过。</a:t>
            </a:r>
            <a:r>
              <a:rPr lang="zh-CN" altLang="en-US" b="0" i="0">
                <a:solidFill>
                  <a:srgbClr val="C00000"/>
                </a:solidFill>
                <a:effectLst/>
                <a:latin typeface="����"/>
              </a:rPr>
              <a:t>间行：</a:t>
            </a:r>
            <a:r>
              <a:rPr lang="zh-CN" altLang="en-US" b="0" i="0">
                <a:solidFill>
                  <a:srgbClr val="0F0F0F"/>
                </a:solidFill>
                <a:effectLst/>
                <a:latin typeface="����"/>
              </a:rPr>
              <a:t>抄小道走。</a:t>
            </a:r>
            <a:r>
              <a:rPr lang="zh-CN" altLang="en-US" b="0" i="0">
                <a:solidFill>
                  <a:srgbClr val="C00000"/>
                </a:solidFill>
                <a:effectLst/>
                <a:latin typeface="����"/>
              </a:rPr>
              <a:t>度（</a:t>
            </a:r>
            <a:r>
              <a:rPr lang="en-US" altLang="zh-CN" b="0" i="0" err="1">
                <a:solidFill>
                  <a:srgbClr val="C00000"/>
                </a:solidFill>
                <a:effectLst/>
                <a:latin typeface="����"/>
              </a:rPr>
              <a:t>duó</a:t>
            </a:r>
            <a:r>
              <a:rPr lang="zh-CN" altLang="en-US" b="0" i="0">
                <a:solidFill>
                  <a:srgbClr val="C00000"/>
                </a:solidFill>
                <a:effectLst/>
                <a:latin typeface="����"/>
              </a:rPr>
              <a:t>）：</a:t>
            </a:r>
            <a:r>
              <a:rPr lang="zh-CN" altLang="en-US" b="0" i="0">
                <a:solidFill>
                  <a:srgbClr val="0F0F0F"/>
                </a:solidFill>
                <a:effectLst/>
                <a:latin typeface="����"/>
              </a:rPr>
              <a:t>估计。</a:t>
            </a:r>
            <a:endParaRPr lang="zh-CN" altLang="en-US"/>
          </a:p>
        </p:txBody>
      </p:sp>
    </p:spTree>
    <p:extLst>
      <p:ext uri="{BB962C8B-B14F-4D97-AF65-F5344CB8AC3E}">
        <p14:creationId xmlns:p14="http://schemas.microsoft.com/office/powerpoint/2010/main" val="2637427311"/>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C9DCAFDC-EE7F-479B-B1CA-27BB90F03E17}"/>
              </a:ext>
            </a:extLst>
          </p:cNvPr>
          <p:cNvGrpSpPr/>
          <p:nvPr/>
        </p:nvGrpSpPr>
        <p:grpSpPr>
          <a:xfrm>
            <a:off x="729860" y="172575"/>
            <a:ext cx="10891548" cy="705245"/>
            <a:chOff x="1353976" y="487532"/>
            <a:chExt cx="10891548" cy="705245"/>
          </a:xfrm>
        </p:grpSpPr>
        <p:sp>
          <p:nvSpPr>
            <p:cNvPr id="7" name="矩形 6">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73E4EBC-AF25-4CE5-8EB9-A7158D5B3C6F}"/>
                </a:ext>
              </a:extLst>
            </p:cNvPr>
            <p:cNvSpPr/>
            <p:nvPr/>
          </p:nvSpPr>
          <p:spPr>
            <a:xfrm flipV="1">
              <a:off x="4362560" y="917838"/>
              <a:ext cx="7882964" cy="45719"/>
            </a:xfrm>
            <a:prstGeom prst="rect">
              <a:avLst/>
            </a:prstGeom>
            <a:solidFill>
              <a:srgbClr val="8A70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黑体" panose="02010609060101010101" pitchFamily="49" charset="-122"/>
                <a:ea typeface="黑体" panose="02010609060101010101" pitchFamily="49" charset="-122"/>
              </a:endParaRPr>
            </a:p>
          </p:txBody>
        </p:sp>
        <p:sp>
          <p:nvSpPr>
            <p:cNvPr id="9" name="TextBox 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6D27725E-735A-4245-9A17-BFB4AC525853}"/>
                </a:ext>
              </a:extLst>
            </p:cNvPr>
            <p:cNvSpPr txBox="1">
              <a:spLocks noChangeArrowheads="1"/>
            </p:cNvSpPr>
            <p:nvPr/>
          </p:nvSpPr>
          <p:spPr bwMode="auto">
            <a:xfrm>
              <a:off x="1353976" y="487532"/>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a:solidFill>
                    <a:srgbClr val="8A705E"/>
                  </a:solidFill>
                  <a:latin typeface="黑体" panose="02010609060101010101" pitchFamily="49" charset="-122"/>
                  <a:ea typeface="黑体" panose="02010609060101010101" pitchFamily="49" charset="-122"/>
                  <a:sym typeface="Arial" pitchFamily="34" charset="0"/>
                </a:rPr>
                <a:t>第一课时</a:t>
              </a:r>
            </a:p>
          </p:txBody>
        </p:sp>
        <p:sp>
          <p:nvSpPr>
            <p:cNvPr id="10" name="TextBox 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1DE0EAD-A289-42EC-8B55-5E2CC9CE33B8}"/>
                </a:ext>
              </a:extLst>
            </p:cNvPr>
            <p:cNvSpPr txBox="1">
              <a:spLocks noChangeArrowheads="1"/>
            </p:cNvSpPr>
            <p:nvPr/>
          </p:nvSpPr>
          <p:spPr bwMode="auto">
            <a:xfrm>
              <a:off x="1368490" y="977333"/>
              <a:ext cx="3255323" cy="21544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a:solidFill>
                    <a:schemeClr val="bg1">
                      <a:lumMod val="65000"/>
                    </a:schemeClr>
                  </a:solidFill>
                  <a:latin typeface="黑体" panose="02010609060101010101" pitchFamily="49" charset="-122"/>
                  <a:ea typeface="黑体" panose="02010609060101010101" pitchFamily="49" charset="-122"/>
                  <a:sym typeface="Arial" pitchFamily="34" charset="0"/>
                </a:rPr>
                <a:t>CLICK TO ADD CAPTION TEXT</a:t>
              </a:r>
              <a:endParaRPr lang="zh-CN" altLang="en-US" sz="1400">
                <a:solidFill>
                  <a:schemeClr val="bg1">
                    <a:lumMod val="65000"/>
                  </a:schemeClr>
                </a:solidFill>
                <a:latin typeface="黑体" panose="02010609060101010101" pitchFamily="49" charset="-122"/>
                <a:ea typeface="黑体" panose="02010609060101010101" pitchFamily="49" charset="-122"/>
                <a:sym typeface="Arial" pitchFamily="34" charset="0"/>
              </a:endParaRPr>
            </a:p>
          </p:txBody>
        </p:sp>
      </p:grpSp>
      <p:sp>
        <p:nvSpPr>
          <p:cNvPr id="8" name="文本框 7">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1BB772E-E829-4C7A-9173-7202EE43FC24}"/>
              </a:ext>
            </a:extLst>
          </p:cNvPr>
          <p:cNvSpPr txBox="1"/>
          <p:nvPr/>
        </p:nvSpPr>
        <p:spPr>
          <a:xfrm>
            <a:off x="595617" y="891596"/>
            <a:ext cx="10999177" cy="2809615"/>
          </a:xfrm>
          <a:prstGeom prst="rect">
            <a:avLst/>
          </a:prstGeom>
          <a:noFill/>
        </p:spPr>
        <p:txBody>
          <a:bodyPr wrap="square">
            <a:spAutoFit/>
          </a:bodyPr>
          <a:lstStyle/>
          <a:p>
            <a:pPr>
              <a:lnSpc>
                <a:spcPct val="150000"/>
              </a:lnSpc>
            </a:pPr>
            <a:r>
              <a:rPr lang="zh-CN" altLang="en-US" sz="2000" b="0" i="0">
                <a:solidFill>
                  <a:srgbClr val="0F0F0F"/>
                </a:solidFill>
                <a:effectLst/>
                <a:latin typeface="����"/>
              </a:rPr>
              <a:t>　     沛公已出，项王使都尉陈平召沛公。沛公曰：“今者出，未辞也，为之奈何？”樊哙曰：“大行不顾细谨，大礼不辞小让。如今人方为刀俎，我为鱼肉，何辞为？”于是遂去。乃令张良留谢。良问曰：“大王来何操？”曰：“我持白璧一双，欲献项王，玉斗一双，欲与亚父。会其怒，不敢献。公为我献之。”张良曰：“谨诺。”当是时，项王军在鸿门下，沛公军在霸上，相去四十里。沛公则置车骑，脱身独骑，与樊哙、夏侯婴、靳强、纪信等四人持剑盾步走，从郦山下，道芷阳间行。沛公谓张良曰：“从此道至吾军，不过二十里耳。度我至军中，公乃入。”</a:t>
            </a:r>
            <a:endParaRPr lang="zh-CN" altLang="en-US" sz="2000"/>
          </a:p>
        </p:txBody>
      </p:sp>
      <p:sp>
        <p:nvSpPr>
          <p:cNvPr id="11" name="文本框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8EC73CD2-B796-4EE1-B6AA-4383D1274633}"/>
              </a:ext>
            </a:extLst>
          </p:cNvPr>
          <p:cNvSpPr txBox="1"/>
          <p:nvPr/>
        </p:nvSpPr>
        <p:spPr>
          <a:xfrm>
            <a:off x="1074493" y="3681416"/>
            <a:ext cx="1333929" cy="477054"/>
          </a:xfrm>
          <a:prstGeom prst="rect">
            <a:avLst/>
          </a:prstGeom>
          <a:solidFill>
            <a:schemeClr val="bg1"/>
          </a:solidFill>
          <a:effectLst>
            <a:softEdge rad="127000"/>
          </a:effectLst>
        </p:spPr>
        <p:txBody>
          <a:bodyPr wrap="square" rtlCol="0">
            <a:spAutoFit/>
          </a:bodyPr>
          <a:lstStyle/>
          <a:p>
            <a:r>
              <a:rPr lang="zh-CN" altLang="en-US" sz="2500">
                <a:solidFill>
                  <a:srgbClr val="8A705E"/>
                </a:solidFill>
                <a:latin typeface="华文隶书" panose="02010800040101010101" pitchFamily="2" charset="-122"/>
                <a:ea typeface="华文隶书" panose="02010800040101010101" pitchFamily="2" charset="-122"/>
              </a:rPr>
              <a:t> 译文：</a:t>
            </a:r>
          </a:p>
        </p:txBody>
      </p:sp>
      <p:sp>
        <p:nvSpPr>
          <p:cNvPr id="12" name="文本框 1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475BC63-EAB2-424E-A1B3-8668F524CA2A}"/>
              </a:ext>
            </a:extLst>
          </p:cNvPr>
          <p:cNvSpPr txBox="1"/>
          <p:nvPr/>
        </p:nvSpPr>
        <p:spPr>
          <a:xfrm>
            <a:off x="1005840" y="3996005"/>
            <a:ext cx="10670345" cy="1706878"/>
          </a:xfrm>
          <a:prstGeom prst="rect">
            <a:avLst/>
          </a:prstGeom>
          <a:noFill/>
        </p:spPr>
        <p:txBody>
          <a:bodyPr wrap="square">
            <a:spAutoFit/>
          </a:bodyPr>
          <a:lstStyle/>
          <a:p>
            <a:pPr>
              <a:lnSpc>
                <a:spcPct val="150000"/>
              </a:lnSpc>
            </a:pPr>
            <a:r>
              <a:rPr lang="zh-CN" altLang="en-US" b="0" i="0" u="sng">
                <a:solidFill>
                  <a:srgbClr val="90775E"/>
                </a:solidFill>
                <a:effectLst/>
                <a:latin typeface="����"/>
              </a:rPr>
              <a:t>刘邦出去后，项王派都尉陈平去叫刘邦。刘邦说：“现在出来，还没有告辞，这该怎么办？”樊哙说：“做大事不必顾及小节，讲大礼不必计较小的谦让。现在人家正好比是菜刀和砧板，我们则好比是鱼和肉，告辞干什么呢？”于是就决定离去。刘邦就让张良留下来道歉。张良问：“大王来时带了什么东西？”刘邦说：“我带了一对玉璧，想献给项王；一双玉斗，想送给亚父。</a:t>
            </a:r>
            <a:endParaRPr lang="zh-CN" altLang="en-US" u="sng">
              <a:solidFill>
                <a:srgbClr val="90775E"/>
              </a:solidFill>
            </a:endParaRPr>
          </a:p>
        </p:txBody>
      </p:sp>
    </p:spTree>
    <p:extLst>
      <p:ext uri="{BB962C8B-B14F-4D97-AF65-F5344CB8AC3E}">
        <p14:creationId xmlns:p14="http://schemas.microsoft.com/office/powerpoint/2010/main" val="3605789789"/>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C9DCAFDC-EE7F-479B-B1CA-27BB90F03E17}"/>
              </a:ext>
            </a:extLst>
          </p:cNvPr>
          <p:cNvGrpSpPr/>
          <p:nvPr/>
        </p:nvGrpSpPr>
        <p:grpSpPr>
          <a:xfrm>
            <a:off x="729860" y="172575"/>
            <a:ext cx="10891548" cy="705245"/>
            <a:chOff x="1353976" y="487532"/>
            <a:chExt cx="10891548" cy="705245"/>
          </a:xfrm>
        </p:grpSpPr>
        <p:sp>
          <p:nvSpPr>
            <p:cNvPr id="7" name="矩形 6">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73E4EBC-AF25-4CE5-8EB9-A7158D5B3C6F}"/>
                </a:ext>
              </a:extLst>
            </p:cNvPr>
            <p:cNvSpPr/>
            <p:nvPr/>
          </p:nvSpPr>
          <p:spPr>
            <a:xfrm flipV="1">
              <a:off x="4362560" y="917838"/>
              <a:ext cx="7882964" cy="45719"/>
            </a:xfrm>
            <a:prstGeom prst="rect">
              <a:avLst/>
            </a:prstGeom>
            <a:solidFill>
              <a:srgbClr val="8A70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黑体" panose="02010609060101010101" pitchFamily="49" charset="-122"/>
                <a:ea typeface="黑体" panose="02010609060101010101" pitchFamily="49" charset="-122"/>
              </a:endParaRPr>
            </a:p>
          </p:txBody>
        </p:sp>
        <p:sp>
          <p:nvSpPr>
            <p:cNvPr id="9" name="TextBox 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6D27725E-735A-4245-9A17-BFB4AC525853}"/>
                </a:ext>
              </a:extLst>
            </p:cNvPr>
            <p:cNvSpPr txBox="1">
              <a:spLocks noChangeArrowheads="1"/>
            </p:cNvSpPr>
            <p:nvPr/>
          </p:nvSpPr>
          <p:spPr bwMode="auto">
            <a:xfrm>
              <a:off x="1353976" y="487532"/>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a:solidFill>
                    <a:srgbClr val="8A705E"/>
                  </a:solidFill>
                  <a:latin typeface="黑体" panose="02010609060101010101" pitchFamily="49" charset="-122"/>
                  <a:ea typeface="黑体" panose="02010609060101010101" pitchFamily="49" charset="-122"/>
                  <a:sym typeface="Arial" pitchFamily="34" charset="0"/>
                </a:rPr>
                <a:t>第一课时</a:t>
              </a:r>
            </a:p>
          </p:txBody>
        </p:sp>
        <p:sp>
          <p:nvSpPr>
            <p:cNvPr id="10" name="TextBox 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1DE0EAD-A289-42EC-8B55-5E2CC9CE33B8}"/>
                </a:ext>
              </a:extLst>
            </p:cNvPr>
            <p:cNvSpPr txBox="1">
              <a:spLocks noChangeArrowheads="1"/>
            </p:cNvSpPr>
            <p:nvPr/>
          </p:nvSpPr>
          <p:spPr bwMode="auto">
            <a:xfrm>
              <a:off x="1368490" y="977333"/>
              <a:ext cx="3255323" cy="21544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a:solidFill>
                    <a:schemeClr val="bg1">
                      <a:lumMod val="65000"/>
                    </a:schemeClr>
                  </a:solidFill>
                  <a:latin typeface="黑体" panose="02010609060101010101" pitchFamily="49" charset="-122"/>
                  <a:ea typeface="黑体" panose="02010609060101010101" pitchFamily="49" charset="-122"/>
                  <a:sym typeface="Arial" pitchFamily="34" charset="0"/>
                </a:rPr>
                <a:t>CLICK TO ADD CAPTION TEXT</a:t>
              </a:r>
              <a:endParaRPr lang="zh-CN" altLang="en-US" sz="1400">
                <a:solidFill>
                  <a:schemeClr val="bg1">
                    <a:lumMod val="65000"/>
                  </a:schemeClr>
                </a:solidFill>
                <a:latin typeface="黑体" panose="02010609060101010101" pitchFamily="49" charset="-122"/>
                <a:ea typeface="黑体" panose="02010609060101010101" pitchFamily="49" charset="-122"/>
                <a:sym typeface="Arial" pitchFamily="34" charset="0"/>
              </a:endParaRPr>
            </a:p>
          </p:txBody>
        </p:sp>
      </p:grpSp>
      <p:sp>
        <p:nvSpPr>
          <p:cNvPr id="8" name="文本框 7">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1BB772E-E829-4C7A-9173-7202EE43FC24}"/>
              </a:ext>
            </a:extLst>
          </p:cNvPr>
          <p:cNvSpPr txBox="1"/>
          <p:nvPr/>
        </p:nvSpPr>
        <p:spPr>
          <a:xfrm>
            <a:off x="595617" y="891596"/>
            <a:ext cx="10999177" cy="2809615"/>
          </a:xfrm>
          <a:prstGeom prst="rect">
            <a:avLst/>
          </a:prstGeom>
          <a:noFill/>
        </p:spPr>
        <p:txBody>
          <a:bodyPr wrap="square">
            <a:spAutoFit/>
          </a:bodyPr>
          <a:lstStyle/>
          <a:p>
            <a:pPr>
              <a:lnSpc>
                <a:spcPct val="150000"/>
              </a:lnSpc>
            </a:pPr>
            <a:r>
              <a:rPr lang="zh-CN" altLang="en-US" sz="2000" b="0" i="0">
                <a:solidFill>
                  <a:srgbClr val="0F0F0F"/>
                </a:solidFill>
                <a:effectLst/>
                <a:latin typeface="����"/>
              </a:rPr>
              <a:t>　     沛公已出，项王使都尉陈平召沛公。沛公曰：“今者出，未辞也，为之奈何？”樊哙曰：“大行不顾细谨，大礼不辞小让。如今人方为刀俎，我为鱼肉，何辞为？”于是遂去。乃令张良留谢。良问曰：“大王来何操？”曰：“我持白璧一双，欲献项王，玉斗一双，欲与亚父。会其怒，不敢献。公为我献之。”张良曰：“谨诺。”当是时，项王军在鸿门下，沛公军在霸上，相去四十里。沛公则置车骑，脱身独骑，与樊哙、夏侯婴、靳强、纪信等四人持剑盾步走，从郦山下，道芷阳间行。沛公谓张良曰：“从此道至吾军，不过二十里耳。度我至军中，公乃入。”</a:t>
            </a:r>
            <a:endParaRPr lang="zh-CN" altLang="en-US" sz="2000"/>
          </a:p>
        </p:txBody>
      </p:sp>
      <p:sp>
        <p:nvSpPr>
          <p:cNvPr id="11" name="文本框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8EC73CD2-B796-4EE1-B6AA-4383D1274633}"/>
              </a:ext>
            </a:extLst>
          </p:cNvPr>
          <p:cNvSpPr txBox="1"/>
          <p:nvPr/>
        </p:nvSpPr>
        <p:spPr>
          <a:xfrm>
            <a:off x="1074493" y="3681416"/>
            <a:ext cx="1333929" cy="477054"/>
          </a:xfrm>
          <a:prstGeom prst="rect">
            <a:avLst/>
          </a:prstGeom>
          <a:solidFill>
            <a:schemeClr val="bg1"/>
          </a:solidFill>
          <a:effectLst>
            <a:softEdge rad="127000"/>
          </a:effectLst>
        </p:spPr>
        <p:txBody>
          <a:bodyPr wrap="square" rtlCol="0">
            <a:spAutoFit/>
          </a:bodyPr>
          <a:lstStyle/>
          <a:p>
            <a:r>
              <a:rPr lang="zh-CN" altLang="en-US" sz="2500">
                <a:solidFill>
                  <a:srgbClr val="8A705E"/>
                </a:solidFill>
                <a:latin typeface="华文隶书" panose="02010800040101010101" pitchFamily="2" charset="-122"/>
                <a:ea typeface="华文隶书" panose="02010800040101010101" pitchFamily="2" charset="-122"/>
              </a:rPr>
              <a:t> 译文：</a:t>
            </a:r>
          </a:p>
        </p:txBody>
      </p:sp>
      <p:sp>
        <p:nvSpPr>
          <p:cNvPr id="12" name="文本框 1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475BC63-EAB2-424E-A1B3-8668F524CA2A}"/>
              </a:ext>
            </a:extLst>
          </p:cNvPr>
          <p:cNvSpPr txBox="1"/>
          <p:nvPr/>
        </p:nvSpPr>
        <p:spPr>
          <a:xfrm>
            <a:off x="1005840" y="3996005"/>
            <a:ext cx="10670345" cy="1706878"/>
          </a:xfrm>
          <a:prstGeom prst="rect">
            <a:avLst/>
          </a:prstGeom>
          <a:noFill/>
        </p:spPr>
        <p:txBody>
          <a:bodyPr wrap="square">
            <a:spAutoFit/>
          </a:bodyPr>
          <a:lstStyle/>
          <a:p>
            <a:pPr>
              <a:lnSpc>
                <a:spcPct val="150000"/>
              </a:lnSpc>
            </a:pPr>
            <a:r>
              <a:rPr lang="zh-CN" altLang="en-US" b="0" i="0" u="sng">
                <a:solidFill>
                  <a:srgbClr val="90775E"/>
                </a:solidFill>
                <a:effectLst/>
                <a:latin typeface="����"/>
              </a:rPr>
              <a:t>正碰上他们发怒，不敢奉献。你替我把它们献上吧。”张良说：“好。”这时候，项王的军队驻在鸿门，刘邦的军队驻在霸上，相距四十里。刘邦就留下车辆和随从人马，独自骑马脱身，和樊哙、夏侯婴、靳强、纪信四人拿着剑和盾牌徒步逃跑，从郦山脚下，取道芷阳，抄小路走。刘邦对张良说：“从这条路到我们军营，不过二十里罢了，估计我回到军营里，你才进去。”</a:t>
            </a:r>
            <a:endParaRPr lang="zh-CN" altLang="en-US" u="sng">
              <a:solidFill>
                <a:srgbClr val="90775E"/>
              </a:solidFill>
            </a:endParaRPr>
          </a:p>
        </p:txBody>
      </p:sp>
    </p:spTree>
    <p:extLst>
      <p:ext uri="{BB962C8B-B14F-4D97-AF65-F5344CB8AC3E}">
        <p14:creationId xmlns:p14="http://schemas.microsoft.com/office/powerpoint/2010/main" val="4212236630"/>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C9DCAFDC-EE7F-479B-B1CA-27BB90F03E17}"/>
              </a:ext>
            </a:extLst>
          </p:cNvPr>
          <p:cNvGrpSpPr/>
          <p:nvPr/>
        </p:nvGrpSpPr>
        <p:grpSpPr>
          <a:xfrm>
            <a:off x="729860" y="172575"/>
            <a:ext cx="10891548" cy="705245"/>
            <a:chOff x="1353976" y="487532"/>
            <a:chExt cx="10891548" cy="705245"/>
          </a:xfrm>
        </p:grpSpPr>
        <p:sp>
          <p:nvSpPr>
            <p:cNvPr id="7" name="矩形 6">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73E4EBC-AF25-4CE5-8EB9-A7158D5B3C6F}"/>
                </a:ext>
              </a:extLst>
            </p:cNvPr>
            <p:cNvSpPr/>
            <p:nvPr/>
          </p:nvSpPr>
          <p:spPr>
            <a:xfrm flipV="1">
              <a:off x="4362560" y="917838"/>
              <a:ext cx="7882964" cy="45719"/>
            </a:xfrm>
            <a:prstGeom prst="rect">
              <a:avLst/>
            </a:prstGeom>
            <a:solidFill>
              <a:srgbClr val="8A70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黑体" panose="02010609060101010101" pitchFamily="49" charset="-122"/>
                <a:ea typeface="黑体" panose="02010609060101010101" pitchFamily="49" charset="-122"/>
              </a:endParaRPr>
            </a:p>
          </p:txBody>
        </p:sp>
        <p:sp>
          <p:nvSpPr>
            <p:cNvPr id="9" name="TextBox 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6D27725E-735A-4245-9A17-BFB4AC525853}"/>
                </a:ext>
              </a:extLst>
            </p:cNvPr>
            <p:cNvSpPr txBox="1">
              <a:spLocks noChangeArrowheads="1"/>
            </p:cNvSpPr>
            <p:nvPr/>
          </p:nvSpPr>
          <p:spPr bwMode="auto">
            <a:xfrm>
              <a:off x="1353976" y="487532"/>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a:solidFill>
                    <a:srgbClr val="8A705E"/>
                  </a:solidFill>
                  <a:latin typeface="黑体" panose="02010609060101010101" pitchFamily="49" charset="-122"/>
                  <a:ea typeface="黑体" panose="02010609060101010101" pitchFamily="49" charset="-122"/>
                  <a:sym typeface="Arial" pitchFamily="34" charset="0"/>
                </a:rPr>
                <a:t>第一课时</a:t>
              </a:r>
            </a:p>
          </p:txBody>
        </p:sp>
        <p:sp>
          <p:nvSpPr>
            <p:cNvPr id="10" name="TextBox 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1DE0EAD-A289-42EC-8B55-5E2CC9CE33B8}"/>
                </a:ext>
              </a:extLst>
            </p:cNvPr>
            <p:cNvSpPr txBox="1">
              <a:spLocks noChangeArrowheads="1"/>
            </p:cNvSpPr>
            <p:nvPr/>
          </p:nvSpPr>
          <p:spPr bwMode="auto">
            <a:xfrm>
              <a:off x="1368490" y="977333"/>
              <a:ext cx="3255323" cy="21544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a:solidFill>
                    <a:schemeClr val="bg1">
                      <a:lumMod val="65000"/>
                    </a:schemeClr>
                  </a:solidFill>
                  <a:latin typeface="黑体" panose="02010609060101010101" pitchFamily="49" charset="-122"/>
                  <a:ea typeface="黑体" panose="02010609060101010101" pitchFamily="49" charset="-122"/>
                  <a:sym typeface="Arial" pitchFamily="34" charset="0"/>
                </a:rPr>
                <a:t>CLICK TO ADD CAPTION TEXT</a:t>
              </a:r>
              <a:endParaRPr lang="zh-CN" altLang="en-US" sz="1400">
                <a:solidFill>
                  <a:schemeClr val="bg1">
                    <a:lumMod val="65000"/>
                  </a:schemeClr>
                </a:solidFill>
                <a:latin typeface="黑体" panose="02010609060101010101" pitchFamily="49" charset="-122"/>
                <a:ea typeface="黑体" panose="02010609060101010101" pitchFamily="49" charset="-122"/>
                <a:sym typeface="Arial" pitchFamily="34" charset="0"/>
              </a:endParaRPr>
            </a:p>
          </p:txBody>
        </p:sp>
      </p:grpSp>
      <p:grpSp>
        <p:nvGrpSpPr>
          <p:cNvPr id="11" name="组合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07EC07C0-A25D-4986-8B48-9C2683D0C3C9}"/>
              </a:ext>
            </a:extLst>
          </p:cNvPr>
          <p:cNvGrpSpPr/>
          <p:nvPr/>
        </p:nvGrpSpPr>
        <p:grpSpPr>
          <a:xfrm rot="5400000">
            <a:off x="-192425" y="3122811"/>
            <a:ext cx="2834065" cy="615553"/>
            <a:chOff x="4735063" y="690453"/>
            <a:chExt cx="2834065" cy="615553"/>
          </a:xfrm>
        </p:grpSpPr>
        <p:pic>
          <p:nvPicPr>
            <p:cNvPr id="12" name="图片 1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EBED443F-A09D-4073-95DA-DF0AA1AB2BE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35063" y="746918"/>
              <a:ext cx="2834065" cy="487522"/>
            </a:xfrm>
            <a:prstGeom prst="rect">
              <a:avLst/>
            </a:prstGeom>
          </p:spPr>
        </p:pic>
        <p:sp>
          <p:nvSpPr>
            <p:cNvPr id="13" name="矩形 1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F3CA0ED-AA89-4AA3-BB79-BFC5FEDF549F}"/>
                </a:ext>
              </a:extLst>
            </p:cNvPr>
            <p:cNvSpPr/>
            <p:nvPr/>
          </p:nvSpPr>
          <p:spPr>
            <a:xfrm rot="16200000">
              <a:off x="5841567" y="233918"/>
              <a:ext cx="615553" cy="1528624"/>
            </a:xfrm>
            <a:prstGeom prst="rect">
              <a:avLst/>
            </a:prstGeom>
          </p:spPr>
          <p:txBody>
            <a:bodyPr vert="eaVert" wrap="none">
              <a:spAutoFit/>
            </a:bodyPr>
            <a:lstStyle/>
            <a:p>
              <a:r>
                <a:rPr lang="zh-CN" altLang="en-US" sz="2800">
                  <a:solidFill>
                    <a:srgbClr val="8A705E"/>
                  </a:solidFill>
                  <a:latin typeface="叶根友毛笔行书2.0版" panose="02010601030101010101" pitchFamily="2" charset="-122"/>
                  <a:ea typeface="叶根友毛笔行书2.0版" panose="02010601030101010101" pitchFamily="2" charset="-122"/>
                </a:rPr>
                <a:t>作者简介</a:t>
              </a:r>
            </a:p>
          </p:txBody>
        </p:sp>
      </p:grpSp>
      <p:pic>
        <p:nvPicPr>
          <p:cNvPr id="14" name="图片 1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F6C7AABF-8BB8-4726-A3A4-068FA2111823}"/>
              </a:ext>
            </a:extLst>
          </p:cNvPr>
          <p:cNvPicPr>
            <a:picLocks noChangeAspect="1"/>
          </p:cNvPicPr>
          <p:nvPr/>
        </p:nvPicPr>
        <p:blipFill>
          <a:blip r:embed="rId4"/>
          <a:stretch>
            <a:fillRect/>
          </a:stretch>
        </p:blipFill>
        <p:spPr>
          <a:xfrm>
            <a:off x="6172578" y="2508604"/>
            <a:ext cx="6153896" cy="4011666"/>
          </a:xfrm>
          <a:prstGeom prst="rect">
            <a:avLst/>
          </a:prstGeom>
          <a:ln>
            <a:noFill/>
          </a:ln>
          <a:effectLst>
            <a:softEdge rad="444500"/>
          </a:effectLst>
        </p:spPr>
      </p:pic>
      <p:sp>
        <p:nvSpPr>
          <p:cNvPr id="8" name="矩形 7">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DF0BDFCC-7880-42BB-9498-14A9B920F7D5}"/>
              </a:ext>
            </a:extLst>
          </p:cNvPr>
          <p:cNvSpPr/>
          <p:nvPr/>
        </p:nvSpPr>
        <p:spPr>
          <a:xfrm>
            <a:off x="1888628" y="1442602"/>
            <a:ext cx="7531060" cy="3675045"/>
          </a:xfrm>
          <a:prstGeom prst="rect">
            <a:avLst/>
          </a:prstGeom>
        </p:spPr>
        <p:txBody>
          <a:bodyPr wrap="square">
            <a:spAutoFit/>
          </a:bodyPr>
          <a:lstStyle/>
          <a:p>
            <a:pPr>
              <a:lnSpc>
                <a:spcPct val="200000"/>
              </a:lnSpc>
            </a:pPr>
            <a:r>
              <a:rPr lang="zh-CN" altLang="en-US" sz="2000" b="1">
                <a:solidFill>
                  <a:srgbClr val="90775E"/>
                </a:solidFill>
                <a:latin typeface="+mn-ea"/>
              </a:rPr>
              <a:t>司马迁</a:t>
            </a:r>
            <a:r>
              <a:rPr lang="zh-CN" altLang="en-US" sz="2000">
                <a:solidFill>
                  <a:srgbClr val="90775E"/>
                </a:solidFill>
                <a:latin typeface="+mn-ea"/>
              </a:rPr>
              <a:t>（约前</a:t>
            </a:r>
            <a:r>
              <a:rPr lang="en-US" altLang="zh-CN" sz="2000">
                <a:solidFill>
                  <a:srgbClr val="90775E"/>
                </a:solidFill>
                <a:latin typeface="+mn-ea"/>
              </a:rPr>
              <a:t>145</a:t>
            </a:r>
            <a:r>
              <a:rPr lang="zh-CN" altLang="en-US" sz="2000">
                <a:solidFill>
                  <a:srgbClr val="90775E"/>
                </a:solidFill>
                <a:latin typeface="+mn-ea"/>
              </a:rPr>
              <a:t>年</a:t>
            </a:r>
            <a:r>
              <a:rPr lang="en-US" altLang="zh-CN" sz="2000">
                <a:solidFill>
                  <a:srgbClr val="90775E"/>
                </a:solidFill>
                <a:latin typeface="+mn-ea"/>
              </a:rPr>
              <a:t>—</a:t>
            </a:r>
            <a:r>
              <a:rPr lang="zh-CN" altLang="en-US" sz="2000">
                <a:solidFill>
                  <a:srgbClr val="90775E"/>
                </a:solidFill>
                <a:latin typeface="+mn-ea"/>
              </a:rPr>
              <a:t>？），字子长，夏阳（今陕西韩城南）人，西汉史学家、文学家、思想家，被后人尊称为“史圣”。其父司马谈学识渊博，曾在汉武帝时任太史令。司马迁</a:t>
            </a:r>
            <a:r>
              <a:rPr lang="en-US" altLang="zh-CN" sz="2000">
                <a:solidFill>
                  <a:srgbClr val="90775E"/>
                </a:solidFill>
                <a:latin typeface="+mn-ea"/>
              </a:rPr>
              <a:t>20</a:t>
            </a:r>
            <a:r>
              <a:rPr lang="zh-CN" altLang="en-US" sz="2000">
                <a:solidFill>
                  <a:srgbClr val="90775E"/>
                </a:solidFill>
                <a:latin typeface="+mn-ea"/>
              </a:rPr>
              <a:t>岁开始游历，汉武帝元封三年（前</a:t>
            </a:r>
            <a:r>
              <a:rPr lang="en-US" altLang="zh-CN" sz="2000">
                <a:solidFill>
                  <a:srgbClr val="90775E"/>
                </a:solidFill>
                <a:latin typeface="+mn-ea"/>
              </a:rPr>
              <a:t>108</a:t>
            </a:r>
            <a:r>
              <a:rPr lang="zh-CN" altLang="en-US" sz="2000">
                <a:solidFill>
                  <a:srgbClr val="90775E"/>
                </a:solidFill>
                <a:latin typeface="+mn-ea"/>
              </a:rPr>
              <a:t>年）继任太史令，太初元年（前</a:t>
            </a:r>
            <a:r>
              <a:rPr lang="en-US" altLang="zh-CN" sz="2000">
                <a:solidFill>
                  <a:srgbClr val="90775E"/>
                </a:solidFill>
                <a:latin typeface="+mn-ea"/>
              </a:rPr>
              <a:t>104</a:t>
            </a:r>
            <a:r>
              <a:rPr lang="zh-CN" altLang="en-US" sz="2000">
                <a:solidFill>
                  <a:srgbClr val="90775E"/>
                </a:solidFill>
                <a:latin typeface="+mn-ea"/>
              </a:rPr>
              <a:t>年）开始编写</a:t>
            </a:r>
            <a:r>
              <a:rPr lang="en-US" altLang="zh-CN" sz="2000">
                <a:solidFill>
                  <a:srgbClr val="90775E"/>
                </a:solidFill>
                <a:latin typeface="+mn-ea"/>
              </a:rPr>
              <a:t>《</a:t>
            </a:r>
            <a:r>
              <a:rPr lang="zh-CN" altLang="en-US" sz="2000">
                <a:solidFill>
                  <a:srgbClr val="90775E"/>
                </a:solidFill>
                <a:latin typeface="+mn-ea"/>
              </a:rPr>
              <a:t>史记</a:t>
            </a:r>
            <a:r>
              <a:rPr lang="en-US" altLang="zh-CN" sz="2000">
                <a:solidFill>
                  <a:srgbClr val="90775E"/>
                </a:solidFill>
                <a:latin typeface="+mn-ea"/>
              </a:rPr>
              <a:t>》</a:t>
            </a:r>
            <a:r>
              <a:rPr lang="zh-CN" altLang="en-US" sz="2000">
                <a:solidFill>
                  <a:srgbClr val="90775E"/>
                </a:solidFill>
                <a:latin typeface="+mn-ea"/>
              </a:rPr>
              <a:t>。司马迁发愤著书，大约在</a:t>
            </a:r>
            <a:r>
              <a:rPr lang="en-US" altLang="zh-CN" sz="2000">
                <a:solidFill>
                  <a:srgbClr val="90775E"/>
                </a:solidFill>
                <a:latin typeface="+mn-ea"/>
              </a:rPr>
              <a:t>55</a:t>
            </a:r>
            <a:r>
              <a:rPr lang="zh-CN" altLang="en-US" sz="2000">
                <a:solidFill>
                  <a:srgbClr val="90775E"/>
                </a:solidFill>
                <a:latin typeface="+mn-ea"/>
              </a:rPr>
              <a:t>岁那年完成了</a:t>
            </a:r>
            <a:r>
              <a:rPr lang="en-US" altLang="zh-CN" sz="2000">
                <a:solidFill>
                  <a:srgbClr val="90775E"/>
                </a:solidFill>
                <a:latin typeface="+mn-ea"/>
              </a:rPr>
              <a:t>《</a:t>
            </a:r>
            <a:r>
              <a:rPr lang="zh-CN" altLang="en-US" sz="2000">
                <a:solidFill>
                  <a:srgbClr val="90775E"/>
                </a:solidFill>
                <a:latin typeface="+mn-ea"/>
              </a:rPr>
              <a:t>史记</a:t>
            </a:r>
            <a:r>
              <a:rPr lang="en-US" altLang="zh-CN" sz="2000">
                <a:solidFill>
                  <a:srgbClr val="90775E"/>
                </a:solidFill>
                <a:latin typeface="+mn-ea"/>
              </a:rPr>
              <a:t>》</a:t>
            </a:r>
            <a:r>
              <a:rPr lang="zh-CN" altLang="en-US" sz="2000">
                <a:solidFill>
                  <a:srgbClr val="90775E"/>
                </a:solidFill>
                <a:latin typeface="+mn-ea"/>
              </a:rPr>
              <a:t>的撰写和修改工作。</a:t>
            </a:r>
          </a:p>
        </p:txBody>
      </p:sp>
    </p:spTree>
    <p:extLst>
      <p:ext uri="{BB962C8B-B14F-4D97-AF65-F5344CB8AC3E}">
        <p14:creationId xmlns:p14="http://schemas.microsoft.com/office/powerpoint/2010/main" val="2013290940"/>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C9DCAFDC-EE7F-479B-B1CA-27BB90F03E17}"/>
              </a:ext>
            </a:extLst>
          </p:cNvPr>
          <p:cNvGrpSpPr/>
          <p:nvPr/>
        </p:nvGrpSpPr>
        <p:grpSpPr>
          <a:xfrm>
            <a:off x="729860" y="172575"/>
            <a:ext cx="10891548" cy="705245"/>
            <a:chOff x="1353976" y="487532"/>
            <a:chExt cx="10891548" cy="705245"/>
          </a:xfrm>
        </p:grpSpPr>
        <p:sp>
          <p:nvSpPr>
            <p:cNvPr id="7" name="矩形 6">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73E4EBC-AF25-4CE5-8EB9-A7158D5B3C6F}"/>
                </a:ext>
              </a:extLst>
            </p:cNvPr>
            <p:cNvSpPr/>
            <p:nvPr/>
          </p:nvSpPr>
          <p:spPr>
            <a:xfrm flipV="1">
              <a:off x="4362560" y="917838"/>
              <a:ext cx="7882964" cy="45719"/>
            </a:xfrm>
            <a:prstGeom prst="rect">
              <a:avLst/>
            </a:prstGeom>
            <a:solidFill>
              <a:srgbClr val="8A70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黑体" panose="02010609060101010101" pitchFamily="49" charset="-122"/>
                <a:ea typeface="黑体" panose="02010609060101010101" pitchFamily="49" charset="-122"/>
              </a:endParaRPr>
            </a:p>
          </p:txBody>
        </p:sp>
        <p:sp>
          <p:nvSpPr>
            <p:cNvPr id="9" name="TextBox 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6D27725E-735A-4245-9A17-BFB4AC525853}"/>
                </a:ext>
              </a:extLst>
            </p:cNvPr>
            <p:cNvSpPr txBox="1">
              <a:spLocks noChangeArrowheads="1"/>
            </p:cNvSpPr>
            <p:nvPr/>
          </p:nvSpPr>
          <p:spPr bwMode="auto">
            <a:xfrm>
              <a:off x="1353976" y="487532"/>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a:solidFill>
                    <a:srgbClr val="8A705E"/>
                  </a:solidFill>
                  <a:latin typeface="黑体" panose="02010609060101010101" pitchFamily="49" charset="-122"/>
                  <a:ea typeface="黑体" panose="02010609060101010101" pitchFamily="49" charset="-122"/>
                  <a:sym typeface="Arial" pitchFamily="34" charset="0"/>
                </a:rPr>
                <a:t>第一课时</a:t>
              </a:r>
            </a:p>
          </p:txBody>
        </p:sp>
        <p:sp>
          <p:nvSpPr>
            <p:cNvPr id="10" name="TextBox 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1DE0EAD-A289-42EC-8B55-5E2CC9CE33B8}"/>
                </a:ext>
              </a:extLst>
            </p:cNvPr>
            <p:cNvSpPr txBox="1">
              <a:spLocks noChangeArrowheads="1"/>
            </p:cNvSpPr>
            <p:nvPr/>
          </p:nvSpPr>
          <p:spPr bwMode="auto">
            <a:xfrm>
              <a:off x="1368490" y="977333"/>
              <a:ext cx="3255323" cy="21544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a:solidFill>
                    <a:schemeClr val="bg1">
                      <a:lumMod val="65000"/>
                    </a:schemeClr>
                  </a:solidFill>
                  <a:latin typeface="黑体" panose="02010609060101010101" pitchFamily="49" charset="-122"/>
                  <a:ea typeface="黑体" panose="02010609060101010101" pitchFamily="49" charset="-122"/>
                  <a:sym typeface="Arial" pitchFamily="34" charset="0"/>
                </a:rPr>
                <a:t>CLICK TO ADD CAPTION TEXT</a:t>
              </a:r>
              <a:endParaRPr lang="zh-CN" altLang="en-US" sz="1400">
                <a:solidFill>
                  <a:schemeClr val="bg1">
                    <a:lumMod val="65000"/>
                  </a:schemeClr>
                </a:solidFill>
                <a:latin typeface="黑体" panose="02010609060101010101" pitchFamily="49" charset="-122"/>
                <a:ea typeface="黑体" panose="02010609060101010101" pitchFamily="49" charset="-122"/>
                <a:sym typeface="Arial" pitchFamily="34" charset="0"/>
              </a:endParaRPr>
            </a:p>
          </p:txBody>
        </p:sp>
      </p:grpSp>
      <p:sp>
        <p:nvSpPr>
          <p:cNvPr id="8" name="文本框 7">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D24743E4-FD9B-4FE0-B51C-0F29B680F5AE}"/>
              </a:ext>
            </a:extLst>
          </p:cNvPr>
          <p:cNvSpPr txBox="1"/>
          <p:nvPr/>
        </p:nvSpPr>
        <p:spPr>
          <a:xfrm>
            <a:off x="888024" y="883151"/>
            <a:ext cx="10949940" cy="2347950"/>
          </a:xfrm>
          <a:prstGeom prst="rect">
            <a:avLst/>
          </a:prstGeom>
          <a:noFill/>
        </p:spPr>
        <p:txBody>
          <a:bodyPr wrap="square">
            <a:spAutoFit/>
          </a:bodyPr>
          <a:lstStyle/>
          <a:p>
            <a:pPr algn="l">
              <a:lnSpc>
                <a:spcPct val="150000"/>
              </a:lnSpc>
            </a:pPr>
            <a:r>
              <a:rPr lang="zh-CN" altLang="en-US" sz="2000" b="0" i="0">
                <a:solidFill>
                  <a:srgbClr val="0F0F0F"/>
                </a:solidFill>
                <a:effectLst/>
                <a:latin typeface="����"/>
              </a:rPr>
              <a:t>         沛公已去，间至军中。张良入谢，曰：“沛公</a:t>
            </a:r>
            <a:r>
              <a:rPr lang="zh-CN" altLang="en-US" sz="2000" b="1" i="0">
                <a:solidFill>
                  <a:srgbClr val="C00000"/>
                </a:solidFill>
                <a:effectLst/>
                <a:latin typeface="����"/>
              </a:rPr>
              <a:t>不胜杯杓</a:t>
            </a:r>
            <a:r>
              <a:rPr lang="zh-CN" altLang="en-US" sz="2000" b="0" i="0">
                <a:solidFill>
                  <a:srgbClr val="0F0F0F"/>
                </a:solidFill>
                <a:effectLst/>
                <a:latin typeface="����"/>
              </a:rPr>
              <a:t>，不能辞。谨使臣良奉白璧一双，</a:t>
            </a:r>
            <a:r>
              <a:rPr lang="zh-CN" altLang="en-US" sz="2000" b="1" i="0">
                <a:solidFill>
                  <a:srgbClr val="C00000"/>
                </a:solidFill>
                <a:effectLst/>
                <a:latin typeface="����"/>
              </a:rPr>
              <a:t>再拜</a:t>
            </a:r>
            <a:r>
              <a:rPr lang="zh-CN" altLang="en-US" sz="2000" b="0" i="0">
                <a:solidFill>
                  <a:srgbClr val="0F0F0F"/>
                </a:solidFill>
                <a:effectLst/>
                <a:latin typeface="����"/>
              </a:rPr>
              <a:t>献大王足下，玉斗一双，再拜奉大将军足下。”项王曰：“沛公</a:t>
            </a:r>
            <a:r>
              <a:rPr lang="zh-CN" altLang="en-US" sz="2000" b="1" i="0">
                <a:solidFill>
                  <a:srgbClr val="C00000"/>
                </a:solidFill>
                <a:effectLst/>
                <a:latin typeface="����"/>
              </a:rPr>
              <a:t>安在</a:t>
            </a:r>
            <a:r>
              <a:rPr lang="zh-CN" altLang="en-US" sz="2000" b="0" i="0">
                <a:solidFill>
                  <a:srgbClr val="0F0F0F"/>
                </a:solidFill>
                <a:effectLst/>
                <a:latin typeface="����"/>
              </a:rPr>
              <a:t>？”良曰：“闻大王有意</a:t>
            </a:r>
            <a:r>
              <a:rPr lang="zh-CN" altLang="en-US" sz="2000" b="1" i="0">
                <a:solidFill>
                  <a:srgbClr val="C00000"/>
                </a:solidFill>
                <a:effectLst/>
                <a:latin typeface="����"/>
              </a:rPr>
              <a:t>督过</a:t>
            </a:r>
            <a:r>
              <a:rPr lang="zh-CN" altLang="en-US" sz="2000" b="0" i="0">
                <a:solidFill>
                  <a:srgbClr val="0F0F0F"/>
                </a:solidFill>
                <a:effectLst/>
                <a:latin typeface="����"/>
              </a:rPr>
              <a:t>之，脱身独去，已至军矣。”项王则受璧，置之坐上。亚父受玉斗，置之地，拔剑撞而破之，曰：“唉！</a:t>
            </a:r>
            <a:r>
              <a:rPr lang="zh-CN" altLang="en-US" sz="2000" b="1" i="0">
                <a:solidFill>
                  <a:srgbClr val="C00000"/>
                </a:solidFill>
                <a:effectLst/>
                <a:latin typeface="����"/>
              </a:rPr>
              <a:t>竖子</a:t>
            </a:r>
            <a:r>
              <a:rPr lang="zh-CN" altLang="en-US" sz="2000" b="0" i="0">
                <a:solidFill>
                  <a:srgbClr val="0F0F0F"/>
                </a:solidFill>
                <a:effectLst/>
                <a:latin typeface="����"/>
              </a:rPr>
              <a:t>不足与谋。夺项王天下者必沛公也。吾属今为之虏矣！”</a:t>
            </a:r>
          </a:p>
          <a:p>
            <a:pPr algn="l">
              <a:lnSpc>
                <a:spcPct val="150000"/>
              </a:lnSpc>
            </a:pPr>
            <a:r>
              <a:rPr lang="zh-CN" altLang="en-US" sz="2000" b="0" i="0">
                <a:solidFill>
                  <a:srgbClr val="0F0F0F"/>
                </a:solidFill>
                <a:effectLst/>
                <a:latin typeface="����"/>
              </a:rPr>
              <a:t>　　沛公至军，立诛杀曹无伤。</a:t>
            </a:r>
          </a:p>
        </p:txBody>
      </p:sp>
      <p:sp>
        <p:nvSpPr>
          <p:cNvPr id="11" name="文本框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6DDAE1C2-CC05-4219-9C72-702ACBF6F6CE}"/>
              </a:ext>
            </a:extLst>
          </p:cNvPr>
          <p:cNvSpPr txBox="1"/>
          <p:nvPr/>
        </p:nvSpPr>
        <p:spPr>
          <a:xfrm>
            <a:off x="1074493" y="3266415"/>
            <a:ext cx="1333929" cy="477054"/>
          </a:xfrm>
          <a:prstGeom prst="rect">
            <a:avLst/>
          </a:prstGeom>
          <a:solidFill>
            <a:schemeClr val="bg1"/>
          </a:solidFill>
          <a:effectLst>
            <a:softEdge rad="127000"/>
          </a:effectLst>
        </p:spPr>
        <p:txBody>
          <a:bodyPr wrap="square" rtlCol="0">
            <a:spAutoFit/>
          </a:bodyPr>
          <a:lstStyle/>
          <a:p>
            <a:r>
              <a:rPr lang="zh-CN" altLang="en-US" sz="2500">
                <a:solidFill>
                  <a:srgbClr val="8A705E"/>
                </a:solidFill>
                <a:latin typeface="华文隶书" panose="02010800040101010101" pitchFamily="2" charset="-122"/>
                <a:ea typeface="华文隶书" panose="02010800040101010101" pitchFamily="2" charset="-122"/>
              </a:rPr>
              <a:t> 注释：</a:t>
            </a:r>
          </a:p>
        </p:txBody>
      </p:sp>
      <p:pic>
        <p:nvPicPr>
          <p:cNvPr id="13" name="Picture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155CD67-86F0-4C15-8B6E-24557DCA83CA}"/>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8729003" y="3511976"/>
            <a:ext cx="3221380" cy="2409592"/>
          </a:xfrm>
          <a:prstGeom prst="rect">
            <a:avLst/>
          </a:prstGeom>
          <a:noFill/>
          <a:effectLst>
            <a:softEdge rad="317500"/>
          </a:effectLst>
          <a:extLst>
            <a:ext uri="{909E8E84-426E-40DD-AFC4-6F175D3DCCD1}">
              <a14:hiddenFill xmlns:a14="http://schemas.microsoft.com/office/drawing/2010/main">
                <a:solidFill>
                  <a:srgbClr val="FFFFFF"/>
                </a:solidFill>
              </a14:hiddenFill>
            </a:ext>
          </a:extLst>
        </p:spPr>
      </p:pic>
      <p:sp>
        <p:nvSpPr>
          <p:cNvPr id="12" name="文本框 1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8DA7157-BE2E-4F98-A6A6-CC6AC8C73FDE}"/>
              </a:ext>
            </a:extLst>
          </p:cNvPr>
          <p:cNvSpPr txBox="1"/>
          <p:nvPr/>
        </p:nvSpPr>
        <p:spPr>
          <a:xfrm>
            <a:off x="1197511" y="3743469"/>
            <a:ext cx="9747153" cy="2122376"/>
          </a:xfrm>
          <a:prstGeom prst="rect">
            <a:avLst/>
          </a:prstGeom>
          <a:noFill/>
        </p:spPr>
        <p:txBody>
          <a:bodyPr wrap="square">
            <a:spAutoFit/>
          </a:bodyPr>
          <a:lstStyle/>
          <a:p>
            <a:pPr>
              <a:lnSpc>
                <a:spcPct val="150000"/>
              </a:lnSpc>
            </a:pPr>
            <a:r>
              <a:rPr lang="zh-CN" altLang="en-US" b="0" i="0">
                <a:solidFill>
                  <a:srgbClr val="C00000"/>
                </a:solidFill>
                <a:effectLst/>
                <a:latin typeface="����"/>
              </a:rPr>
              <a:t>不胜桮（</a:t>
            </a:r>
            <a:r>
              <a:rPr lang="en-US" altLang="zh-CN" b="0" i="0" err="1">
                <a:solidFill>
                  <a:srgbClr val="C00000"/>
                </a:solidFill>
                <a:effectLst/>
                <a:latin typeface="����"/>
              </a:rPr>
              <a:t>bēi</a:t>
            </a:r>
            <a:r>
              <a:rPr lang="zh-CN" altLang="en-US" b="0" i="0">
                <a:solidFill>
                  <a:srgbClr val="C00000"/>
                </a:solidFill>
                <a:effectLst/>
                <a:latin typeface="����"/>
              </a:rPr>
              <a:t>）杓（</a:t>
            </a:r>
            <a:r>
              <a:rPr lang="en-US" altLang="zh-CN" b="0" i="0" err="1">
                <a:solidFill>
                  <a:srgbClr val="C00000"/>
                </a:solidFill>
                <a:effectLst/>
                <a:latin typeface="����"/>
              </a:rPr>
              <a:t>sháo</a:t>
            </a:r>
            <a:r>
              <a:rPr lang="zh-CN" altLang="en-US" b="0" i="0">
                <a:solidFill>
                  <a:srgbClr val="C00000"/>
                </a:solidFill>
                <a:effectLst/>
                <a:latin typeface="����"/>
              </a:rPr>
              <a:t>）：</a:t>
            </a:r>
            <a:r>
              <a:rPr lang="zh-CN" altLang="en-US" b="0" i="0">
                <a:solidFill>
                  <a:srgbClr val="0F0F0F"/>
                </a:solidFill>
                <a:effectLst/>
                <a:latin typeface="����"/>
              </a:rPr>
              <a:t>意思是不能再喝。不胜，禁不起。桮杓，两种酒器，这里借指酒。</a:t>
            </a:r>
            <a:r>
              <a:rPr lang="zh-CN" altLang="en-US"/>
              <a:t/>
            </a:r>
            <a:br>
              <a:rPr lang="zh-CN" altLang="en-US"/>
            </a:br>
            <a:r>
              <a:rPr lang="zh-CN" altLang="en-US" b="0" i="0">
                <a:solidFill>
                  <a:srgbClr val="C00000"/>
                </a:solidFill>
                <a:effectLst/>
                <a:latin typeface="����"/>
              </a:rPr>
              <a:t>再拜：</a:t>
            </a:r>
            <a:r>
              <a:rPr lang="zh-CN" altLang="en-US" b="0" i="0">
                <a:solidFill>
                  <a:srgbClr val="0F0F0F"/>
                </a:solidFill>
                <a:effectLst/>
                <a:latin typeface="����"/>
              </a:rPr>
              <a:t>表示恭敬的礼节，这里就是恭敬的意思。</a:t>
            </a:r>
            <a:r>
              <a:rPr lang="zh-CN" altLang="en-US"/>
              <a:t/>
            </a:r>
            <a:br>
              <a:rPr lang="zh-CN" altLang="en-US"/>
            </a:br>
            <a:r>
              <a:rPr lang="zh-CN" altLang="en-US" b="0" i="0">
                <a:solidFill>
                  <a:srgbClr val="C00000"/>
                </a:solidFill>
                <a:effectLst/>
                <a:latin typeface="����"/>
              </a:rPr>
              <a:t>安在：</a:t>
            </a:r>
            <a:r>
              <a:rPr lang="zh-CN" altLang="en-US" b="0" i="0">
                <a:solidFill>
                  <a:srgbClr val="0F0F0F"/>
                </a:solidFill>
                <a:effectLst/>
                <a:latin typeface="����"/>
              </a:rPr>
              <a:t>在哪里。</a:t>
            </a:r>
            <a:r>
              <a:rPr lang="zh-CN" altLang="en-US"/>
              <a:t/>
            </a:r>
            <a:br>
              <a:rPr lang="zh-CN" altLang="en-US"/>
            </a:br>
            <a:r>
              <a:rPr lang="zh-CN" altLang="en-US" b="0" i="0">
                <a:solidFill>
                  <a:srgbClr val="C00000"/>
                </a:solidFill>
                <a:effectLst/>
                <a:latin typeface="����"/>
              </a:rPr>
              <a:t>督过：</a:t>
            </a:r>
            <a:r>
              <a:rPr lang="zh-CN" altLang="en-US" b="0" i="0">
                <a:solidFill>
                  <a:srgbClr val="0F0F0F"/>
                </a:solidFill>
                <a:effectLst/>
                <a:latin typeface="����"/>
              </a:rPr>
              <a:t>责备。</a:t>
            </a:r>
            <a:r>
              <a:rPr lang="zh-CN" altLang="en-US"/>
              <a:t/>
            </a:r>
            <a:br>
              <a:rPr lang="zh-CN" altLang="en-US"/>
            </a:br>
            <a:r>
              <a:rPr lang="zh-CN" altLang="en-US" b="0" i="0">
                <a:solidFill>
                  <a:srgbClr val="C00000"/>
                </a:solidFill>
                <a:effectLst/>
                <a:latin typeface="����"/>
              </a:rPr>
              <a:t>竖子：</a:t>
            </a:r>
            <a:r>
              <a:rPr lang="zh-CN" altLang="en-US" b="0" i="0">
                <a:solidFill>
                  <a:srgbClr val="0F0F0F"/>
                </a:solidFill>
                <a:effectLst/>
                <a:latin typeface="����"/>
              </a:rPr>
              <a:t>等于说小子，奴才。</a:t>
            </a:r>
            <a:r>
              <a:rPr lang="en-US" altLang="zh-CN" b="0" i="0">
                <a:solidFill>
                  <a:srgbClr val="0F0F0F"/>
                </a:solidFill>
                <a:effectLst/>
                <a:latin typeface="����"/>
              </a:rPr>
              <a:t>《</a:t>
            </a:r>
            <a:r>
              <a:rPr lang="zh-CN" altLang="en-US" b="0" i="0">
                <a:solidFill>
                  <a:srgbClr val="0F0F0F"/>
                </a:solidFill>
                <a:effectLst/>
                <a:latin typeface="����"/>
              </a:rPr>
              <a:t>会注考证</a:t>
            </a:r>
            <a:r>
              <a:rPr lang="en-US" altLang="zh-CN" b="0" i="0">
                <a:solidFill>
                  <a:srgbClr val="0F0F0F"/>
                </a:solidFill>
                <a:effectLst/>
                <a:latin typeface="����"/>
              </a:rPr>
              <a:t>》</a:t>
            </a:r>
            <a:r>
              <a:rPr lang="zh-CN" altLang="en-US" b="0" i="0">
                <a:solidFill>
                  <a:srgbClr val="0F0F0F"/>
                </a:solidFill>
                <a:effectLst/>
                <a:latin typeface="����"/>
              </a:rPr>
              <a:t>：“竖子，斥项庄辈，而暗讥项羽也。”</a:t>
            </a:r>
            <a:endParaRPr lang="zh-CN" altLang="en-US"/>
          </a:p>
        </p:txBody>
      </p:sp>
    </p:spTree>
    <p:extLst>
      <p:ext uri="{BB962C8B-B14F-4D97-AF65-F5344CB8AC3E}">
        <p14:creationId xmlns:p14="http://schemas.microsoft.com/office/powerpoint/2010/main" val="94594134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C9DCAFDC-EE7F-479B-B1CA-27BB90F03E17}"/>
              </a:ext>
            </a:extLst>
          </p:cNvPr>
          <p:cNvGrpSpPr/>
          <p:nvPr/>
        </p:nvGrpSpPr>
        <p:grpSpPr>
          <a:xfrm>
            <a:off x="729860" y="172575"/>
            <a:ext cx="10891548" cy="705245"/>
            <a:chOff x="1353976" y="487532"/>
            <a:chExt cx="10891548" cy="705245"/>
          </a:xfrm>
        </p:grpSpPr>
        <p:sp>
          <p:nvSpPr>
            <p:cNvPr id="7" name="矩形 6">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73E4EBC-AF25-4CE5-8EB9-A7158D5B3C6F}"/>
                </a:ext>
              </a:extLst>
            </p:cNvPr>
            <p:cNvSpPr/>
            <p:nvPr/>
          </p:nvSpPr>
          <p:spPr>
            <a:xfrm flipV="1">
              <a:off x="4362560" y="917838"/>
              <a:ext cx="7882964" cy="45719"/>
            </a:xfrm>
            <a:prstGeom prst="rect">
              <a:avLst/>
            </a:prstGeom>
            <a:solidFill>
              <a:srgbClr val="8A70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黑体" panose="02010609060101010101" pitchFamily="49" charset="-122"/>
                <a:ea typeface="黑体" panose="02010609060101010101" pitchFamily="49" charset="-122"/>
              </a:endParaRPr>
            </a:p>
          </p:txBody>
        </p:sp>
        <p:sp>
          <p:nvSpPr>
            <p:cNvPr id="9" name="TextBox 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6D27725E-735A-4245-9A17-BFB4AC525853}"/>
                </a:ext>
              </a:extLst>
            </p:cNvPr>
            <p:cNvSpPr txBox="1">
              <a:spLocks noChangeArrowheads="1"/>
            </p:cNvSpPr>
            <p:nvPr/>
          </p:nvSpPr>
          <p:spPr bwMode="auto">
            <a:xfrm>
              <a:off x="1353976" y="487532"/>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a:solidFill>
                    <a:srgbClr val="8A705E"/>
                  </a:solidFill>
                  <a:latin typeface="黑体" panose="02010609060101010101" pitchFamily="49" charset="-122"/>
                  <a:ea typeface="黑体" panose="02010609060101010101" pitchFamily="49" charset="-122"/>
                  <a:sym typeface="Arial" pitchFamily="34" charset="0"/>
                </a:rPr>
                <a:t>第一课时</a:t>
              </a:r>
            </a:p>
          </p:txBody>
        </p:sp>
        <p:sp>
          <p:nvSpPr>
            <p:cNvPr id="10" name="TextBox 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1DE0EAD-A289-42EC-8B55-5E2CC9CE33B8}"/>
                </a:ext>
              </a:extLst>
            </p:cNvPr>
            <p:cNvSpPr txBox="1">
              <a:spLocks noChangeArrowheads="1"/>
            </p:cNvSpPr>
            <p:nvPr/>
          </p:nvSpPr>
          <p:spPr bwMode="auto">
            <a:xfrm>
              <a:off x="1368490" y="977333"/>
              <a:ext cx="3255323" cy="21544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a:solidFill>
                    <a:schemeClr val="bg1">
                      <a:lumMod val="65000"/>
                    </a:schemeClr>
                  </a:solidFill>
                  <a:latin typeface="黑体" panose="02010609060101010101" pitchFamily="49" charset="-122"/>
                  <a:ea typeface="黑体" panose="02010609060101010101" pitchFamily="49" charset="-122"/>
                  <a:sym typeface="Arial" pitchFamily="34" charset="0"/>
                </a:rPr>
                <a:t>CLICK TO ADD CAPTION TEXT</a:t>
              </a:r>
              <a:endParaRPr lang="zh-CN" altLang="en-US" sz="1400">
                <a:solidFill>
                  <a:schemeClr val="bg1">
                    <a:lumMod val="65000"/>
                  </a:schemeClr>
                </a:solidFill>
                <a:latin typeface="黑体" panose="02010609060101010101" pitchFamily="49" charset="-122"/>
                <a:ea typeface="黑体" panose="02010609060101010101" pitchFamily="49" charset="-122"/>
                <a:sym typeface="Arial" pitchFamily="34" charset="0"/>
              </a:endParaRPr>
            </a:p>
          </p:txBody>
        </p:sp>
      </p:grpSp>
      <p:sp>
        <p:nvSpPr>
          <p:cNvPr id="8" name="文本框 7">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D24743E4-FD9B-4FE0-B51C-0F29B680F5AE}"/>
              </a:ext>
            </a:extLst>
          </p:cNvPr>
          <p:cNvSpPr txBox="1"/>
          <p:nvPr/>
        </p:nvSpPr>
        <p:spPr>
          <a:xfrm>
            <a:off x="888024" y="883151"/>
            <a:ext cx="10949940" cy="2347950"/>
          </a:xfrm>
          <a:prstGeom prst="rect">
            <a:avLst/>
          </a:prstGeom>
          <a:noFill/>
        </p:spPr>
        <p:txBody>
          <a:bodyPr wrap="square">
            <a:spAutoFit/>
          </a:bodyPr>
          <a:lstStyle/>
          <a:p>
            <a:pPr algn="l">
              <a:lnSpc>
                <a:spcPct val="150000"/>
              </a:lnSpc>
            </a:pPr>
            <a:r>
              <a:rPr lang="zh-CN" altLang="en-US" sz="2000" b="0" i="0">
                <a:solidFill>
                  <a:srgbClr val="0F0F0F"/>
                </a:solidFill>
                <a:effectLst/>
                <a:latin typeface="����"/>
              </a:rPr>
              <a:t>         沛公已去，间至军中。张良入谢，曰：“沛公不胜杯杓，不能辞。谨使臣良奉白璧一双，再拜献大王足下，玉斗一双，再拜奉大将军足下。”项王曰：“沛公安在？”良曰：“闻大王有意督过之，脱身独去，已至军矣。”项王则受璧，置之坐上。亚父受玉斗，置之地，拔剑撞而破之，曰：“唉！竖子不足与谋。夺项王天下者必沛公也。吾属今为之虏矣！”</a:t>
            </a:r>
          </a:p>
          <a:p>
            <a:pPr algn="l">
              <a:lnSpc>
                <a:spcPct val="150000"/>
              </a:lnSpc>
            </a:pPr>
            <a:r>
              <a:rPr lang="zh-CN" altLang="en-US" sz="2000" b="0" i="0">
                <a:solidFill>
                  <a:srgbClr val="0F0F0F"/>
                </a:solidFill>
                <a:effectLst/>
                <a:latin typeface="����"/>
              </a:rPr>
              <a:t>　　沛公至军，立诛杀曹无伤。</a:t>
            </a:r>
          </a:p>
        </p:txBody>
      </p:sp>
      <p:sp>
        <p:nvSpPr>
          <p:cNvPr id="11" name="文本框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6DDAE1C2-CC05-4219-9C72-702ACBF6F6CE}"/>
              </a:ext>
            </a:extLst>
          </p:cNvPr>
          <p:cNvSpPr txBox="1"/>
          <p:nvPr/>
        </p:nvSpPr>
        <p:spPr>
          <a:xfrm>
            <a:off x="1074493" y="3266415"/>
            <a:ext cx="1333929" cy="477054"/>
          </a:xfrm>
          <a:prstGeom prst="rect">
            <a:avLst/>
          </a:prstGeom>
          <a:solidFill>
            <a:schemeClr val="bg1"/>
          </a:solidFill>
          <a:effectLst>
            <a:softEdge rad="127000"/>
          </a:effectLst>
        </p:spPr>
        <p:txBody>
          <a:bodyPr wrap="square" rtlCol="0">
            <a:spAutoFit/>
          </a:bodyPr>
          <a:lstStyle/>
          <a:p>
            <a:r>
              <a:rPr lang="zh-CN" altLang="en-US" sz="2500">
                <a:solidFill>
                  <a:srgbClr val="8A705E"/>
                </a:solidFill>
                <a:latin typeface="华文隶书" panose="02010800040101010101" pitchFamily="2" charset="-122"/>
                <a:ea typeface="华文隶书" panose="02010800040101010101" pitchFamily="2" charset="-122"/>
              </a:rPr>
              <a:t> 译文：</a:t>
            </a:r>
          </a:p>
        </p:txBody>
      </p:sp>
      <p:sp>
        <p:nvSpPr>
          <p:cNvPr id="12" name="文本框 1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C4FB8D90-4267-4A90-BADA-B9F5289ADEC5}"/>
              </a:ext>
            </a:extLst>
          </p:cNvPr>
          <p:cNvSpPr txBox="1"/>
          <p:nvPr/>
        </p:nvSpPr>
        <p:spPr>
          <a:xfrm>
            <a:off x="1074493" y="3685962"/>
            <a:ext cx="10176216" cy="2537874"/>
          </a:xfrm>
          <a:prstGeom prst="rect">
            <a:avLst/>
          </a:prstGeom>
          <a:noFill/>
        </p:spPr>
        <p:txBody>
          <a:bodyPr wrap="square">
            <a:spAutoFit/>
          </a:bodyPr>
          <a:lstStyle/>
          <a:p>
            <a:pPr algn="l">
              <a:lnSpc>
                <a:spcPct val="150000"/>
              </a:lnSpc>
            </a:pPr>
            <a:r>
              <a:rPr lang="zh-CN" altLang="en-US" b="0" i="0">
                <a:solidFill>
                  <a:srgbClr val="90775E"/>
                </a:solidFill>
                <a:effectLst/>
                <a:latin typeface="����"/>
              </a:rPr>
              <a:t>         </a:t>
            </a:r>
            <a:r>
              <a:rPr lang="zh-CN" altLang="en-US" b="0" i="0" u="sng">
                <a:solidFill>
                  <a:srgbClr val="90775E"/>
                </a:solidFill>
                <a:effectLst/>
                <a:latin typeface="����"/>
              </a:rPr>
              <a:t>刘邦离去后，从小路回到军营里。张良进去道歉，说：“刘邦禁受不起酒力，不能当面告辞。让我奉上白璧一双，拜两拜敬献给大王；玉斗一双，拜两拜献给大将军。”项王说：“沛公在哪里？”张良说：“听说大王有意要责备他，脱身独自离开，已经回到军营了。”项王就接受了玉璧，把它放在座位上。亚父接过玉斗，放在地上，拔出剑来敲碎了它，说：“说：“唉！这小子不值得和他共谋大业！夺走项王天下的一定是沛公。我们这些人就要被他俘虏了！”</a:t>
            </a:r>
          </a:p>
          <a:p>
            <a:pPr algn="l">
              <a:lnSpc>
                <a:spcPct val="150000"/>
              </a:lnSpc>
            </a:pPr>
            <a:r>
              <a:rPr lang="zh-CN" altLang="en-US" b="0" i="0">
                <a:solidFill>
                  <a:srgbClr val="90775E"/>
                </a:solidFill>
                <a:effectLst/>
                <a:latin typeface="����"/>
              </a:rPr>
              <a:t>　　</a:t>
            </a:r>
            <a:r>
              <a:rPr lang="zh-CN" altLang="en-US" b="0" i="0" u="sng">
                <a:solidFill>
                  <a:srgbClr val="90775E"/>
                </a:solidFill>
                <a:effectLst/>
                <a:latin typeface="����"/>
              </a:rPr>
              <a:t>刘邦回到军营，立即杀掉曹无伤。</a:t>
            </a:r>
          </a:p>
        </p:txBody>
      </p:sp>
    </p:spTree>
    <p:extLst>
      <p:ext uri="{BB962C8B-B14F-4D97-AF65-F5344CB8AC3E}">
        <p14:creationId xmlns:p14="http://schemas.microsoft.com/office/powerpoint/2010/main" val="2604155284"/>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C9DCAFDC-EE7F-479B-B1CA-27BB90F03E17}"/>
              </a:ext>
            </a:extLst>
          </p:cNvPr>
          <p:cNvGrpSpPr/>
          <p:nvPr/>
        </p:nvGrpSpPr>
        <p:grpSpPr>
          <a:xfrm>
            <a:off x="729860" y="172575"/>
            <a:ext cx="10891548" cy="705245"/>
            <a:chOff x="1353976" y="487532"/>
            <a:chExt cx="10891548" cy="705245"/>
          </a:xfrm>
        </p:grpSpPr>
        <p:sp>
          <p:nvSpPr>
            <p:cNvPr id="7" name="矩形 6">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73E4EBC-AF25-4CE5-8EB9-A7158D5B3C6F}"/>
                </a:ext>
              </a:extLst>
            </p:cNvPr>
            <p:cNvSpPr/>
            <p:nvPr/>
          </p:nvSpPr>
          <p:spPr>
            <a:xfrm flipV="1">
              <a:off x="4362560" y="917838"/>
              <a:ext cx="7882964" cy="45719"/>
            </a:xfrm>
            <a:prstGeom prst="rect">
              <a:avLst/>
            </a:prstGeom>
            <a:solidFill>
              <a:srgbClr val="8A70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黑体" panose="02010609060101010101" pitchFamily="49" charset="-122"/>
                <a:ea typeface="黑体" panose="02010609060101010101" pitchFamily="49" charset="-122"/>
              </a:endParaRPr>
            </a:p>
          </p:txBody>
        </p:sp>
        <p:sp>
          <p:nvSpPr>
            <p:cNvPr id="9" name="TextBox 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6D27725E-735A-4245-9A17-BFB4AC525853}"/>
                </a:ext>
              </a:extLst>
            </p:cNvPr>
            <p:cNvSpPr txBox="1">
              <a:spLocks noChangeArrowheads="1"/>
            </p:cNvSpPr>
            <p:nvPr/>
          </p:nvSpPr>
          <p:spPr bwMode="auto">
            <a:xfrm>
              <a:off x="1353976" y="487532"/>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a:solidFill>
                    <a:srgbClr val="8A705E"/>
                  </a:solidFill>
                  <a:latin typeface="黑体" panose="02010609060101010101" pitchFamily="49" charset="-122"/>
                  <a:ea typeface="黑体" panose="02010609060101010101" pitchFamily="49" charset="-122"/>
                  <a:sym typeface="Arial" pitchFamily="34" charset="0"/>
                </a:rPr>
                <a:t>文言知识</a:t>
              </a:r>
            </a:p>
          </p:txBody>
        </p:sp>
        <p:sp>
          <p:nvSpPr>
            <p:cNvPr id="10" name="TextBox 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1DE0EAD-A289-42EC-8B55-5E2CC9CE33B8}"/>
                </a:ext>
              </a:extLst>
            </p:cNvPr>
            <p:cNvSpPr txBox="1">
              <a:spLocks noChangeArrowheads="1"/>
            </p:cNvSpPr>
            <p:nvPr/>
          </p:nvSpPr>
          <p:spPr bwMode="auto">
            <a:xfrm>
              <a:off x="1368490" y="977333"/>
              <a:ext cx="3255323" cy="21544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a:solidFill>
                    <a:schemeClr val="bg1">
                      <a:lumMod val="65000"/>
                    </a:schemeClr>
                  </a:solidFill>
                  <a:latin typeface="黑体" panose="02010609060101010101" pitchFamily="49" charset="-122"/>
                  <a:ea typeface="黑体" panose="02010609060101010101" pitchFamily="49" charset="-122"/>
                  <a:sym typeface="Arial" pitchFamily="34" charset="0"/>
                </a:rPr>
                <a:t>CLICK TO ADD CAPTION TEXT</a:t>
              </a:r>
              <a:endParaRPr lang="zh-CN" altLang="en-US" sz="1400">
                <a:solidFill>
                  <a:schemeClr val="bg1">
                    <a:lumMod val="65000"/>
                  </a:schemeClr>
                </a:solidFill>
                <a:latin typeface="黑体" panose="02010609060101010101" pitchFamily="49" charset="-122"/>
                <a:ea typeface="黑体" panose="02010609060101010101" pitchFamily="49" charset="-122"/>
                <a:sym typeface="Arial" pitchFamily="34" charset="0"/>
              </a:endParaRPr>
            </a:p>
          </p:txBody>
        </p:sp>
      </p:grpSp>
      <p:sp>
        <p:nvSpPr>
          <p:cNvPr id="8" name="文本框 7">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9D85173-890A-4B9B-B7DC-8686058683F7}"/>
              </a:ext>
            </a:extLst>
          </p:cNvPr>
          <p:cNvSpPr txBox="1"/>
          <p:nvPr/>
        </p:nvSpPr>
        <p:spPr>
          <a:xfrm>
            <a:off x="1029968" y="625740"/>
            <a:ext cx="11160445" cy="6161687"/>
          </a:xfrm>
          <a:prstGeom prst="rect">
            <a:avLst/>
          </a:prstGeom>
          <a:noFill/>
        </p:spPr>
        <p:txBody>
          <a:bodyPr wrap="square">
            <a:spAutoFit/>
          </a:bodyPr>
          <a:lstStyle/>
          <a:p>
            <a:pPr>
              <a:lnSpc>
                <a:spcPct val="200000"/>
              </a:lnSpc>
            </a:pPr>
            <a:r>
              <a:rPr lang="zh-CN" altLang="en-US" sz="2000" b="1" i="0">
                <a:solidFill>
                  <a:srgbClr val="C00000"/>
                </a:solidFill>
                <a:effectLst/>
                <a:latin typeface="����"/>
              </a:rPr>
              <a:t>一、通假字</a:t>
            </a:r>
            <a:endParaRPr lang="en-US" altLang="zh-CN" sz="2000" b="1" i="0">
              <a:solidFill>
                <a:srgbClr val="C00000"/>
              </a:solidFill>
              <a:effectLst/>
              <a:latin typeface="����"/>
            </a:endParaRPr>
          </a:p>
          <a:p>
            <a:pPr marL="342900" indent="-342900">
              <a:lnSpc>
                <a:spcPct val="200000"/>
              </a:lnSpc>
              <a:buFont typeface="Wingdings" panose="05000000000000000000" pitchFamily="2" charset="2"/>
              <a:buChar char="l"/>
            </a:pPr>
            <a:r>
              <a:rPr lang="zh-CN" altLang="en-US" sz="2000" b="0" i="0">
                <a:solidFill>
                  <a:srgbClr val="0F0F0F"/>
                </a:solidFill>
                <a:effectLst/>
                <a:latin typeface="����"/>
              </a:rPr>
              <a:t>成五</a:t>
            </a:r>
            <a:r>
              <a:rPr lang="zh-CN" altLang="en-US" sz="2000" b="0" i="0">
                <a:solidFill>
                  <a:srgbClr val="C00000"/>
                </a:solidFill>
                <a:effectLst/>
                <a:latin typeface="����"/>
              </a:rPr>
              <a:t>采</a:t>
            </a:r>
            <a:r>
              <a:rPr lang="zh-CN" altLang="en-US" sz="2000" b="0" i="0">
                <a:solidFill>
                  <a:srgbClr val="0F0F0F"/>
                </a:solidFill>
                <a:effectLst/>
                <a:latin typeface="����"/>
              </a:rPr>
              <a:t>（“采”通“彩”，是彩色的意思）</a:t>
            </a:r>
            <a:endParaRPr lang="en-US" altLang="zh-CN" sz="2000" b="0" i="0">
              <a:solidFill>
                <a:srgbClr val="0F0F0F"/>
              </a:solidFill>
              <a:effectLst/>
              <a:latin typeface="����"/>
            </a:endParaRPr>
          </a:p>
          <a:p>
            <a:pPr marL="342900" indent="-342900">
              <a:lnSpc>
                <a:spcPct val="200000"/>
              </a:lnSpc>
              <a:buFont typeface="Wingdings" panose="05000000000000000000" pitchFamily="2" charset="2"/>
              <a:buChar char="l"/>
            </a:pPr>
            <a:r>
              <a:rPr lang="zh-CN" altLang="en-US" sz="2000" b="0" i="0">
                <a:solidFill>
                  <a:srgbClr val="C00000"/>
                </a:solidFill>
                <a:effectLst/>
                <a:latin typeface="����"/>
              </a:rPr>
              <a:t>距</a:t>
            </a:r>
            <a:r>
              <a:rPr lang="zh-CN" altLang="en-US" sz="2000" b="0" i="0">
                <a:solidFill>
                  <a:srgbClr val="0F0F0F"/>
                </a:solidFill>
                <a:effectLst/>
                <a:latin typeface="����"/>
              </a:rPr>
              <a:t>关，毋内诸侯（“距”通“拒”，把守的意思，“内”通“纳”，接纳）（“距”本义为鸡距，是成年公鸡的一个脚指。故而，此时“距”应当作“卡”解，即卡住关口，禁止通行。）</a:t>
            </a:r>
            <a:endParaRPr lang="en-US" altLang="zh-CN" sz="2000" b="0" i="0">
              <a:solidFill>
                <a:srgbClr val="0F0F0F"/>
              </a:solidFill>
              <a:effectLst/>
              <a:latin typeface="����"/>
            </a:endParaRPr>
          </a:p>
          <a:p>
            <a:pPr marL="342900" indent="-342900">
              <a:lnSpc>
                <a:spcPct val="200000"/>
              </a:lnSpc>
              <a:buFont typeface="Wingdings" panose="05000000000000000000" pitchFamily="2" charset="2"/>
              <a:buChar char="l"/>
            </a:pPr>
            <a:r>
              <a:rPr lang="zh-CN" altLang="en-US" sz="2000" b="0" i="0">
                <a:solidFill>
                  <a:srgbClr val="C00000"/>
                </a:solidFill>
                <a:effectLst/>
                <a:latin typeface="����"/>
              </a:rPr>
              <a:t>要</a:t>
            </a:r>
            <a:r>
              <a:rPr lang="zh-CN" altLang="en-US" sz="2000" b="0" i="0">
                <a:solidFill>
                  <a:srgbClr val="0F0F0F"/>
                </a:solidFill>
                <a:effectLst/>
                <a:latin typeface="����"/>
              </a:rPr>
              <a:t>项伯（“要”通“邀”，邀请）</a:t>
            </a:r>
            <a:endParaRPr lang="en-US" altLang="zh-CN" sz="2000" b="0" i="0">
              <a:solidFill>
                <a:srgbClr val="0F0F0F"/>
              </a:solidFill>
              <a:effectLst/>
              <a:latin typeface="����"/>
            </a:endParaRPr>
          </a:p>
          <a:p>
            <a:pPr marL="342900" indent="-342900">
              <a:lnSpc>
                <a:spcPct val="200000"/>
              </a:lnSpc>
              <a:buFont typeface="Wingdings" panose="05000000000000000000" pitchFamily="2" charset="2"/>
              <a:buChar char="l"/>
            </a:pPr>
            <a:r>
              <a:rPr lang="zh-CN" altLang="en-US" sz="2000" b="0" i="0">
                <a:solidFill>
                  <a:srgbClr val="0F0F0F"/>
                </a:solidFill>
                <a:effectLst/>
                <a:latin typeface="����"/>
              </a:rPr>
              <a:t>不敢</a:t>
            </a:r>
            <a:r>
              <a:rPr lang="zh-CN" altLang="en-US" sz="2000" b="0" i="0">
                <a:solidFill>
                  <a:srgbClr val="C00000"/>
                </a:solidFill>
                <a:effectLst/>
                <a:latin typeface="����"/>
              </a:rPr>
              <a:t>倍</a:t>
            </a:r>
            <a:r>
              <a:rPr lang="zh-CN" altLang="en-US" sz="2000" b="0" i="0">
                <a:solidFill>
                  <a:srgbClr val="0F0F0F"/>
                </a:solidFill>
                <a:effectLst/>
                <a:latin typeface="����"/>
              </a:rPr>
              <a:t>德（“倍”通“背”，背叛）</a:t>
            </a:r>
            <a:endParaRPr lang="en-US" altLang="zh-CN" sz="2000" b="0" i="0">
              <a:solidFill>
                <a:srgbClr val="0F0F0F"/>
              </a:solidFill>
              <a:effectLst/>
              <a:latin typeface="����"/>
            </a:endParaRPr>
          </a:p>
          <a:p>
            <a:pPr marL="342900" indent="-342900">
              <a:lnSpc>
                <a:spcPct val="200000"/>
              </a:lnSpc>
              <a:buFont typeface="Wingdings" panose="05000000000000000000" pitchFamily="2" charset="2"/>
              <a:buChar char="l"/>
            </a:pPr>
            <a:r>
              <a:rPr lang="zh-CN" altLang="en-US" sz="2000" b="0" i="0">
                <a:solidFill>
                  <a:srgbClr val="0F0F0F"/>
                </a:solidFill>
                <a:effectLst/>
                <a:latin typeface="����"/>
              </a:rPr>
              <a:t>不可不</a:t>
            </a:r>
            <a:r>
              <a:rPr lang="zh-CN" altLang="en-US" sz="2000" b="0" i="0">
                <a:solidFill>
                  <a:srgbClr val="C00000"/>
                </a:solidFill>
                <a:effectLst/>
                <a:latin typeface="����"/>
              </a:rPr>
              <a:t>蚤</a:t>
            </a:r>
            <a:r>
              <a:rPr lang="zh-CN" altLang="en-US" sz="2000" b="0" i="0">
                <a:solidFill>
                  <a:srgbClr val="0F0F0F"/>
                </a:solidFill>
                <a:effectLst/>
                <a:latin typeface="����"/>
              </a:rPr>
              <a:t>自来谢项王（“蚤”通“早”）</a:t>
            </a:r>
            <a:endParaRPr lang="en-US" altLang="zh-CN" sz="2000">
              <a:solidFill>
                <a:srgbClr val="0F0F0F"/>
              </a:solidFill>
              <a:latin typeface="����"/>
            </a:endParaRPr>
          </a:p>
          <a:p>
            <a:pPr marL="342900" indent="-342900">
              <a:lnSpc>
                <a:spcPct val="200000"/>
              </a:lnSpc>
              <a:buFont typeface="Wingdings" panose="05000000000000000000" pitchFamily="2" charset="2"/>
              <a:buChar char="l"/>
            </a:pPr>
            <a:r>
              <a:rPr lang="zh-CN" altLang="en-US" sz="2000" b="0" i="0">
                <a:solidFill>
                  <a:srgbClr val="0F0F0F"/>
                </a:solidFill>
                <a:effectLst/>
                <a:latin typeface="����"/>
              </a:rPr>
              <a:t>令将军与臣有</a:t>
            </a:r>
            <a:r>
              <a:rPr lang="zh-CN" altLang="en-US" sz="2000" b="0" i="0">
                <a:solidFill>
                  <a:srgbClr val="C00000"/>
                </a:solidFill>
                <a:effectLst/>
                <a:latin typeface="����"/>
              </a:rPr>
              <a:t>郤</a:t>
            </a:r>
            <a:r>
              <a:rPr lang="zh-CN" altLang="en-US" sz="2000" b="0" i="0">
                <a:solidFill>
                  <a:srgbClr val="0F0F0F"/>
                </a:solidFill>
                <a:effectLst/>
                <a:latin typeface="����"/>
              </a:rPr>
              <a:t>（“郤”通“隙”，隔阂、嫌怨）</a:t>
            </a:r>
            <a:endParaRPr lang="en-US" altLang="zh-CN" sz="2000" b="0" i="0">
              <a:solidFill>
                <a:srgbClr val="0F0F0F"/>
              </a:solidFill>
              <a:effectLst/>
              <a:latin typeface="����"/>
            </a:endParaRPr>
          </a:p>
          <a:p>
            <a:pPr marL="342900" indent="-342900">
              <a:lnSpc>
                <a:spcPct val="200000"/>
              </a:lnSpc>
              <a:buFont typeface="Wingdings" panose="05000000000000000000" pitchFamily="2" charset="2"/>
              <a:buChar char="l"/>
            </a:pPr>
            <a:r>
              <a:rPr lang="zh-CN" altLang="en-US" sz="2000" b="0" i="0">
                <a:solidFill>
                  <a:srgbClr val="C00000"/>
                </a:solidFill>
                <a:effectLst/>
                <a:latin typeface="����"/>
              </a:rPr>
              <a:t>不</a:t>
            </a:r>
            <a:r>
              <a:rPr lang="zh-CN" altLang="en-US" sz="2000" b="0" i="0">
                <a:solidFill>
                  <a:srgbClr val="0F0F0F"/>
                </a:solidFill>
                <a:effectLst/>
                <a:latin typeface="����"/>
              </a:rPr>
              <a:t>者（“不”通“否”读</a:t>
            </a:r>
            <a:r>
              <a:rPr lang="en-US" altLang="zh-CN" sz="2000" b="0" i="0" err="1">
                <a:solidFill>
                  <a:srgbClr val="0F0F0F"/>
                </a:solidFill>
                <a:effectLst/>
                <a:latin typeface="����"/>
              </a:rPr>
              <a:t>fou </a:t>
            </a:r>
            <a:r>
              <a:rPr lang="zh-CN" altLang="en-US" sz="2000" b="0" i="0">
                <a:solidFill>
                  <a:srgbClr val="0F0F0F"/>
                </a:solidFill>
                <a:effectLst/>
                <a:latin typeface="����"/>
              </a:rPr>
              <a:t>三声，无义）</a:t>
            </a:r>
            <a:endParaRPr lang="en-US" altLang="zh-CN" sz="2000" b="0" i="0">
              <a:solidFill>
                <a:srgbClr val="0F0F0F"/>
              </a:solidFill>
              <a:effectLst/>
              <a:latin typeface="����"/>
            </a:endParaRPr>
          </a:p>
          <a:p>
            <a:pPr marL="342900" indent="-342900">
              <a:lnSpc>
                <a:spcPct val="200000"/>
              </a:lnSpc>
              <a:buFont typeface="Wingdings" panose="05000000000000000000" pitchFamily="2" charset="2"/>
              <a:buChar char="l"/>
            </a:pPr>
            <a:endParaRPr lang="zh-CN" altLang="en-US" sz="2000"/>
          </a:p>
        </p:txBody>
      </p:sp>
      <p:pic>
        <p:nvPicPr>
          <p:cNvPr id="4098" name="Picture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2D73357-DDB8-43CD-9717-D7D23C6C9D28}"/>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821637" y="3740445"/>
            <a:ext cx="4264734" cy="2493403"/>
          </a:xfrm>
          <a:prstGeom prst="rect">
            <a:avLst/>
          </a:prstGeom>
          <a:noFill/>
          <a:effectLst>
            <a:softEdge rad="2794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9271682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C9DCAFDC-EE7F-479B-B1CA-27BB90F03E17}"/>
              </a:ext>
            </a:extLst>
          </p:cNvPr>
          <p:cNvGrpSpPr/>
          <p:nvPr/>
        </p:nvGrpSpPr>
        <p:grpSpPr>
          <a:xfrm>
            <a:off x="729860" y="172575"/>
            <a:ext cx="10891548" cy="705245"/>
            <a:chOff x="1353976" y="487532"/>
            <a:chExt cx="10891548" cy="705245"/>
          </a:xfrm>
        </p:grpSpPr>
        <p:sp>
          <p:nvSpPr>
            <p:cNvPr id="7" name="矩形 6">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73E4EBC-AF25-4CE5-8EB9-A7158D5B3C6F}"/>
                </a:ext>
              </a:extLst>
            </p:cNvPr>
            <p:cNvSpPr/>
            <p:nvPr/>
          </p:nvSpPr>
          <p:spPr>
            <a:xfrm flipV="1">
              <a:off x="4362560" y="917838"/>
              <a:ext cx="7882964" cy="45719"/>
            </a:xfrm>
            <a:prstGeom prst="rect">
              <a:avLst/>
            </a:prstGeom>
            <a:solidFill>
              <a:srgbClr val="8A70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黑体" panose="02010609060101010101" pitchFamily="49" charset="-122"/>
                <a:ea typeface="黑体" panose="02010609060101010101" pitchFamily="49" charset="-122"/>
              </a:endParaRPr>
            </a:p>
          </p:txBody>
        </p:sp>
        <p:sp>
          <p:nvSpPr>
            <p:cNvPr id="9" name="TextBox 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6D27725E-735A-4245-9A17-BFB4AC525853}"/>
                </a:ext>
              </a:extLst>
            </p:cNvPr>
            <p:cNvSpPr txBox="1">
              <a:spLocks noChangeArrowheads="1"/>
            </p:cNvSpPr>
            <p:nvPr/>
          </p:nvSpPr>
          <p:spPr bwMode="auto">
            <a:xfrm>
              <a:off x="1353976" y="487532"/>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a:solidFill>
                    <a:srgbClr val="8A705E"/>
                  </a:solidFill>
                  <a:latin typeface="黑体" panose="02010609060101010101" pitchFamily="49" charset="-122"/>
                  <a:ea typeface="黑体" panose="02010609060101010101" pitchFamily="49" charset="-122"/>
                  <a:sym typeface="Arial" pitchFamily="34" charset="0"/>
                </a:rPr>
                <a:t>文言知识</a:t>
              </a:r>
            </a:p>
          </p:txBody>
        </p:sp>
        <p:sp>
          <p:nvSpPr>
            <p:cNvPr id="10" name="TextBox 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1DE0EAD-A289-42EC-8B55-5E2CC9CE33B8}"/>
                </a:ext>
              </a:extLst>
            </p:cNvPr>
            <p:cNvSpPr txBox="1">
              <a:spLocks noChangeArrowheads="1"/>
            </p:cNvSpPr>
            <p:nvPr/>
          </p:nvSpPr>
          <p:spPr bwMode="auto">
            <a:xfrm>
              <a:off x="1368490" y="977333"/>
              <a:ext cx="3255323" cy="21544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a:solidFill>
                    <a:schemeClr val="bg1">
                      <a:lumMod val="65000"/>
                    </a:schemeClr>
                  </a:solidFill>
                  <a:latin typeface="黑体" panose="02010609060101010101" pitchFamily="49" charset="-122"/>
                  <a:ea typeface="黑体" panose="02010609060101010101" pitchFamily="49" charset="-122"/>
                  <a:sym typeface="Arial" pitchFamily="34" charset="0"/>
                </a:rPr>
                <a:t>CLICK TO ADD CAPTION TEXT</a:t>
              </a:r>
              <a:endParaRPr lang="zh-CN" altLang="en-US" sz="1400">
                <a:solidFill>
                  <a:schemeClr val="bg1">
                    <a:lumMod val="65000"/>
                  </a:schemeClr>
                </a:solidFill>
                <a:latin typeface="黑体" panose="02010609060101010101" pitchFamily="49" charset="-122"/>
                <a:ea typeface="黑体" panose="02010609060101010101" pitchFamily="49" charset="-122"/>
                <a:sym typeface="Arial" pitchFamily="34" charset="0"/>
              </a:endParaRPr>
            </a:p>
          </p:txBody>
        </p:sp>
      </p:grpSp>
      <p:sp>
        <p:nvSpPr>
          <p:cNvPr id="8" name="文本框 7">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9D85173-890A-4B9B-B7DC-8686058683F7}"/>
              </a:ext>
            </a:extLst>
          </p:cNvPr>
          <p:cNvSpPr txBox="1"/>
          <p:nvPr/>
        </p:nvSpPr>
        <p:spPr>
          <a:xfrm>
            <a:off x="1029968" y="625740"/>
            <a:ext cx="11160445" cy="5541132"/>
          </a:xfrm>
          <a:prstGeom prst="rect">
            <a:avLst/>
          </a:prstGeom>
          <a:noFill/>
        </p:spPr>
        <p:txBody>
          <a:bodyPr wrap="square">
            <a:spAutoFit/>
          </a:bodyPr>
          <a:lstStyle/>
          <a:p>
            <a:pPr>
              <a:lnSpc>
                <a:spcPct val="200000"/>
              </a:lnSpc>
            </a:pPr>
            <a:r>
              <a:rPr lang="zh-CN" altLang="en-US" sz="2000" b="1" i="0">
                <a:solidFill>
                  <a:srgbClr val="C00000"/>
                </a:solidFill>
                <a:effectLst/>
                <a:latin typeface="����"/>
              </a:rPr>
              <a:t>一、通假字</a:t>
            </a:r>
            <a:endParaRPr lang="en-US" altLang="zh-CN" sz="2000" b="1" i="0">
              <a:solidFill>
                <a:srgbClr val="C00000"/>
              </a:solidFill>
              <a:effectLst/>
              <a:latin typeface="����"/>
            </a:endParaRPr>
          </a:p>
          <a:p>
            <a:pPr marL="342900" indent="-342900">
              <a:lnSpc>
                <a:spcPct val="200000"/>
              </a:lnSpc>
              <a:buFont typeface="Wingdings" panose="05000000000000000000" pitchFamily="2" charset="2"/>
              <a:buChar char="l"/>
            </a:pPr>
            <a:r>
              <a:rPr lang="zh-CN" altLang="en-US" sz="2000" b="0" i="0">
                <a:solidFill>
                  <a:srgbClr val="0F0F0F"/>
                </a:solidFill>
                <a:effectLst/>
                <a:latin typeface="����"/>
              </a:rPr>
              <a:t>因击沛公于</a:t>
            </a:r>
            <a:r>
              <a:rPr lang="zh-CN" altLang="en-US" sz="2000" b="0" i="0">
                <a:solidFill>
                  <a:srgbClr val="C00000"/>
                </a:solidFill>
                <a:effectLst/>
                <a:latin typeface="����"/>
              </a:rPr>
              <a:t>坐</a:t>
            </a:r>
            <a:r>
              <a:rPr lang="zh-CN" altLang="en-US" sz="2000" b="0" i="0">
                <a:solidFill>
                  <a:srgbClr val="0F0F0F"/>
                </a:solidFill>
                <a:effectLst/>
                <a:latin typeface="����"/>
              </a:rPr>
              <a:t>（“坐”通“座”座位）</a:t>
            </a:r>
            <a:r>
              <a:rPr lang="en-US" altLang="zh-CN" sz="2000" b="0" i="0">
                <a:solidFill>
                  <a:srgbClr val="0F0F0F"/>
                </a:solidFill>
                <a:effectLst/>
                <a:latin typeface="����"/>
              </a:rPr>
              <a:t>(“</a:t>
            </a:r>
            <a:r>
              <a:rPr lang="zh-CN" altLang="en-US" sz="2000" b="0" i="0">
                <a:solidFill>
                  <a:srgbClr val="0F0F0F"/>
                </a:solidFill>
                <a:effectLst/>
                <a:latin typeface="����"/>
              </a:rPr>
              <a:t>坐”是指“跪坐”姿态，不是通假字。此姿态最容易受到攻击，是最佳的刺杀时机，而站立时更容易躲避攻击，刺杀困难。</a:t>
            </a:r>
            <a:r>
              <a:rPr lang="en-US" altLang="zh-CN" sz="2000" b="0" i="0">
                <a:solidFill>
                  <a:srgbClr val="0F0F0F"/>
                </a:solidFill>
                <a:effectLst/>
                <a:latin typeface="����"/>
              </a:rPr>
              <a:t>)</a:t>
            </a:r>
          </a:p>
          <a:p>
            <a:pPr marL="342900" indent="-342900">
              <a:lnSpc>
                <a:spcPct val="200000"/>
              </a:lnSpc>
              <a:buFont typeface="Wingdings" panose="05000000000000000000" pitchFamily="2" charset="2"/>
              <a:buChar char="l"/>
            </a:pPr>
            <a:r>
              <a:rPr lang="zh-CN" altLang="en-US" sz="2000" b="0" i="0">
                <a:solidFill>
                  <a:srgbClr val="0F0F0F"/>
                </a:solidFill>
                <a:effectLst/>
                <a:latin typeface="����"/>
              </a:rPr>
              <a:t>沛公之</a:t>
            </a:r>
            <a:r>
              <a:rPr lang="zh-CN" altLang="en-US" sz="2000" b="0" i="0">
                <a:solidFill>
                  <a:srgbClr val="C00000"/>
                </a:solidFill>
                <a:effectLst/>
                <a:latin typeface="����"/>
              </a:rPr>
              <a:t>参</a:t>
            </a:r>
            <a:r>
              <a:rPr lang="zh-CN" altLang="en-US" sz="2000" b="0" i="0">
                <a:solidFill>
                  <a:srgbClr val="0F0F0F"/>
                </a:solidFill>
                <a:effectLst/>
                <a:latin typeface="����"/>
              </a:rPr>
              <a:t>乘樊哙者也（“参”通“骖”，贴身卫士）</a:t>
            </a:r>
            <a:endParaRPr lang="en-US" altLang="zh-CN" sz="2000" b="0" i="0">
              <a:solidFill>
                <a:srgbClr val="0F0F0F"/>
              </a:solidFill>
              <a:effectLst/>
              <a:latin typeface="����"/>
            </a:endParaRPr>
          </a:p>
          <a:p>
            <a:pPr marL="342900" indent="-342900">
              <a:lnSpc>
                <a:spcPct val="200000"/>
              </a:lnSpc>
              <a:buFont typeface="Wingdings" panose="05000000000000000000" pitchFamily="2" charset="2"/>
              <a:buChar char="l"/>
            </a:pPr>
            <a:r>
              <a:rPr lang="zh-CN" altLang="en-US" sz="2000" b="0" i="0">
                <a:solidFill>
                  <a:srgbClr val="0F0F0F"/>
                </a:solidFill>
                <a:effectLst/>
                <a:latin typeface="����"/>
              </a:rPr>
              <a:t>沛公</a:t>
            </a:r>
            <a:r>
              <a:rPr lang="zh-CN" altLang="en-US" sz="2000" b="0" i="0">
                <a:solidFill>
                  <a:srgbClr val="C00000"/>
                </a:solidFill>
                <a:effectLst/>
                <a:latin typeface="����"/>
              </a:rPr>
              <a:t>奉</a:t>
            </a:r>
            <a:r>
              <a:rPr lang="zh-CN" altLang="en-US" sz="2000" b="0" i="0">
                <a:solidFill>
                  <a:srgbClr val="0F0F0F"/>
                </a:solidFill>
                <a:effectLst/>
                <a:latin typeface="����"/>
              </a:rPr>
              <a:t>卮酒为寿（“奉”通“捧”，献上）</a:t>
            </a:r>
            <a:endParaRPr lang="en-US" altLang="zh-CN" sz="2000" b="0" i="0">
              <a:solidFill>
                <a:srgbClr val="0F0F0F"/>
              </a:solidFill>
              <a:effectLst/>
              <a:latin typeface="����"/>
            </a:endParaRPr>
          </a:p>
          <a:p>
            <a:pPr marL="342900" indent="-342900">
              <a:lnSpc>
                <a:spcPct val="200000"/>
              </a:lnSpc>
              <a:buFont typeface="Wingdings" panose="05000000000000000000" pitchFamily="2" charset="2"/>
              <a:buChar char="l"/>
            </a:pPr>
            <a:r>
              <a:rPr lang="zh-CN" altLang="en-US" sz="2000" b="0" i="0">
                <a:solidFill>
                  <a:srgbClr val="0F0F0F"/>
                </a:solidFill>
                <a:effectLst/>
                <a:latin typeface="����"/>
              </a:rPr>
              <a:t>拔剑切而</a:t>
            </a:r>
            <a:r>
              <a:rPr lang="zh-CN" altLang="en-US" sz="2000" b="0" i="0">
                <a:solidFill>
                  <a:srgbClr val="C00000"/>
                </a:solidFill>
                <a:effectLst/>
                <a:latin typeface="����"/>
              </a:rPr>
              <a:t>啗</a:t>
            </a:r>
            <a:r>
              <a:rPr lang="zh-CN" altLang="en-US" sz="2000" b="0" i="0">
                <a:solidFill>
                  <a:srgbClr val="0F0F0F"/>
                </a:solidFill>
                <a:effectLst/>
                <a:latin typeface="����"/>
              </a:rPr>
              <a:t>之</a:t>
            </a:r>
            <a:r>
              <a:rPr lang="en-US" altLang="zh-CN" sz="2000" b="0" i="0">
                <a:solidFill>
                  <a:srgbClr val="0F0F0F"/>
                </a:solidFill>
                <a:effectLst/>
                <a:latin typeface="����"/>
              </a:rPr>
              <a:t>(“</a:t>
            </a:r>
            <a:r>
              <a:rPr lang="zh-CN" altLang="en-US" sz="2000" b="0" i="0">
                <a:solidFill>
                  <a:srgbClr val="0F0F0F"/>
                </a:solidFill>
                <a:effectLst/>
                <a:latin typeface="����"/>
              </a:rPr>
              <a:t>啗”通“啖”，吃）</a:t>
            </a:r>
            <a:endParaRPr lang="en-US" altLang="zh-CN" sz="2000" b="0" i="0">
              <a:solidFill>
                <a:srgbClr val="0F0F0F"/>
              </a:solidFill>
              <a:effectLst/>
              <a:latin typeface="����"/>
            </a:endParaRPr>
          </a:p>
          <a:p>
            <a:pPr marL="342900" indent="-342900">
              <a:lnSpc>
                <a:spcPct val="200000"/>
              </a:lnSpc>
              <a:buFont typeface="Wingdings" panose="05000000000000000000" pitchFamily="2" charset="2"/>
              <a:buChar char="l"/>
            </a:pPr>
            <a:r>
              <a:rPr lang="zh-CN" altLang="en-US" sz="2000" b="0" i="0">
                <a:solidFill>
                  <a:srgbClr val="0F0F0F"/>
                </a:solidFill>
                <a:effectLst/>
                <a:latin typeface="����"/>
              </a:rPr>
              <a:t>愿伯</a:t>
            </a:r>
            <a:r>
              <a:rPr lang="zh-CN" altLang="en-US" sz="2000" b="0" i="0">
                <a:solidFill>
                  <a:srgbClr val="C00000"/>
                </a:solidFill>
                <a:effectLst/>
                <a:latin typeface="����"/>
              </a:rPr>
              <a:t>具</a:t>
            </a:r>
            <a:r>
              <a:rPr lang="zh-CN" altLang="en-US" sz="2000" b="0" i="0">
                <a:solidFill>
                  <a:srgbClr val="0F0F0F"/>
                </a:solidFill>
                <a:effectLst/>
                <a:latin typeface="����"/>
              </a:rPr>
              <a:t>言臣之不敢倍德也（具：通“俱”，全、都。）</a:t>
            </a:r>
            <a:endParaRPr lang="en-US" altLang="zh-CN" sz="2000" b="0" i="0">
              <a:solidFill>
                <a:srgbClr val="0F0F0F"/>
              </a:solidFill>
              <a:effectLst/>
              <a:latin typeface="����"/>
            </a:endParaRPr>
          </a:p>
          <a:p>
            <a:pPr marL="342900" indent="-342900">
              <a:lnSpc>
                <a:spcPct val="200000"/>
              </a:lnSpc>
              <a:buFont typeface="Wingdings" panose="05000000000000000000" pitchFamily="2" charset="2"/>
              <a:buChar char="l"/>
            </a:pPr>
            <a:r>
              <a:rPr lang="zh-CN" altLang="en-US" sz="2000" b="0" i="0">
                <a:solidFill>
                  <a:srgbClr val="0F0F0F"/>
                </a:solidFill>
                <a:effectLst/>
                <a:latin typeface="����"/>
              </a:rPr>
              <a:t>沛公不胜</a:t>
            </a:r>
            <a:r>
              <a:rPr lang="zh-CN" altLang="en-US" sz="2000" b="0" i="0">
                <a:solidFill>
                  <a:srgbClr val="C00000"/>
                </a:solidFill>
                <a:effectLst/>
                <a:latin typeface="����"/>
              </a:rPr>
              <a:t>杯杓</a:t>
            </a:r>
            <a:r>
              <a:rPr lang="zh-CN" altLang="en-US" sz="2000" b="0" i="0">
                <a:solidFill>
                  <a:srgbClr val="0F0F0F"/>
                </a:solidFill>
                <a:effectLst/>
                <a:latin typeface="����"/>
              </a:rPr>
              <a:t>（杯杓：通“杯勺”，杯子勺子，指酒力）</a:t>
            </a:r>
            <a:endParaRPr lang="en-US" altLang="zh-CN" sz="2000" b="0" i="0">
              <a:solidFill>
                <a:srgbClr val="0F0F0F"/>
              </a:solidFill>
              <a:effectLst/>
              <a:latin typeface="����"/>
            </a:endParaRPr>
          </a:p>
          <a:p>
            <a:pPr marL="342900" indent="-342900">
              <a:lnSpc>
                <a:spcPct val="200000"/>
              </a:lnSpc>
              <a:buFont typeface="Wingdings" panose="05000000000000000000" pitchFamily="2" charset="2"/>
              <a:buChar char="l"/>
            </a:pPr>
            <a:r>
              <a:rPr lang="zh-CN" altLang="en-US" sz="2000" b="0" i="0">
                <a:solidFill>
                  <a:srgbClr val="0F0F0F"/>
                </a:solidFill>
                <a:effectLst/>
                <a:latin typeface="����"/>
              </a:rPr>
              <a:t>置之</a:t>
            </a:r>
            <a:r>
              <a:rPr lang="zh-CN" altLang="en-US" sz="2000" b="0" i="0">
                <a:solidFill>
                  <a:srgbClr val="C00000"/>
                </a:solidFill>
                <a:effectLst/>
                <a:latin typeface="����"/>
              </a:rPr>
              <a:t>坐</a:t>
            </a:r>
            <a:r>
              <a:rPr lang="zh-CN" altLang="en-US" sz="2000" b="0" i="0">
                <a:solidFill>
                  <a:srgbClr val="0F0F0F"/>
                </a:solidFill>
                <a:effectLst/>
                <a:latin typeface="����"/>
              </a:rPr>
              <a:t>上（坐：通“座”，座位）</a:t>
            </a:r>
            <a:endParaRPr lang="en-US" altLang="zh-CN" sz="2000" b="0" i="0">
              <a:solidFill>
                <a:srgbClr val="0F0F0F"/>
              </a:solidFill>
              <a:effectLst/>
              <a:latin typeface="����"/>
            </a:endParaRPr>
          </a:p>
        </p:txBody>
      </p:sp>
      <p:pic>
        <p:nvPicPr>
          <p:cNvPr id="11" name="Picture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D9C338CC-3015-4FA9-9796-E6AC60E5BE69}"/>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821637" y="3740445"/>
            <a:ext cx="4264734" cy="2493403"/>
          </a:xfrm>
          <a:prstGeom prst="rect">
            <a:avLst/>
          </a:prstGeom>
          <a:noFill/>
          <a:effectLst>
            <a:softEdge rad="2794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93184420"/>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C9DCAFDC-EE7F-479B-B1CA-27BB90F03E17}"/>
              </a:ext>
            </a:extLst>
          </p:cNvPr>
          <p:cNvGrpSpPr/>
          <p:nvPr/>
        </p:nvGrpSpPr>
        <p:grpSpPr>
          <a:xfrm>
            <a:off x="729860" y="172575"/>
            <a:ext cx="10891548" cy="705245"/>
            <a:chOff x="1353976" y="487532"/>
            <a:chExt cx="10891548" cy="705245"/>
          </a:xfrm>
        </p:grpSpPr>
        <p:sp>
          <p:nvSpPr>
            <p:cNvPr id="7" name="矩形 6">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73E4EBC-AF25-4CE5-8EB9-A7158D5B3C6F}"/>
                </a:ext>
              </a:extLst>
            </p:cNvPr>
            <p:cNvSpPr/>
            <p:nvPr/>
          </p:nvSpPr>
          <p:spPr>
            <a:xfrm flipV="1">
              <a:off x="4362560" y="917838"/>
              <a:ext cx="7882964" cy="45719"/>
            </a:xfrm>
            <a:prstGeom prst="rect">
              <a:avLst/>
            </a:prstGeom>
            <a:solidFill>
              <a:srgbClr val="8A70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黑体" panose="02010609060101010101" pitchFamily="49" charset="-122"/>
                <a:ea typeface="黑体" panose="02010609060101010101" pitchFamily="49" charset="-122"/>
              </a:endParaRPr>
            </a:p>
          </p:txBody>
        </p:sp>
        <p:sp>
          <p:nvSpPr>
            <p:cNvPr id="9" name="TextBox 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6D27725E-735A-4245-9A17-BFB4AC525853}"/>
                </a:ext>
              </a:extLst>
            </p:cNvPr>
            <p:cNvSpPr txBox="1">
              <a:spLocks noChangeArrowheads="1"/>
            </p:cNvSpPr>
            <p:nvPr/>
          </p:nvSpPr>
          <p:spPr bwMode="auto">
            <a:xfrm>
              <a:off x="1353976" y="487532"/>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a:solidFill>
                    <a:srgbClr val="8A705E"/>
                  </a:solidFill>
                  <a:latin typeface="黑体" panose="02010609060101010101" pitchFamily="49" charset="-122"/>
                  <a:ea typeface="黑体" panose="02010609060101010101" pitchFamily="49" charset="-122"/>
                  <a:sym typeface="Arial" pitchFamily="34" charset="0"/>
                </a:rPr>
                <a:t>文言知识</a:t>
              </a:r>
            </a:p>
          </p:txBody>
        </p:sp>
        <p:sp>
          <p:nvSpPr>
            <p:cNvPr id="10" name="TextBox 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1DE0EAD-A289-42EC-8B55-5E2CC9CE33B8}"/>
                </a:ext>
              </a:extLst>
            </p:cNvPr>
            <p:cNvSpPr txBox="1">
              <a:spLocks noChangeArrowheads="1"/>
            </p:cNvSpPr>
            <p:nvPr/>
          </p:nvSpPr>
          <p:spPr bwMode="auto">
            <a:xfrm>
              <a:off x="1368490" y="977333"/>
              <a:ext cx="3255323" cy="21544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a:solidFill>
                    <a:schemeClr val="bg1">
                      <a:lumMod val="65000"/>
                    </a:schemeClr>
                  </a:solidFill>
                  <a:latin typeface="黑体" panose="02010609060101010101" pitchFamily="49" charset="-122"/>
                  <a:ea typeface="黑体" panose="02010609060101010101" pitchFamily="49" charset="-122"/>
                  <a:sym typeface="Arial" pitchFamily="34" charset="0"/>
                </a:rPr>
                <a:t>CLICK TO ADD CAPTION TEXT</a:t>
              </a:r>
              <a:endParaRPr lang="zh-CN" altLang="en-US" sz="1400">
                <a:solidFill>
                  <a:schemeClr val="bg1">
                    <a:lumMod val="65000"/>
                  </a:schemeClr>
                </a:solidFill>
                <a:latin typeface="黑体" panose="02010609060101010101" pitchFamily="49" charset="-122"/>
                <a:ea typeface="黑体" panose="02010609060101010101" pitchFamily="49" charset="-122"/>
                <a:sym typeface="Arial" pitchFamily="34" charset="0"/>
              </a:endParaRPr>
            </a:p>
          </p:txBody>
        </p:sp>
      </p:grpSp>
      <p:sp>
        <p:nvSpPr>
          <p:cNvPr id="8" name="文本框 7">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9D85173-890A-4B9B-B7DC-8686058683F7}"/>
              </a:ext>
            </a:extLst>
          </p:cNvPr>
          <p:cNvSpPr txBox="1"/>
          <p:nvPr/>
        </p:nvSpPr>
        <p:spPr>
          <a:xfrm>
            <a:off x="1029968" y="625740"/>
            <a:ext cx="11160445" cy="1232260"/>
          </a:xfrm>
          <a:prstGeom prst="rect">
            <a:avLst/>
          </a:prstGeom>
          <a:noFill/>
        </p:spPr>
        <p:txBody>
          <a:bodyPr wrap="square">
            <a:spAutoFit/>
          </a:bodyPr>
          <a:lstStyle/>
          <a:p>
            <a:pPr>
              <a:lnSpc>
                <a:spcPct val="200000"/>
              </a:lnSpc>
            </a:pPr>
            <a:r>
              <a:rPr lang="zh-CN" altLang="en-US" sz="2000" b="1">
                <a:solidFill>
                  <a:srgbClr val="C00000"/>
                </a:solidFill>
                <a:latin typeface="����"/>
              </a:rPr>
              <a:t>二</a:t>
            </a:r>
            <a:r>
              <a:rPr lang="zh-CN" altLang="en-US" sz="2000" b="1" i="0">
                <a:solidFill>
                  <a:srgbClr val="C00000"/>
                </a:solidFill>
                <a:effectLst/>
                <a:latin typeface="����"/>
              </a:rPr>
              <a:t>、词类活用</a:t>
            </a:r>
            <a:endParaRPr lang="en-US" altLang="zh-CN" sz="2000" b="1">
              <a:solidFill>
                <a:srgbClr val="C00000"/>
              </a:solidFill>
              <a:latin typeface="����"/>
            </a:endParaRPr>
          </a:p>
          <a:p>
            <a:pPr>
              <a:lnSpc>
                <a:spcPct val="200000"/>
              </a:lnSpc>
            </a:pPr>
            <a:r>
              <a:rPr lang="zh-CN" altLang="en-US" sz="2000" b="1" i="0">
                <a:solidFill>
                  <a:srgbClr val="C00000"/>
                </a:solidFill>
                <a:effectLst/>
                <a:latin typeface="����"/>
              </a:rPr>
              <a:t>（一）名词用作动词</a:t>
            </a:r>
            <a:endParaRPr lang="en-US" altLang="zh-CN" sz="2000" b="1" i="0">
              <a:solidFill>
                <a:srgbClr val="C00000"/>
              </a:solidFill>
              <a:effectLst/>
              <a:latin typeface="����"/>
            </a:endParaRPr>
          </a:p>
        </p:txBody>
      </p:sp>
      <p:sp>
        <p:nvSpPr>
          <p:cNvPr id="11" name="文本框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DEC6285C-3DA0-441F-A260-CEEBF80CD39C}"/>
              </a:ext>
            </a:extLst>
          </p:cNvPr>
          <p:cNvSpPr txBox="1"/>
          <p:nvPr/>
        </p:nvSpPr>
        <p:spPr>
          <a:xfrm>
            <a:off x="1162343" y="1741853"/>
            <a:ext cx="5351000" cy="3675045"/>
          </a:xfrm>
          <a:prstGeom prst="rect">
            <a:avLst/>
          </a:prstGeom>
          <a:noFill/>
        </p:spPr>
        <p:txBody>
          <a:bodyPr wrap="square">
            <a:spAutoFit/>
          </a:bodyPr>
          <a:lstStyle/>
          <a:p>
            <a:pPr marL="285750" indent="-285750">
              <a:lnSpc>
                <a:spcPct val="200000"/>
              </a:lnSpc>
              <a:buFont typeface="Wingdings" panose="05000000000000000000" pitchFamily="2" charset="2"/>
              <a:buChar char="u"/>
            </a:pPr>
            <a:r>
              <a:rPr lang="zh-CN" altLang="en-US" sz="2000" b="0" i="0">
                <a:solidFill>
                  <a:srgbClr val="0F0F0F"/>
                </a:solidFill>
                <a:effectLst/>
                <a:latin typeface="+mn-ea"/>
              </a:rPr>
              <a:t>沛公</a:t>
            </a:r>
            <a:r>
              <a:rPr lang="zh-CN" altLang="en-US" sz="2000" b="1" i="0">
                <a:solidFill>
                  <a:srgbClr val="C00000"/>
                </a:solidFill>
                <a:effectLst/>
                <a:latin typeface="+mn-ea"/>
              </a:rPr>
              <a:t>军</a:t>
            </a:r>
            <a:r>
              <a:rPr lang="zh-CN" altLang="en-US" sz="2000" b="0" i="0">
                <a:solidFill>
                  <a:srgbClr val="0F0F0F"/>
                </a:solidFill>
                <a:effectLst/>
                <a:latin typeface="+mn-ea"/>
              </a:rPr>
              <a:t>霸上（驻军）                        </a:t>
            </a:r>
            <a:endParaRPr lang="en-US" altLang="zh-CN" sz="2000">
              <a:solidFill>
                <a:srgbClr val="0F0F0F"/>
              </a:solidFill>
              <a:latin typeface="+mn-ea"/>
            </a:endParaRPr>
          </a:p>
          <a:p>
            <a:pPr marL="285750" indent="-285750">
              <a:lnSpc>
                <a:spcPct val="200000"/>
              </a:lnSpc>
              <a:buFont typeface="Wingdings" panose="05000000000000000000" pitchFamily="2" charset="2"/>
              <a:buChar char="u"/>
            </a:pPr>
            <a:r>
              <a:rPr lang="zh-CN" altLang="en-US" sz="2000" b="0" i="0">
                <a:solidFill>
                  <a:srgbClr val="0F0F0F"/>
                </a:solidFill>
                <a:effectLst/>
                <a:latin typeface="+mn-ea"/>
              </a:rPr>
              <a:t>沛公左司马曹无伤使人言于项羽</a:t>
            </a:r>
            <a:r>
              <a:rPr lang="zh-CN" altLang="en-US" sz="2000" b="1" i="0">
                <a:solidFill>
                  <a:srgbClr val="C00000"/>
                </a:solidFill>
                <a:effectLst/>
                <a:latin typeface="+mn-ea"/>
              </a:rPr>
              <a:t>曰</a:t>
            </a:r>
            <a:r>
              <a:rPr lang="zh-CN" altLang="en-US" sz="2000" b="0" i="0">
                <a:solidFill>
                  <a:srgbClr val="0F0F0F"/>
                </a:solidFill>
                <a:effectLst/>
                <a:latin typeface="+mn-ea"/>
              </a:rPr>
              <a:t>（说）</a:t>
            </a:r>
            <a:endParaRPr lang="en-US" altLang="zh-CN" sz="2000" b="0" i="0">
              <a:solidFill>
                <a:srgbClr val="0F0F0F"/>
              </a:solidFill>
              <a:effectLst/>
              <a:latin typeface="+mn-ea"/>
            </a:endParaRPr>
          </a:p>
          <a:p>
            <a:pPr marL="285750" indent="-285750">
              <a:lnSpc>
                <a:spcPct val="200000"/>
              </a:lnSpc>
              <a:buFont typeface="Wingdings" panose="05000000000000000000" pitchFamily="2" charset="2"/>
              <a:buChar char="u"/>
            </a:pPr>
            <a:r>
              <a:rPr lang="zh-CN" altLang="en-US" sz="2000" b="0" i="0">
                <a:solidFill>
                  <a:srgbClr val="0F0F0F"/>
                </a:solidFill>
                <a:effectLst/>
                <a:latin typeface="+mn-ea"/>
              </a:rPr>
              <a:t>不可不</a:t>
            </a:r>
            <a:r>
              <a:rPr lang="zh-CN" altLang="en-US" sz="2000" b="1" i="0">
                <a:solidFill>
                  <a:srgbClr val="C00000"/>
                </a:solidFill>
                <a:effectLst/>
                <a:latin typeface="+mn-ea"/>
              </a:rPr>
              <a:t>语</a:t>
            </a:r>
            <a:r>
              <a:rPr lang="zh-CN" altLang="en-US" sz="2000" b="0" i="0">
                <a:solidFill>
                  <a:srgbClr val="0F0F0F"/>
                </a:solidFill>
                <a:effectLst/>
                <a:latin typeface="+mn-ea"/>
              </a:rPr>
              <a:t>（告诉）                             </a:t>
            </a:r>
            <a:endParaRPr lang="en-US" altLang="zh-CN" sz="2000" b="0" i="0">
              <a:solidFill>
                <a:srgbClr val="0F0F0F"/>
              </a:solidFill>
              <a:effectLst/>
              <a:latin typeface="+mn-ea"/>
            </a:endParaRPr>
          </a:p>
          <a:p>
            <a:pPr marL="285750" indent="-285750">
              <a:lnSpc>
                <a:spcPct val="200000"/>
              </a:lnSpc>
              <a:buFont typeface="Wingdings" panose="05000000000000000000" pitchFamily="2" charset="2"/>
              <a:buChar char="u"/>
            </a:pPr>
            <a:r>
              <a:rPr lang="zh-CN" altLang="en-US" sz="2000" b="0" i="0">
                <a:solidFill>
                  <a:srgbClr val="C00000"/>
                </a:solidFill>
                <a:effectLst/>
                <a:latin typeface="+mn-ea"/>
              </a:rPr>
              <a:t>籍</a:t>
            </a:r>
            <a:r>
              <a:rPr lang="zh-CN" altLang="en-US" sz="2000" b="0" i="0">
                <a:solidFill>
                  <a:srgbClr val="0F0F0F"/>
                </a:solidFill>
                <a:effectLst/>
                <a:latin typeface="+mn-ea"/>
              </a:rPr>
              <a:t>吏民</a:t>
            </a:r>
            <a:r>
              <a:rPr lang="en-US" altLang="zh-CN" sz="2000" b="0" i="0">
                <a:solidFill>
                  <a:srgbClr val="0F0F0F"/>
                </a:solidFill>
                <a:effectLst/>
                <a:latin typeface="+mn-ea"/>
              </a:rPr>
              <a:t>(</a:t>
            </a:r>
            <a:r>
              <a:rPr lang="zh-CN" altLang="en-US" sz="2000" b="0" i="0">
                <a:solidFill>
                  <a:srgbClr val="0F0F0F"/>
                </a:solidFill>
                <a:effectLst/>
                <a:latin typeface="+mn-ea"/>
              </a:rPr>
              <a:t>造户籍册或登记</a:t>
            </a:r>
            <a:r>
              <a:rPr lang="en-US" altLang="zh-CN" sz="2000" b="0" i="0">
                <a:solidFill>
                  <a:srgbClr val="0F0F0F"/>
                </a:solidFill>
                <a:effectLst/>
                <a:latin typeface="+mn-ea"/>
              </a:rPr>
              <a:t>)</a:t>
            </a:r>
          </a:p>
          <a:p>
            <a:pPr marL="285750" indent="-285750">
              <a:lnSpc>
                <a:spcPct val="200000"/>
              </a:lnSpc>
              <a:buFont typeface="Wingdings" panose="05000000000000000000" pitchFamily="2" charset="2"/>
              <a:buChar char="u"/>
            </a:pPr>
            <a:r>
              <a:rPr lang="zh-CN" altLang="en-US" sz="2000" b="0" i="0">
                <a:solidFill>
                  <a:srgbClr val="0F0F0F"/>
                </a:solidFill>
                <a:effectLst/>
                <a:latin typeface="+mn-ea"/>
              </a:rPr>
              <a:t>吾得兄</a:t>
            </a:r>
            <a:r>
              <a:rPr lang="zh-CN" altLang="en-US" sz="2000" b="1" i="0">
                <a:solidFill>
                  <a:srgbClr val="C00000"/>
                </a:solidFill>
                <a:effectLst/>
                <a:latin typeface="+mn-ea"/>
              </a:rPr>
              <a:t>事</a:t>
            </a:r>
            <a:r>
              <a:rPr lang="zh-CN" altLang="en-US" sz="2000" b="0" i="0">
                <a:solidFill>
                  <a:srgbClr val="0F0F0F"/>
                </a:solidFill>
                <a:effectLst/>
                <a:latin typeface="+mn-ea"/>
              </a:rPr>
              <a:t>之（侍奉）                         </a:t>
            </a:r>
            <a:endParaRPr lang="en-US" altLang="zh-CN" sz="2000" b="0" i="0">
              <a:solidFill>
                <a:srgbClr val="0F0F0F"/>
              </a:solidFill>
              <a:effectLst/>
              <a:latin typeface="+mn-ea"/>
            </a:endParaRPr>
          </a:p>
          <a:p>
            <a:pPr marL="285750" indent="-285750">
              <a:lnSpc>
                <a:spcPct val="200000"/>
              </a:lnSpc>
              <a:buFont typeface="Wingdings" panose="05000000000000000000" pitchFamily="2" charset="2"/>
              <a:buChar char="u"/>
            </a:pPr>
            <a:r>
              <a:rPr lang="zh-CN" altLang="en-US" sz="2000" b="0" i="0">
                <a:solidFill>
                  <a:srgbClr val="0F0F0F"/>
                </a:solidFill>
                <a:effectLst/>
                <a:latin typeface="+mn-ea"/>
              </a:rPr>
              <a:t>范增数</a:t>
            </a:r>
            <a:r>
              <a:rPr lang="zh-CN" altLang="en-US" sz="2000" b="1" i="0">
                <a:solidFill>
                  <a:srgbClr val="C00000"/>
                </a:solidFill>
                <a:effectLst/>
                <a:latin typeface="+mn-ea"/>
              </a:rPr>
              <a:t>目</a:t>
            </a:r>
            <a:r>
              <a:rPr lang="zh-CN" altLang="en-US" sz="2000" b="0" i="0">
                <a:solidFill>
                  <a:srgbClr val="0F0F0F"/>
                </a:solidFill>
                <a:effectLst/>
                <a:latin typeface="+mn-ea"/>
              </a:rPr>
              <a:t>项王（示意，使眼色）</a:t>
            </a:r>
            <a:endParaRPr lang="en-US" altLang="zh-CN" sz="2000" b="0" i="0">
              <a:solidFill>
                <a:srgbClr val="0F0F0F"/>
              </a:solidFill>
              <a:effectLst/>
              <a:latin typeface="+mn-ea"/>
            </a:endParaRPr>
          </a:p>
        </p:txBody>
      </p:sp>
      <p:sp>
        <p:nvSpPr>
          <p:cNvPr id="12" name="文本框 1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9FB29D44-4311-443C-832E-EEBBB0DB81F1}"/>
              </a:ext>
            </a:extLst>
          </p:cNvPr>
          <p:cNvSpPr txBox="1"/>
          <p:nvPr/>
        </p:nvSpPr>
        <p:spPr>
          <a:xfrm>
            <a:off x="6304465" y="1764712"/>
            <a:ext cx="6094826" cy="3059492"/>
          </a:xfrm>
          <a:prstGeom prst="rect">
            <a:avLst/>
          </a:prstGeom>
          <a:noFill/>
        </p:spPr>
        <p:txBody>
          <a:bodyPr wrap="square">
            <a:spAutoFit/>
          </a:bodyPr>
          <a:lstStyle/>
          <a:p>
            <a:pPr marL="285750" indent="-285750">
              <a:lnSpc>
                <a:spcPct val="200000"/>
              </a:lnSpc>
              <a:buFont typeface="Wingdings" panose="05000000000000000000" pitchFamily="2" charset="2"/>
              <a:buChar char="u"/>
            </a:pPr>
            <a:r>
              <a:rPr lang="zh-CN" altLang="en-US" sz="2000" b="1" i="0">
                <a:solidFill>
                  <a:srgbClr val="C00000"/>
                </a:solidFill>
                <a:effectLst/>
                <a:latin typeface="+mn-ea"/>
              </a:rPr>
              <a:t>刑</a:t>
            </a:r>
            <a:r>
              <a:rPr lang="zh-CN" altLang="en-US" sz="2000" b="0" i="0">
                <a:solidFill>
                  <a:srgbClr val="C00000"/>
                </a:solidFill>
                <a:effectLst/>
                <a:latin typeface="+mn-ea"/>
              </a:rPr>
              <a:t>人</a:t>
            </a:r>
            <a:r>
              <a:rPr lang="zh-CN" altLang="en-US" sz="2000" b="0" i="0">
                <a:solidFill>
                  <a:srgbClr val="0F0F0F"/>
                </a:solidFill>
                <a:effectLst/>
                <a:latin typeface="+mn-ea"/>
              </a:rPr>
              <a:t>如恐不胜（惩罚）                     </a:t>
            </a:r>
            <a:endParaRPr lang="en-US" altLang="zh-CN" sz="2000" b="0" i="0">
              <a:solidFill>
                <a:srgbClr val="0F0F0F"/>
              </a:solidFill>
              <a:effectLst/>
              <a:latin typeface="+mn-ea"/>
            </a:endParaRPr>
          </a:p>
          <a:p>
            <a:pPr marL="285750" indent="-285750">
              <a:lnSpc>
                <a:spcPct val="200000"/>
              </a:lnSpc>
              <a:buFont typeface="Wingdings" panose="05000000000000000000" pitchFamily="2" charset="2"/>
              <a:buChar char="u"/>
            </a:pPr>
            <a:r>
              <a:rPr lang="zh-CN" altLang="en-US" sz="2000" b="1" i="0">
                <a:solidFill>
                  <a:srgbClr val="C00000"/>
                </a:solidFill>
                <a:effectLst/>
                <a:latin typeface="+mn-ea"/>
              </a:rPr>
              <a:t>道</a:t>
            </a:r>
            <a:r>
              <a:rPr lang="zh-CN" altLang="en-US" sz="2000" b="0" i="0">
                <a:solidFill>
                  <a:srgbClr val="0F0F0F"/>
                </a:solidFill>
                <a:effectLst/>
                <a:latin typeface="+mn-ea"/>
              </a:rPr>
              <a:t>芷阳间行（取道）</a:t>
            </a:r>
            <a:endParaRPr lang="en-US" altLang="zh-CN" sz="2000" b="0" i="0">
              <a:solidFill>
                <a:srgbClr val="0F0F0F"/>
              </a:solidFill>
              <a:effectLst/>
              <a:latin typeface="+mn-ea"/>
            </a:endParaRPr>
          </a:p>
          <a:p>
            <a:pPr marL="285750" indent="-285750">
              <a:lnSpc>
                <a:spcPct val="200000"/>
              </a:lnSpc>
              <a:buFont typeface="Wingdings" panose="05000000000000000000" pitchFamily="2" charset="2"/>
              <a:buChar char="u"/>
            </a:pPr>
            <a:r>
              <a:rPr lang="zh-CN" altLang="en-US" sz="2000" b="0" i="0">
                <a:solidFill>
                  <a:srgbClr val="0F0F0F"/>
                </a:solidFill>
                <a:effectLst/>
                <a:latin typeface="+mn-ea"/>
              </a:rPr>
              <a:t>沛公欲</a:t>
            </a:r>
            <a:r>
              <a:rPr lang="zh-CN" altLang="en-US" sz="2000" b="1" i="0">
                <a:solidFill>
                  <a:srgbClr val="C00000"/>
                </a:solidFill>
                <a:effectLst/>
                <a:latin typeface="+mn-ea"/>
              </a:rPr>
              <a:t>王</a:t>
            </a:r>
            <a:r>
              <a:rPr lang="zh-CN" altLang="en-US" sz="2000" b="0" i="0">
                <a:solidFill>
                  <a:srgbClr val="0F0F0F"/>
                </a:solidFill>
                <a:effectLst/>
                <a:latin typeface="+mn-ea"/>
              </a:rPr>
              <a:t>关中（称王）                     </a:t>
            </a:r>
            <a:endParaRPr lang="en-US" altLang="zh-CN" sz="2000" b="0" i="0">
              <a:solidFill>
                <a:srgbClr val="0F0F0F"/>
              </a:solidFill>
              <a:effectLst/>
              <a:latin typeface="+mn-ea"/>
            </a:endParaRPr>
          </a:p>
          <a:p>
            <a:pPr marL="285750" indent="-285750">
              <a:lnSpc>
                <a:spcPct val="200000"/>
              </a:lnSpc>
              <a:buFont typeface="Wingdings" panose="05000000000000000000" pitchFamily="2" charset="2"/>
              <a:buChar char="u"/>
            </a:pPr>
            <a:r>
              <a:rPr lang="zh-CN" altLang="en-US" sz="2000" b="0" i="0">
                <a:solidFill>
                  <a:srgbClr val="0F0F0F"/>
                </a:solidFill>
                <a:effectLst/>
                <a:latin typeface="+mn-ea"/>
              </a:rPr>
              <a:t>若入</a:t>
            </a:r>
            <a:r>
              <a:rPr lang="zh-CN" altLang="en-US" sz="2000" b="1" i="0">
                <a:solidFill>
                  <a:srgbClr val="C00000"/>
                </a:solidFill>
                <a:effectLst/>
                <a:latin typeface="+mn-ea"/>
              </a:rPr>
              <a:t>前</a:t>
            </a:r>
            <a:r>
              <a:rPr lang="zh-CN" altLang="en-US" sz="2000" b="0" i="0">
                <a:solidFill>
                  <a:srgbClr val="0F0F0F"/>
                </a:solidFill>
                <a:effectLst/>
                <a:latin typeface="+mn-ea"/>
              </a:rPr>
              <a:t>为寿（走上前）</a:t>
            </a:r>
            <a:endParaRPr lang="en-US" altLang="zh-CN" sz="2000" b="0" i="0">
              <a:solidFill>
                <a:srgbClr val="0F0F0F"/>
              </a:solidFill>
              <a:effectLst/>
              <a:latin typeface="+mn-ea"/>
            </a:endParaRPr>
          </a:p>
          <a:p>
            <a:pPr marL="285750" indent="-285750">
              <a:lnSpc>
                <a:spcPct val="200000"/>
              </a:lnSpc>
              <a:buFont typeface="Wingdings" panose="05000000000000000000" pitchFamily="2" charset="2"/>
              <a:buChar char="u"/>
            </a:pPr>
            <a:r>
              <a:rPr lang="zh-CN" altLang="en-US" sz="2000" b="0" i="0">
                <a:solidFill>
                  <a:srgbClr val="0F0F0F"/>
                </a:solidFill>
                <a:effectLst/>
                <a:latin typeface="+mn-ea"/>
              </a:rPr>
              <a:t>沛公奉卮酒为</a:t>
            </a:r>
            <a:r>
              <a:rPr lang="zh-CN" altLang="en-US" sz="2000" b="1" i="0">
                <a:solidFill>
                  <a:srgbClr val="C00000"/>
                </a:solidFill>
                <a:effectLst/>
                <a:latin typeface="+mn-ea"/>
              </a:rPr>
              <a:t>寿</a:t>
            </a:r>
            <a:r>
              <a:rPr lang="zh-CN" altLang="en-US" sz="2000" b="0" i="0">
                <a:solidFill>
                  <a:srgbClr val="0F0F0F"/>
                </a:solidFill>
                <a:effectLst/>
                <a:latin typeface="+mn-ea"/>
              </a:rPr>
              <a:t>（祝（项伯）身体健康</a:t>
            </a:r>
            <a:endParaRPr lang="zh-CN" altLang="en-US" sz="2000">
              <a:latin typeface="+mn-ea"/>
            </a:endParaRPr>
          </a:p>
        </p:txBody>
      </p:sp>
    </p:spTree>
    <p:extLst>
      <p:ext uri="{BB962C8B-B14F-4D97-AF65-F5344CB8AC3E}">
        <p14:creationId xmlns:p14="http://schemas.microsoft.com/office/powerpoint/2010/main" val="29986962"/>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C9DCAFDC-EE7F-479B-B1CA-27BB90F03E17}"/>
              </a:ext>
            </a:extLst>
          </p:cNvPr>
          <p:cNvGrpSpPr/>
          <p:nvPr/>
        </p:nvGrpSpPr>
        <p:grpSpPr>
          <a:xfrm>
            <a:off x="729860" y="172575"/>
            <a:ext cx="10891548" cy="705245"/>
            <a:chOff x="1353976" y="487532"/>
            <a:chExt cx="10891548" cy="705245"/>
          </a:xfrm>
        </p:grpSpPr>
        <p:sp>
          <p:nvSpPr>
            <p:cNvPr id="7" name="矩形 6">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73E4EBC-AF25-4CE5-8EB9-A7158D5B3C6F}"/>
                </a:ext>
              </a:extLst>
            </p:cNvPr>
            <p:cNvSpPr/>
            <p:nvPr/>
          </p:nvSpPr>
          <p:spPr>
            <a:xfrm flipV="1">
              <a:off x="4362560" y="917838"/>
              <a:ext cx="7882964" cy="45719"/>
            </a:xfrm>
            <a:prstGeom prst="rect">
              <a:avLst/>
            </a:prstGeom>
            <a:solidFill>
              <a:srgbClr val="8A70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黑体" panose="02010609060101010101" pitchFamily="49" charset="-122"/>
                <a:ea typeface="黑体" panose="02010609060101010101" pitchFamily="49" charset="-122"/>
              </a:endParaRPr>
            </a:p>
          </p:txBody>
        </p:sp>
        <p:sp>
          <p:nvSpPr>
            <p:cNvPr id="9" name="TextBox 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6D27725E-735A-4245-9A17-BFB4AC525853}"/>
                </a:ext>
              </a:extLst>
            </p:cNvPr>
            <p:cNvSpPr txBox="1">
              <a:spLocks noChangeArrowheads="1"/>
            </p:cNvSpPr>
            <p:nvPr/>
          </p:nvSpPr>
          <p:spPr bwMode="auto">
            <a:xfrm>
              <a:off x="1353976" y="487532"/>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a:solidFill>
                    <a:srgbClr val="8A705E"/>
                  </a:solidFill>
                  <a:latin typeface="黑体" panose="02010609060101010101" pitchFamily="49" charset="-122"/>
                  <a:ea typeface="黑体" panose="02010609060101010101" pitchFamily="49" charset="-122"/>
                  <a:sym typeface="Arial" pitchFamily="34" charset="0"/>
                </a:rPr>
                <a:t>文言知识</a:t>
              </a:r>
            </a:p>
          </p:txBody>
        </p:sp>
        <p:sp>
          <p:nvSpPr>
            <p:cNvPr id="10" name="TextBox 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1DE0EAD-A289-42EC-8B55-5E2CC9CE33B8}"/>
                </a:ext>
              </a:extLst>
            </p:cNvPr>
            <p:cNvSpPr txBox="1">
              <a:spLocks noChangeArrowheads="1"/>
            </p:cNvSpPr>
            <p:nvPr/>
          </p:nvSpPr>
          <p:spPr bwMode="auto">
            <a:xfrm>
              <a:off x="1368490" y="977333"/>
              <a:ext cx="3255323" cy="21544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a:solidFill>
                    <a:schemeClr val="bg1">
                      <a:lumMod val="65000"/>
                    </a:schemeClr>
                  </a:solidFill>
                  <a:latin typeface="黑体" panose="02010609060101010101" pitchFamily="49" charset="-122"/>
                  <a:ea typeface="黑体" panose="02010609060101010101" pitchFamily="49" charset="-122"/>
                  <a:sym typeface="Arial" pitchFamily="34" charset="0"/>
                </a:rPr>
                <a:t>CLICK TO ADD CAPTION TEXT</a:t>
              </a:r>
              <a:endParaRPr lang="zh-CN" altLang="en-US" sz="1400">
                <a:solidFill>
                  <a:schemeClr val="bg1">
                    <a:lumMod val="65000"/>
                  </a:schemeClr>
                </a:solidFill>
                <a:latin typeface="黑体" panose="02010609060101010101" pitchFamily="49" charset="-122"/>
                <a:ea typeface="黑体" panose="02010609060101010101" pitchFamily="49" charset="-122"/>
                <a:sym typeface="Arial" pitchFamily="34" charset="0"/>
              </a:endParaRPr>
            </a:p>
          </p:txBody>
        </p:sp>
      </p:grpSp>
      <p:sp>
        <p:nvSpPr>
          <p:cNvPr id="8" name="文本框 7">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9D85173-890A-4B9B-B7DC-8686058683F7}"/>
              </a:ext>
            </a:extLst>
          </p:cNvPr>
          <p:cNvSpPr txBox="1"/>
          <p:nvPr/>
        </p:nvSpPr>
        <p:spPr>
          <a:xfrm>
            <a:off x="1029968" y="625740"/>
            <a:ext cx="11160445" cy="616707"/>
          </a:xfrm>
          <a:prstGeom prst="rect">
            <a:avLst/>
          </a:prstGeom>
          <a:noFill/>
        </p:spPr>
        <p:txBody>
          <a:bodyPr wrap="square">
            <a:spAutoFit/>
          </a:bodyPr>
          <a:lstStyle/>
          <a:p>
            <a:pPr>
              <a:lnSpc>
                <a:spcPct val="200000"/>
              </a:lnSpc>
            </a:pPr>
            <a:r>
              <a:rPr lang="zh-CN" altLang="en-US" sz="2000" b="1">
                <a:solidFill>
                  <a:srgbClr val="C00000"/>
                </a:solidFill>
                <a:latin typeface="����"/>
              </a:rPr>
              <a:t>（</a:t>
            </a:r>
            <a:r>
              <a:rPr lang="en-US" altLang="zh-CN" sz="2000" b="1" i="0">
                <a:solidFill>
                  <a:srgbClr val="C00000"/>
                </a:solidFill>
                <a:effectLst/>
                <a:latin typeface="����"/>
              </a:rPr>
              <a:t> </a:t>
            </a:r>
            <a:r>
              <a:rPr lang="zh-CN" altLang="en-US" sz="2000" b="1" i="0">
                <a:solidFill>
                  <a:srgbClr val="C00000"/>
                </a:solidFill>
                <a:effectLst/>
                <a:latin typeface="����"/>
              </a:rPr>
              <a:t>二）名词用作</a:t>
            </a:r>
            <a:r>
              <a:rPr lang="zh-CN" altLang="en-US" sz="2000" b="1">
                <a:solidFill>
                  <a:srgbClr val="C00000"/>
                </a:solidFill>
                <a:latin typeface="����"/>
              </a:rPr>
              <a:t>状语</a:t>
            </a:r>
            <a:r>
              <a:rPr lang="zh-CN" altLang="en-US" sz="2000" b="1" i="0">
                <a:solidFill>
                  <a:srgbClr val="C00000"/>
                </a:solidFill>
                <a:effectLst/>
                <a:latin typeface="����"/>
              </a:rPr>
              <a:t>）</a:t>
            </a:r>
            <a:endParaRPr lang="en-US" altLang="zh-CN" sz="2000" b="1" i="0">
              <a:solidFill>
                <a:srgbClr val="C00000"/>
              </a:solidFill>
              <a:effectLst/>
              <a:latin typeface="����"/>
            </a:endParaRPr>
          </a:p>
        </p:txBody>
      </p:sp>
      <p:sp>
        <p:nvSpPr>
          <p:cNvPr id="11" name="文本框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DEC6285C-3DA0-441F-A260-CEEBF80CD39C}"/>
              </a:ext>
            </a:extLst>
          </p:cNvPr>
          <p:cNvSpPr txBox="1"/>
          <p:nvPr/>
        </p:nvSpPr>
        <p:spPr>
          <a:xfrm>
            <a:off x="1162343" y="1242447"/>
            <a:ext cx="5351000" cy="4906151"/>
          </a:xfrm>
          <a:prstGeom prst="rect">
            <a:avLst/>
          </a:prstGeom>
          <a:noFill/>
        </p:spPr>
        <p:txBody>
          <a:bodyPr wrap="square">
            <a:spAutoFit/>
          </a:bodyPr>
          <a:lstStyle/>
          <a:p>
            <a:pPr marL="285750" indent="-285750">
              <a:lnSpc>
                <a:spcPct val="200000"/>
              </a:lnSpc>
              <a:buFont typeface="Wingdings" panose="05000000000000000000" pitchFamily="2" charset="2"/>
              <a:buChar char="u"/>
            </a:pPr>
            <a:r>
              <a:rPr lang="zh-CN" altLang="en-US" sz="2000" b="0" i="0">
                <a:solidFill>
                  <a:srgbClr val="0F0F0F"/>
                </a:solidFill>
                <a:effectLst/>
                <a:latin typeface="����"/>
              </a:rPr>
              <a:t>项伯乃</a:t>
            </a:r>
            <a:r>
              <a:rPr lang="zh-CN" altLang="en-US" sz="2000" b="0" i="0">
                <a:solidFill>
                  <a:srgbClr val="C00000"/>
                </a:solidFill>
                <a:effectLst/>
                <a:latin typeface="����"/>
              </a:rPr>
              <a:t>夜</a:t>
            </a:r>
            <a:r>
              <a:rPr lang="zh-CN" altLang="en-US" sz="2000" b="0" i="0">
                <a:solidFill>
                  <a:srgbClr val="0F0F0F"/>
                </a:solidFill>
                <a:effectLst/>
                <a:latin typeface="����"/>
              </a:rPr>
              <a:t>驰之（在夜晚）</a:t>
            </a:r>
            <a:endParaRPr lang="en-US" altLang="zh-CN" sz="2000" b="0" i="0">
              <a:solidFill>
                <a:srgbClr val="0F0F0F"/>
              </a:solidFill>
              <a:effectLst/>
              <a:latin typeface="����"/>
            </a:endParaRPr>
          </a:p>
          <a:p>
            <a:pPr marL="285750" indent="-285750">
              <a:lnSpc>
                <a:spcPct val="200000"/>
              </a:lnSpc>
              <a:buFont typeface="Wingdings" panose="05000000000000000000" pitchFamily="2" charset="2"/>
              <a:buChar char="u"/>
            </a:pPr>
            <a:r>
              <a:rPr lang="zh-CN" altLang="en-US" sz="2000" b="0" i="0">
                <a:solidFill>
                  <a:srgbClr val="0F0F0F"/>
                </a:solidFill>
                <a:effectLst/>
                <a:latin typeface="����"/>
              </a:rPr>
              <a:t>于是项伯</a:t>
            </a:r>
            <a:r>
              <a:rPr lang="zh-CN" altLang="en-US" sz="2000" b="0" i="0">
                <a:solidFill>
                  <a:srgbClr val="C00000"/>
                </a:solidFill>
                <a:effectLst/>
                <a:latin typeface="����"/>
              </a:rPr>
              <a:t>复</a:t>
            </a:r>
            <a:r>
              <a:rPr lang="zh-CN" altLang="en-US" sz="2000" b="0" i="0">
                <a:solidFill>
                  <a:srgbClr val="0F0F0F"/>
                </a:solidFill>
                <a:effectLst/>
                <a:latin typeface="����"/>
              </a:rPr>
              <a:t>夜去（连夜）</a:t>
            </a:r>
            <a:endParaRPr lang="en-US" altLang="zh-CN" sz="2000" b="0" i="0">
              <a:solidFill>
                <a:srgbClr val="0F0F0F"/>
              </a:solidFill>
              <a:effectLst/>
              <a:latin typeface="����"/>
            </a:endParaRPr>
          </a:p>
          <a:p>
            <a:pPr marL="285750" indent="-285750">
              <a:lnSpc>
                <a:spcPct val="200000"/>
              </a:lnSpc>
              <a:buFont typeface="Wingdings" panose="05000000000000000000" pitchFamily="2" charset="2"/>
              <a:buChar char="u"/>
            </a:pPr>
            <a:r>
              <a:rPr lang="zh-CN" altLang="en-US" sz="2000" b="0" i="0">
                <a:solidFill>
                  <a:srgbClr val="0F0F0F"/>
                </a:solidFill>
                <a:effectLst/>
                <a:latin typeface="����"/>
              </a:rPr>
              <a:t>吾得兄</a:t>
            </a:r>
            <a:r>
              <a:rPr lang="zh-CN" altLang="en-US" sz="2000" b="0" i="0">
                <a:solidFill>
                  <a:srgbClr val="C00000"/>
                </a:solidFill>
                <a:effectLst/>
                <a:latin typeface="����"/>
              </a:rPr>
              <a:t>事</a:t>
            </a:r>
            <a:r>
              <a:rPr lang="zh-CN" altLang="en-US" sz="2000" b="0" i="0">
                <a:solidFill>
                  <a:srgbClr val="0F0F0F"/>
                </a:solidFill>
                <a:effectLst/>
                <a:latin typeface="����"/>
              </a:rPr>
              <a:t>之（像对待兄长那样）</a:t>
            </a:r>
            <a:endParaRPr lang="en-US" altLang="zh-CN" sz="2000" b="0" i="0">
              <a:solidFill>
                <a:srgbClr val="0F0F0F"/>
              </a:solidFill>
              <a:effectLst/>
              <a:latin typeface="����"/>
            </a:endParaRPr>
          </a:p>
          <a:p>
            <a:pPr marL="285750" indent="-285750">
              <a:lnSpc>
                <a:spcPct val="200000"/>
              </a:lnSpc>
              <a:buFont typeface="Wingdings" panose="05000000000000000000" pitchFamily="2" charset="2"/>
              <a:buChar char="u"/>
            </a:pPr>
            <a:r>
              <a:rPr lang="zh-CN" altLang="en-US" sz="2000" b="0" i="0">
                <a:solidFill>
                  <a:srgbClr val="C00000"/>
                </a:solidFill>
                <a:effectLst/>
                <a:latin typeface="����"/>
              </a:rPr>
              <a:t>日夜</a:t>
            </a:r>
            <a:r>
              <a:rPr lang="zh-CN" altLang="en-US" sz="2000" b="0" i="0">
                <a:solidFill>
                  <a:srgbClr val="0F0F0F"/>
                </a:solidFill>
                <a:effectLst/>
                <a:latin typeface="����"/>
              </a:rPr>
              <a:t>望将军至（每日每夜）</a:t>
            </a:r>
            <a:endParaRPr lang="en-US" altLang="zh-CN" sz="2000" b="0" i="0">
              <a:solidFill>
                <a:srgbClr val="0F0F0F"/>
              </a:solidFill>
              <a:effectLst/>
              <a:latin typeface="����"/>
            </a:endParaRPr>
          </a:p>
          <a:p>
            <a:pPr marL="285750" indent="-285750">
              <a:lnSpc>
                <a:spcPct val="200000"/>
              </a:lnSpc>
              <a:buFont typeface="Wingdings" panose="05000000000000000000" pitchFamily="2" charset="2"/>
              <a:buChar char="u"/>
            </a:pPr>
            <a:r>
              <a:rPr lang="zh-CN" altLang="en-US" sz="2000" b="0" i="0">
                <a:solidFill>
                  <a:srgbClr val="0F0F0F"/>
                </a:solidFill>
                <a:effectLst/>
                <a:latin typeface="����"/>
              </a:rPr>
              <a:t>常以身</a:t>
            </a:r>
            <a:r>
              <a:rPr lang="zh-CN" altLang="en-US" sz="2000" b="0" i="0">
                <a:solidFill>
                  <a:srgbClr val="C00000"/>
                </a:solidFill>
                <a:effectLst/>
                <a:latin typeface="����"/>
              </a:rPr>
              <a:t>翼蔽</a:t>
            </a:r>
            <a:r>
              <a:rPr lang="zh-CN" altLang="en-US" sz="2000" b="0" i="0">
                <a:solidFill>
                  <a:srgbClr val="0F0F0F"/>
                </a:solidFill>
                <a:effectLst/>
                <a:latin typeface="����"/>
              </a:rPr>
              <a:t>沛公（像鸟张开翅膀那样）</a:t>
            </a:r>
            <a:endParaRPr lang="en-US" altLang="zh-CN" sz="2000" b="0" i="0">
              <a:solidFill>
                <a:srgbClr val="0F0F0F"/>
              </a:solidFill>
              <a:effectLst/>
              <a:latin typeface="����"/>
            </a:endParaRPr>
          </a:p>
          <a:p>
            <a:pPr marL="285750" indent="-285750">
              <a:lnSpc>
                <a:spcPct val="200000"/>
              </a:lnSpc>
              <a:buFont typeface="Wingdings" panose="05000000000000000000" pitchFamily="2" charset="2"/>
              <a:buChar char="u"/>
            </a:pPr>
            <a:r>
              <a:rPr lang="zh-CN" altLang="en-US" sz="2000" b="0" i="0">
                <a:solidFill>
                  <a:srgbClr val="0F0F0F"/>
                </a:solidFill>
                <a:effectLst/>
                <a:latin typeface="����"/>
              </a:rPr>
              <a:t>头发</a:t>
            </a:r>
            <a:r>
              <a:rPr lang="zh-CN" altLang="en-US" sz="2000" b="0" i="0">
                <a:solidFill>
                  <a:srgbClr val="C00000"/>
                </a:solidFill>
                <a:effectLst/>
                <a:latin typeface="����"/>
              </a:rPr>
              <a:t>上</a:t>
            </a:r>
            <a:r>
              <a:rPr lang="zh-CN" altLang="en-US" sz="2000" b="0" i="0">
                <a:solidFill>
                  <a:srgbClr val="0F0F0F"/>
                </a:solidFill>
                <a:effectLst/>
                <a:latin typeface="����"/>
              </a:rPr>
              <a:t>指（向上）</a:t>
            </a:r>
            <a:endParaRPr lang="en-US" altLang="zh-CN" sz="2000" b="0" i="0">
              <a:solidFill>
                <a:srgbClr val="0F0F0F"/>
              </a:solidFill>
              <a:effectLst/>
              <a:latin typeface="����"/>
            </a:endParaRPr>
          </a:p>
          <a:p>
            <a:pPr marL="285750" indent="-285750">
              <a:lnSpc>
                <a:spcPct val="200000"/>
              </a:lnSpc>
              <a:buFont typeface="Wingdings" panose="05000000000000000000" pitchFamily="2" charset="2"/>
              <a:buChar char="u"/>
            </a:pPr>
            <a:r>
              <a:rPr lang="zh-CN" altLang="en-US" sz="2000" b="0" i="0">
                <a:solidFill>
                  <a:srgbClr val="0F0F0F"/>
                </a:solidFill>
                <a:effectLst/>
                <a:latin typeface="����"/>
              </a:rPr>
              <a:t>四人持剑</a:t>
            </a:r>
            <a:r>
              <a:rPr lang="zh-CN" altLang="en-US" sz="2000" b="0" i="0">
                <a:solidFill>
                  <a:srgbClr val="C00000"/>
                </a:solidFill>
                <a:effectLst/>
                <a:latin typeface="����"/>
              </a:rPr>
              <a:t>盾步</a:t>
            </a:r>
            <a:r>
              <a:rPr lang="zh-CN" altLang="en-US" sz="2000" b="0" i="0">
                <a:solidFill>
                  <a:srgbClr val="0F0F0F"/>
                </a:solidFill>
                <a:effectLst/>
                <a:latin typeface="����"/>
              </a:rPr>
              <a:t>走（徒步）</a:t>
            </a:r>
            <a:endParaRPr lang="en-US" altLang="zh-CN" sz="2000" b="0" i="0">
              <a:solidFill>
                <a:srgbClr val="0F0F0F"/>
              </a:solidFill>
              <a:effectLst/>
              <a:latin typeface="����"/>
            </a:endParaRPr>
          </a:p>
          <a:p>
            <a:pPr marL="285750" indent="-285750">
              <a:lnSpc>
                <a:spcPct val="200000"/>
              </a:lnSpc>
              <a:buFont typeface="Wingdings" panose="05000000000000000000" pitchFamily="2" charset="2"/>
              <a:buChar char="u"/>
            </a:pPr>
            <a:r>
              <a:rPr lang="zh-CN" altLang="en-US" sz="2000" b="0" i="0">
                <a:solidFill>
                  <a:srgbClr val="C00000"/>
                </a:solidFill>
                <a:effectLst/>
                <a:latin typeface="����"/>
              </a:rPr>
              <a:t>道</a:t>
            </a:r>
            <a:r>
              <a:rPr lang="zh-CN" altLang="en-US" sz="2000" b="0" i="0">
                <a:solidFill>
                  <a:srgbClr val="0F0F0F"/>
                </a:solidFill>
                <a:effectLst/>
                <a:latin typeface="����"/>
              </a:rPr>
              <a:t>芷阳间行（从小路）</a:t>
            </a:r>
            <a:endParaRPr lang="en-US" altLang="zh-CN" sz="2000" b="0" i="0">
              <a:solidFill>
                <a:srgbClr val="0F0F0F"/>
              </a:solidFill>
              <a:effectLst/>
              <a:latin typeface="+mn-ea"/>
            </a:endParaRPr>
          </a:p>
        </p:txBody>
      </p:sp>
      <p:sp>
        <p:nvSpPr>
          <p:cNvPr id="13" name="文本框 1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6B659D68-B2BB-4074-A1E1-69316CE99282}"/>
              </a:ext>
            </a:extLst>
          </p:cNvPr>
          <p:cNvSpPr txBox="1"/>
          <p:nvPr/>
        </p:nvSpPr>
        <p:spPr>
          <a:xfrm>
            <a:off x="5972400" y="609325"/>
            <a:ext cx="6055477" cy="616707"/>
          </a:xfrm>
          <a:prstGeom prst="rect">
            <a:avLst/>
          </a:prstGeom>
          <a:noFill/>
        </p:spPr>
        <p:txBody>
          <a:bodyPr wrap="square">
            <a:spAutoFit/>
          </a:bodyPr>
          <a:lstStyle/>
          <a:p>
            <a:pPr>
              <a:lnSpc>
                <a:spcPct val="200000"/>
              </a:lnSpc>
            </a:pPr>
            <a:r>
              <a:rPr lang="zh-CN" altLang="en-US" sz="2000" b="1">
                <a:solidFill>
                  <a:srgbClr val="C00000"/>
                </a:solidFill>
                <a:latin typeface="����"/>
              </a:rPr>
              <a:t>（三）</a:t>
            </a:r>
            <a:r>
              <a:rPr lang="en-US" altLang="zh-CN" sz="2000" b="1" i="0">
                <a:solidFill>
                  <a:srgbClr val="C00000"/>
                </a:solidFill>
                <a:effectLst/>
                <a:latin typeface="����"/>
              </a:rPr>
              <a:t> </a:t>
            </a:r>
            <a:r>
              <a:rPr lang="zh-CN" altLang="en-US" sz="2000" b="1" i="0">
                <a:solidFill>
                  <a:srgbClr val="C00000"/>
                </a:solidFill>
                <a:effectLst/>
                <a:latin typeface="����"/>
              </a:rPr>
              <a:t>名词用作</a:t>
            </a:r>
            <a:r>
              <a:rPr lang="zh-CN" altLang="en-US" sz="2000" b="1">
                <a:solidFill>
                  <a:srgbClr val="C00000"/>
                </a:solidFill>
                <a:latin typeface="����"/>
              </a:rPr>
              <a:t>状语</a:t>
            </a:r>
            <a:endParaRPr lang="en-US" altLang="zh-CN" sz="2000" b="1" i="0">
              <a:solidFill>
                <a:srgbClr val="C00000"/>
              </a:solidFill>
              <a:effectLst/>
              <a:latin typeface="����"/>
            </a:endParaRPr>
          </a:p>
        </p:txBody>
      </p:sp>
      <p:sp>
        <p:nvSpPr>
          <p:cNvPr id="14" name="文本框 1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F0156967-5733-4B62-AF24-A80F5AF297FF}"/>
              </a:ext>
            </a:extLst>
          </p:cNvPr>
          <p:cNvSpPr txBox="1"/>
          <p:nvPr/>
        </p:nvSpPr>
        <p:spPr>
          <a:xfrm>
            <a:off x="6104775" y="1226032"/>
            <a:ext cx="5351000" cy="4310026"/>
          </a:xfrm>
          <a:prstGeom prst="rect">
            <a:avLst/>
          </a:prstGeom>
          <a:noFill/>
        </p:spPr>
        <p:txBody>
          <a:bodyPr wrap="square">
            <a:spAutoFit/>
          </a:bodyPr>
          <a:lstStyle/>
          <a:p>
            <a:pPr marL="285750" indent="-285750">
              <a:lnSpc>
                <a:spcPct val="200000"/>
              </a:lnSpc>
              <a:buFont typeface="Wingdings" panose="05000000000000000000" pitchFamily="2" charset="2"/>
              <a:buChar char="u"/>
            </a:pPr>
            <a:r>
              <a:rPr lang="zh-CN" altLang="en-US" sz="2000" b="0" i="0">
                <a:solidFill>
                  <a:srgbClr val="0F0F0F"/>
                </a:solidFill>
                <a:effectLst/>
                <a:latin typeface="����"/>
              </a:rPr>
              <a:t>项伯杀人，臣</a:t>
            </a:r>
            <a:r>
              <a:rPr lang="zh-CN" altLang="en-US" sz="2000" b="0" i="0">
                <a:solidFill>
                  <a:srgbClr val="C00000"/>
                </a:solidFill>
                <a:effectLst/>
                <a:latin typeface="����"/>
              </a:rPr>
              <a:t>活</a:t>
            </a:r>
            <a:r>
              <a:rPr lang="zh-CN" altLang="en-US" sz="2000" b="0" i="0">
                <a:solidFill>
                  <a:srgbClr val="0F0F0F"/>
                </a:solidFill>
                <a:effectLst/>
                <a:latin typeface="����"/>
              </a:rPr>
              <a:t>之（使</a:t>
            </a:r>
            <a:r>
              <a:rPr lang="en-US" altLang="zh-CN" sz="2000" b="0" i="0">
                <a:solidFill>
                  <a:srgbClr val="0F0F0F"/>
                </a:solidFill>
                <a:effectLst/>
                <a:latin typeface="����"/>
              </a:rPr>
              <a:t>……</a:t>
            </a:r>
            <a:r>
              <a:rPr lang="zh-CN" altLang="en-US" sz="2000" b="0" i="0">
                <a:solidFill>
                  <a:srgbClr val="0F0F0F"/>
                </a:solidFill>
                <a:effectLst/>
                <a:latin typeface="����"/>
              </a:rPr>
              <a:t>活下来）</a:t>
            </a:r>
            <a:endParaRPr lang="en-US" altLang="zh-CN" sz="2000" b="0" i="0">
              <a:solidFill>
                <a:srgbClr val="0F0F0F"/>
              </a:solidFill>
              <a:effectLst/>
              <a:latin typeface="����"/>
            </a:endParaRPr>
          </a:p>
          <a:p>
            <a:pPr marL="285750" indent="-285750">
              <a:lnSpc>
                <a:spcPct val="200000"/>
              </a:lnSpc>
              <a:buFont typeface="Wingdings" panose="05000000000000000000" pitchFamily="2" charset="2"/>
              <a:buChar char="u"/>
            </a:pPr>
            <a:r>
              <a:rPr lang="zh-CN" altLang="en-US" sz="2000" b="0" i="0">
                <a:solidFill>
                  <a:srgbClr val="0F0F0F"/>
                </a:solidFill>
                <a:effectLst/>
                <a:latin typeface="����"/>
              </a:rPr>
              <a:t>交戟之卫士欲</a:t>
            </a:r>
            <a:r>
              <a:rPr lang="zh-CN" altLang="en-US" sz="2000" b="0" i="0">
                <a:solidFill>
                  <a:srgbClr val="C00000"/>
                </a:solidFill>
                <a:effectLst/>
                <a:latin typeface="����"/>
              </a:rPr>
              <a:t>止</a:t>
            </a:r>
            <a:r>
              <a:rPr lang="zh-CN" altLang="en-US" sz="2000" b="0" i="0">
                <a:solidFill>
                  <a:srgbClr val="0F0F0F"/>
                </a:solidFill>
                <a:effectLst/>
                <a:latin typeface="����"/>
              </a:rPr>
              <a:t>不</a:t>
            </a:r>
            <a:r>
              <a:rPr lang="zh-CN" altLang="en-US" sz="2000" b="0" i="0">
                <a:solidFill>
                  <a:srgbClr val="C00000"/>
                </a:solidFill>
                <a:effectLst/>
                <a:latin typeface="����"/>
              </a:rPr>
              <a:t>内</a:t>
            </a:r>
            <a:r>
              <a:rPr lang="zh-CN" altLang="en-US" sz="2000" b="0" i="0">
                <a:solidFill>
                  <a:srgbClr val="0F0F0F"/>
                </a:solidFill>
                <a:effectLst/>
                <a:latin typeface="����"/>
              </a:rPr>
              <a:t>（止：使</a:t>
            </a:r>
            <a:r>
              <a:rPr lang="en-US" altLang="zh-CN" sz="2000" b="0" i="0">
                <a:solidFill>
                  <a:srgbClr val="0F0F0F"/>
                </a:solidFill>
                <a:effectLst/>
                <a:latin typeface="����"/>
              </a:rPr>
              <a:t>……</a:t>
            </a:r>
            <a:r>
              <a:rPr lang="zh-CN" altLang="en-US" sz="2000" b="0" i="0">
                <a:solidFill>
                  <a:srgbClr val="0F0F0F"/>
                </a:solidFill>
                <a:effectLst/>
                <a:latin typeface="����"/>
              </a:rPr>
              <a:t>停步 内：使</a:t>
            </a:r>
            <a:r>
              <a:rPr lang="en-US" altLang="zh-CN" sz="2000" b="0" i="0">
                <a:solidFill>
                  <a:srgbClr val="0F0F0F"/>
                </a:solidFill>
                <a:effectLst/>
                <a:latin typeface="����"/>
              </a:rPr>
              <a:t>……</a:t>
            </a:r>
            <a:r>
              <a:rPr lang="zh-CN" altLang="en-US" sz="2000" b="0" i="0">
                <a:solidFill>
                  <a:srgbClr val="0F0F0F"/>
                </a:solidFill>
                <a:effectLst/>
                <a:latin typeface="����"/>
              </a:rPr>
              <a:t>进入</a:t>
            </a:r>
            <a:r>
              <a:rPr lang="en-US" altLang="zh-CN" sz="2000" b="0" i="0">
                <a:solidFill>
                  <a:srgbClr val="0F0F0F"/>
                </a:solidFill>
                <a:effectLst/>
                <a:latin typeface="����"/>
              </a:rPr>
              <a:t>)</a:t>
            </a:r>
          </a:p>
          <a:p>
            <a:pPr marL="285750" indent="-285750">
              <a:lnSpc>
                <a:spcPct val="200000"/>
              </a:lnSpc>
              <a:buFont typeface="Wingdings" panose="05000000000000000000" pitchFamily="2" charset="2"/>
              <a:buChar char="u"/>
            </a:pPr>
            <a:r>
              <a:rPr lang="zh-CN" altLang="en-US" sz="2000" b="0" i="0">
                <a:solidFill>
                  <a:srgbClr val="0F0F0F"/>
                </a:solidFill>
                <a:effectLst/>
                <a:latin typeface="����"/>
              </a:rPr>
              <a:t>拔剑撞而</a:t>
            </a:r>
            <a:r>
              <a:rPr lang="zh-CN" altLang="en-US" sz="2000" b="0" i="0">
                <a:solidFill>
                  <a:srgbClr val="C00000"/>
                </a:solidFill>
                <a:effectLst/>
                <a:latin typeface="����"/>
              </a:rPr>
              <a:t>破</a:t>
            </a:r>
            <a:r>
              <a:rPr lang="zh-CN" altLang="en-US" sz="2000" b="0" i="0">
                <a:solidFill>
                  <a:srgbClr val="0F0F0F"/>
                </a:solidFill>
                <a:effectLst/>
                <a:latin typeface="����"/>
              </a:rPr>
              <a:t>之（使</a:t>
            </a:r>
            <a:r>
              <a:rPr lang="en-US" altLang="zh-CN" sz="2000" b="0" i="0">
                <a:solidFill>
                  <a:srgbClr val="0F0F0F"/>
                </a:solidFill>
                <a:effectLst/>
                <a:latin typeface="����"/>
              </a:rPr>
              <a:t>……</a:t>
            </a:r>
            <a:r>
              <a:rPr lang="zh-CN" altLang="en-US" sz="2000" b="0" i="0">
                <a:solidFill>
                  <a:srgbClr val="0F0F0F"/>
                </a:solidFill>
                <a:effectLst/>
                <a:latin typeface="����"/>
              </a:rPr>
              <a:t>破）</a:t>
            </a:r>
            <a:endParaRPr lang="en-US" altLang="zh-CN" sz="2000" b="0" i="0">
              <a:solidFill>
                <a:srgbClr val="0F0F0F"/>
              </a:solidFill>
              <a:effectLst/>
              <a:latin typeface="����"/>
            </a:endParaRPr>
          </a:p>
          <a:p>
            <a:pPr marL="285750" indent="-285750">
              <a:lnSpc>
                <a:spcPct val="200000"/>
              </a:lnSpc>
              <a:buFont typeface="Wingdings" panose="05000000000000000000" pitchFamily="2" charset="2"/>
              <a:buChar char="u"/>
            </a:pPr>
            <a:r>
              <a:rPr lang="zh-CN" altLang="en-US" sz="2000" b="0" i="0">
                <a:solidFill>
                  <a:srgbClr val="0F0F0F"/>
                </a:solidFill>
                <a:effectLst/>
                <a:latin typeface="����"/>
              </a:rPr>
              <a:t>樊哙</a:t>
            </a:r>
            <a:r>
              <a:rPr lang="zh-CN" altLang="en-US" sz="2000" b="0" i="0">
                <a:solidFill>
                  <a:srgbClr val="C00000"/>
                </a:solidFill>
                <a:effectLst/>
                <a:latin typeface="����"/>
              </a:rPr>
              <a:t>侧</a:t>
            </a:r>
            <a:r>
              <a:rPr lang="zh-CN" altLang="en-US" sz="2000" b="0" i="0">
                <a:solidFill>
                  <a:srgbClr val="0F0F0F"/>
                </a:solidFill>
                <a:effectLst/>
                <a:latin typeface="����"/>
              </a:rPr>
              <a:t>其盾以撞（使</a:t>
            </a:r>
            <a:r>
              <a:rPr lang="en-US" altLang="zh-CN" sz="2000" b="0" i="0">
                <a:solidFill>
                  <a:srgbClr val="0F0F0F"/>
                </a:solidFill>
                <a:effectLst/>
                <a:latin typeface="����"/>
              </a:rPr>
              <a:t>……</a:t>
            </a:r>
            <a:r>
              <a:rPr lang="zh-CN" altLang="en-US" sz="2000" b="0" i="0">
                <a:solidFill>
                  <a:srgbClr val="0F0F0F"/>
                </a:solidFill>
                <a:effectLst/>
                <a:latin typeface="����"/>
              </a:rPr>
              <a:t>侧过来）</a:t>
            </a:r>
            <a:endParaRPr lang="en-US" altLang="zh-CN" sz="2000" b="0" i="0">
              <a:solidFill>
                <a:srgbClr val="0F0F0F"/>
              </a:solidFill>
              <a:effectLst/>
              <a:latin typeface="����"/>
            </a:endParaRPr>
          </a:p>
          <a:p>
            <a:pPr marL="285750" indent="-285750">
              <a:lnSpc>
                <a:spcPct val="200000"/>
              </a:lnSpc>
              <a:buFont typeface="Wingdings" panose="05000000000000000000" pitchFamily="2" charset="2"/>
              <a:buChar char="u"/>
            </a:pPr>
            <a:r>
              <a:rPr lang="zh-CN" altLang="en-US" sz="2000" b="0" i="0">
                <a:solidFill>
                  <a:srgbClr val="0F0F0F"/>
                </a:solidFill>
                <a:effectLst/>
                <a:latin typeface="����"/>
              </a:rPr>
              <a:t>先破秦入咸阳者</a:t>
            </a:r>
            <a:r>
              <a:rPr lang="zh-CN" altLang="en-US" sz="2000" b="0" i="0">
                <a:solidFill>
                  <a:srgbClr val="C00000"/>
                </a:solidFill>
                <a:effectLst/>
                <a:latin typeface="����"/>
              </a:rPr>
              <a:t>王</a:t>
            </a:r>
            <a:r>
              <a:rPr lang="zh-CN" altLang="en-US" sz="2000" b="0" i="0">
                <a:solidFill>
                  <a:srgbClr val="0F0F0F"/>
                </a:solidFill>
                <a:effectLst/>
                <a:latin typeface="����"/>
              </a:rPr>
              <a:t>之（使</a:t>
            </a:r>
            <a:r>
              <a:rPr lang="en-US" altLang="zh-CN" sz="2000" b="0" i="0">
                <a:solidFill>
                  <a:srgbClr val="0F0F0F"/>
                </a:solidFill>
                <a:effectLst/>
                <a:latin typeface="����"/>
              </a:rPr>
              <a:t>……</a:t>
            </a:r>
            <a:r>
              <a:rPr lang="zh-CN" altLang="en-US" sz="2000" b="0" i="0">
                <a:solidFill>
                  <a:srgbClr val="0F0F0F"/>
                </a:solidFill>
                <a:effectLst/>
                <a:latin typeface="����"/>
              </a:rPr>
              <a:t>为王）</a:t>
            </a:r>
            <a:endParaRPr lang="en-US" altLang="zh-CN" sz="2000" b="0" i="0">
              <a:solidFill>
                <a:srgbClr val="0F0F0F"/>
              </a:solidFill>
              <a:effectLst/>
              <a:latin typeface="����"/>
            </a:endParaRPr>
          </a:p>
          <a:p>
            <a:pPr marL="285750" indent="-285750">
              <a:lnSpc>
                <a:spcPct val="200000"/>
              </a:lnSpc>
              <a:buFont typeface="Wingdings" panose="05000000000000000000" pitchFamily="2" charset="2"/>
              <a:buChar char="u"/>
            </a:pPr>
            <a:r>
              <a:rPr lang="zh-CN" altLang="en-US" sz="2000" b="0" i="0">
                <a:solidFill>
                  <a:srgbClr val="0F0F0F"/>
                </a:solidFill>
                <a:effectLst/>
                <a:latin typeface="����"/>
              </a:rPr>
              <a:t>沛公旦日</a:t>
            </a:r>
            <a:r>
              <a:rPr lang="zh-CN" altLang="en-US" sz="2000" b="0" i="0">
                <a:solidFill>
                  <a:srgbClr val="C00000"/>
                </a:solidFill>
                <a:effectLst/>
                <a:latin typeface="����"/>
              </a:rPr>
              <a:t>从</a:t>
            </a:r>
            <a:r>
              <a:rPr lang="zh-CN" altLang="en-US" sz="2000" b="0" i="0">
                <a:solidFill>
                  <a:srgbClr val="0F0F0F"/>
                </a:solidFill>
                <a:effectLst/>
                <a:latin typeface="����"/>
              </a:rPr>
              <a:t>百余骑来见项王（使</a:t>
            </a:r>
            <a:r>
              <a:rPr lang="en-US" altLang="zh-CN" sz="2000" b="0" i="0">
                <a:solidFill>
                  <a:srgbClr val="0F0F0F"/>
                </a:solidFill>
                <a:effectLst/>
                <a:latin typeface="����"/>
              </a:rPr>
              <a:t>……</a:t>
            </a:r>
            <a:r>
              <a:rPr lang="zh-CN" altLang="en-US" sz="2000" b="0" i="0">
                <a:solidFill>
                  <a:srgbClr val="0F0F0F"/>
                </a:solidFill>
                <a:effectLst/>
                <a:latin typeface="����"/>
              </a:rPr>
              <a:t>跟从）</a:t>
            </a:r>
            <a:endParaRPr lang="en-US" altLang="zh-CN" sz="2000" b="0" i="0">
              <a:solidFill>
                <a:srgbClr val="0F0F0F"/>
              </a:solidFill>
              <a:effectLst/>
              <a:latin typeface="+mn-ea"/>
            </a:endParaRPr>
          </a:p>
        </p:txBody>
      </p:sp>
    </p:spTree>
    <p:extLst>
      <p:ext uri="{BB962C8B-B14F-4D97-AF65-F5344CB8AC3E}">
        <p14:creationId xmlns:p14="http://schemas.microsoft.com/office/powerpoint/2010/main" val="3462154561"/>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C9DCAFDC-EE7F-479B-B1CA-27BB90F03E17}"/>
              </a:ext>
            </a:extLst>
          </p:cNvPr>
          <p:cNvGrpSpPr/>
          <p:nvPr/>
        </p:nvGrpSpPr>
        <p:grpSpPr>
          <a:xfrm>
            <a:off x="729860" y="172575"/>
            <a:ext cx="10891548" cy="705245"/>
            <a:chOff x="1353976" y="487532"/>
            <a:chExt cx="10891548" cy="705245"/>
          </a:xfrm>
        </p:grpSpPr>
        <p:sp>
          <p:nvSpPr>
            <p:cNvPr id="7" name="矩形 6">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73E4EBC-AF25-4CE5-8EB9-A7158D5B3C6F}"/>
                </a:ext>
              </a:extLst>
            </p:cNvPr>
            <p:cNvSpPr/>
            <p:nvPr/>
          </p:nvSpPr>
          <p:spPr>
            <a:xfrm flipV="1">
              <a:off x="4362560" y="917838"/>
              <a:ext cx="7882964" cy="45719"/>
            </a:xfrm>
            <a:prstGeom prst="rect">
              <a:avLst/>
            </a:prstGeom>
            <a:solidFill>
              <a:srgbClr val="8A70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黑体" panose="02010609060101010101" pitchFamily="49" charset="-122"/>
                <a:ea typeface="黑体" panose="02010609060101010101" pitchFamily="49" charset="-122"/>
              </a:endParaRPr>
            </a:p>
          </p:txBody>
        </p:sp>
        <p:sp>
          <p:nvSpPr>
            <p:cNvPr id="9" name="TextBox 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6D27725E-735A-4245-9A17-BFB4AC525853}"/>
                </a:ext>
              </a:extLst>
            </p:cNvPr>
            <p:cNvSpPr txBox="1">
              <a:spLocks noChangeArrowheads="1"/>
            </p:cNvSpPr>
            <p:nvPr/>
          </p:nvSpPr>
          <p:spPr bwMode="auto">
            <a:xfrm>
              <a:off x="1353976" y="487532"/>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a:solidFill>
                    <a:srgbClr val="8A705E"/>
                  </a:solidFill>
                  <a:latin typeface="黑体" panose="02010609060101010101" pitchFamily="49" charset="-122"/>
                  <a:ea typeface="黑体" panose="02010609060101010101" pitchFamily="49" charset="-122"/>
                  <a:sym typeface="Arial" pitchFamily="34" charset="0"/>
                </a:rPr>
                <a:t>文言知识</a:t>
              </a:r>
            </a:p>
          </p:txBody>
        </p:sp>
        <p:sp>
          <p:nvSpPr>
            <p:cNvPr id="10" name="TextBox 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1DE0EAD-A289-42EC-8B55-5E2CC9CE33B8}"/>
                </a:ext>
              </a:extLst>
            </p:cNvPr>
            <p:cNvSpPr txBox="1">
              <a:spLocks noChangeArrowheads="1"/>
            </p:cNvSpPr>
            <p:nvPr/>
          </p:nvSpPr>
          <p:spPr bwMode="auto">
            <a:xfrm>
              <a:off x="1368490" y="977333"/>
              <a:ext cx="3255323" cy="21544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a:solidFill>
                    <a:schemeClr val="bg1">
                      <a:lumMod val="65000"/>
                    </a:schemeClr>
                  </a:solidFill>
                  <a:latin typeface="黑体" panose="02010609060101010101" pitchFamily="49" charset="-122"/>
                  <a:ea typeface="黑体" panose="02010609060101010101" pitchFamily="49" charset="-122"/>
                  <a:sym typeface="Arial" pitchFamily="34" charset="0"/>
                </a:rPr>
                <a:t>CLICK TO ADD CAPTION TEXT</a:t>
              </a:r>
              <a:endParaRPr lang="zh-CN" altLang="en-US" sz="1400">
                <a:solidFill>
                  <a:schemeClr val="bg1">
                    <a:lumMod val="65000"/>
                  </a:schemeClr>
                </a:solidFill>
                <a:latin typeface="黑体" panose="02010609060101010101" pitchFamily="49" charset="-122"/>
                <a:ea typeface="黑体" panose="02010609060101010101" pitchFamily="49" charset="-122"/>
                <a:sym typeface="Arial" pitchFamily="34" charset="0"/>
              </a:endParaRPr>
            </a:p>
          </p:txBody>
        </p:sp>
      </p:grpSp>
      <p:sp>
        <p:nvSpPr>
          <p:cNvPr id="8" name="文本框 7">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9D85173-890A-4B9B-B7DC-8686058683F7}"/>
              </a:ext>
            </a:extLst>
          </p:cNvPr>
          <p:cNvSpPr txBox="1"/>
          <p:nvPr/>
        </p:nvSpPr>
        <p:spPr>
          <a:xfrm>
            <a:off x="1029968" y="625740"/>
            <a:ext cx="11160445" cy="616707"/>
          </a:xfrm>
          <a:prstGeom prst="rect">
            <a:avLst/>
          </a:prstGeom>
          <a:noFill/>
        </p:spPr>
        <p:txBody>
          <a:bodyPr wrap="square">
            <a:spAutoFit/>
          </a:bodyPr>
          <a:lstStyle/>
          <a:p>
            <a:pPr>
              <a:lnSpc>
                <a:spcPct val="200000"/>
              </a:lnSpc>
            </a:pPr>
            <a:r>
              <a:rPr lang="zh-CN" altLang="en-US" sz="2000" b="1">
                <a:solidFill>
                  <a:srgbClr val="C00000"/>
                </a:solidFill>
                <a:latin typeface="����"/>
              </a:rPr>
              <a:t>（四）</a:t>
            </a:r>
            <a:r>
              <a:rPr lang="zh-CN" altLang="en-US" sz="2000" b="1" i="0">
                <a:solidFill>
                  <a:srgbClr val="C00000"/>
                </a:solidFill>
                <a:effectLst/>
                <a:latin typeface="����"/>
              </a:rPr>
              <a:t>形容词用作动词</a:t>
            </a:r>
            <a:endParaRPr lang="en-US" altLang="zh-CN" sz="2000" b="1" i="0">
              <a:solidFill>
                <a:srgbClr val="C00000"/>
              </a:solidFill>
              <a:effectLst/>
              <a:latin typeface="����"/>
            </a:endParaRPr>
          </a:p>
        </p:txBody>
      </p:sp>
      <p:sp>
        <p:nvSpPr>
          <p:cNvPr id="11" name="文本框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DEC6285C-3DA0-441F-A260-CEEBF80CD39C}"/>
              </a:ext>
            </a:extLst>
          </p:cNvPr>
          <p:cNvSpPr txBox="1"/>
          <p:nvPr/>
        </p:nvSpPr>
        <p:spPr>
          <a:xfrm>
            <a:off x="1162343" y="1242447"/>
            <a:ext cx="5351000" cy="1212833"/>
          </a:xfrm>
          <a:prstGeom prst="rect">
            <a:avLst/>
          </a:prstGeom>
          <a:noFill/>
        </p:spPr>
        <p:txBody>
          <a:bodyPr wrap="square">
            <a:spAutoFit/>
          </a:bodyPr>
          <a:lstStyle/>
          <a:p>
            <a:pPr marL="285750" indent="-285750">
              <a:lnSpc>
                <a:spcPct val="200000"/>
              </a:lnSpc>
              <a:buFont typeface="Wingdings" panose="05000000000000000000" pitchFamily="2" charset="2"/>
              <a:buChar char="u"/>
            </a:pPr>
            <a:r>
              <a:rPr lang="zh-CN" altLang="en-US" sz="2000" b="0" i="0">
                <a:solidFill>
                  <a:srgbClr val="0F0F0F"/>
                </a:solidFill>
                <a:effectLst/>
                <a:latin typeface="����"/>
              </a:rPr>
              <a:t>素</a:t>
            </a:r>
            <a:r>
              <a:rPr lang="zh-CN" altLang="en-US" sz="2000" b="0" i="0">
                <a:solidFill>
                  <a:srgbClr val="C00000"/>
                </a:solidFill>
                <a:effectLst/>
                <a:latin typeface="����"/>
              </a:rPr>
              <a:t>善</a:t>
            </a:r>
            <a:r>
              <a:rPr lang="zh-CN" altLang="en-US" sz="2000" b="0" i="0">
                <a:solidFill>
                  <a:srgbClr val="0F0F0F"/>
                </a:solidFill>
                <a:effectLst/>
                <a:latin typeface="����"/>
              </a:rPr>
              <a:t>留侯张良（与</a:t>
            </a:r>
            <a:r>
              <a:rPr lang="en-US" altLang="zh-CN" sz="2000" b="0" i="0">
                <a:solidFill>
                  <a:srgbClr val="0F0F0F"/>
                </a:solidFill>
                <a:effectLst/>
                <a:latin typeface="����"/>
              </a:rPr>
              <a:t>……</a:t>
            </a:r>
            <a:r>
              <a:rPr lang="zh-CN" altLang="en-US" sz="2000" b="0" i="0">
                <a:solidFill>
                  <a:srgbClr val="0F0F0F"/>
                </a:solidFill>
                <a:effectLst/>
                <a:latin typeface="����"/>
              </a:rPr>
              <a:t>交好）</a:t>
            </a:r>
            <a:endParaRPr lang="en-US" altLang="zh-CN" sz="2000" b="0" i="0">
              <a:solidFill>
                <a:srgbClr val="0F0F0F"/>
              </a:solidFill>
              <a:effectLst/>
              <a:latin typeface="����"/>
            </a:endParaRPr>
          </a:p>
          <a:p>
            <a:pPr marL="285750" indent="-285750">
              <a:lnSpc>
                <a:spcPct val="200000"/>
              </a:lnSpc>
              <a:buFont typeface="Wingdings" panose="05000000000000000000" pitchFamily="2" charset="2"/>
              <a:buChar char="u"/>
            </a:pPr>
            <a:r>
              <a:rPr lang="zh-CN" altLang="en-US" sz="2000" b="0" i="0">
                <a:solidFill>
                  <a:srgbClr val="0F0F0F"/>
                </a:solidFill>
                <a:effectLst/>
                <a:latin typeface="����"/>
              </a:rPr>
              <a:t>秋毫不敢有所</a:t>
            </a:r>
            <a:r>
              <a:rPr lang="zh-CN" altLang="en-US" sz="2000" i="0">
                <a:solidFill>
                  <a:srgbClr val="C00000"/>
                </a:solidFill>
                <a:effectLst/>
                <a:latin typeface="����"/>
              </a:rPr>
              <a:t>近</a:t>
            </a:r>
            <a:r>
              <a:rPr lang="zh-CN" altLang="en-US" sz="2000" b="0" i="0">
                <a:solidFill>
                  <a:srgbClr val="0F0F0F"/>
                </a:solidFill>
                <a:effectLst/>
                <a:latin typeface="����"/>
              </a:rPr>
              <a:t>（靠近）</a:t>
            </a:r>
            <a:endParaRPr lang="en-US" altLang="zh-CN" sz="2000" b="0" i="0">
              <a:solidFill>
                <a:srgbClr val="0F0F0F"/>
              </a:solidFill>
              <a:effectLst/>
              <a:latin typeface="+mn-ea"/>
            </a:endParaRPr>
          </a:p>
        </p:txBody>
      </p:sp>
      <p:sp>
        <p:nvSpPr>
          <p:cNvPr id="13" name="文本框 1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6B659D68-B2BB-4074-A1E1-69316CE99282}"/>
              </a:ext>
            </a:extLst>
          </p:cNvPr>
          <p:cNvSpPr txBox="1"/>
          <p:nvPr/>
        </p:nvSpPr>
        <p:spPr>
          <a:xfrm>
            <a:off x="5972400" y="609325"/>
            <a:ext cx="6055477" cy="616707"/>
          </a:xfrm>
          <a:prstGeom prst="rect">
            <a:avLst/>
          </a:prstGeom>
          <a:noFill/>
        </p:spPr>
        <p:txBody>
          <a:bodyPr wrap="square">
            <a:spAutoFit/>
          </a:bodyPr>
          <a:lstStyle/>
          <a:p>
            <a:pPr>
              <a:lnSpc>
                <a:spcPct val="200000"/>
              </a:lnSpc>
            </a:pPr>
            <a:r>
              <a:rPr lang="zh-CN" altLang="en-US" sz="2000" b="1">
                <a:solidFill>
                  <a:srgbClr val="C00000"/>
                </a:solidFill>
                <a:latin typeface="����"/>
              </a:rPr>
              <a:t>（五）形容词用作名词</a:t>
            </a:r>
            <a:endParaRPr lang="en-US" altLang="zh-CN" sz="2000" b="1" i="0">
              <a:solidFill>
                <a:srgbClr val="C00000"/>
              </a:solidFill>
              <a:effectLst/>
              <a:latin typeface="����"/>
            </a:endParaRPr>
          </a:p>
        </p:txBody>
      </p:sp>
      <p:sp>
        <p:nvSpPr>
          <p:cNvPr id="14" name="文本框 1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F0156967-5733-4B62-AF24-A80F5AF297FF}"/>
              </a:ext>
            </a:extLst>
          </p:cNvPr>
          <p:cNvSpPr txBox="1"/>
          <p:nvPr/>
        </p:nvSpPr>
        <p:spPr>
          <a:xfrm>
            <a:off x="6104775" y="1226032"/>
            <a:ext cx="5351000" cy="1828386"/>
          </a:xfrm>
          <a:prstGeom prst="rect">
            <a:avLst/>
          </a:prstGeom>
          <a:noFill/>
        </p:spPr>
        <p:txBody>
          <a:bodyPr wrap="square">
            <a:spAutoFit/>
          </a:bodyPr>
          <a:lstStyle/>
          <a:p>
            <a:pPr marL="285750" indent="-285750">
              <a:lnSpc>
                <a:spcPct val="200000"/>
              </a:lnSpc>
              <a:buFont typeface="Wingdings" panose="05000000000000000000" pitchFamily="2" charset="2"/>
              <a:buChar char="u"/>
            </a:pPr>
            <a:r>
              <a:rPr lang="zh-CN" altLang="en-US" sz="2000" b="0" i="0">
                <a:solidFill>
                  <a:srgbClr val="0F0F0F"/>
                </a:solidFill>
                <a:effectLst/>
                <a:latin typeface="����"/>
              </a:rPr>
              <a:t>此其志不在</a:t>
            </a:r>
            <a:r>
              <a:rPr lang="zh-CN" altLang="en-US" sz="2000" b="0" i="0">
                <a:solidFill>
                  <a:srgbClr val="C00000"/>
                </a:solidFill>
                <a:effectLst/>
                <a:latin typeface="����"/>
              </a:rPr>
              <a:t>小</a:t>
            </a:r>
            <a:r>
              <a:rPr lang="zh-CN" altLang="en-US" sz="2000" b="0" i="0">
                <a:solidFill>
                  <a:srgbClr val="0F0F0F"/>
                </a:solidFill>
                <a:effectLst/>
                <a:latin typeface="����"/>
              </a:rPr>
              <a:t>（小的方面）</a:t>
            </a:r>
            <a:endParaRPr lang="en-US" altLang="zh-CN" sz="2000" b="0" i="0">
              <a:solidFill>
                <a:srgbClr val="0F0F0F"/>
              </a:solidFill>
              <a:effectLst/>
              <a:latin typeface="����"/>
            </a:endParaRPr>
          </a:p>
          <a:p>
            <a:pPr marL="285750" indent="-285750">
              <a:lnSpc>
                <a:spcPct val="200000"/>
              </a:lnSpc>
              <a:buFont typeface="Wingdings" panose="05000000000000000000" pitchFamily="2" charset="2"/>
              <a:buChar char="u"/>
            </a:pPr>
            <a:r>
              <a:rPr lang="zh-CN" altLang="en-US" sz="2000" b="0" i="0">
                <a:solidFill>
                  <a:srgbClr val="0F0F0F"/>
                </a:solidFill>
                <a:effectLst/>
                <a:latin typeface="����"/>
              </a:rPr>
              <a:t>君安与项伯有</a:t>
            </a:r>
            <a:r>
              <a:rPr lang="zh-CN" altLang="en-US" sz="2000" b="0" i="0">
                <a:solidFill>
                  <a:srgbClr val="C00000"/>
                </a:solidFill>
                <a:effectLst/>
                <a:latin typeface="����"/>
              </a:rPr>
              <a:t>故</a:t>
            </a:r>
            <a:r>
              <a:rPr lang="zh-CN" altLang="en-US" sz="2000" b="0" i="0">
                <a:solidFill>
                  <a:srgbClr val="0F0F0F"/>
                </a:solidFill>
                <a:effectLst/>
                <a:latin typeface="����"/>
              </a:rPr>
              <a:t>（旧交情）</a:t>
            </a:r>
            <a:endParaRPr lang="en-US" altLang="zh-CN" sz="2000" b="0" i="0">
              <a:solidFill>
                <a:srgbClr val="0F0F0F"/>
              </a:solidFill>
              <a:effectLst/>
              <a:latin typeface="����"/>
            </a:endParaRPr>
          </a:p>
          <a:p>
            <a:pPr marL="285750" indent="-285750">
              <a:lnSpc>
                <a:spcPct val="200000"/>
              </a:lnSpc>
              <a:buFont typeface="Wingdings" panose="05000000000000000000" pitchFamily="2" charset="2"/>
              <a:buChar char="u"/>
            </a:pPr>
            <a:r>
              <a:rPr lang="zh-CN" altLang="en-US" sz="2000" b="0" i="0">
                <a:solidFill>
                  <a:srgbClr val="0F0F0F"/>
                </a:solidFill>
                <a:effectLst/>
                <a:latin typeface="����"/>
              </a:rPr>
              <a:t>沛公今事有</a:t>
            </a:r>
            <a:r>
              <a:rPr lang="zh-CN" altLang="en-US" sz="2000" b="0" i="0">
                <a:solidFill>
                  <a:srgbClr val="C00000"/>
                </a:solidFill>
                <a:effectLst/>
                <a:latin typeface="����"/>
              </a:rPr>
              <a:t>急</a:t>
            </a:r>
            <a:r>
              <a:rPr lang="zh-CN" altLang="en-US" sz="2000" b="0" i="0">
                <a:solidFill>
                  <a:srgbClr val="0F0F0F"/>
                </a:solidFill>
                <a:effectLst/>
                <a:latin typeface="����"/>
              </a:rPr>
              <a:t>（急，危急的事）</a:t>
            </a:r>
            <a:endParaRPr lang="en-US" altLang="zh-CN" sz="2000" b="0" i="0">
              <a:solidFill>
                <a:srgbClr val="0F0F0F"/>
              </a:solidFill>
              <a:effectLst/>
              <a:latin typeface="+mn-ea"/>
            </a:endParaRPr>
          </a:p>
        </p:txBody>
      </p:sp>
      <p:sp>
        <p:nvSpPr>
          <p:cNvPr id="12" name="文本框 1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E5F6B451-D5E4-4174-81FB-21659A06D1F5}"/>
              </a:ext>
            </a:extLst>
          </p:cNvPr>
          <p:cNvSpPr txBox="1"/>
          <p:nvPr/>
        </p:nvSpPr>
        <p:spPr>
          <a:xfrm>
            <a:off x="1034654" y="3359554"/>
            <a:ext cx="3115315" cy="616707"/>
          </a:xfrm>
          <a:prstGeom prst="rect">
            <a:avLst/>
          </a:prstGeom>
          <a:noFill/>
        </p:spPr>
        <p:txBody>
          <a:bodyPr wrap="square">
            <a:spAutoFit/>
          </a:bodyPr>
          <a:lstStyle/>
          <a:p>
            <a:pPr>
              <a:lnSpc>
                <a:spcPct val="200000"/>
              </a:lnSpc>
            </a:pPr>
            <a:r>
              <a:rPr lang="zh-CN" altLang="en-US" sz="2000" b="1" i="0">
                <a:solidFill>
                  <a:srgbClr val="C00000"/>
                </a:solidFill>
                <a:effectLst/>
                <a:latin typeface="����"/>
              </a:rPr>
              <a:t>（六）动词用作名词</a:t>
            </a:r>
            <a:endParaRPr lang="en-US" altLang="zh-CN" sz="2000" b="1" i="0">
              <a:solidFill>
                <a:srgbClr val="C00000"/>
              </a:solidFill>
              <a:effectLst/>
              <a:latin typeface="����"/>
            </a:endParaRPr>
          </a:p>
        </p:txBody>
      </p:sp>
      <p:sp>
        <p:nvSpPr>
          <p:cNvPr id="15" name="文本框 1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DE8FD55-BBD0-41BC-AD22-F108327A3279}"/>
              </a:ext>
            </a:extLst>
          </p:cNvPr>
          <p:cNvSpPr txBox="1"/>
          <p:nvPr/>
        </p:nvSpPr>
        <p:spPr>
          <a:xfrm>
            <a:off x="1167028" y="3976261"/>
            <a:ext cx="3580817" cy="616707"/>
          </a:xfrm>
          <a:prstGeom prst="rect">
            <a:avLst/>
          </a:prstGeom>
          <a:noFill/>
        </p:spPr>
        <p:txBody>
          <a:bodyPr wrap="square">
            <a:spAutoFit/>
          </a:bodyPr>
          <a:lstStyle/>
          <a:p>
            <a:pPr marL="285750" indent="-285750">
              <a:lnSpc>
                <a:spcPct val="200000"/>
              </a:lnSpc>
              <a:buFont typeface="Wingdings" panose="05000000000000000000" pitchFamily="2" charset="2"/>
              <a:buChar char="u"/>
            </a:pPr>
            <a:r>
              <a:rPr lang="zh-CN" altLang="en-US" sz="2000" b="0" i="0">
                <a:solidFill>
                  <a:srgbClr val="0F0F0F"/>
                </a:solidFill>
                <a:effectLst/>
                <a:latin typeface="����"/>
              </a:rPr>
              <a:t>此亡秦之</a:t>
            </a:r>
            <a:r>
              <a:rPr lang="zh-CN" altLang="en-US" sz="2000" b="0" i="0">
                <a:solidFill>
                  <a:srgbClr val="C00000"/>
                </a:solidFill>
                <a:effectLst/>
                <a:latin typeface="����"/>
              </a:rPr>
              <a:t>续耳</a:t>
            </a:r>
            <a:r>
              <a:rPr lang="zh-CN" altLang="en-US" sz="2000" b="0" i="0">
                <a:solidFill>
                  <a:srgbClr val="0F0F0F"/>
                </a:solidFill>
                <a:effectLst/>
                <a:latin typeface="����"/>
              </a:rPr>
              <a:t>（后继者</a:t>
            </a:r>
            <a:r>
              <a:rPr lang="zh-CN" altLang="en-US" sz="2000">
                <a:solidFill>
                  <a:srgbClr val="0F0F0F"/>
                </a:solidFill>
                <a:latin typeface="����"/>
              </a:rPr>
              <a:t>）</a:t>
            </a:r>
            <a:endParaRPr lang="en-US" altLang="zh-CN" sz="2000" b="0" i="0">
              <a:solidFill>
                <a:srgbClr val="0F0F0F"/>
              </a:solidFill>
              <a:effectLst/>
              <a:latin typeface="+mn-ea"/>
            </a:endParaRPr>
          </a:p>
        </p:txBody>
      </p:sp>
      <p:pic>
        <p:nvPicPr>
          <p:cNvPr id="18" name="Picture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6B77EA1F-D6A5-42FD-97C6-43D91E62ED2D}"/>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821637" y="3740445"/>
            <a:ext cx="4264734" cy="2493403"/>
          </a:xfrm>
          <a:prstGeom prst="rect">
            <a:avLst/>
          </a:prstGeom>
          <a:noFill/>
          <a:effectLst>
            <a:softEdge rad="2794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2798137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C9DCAFDC-EE7F-479B-B1CA-27BB90F03E17}"/>
              </a:ext>
            </a:extLst>
          </p:cNvPr>
          <p:cNvGrpSpPr/>
          <p:nvPr/>
        </p:nvGrpSpPr>
        <p:grpSpPr>
          <a:xfrm>
            <a:off x="729860" y="172575"/>
            <a:ext cx="10891548" cy="705245"/>
            <a:chOff x="1353976" y="487532"/>
            <a:chExt cx="10891548" cy="705245"/>
          </a:xfrm>
        </p:grpSpPr>
        <p:sp>
          <p:nvSpPr>
            <p:cNvPr id="7" name="矩形 6">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73E4EBC-AF25-4CE5-8EB9-A7158D5B3C6F}"/>
                </a:ext>
              </a:extLst>
            </p:cNvPr>
            <p:cNvSpPr/>
            <p:nvPr/>
          </p:nvSpPr>
          <p:spPr>
            <a:xfrm flipV="1">
              <a:off x="4362560" y="917838"/>
              <a:ext cx="7882964" cy="45719"/>
            </a:xfrm>
            <a:prstGeom prst="rect">
              <a:avLst/>
            </a:prstGeom>
            <a:solidFill>
              <a:srgbClr val="8A70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黑体" panose="02010609060101010101" pitchFamily="49" charset="-122"/>
                <a:ea typeface="黑体" panose="02010609060101010101" pitchFamily="49" charset="-122"/>
              </a:endParaRPr>
            </a:p>
          </p:txBody>
        </p:sp>
        <p:sp>
          <p:nvSpPr>
            <p:cNvPr id="9" name="TextBox 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6D27725E-735A-4245-9A17-BFB4AC525853}"/>
                </a:ext>
              </a:extLst>
            </p:cNvPr>
            <p:cNvSpPr txBox="1">
              <a:spLocks noChangeArrowheads="1"/>
            </p:cNvSpPr>
            <p:nvPr/>
          </p:nvSpPr>
          <p:spPr bwMode="auto">
            <a:xfrm>
              <a:off x="1353976" y="487532"/>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a:solidFill>
                    <a:srgbClr val="8A705E"/>
                  </a:solidFill>
                  <a:latin typeface="黑体" panose="02010609060101010101" pitchFamily="49" charset="-122"/>
                  <a:ea typeface="黑体" panose="02010609060101010101" pitchFamily="49" charset="-122"/>
                  <a:sym typeface="Arial" pitchFamily="34" charset="0"/>
                </a:rPr>
                <a:t>文言知识</a:t>
              </a:r>
            </a:p>
          </p:txBody>
        </p:sp>
        <p:sp>
          <p:nvSpPr>
            <p:cNvPr id="10" name="TextBox 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1DE0EAD-A289-42EC-8B55-5E2CC9CE33B8}"/>
                </a:ext>
              </a:extLst>
            </p:cNvPr>
            <p:cNvSpPr txBox="1">
              <a:spLocks noChangeArrowheads="1"/>
            </p:cNvSpPr>
            <p:nvPr/>
          </p:nvSpPr>
          <p:spPr bwMode="auto">
            <a:xfrm>
              <a:off x="1368490" y="977333"/>
              <a:ext cx="3255323" cy="21544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a:solidFill>
                    <a:schemeClr val="bg1">
                      <a:lumMod val="65000"/>
                    </a:schemeClr>
                  </a:solidFill>
                  <a:latin typeface="黑体" panose="02010609060101010101" pitchFamily="49" charset="-122"/>
                  <a:ea typeface="黑体" panose="02010609060101010101" pitchFamily="49" charset="-122"/>
                  <a:sym typeface="Arial" pitchFamily="34" charset="0"/>
                </a:rPr>
                <a:t>CLICK TO ADD CAPTION TEXT</a:t>
              </a:r>
              <a:endParaRPr lang="zh-CN" altLang="en-US" sz="1400">
                <a:solidFill>
                  <a:schemeClr val="bg1">
                    <a:lumMod val="65000"/>
                  </a:schemeClr>
                </a:solidFill>
                <a:latin typeface="黑体" panose="02010609060101010101" pitchFamily="49" charset="-122"/>
                <a:ea typeface="黑体" panose="02010609060101010101" pitchFamily="49" charset="-122"/>
                <a:sym typeface="Arial" pitchFamily="34" charset="0"/>
              </a:endParaRPr>
            </a:p>
          </p:txBody>
        </p:sp>
      </p:grpSp>
      <p:pic>
        <p:nvPicPr>
          <p:cNvPr id="11" name="Picture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58BC7A9B-AB8D-4D08-BBBD-C05807B7163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821637" y="3740445"/>
            <a:ext cx="4264734" cy="2493403"/>
          </a:xfrm>
          <a:prstGeom prst="rect">
            <a:avLst/>
          </a:prstGeom>
          <a:noFill/>
          <a:effectLst>
            <a:softEdge rad="279400"/>
          </a:effectLst>
          <a:extLst>
            <a:ext uri="{909E8E84-426E-40DD-AFC4-6F175D3DCCD1}">
              <a14:hiddenFill xmlns:a14="http://schemas.microsoft.com/office/drawing/2010/main">
                <a:solidFill>
                  <a:srgbClr val="FFFFFF"/>
                </a:solidFill>
              </a14:hiddenFill>
            </a:ext>
          </a:extLst>
        </p:spPr>
      </p:pic>
      <p:sp>
        <p:nvSpPr>
          <p:cNvPr id="8" name="文本框 7">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9D85173-890A-4B9B-B7DC-8686058683F7}"/>
              </a:ext>
            </a:extLst>
          </p:cNvPr>
          <p:cNvSpPr txBox="1"/>
          <p:nvPr/>
        </p:nvSpPr>
        <p:spPr>
          <a:xfrm>
            <a:off x="1029968" y="625740"/>
            <a:ext cx="11160445" cy="5252400"/>
          </a:xfrm>
          <a:prstGeom prst="rect">
            <a:avLst/>
          </a:prstGeom>
          <a:noFill/>
        </p:spPr>
        <p:txBody>
          <a:bodyPr wrap="square">
            <a:spAutoFit/>
          </a:bodyPr>
          <a:lstStyle/>
          <a:p>
            <a:pPr>
              <a:lnSpc>
                <a:spcPct val="200000"/>
              </a:lnSpc>
            </a:pPr>
            <a:r>
              <a:rPr lang="zh-CN" altLang="en-US" sz="2000" b="1" i="0">
                <a:solidFill>
                  <a:srgbClr val="C00000"/>
                </a:solidFill>
                <a:effectLst/>
                <a:latin typeface="+mn-ea"/>
              </a:rPr>
              <a:t>三、古今异义</a:t>
            </a:r>
            <a:endParaRPr lang="en-US" altLang="zh-CN" sz="2000" b="1" i="0">
              <a:solidFill>
                <a:srgbClr val="C00000"/>
              </a:solidFill>
              <a:effectLst/>
              <a:latin typeface="+mn-ea"/>
            </a:endParaRPr>
          </a:p>
          <a:p>
            <a:pPr marL="342900" indent="-342900">
              <a:lnSpc>
                <a:spcPct val="150000"/>
              </a:lnSpc>
              <a:buFont typeface="Wingdings" panose="05000000000000000000" pitchFamily="2" charset="2"/>
              <a:buChar char="p"/>
            </a:pPr>
            <a:r>
              <a:rPr lang="zh-CN" altLang="en-US" sz="2000" b="0" i="0">
                <a:solidFill>
                  <a:srgbClr val="0F0F0F"/>
                </a:solidFill>
                <a:effectLst/>
                <a:latin typeface="+mn-ea"/>
              </a:rPr>
              <a:t>沛公居</a:t>
            </a:r>
            <a:r>
              <a:rPr lang="zh-CN" altLang="en-US" sz="2000" b="1" i="0">
                <a:solidFill>
                  <a:srgbClr val="C00000"/>
                </a:solidFill>
                <a:effectLst/>
                <a:latin typeface="+mn-ea"/>
              </a:rPr>
              <a:t>山东</a:t>
            </a:r>
            <a:r>
              <a:rPr lang="zh-CN" altLang="en-US" sz="2000" b="0" i="0">
                <a:solidFill>
                  <a:srgbClr val="0F0F0F"/>
                </a:solidFill>
                <a:effectLst/>
                <a:latin typeface="+mn-ea"/>
              </a:rPr>
              <a:t>时（古：崤山以东 今：指山东省）</a:t>
            </a:r>
            <a:endParaRPr lang="en-US" altLang="zh-CN" sz="2000" b="0" i="0">
              <a:solidFill>
                <a:srgbClr val="0F0F0F"/>
              </a:solidFill>
              <a:effectLst/>
              <a:latin typeface="+mn-ea"/>
            </a:endParaRPr>
          </a:p>
          <a:p>
            <a:pPr marL="342900" indent="-342900">
              <a:lnSpc>
                <a:spcPct val="150000"/>
              </a:lnSpc>
              <a:buFont typeface="Wingdings" panose="05000000000000000000" pitchFamily="2" charset="2"/>
              <a:buChar char="p"/>
            </a:pPr>
            <a:r>
              <a:rPr lang="zh-CN" altLang="en-US" sz="2000" b="0" i="0">
                <a:solidFill>
                  <a:srgbClr val="0F0F0F"/>
                </a:solidFill>
                <a:effectLst/>
                <a:latin typeface="+mn-ea"/>
              </a:rPr>
              <a:t>约为</a:t>
            </a:r>
            <a:r>
              <a:rPr lang="zh-CN" altLang="en-US" sz="2000" b="1" i="0">
                <a:solidFill>
                  <a:srgbClr val="C00000"/>
                </a:solidFill>
                <a:effectLst/>
                <a:latin typeface="+mn-ea"/>
              </a:rPr>
              <a:t>婚姻</a:t>
            </a:r>
            <a:r>
              <a:rPr lang="zh-CN" altLang="en-US" sz="2000" b="0" i="0">
                <a:solidFill>
                  <a:srgbClr val="0F0F0F"/>
                </a:solidFill>
                <a:effectLst/>
                <a:latin typeface="+mn-ea"/>
              </a:rPr>
              <a:t>（古：儿女亲家 今义：由结婚而形成的夫妻关系）</a:t>
            </a:r>
            <a:endParaRPr lang="en-US" altLang="zh-CN" sz="2000" b="0" i="0">
              <a:solidFill>
                <a:srgbClr val="0F0F0F"/>
              </a:solidFill>
              <a:effectLst/>
              <a:latin typeface="+mn-ea"/>
            </a:endParaRPr>
          </a:p>
          <a:p>
            <a:pPr marL="342900" indent="-342900">
              <a:lnSpc>
                <a:spcPct val="150000"/>
              </a:lnSpc>
              <a:buFont typeface="Wingdings" panose="05000000000000000000" pitchFamily="2" charset="2"/>
              <a:buChar char="p"/>
            </a:pPr>
            <a:r>
              <a:rPr lang="zh-CN" altLang="en-US" sz="2000" b="0" i="0">
                <a:solidFill>
                  <a:srgbClr val="0F0F0F"/>
                </a:solidFill>
                <a:effectLst/>
                <a:latin typeface="+mn-ea"/>
              </a:rPr>
              <a:t>备他盗之</a:t>
            </a:r>
            <a:r>
              <a:rPr lang="zh-CN" altLang="en-US" sz="2000" b="1" i="0">
                <a:solidFill>
                  <a:srgbClr val="C00000"/>
                </a:solidFill>
                <a:effectLst/>
                <a:latin typeface="+mn-ea"/>
              </a:rPr>
              <a:t>出入</a:t>
            </a:r>
            <a:r>
              <a:rPr lang="zh-CN" altLang="en-US" sz="2000" b="0" i="0">
                <a:solidFill>
                  <a:srgbClr val="0F0F0F"/>
                </a:solidFill>
                <a:effectLst/>
                <a:latin typeface="+mn-ea"/>
              </a:rPr>
              <a:t>与非常也</a:t>
            </a:r>
            <a:r>
              <a:rPr lang="en-US" altLang="zh-CN" sz="2000" b="0" i="0">
                <a:solidFill>
                  <a:srgbClr val="0F0F0F"/>
                </a:solidFill>
                <a:effectLst/>
                <a:latin typeface="+mn-ea"/>
              </a:rPr>
              <a:t>(</a:t>
            </a:r>
            <a:r>
              <a:rPr lang="zh-CN" altLang="en-US" sz="2000" b="0" i="0">
                <a:solidFill>
                  <a:srgbClr val="0F0F0F"/>
                </a:solidFill>
                <a:effectLst/>
                <a:latin typeface="+mn-ea"/>
              </a:rPr>
              <a:t>古：进来，偏义复词 今：进出）</a:t>
            </a:r>
            <a:endParaRPr lang="en-US" altLang="zh-CN" sz="2000" b="0" i="0">
              <a:solidFill>
                <a:srgbClr val="0F0F0F"/>
              </a:solidFill>
              <a:effectLst/>
              <a:latin typeface="+mn-ea"/>
            </a:endParaRPr>
          </a:p>
          <a:p>
            <a:pPr marL="342900" indent="-342900">
              <a:lnSpc>
                <a:spcPct val="150000"/>
              </a:lnSpc>
              <a:buFont typeface="Wingdings" panose="05000000000000000000" pitchFamily="2" charset="2"/>
              <a:buChar char="p"/>
            </a:pPr>
            <a:r>
              <a:rPr lang="zh-CN" altLang="en-US" sz="2000" b="0" i="0">
                <a:solidFill>
                  <a:srgbClr val="0F0F0F"/>
                </a:solidFill>
                <a:effectLst/>
                <a:latin typeface="+mn-ea"/>
              </a:rPr>
              <a:t>将军战</a:t>
            </a:r>
            <a:r>
              <a:rPr lang="zh-CN" altLang="en-US" sz="2000" b="1" i="0">
                <a:solidFill>
                  <a:srgbClr val="C00000"/>
                </a:solidFill>
                <a:effectLst/>
                <a:latin typeface="+mn-ea"/>
              </a:rPr>
              <a:t>河北</a:t>
            </a:r>
            <a:r>
              <a:rPr lang="zh-CN" altLang="en-US" sz="2000" b="0" i="0">
                <a:solidFill>
                  <a:srgbClr val="0F0F0F"/>
                </a:solidFill>
                <a:effectLst/>
                <a:latin typeface="+mn-ea"/>
              </a:rPr>
              <a:t>，臣战</a:t>
            </a:r>
            <a:r>
              <a:rPr lang="zh-CN" altLang="en-US" sz="2000" b="1" i="0">
                <a:solidFill>
                  <a:srgbClr val="C00000"/>
                </a:solidFill>
                <a:effectLst/>
                <a:latin typeface="+mn-ea"/>
              </a:rPr>
              <a:t>河南</a:t>
            </a:r>
            <a:r>
              <a:rPr lang="zh-CN" altLang="en-US" sz="2000" b="0" i="0">
                <a:solidFill>
                  <a:srgbClr val="0F0F0F"/>
                </a:solidFill>
                <a:effectLst/>
                <a:latin typeface="+mn-ea"/>
              </a:rPr>
              <a:t>（古：黄河以北，黄河以南 今：河北省，河南省）</a:t>
            </a:r>
            <a:endParaRPr lang="en-US" altLang="zh-CN" sz="2000" b="0" i="0">
              <a:solidFill>
                <a:srgbClr val="0F0F0F"/>
              </a:solidFill>
              <a:effectLst/>
              <a:latin typeface="+mn-ea"/>
            </a:endParaRPr>
          </a:p>
          <a:p>
            <a:pPr marL="342900" indent="-342900">
              <a:lnSpc>
                <a:spcPct val="150000"/>
              </a:lnSpc>
              <a:buFont typeface="Wingdings" panose="05000000000000000000" pitchFamily="2" charset="2"/>
              <a:buChar char="p"/>
            </a:pPr>
            <a:r>
              <a:rPr lang="zh-CN" altLang="en-US" sz="2000" b="0" i="0">
                <a:solidFill>
                  <a:srgbClr val="0F0F0F"/>
                </a:solidFill>
                <a:effectLst/>
                <a:latin typeface="+mn-ea"/>
              </a:rPr>
              <a:t>未有封侯之赏，而听</a:t>
            </a:r>
            <a:r>
              <a:rPr lang="zh-CN" altLang="en-US" sz="2000" b="1" i="0">
                <a:solidFill>
                  <a:srgbClr val="C00000"/>
                </a:solidFill>
                <a:effectLst/>
                <a:latin typeface="+mn-ea"/>
              </a:rPr>
              <a:t>细说</a:t>
            </a:r>
            <a:r>
              <a:rPr lang="zh-CN" altLang="en-US" sz="2000" b="0" i="0">
                <a:solidFill>
                  <a:srgbClr val="0F0F0F"/>
                </a:solidFill>
                <a:effectLst/>
                <a:latin typeface="+mn-ea"/>
              </a:rPr>
              <a:t>（古：小人离间之言 今：仔细说来）</a:t>
            </a:r>
            <a:endParaRPr lang="en-US" altLang="zh-CN" sz="2000" b="0" i="0">
              <a:solidFill>
                <a:srgbClr val="0F0F0F"/>
              </a:solidFill>
              <a:effectLst/>
              <a:latin typeface="+mn-ea"/>
            </a:endParaRPr>
          </a:p>
          <a:p>
            <a:pPr marL="342900" indent="-342900">
              <a:lnSpc>
                <a:spcPct val="150000"/>
              </a:lnSpc>
              <a:buFont typeface="Wingdings" panose="05000000000000000000" pitchFamily="2" charset="2"/>
              <a:buChar char="p"/>
            </a:pPr>
            <a:r>
              <a:rPr lang="zh-CN" altLang="en-US" sz="2000" b="1" i="0">
                <a:solidFill>
                  <a:srgbClr val="C00000"/>
                </a:solidFill>
                <a:effectLst/>
                <a:latin typeface="+mn-ea"/>
              </a:rPr>
              <a:t>今人</a:t>
            </a:r>
            <a:r>
              <a:rPr lang="zh-CN" altLang="en-US" sz="2000" b="0" i="0">
                <a:solidFill>
                  <a:srgbClr val="0F0F0F"/>
                </a:solidFill>
                <a:effectLst/>
                <a:latin typeface="+mn-ea"/>
              </a:rPr>
              <a:t>有大功而击之（古：现在别人，指刘邦 今：现在的人）</a:t>
            </a:r>
            <a:endParaRPr lang="en-US" altLang="zh-CN" sz="2000" b="0" i="0">
              <a:solidFill>
                <a:srgbClr val="0F0F0F"/>
              </a:solidFill>
              <a:effectLst/>
              <a:latin typeface="+mn-ea"/>
            </a:endParaRPr>
          </a:p>
          <a:p>
            <a:pPr marL="342900" indent="-342900">
              <a:lnSpc>
                <a:spcPct val="150000"/>
              </a:lnSpc>
              <a:buFont typeface="Wingdings" panose="05000000000000000000" pitchFamily="2" charset="2"/>
              <a:buChar char="p"/>
            </a:pPr>
            <a:r>
              <a:rPr lang="zh-CN" altLang="en-US" sz="2000" b="0" i="0">
                <a:solidFill>
                  <a:srgbClr val="0F0F0F"/>
                </a:solidFill>
                <a:effectLst/>
                <a:latin typeface="+mn-ea"/>
              </a:rPr>
              <a:t>沛公</a:t>
            </a:r>
            <a:r>
              <a:rPr lang="zh-CN" altLang="en-US" sz="2000" b="1" i="0">
                <a:solidFill>
                  <a:srgbClr val="C00000"/>
                </a:solidFill>
                <a:effectLst/>
                <a:latin typeface="+mn-ea"/>
              </a:rPr>
              <a:t>已去</a:t>
            </a:r>
            <a:r>
              <a:rPr lang="zh-CN" altLang="en-US" sz="2000" b="0" i="0">
                <a:solidFill>
                  <a:srgbClr val="0F0F0F"/>
                </a:solidFill>
                <a:effectLst/>
                <a:latin typeface="+mn-ea"/>
              </a:rPr>
              <a:t>（古：离开 今：从自己一方到另一方）</a:t>
            </a:r>
            <a:endParaRPr lang="en-US" altLang="zh-CN" sz="2000" b="0" i="0">
              <a:solidFill>
                <a:srgbClr val="0F0F0F"/>
              </a:solidFill>
              <a:effectLst/>
              <a:latin typeface="+mn-ea"/>
            </a:endParaRPr>
          </a:p>
          <a:p>
            <a:pPr marL="342900" indent="-342900">
              <a:lnSpc>
                <a:spcPct val="150000"/>
              </a:lnSpc>
              <a:buFont typeface="Wingdings" panose="05000000000000000000" pitchFamily="2" charset="2"/>
              <a:buChar char="p"/>
            </a:pPr>
            <a:r>
              <a:rPr lang="zh-CN" altLang="en-US" sz="2000" b="1" i="0">
                <a:solidFill>
                  <a:srgbClr val="C00000"/>
                </a:solidFill>
                <a:effectLst/>
                <a:latin typeface="+mn-ea"/>
              </a:rPr>
              <a:t>所以</a:t>
            </a:r>
            <a:r>
              <a:rPr lang="zh-CN" altLang="en-US" sz="2000" b="0" i="0">
                <a:solidFill>
                  <a:srgbClr val="0F0F0F"/>
                </a:solidFill>
                <a:effectLst/>
                <a:latin typeface="+mn-ea"/>
              </a:rPr>
              <a:t>遣将守关者（古：之所以</a:t>
            </a:r>
            <a:r>
              <a:rPr lang="en-US" altLang="zh-CN" sz="2000" b="0" i="0">
                <a:solidFill>
                  <a:srgbClr val="0F0F0F"/>
                </a:solidFill>
                <a:effectLst/>
                <a:latin typeface="+mn-ea"/>
              </a:rPr>
              <a:t>……</a:t>
            </a:r>
            <a:r>
              <a:rPr lang="zh-CN" altLang="en-US" sz="2000" b="0" i="0">
                <a:solidFill>
                  <a:srgbClr val="0F0F0F"/>
                </a:solidFill>
                <a:effectLst/>
                <a:latin typeface="+mn-ea"/>
              </a:rPr>
              <a:t>是因为</a:t>
            </a:r>
            <a:r>
              <a:rPr lang="en-US" altLang="zh-CN" sz="2000" b="0" i="0">
                <a:solidFill>
                  <a:srgbClr val="0F0F0F"/>
                </a:solidFill>
                <a:effectLst/>
                <a:latin typeface="+mn-ea"/>
              </a:rPr>
              <a:t>…… </a:t>
            </a:r>
            <a:r>
              <a:rPr lang="zh-CN" altLang="en-US" sz="2000" b="0" i="0">
                <a:solidFill>
                  <a:srgbClr val="0F0F0F"/>
                </a:solidFill>
                <a:effectLst/>
                <a:latin typeface="+mn-ea"/>
              </a:rPr>
              <a:t>今：表示因果关系的连词）</a:t>
            </a:r>
            <a:endParaRPr lang="en-US" altLang="zh-CN" sz="2000" b="0" i="0">
              <a:solidFill>
                <a:srgbClr val="0F0F0F"/>
              </a:solidFill>
              <a:effectLst/>
              <a:latin typeface="+mn-ea"/>
            </a:endParaRPr>
          </a:p>
          <a:p>
            <a:pPr marL="342900" indent="-342900">
              <a:lnSpc>
                <a:spcPct val="150000"/>
              </a:lnSpc>
              <a:buFont typeface="Wingdings" panose="05000000000000000000" pitchFamily="2" charset="2"/>
              <a:buChar char="p"/>
            </a:pPr>
            <a:r>
              <a:rPr lang="zh-CN" altLang="en-US" sz="2000" b="0" i="0">
                <a:solidFill>
                  <a:srgbClr val="0F0F0F"/>
                </a:solidFill>
                <a:effectLst/>
                <a:latin typeface="+mn-ea"/>
              </a:rPr>
              <a:t>沛公奉</a:t>
            </a:r>
            <a:r>
              <a:rPr lang="zh-CN" altLang="en-US" sz="2000" b="1" i="0">
                <a:solidFill>
                  <a:srgbClr val="C00000"/>
                </a:solidFill>
                <a:effectLst/>
                <a:latin typeface="+mn-ea"/>
              </a:rPr>
              <a:t>卮酒</a:t>
            </a:r>
            <a:r>
              <a:rPr lang="zh-CN" altLang="en-US" sz="2000" b="0" i="0">
                <a:solidFill>
                  <a:srgbClr val="0F0F0F"/>
                </a:solidFill>
                <a:effectLst/>
                <a:latin typeface="+mn-ea"/>
              </a:rPr>
              <a:t>为寿（古：敬酒 今：岁数大）</a:t>
            </a:r>
            <a:endParaRPr lang="en-US" altLang="zh-CN" sz="2000" b="0" i="0">
              <a:solidFill>
                <a:srgbClr val="0F0F0F"/>
              </a:solidFill>
              <a:effectLst/>
              <a:latin typeface="+mn-ea"/>
            </a:endParaRPr>
          </a:p>
          <a:p>
            <a:pPr marL="342900" indent="-342900">
              <a:lnSpc>
                <a:spcPct val="150000"/>
              </a:lnSpc>
              <a:buFont typeface="Wingdings" panose="05000000000000000000" pitchFamily="2" charset="2"/>
              <a:buChar char="p"/>
            </a:pPr>
            <a:r>
              <a:rPr lang="zh-CN" altLang="en-US" sz="2000" b="0" i="0">
                <a:solidFill>
                  <a:srgbClr val="0F0F0F"/>
                </a:solidFill>
                <a:effectLst/>
                <a:latin typeface="+mn-ea"/>
              </a:rPr>
              <a:t>我为</a:t>
            </a:r>
            <a:r>
              <a:rPr lang="zh-CN" altLang="en-US" sz="2000" b="1" i="0">
                <a:solidFill>
                  <a:srgbClr val="C00000"/>
                </a:solidFill>
                <a:effectLst/>
                <a:latin typeface="+mn-ea"/>
              </a:rPr>
              <a:t>鱼肉</a:t>
            </a:r>
            <a:r>
              <a:rPr lang="zh-CN" altLang="en-US" sz="2000" b="0" i="0">
                <a:solidFill>
                  <a:srgbClr val="0F0F0F"/>
                </a:solidFill>
                <a:effectLst/>
                <a:latin typeface="+mn-ea"/>
              </a:rPr>
              <a:t>（古：鱼和肉 今：鱼的肉）</a:t>
            </a:r>
            <a:endParaRPr lang="zh-CN" altLang="en-US" sz="2000">
              <a:latin typeface="+mn-ea"/>
            </a:endParaRPr>
          </a:p>
        </p:txBody>
      </p:sp>
    </p:spTree>
    <p:extLst>
      <p:ext uri="{BB962C8B-B14F-4D97-AF65-F5344CB8AC3E}">
        <p14:creationId xmlns:p14="http://schemas.microsoft.com/office/powerpoint/2010/main" val="538869885"/>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C9DCAFDC-EE7F-479B-B1CA-27BB90F03E17}"/>
              </a:ext>
            </a:extLst>
          </p:cNvPr>
          <p:cNvGrpSpPr/>
          <p:nvPr/>
        </p:nvGrpSpPr>
        <p:grpSpPr>
          <a:xfrm>
            <a:off x="729860" y="172575"/>
            <a:ext cx="10891548" cy="705245"/>
            <a:chOff x="1353976" y="487532"/>
            <a:chExt cx="10891548" cy="705245"/>
          </a:xfrm>
        </p:grpSpPr>
        <p:sp>
          <p:nvSpPr>
            <p:cNvPr id="7" name="矩形 6">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73E4EBC-AF25-4CE5-8EB9-A7158D5B3C6F}"/>
                </a:ext>
              </a:extLst>
            </p:cNvPr>
            <p:cNvSpPr/>
            <p:nvPr/>
          </p:nvSpPr>
          <p:spPr>
            <a:xfrm flipV="1">
              <a:off x="4362560" y="917838"/>
              <a:ext cx="7882964" cy="45719"/>
            </a:xfrm>
            <a:prstGeom prst="rect">
              <a:avLst/>
            </a:prstGeom>
            <a:solidFill>
              <a:srgbClr val="8A70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黑体" panose="02010609060101010101" pitchFamily="49" charset="-122"/>
                <a:ea typeface="黑体" panose="02010609060101010101" pitchFamily="49" charset="-122"/>
              </a:endParaRPr>
            </a:p>
          </p:txBody>
        </p:sp>
        <p:sp>
          <p:nvSpPr>
            <p:cNvPr id="9" name="TextBox 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6D27725E-735A-4245-9A17-BFB4AC525853}"/>
                </a:ext>
              </a:extLst>
            </p:cNvPr>
            <p:cNvSpPr txBox="1">
              <a:spLocks noChangeArrowheads="1"/>
            </p:cNvSpPr>
            <p:nvPr/>
          </p:nvSpPr>
          <p:spPr bwMode="auto">
            <a:xfrm>
              <a:off x="1353976" y="487532"/>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a:solidFill>
                    <a:srgbClr val="8A705E"/>
                  </a:solidFill>
                  <a:latin typeface="黑体" panose="02010609060101010101" pitchFamily="49" charset="-122"/>
                  <a:ea typeface="黑体" panose="02010609060101010101" pitchFamily="49" charset="-122"/>
                  <a:sym typeface="Arial" pitchFamily="34" charset="0"/>
                </a:rPr>
                <a:t>文言知识</a:t>
              </a:r>
            </a:p>
          </p:txBody>
        </p:sp>
        <p:sp>
          <p:nvSpPr>
            <p:cNvPr id="10" name="TextBox 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1DE0EAD-A289-42EC-8B55-5E2CC9CE33B8}"/>
                </a:ext>
              </a:extLst>
            </p:cNvPr>
            <p:cNvSpPr txBox="1">
              <a:spLocks noChangeArrowheads="1"/>
            </p:cNvSpPr>
            <p:nvPr/>
          </p:nvSpPr>
          <p:spPr bwMode="auto">
            <a:xfrm>
              <a:off x="1368490" y="977333"/>
              <a:ext cx="3255323" cy="21544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a:solidFill>
                    <a:schemeClr val="bg1">
                      <a:lumMod val="65000"/>
                    </a:schemeClr>
                  </a:solidFill>
                  <a:latin typeface="黑体" panose="02010609060101010101" pitchFamily="49" charset="-122"/>
                  <a:ea typeface="黑体" panose="02010609060101010101" pitchFamily="49" charset="-122"/>
                  <a:sym typeface="Arial" pitchFamily="34" charset="0"/>
                </a:rPr>
                <a:t>CLICK TO ADD CAPTION TEXT</a:t>
              </a:r>
              <a:endParaRPr lang="zh-CN" altLang="en-US" sz="1400">
                <a:solidFill>
                  <a:schemeClr val="bg1">
                    <a:lumMod val="65000"/>
                  </a:schemeClr>
                </a:solidFill>
                <a:latin typeface="黑体" panose="02010609060101010101" pitchFamily="49" charset="-122"/>
                <a:ea typeface="黑体" panose="02010609060101010101" pitchFamily="49" charset="-122"/>
                <a:sym typeface="Arial" pitchFamily="34" charset="0"/>
              </a:endParaRPr>
            </a:p>
          </p:txBody>
        </p:sp>
      </p:grpSp>
      <p:sp>
        <p:nvSpPr>
          <p:cNvPr id="8" name="文本框 7">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9D85173-890A-4B9B-B7DC-8686058683F7}"/>
              </a:ext>
            </a:extLst>
          </p:cNvPr>
          <p:cNvSpPr txBox="1"/>
          <p:nvPr/>
        </p:nvSpPr>
        <p:spPr>
          <a:xfrm>
            <a:off x="1029968" y="625740"/>
            <a:ext cx="11160445" cy="597279"/>
          </a:xfrm>
          <a:prstGeom prst="rect">
            <a:avLst/>
          </a:prstGeom>
          <a:noFill/>
        </p:spPr>
        <p:txBody>
          <a:bodyPr wrap="square">
            <a:spAutoFit/>
          </a:bodyPr>
          <a:lstStyle/>
          <a:p>
            <a:pPr>
              <a:lnSpc>
                <a:spcPct val="200000"/>
              </a:lnSpc>
            </a:pPr>
            <a:r>
              <a:rPr lang="zh-CN" altLang="en-US" sz="2000" b="1">
                <a:solidFill>
                  <a:srgbClr val="C00000"/>
                </a:solidFill>
                <a:latin typeface="+mn-ea"/>
              </a:rPr>
              <a:t>四</a:t>
            </a:r>
            <a:r>
              <a:rPr lang="zh-CN" altLang="en-US" sz="2000" b="1" i="0">
                <a:solidFill>
                  <a:srgbClr val="C00000"/>
                </a:solidFill>
                <a:effectLst/>
                <a:latin typeface="+mn-ea"/>
              </a:rPr>
              <a:t>、一词多义</a:t>
            </a:r>
            <a:endParaRPr lang="en-US" altLang="zh-CN" sz="2000" b="1" i="0">
              <a:solidFill>
                <a:srgbClr val="C00000"/>
              </a:solidFill>
              <a:effectLst/>
              <a:latin typeface="+mn-ea"/>
            </a:endParaRPr>
          </a:p>
        </p:txBody>
      </p:sp>
      <p:sp>
        <p:nvSpPr>
          <p:cNvPr id="11" name="文本框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4B6C90B-0010-48FE-9186-998663A9FF51}"/>
              </a:ext>
            </a:extLst>
          </p:cNvPr>
          <p:cNvSpPr txBox="1"/>
          <p:nvPr/>
        </p:nvSpPr>
        <p:spPr>
          <a:xfrm>
            <a:off x="744374" y="1255979"/>
            <a:ext cx="6094826" cy="3888244"/>
          </a:xfrm>
          <a:prstGeom prst="rect">
            <a:avLst/>
          </a:prstGeom>
          <a:noFill/>
        </p:spPr>
        <p:txBody>
          <a:bodyPr wrap="square">
            <a:spAutoFit/>
          </a:bodyPr>
          <a:lstStyle/>
          <a:p>
            <a:pPr marL="285750" indent="-285750">
              <a:lnSpc>
                <a:spcPct val="200000"/>
              </a:lnSpc>
              <a:buFont typeface="Wingdings" panose="05000000000000000000" pitchFamily="2" charset="2"/>
              <a:buChar char="n"/>
            </a:pPr>
            <a:r>
              <a:rPr lang="zh-CN" altLang="en-US" sz="1800" b="0" i="0">
                <a:solidFill>
                  <a:srgbClr val="0F0F0F"/>
                </a:solidFill>
                <a:effectLst/>
                <a:latin typeface="����"/>
              </a:rPr>
              <a:t>如：</a:t>
            </a:r>
            <a:r>
              <a:rPr lang="zh-CN" altLang="en-US" sz="1800"/>
              <a:t/>
            </a:r>
            <a:br>
              <a:rPr lang="zh-CN" altLang="en-US" sz="1800"/>
            </a:br>
            <a:r>
              <a:rPr lang="zh-CN" altLang="en-US" sz="1800" b="0" i="0">
                <a:solidFill>
                  <a:srgbClr val="0F0F0F"/>
                </a:solidFill>
                <a:effectLst/>
                <a:latin typeface="����"/>
              </a:rPr>
              <a:t>杀人如不能举，刑人如恐不胜（动词，好像）</a:t>
            </a:r>
            <a:r>
              <a:rPr lang="zh-CN" altLang="en-US" sz="1800"/>
              <a:t/>
            </a:r>
            <a:br>
              <a:rPr lang="zh-CN" altLang="en-US" sz="1800"/>
            </a:br>
            <a:r>
              <a:rPr lang="zh-CN" altLang="en-US" sz="1800" b="0" i="0">
                <a:solidFill>
                  <a:srgbClr val="0F0F0F"/>
                </a:solidFill>
                <a:effectLst/>
                <a:latin typeface="����"/>
              </a:rPr>
              <a:t>沛公起如厕（往，到</a:t>
            </a:r>
            <a:r>
              <a:rPr lang="en-US" altLang="zh-CN" sz="1800" b="0" i="0">
                <a:solidFill>
                  <a:srgbClr val="0F0F0F"/>
                </a:solidFill>
                <a:effectLst/>
                <a:latin typeface="����"/>
              </a:rPr>
              <a:t>……</a:t>
            </a:r>
            <a:r>
              <a:rPr lang="zh-CN" altLang="en-US" sz="1800" b="0" i="0">
                <a:solidFill>
                  <a:srgbClr val="0F0F0F"/>
                </a:solidFill>
                <a:effectLst/>
                <a:latin typeface="����"/>
              </a:rPr>
              <a:t>去）</a:t>
            </a:r>
            <a:r>
              <a:rPr lang="zh-CN" altLang="en-US" sz="1800"/>
              <a:t/>
            </a:r>
            <a:br>
              <a:rPr lang="zh-CN" altLang="en-US" sz="1800"/>
            </a:br>
            <a:r>
              <a:rPr lang="zh-CN" altLang="en-US" sz="1800" b="0" i="0">
                <a:solidFill>
                  <a:srgbClr val="0F0F0F"/>
                </a:solidFill>
                <a:effectLst/>
                <a:latin typeface="����"/>
              </a:rPr>
              <a:t>沛公默然，曰：“固不如也。”（比得上）</a:t>
            </a:r>
            <a:endParaRPr lang="en-US" altLang="zh-CN" b="0" i="0">
              <a:solidFill>
                <a:srgbClr val="0F0F0F"/>
              </a:solidFill>
              <a:effectLst/>
              <a:latin typeface="����"/>
            </a:endParaRPr>
          </a:p>
          <a:p>
            <a:pPr marL="285750" indent="-285750">
              <a:lnSpc>
                <a:spcPct val="200000"/>
              </a:lnSpc>
              <a:buFont typeface="Wingdings" panose="05000000000000000000" pitchFamily="2" charset="2"/>
              <a:buChar char="n"/>
            </a:pPr>
            <a:r>
              <a:rPr lang="zh-CN" altLang="en-US" sz="1800" b="0" i="0">
                <a:solidFill>
                  <a:srgbClr val="0F0F0F"/>
                </a:solidFill>
                <a:effectLst/>
                <a:latin typeface="����"/>
              </a:rPr>
              <a:t>意：</a:t>
            </a:r>
            <a:r>
              <a:rPr lang="zh-CN" altLang="en-US" sz="1800"/>
              <a:t/>
            </a:r>
            <a:br>
              <a:rPr lang="zh-CN" altLang="en-US" sz="1800"/>
            </a:br>
            <a:r>
              <a:rPr lang="zh-CN" altLang="en-US" sz="1800" b="0" i="0">
                <a:solidFill>
                  <a:srgbClr val="0F0F0F"/>
                </a:solidFill>
                <a:effectLst/>
                <a:latin typeface="����"/>
              </a:rPr>
              <a:t>今者项庄拔剑舞，其意常在沛公也（意图、意愿）</a:t>
            </a:r>
            <a:r>
              <a:rPr lang="zh-CN" altLang="en-US" sz="1800"/>
              <a:t/>
            </a:r>
            <a:br>
              <a:rPr lang="zh-CN" altLang="en-US" sz="1800"/>
            </a:br>
            <a:r>
              <a:rPr lang="zh-CN" altLang="en-US" sz="1800" b="0" i="0">
                <a:solidFill>
                  <a:srgbClr val="0F0F0F"/>
                </a:solidFill>
                <a:effectLst/>
                <a:latin typeface="����"/>
              </a:rPr>
              <a:t>然不自意能先入关破秦（料想）</a:t>
            </a:r>
            <a:endParaRPr lang="en-US" altLang="zh-CN" b="0" i="0">
              <a:solidFill>
                <a:srgbClr val="0F0F0F"/>
              </a:solidFill>
              <a:effectLst/>
              <a:latin typeface="����"/>
            </a:endParaRPr>
          </a:p>
        </p:txBody>
      </p:sp>
      <p:sp>
        <p:nvSpPr>
          <p:cNvPr id="12" name="文本框 1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A970B36B-494D-4067-BBC4-1A66EED5A307}"/>
              </a:ext>
            </a:extLst>
          </p:cNvPr>
          <p:cNvSpPr txBox="1"/>
          <p:nvPr/>
        </p:nvSpPr>
        <p:spPr>
          <a:xfrm>
            <a:off x="6095587" y="1255979"/>
            <a:ext cx="6094826" cy="5000728"/>
          </a:xfrm>
          <a:prstGeom prst="rect">
            <a:avLst/>
          </a:prstGeom>
          <a:noFill/>
        </p:spPr>
        <p:txBody>
          <a:bodyPr wrap="square">
            <a:spAutoFit/>
          </a:bodyPr>
          <a:lstStyle/>
          <a:p>
            <a:pPr marL="285750" indent="-285750">
              <a:lnSpc>
                <a:spcPct val="200000"/>
              </a:lnSpc>
              <a:buFont typeface="Wingdings" panose="05000000000000000000" pitchFamily="2" charset="2"/>
              <a:buChar char="n"/>
            </a:pPr>
            <a:r>
              <a:rPr lang="zh-CN" altLang="en-US" sz="1800" b="0" i="0">
                <a:solidFill>
                  <a:srgbClr val="0F0F0F"/>
                </a:solidFill>
                <a:effectLst/>
                <a:latin typeface="����"/>
              </a:rPr>
              <a:t>举：</a:t>
            </a:r>
            <a:r>
              <a:rPr lang="zh-CN" altLang="en-US" sz="1800"/>
              <a:t/>
            </a:r>
            <a:br>
              <a:rPr lang="zh-CN" altLang="en-US" sz="1800"/>
            </a:br>
            <a:r>
              <a:rPr lang="zh-CN" altLang="en-US" sz="1800" b="0" i="0">
                <a:solidFill>
                  <a:srgbClr val="0F0F0F"/>
                </a:solidFill>
                <a:effectLst/>
                <a:latin typeface="����"/>
              </a:rPr>
              <a:t>举所佩玉玦以示之者三（举起）</a:t>
            </a:r>
            <a:r>
              <a:rPr lang="zh-CN" altLang="en-US" sz="1800"/>
              <a:t/>
            </a:r>
            <a:br>
              <a:rPr lang="zh-CN" altLang="en-US" sz="1800"/>
            </a:br>
            <a:r>
              <a:rPr lang="zh-CN" altLang="en-US" sz="1800" b="0" i="0">
                <a:solidFill>
                  <a:srgbClr val="0F0F0F"/>
                </a:solidFill>
                <a:effectLst/>
                <a:latin typeface="����"/>
              </a:rPr>
              <a:t>杀人如不能举（全、尽）</a:t>
            </a:r>
            <a:endParaRPr lang="en-US" altLang="zh-CN" b="0" i="0">
              <a:solidFill>
                <a:srgbClr val="0F0F0F"/>
              </a:solidFill>
              <a:effectLst/>
              <a:latin typeface="����"/>
            </a:endParaRPr>
          </a:p>
          <a:p>
            <a:pPr marL="285750" indent="-285750">
              <a:lnSpc>
                <a:spcPct val="200000"/>
              </a:lnSpc>
              <a:buFont typeface="Wingdings" panose="05000000000000000000" pitchFamily="2" charset="2"/>
              <a:buChar char="n"/>
            </a:pPr>
            <a:r>
              <a:rPr lang="zh-CN" altLang="en-US" sz="1800" b="0" i="0">
                <a:solidFill>
                  <a:srgbClr val="0F0F0F"/>
                </a:solidFill>
                <a:effectLst/>
                <a:latin typeface="����"/>
              </a:rPr>
              <a:t>谢：</a:t>
            </a:r>
            <a:r>
              <a:rPr lang="zh-CN" altLang="en-US" sz="1800"/>
              <a:t/>
            </a:r>
            <a:br>
              <a:rPr lang="zh-CN" altLang="en-US" sz="1800"/>
            </a:br>
            <a:r>
              <a:rPr lang="zh-CN" altLang="en-US" sz="1800" b="0" i="0">
                <a:solidFill>
                  <a:srgbClr val="0F0F0F"/>
                </a:solidFill>
                <a:effectLst/>
                <a:latin typeface="����"/>
              </a:rPr>
              <a:t>旦日不可不蚤自来谢项王（道歉，动词）</a:t>
            </a:r>
            <a:r>
              <a:rPr lang="zh-CN" altLang="en-US" sz="1800"/>
              <a:t/>
            </a:r>
            <a:br>
              <a:rPr lang="zh-CN" altLang="en-US" sz="1800"/>
            </a:br>
            <a:r>
              <a:rPr lang="zh-CN" altLang="en-US" sz="1800" b="0" i="0">
                <a:solidFill>
                  <a:srgbClr val="0F0F0F"/>
                </a:solidFill>
                <a:effectLst/>
                <a:latin typeface="����"/>
              </a:rPr>
              <a:t>哙拜谢（感谢）</a:t>
            </a:r>
            <a:r>
              <a:rPr lang="zh-CN" altLang="en-US" sz="1800"/>
              <a:t/>
            </a:r>
            <a:br>
              <a:rPr lang="zh-CN" altLang="en-US" sz="1800"/>
            </a:br>
            <a:r>
              <a:rPr lang="zh-CN" altLang="en-US" sz="1800" b="0" i="0">
                <a:solidFill>
                  <a:srgbClr val="0F0F0F"/>
                </a:solidFill>
                <a:effectLst/>
                <a:latin typeface="����"/>
              </a:rPr>
              <a:t>乃令张良留谢（告辞，告别）</a:t>
            </a:r>
            <a:r>
              <a:rPr lang="zh-CN" altLang="en-US" sz="1800"/>
              <a:t/>
            </a:r>
            <a:br>
              <a:rPr lang="zh-CN" altLang="en-US" sz="1800"/>
            </a:br>
            <a:r>
              <a:rPr lang="zh-CN" altLang="en-US" sz="1800" b="0" i="0">
                <a:solidFill>
                  <a:srgbClr val="0F0F0F"/>
                </a:solidFill>
                <a:effectLst/>
                <a:latin typeface="����"/>
              </a:rPr>
              <a:t>沛公旦日从百余骑来见项王，至鸿门，谢曰（谢罪）</a:t>
            </a:r>
            <a:r>
              <a:rPr lang="zh-CN" altLang="en-US" sz="1800"/>
              <a:t/>
            </a:r>
            <a:br>
              <a:rPr lang="zh-CN" altLang="en-US" sz="1800"/>
            </a:br>
            <a:endParaRPr lang="zh-CN" altLang="en-US"/>
          </a:p>
        </p:txBody>
      </p:sp>
    </p:spTree>
    <p:extLst>
      <p:ext uri="{BB962C8B-B14F-4D97-AF65-F5344CB8AC3E}">
        <p14:creationId xmlns:p14="http://schemas.microsoft.com/office/powerpoint/2010/main" val="3756957887"/>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C9DCAFDC-EE7F-479B-B1CA-27BB90F03E17}"/>
              </a:ext>
            </a:extLst>
          </p:cNvPr>
          <p:cNvGrpSpPr/>
          <p:nvPr/>
        </p:nvGrpSpPr>
        <p:grpSpPr>
          <a:xfrm>
            <a:off x="729860" y="172575"/>
            <a:ext cx="10891548" cy="705245"/>
            <a:chOff x="1353976" y="487532"/>
            <a:chExt cx="10891548" cy="705245"/>
          </a:xfrm>
        </p:grpSpPr>
        <p:sp>
          <p:nvSpPr>
            <p:cNvPr id="7" name="矩形 6">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73E4EBC-AF25-4CE5-8EB9-A7158D5B3C6F}"/>
                </a:ext>
              </a:extLst>
            </p:cNvPr>
            <p:cNvSpPr/>
            <p:nvPr/>
          </p:nvSpPr>
          <p:spPr>
            <a:xfrm flipV="1">
              <a:off x="4362560" y="917838"/>
              <a:ext cx="7882964" cy="45719"/>
            </a:xfrm>
            <a:prstGeom prst="rect">
              <a:avLst/>
            </a:prstGeom>
            <a:solidFill>
              <a:srgbClr val="8A70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黑体" panose="02010609060101010101" pitchFamily="49" charset="-122"/>
                <a:ea typeface="黑体" panose="02010609060101010101" pitchFamily="49" charset="-122"/>
              </a:endParaRPr>
            </a:p>
          </p:txBody>
        </p:sp>
        <p:sp>
          <p:nvSpPr>
            <p:cNvPr id="9" name="TextBox 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6D27725E-735A-4245-9A17-BFB4AC525853}"/>
                </a:ext>
              </a:extLst>
            </p:cNvPr>
            <p:cNvSpPr txBox="1">
              <a:spLocks noChangeArrowheads="1"/>
            </p:cNvSpPr>
            <p:nvPr/>
          </p:nvSpPr>
          <p:spPr bwMode="auto">
            <a:xfrm>
              <a:off x="1353976" y="487532"/>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a:solidFill>
                    <a:srgbClr val="8A705E"/>
                  </a:solidFill>
                  <a:latin typeface="黑体" panose="02010609060101010101" pitchFamily="49" charset="-122"/>
                  <a:ea typeface="黑体" panose="02010609060101010101" pitchFamily="49" charset="-122"/>
                  <a:sym typeface="Arial" pitchFamily="34" charset="0"/>
                </a:rPr>
                <a:t>文言知识</a:t>
              </a:r>
            </a:p>
          </p:txBody>
        </p:sp>
        <p:sp>
          <p:nvSpPr>
            <p:cNvPr id="10" name="TextBox 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1DE0EAD-A289-42EC-8B55-5E2CC9CE33B8}"/>
                </a:ext>
              </a:extLst>
            </p:cNvPr>
            <p:cNvSpPr txBox="1">
              <a:spLocks noChangeArrowheads="1"/>
            </p:cNvSpPr>
            <p:nvPr/>
          </p:nvSpPr>
          <p:spPr bwMode="auto">
            <a:xfrm>
              <a:off x="1368490" y="977333"/>
              <a:ext cx="3255323" cy="21544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a:solidFill>
                    <a:schemeClr val="bg1">
                      <a:lumMod val="65000"/>
                    </a:schemeClr>
                  </a:solidFill>
                  <a:latin typeface="黑体" panose="02010609060101010101" pitchFamily="49" charset="-122"/>
                  <a:ea typeface="黑体" panose="02010609060101010101" pitchFamily="49" charset="-122"/>
                  <a:sym typeface="Arial" pitchFamily="34" charset="0"/>
                </a:rPr>
                <a:t>CLICK TO ADD CAPTION TEXT</a:t>
              </a:r>
              <a:endParaRPr lang="zh-CN" altLang="en-US" sz="1400">
                <a:solidFill>
                  <a:schemeClr val="bg1">
                    <a:lumMod val="65000"/>
                  </a:schemeClr>
                </a:solidFill>
                <a:latin typeface="黑体" panose="02010609060101010101" pitchFamily="49" charset="-122"/>
                <a:ea typeface="黑体" panose="02010609060101010101" pitchFamily="49" charset="-122"/>
                <a:sym typeface="Arial" pitchFamily="34" charset="0"/>
              </a:endParaRPr>
            </a:p>
          </p:txBody>
        </p:sp>
      </p:grpSp>
      <p:sp>
        <p:nvSpPr>
          <p:cNvPr id="8" name="文本框 7">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9D85173-890A-4B9B-B7DC-8686058683F7}"/>
              </a:ext>
            </a:extLst>
          </p:cNvPr>
          <p:cNvSpPr txBox="1"/>
          <p:nvPr/>
        </p:nvSpPr>
        <p:spPr>
          <a:xfrm>
            <a:off x="1029968" y="625740"/>
            <a:ext cx="11160445" cy="597279"/>
          </a:xfrm>
          <a:prstGeom prst="rect">
            <a:avLst/>
          </a:prstGeom>
          <a:noFill/>
        </p:spPr>
        <p:txBody>
          <a:bodyPr wrap="square">
            <a:spAutoFit/>
          </a:bodyPr>
          <a:lstStyle/>
          <a:p>
            <a:pPr>
              <a:lnSpc>
                <a:spcPct val="200000"/>
              </a:lnSpc>
            </a:pPr>
            <a:r>
              <a:rPr lang="zh-CN" altLang="en-US" sz="2000" b="1">
                <a:solidFill>
                  <a:srgbClr val="C00000"/>
                </a:solidFill>
                <a:latin typeface="+mn-ea"/>
              </a:rPr>
              <a:t>四</a:t>
            </a:r>
            <a:r>
              <a:rPr lang="zh-CN" altLang="en-US" sz="2000" b="1" i="0">
                <a:solidFill>
                  <a:srgbClr val="C00000"/>
                </a:solidFill>
                <a:effectLst/>
                <a:latin typeface="+mn-ea"/>
              </a:rPr>
              <a:t>、一词多义</a:t>
            </a:r>
            <a:endParaRPr lang="en-US" altLang="zh-CN" sz="2000" b="1" i="0">
              <a:solidFill>
                <a:srgbClr val="C00000"/>
              </a:solidFill>
              <a:effectLst/>
              <a:latin typeface="+mn-ea"/>
            </a:endParaRPr>
          </a:p>
        </p:txBody>
      </p:sp>
      <p:sp>
        <p:nvSpPr>
          <p:cNvPr id="11" name="文本框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4B6C90B-0010-48FE-9186-998663A9FF51}"/>
              </a:ext>
            </a:extLst>
          </p:cNvPr>
          <p:cNvSpPr txBox="1"/>
          <p:nvPr/>
        </p:nvSpPr>
        <p:spPr>
          <a:xfrm>
            <a:off x="744374" y="1255979"/>
            <a:ext cx="6094826" cy="3888244"/>
          </a:xfrm>
          <a:prstGeom prst="rect">
            <a:avLst/>
          </a:prstGeom>
          <a:noFill/>
        </p:spPr>
        <p:txBody>
          <a:bodyPr wrap="square">
            <a:spAutoFit/>
          </a:bodyPr>
          <a:lstStyle/>
          <a:p>
            <a:pPr marL="285750" indent="-285750">
              <a:lnSpc>
                <a:spcPct val="200000"/>
              </a:lnSpc>
              <a:buFont typeface="Wingdings" panose="05000000000000000000" pitchFamily="2" charset="2"/>
              <a:buChar char="n"/>
            </a:pPr>
            <a:r>
              <a:rPr lang="zh-CN" altLang="en-US" sz="1800" b="0" i="0">
                <a:solidFill>
                  <a:srgbClr val="0F0F0F"/>
                </a:solidFill>
                <a:effectLst/>
                <a:latin typeface="����"/>
              </a:rPr>
              <a:t>如：</a:t>
            </a:r>
            <a:r>
              <a:rPr lang="zh-CN" altLang="en-US" sz="1800"/>
              <a:t/>
            </a:r>
            <a:br>
              <a:rPr lang="zh-CN" altLang="en-US" sz="1800"/>
            </a:br>
            <a:r>
              <a:rPr lang="zh-CN" altLang="en-US" sz="1800" b="0" i="0">
                <a:solidFill>
                  <a:srgbClr val="0F0F0F"/>
                </a:solidFill>
                <a:effectLst/>
                <a:latin typeface="����"/>
              </a:rPr>
              <a:t>杀人如不能举，刑人如恐不胜（动词，好像）</a:t>
            </a:r>
            <a:r>
              <a:rPr lang="zh-CN" altLang="en-US" sz="1800"/>
              <a:t/>
            </a:r>
            <a:br>
              <a:rPr lang="zh-CN" altLang="en-US" sz="1800"/>
            </a:br>
            <a:r>
              <a:rPr lang="zh-CN" altLang="en-US" sz="1800" b="0" i="0">
                <a:solidFill>
                  <a:srgbClr val="0F0F0F"/>
                </a:solidFill>
                <a:effectLst/>
                <a:latin typeface="����"/>
              </a:rPr>
              <a:t>沛公起如厕（往，到</a:t>
            </a:r>
            <a:r>
              <a:rPr lang="en-US" altLang="zh-CN" sz="1800" b="0" i="0">
                <a:solidFill>
                  <a:srgbClr val="0F0F0F"/>
                </a:solidFill>
                <a:effectLst/>
                <a:latin typeface="����"/>
              </a:rPr>
              <a:t>……</a:t>
            </a:r>
            <a:r>
              <a:rPr lang="zh-CN" altLang="en-US" sz="1800" b="0" i="0">
                <a:solidFill>
                  <a:srgbClr val="0F0F0F"/>
                </a:solidFill>
                <a:effectLst/>
                <a:latin typeface="����"/>
              </a:rPr>
              <a:t>去）</a:t>
            </a:r>
            <a:r>
              <a:rPr lang="zh-CN" altLang="en-US" sz="1800"/>
              <a:t/>
            </a:r>
            <a:br>
              <a:rPr lang="zh-CN" altLang="en-US" sz="1800"/>
            </a:br>
            <a:r>
              <a:rPr lang="zh-CN" altLang="en-US" sz="1800" b="0" i="0">
                <a:solidFill>
                  <a:srgbClr val="0F0F0F"/>
                </a:solidFill>
                <a:effectLst/>
                <a:latin typeface="����"/>
              </a:rPr>
              <a:t>沛公默然，曰：“固不如也。”（比得上）</a:t>
            </a:r>
            <a:endParaRPr lang="en-US" altLang="zh-CN" b="0" i="0">
              <a:solidFill>
                <a:srgbClr val="0F0F0F"/>
              </a:solidFill>
              <a:effectLst/>
              <a:latin typeface="����"/>
            </a:endParaRPr>
          </a:p>
          <a:p>
            <a:pPr marL="285750" indent="-285750">
              <a:lnSpc>
                <a:spcPct val="200000"/>
              </a:lnSpc>
              <a:buFont typeface="Wingdings" panose="05000000000000000000" pitchFamily="2" charset="2"/>
              <a:buChar char="n"/>
            </a:pPr>
            <a:r>
              <a:rPr lang="zh-CN" altLang="en-US" sz="1800" b="0" i="0">
                <a:solidFill>
                  <a:srgbClr val="0F0F0F"/>
                </a:solidFill>
                <a:effectLst/>
                <a:latin typeface="����"/>
              </a:rPr>
              <a:t>意：</a:t>
            </a:r>
            <a:r>
              <a:rPr lang="zh-CN" altLang="en-US" sz="1800"/>
              <a:t/>
            </a:r>
            <a:br>
              <a:rPr lang="zh-CN" altLang="en-US" sz="1800"/>
            </a:br>
            <a:r>
              <a:rPr lang="zh-CN" altLang="en-US" sz="1800" b="0" i="0">
                <a:solidFill>
                  <a:srgbClr val="0F0F0F"/>
                </a:solidFill>
                <a:effectLst/>
                <a:latin typeface="����"/>
              </a:rPr>
              <a:t>今者项庄拔剑舞，其意常在沛公也（意图、意愿）</a:t>
            </a:r>
            <a:r>
              <a:rPr lang="zh-CN" altLang="en-US" sz="1800"/>
              <a:t/>
            </a:r>
            <a:br>
              <a:rPr lang="zh-CN" altLang="en-US" sz="1800"/>
            </a:br>
            <a:r>
              <a:rPr lang="zh-CN" altLang="en-US" sz="1800" b="0" i="0">
                <a:solidFill>
                  <a:srgbClr val="0F0F0F"/>
                </a:solidFill>
                <a:effectLst/>
                <a:latin typeface="����"/>
              </a:rPr>
              <a:t>然不自意能先入关破秦（料想）</a:t>
            </a:r>
            <a:endParaRPr lang="en-US" altLang="zh-CN" b="0" i="0">
              <a:solidFill>
                <a:srgbClr val="0F0F0F"/>
              </a:solidFill>
              <a:effectLst/>
              <a:latin typeface="����"/>
            </a:endParaRPr>
          </a:p>
        </p:txBody>
      </p:sp>
      <p:sp>
        <p:nvSpPr>
          <p:cNvPr id="12" name="文本框 1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A970B36B-494D-4067-BBC4-1A66EED5A307}"/>
              </a:ext>
            </a:extLst>
          </p:cNvPr>
          <p:cNvSpPr txBox="1"/>
          <p:nvPr/>
        </p:nvSpPr>
        <p:spPr>
          <a:xfrm>
            <a:off x="6095587" y="1255979"/>
            <a:ext cx="6094826" cy="5000728"/>
          </a:xfrm>
          <a:prstGeom prst="rect">
            <a:avLst/>
          </a:prstGeom>
          <a:noFill/>
        </p:spPr>
        <p:txBody>
          <a:bodyPr wrap="square">
            <a:spAutoFit/>
          </a:bodyPr>
          <a:lstStyle/>
          <a:p>
            <a:pPr marL="285750" indent="-285750">
              <a:lnSpc>
                <a:spcPct val="200000"/>
              </a:lnSpc>
              <a:buFont typeface="Wingdings" panose="05000000000000000000" pitchFamily="2" charset="2"/>
              <a:buChar char="n"/>
            </a:pPr>
            <a:r>
              <a:rPr lang="zh-CN" altLang="en-US" sz="1800" b="0" i="0">
                <a:solidFill>
                  <a:srgbClr val="0F0F0F"/>
                </a:solidFill>
                <a:effectLst/>
                <a:latin typeface="����"/>
              </a:rPr>
              <a:t>举：</a:t>
            </a:r>
            <a:r>
              <a:rPr lang="zh-CN" altLang="en-US" sz="1800"/>
              <a:t/>
            </a:r>
            <a:br>
              <a:rPr lang="zh-CN" altLang="en-US" sz="1800"/>
            </a:br>
            <a:r>
              <a:rPr lang="zh-CN" altLang="en-US" sz="1800" b="0" i="0">
                <a:solidFill>
                  <a:srgbClr val="0F0F0F"/>
                </a:solidFill>
                <a:effectLst/>
                <a:latin typeface="����"/>
              </a:rPr>
              <a:t>举所佩玉玦以示之者三（举起）</a:t>
            </a:r>
            <a:r>
              <a:rPr lang="zh-CN" altLang="en-US" sz="1800"/>
              <a:t/>
            </a:r>
            <a:br>
              <a:rPr lang="zh-CN" altLang="en-US" sz="1800"/>
            </a:br>
            <a:r>
              <a:rPr lang="zh-CN" altLang="en-US" sz="1800" b="0" i="0">
                <a:solidFill>
                  <a:srgbClr val="0F0F0F"/>
                </a:solidFill>
                <a:effectLst/>
                <a:latin typeface="����"/>
              </a:rPr>
              <a:t>杀人如不能举（全、尽）</a:t>
            </a:r>
            <a:endParaRPr lang="en-US" altLang="zh-CN" b="0" i="0">
              <a:solidFill>
                <a:srgbClr val="0F0F0F"/>
              </a:solidFill>
              <a:effectLst/>
              <a:latin typeface="����"/>
            </a:endParaRPr>
          </a:p>
          <a:p>
            <a:pPr marL="285750" indent="-285750">
              <a:lnSpc>
                <a:spcPct val="200000"/>
              </a:lnSpc>
              <a:buFont typeface="Wingdings" panose="05000000000000000000" pitchFamily="2" charset="2"/>
              <a:buChar char="n"/>
            </a:pPr>
            <a:r>
              <a:rPr lang="zh-CN" altLang="en-US" sz="1800" b="0" i="0">
                <a:solidFill>
                  <a:srgbClr val="0F0F0F"/>
                </a:solidFill>
                <a:effectLst/>
                <a:latin typeface="����"/>
              </a:rPr>
              <a:t>谢：</a:t>
            </a:r>
            <a:r>
              <a:rPr lang="zh-CN" altLang="en-US" sz="1800"/>
              <a:t/>
            </a:r>
            <a:br>
              <a:rPr lang="zh-CN" altLang="en-US" sz="1800"/>
            </a:br>
            <a:r>
              <a:rPr lang="zh-CN" altLang="en-US" sz="1800" b="0" i="0">
                <a:solidFill>
                  <a:srgbClr val="0F0F0F"/>
                </a:solidFill>
                <a:effectLst/>
                <a:latin typeface="����"/>
              </a:rPr>
              <a:t>旦日不可不蚤自来谢项王（道歉，动词）</a:t>
            </a:r>
            <a:r>
              <a:rPr lang="zh-CN" altLang="en-US" sz="1800"/>
              <a:t/>
            </a:r>
            <a:br>
              <a:rPr lang="zh-CN" altLang="en-US" sz="1800"/>
            </a:br>
            <a:r>
              <a:rPr lang="zh-CN" altLang="en-US" sz="1800" b="0" i="0">
                <a:solidFill>
                  <a:srgbClr val="0F0F0F"/>
                </a:solidFill>
                <a:effectLst/>
                <a:latin typeface="����"/>
              </a:rPr>
              <a:t>哙拜谢（感谢）</a:t>
            </a:r>
            <a:r>
              <a:rPr lang="zh-CN" altLang="en-US" sz="1800"/>
              <a:t/>
            </a:r>
            <a:br>
              <a:rPr lang="zh-CN" altLang="en-US" sz="1800"/>
            </a:br>
            <a:r>
              <a:rPr lang="zh-CN" altLang="en-US" sz="1800" b="0" i="0">
                <a:solidFill>
                  <a:srgbClr val="0F0F0F"/>
                </a:solidFill>
                <a:effectLst/>
                <a:latin typeface="����"/>
              </a:rPr>
              <a:t>乃令张良留谢（告辞，告别）</a:t>
            </a:r>
            <a:r>
              <a:rPr lang="zh-CN" altLang="en-US" sz="1800"/>
              <a:t/>
            </a:r>
            <a:br>
              <a:rPr lang="zh-CN" altLang="en-US" sz="1800"/>
            </a:br>
            <a:r>
              <a:rPr lang="zh-CN" altLang="en-US" sz="1800" b="0" i="0">
                <a:solidFill>
                  <a:srgbClr val="0F0F0F"/>
                </a:solidFill>
                <a:effectLst/>
                <a:latin typeface="����"/>
              </a:rPr>
              <a:t>沛公旦日从百余骑来见项王，至鸿门，谢曰（谢罪）</a:t>
            </a:r>
            <a:r>
              <a:rPr lang="zh-CN" altLang="en-US" sz="1800"/>
              <a:t/>
            </a:r>
            <a:br>
              <a:rPr lang="zh-CN" altLang="en-US" sz="1800"/>
            </a:br>
            <a:endParaRPr lang="zh-CN" altLang="en-US"/>
          </a:p>
        </p:txBody>
      </p:sp>
    </p:spTree>
    <p:extLst>
      <p:ext uri="{BB962C8B-B14F-4D97-AF65-F5344CB8AC3E}">
        <p14:creationId xmlns:p14="http://schemas.microsoft.com/office/powerpoint/2010/main" val="791905205"/>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C9DCAFDC-EE7F-479B-B1CA-27BB90F03E17}"/>
              </a:ext>
            </a:extLst>
          </p:cNvPr>
          <p:cNvGrpSpPr/>
          <p:nvPr/>
        </p:nvGrpSpPr>
        <p:grpSpPr>
          <a:xfrm>
            <a:off x="729860" y="172575"/>
            <a:ext cx="10891548" cy="705245"/>
            <a:chOff x="1353976" y="487532"/>
            <a:chExt cx="10891548" cy="705245"/>
          </a:xfrm>
        </p:grpSpPr>
        <p:sp>
          <p:nvSpPr>
            <p:cNvPr id="7" name="矩形 6">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73E4EBC-AF25-4CE5-8EB9-A7158D5B3C6F}"/>
                </a:ext>
              </a:extLst>
            </p:cNvPr>
            <p:cNvSpPr/>
            <p:nvPr/>
          </p:nvSpPr>
          <p:spPr>
            <a:xfrm flipV="1">
              <a:off x="4362560" y="917838"/>
              <a:ext cx="7882964" cy="45719"/>
            </a:xfrm>
            <a:prstGeom prst="rect">
              <a:avLst/>
            </a:prstGeom>
            <a:solidFill>
              <a:srgbClr val="8A70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黑体" panose="02010609060101010101" pitchFamily="49" charset="-122"/>
                <a:ea typeface="黑体" panose="02010609060101010101" pitchFamily="49" charset="-122"/>
              </a:endParaRPr>
            </a:p>
          </p:txBody>
        </p:sp>
        <p:sp>
          <p:nvSpPr>
            <p:cNvPr id="9" name="TextBox 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6D27725E-735A-4245-9A17-BFB4AC525853}"/>
                </a:ext>
              </a:extLst>
            </p:cNvPr>
            <p:cNvSpPr txBox="1">
              <a:spLocks noChangeArrowheads="1"/>
            </p:cNvSpPr>
            <p:nvPr/>
          </p:nvSpPr>
          <p:spPr bwMode="auto">
            <a:xfrm>
              <a:off x="1353976" y="487532"/>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a:solidFill>
                    <a:srgbClr val="8A705E"/>
                  </a:solidFill>
                  <a:latin typeface="黑体" panose="02010609060101010101" pitchFamily="49" charset="-122"/>
                  <a:ea typeface="黑体" panose="02010609060101010101" pitchFamily="49" charset="-122"/>
                  <a:sym typeface="Arial" pitchFamily="34" charset="0"/>
                </a:rPr>
                <a:t>第一课时</a:t>
              </a:r>
            </a:p>
          </p:txBody>
        </p:sp>
        <p:sp>
          <p:nvSpPr>
            <p:cNvPr id="10" name="TextBox 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1DE0EAD-A289-42EC-8B55-5E2CC9CE33B8}"/>
                </a:ext>
              </a:extLst>
            </p:cNvPr>
            <p:cNvSpPr txBox="1">
              <a:spLocks noChangeArrowheads="1"/>
            </p:cNvSpPr>
            <p:nvPr/>
          </p:nvSpPr>
          <p:spPr bwMode="auto">
            <a:xfrm>
              <a:off x="1368490" y="977333"/>
              <a:ext cx="3255323" cy="21544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a:solidFill>
                    <a:schemeClr val="bg1">
                      <a:lumMod val="65000"/>
                    </a:schemeClr>
                  </a:solidFill>
                  <a:latin typeface="黑体" panose="02010609060101010101" pitchFamily="49" charset="-122"/>
                  <a:ea typeface="黑体" panose="02010609060101010101" pitchFamily="49" charset="-122"/>
                  <a:sym typeface="Arial" pitchFamily="34" charset="0"/>
                </a:rPr>
                <a:t>CLICK TO ADD CAPTION TEXT</a:t>
              </a:r>
              <a:endParaRPr lang="zh-CN" altLang="en-US" sz="1400">
                <a:solidFill>
                  <a:schemeClr val="bg1">
                    <a:lumMod val="65000"/>
                  </a:schemeClr>
                </a:solidFill>
                <a:latin typeface="黑体" panose="02010609060101010101" pitchFamily="49" charset="-122"/>
                <a:ea typeface="黑体" panose="02010609060101010101" pitchFamily="49" charset="-122"/>
                <a:sym typeface="Arial" pitchFamily="34" charset="0"/>
              </a:endParaRPr>
            </a:p>
          </p:txBody>
        </p:sp>
      </p:grpSp>
      <p:grpSp>
        <p:nvGrpSpPr>
          <p:cNvPr id="8" name="组合 7">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07EC07C0-A25D-4986-8B48-9C2683D0C3C9}"/>
              </a:ext>
            </a:extLst>
          </p:cNvPr>
          <p:cNvGrpSpPr/>
          <p:nvPr/>
        </p:nvGrpSpPr>
        <p:grpSpPr>
          <a:xfrm rot="5400000">
            <a:off x="-192422" y="3122811"/>
            <a:ext cx="2834065" cy="615553"/>
            <a:chOff x="4735063" y="690450"/>
            <a:chExt cx="2834065" cy="615553"/>
          </a:xfrm>
        </p:grpSpPr>
        <p:pic>
          <p:nvPicPr>
            <p:cNvPr id="11" name="图片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EBED443F-A09D-4073-95DA-DF0AA1AB2BE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35063" y="746918"/>
              <a:ext cx="2834065" cy="487522"/>
            </a:xfrm>
            <a:prstGeom prst="rect">
              <a:avLst/>
            </a:prstGeom>
          </p:spPr>
        </p:pic>
        <p:sp>
          <p:nvSpPr>
            <p:cNvPr id="12" name="矩形 1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F3CA0ED-AA89-4AA3-BB79-BFC5FEDF549F}"/>
                </a:ext>
              </a:extLst>
            </p:cNvPr>
            <p:cNvSpPr/>
            <p:nvPr/>
          </p:nvSpPr>
          <p:spPr>
            <a:xfrm rot="16200000">
              <a:off x="5841570" y="233915"/>
              <a:ext cx="615553" cy="1528624"/>
            </a:xfrm>
            <a:prstGeom prst="rect">
              <a:avLst/>
            </a:prstGeom>
          </p:spPr>
          <p:txBody>
            <a:bodyPr vert="eaVert" wrap="none">
              <a:spAutoFit/>
            </a:bodyPr>
            <a:lstStyle/>
            <a:p>
              <a:r>
                <a:rPr lang="zh-CN" altLang="en-US" sz="2800">
                  <a:solidFill>
                    <a:srgbClr val="8A705E"/>
                  </a:solidFill>
                  <a:latin typeface="叶根友毛笔行书2.0版" panose="02010601030101010101" pitchFamily="2" charset="-122"/>
                  <a:ea typeface="叶根友毛笔行书2.0版" panose="02010601030101010101" pitchFamily="2" charset="-122"/>
                </a:rPr>
                <a:t>史记简介</a:t>
              </a:r>
            </a:p>
          </p:txBody>
        </p:sp>
      </p:grpSp>
      <p:sp>
        <p:nvSpPr>
          <p:cNvPr id="13" name="矩形 1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9DFED6DB-3335-4778-B3F8-41308A8C9813}"/>
              </a:ext>
            </a:extLst>
          </p:cNvPr>
          <p:cNvSpPr/>
          <p:nvPr/>
        </p:nvSpPr>
        <p:spPr>
          <a:xfrm>
            <a:off x="1670740" y="1168096"/>
            <a:ext cx="10019511" cy="4290598"/>
          </a:xfrm>
          <a:prstGeom prst="rect">
            <a:avLst/>
          </a:prstGeom>
        </p:spPr>
        <p:txBody>
          <a:bodyPr wrap="square">
            <a:spAutoFit/>
          </a:bodyPr>
          <a:lstStyle/>
          <a:p>
            <a:pPr>
              <a:lnSpc>
                <a:spcPct val="200000"/>
              </a:lnSpc>
            </a:pPr>
            <a:r>
              <a:rPr lang="en-US" altLang="zh-CN" sz="2000">
                <a:latin typeface="+mn-ea"/>
              </a:rPr>
              <a:t>     《</a:t>
            </a:r>
            <a:r>
              <a:rPr lang="zh-CN" altLang="en-US" sz="2000">
                <a:latin typeface="+mn-ea"/>
              </a:rPr>
              <a:t>史记</a:t>
            </a:r>
            <a:r>
              <a:rPr lang="en-US" altLang="zh-CN" sz="2000">
                <a:latin typeface="+mn-ea"/>
              </a:rPr>
              <a:t>》</a:t>
            </a:r>
            <a:r>
              <a:rPr lang="zh-CN" altLang="en-US" sz="2000">
                <a:latin typeface="+mn-ea"/>
              </a:rPr>
              <a:t>是</a:t>
            </a:r>
            <a:r>
              <a:rPr lang="zh-CN" altLang="en-US" sz="2000">
                <a:solidFill>
                  <a:srgbClr val="8A705E"/>
                </a:solidFill>
                <a:latin typeface="+mn-ea"/>
              </a:rPr>
              <a:t>西汉著名史学家司马迁撰写的一部纪传体史书，是中国历史上第一部纪传体通史，被列为“二十四史”之首，记载了上至上古传说中的黄帝时代，下至汉武帝太初四年间共</a:t>
            </a:r>
            <a:r>
              <a:rPr lang="en-US" altLang="zh-CN" sz="2000">
                <a:solidFill>
                  <a:srgbClr val="8A705E"/>
                </a:solidFill>
                <a:latin typeface="+mn-ea"/>
              </a:rPr>
              <a:t>3000</a:t>
            </a:r>
            <a:r>
              <a:rPr lang="zh-CN" altLang="en-US" sz="2000">
                <a:solidFill>
                  <a:srgbClr val="8A705E"/>
                </a:solidFill>
                <a:latin typeface="+mn-ea"/>
              </a:rPr>
              <a:t>多年的历史。全书包括十二本纪（记历代帝王政绩）、三十世家（记诸侯国和汉代诸侯、勋贵兴亡）、七十列传（记重要人物的言行事迹，主要叙人臣，其中最后一篇为自序）、十表（大事年表）、八书（记各种典章制度记礼、乐、音律、历法、天文、封禅、水利、财用），共一百三十篇，五十二万六千五百余字。对后世史学和文学的发展都产生了深远影响。其首创的纪传体编史方法为后来历代“正史”所传承。</a:t>
            </a:r>
          </a:p>
        </p:txBody>
      </p:sp>
    </p:spTree>
    <p:extLst>
      <p:ext uri="{BB962C8B-B14F-4D97-AF65-F5344CB8AC3E}">
        <p14:creationId xmlns:p14="http://schemas.microsoft.com/office/powerpoint/2010/main" val="3566094904"/>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anim calcmode="lin" valueType="num">
                                      <p:cBhvr>
                                        <p:cTn id="18" dur="1000" fill="hold"/>
                                        <p:tgtEl>
                                          <p:spTgt spid="13"/>
                                        </p:tgtEl>
                                        <p:attrNameLst>
                                          <p:attrName>ppt_x</p:attrName>
                                        </p:attrNameLst>
                                      </p:cBhvr>
                                      <p:tavLst>
                                        <p:tav tm="0">
                                          <p:val>
                                            <p:strVal val="#ppt_x"/>
                                          </p:val>
                                        </p:tav>
                                        <p:tav tm="100000">
                                          <p:val>
                                            <p:strVal val="#ppt_x"/>
                                          </p:val>
                                        </p:tav>
                                      </p:tavLst>
                                    </p:anim>
                                    <p:anim calcmode="lin" valueType="num">
                                      <p:cBhvr>
                                        <p:cTn id="1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C9DCAFDC-EE7F-479B-B1CA-27BB90F03E17}"/>
              </a:ext>
            </a:extLst>
          </p:cNvPr>
          <p:cNvGrpSpPr/>
          <p:nvPr/>
        </p:nvGrpSpPr>
        <p:grpSpPr>
          <a:xfrm>
            <a:off x="729860" y="172575"/>
            <a:ext cx="10891548" cy="705245"/>
            <a:chOff x="1353976" y="487532"/>
            <a:chExt cx="10891548" cy="705245"/>
          </a:xfrm>
        </p:grpSpPr>
        <p:sp>
          <p:nvSpPr>
            <p:cNvPr id="7" name="矩形 6">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73E4EBC-AF25-4CE5-8EB9-A7158D5B3C6F}"/>
                </a:ext>
              </a:extLst>
            </p:cNvPr>
            <p:cNvSpPr/>
            <p:nvPr/>
          </p:nvSpPr>
          <p:spPr>
            <a:xfrm flipV="1">
              <a:off x="4362560" y="917838"/>
              <a:ext cx="7882964" cy="45719"/>
            </a:xfrm>
            <a:prstGeom prst="rect">
              <a:avLst/>
            </a:prstGeom>
            <a:solidFill>
              <a:srgbClr val="8A70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黑体" panose="02010609060101010101" pitchFamily="49" charset="-122"/>
                <a:ea typeface="黑体" panose="02010609060101010101" pitchFamily="49" charset="-122"/>
              </a:endParaRPr>
            </a:p>
          </p:txBody>
        </p:sp>
        <p:sp>
          <p:nvSpPr>
            <p:cNvPr id="9" name="TextBox 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6D27725E-735A-4245-9A17-BFB4AC525853}"/>
                </a:ext>
              </a:extLst>
            </p:cNvPr>
            <p:cNvSpPr txBox="1">
              <a:spLocks noChangeArrowheads="1"/>
            </p:cNvSpPr>
            <p:nvPr/>
          </p:nvSpPr>
          <p:spPr bwMode="auto">
            <a:xfrm>
              <a:off x="1353976" y="487532"/>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a:solidFill>
                    <a:srgbClr val="8A705E"/>
                  </a:solidFill>
                  <a:latin typeface="黑体" panose="02010609060101010101" pitchFamily="49" charset="-122"/>
                  <a:ea typeface="黑体" panose="02010609060101010101" pitchFamily="49" charset="-122"/>
                  <a:sym typeface="Arial" pitchFamily="34" charset="0"/>
                </a:rPr>
                <a:t>文言知识</a:t>
              </a:r>
            </a:p>
          </p:txBody>
        </p:sp>
        <p:sp>
          <p:nvSpPr>
            <p:cNvPr id="10" name="TextBox 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1DE0EAD-A289-42EC-8B55-5E2CC9CE33B8}"/>
                </a:ext>
              </a:extLst>
            </p:cNvPr>
            <p:cNvSpPr txBox="1">
              <a:spLocks noChangeArrowheads="1"/>
            </p:cNvSpPr>
            <p:nvPr/>
          </p:nvSpPr>
          <p:spPr bwMode="auto">
            <a:xfrm>
              <a:off x="1368490" y="977333"/>
              <a:ext cx="3255323" cy="21544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a:solidFill>
                    <a:schemeClr val="bg1">
                      <a:lumMod val="65000"/>
                    </a:schemeClr>
                  </a:solidFill>
                  <a:latin typeface="黑体" panose="02010609060101010101" pitchFamily="49" charset="-122"/>
                  <a:ea typeface="黑体" panose="02010609060101010101" pitchFamily="49" charset="-122"/>
                  <a:sym typeface="Arial" pitchFamily="34" charset="0"/>
                </a:rPr>
                <a:t>CLICK TO ADD CAPTION TEXT</a:t>
              </a:r>
              <a:endParaRPr lang="zh-CN" altLang="en-US" sz="1400">
                <a:solidFill>
                  <a:schemeClr val="bg1">
                    <a:lumMod val="65000"/>
                  </a:schemeClr>
                </a:solidFill>
                <a:latin typeface="黑体" panose="02010609060101010101" pitchFamily="49" charset="-122"/>
                <a:ea typeface="黑体" panose="02010609060101010101" pitchFamily="49" charset="-122"/>
                <a:sym typeface="Arial" pitchFamily="34" charset="0"/>
              </a:endParaRPr>
            </a:p>
          </p:txBody>
        </p:sp>
      </p:grpSp>
      <p:sp>
        <p:nvSpPr>
          <p:cNvPr id="8" name="文本框 7">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9D85173-890A-4B9B-B7DC-8686058683F7}"/>
              </a:ext>
            </a:extLst>
          </p:cNvPr>
          <p:cNvSpPr txBox="1"/>
          <p:nvPr/>
        </p:nvSpPr>
        <p:spPr>
          <a:xfrm>
            <a:off x="910394" y="579180"/>
            <a:ext cx="11160445" cy="597279"/>
          </a:xfrm>
          <a:prstGeom prst="rect">
            <a:avLst/>
          </a:prstGeom>
          <a:noFill/>
        </p:spPr>
        <p:txBody>
          <a:bodyPr wrap="square">
            <a:spAutoFit/>
          </a:bodyPr>
          <a:lstStyle/>
          <a:p>
            <a:pPr>
              <a:lnSpc>
                <a:spcPct val="200000"/>
              </a:lnSpc>
            </a:pPr>
            <a:r>
              <a:rPr lang="zh-CN" altLang="en-US" sz="2000" b="1">
                <a:solidFill>
                  <a:srgbClr val="C00000"/>
                </a:solidFill>
                <a:latin typeface="+mn-ea"/>
              </a:rPr>
              <a:t>四</a:t>
            </a:r>
            <a:r>
              <a:rPr lang="zh-CN" altLang="en-US" sz="2000" b="1" i="0">
                <a:solidFill>
                  <a:srgbClr val="C00000"/>
                </a:solidFill>
                <a:effectLst/>
                <a:latin typeface="+mn-ea"/>
              </a:rPr>
              <a:t>、一词多义</a:t>
            </a:r>
            <a:endParaRPr lang="en-US" altLang="zh-CN" sz="2000" b="1" i="0">
              <a:solidFill>
                <a:srgbClr val="C00000"/>
              </a:solidFill>
              <a:effectLst/>
              <a:latin typeface="+mn-ea"/>
            </a:endParaRPr>
          </a:p>
        </p:txBody>
      </p:sp>
      <p:sp>
        <p:nvSpPr>
          <p:cNvPr id="11" name="文本框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4B6C90B-0010-48FE-9186-998663A9FF51}"/>
              </a:ext>
            </a:extLst>
          </p:cNvPr>
          <p:cNvSpPr txBox="1"/>
          <p:nvPr/>
        </p:nvSpPr>
        <p:spPr>
          <a:xfrm>
            <a:off x="910394" y="1071623"/>
            <a:ext cx="6094826" cy="3888244"/>
          </a:xfrm>
          <a:prstGeom prst="rect">
            <a:avLst/>
          </a:prstGeom>
          <a:noFill/>
        </p:spPr>
        <p:txBody>
          <a:bodyPr wrap="square">
            <a:spAutoFit/>
          </a:bodyPr>
          <a:lstStyle/>
          <a:p>
            <a:pPr marL="285750" indent="-285750">
              <a:lnSpc>
                <a:spcPct val="200000"/>
              </a:lnSpc>
              <a:buFont typeface="Wingdings" panose="05000000000000000000" pitchFamily="2" charset="2"/>
              <a:buChar char="n"/>
            </a:pPr>
            <a:r>
              <a:rPr lang="zh-CN" altLang="en-US" b="0" i="0">
                <a:solidFill>
                  <a:srgbClr val="0F0F0F"/>
                </a:solidFill>
                <a:effectLst/>
                <a:latin typeface="����"/>
              </a:rPr>
              <a:t>军</a:t>
            </a:r>
            <a:r>
              <a:rPr lang="zh-CN" altLang="en-US"/>
              <a:t/>
            </a:r>
            <a:br>
              <a:rPr lang="zh-CN" altLang="en-US"/>
            </a:br>
            <a:r>
              <a:rPr lang="zh-CN" altLang="en-US" b="0" i="0">
                <a:solidFill>
                  <a:srgbClr val="0F0F0F"/>
                </a:solidFill>
                <a:effectLst/>
                <a:latin typeface="����"/>
              </a:rPr>
              <a:t>①沛公军霸上（驻军，动词）</a:t>
            </a:r>
            <a:r>
              <a:rPr lang="zh-CN" altLang="en-US"/>
              <a:t/>
            </a:r>
            <a:br>
              <a:rPr lang="zh-CN" altLang="en-US"/>
            </a:br>
            <a:r>
              <a:rPr lang="zh-CN" altLang="en-US" b="0" i="0">
                <a:solidFill>
                  <a:srgbClr val="0F0F0F"/>
                </a:solidFill>
                <a:effectLst/>
                <a:latin typeface="����"/>
              </a:rPr>
              <a:t>②从此道至吾军（军营，名词）</a:t>
            </a:r>
            <a:r>
              <a:rPr lang="zh-CN" altLang="en-US"/>
              <a:t/>
            </a:r>
            <a:br>
              <a:rPr lang="zh-CN" altLang="en-US"/>
            </a:br>
            <a:r>
              <a:rPr lang="zh-CN" altLang="en-US" b="0" i="0">
                <a:solidFill>
                  <a:srgbClr val="0F0F0F"/>
                </a:solidFill>
                <a:effectLst/>
                <a:latin typeface="����"/>
              </a:rPr>
              <a:t>③为击破沛公军（军队，名词）</a:t>
            </a:r>
            <a:endParaRPr lang="en-US" altLang="zh-CN" b="0" i="0">
              <a:solidFill>
                <a:srgbClr val="0F0F0F"/>
              </a:solidFill>
              <a:effectLst/>
              <a:latin typeface="����"/>
            </a:endParaRPr>
          </a:p>
          <a:p>
            <a:pPr marL="285750" indent="-285750">
              <a:lnSpc>
                <a:spcPct val="200000"/>
              </a:lnSpc>
              <a:buFont typeface="Wingdings" panose="05000000000000000000" pitchFamily="2" charset="2"/>
              <a:buChar char="n"/>
            </a:pPr>
            <a:r>
              <a:rPr lang="zh-CN" altLang="en-US" b="0" i="0">
                <a:solidFill>
                  <a:srgbClr val="0F0F0F"/>
                </a:solidFill>
                <a:effectLst/>
                <a:latin typeface="����"/>
              </a:rPr>
              <a:t>言</a:t>
            </a:r>
            <a:r>
              <a:rPr lang="zh-CN" altLang="en-US"/>
              <a:t/>
            </a:r>
            <a:br>
              <a:rPr lang="zh-CN" altLang="en-US"/>
            </a:br>
            <a:r>
              <a:rPr lang="zh-CN" altLang="en-US" b="0" i="0">
                <a:solidFill>
                  <a:srgbClr val="0F0F0F"/>
                </a:solidFill>
                <a:effectLst/>
                <a:latin typeface="����"/>
              </a:rPr>
              <a:t>①曹无伤使人言于项羽曰</a:t>
            </a:r>
            <a:r>
              <a:rPr lang="en-US" altLang="zh-CN" b="0" i="0">
                <a:solidFill>
                  <a:srgbClr val="0F0F0F"/>
                </a:solidFill>
                <a:effectLst/>
                <a:latin typeface="����"/>
              </a:rPr>
              <a:t>……</a:t>
            </a:r>
            <a:r>
              <a:rPr lang="zh-CN" altLang="en-US" b="0" i="0">
                <a:solidFill>
                  <a:srgbClr val="0F0F0F"/>
                </a:solidFill>
                <a:effectLst/>
                <a:latin typeface="����"/>
              </a:rPr>
              <a:t>（说，动词）</a:t>
            </a:r>
            <a:r>
              <a:rPr lang="zh-CN" altLang="en-US"/>
              <a:t/>
            </a:r>
            <a:br>
              <a:rPr lang="zh-CN" altLang="en-US"/>
            </a:br>
            <a:r>
              <a:rPr lang="zh-CN" altLang="en-US" b="0" i="0">
                <a:solidFill>
                  <a:srgbClr val="0F0F0F"/>
                </a:solidFill>
                <a:effectLst/>
                <a:latin typeface="����"/>
              </a:rPr>
              <a:t>②具以沛公言报项王（话，名词）</a:t>
            </a:r>
            <a:endParaRPr lang="en-US" altLang="zh-CN" b="0" i="0">
              <a:solidFill>
                <a:srgbClr val="0F0F0F"/>
              </a:solidFill>
              <a:effectLst/>
              <a:latin typeface="����"/>
            </a:endParaRPr>
          </a:p>
        </p:txBody>
      </p:sp>
      <p:sp>
        <p:nvSpPr>
          <p:cNvPr id="12" name="文本框 1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A970B36B-494D-4067-BBC4-1A66EED5A307}"/>
              </a:ext>
            </a:extLst>
          </p:cNvPr>
          <p:cNvSpPr txBox="1"/>
          <p:nvPr/>
        </p:nvSpPr>
        <p:spPr>
          <a:xfrm>
            <a:off x="6039316" y="1071623"/>
            <a:ext cx="6094826" cy="4996240"/>
          </a:xfrm>
          <a:prstGeom prst="rect">
            <a:avLst/>
          </a:prstGeom>
          <a:noFill/>
        </p:spPr>
        <p:txBody>
          <a:bodyPr wrap="square">
            <a:spAutoFit/>
          </a:bodyPr>
          <a:lstStyle/>
          <a:p>
            <a:pPr marL="285750" indent="-285750">
              <a:lnSpc>
                <a:spcPct val="200000"/>
              </a:lnSpc>
              <a:buFont typeface="Wingdings" panose="05000000000000000000" pitchFamily="2" charset="2"/>
              <a:buChar char="n"/>
            </a:pPr>
            <a:r>
              <a:rPr lang="zh-CN" altLang="en-US" b="0" i="0">
                <a:solidFill>
                  <a:srgbClr val="0F0F0F"/>
                </a:solidFill>
                <a:effectLst/>
                <a:latin typeface="����"/>
              </a:rPr>
              <a:t>幸</a:t>
            </a:r>
            <a:r>
              <a:rPr lang="zh-CN" altLang="en-US"/>
              <a:t/>
            </a:r>
            <a:br>
              <a:rPr lang="zh-CN" altLang="en-US"/>
            </a:br>
            <a:r>
              <a:rPr lang="zh-CN" altLang="en-US" b="0" i="0">
                <a:solidFill>
                  <a:srgbClr val="0F0F0F"/>
                </a:solidFill>
                <a:effectLst/>
                <a:latin typeface="����"/>
              </a:rPr>
              <a:t>①妇女无所幸（封建君主对妻妾的宠爱叫“幸”）</a:t>
            </a:r>
            <a:r>
              <a:rPr lang="zh-CN" altLang="en-US"/>
              <a:t/>
            </a:r>
            <a:br>
              <a:rPr lang="zh-CN" altLang="en-US"/>
            </a:br>
            <a:r>
              <a:rPr lang="zh-CN" altLang="en-US" b="0" i="0">
                <a:solidFill>
                  <a:srgbClr val="0F0F0F"/>
                </a:solidFill>
                <a:effectLst/>
                <a:latin typeface="����"/>
              </a:rPr>
              <a:t>②故幸来告良（幸亏，副词</a:t>
            </a:r>
            <a:endParaRPr lang="en-US" altLang="zh-CN" b="0" i="0">
              <a:solidFill>
                <a:srgbClr val="0F0F0F"/>
              </a:solidFill>
              <a:effectLst/>
              <a:latin typeface="����"/>
            </a:endParaRPr>
          </a:p>
          <a:p>
            <a:pPr marL="285750" indent="-285750">
              <a:lnSpc>
                <a:spcPct val="200000"/>
              </a:lnSpc>
              <a:buFont typeface="Wingdings" panose="05000000000000000000" pitchFamily="2" charset="2"/>
              <a:buChar char="n"/>
            </a:pPr>
            <a:r>
              <a:rPr lang="zh-CN" altLang="en-US" b="0" i="0">
                <a:solidFill>
                  <a:srgbClr val="0F0F0F"/>
                </a:solidFill>
                <a:effectLst/>
                <a:latin typeface="����"/>
              </a:rPr>
              <a:t>去</a:t>
            </a:r>
            <a:r>
              <a:rPr lang="zh-CN" altLang="en-US"/>
              <a:t/>
            </a:r>
            <a:br>
              <a:rPr lang="zh-CN" altLang="en-US"/>
            </a:br>
            <a:r>
              <a:rPr lang="zh-CN" altLang="en-US" b="0" i="0">
                <a:solidFill>
                  <a:srgbClr val="0F0F0F"/>
                </a:solidFill>
                <a:effectLst/>
                <a:latin typeface="����"/>
              </a:rPr>
              <a:t>①亡去不义（离开，动词）</a:t>
            </a:r>
            <a:r>
              <a:rPr lang="zh-CN" altLang="en-US"/>
              <a:t/>
            </a:r>
            <a:br>
              <a:rPr lang="zh-CN" altLang="en-US"/>
            </a:br>
            <a:r>
              <a:rPr lang="zh-CN" altLang="en-US" b="0" i="0">
                <a:solidFill>
                  <a:srgbClr val="0F0F0F"/>
                </a:solidFill>
                <a:effectLst/>
                <a:latin typeface="����"/>
              </a:rPr>
              <a:t>②相去四十里（距离，动词）</a:t>
            </a:r>
            <a:endParaRPr lang="en-US" altLang="zh-CN" b="0" i="0">
              <a:solidFill>
                <a:srgbClr val="0F0F0F"/>
              </a:solidFill>
              <a:effectLst/>
              <a:latin typeface="����"/>
            </a:endParaRPr>
          </a:p>
          <a:p>
            <a:pPr marL="285750" indent="-285750">
              <a:lnSpc>
                <a:spcPct val="200000"/>
              </a:lnSpc>
              <a:buFont typeface="Wingdings" panose="05000000000000000000" pitchFamily="2" charset="2"/>
              <a:buChar char="n"/>
            </a:pPr>
            <a:r>
              <a:rPr lang="zh-CN" altLang="en-US" b="0" i="0">
                <a:solidFill>
                  <a:srgbClr val="0F0F0F"/>
                </a:solidFill>
                <a:effectLst/>
                <a:latin typeface="����"/>
              </a:rPr>
              <a:t>当</a:t>
            </a:r>
            <a:r>
              <a:rPr lang="zh-CN" altLang="en-US"/>
              <a:t/>
            </a:r>
            <a:br>
              <a:rPr lang="zh-CN" altLang="en-US"/>
            </a:br>
            <a:r>
              <a:rPr lang="zh-CN" altLang="en-US" b="0" i="0">
                <a:solidFill>
                  <a:srgbClr val="0F0F0F"/>
                </a:solidFill>
                <a:effectLst/>
                <a:latin typeface="����"/>
              </a:rPr>
              <a:t>①当是时（正当</a:t>
            </a:r>
            <a:r>
              <a:rPr lang="en-US" altLang="zh-CN" b="0" i="0">
                <a:solidFill>
                  <a:srgbClr val="0F0F0F"/>
                </a:solidFill>
                <a:effectLst/>
                <a:latin typeface="����"/>
              </a:rPr>
              <a:t>……</a:t>
            </a:r>
            <a:r>
              <a:rPr lang="zh-CN" altLang="en-US" b="0" i="0">
                <a:solidFill>
                  <a:srgbClr val="0F0F0F"/>
                </a:solidFill>
                <a:effectLst/>
                <a:latin typeface="����"/>
              </a:rPr>
              <a:t>时候，介词）</a:t>
            </a:r>
            <a:r>
              <a:rPr lang="zh-CN" altLang="en-US"/>
              <a:t/>
            </a:r>
            <a:br>
              <a:rPr lang="zh-CN" altLang="en-US"/>
            </a:br>
            <a:r>
              <a:rPr lang="zh-CN" altLang="en-US" b="0" i="0">
                <a:solidFill>
                  <a:srgbClr val="0F0F0F"/>
                </a:solidFill>
                <a:effectLst/>
                <a:latin typeface="����"/>
              </a:rPr>
              <a:t>②料大王士卒足以当项王乎（抵挡，抵抗，抵御）</a:t>
            </a:r>
            <a:endParaRPr lang="en-US" altLang="zh-CN" b="0" i="0">
              <a:solidFill>
                <a:srgbClr val="0F0F0F"/>
              </a:solidFill>
              <a:effectLst/>
              <a:latin typeface="����"/>
            </a:endParaRPr>
          </a:p>
        </p:txBody>
      </p:sp>
    </p:spTree>
    <p:extLst>
      <p:ext uri="{BB962C8B-B14F-4D97-AF65-F5344CB8AC3E}">
        <p14:creationId xmlns:p14="http://schemas.microsoft.com/office/powerpoint/2010/main" val="364469872"/>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C9DCAFDC-EE7F-479B-B1CA-27BB90F03E17}"/>
              </a:ext>
            </a:extLst>
          </p:cNvPr>
          <p:cNvGrpSpPr/>
          <p:nvPr/>
        </p:nvGrpSpPr>
        <p:grpSpPr>
          <a:xfrm>
            <a:off x="729860" y="172575"/>
            <a:ext cx="10891548" cy="705245"/>
            <a:chOff x="1353976" y="487532"/>
            <a:chExt cx="10891548" cy="705245"/>
          </a:xfrm>
        </p:grpSpPr>
        <p:sp>
          <p:nvSpPr>
            <p:cNvPr id="7" name="矩形 6">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73E4EBC-AF25-4CE5-8EB9-A7158D5B3C6F}"/>
                </a:ext>
              </a:extLst>
            </p:cNvPr>
            <p:cNvSpPr/>
            <p:nvPr/>
          </p:nvSpPr>
          <p:spPr>
            <a:xfrm flipV="1">
              <a:off x="4362560" y="917838"/>
              <a:ext cx="7882964" cy="45719"/>
            </a:xfrm>
            <a:prstGeom prst="rect">
              <a:avLst/>
            </a:prstGeom>
            <a:solidFill>
              <a:srgbClr val="8A70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黑体" panose="02010609060101010101" pitchFamily="49" charset="-122"/>
                <a:ea typeface="黑体" panose="02010609060101010101" pitchFamily="49" charset="-122"/>
              </a:endParaRPr>
            </a:p>
          </p:txBody>
        </p:sp>
        <p:sp>
          <p:nvSpPr>
            <p:cNvPr id="9" name="TextBox 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6D27725E-735A-4245-9A17-BFB4AC525853}"/>
                </a:ext>
              </a:extLst>
            </p:cNvPr>
            <p:cNvSpPr txBox="1">
              <a:spLocks noChangeArrowheads="1"/>
            </p:cNvSpPr>
            <p:nvPr/>
          </p:nvSpPr>
          <p:spPr bwMode="auto">
            <a:xfrm>
              <a:off x="1353976" y="487532"/>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a:solidFill>
                    <a:srgbClr val="8A705E"/>
                  </a:solidFill>
                  <a:latin typeface="黑体" panose="02010609060101010101" pitchFamily="49" charset="-122"/>
                  <a:ea typeface="黑体" panose="02010609060101010101" pitchFamily="49" charset="-122"/>
                  <a:sym typeface="Arial" pitchFamily="34" charset="0"/>
                </a:rPr>
                <a:t>文言知识</a:t>
              </a:r>
            </a:p>
          </p:txBody>
        </p:sp>
        <p:sp>
          <p:nvSpPr>
            <p:cNvPr id="10" name="TextBox 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1DE0EAD-A289-42EC-8B55-5E2CC9CE33B8}"/>
                </a:ext>
              </a:extLst>
            </p:cNvPr>
            <p:cNvSpPr txBox="1">
              <a:spLocks noChangeArrowheads="1"/>
            </p:cNvSpPr>
            <p:nvPr/>
          </p:nvSpPr>
          <p:spPr bwMode="auto">
            <a:xfrm>
              <a:off x="1368490" y="977333"/>
              <a:ext cx="3255323" cy="21544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a:solidFill>
                    <a:schemeClr val="bg1">
                      <a:lumMod val="65000"/>
                    </a:schemeClr>
                  </a:solidFill>
                  <a:latin typeface="黑体" panose="02010609060101010101" pitchFamily="49" charset="-122"/>
                  <a:ea typeface="黑体" panose="02010609060101010101" pitchFamily="49" charset="-122"/>
                  <a:sym typeface="Arial" pitchFamily="34" charset="0"/>
                </a:rPr>
                <a:t>CLICK TO ADD CAPTION TEXT</a:t>
              </a:r>
              <a:endParaRPr lang="zh-CN" altLang="en-US" sz="1400">
                <a:solidFill>
                  <a:schemeClr val="bg1">
                    <a:lumMod val="65000"/>
                  </a:schemeClr>
                </a:solidFill>
                <a:latin typeface="黑体" panose="02010609060101010101" pitchFamily="49" charset="-122"/>
                <a:ea typeface="黑体" panose="02010609060101010101" pitchFamily="49" charset="-122"/>
                <a:sym typeface="Arial" pitchFamily="34" charset="0"/>
              </a:endParaRPr>
            </a:p>
          </p:txBody>
        </p:sp>
      </p:grpSp>
      <p:sp>
        <p:nvSpPr>
          <p:cNvPr id="8" name="文本框 7">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9D85173-890A-4B9B-B7DC-8686058683F7}"/>
              </a:ext>
            </a:extLst>
          </p:cNvPr>
          <p:cNvSpPr txBox="1"/>
          <p:nvPr/>
        </p:nvSpPr>
        <p:spPr>
          <a:xfrm>
            <a:off x="910394" y="579180"/>
            <a:ext cx="11160445" cy="597279"/>
          </a:xfrm>
          <a:prstGeom prst="rect">
            <a:avLst/>
          </a:prstGeom>
          <a:noFill/>
        </p:spPr>
        <p:txBody>
          <a:bodyPr wrap="square">
            <a:spAutoFit/>
          </a:bodyPr>
          <a:lstStyle/>
          <a:p>
            <a:pPr>
              <a:lnSpc>
                <a:spcPct val="200000"/>
              </a:lnSpc>
            </a:pPr>
            <a:r>
              <a:rPr lang="zh-CN" altLang="en-US" sz="2000" b="1">
                <a:solidFill>
                  <a:srgbClr val="C00000"/>
                </a:solidFill>
                <a:latin typeface="+mn-ea"/>
              </a:rPr>
              <a:t>四</a:t>
            </a:r>
            <a:r>
              <a:rPr lang="zh-CN" altLang="en-US" sz="2000" b="1" i="0">
                <a:solidFill>
                  <a:srgbClr val="C00000"/>
                </a:solidFill>
                <a:effectLst/>
                <a:latin typeface="+mn-ea"/>
              </a:rPr>
              <a:t>、一词多义</a:t>
            </a:r>
            <a:endParaRPr lang="en-US" altLang="zh-CN" sz="2000" b="1" i="0">
              <a:solidFill>
                <a:srgbClr val="C00000"/>
              </a:solidFill>
              <a:effectLst/>
              <a:latin typeface="+mn-ea"/>
            </a:endParaRPr>
          </a:p>
        </p:txBody>
      </p:sp>
      <p:sp>
        <p:nvSpPr>
          <p:cNvPr id="11" name="文本框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4B6C90B-0010-48FE-9186-998663A9FF51}"/>
              </a:ext>
            </a:extLst>
          </p:cNvPr>
          <p:cNvSpPr txBox="1"/>
          <p:nvPr/>
        </p:nvSpPr>
        <p:spPr>
          <a:xfrm>
            <a:off x="910394" y="1071623"/>
            <a:ext cx="6094826" cy="3888244"/>
          </a:xfrm>
          <a:prstGeom prst="rect">
            <a:avLst/>
          </a:prstGeom>
          <a:noFill/>
        </p:spPr>
        <p:txBody>
          <a:bodyPr wrap="square">
            <a:spAutoFit/>
          </a:bodyPr>
          <a:lstStyle/>
          <a:p>
            <a:pPr marL="285750" indent="-285750">
              <a:lnSpc>
                <a:spcPct val="200000"/>
              </a:lnSpc>
              <a:buFont typeface="Wingdings" panose="05000000000000000000" pitchFamily="2" charset="2"/>
              <a:buChar char="n"/>
            </a:pPr>
            <a:r>
              <a:rPr lang="zh-CN" altLang="en-US" b="0" i="0">
                <a:solidFill>
                  <a:srgbClr val="0F0F0F"/>
                </a:solidFill>
                <a:effectLst/>
                <a:latin typeface="����"/>
              </a:rPr>
              <a:t>故</a:t>
            </a:r>
            <a:r>
              <a:rPr lang="zh-CN" altLang="en-US"/>
              <a:t/>
            </a:r>
            <a:br>
              <a:rPr lang="zh-CN" altLang="en-US"/>
            </a:br>
            <a:r>
              <a:rPr lang="zh-CN" altLang="en-US" b="0" i="0">
                <a:solidFill>
                  <a:srgbClr val="0F0F0F"/>
                </a:solidFill>
                <a:effectLst/>
                <a:latin typeface="����"/>
              </a:rPr>
              <a:t>①君安与项伯有故（交情，形容词作名词）</a:t>
            </a:r>
            <a:r>
              <a:rPr lang="zh-CN" altLang="en-US"/>
              <a:t/>
            </a:r>
            <a:br>
              <a:rPr lang="zh-CN" altLang="en-US"/>
            </a:br>
            <a:r>
              <a:rPr lang="zh-CN" altLang="en-US" b="0" i="0">
                <a:solidFill>
                  <a:srgbClr val="0F0F0F"/>
                </a:solidFill>
                <a:effectLst/>
                <a:latin typeface="����"/>
              </a:rPr>
              <a:t>②故遣将守关者（特意，副词）</a:t>
            </a:r>
            <a:r>
              <a:rPr lang="zh-CN" altLang="en-US"/>
              <a:t/>
            </a:r>
            <a:br>
              <a:rPr lang="zh-CN" altLang="en-US"/>
            </a:br>
            <a:r>
              <a:rPr lang="zh-CN" altLang="en-US" b="0" i="0">
                <a:solidFill>
                  <a:srgbClr val="0F0F0F"/>
                </a:solidFill>
                <a:effectLst/>
                <a:latin typeface="����"/>
              </a:rPr>
              <a:t>③故听之（所以，连词）</a:t>
            </a:r>
            <a:endParaRPr lang="en-US" altLang="zh-CN" b="0" i="0">
              <a:solidFill>
                <a:srgbClr val="0F0F0F"/>
              </a:solidFill>
              <a:effectLst/>
              <a:latin typeface="����"/>
            </a:endParaRPr>
          </a:p>
          <a:p>
            <a:pPr marL="285750" indent="-285750">
              <a:lnSpc>
                <a:spcPct val="200000"/>
              </a:lnSpc>
              <a:buFont typeface="Wingdings" panose="05000000000000000000" pitchFamily="2" charset="2"/>
              <a:buChar char="n"/>
            </a:pPr>
            <a:r>
              <a:rPr lang="zh-CN" altLang="en-US" b="0" i="0">
                <a:solidFill>
                  <a:srgbClr val="0F0F0F"/>
                </a:solidFill>
                <a:effectLst/>
                <a:latin typeface="����"/>
              </a:rPr>
              <a:t>坐</a:t>
            </a:r>
            <a:r>
              <a:rPr lang="zh-CN" altLang="en-US"/>
              <a:t/>
            </a:r>
            <a:br>
              <a:rPr lang="zh-CN" altLang="en-US"/>
            </a:br>
            <a:r>
              <a:rPr lang="zh-CN" altLang="en-US" b="0" i="0">
                <a:solidFill>
                  <a:srgbClr val="0F0F0F"/>
                </a:solidFill>
                <a:effectLst/>
                <a:latin typeface="����"/>
              </a:rPr>
              <a:t>①项王、项伯东向坐（坐下，动词）</a:t>
            </a:r>
            <a:r>
              <a:rPr lang="zh-CN" altLang="en-US"/>
              <a:t/>
            </a:r>
            <a:br>
              <a:rPr lang="zh-CN" altLang="en-US"/>
            </a:br>
            <a:r>
              <a:rPr lang="zh-CN" altLang="en-US" b="0" i="0">
                <a:solidFill>
                  <a:srgbClr val="0F0F0F"/>
                </a:solidFill>
                <a:effectLst/>
                <a:latin typeface="����"/>
              </a:rPr>
              <a:t>②因击沛公于坐（座位，名词）</a:t>
            </a:r>
            <a:endParaRPr lang="en-US" altLang="zh-CN" b="0" i="0">
              <a:solidFill>
                <a:srgbClr val="0F0F0F"/>
              </a:solidFill>
              <a:effectLst/>
              <a:latin typeface="����"/>
            </a:endParaRPr>
          </a:p>
        </p:txBody>
      </p:sp>
      <p:sp>
        <p:nvSpPr>
          <p:cNvPr id="12" name="文本框 1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A970B36B-494D-4067-BBC4-1A66EED5A307}"/>
              </a:ext>
            </a:extLst>
          </p:cNvPr>
          <p:cNvSpPr txBox="1"/>
          <p:nvPr/>
        </p:nvSpPr>
        <p:spPr>
          <a:xfrm>
            <a:off x="6039316" y="1071623"/>
            <a:ext cx="6094826" cy="4996240"/>
          </a:xfrm>
          <a:prstGeom prst="rect">
            <a:avLst/>
          </a:prstGeom>
          <a:noFill/>
        </p:spPr>
        <p:txBody>
          <a:bodyPr wrap="square">
            <a:spAutoFit/>
          </a:bodyPr>
          <a:lstStyle/>
          <a:p>
            <a:pPr marL="285750" indent="-285750">
              <a:lnSpc>
                <a:spcPct val="200000"/>
              </a:lnSpc>
              <a:buFont typeface="Wingdings" panose="05000000000000000000" pitchFamily="2" charset="2"/>
              <a:buChar char="n"/>
            </a:pPr>
            <a:r>
              <a:rPr lang="zh-CN" altLang="en-US" b="0" i="0">
                <a:solidFill>
                  <a:srgbClr val="0F0F0F"/>
                </a:solidFill>
                <a:effectLst/>
                <a:latin typeface="����"/>
              </a:rPr>
              <a:t>从</a:t>
            </a:r>
            <a:r>
              <a:rPr lang="zh-CN" altLang="en-US"/>
              <a:t/>
            </a:r>
            <a:br>
              <a:rPr lang="zh-CN" altLang="en-US"/>
            </a:br>
            <a:r>
              <a:rPr lang="zh-CN" altLang="en-US" b="0" i="0">
                <a:solidFill>
                  <a:srgbClr val="0F0F0F"/>
                </a:solidFill>
                <a:effectLst/>
                <a:latin typeface="����"/>
              </a:rPr>
              <a:t>①张良是时从沛公（跟随，动词）</a:t>
            </a:r>
            <a:r>
              <a:rPr lang="zh-CN" altLang="en-US"/>
              <a:t/>
            </a:r>
            <a:br>
              <a:rPr lang="zh-CN" altLang="en-US"/>
            </a:br>
            <a:r>
              <a:rPr lang="zh-CN" altLang="en-US" b="0" i="0">
                <a:solidFill>
                  <a:srgbClr val="0F0F0F"/>
                </a:solidFill>
                <a:effectLst/>
                <a:latin typeface="����"/>
              </a:rPr>
              <a:t>②沛公旦日从百余骑来见项王（带领，使</a:t>
            </a:r>
            <a:r>
              <a:rPr lang="en-US" altLang="zh-CN" b="0" i="0">
                <a:solidFill>
                  <a:srgbClr val="0F0F0F"/>
                </a:solidFill>
                <a:effectLst/>
                <a:latin typeface="����"/>
              </a:rPr>
              <a:t>……</a:t>
            </a:r>
            <a:r>
              <a:rPr lang="zh-CN" altLang="en-US" b="0" i="0">
                <a:solidFill>
                  <a:srgbClr val="0F0F0F"/>
                </a:solidFill>
                <a:effectLst/>
                <a:latin typeface="����"/>
              </a:rPr>
              <a:t>跟着，动</a:t>
            </a:r>
            <a:endParaRPr lang="en-US" altLang="zh-CN" b="0" i="0">
              <a:solidFill>
                <a:srgbClr val="0F0F0F"/>
              </a:solidFill>
              <a:effectLst/>
              <a:latin typeface="����"/>
            </a:endParaRPr>
          </a:p>
          <a:p>
            <a:pPr marL="285750" indent="-285750">
              <a:lnSpc>
                <a:spcPct val="200000"/>
              </a:lnSpc>
              <a:buFont typeface="Wingdings" panose="05000000000000000000" pitchFamily="2" charset="2"/>
              <a:buChar char="n"/>
            </a:pPr>
            <a:r>
              <a:rPr lang="zh-CN" altLang="en-US" b="0" i="0">
                <a:solidFill>
                  <a:srgbClr val="0F0F0F"/>
                </a:solidFill>
                <a:effectLst/>
                <a:latin typeface="����"/>
              </a:rPr>
              <a:t>胜</a:t>
            </a:r>
            <a:r>
              <a:rPr lang="zh-CN" altLang="en-US"/>
              <a:t/>
            </a:r>
            <a:br>
              <a:rPr lang="zh-CN" altLang="en-US"/>
            </a:br>
            <a:r>
              <a:rPr lang="zh-CN" altLang="en-US" b="0" i="0">
                <a:solidFill>
                  <a:srgbClr val="0F0F0F"/>
                </a:solidFill>
                <a:effectLst/>
                <a:latin typeface="����"/>
              </a:rPr>
              <a:t>①刑人如恐不胜（尽，形容词）</a:t>
            </a:r>
            <a:r>
              <a:rPr lang="zh-CN" altLang="en-US"/>
              <a:t/>
            </a:r>
            <a:br>
              <a:rPr lang="zh-CN" altLang="en-US"/>
            </a:br>
            <a:r>
              <a:rPr lang="zh-CN" altLang="en-US" b="0" i="0">
                <a:solidFill>
                  <a:srgbClr val="0F0F0F"/>
                </a:solidFill>
                <a:effectLst/>
                <a:latin typeface="����"/>
              </a:rPr>
              <a:t>②沛公不胜杯杓（禁得起，动词）</a:t>
            </a:r>
            <a:endParaRPr lang="en-US" altLang="zh-CN" b="0" i="0">
              <a:solidFill>
                <a:srgbClr val="0F0F0F"/>
              </a:solidFill>
              <a:effectLst/>
              <a:latin typeface="����"/>
            </a:endParaRPr>
          </a:p>
          <a:p>
            <a:pPr marL="285750" indent="-285750">
              <a:lnSpc>
                <a:spcPct val="200000"/>
              </a:lnSpc>
              <a:buFont typeface="Wingdings" panose="05000000000000000000" pitchFamily="2" charset="2"/>
              <a:buChar char="n"/>
            </a:pPr>
            <a:r>
              <a:rPr lang="zh-CN" altLang="en-US" b="0" i="0">
                <a:solidFill>
                  <a:srgbClr val="0F0F0F"/>
                </a:solidFill>
                <a:effectLst/>
                <a:latin typeface="����"/>
              </a:rPr>
              <a:t>击</a:t>
            </a:r>
            <a:r>
              <a:rPr lang="zh-CN" altLang="en-US"/>
              <a:t/>
            </a:r>
            <a:br>
              <a:rPr lang="zh-CN" altLang="en-US"/>
            </a:br>
            <a:r>
              <a:rPr lang="zh-CN" altLang="en-US" b="0" i="0">
                <a:solidFill>
                  <a:srgbClr val="0F0F0F"/>
                </a:solidFill>
                <a:effectLst/>
                <a:latin typeface="����"/>
              </a:rPr>
              <a:t>①为击破沛公军（动词，攻打）</a:t>
            </a:r>
            <a:r>
              <a:rPr lang="zh-CN" altLang="en-US"/>
              <a:t/>
            </a:r>
            <a:br>
              <a:rPr lang="zh-CN" altLang="en-US"/>
            </a:br>
            <a:r>
              <a:rPr lang="zh-CN" altLang="en-US" b="0" i="0">
                <a:solidFill>
                  <a:srgbClr val="0F0F0F"/>
                </a:solidFill>
                <a:effectLst/>
                <a:latin typeface="����"/>
              </a:rPr>
              <a:t>②因击沛公于坐（动词，刺杀）</a:t>
            </a:r>
            <a:endParaRPr lang="en-US" altLang="zh-CN" b="0" i="0">
              <a:solidFill>
                <a:srgbClr val="0F0F0F"/>
              </a:solidFill>
              <a:effectLst/>
              <a:latin typeface="����"/>
            </a:endParaRPr>
          </a:p>
        </p:txBody>
      </p:sp>
    </p:spTree>
    <p:extLst>
      <p:ext uri="{BB962C8B-B14F-4D97-AF65-F5344CB8AC3E}">
        <p14:creationId xmlns:p14="http://schemas.microsoft.com/office/powerpoint/2010/main" val="34942934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C9DCAFDC-EE7F-479B-B1CA-27BB90F03E17}"/>
              </a:ext>
            </a:extLst>
          </p:cNvPr>
          <p:cNvGrpSpPr/>
          <p:nvPr/>
        </p:nvGrpSpPr>
        <p:grpSpPr>
          <a:xfrm>
            <a:off x="729860" y="172575"/>
            <a:ext cx="10891548" cy="705245"/>
            <a:chOff x="1353976" y="487532"/>
            <a:chExt cx="10891548" cy="705245"/>
          </a:xfrm>
        </p:grpSpPr>
        <p:sp>
          <p:nvSpPr>
            <p:cNvPr id="7" name="矩形 6">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73E4EBC-AF25-4CE5-8EB9-A7158D5B3C6F}"/>
                </a:ext>
              </a:extLst>
            </p:cNvPr>
            <p:cNvSpPr/>
            <p:nvPr/>
          </p:nvSpPr>
          <p:spPr>
            <a:xfrm flipV="1">
              <a:off x="4362560" y="917838"/>
              <a:ext cx="7882964" cy="45719"/>
            </a:xfrm>
            <a:prstGeom prst="rect">
              <a:avLst/>
            </a:prstGeom>
            <a:solidFill>
              <a:srgbClr val="8A70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黑体" panose="02010609060101010101" pitchFamily="49" charset="-122"/>
                <a:ea typeface="黑体" panose="02010609060101010101" pitchFamily="49" charset="-122"/>
              </a:endParaRPr>
            </a:p>
          </p:txBody>
        </p:sp>
        <p:sp>
          <p:nvSpPr>
            <p:cNvPr id="9" name="TextBox 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6D27725E-735A-4245-9A17-BFB4AC525853}"/>
                </a:ext>
              </a:extLst>
            </p:cNvPr>
            <p:cNvSpPr txBox="1">
              <a:spLocks noChangeArrowheads="1"/>
            </p:cNvSpPr>
            <p:nvPr/>
          </p:nvSpPr>
          <p:spPr bwMode="auto">
            <a:xfrm>
              <a:off x="1353976" y="487532"/>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a:solidFill>
                    <a:srgbClr val="8A705E"/>
                  </a:solidFill>
                  <a:latin typeface="黑体" panose="02010609060101010101" pitchFamily="49" charset="-122"/>
                  <a:ea typeface="黑体" panose="02010609060101010101" pitchFamily="49" charset="-122"/>
                  <a:sym typeface="Arial" pitchFamily="34" charset="0"/>
                </a:rPr>
                <a:t>课文赏析</a:t>
              </a:r>
            </a:p>
          </p:txBody>
        </p:sp>
        <p:sp>
          <p:nvSpPr>
            <p:cNvPr id="10" name="TextBox 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1DE0EAD-A289-42EC-8B55-5E2CC9CE33B8}"/>
                </a:ext>
              </a:extLst>
            </p:cNvPr>
            <p:cNvSpPr txBox="1">
              <a:spLocks noChangeArrowheads="1"/>
            </p:cNvSpPr>
            <p:nvPr/>
          </p:nvSpPr>
          <p:spPr bwMode="auto">
            <a:xfrm>
              <a:off x="1368490" y="977333"/>
              <a:ext cx="3255323" cy="21544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a:solidFill>
                    <a:schemeClr val="bg1">
                      <a:lumMod val="65000"/>
                    </a:schemeClr>
                  </a:solidFill>
                  <a:latin typeface="黑体" panose="02010609060101010101" pitchFamily="49" charset="-122"/>
                  <a:ea typeface="黑体" panose="02010609060101010101" pitchFamily="49" charset="-122"/>
                  <a:sym typeface="Arial" pitchFamily="34" charset="0"/>
                </a:rPr>
                <a:t>CLICK TO ADD CAPTION TEXT</a:t>
              </a:r>
              <a:endParaRPr lang="zh-CN" altLang="en-US" sz="1400">
                <a:solidFill>
                  <a:schemeClr val="bg1">
                    <a:lumMod val="65000"/>
                  </a:schemeClr>
                </a:solidFill>
                <a:latin typeface="黑体" panose="02010609060101010101" pitchFamily="49" charset="-122"/>
                <a:ea typeface="黑体" panose="02010609060101010101" pitchFamily="49" charset="-122"/>
                <a:sym typeface="Arial" pitchFamily="34" charset="0"/>
              </a:endParaRPr>
            </a:p>
          </p:txBody>
        </p:sp>
      </p:grpSp>
      <p:grpSp>
        <p:nvGrpSpPr>
          <p:cNvPr id="8" name="组合 7">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07EC07C0-A25D-4986-8B48-9C2683D0C3C9}"/>
              </a:ext>
            </a:extLst>
          </p:cNvPr>
          <p:cNvGrpSpPr/>
          <p:nvPr/>
        </p:nvGrpSpPr>
        <p:grpSpPr>
          <a:xfrm rot="5400000">
            <a:off x="-523239" y="3122811"/>
            <a:ext cx="2834065" cy="615553"/>
            <a:chOff x="4735063" y="690444"/>
            <a:chExt cx="2834065" cy="615553"/>
          </a:xfrm>
        </p:grpSpPr>
        <p:pic>
          <p:nvPicPr>
            <p:cNvPr id="11" name="图片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EBED443F-A09D-4073-95DA-DF0AA1AB2BE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35063" y="746918"/>
              <a:ext cx="2834065" cy="487522"/>
            </a:xfrm>
            <a:prstGeom prst="rect">
              <a:avLst/>
            </a:prstGeom>
          </p:spPr>
        </p:pic>
        <p:sp>
          <p:nvSpPr>
            <p:cNvPr id="12" name="矩形 1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F3CA0ED-AA89-4AA3-BB79-BFC5FEDF549F}"/>
                </a:ext>
              </a:extLst>
            </p:cNvPr>
            <p:cNvSpPr/>
            <p:nvPr/>
          </p:nvSpPr>
          <p:spPr>
            <a:xfrm rot="16200000">
              <a:off x="5841596" y="233909"/>
              <a:ext cx="615553" cy="1528624"/>
            </a:xfrm>
            <a:prstGeom prst="rect">
              <a:avLst/>
            </a:prstGeom>
          </p:spPr>
          <p:txBody>
            <a:bodyPr vert="eaVert" wrap="none">
              <a:spAutoFit/>
            </a:bodyPr>
            <a:lstStyle/>
            <a:p>
              <a:r>
                <a:rPr lang="zh-CN" altLang="en-US" sz="2800">
                  <a:solidFill>
                    <a:srgbClr val="8A705E"/>
                  </a:solidFill>
                  <a:latin typeface="叶根友毛笔行书2.0版" panose="02010601030101010101" pitchFamily="2" charset="-122"/>
                  <a:ea typeface="叶根友毛笔行书2.0版" panose="02010601030101010101" pitchFamily="2" charset="-122"/>
                </a:rPr>
                <a:t>思考回答</a:t>
              </a:r>
            </a:p>
          </p:txBody>
        </p:sp>
      </p:grpSp>
      <p:sp>
        <p:nvSpPr>
          <p:cNvPr id="13" name="矩形 1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F5251C79-12BD-4FB6-9D2B-A153BDC2B1A5}"/>
              </a:ext>
            </a:extLst>
          </p:cNvPr>
          <p:cNvSpPr/>
          <p:nvPr/>
        </p:nvSpPr>
        <p:spPr>
          <a:xfrm>
            <a:off x="1850747" y="1137545"/>
            <a:ext cx="3775393" cy="523220"/>
          </a:xfrm>
          <a:prstGeom prst="rect">
            <a:avLst/>
          </a:prstGeom>
        </p:spPr>
        <p:txBody>
          <a:bodyPr>
            <a:spAutoFit/>
          </a:bodyPr>
          <a:lstStyle/>
          <a:p>
            <a:r>
              <a:rPr lang="zh-CN" altLang="en-US" sz="2800" b="1">
                <a:solidFill>
                  <a:srgbClr val="8A705E"/>
                </a:solidFill>
              </a:rPr>
              <a:t>文章的主题思想是什么</a:t>
            </a:r>
          </a:p>
        </p:txBody>
      </p:sp>
      <p:sp>
        <p:nvSpPr>
          <p:cNvPr id="15" name="文本框 1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A20D8FE-C54C-4FE6-9056-751FB0A53A06}"/>
              </a:ext>
            </a:extLst>
          </p:cNvPr>
          <p:cNvSpPr txBox="1"/>
          <p:nvPr/>
        </p:nvSpPr>
        <p:spPr>
          <a:xfrm>
            <a:off x="1793631" y="2046493"/>
            <a:ext cx="9207305" cy="2762744"/>
          </a:xfrm>
          <a:prstGeom prst="rect">
            <a:avLst/>
          </a:prstGeom>
          <a:noFill/>
        </p:spPr>
        <p:txBody>
          <a:bodyPr wrap="square">
            <a:spAutoFit/>
          </a:bodyPr>
          <a:lstStyle/>
          <a:p>
            <a:pPr>
              <a:lnSpc>
                <a:spcPct val="200000"/>
              </a:lnSpc>
            </a:pPr>
            <a:r>
              <a:rPr lang="zh-CN" altLang="en-US" b="0" i="0">
                <a:effectLst/>
                <a:latin typeface="+mn-ea"/>
              </a:rPr>
              <a:t>    </a:t>
            </a:r>
            <a:r>
              <a:rPr lang="zh-CN" altLang="en-US" b="0" i="0" u="sng">
                <a:effectLst/>
                <a:latin typeface="+mn-ea"/>
              </a:rPr>
              <a:t>鸿门宴是项羽和刘邦在灭秦之后长达五年的斗争的开端。虽是开端，却在某种程度上预示了这场斗争的终结。这样说，是因为作者通过对这次宴会全过程（包括会前斗争和会后余波）的描写，生动地揭示了项羽的悲剧性格：他自矜功伐而有</a:t>
            </a:r>
            <a:r>
              <a:rPr lang="en-US" altLang="zh-CN" b="0" i="0" u="sng">
                <a:effectLst/>
                <a:latin typeface="+mn-ea"/>
              </a:rPr>
              <a:t>"</a:t>
            </a:r>
            <a:r>
              <a:rPr lang="zh-CN" altLang="en-US" b="0" i="0" u="sng">
                <a:effectLst/>
                <a:latin typeface="+mn-ea"/>
              </a:rPr>
              <a:t>妇人之仁</a:t>
            </a:r>
            <a:r>
              <a:rPr lang="en-US" altLang="zh-CN" b="0" i="0" u="sng">
                <a:effectLst/>
                <a:latin typeface="+mn-ea"/>
              </a:rPr>
              <a:t>"</a:t>
            </a:r>
            <a:r>
              <a:rPr lang="zh-CN" altLang="en-US" b="0" i="0" u="sng">
                <a:effectLst/>
                <a:latin typeface="+mn-ea"/>
              </a:rPr>
              <a:t>。这种性格不改变，他就必然以失败告终。而刘邦在宴会上能化险为夷，跟善于利用对方性格弱点也是分不开的。从这段史实可以看出领袖人物的性格在历史发展重要关头上所起的作用。</a:t>
            </a:r>
            <a:endParaRPr lang="zh-CN" altLang="en-US" u="sng">
              <a:latin typeface="+mn-ea"/>
            </a:endParaRPr>
          </a:p>
        </p:txBody>
      </p:sp>
    </p:spTree>
    <p:extLst>
      <p:ext uri="{BB962C8B-B14F-4D97-AF65-F5344CB8AC3E}">
        <p14:creationId xmlns:p14="http://schemas.microsoft.com/office/powerpoint/2010/main" val="424582126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C9DCAFDC-EE7F-479B-B1CA-27BB90F03E17}"/>
              </a:ext>
            </a:extLst>
          </p:cNvPr>
          <p:cNvGrpSpPr/>
          <p:nvPr/>
        </p:nvGrpSpPr>
        <p:grpSpPr>
          <a:xfrm>
            <a:off x="729860" y="172575"/>
            <a:ext cx="10891548" cy="705245"/>
            <a:chOff x="1353976" y="487532"/>
            <a:chExt cx="10891548" cy="705245"/>
          </a:xfrm>
        </p:grpSpPr>
        <p:sp>
          <p:nvSpPr>
            <p:cNvPr id="7" name="矩形 6">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73E4EBC-AF25-4CE5-8EB9-A7158D5B3C6F}"/>
                </a:ext>
              </a:extLst>
            </p:cNvPr>
            <p:cNvSpPr/>
            <p:nvPr/>
          </p:nvSpPr>
          <p:spPr>
            <a:xfrm flipV="1">
              <a:off x="4362560" y="917838"/>
              <a:ext cx="7882964" cy="45719"/>
            </a:xfrm>
            <a:prstGeom prst="rect">
              <a:avLst/>
            </a:prstGeom>
            <a:solidFill>
              <a:srgbClr val="8A70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黑体" panose="02010609060101010101" pitchFamily="49" charset="-122"/>
                <a:ea typeface="黑体" panose="02010609060101010101" pitchFamily="49" charset="-122"/>
              </a:endParaRPr>
            </a:p>
          </p:txBody>
        </p:sp>
        <p:sp>
          <p:nvSpPr>
            <p:cNvPr id="9" name="TextBox 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6D27725E-735A-4245-9A17-BFB4AC525853}"/>
                </a:ext>
              </a:extLst>
            </p:cNvPr>
            <p:cNvSpPr txBox="1">
              <a:spLocks noChangeArrowheads="1"/>
            </p:cNvSpPr>
            <p:nvPr/>
          </p:nvSpPr>
          <p:spPr bwMode="auto">
            <a:xfrm>
              <a:off x="1353976" y="487532"/>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a:solidFill>
                    <a:srgbClr val="8A705E"/>
                  </a:solidFill>
                  <a:latin typeface="黑体" panose="02010609060101010101" pitchFamily="49" charset="-122"/>
                  <a:ea typeface="黑体" panose="02010609060101010101" pitchFamily="49" charset="-122"/>
                  <a:sym typeface="Arial" pitchFamily="34" charset="0"/>
                </a:rPr>
                <a:t>课文赏析</a:t>
              </a:r>
            </a:p>
          </p:txBody>
        </p:sp>
        <p:sp>
          <p:nvSpPr>
            <p:cNvPr id="10" name="TextBox 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1DE0EAD-A289-42EC-8B55-5E2CC9CE33B8}"/>
                </a:ext>
              </a:extLst>
            </p:cNvPr>
            <p:cNvSpPr txBox="1">
              <a:spLocks noChangeArrowheads="1"/>
            </p:cNvSpPr>
            <p:nvPr/>
          </p:nvSpPr>
          <p:spPr bwMode="auto">
            <a:xfrm>
              <a:off x="1368490" y="977333"/>
              <a:ext cx="3255323" cy="21544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a:solidFill>
                    <a:schemeClr val="bg1">
                      <a:lumMod val="65000"/>
                    </a:schemeClr>
                  </a:solidFill>
                  <a:latin typeface="黑体" panose="02010609060101010101" pitchFamily="49" charset="-122"/>
                  <a:ea typeface="黑体" panose="02010609060101010101" pitchFamily="49" charset="-122"/>
                  <a:sym typeface="Arial" pitchFamily="34" charset="0"/>
                </a:rPr>
                <a:t>CLICK TO ADD CAPTION TEXT</a:t>
              </a:r>
              <a:endParaRPr lang="zh-CN" altLang="en-US" sz="1400">
                <a:solidFill>
                  <a:schemeClr val="bg1">
                    <a:lumMod val="65000"/>
                  </a:schemeClr>
                </a:solidFill>
                <a:latin typeface="黑体" panose="02010609060101010101" pitchFamily="49" charset="-122"/>
                <a:ea typeface="黑体" panose="02010609060101010101" pitchFamily="49" charset="-122"/>
                <a:sym typeface="Arial" pitchFamily="34" charset="0"/>
              </a:endParaRPr>
            </a:p>
          </p:txBody>
        </p:sp>
      </p:grpSp>
      <p:grpSp>
        <p:nvGrpSpPr>
          <p:cNvPr id="8" name="组合 7">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07EC07C0-A25D-4986-8B48-9C2683D0C3C9}"/>
              </a:ext>
            </a:extLst>
          </p:cNvPr>
          <p:cNvGrpSpPr/>
          <p:nvPr/>
        </p:nvGrpSpPr>
        <p:grpSpPr>
          <a:xfrm rot="5400000">
            <a:off x="-523239" y="3122811"/>
            <a:ext cx="2834065" cy="615553"/>
            <a:chOff x="4735063" y="690444"/>
            <a:chExt cx="2834065" cy="615553"/>
          </a:xfrm>
        </p:grpSpPr>
        <p:pic>
          <p:nvPicPr>
            <p:cNvPr id="11" name="图片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EBED443F-A09D-4073-95DA-DF0AA1AB2BE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35063" y="746918"/>
              <a:ext cx="2834065" cy="487522"/>
            </a:xfrm>
            <a:prstGeom prst="rect">
              <a:avLst/>
            </a:prstGeom>
          </p:spPr>
        </p:pic>
        <p:sp>
          <p:nvSpPr>
            <p:cNvPr id="12" name="矩形 1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F3CA0ED-AA89-4AA3-BB79-BFC5FEDF549F}"/>
                </a:ext>
              </a:extLst>
            </p:cNvPr>
            <p:cNvSpPr/>
            <p:nvPr/>
          </p:nvSpPr>
          <p:spPr>
            <a:xfrm rot="16200000">
              <a:off x="5841596" y="233909"/>
              <a:ext cx="615553" cy="1528624"/>
            </a:xfrm>
            <a:prstGeom prst="rect">
              <a:avLst/>
            </a:prstGeom>
          </p:spPr>
          <p:txBody>
            <a:bodyPr vert="eaVert" wrap="none">
              <a:spAutoFit/>
            </a:bodyPr>
            <a:lstStyle/>
            <a:p>
              <a:r>
                <a:rPr lang="zh-CN" altLang="en-US" sz="2800">
                  <a:solidFill>
                    <a:srgbClr val="8A705E"/>
                  </a:solidFill>
                  <a:latin typeface="叶根友毛笔行书2.0版" panose="02010601030101010101" pitchFamily="2" charset="-122"/>
                  <a:ea typeface="叶根友毛笔行书2.0版" panose="02010601030101010101" pitchFamily="2" charset="-122"/>
                </a:rPr>
                <a:t>思考回答</a:t>
              </a:r>
            </a:p>
          </p:txBody>
        </p:sp>
      </p:grpSp>
      <p:sp>
        <p:nvSpPr>
          <p:cNvPr id="13" name="矩形 1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F5251C79-12BD-4FB6-9D2B-A153BDC2B1A5}"/>
              </a:ext>
            </a:extLst>
          </p:cNvPr>
          <p:cNvSpPr/>
          <p:nvPr/>
        </p:nvSpPr>
        <p:spPr>
          <a:xfrm>
            <a:off x="1850747" y="1137545"/>
            <a:ext cx="5879450" cy="523220"/>
          </a:xfrm>
          <a:prstGeom prst="rect">
            <a:avLst/>
          </a:prstGeom>
        </p:spPr>
        <p:txBody>
          <a:bodyPr wrap="square">
            <a:spAutoFit/>
          </a:bodyPr>
          <a:lstStyle/>
          <a:p>
            <a:r>
              <a:rPr lang="zh-CN" altLang="en-US" sz="2800" b="1">
                <a:solidFill>
                  <a:srgbClr val="8A705E"/>
                </a:solidFill>
              </a:rPr>
              <a:t>文章的主要情节可以分为几部分？</a:t>
            </a:r>
          </a:p>
        </p:txBody>
      </p:sp>
      <p:sp>
        <p:nvSpPr>
          <p:cNvPr id="15" name="文本框 1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A20D8FE-C54C-4FE6-9056-751FB0A53A06}"/>
              </a:ext>
            </a:extLst>
          </p:cNvPr>
          <p:cNvSpPr txBox="1"/>
          <p:nvPr/>
        </p:nvSpPr>
        <p:spPr>
          <a:xfrm>
            <a:off x="1793631" y="2046493"/>
            <a:ext cx="9207305" cy="2762744"/>
          </a:xfrm>
          <a:prstGeom prst="rect">
            <a:avLst/>
          </a:prstGeom>
          <a:noFill/>
        </p:spPr>
        <p:txBody>
          <a:bodyPr wrap="square">
            <a:spAutoFit/>
          </a:bodyPr>
          <a:lstStyle/>
          <a:p>
            <a:pPr algn="l">
              <a:lnSpc>
                <a:spcPct val="200000"/>
              </a:lnSpc>
            </a:pPr>
            <a:r>
              <a:rPr lang="zh-CN" altLang="en-US" b="0" i="0">
                <a:solidFill>
                  <a:srgbClr val="0F0F0F"/>
                </a:solidFill>
                <a:effectLst/>
                <a:latin typeface="+mn-ea"/>
              </a:rPr>
              <a:t>    </a:t>
            </a:r>
            <a:r>
              <a:rPr lang="zh-CN" altLang="en-US" b="0" i="0" u="sng">
                <a:solidFill>
                  <a:srgbClr val="0F0F0F"/>
                </a:solidFill>
                <a:effectLst/>
                <a:latin typeface="+mn-ea"/>
              </a:rPr>
              <a:t>本文按情节的发展过程可分三部分。</a:t>
            </a:r>
          </a:p>
          <a:p>
            <a:pPr algn="l">
              <a:lnSpc>
                <a:spcPct val="200000"/>
              </a:lnSpc>
            </a:pPr>
            <a:r>
              <a:rPr lang="zh-CN" altLang="en-US" b="0" i="0">
                <a:solidFill>
                  <a:srgbClr val="0F0F0F"/>
                </a:solidFill>
                <a:effectLst/>
                <a:latin typeface="+mn-ea"/>
              </a:rPr>
              <a:t>　　</a:t>
            </a:r>
            <a:r>
              <a:rPr lang="zh-CN" altLang="en-US" b="0" i="0" u="sng">
                <a:solidFill>
                  <a:srgbClr val="0F0F0F"/>
                </a:solidFill>
                <a:effectLst/>
                <a:latin typeface="+mn-ea"/>
              </a:rPr>
              <a:t>第一部分（第</a:t>
            </a:r>
            <a:r>
              <a:rPr lang="en-US" altLang="zh-CN" b="0" i="0" u="sng">
                <a:solidFill>
                  <a:srgbClr val="0F0F0F"/>
                </a:solidFill>
                <a:effectLst/>
                <a:latin typeface="+mn-ea"/>
              </a:rPr>
              <a:t>1</a:t>
            </a:r>
            <a:r>
              <a:rPr lang="zh-CN" altLang="en-US" b="0" i="0" u="sng">
                <a:solidFill>
                  <a:srgbClr val="0F0F0F"/>
                </a:solidFill>
                <a:effectLst/>
                <a:latin typeface="+mn-ea"/>
              </a:rPr>
              <a:t>、</a:t>
            </a:r>
            <a:r>
              <a:rPr lang="en-US" altLang="zh-CN" b="0" i="0" u="sng">
                <a:solidFill>
                  <a:srgbClr val="0F0F0F"/>
                </a:solidFill>
                <a:effectLst/>
                <a:latin typeface="+mn-ea"/>
              </a:rPr>
              <a:t>2</a:t>
            </a:r>
            <a:r>
              <a:rPr lang="zh-CN" altLang="en-US" b="0" i="0" u="sng">
                <a:solidFill>
                  <a:srgbClr val="0F0F0F"/>
                </a:solidFill>
                <a:effectLst/>
                <a:latin typeface="+mn-ea"/>
              </a:rPr>
              <a:t>段），交代鸿门宴的由来。</a:t>
            </a:r>
          </a:p>
          <a:p>
            <a:pPr algn="l">
              <a:lnSpc>
                <a:spcPct val="200000"/>
              </a:lnSpc>
            </a:pPr>
            <a:r>
              <a:rPr lang="zh-CN" altLang="en-US" b="0" i="0">
                <a:solidFill>
                  <a:srgbClr val="0F0F0F"/>
                </a:solidFill>
                <a:effectLst/>
                <a:latin typeface="+mn-ea"/>
              </a:rPr>
              <a:t>　　</a:t>
            </a:r>
            <a:r>
              <a:rPr lang="zh-CN" altLang="en-US" b="0" i="0" u="sng">
                <a:solidFill>
                  <a:srgbClr val="0F0F0F"/>
                </a:solidFill>
                <a:effectLst/>
                <a:latin typeface="+mn-ea"/>
              </a:rPr>
              <a:t>文章先指出刘、项两军的驻地及双方兵力，表明项羽占有绝对优势，战争的主动权在他手中。战争似乎已经迫在眉睫，却忽然出现了转机。项伯为报私恩夜访张良，刘邦于是拉拢项伯，以谎言为自己辩护。项伯同意调停，于是有了鸿门宴上的斗争。</a:t>
            </a:r>
          </a:p>
        </p:txBody>
      </p:sp>
    </p:spTree>
    <p:extLst>
      <p:ext uri="{BB962C8B-B14F-4D97-AF65-F5344CB8AC3E}">
        <p14:creationId xmlns:p14="http://schemas.microsoft.com/office/powerpoint/2010/main" val="1106102071"/>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C9DCAFDC-EE7F-479B-B1CA-27BB90F03E17}"/>
              </a:ext>
            </a:extLst>
          </p:cNvPr>
          <p:cNvGrpSpPr/>
          <p:nvPr/>
        </p:nvGrpSpPr>
        <p:grpSpPr>
          <a:xfrm>
            <a:off x="729860" y="172575"/>
            <a:ext cx="10891548" cy="705245"/>
            <a:chOff x="1353976" y="487532"/>
            <a:chExt cx="10891548" cy="705245"/>
          </a:xfrm>
        </p:grpSpPr>
        <p:sp>
          <p:nvSpPr>
            <p:cNvPr id="7" name="矩形 6">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73E4EBC-AF25-4CE5-8EB9-A7158D5B3C6F}"/>
                </a:ext>
              </a:extLst>
            </p:cNvPr>
            <p:cNvSpPr/>
            <p:nvPr/>
          </p:nvSpPr>
          <p:spPr>
            <a:xfrm flipV="1">
              <a:off x="4362560" y="917838"/>
              <a:ext cx="7882964" cy="45719"/>
            </a:xfrm>
            <a:prstGeom prst="rect">
              <a:avLst/>
            </a:prstGeom>
            <a:solidFill>
              <a:srgbClr val="8A70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黑体" panose="02010609060101010101" pitchFamily="49" charset="-122"/>
                <a:ea typeface="黑体" panose="02010609060101010101" pitchFamily="49" charset="-122"/>
              </a:endParaRPr>
            </a:p>
          </p:txBody>
        </p:sp>
        <p:sp>
          <p:nvSpPr>
            <p:cNvPr id="9" name="TextBox 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6D27725E-735A-4245-9A17-BFB4AC525853}"/>
                </a:ext>
              </a:extLst>
            </p:cNvPr>
            <p:cNvSpPr txBox="1">
              <a:spLocks noChangeArrowheads="1"/>
            </p:cNvSpPr>
            <p:nvPr/>
          </p:nvSpPr>
          <p:spPr bwMode="auto">
            <a:xfrm>
              <a:off x="1353976" y="487532"/>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a:solidFill>
                    <a:srgbClr val="8A705E"/>
                  </a:solidFill>
                  <a:latin typeface="黑体" panose="02010609060101010101" pitchFamily="49" charset="-122"/>
                  <a:ea typeface="黑体" panose="02010609060101010101" pitchFamily="49" charset="-122"/>
                  <a:sym typeface="Arial" pitchFamily="34" charset="0"/>
                </a:rPr>
                <a:t>课文赏析</a:t>
              </a:r>
            </a:p>
          </p:txBody>
        </p:sp>
        <p:sp>
          <p:nvSpPr>
            <p:cNvPr id="10" name="TextBox 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1DE0EAD-A289-42EC-8B55-5E2CC9CE33B8}"/>
                </a:ext>
              </a:extLst>
            </p:cNvPr>
            <p:cNvSpPr txBox="1">
              <a:spLocks noChangeArrowheads="1"/>
            </p:cNvSpPr>
            <p:nvPr/>
          </p:nvSpPr>
          <p:spPr bwMode="auto">
            <a:xfrm>
              <a:off x="1368490" y="977333"/>
              <a:ext cx="3255323" cy="21544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a:solidFill>
                    <a:schemeClr val="bg1">
                      <a:lumMod val="65000"/>
                    </a:schemeClr>
                  </a:solidFill>
                  <a:latin typeface="黑体" panose="02010609060101010101" pitchFamily="49" charset="-122"/>
                  <a:ea typeface="黑体" panose="02010609060101010101" pitchFamily="49" charset="-122"/>
                  <a:sym typeface="Arial" pitchFamily="34" charset="0"/>
                </a:rPr>
                <a:t>CLICK TO ADD CAPTION TEXT</a:t>
              </a:r>
              <a:endParaRPr lang="zh-CN" altLang="en-US" sz="1400">
                <a:solidFill>
                  <a:schemeClr val="bg1">
                    <a:lumMod val="65000"/>
                  </a:schemeClr>
                </a:solidFill>
                <a:latin typeface="黑体" panose="02010609060101010101" pitchFamily="49" charset="-122"/>
                <a:ea typeface="黑体" panose="02010609060101010101" pitchFamily="49" charset="-122"/>
                <a:sym typeface="Arial" pitchFamily="34" charset="0"/>
              </a:endParaRPr>
            </a:p>
          </p:txBody>
        </p:sp>
      </p:grpSp>
      <p:grpSp>
        <p:nvGrpSpPr>
          <p:cNvPr id="8" name="组合 7">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07EC07C0-A25D-4986-8B48-9C2683D0C3C9}"/>
              </a:ext>
            </a:extLst>
          </p:cNvPr>
          <p:cNvGrpSpPr/>
          <p:nvPr/>
        </p:nvGrpSpPr>
        <p:grpSpPr>
          <a:xfrm rot="5400000">
            <a:off x="-523239" y="3122811"/>
            <a:ext cx="2834065" cy="615553"/>
            <a:chOff x="4735063" y="690444"/>
            <a:chExt cx="2834065" cy="615553"/>
          </a:xfrm>
        </p:grpSpPr>
        <p:pic>
          <p:nvPicPr>
            <p:cNvPr id="11" name="图片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EBED443F-A09D-4073-95DA-DF0AA1AB2BE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35063" y="746918"/>
              <a:ext cx="2834065" cy="487522"/>
            </a:xfrm>
            <a:prstGeom prst="rect">
              <a:avLst/>
            </a:prstGeom>
          </p:spPr>
        </p:pic>
        <p:sp>
          <p:nvSpPr>
            <p:cNvPr id="12" name="矩形 1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F3CA0ED-AA89-4AA3-BB79-BFC5FEDF549F}"/>
                </a:ext>
              </a:extLst>
            </p:cNvPr>
            <p:cNvSpPr/>
            <p:nvPr/>
          </p:nvSpPr>
          <p:spPr>
            <a:xfrm rot="16200000">
              <a:off x="5841596" y="233909"/>
              <a:ext cx="615553" cy="1528624"/>
            </a:xfrm>
            <a:prstGeom prst="rect">
              <a:avLst/>
            </a:prstGeom>
          </p:spPr>
          <p:txBody>
            <a:bodyPr vert="eaVert" wrap="none">
              <a:spAutoFit/>
            </a:bodyPr>
            <a:lstStyle/>
            <a:p>
              <a:r>
                <a:rPr lang="zh-CN" altLang="en-US" sz="2800">
                  <a:solidFill>
                    <a:srgbClr val="8A705E"/>
                  </a:solidFill>
                  <a:latin typeface="叶根友毛笔行书2.0版" panose="02010601030101010101" pitchFamily="2" charset="-122"/>
                  <a:ea typeface="叶根友毛笔行书2.0版" panose="02010601030101010101" pitchFamily="2" charset="-122"/>
                </a:rPr>
                <a:t>思考回答</a:t>
              </a:r>
            </a:p>
          </p:txBody>
        </p:sp>
      </p:grpSp>
      <p:sp>
        <p:nvSpPr>
          <p:cNvPr id="13" name="矩形 1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F5251C79-12BD-4FB6-9D2B-A153BDC2B1A5}"/>
              </a:ext>
            </a:extLst>
          </p:cNvPr>
          <p:cNvSpPr/>
          <p:nvPr/>
        </p:nvSpPr>
        <p:spPr>
          <a:xfrm>
            <a:off x="1850747" y="1137545"/>
            <a:ext cx="5879450" cy="523220"/>
          </a:xfrm>
          <a:prstGeom prst="rect">
            <a:avLst/>
          </a:prstGeom>
        </p:spPr>
        <p:txBody>
          <a:bodyPr wrap="square">
            <a:spAutoFit/>
          </a:bodyPr>
          <a:lstStyle/>
          <a:p>
            <a:r>
              <a:rPr lang="zh-CN" altLang="en-US" sz="2800" b="1">
                <a:solidFill>
                  <a:srgbClr val="8A705E"/>
                </a:solidFill>
              </a:rPr>
              <a:t>文章的主要情节可以分为几部分？</a:t>
            </a:r>
          </a:p>
        </p:txBody>
      </p:sp>
      <p:sp>
        <p:nvSpPr>
          <p:cNvPr id="15" name="文本框 1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A20D8FE-C54C-4FE6-9056-751FB0A53A06}"/>
              </a:ext>
            </a:extLst>
          </p:cNvPr>
          <p:cNvSpPr txBox="1"/>
          <p:nvPr/>
        </p:nvSpPr>
        <p:spPr>
          <a:xfrm>
            <a:off x="1793631" y="2046493"/>
            <a:ext cx="9207305" cy="4424737"/>
          </a:xfrm>
          <a:prstGeom prst="rect">
            <a:avLst/>
          </a:prstGeom>
          <a:noFill/>
        </p:spPr>
        <p:txBody>
          <a:bodyPr wrap="square">
            <a:spAutoFit/>
          </a:bodyPr>
          <a:lstStyle/>
          <a:p>
            <a:pPr algn="l">
              <a:lnSpc>
                <a:spcPct val="200000"/>
              </a:lnSpc>
            </a:pPr>
            <a:r>
              <a:rPr lang="zh-CN" altLang="en-US" b="0" i="0">
                <a:solidFill>
                  <a:srgbClr val="0F0F0F"/>
                </a:solidFill>
                <a:effectLst/>
                <a:latin typeface="+mn-ea"/>
              </a:rPr>
              <a:t>　　</a:t>
            </a:r>
            <a:r>
              <a:rPr lang="zh-CN" altLang="en-US" b="0" i="0" u="sng">
                <a:solidFill>
                  <a:srgbClr val="0F0F0F"/>
                </a:solidFill>
                <a:effectLst/>
                <a:latin typeface="+mn-ea"/>
              </a:rPr>
              <a:t>第二部分（第</a:t>
            </a:r>
            <a:r>
              <a:rPr lang="en-US" altLang="zh-CN" b="0" i="0" u="sng">
                <a:solidFill>
                  <a:srgbClr val="0F0F0F"/>
                </a:solidFill>
                <a:effectLst/>
                <a:latin typeface="+mn-ea"/>
              </a:rPr>
              <a:t>3</a:t>
            </a:r>
            <a:r>
              <a:rPr lang="zh-CN" altLang="en-US" b="0" i="0" u="sng">
                <a:solidFill>
                  <a:srgbClr val="0F0F0F"/>
                </a:solidFill>
                <a:effectLst/>
                <a:latin typeface="+mn-ea"/>
              </a:rPr>
              <a:t>、</a:t>
            </a:r>
            <a:r>
              <a:rPr lang="en-US" altLang="zh-CN" b="0" i="0" u="sng">
                <a:solidFill>
                  <a:srgbClr val="0F0F0F"/>
                </a:solidFill>
                <a:effectLst/>
                <a:latin typeface="+mn-ea"/>
              </a:rPr>
              <a:t>4</a:t>
            </a:r>
            <a:r>
              <a:rPr lang="zh-CN" altLang="en-US" b="0" i="0" u="sng">
                <a:solidFill>
                  <a:srgbClr val="0F0F0F"/>
                </a:solidFill>
                <a:effectLst/>
                <a:latin typeface="+mn-ea"/>
              </a:rPr>
              <a:t>段），写鸿门宴上的斗争。</a:t>
            </a:r>
          </a:p>
          <a:p>
            <a:pPr algn="l">
              <a:lnSpc>
                <a:spcPct val="200000"/>
              </a:lnSpc>
            </a:pPr>
            <a:r>
              <a:rPr lang="zh-CN" altLang="en-US" b="0" i="0">
                <a:solidFill>
                  <a:srgbClr val="0F0F0F"/>
                </a:solidFill>
                <a:effectLst/>
                <a:latin typeface="+mn-ea"/>
              </a:rPr>
              <a:t>　　</a:t>
            </a:r>
            <a:r>
              <a:rPr lang="zh-CN" altLang="en-US" b="0" i="0" u="sng">
                <a:solidFill>
                  <a:srgbClr val="0F0F0F"/>
                </a:solidFill>
                <a:effectLst/>
                <a:latin typeface="+mn-ea"/>
              </a:rPr>
              <a:t>节奏发展得快，气氛的变化也快。开始很平和，刘邦卑词</a:t>
            </a:r>
            <a:r>
              <a:rPr lang="en-US" altLang="zh-CN" b="0" i="0" u="sng">
                <a:solidFill>
                  <a:srgbClr val="0F0F0F"/>
                </a:solidFill>
                <a:effectLst/>
                <a:latin typeface="+mn-ea"/>
              </a:rPr>
              <a:t>“</a:t>
            </a:r>
            <a:r>
              <a:rPr lang="zh-CN" altLang="en-US" b="0" i="0" u="sng">
                <a:solidFill>
                  <a:srgbClr val="0F0F0F"/>
                </a:solidFill>
                <a:effectLst/>
                <a:latin typeface="+mn-ea"/>
              </a:rPr>
              <a:t>谢罪</a:t>
            </a:r>
            <a:r>
              <a:rPr lang="en-US" altLang="zh-CN" b="0" i="0" u="sng">
                <a:solidFill>
                  <a:srgbClr val="0F0F0F"/>
                </a:solidFill>
                <a:effectLst/>
                <a:latin typeface="+mn-ea"/>
              </a:rPr>
              <a:t>”</a:t>
            </a:r>
            <a:r>
              <a:rPr lang="zh-CN" altLang="en-US" b="0" i="0" u="sng">
                <a:solidFill>
                  <a:srgbClr val="0F0F0F"/>
                </a:solidFill>
                <a:effectLst/>
                <a:latin typeface="+mn-ea"/>
              </a:rPr>
              <a:t>，项羽说出告密人，可见怒气全消，有和解意，且设宴招待刘邦。但范增蓄意杀死刘邦，继而命项庄舞剑，使气氛越来越紧张。于是张良出招樊哙。樊哙为了将众人注意力集中到自己身上来，不仅一切做得合乎礼法，而且忍辱吃了生彘肩。然后借项王</a:t>
            </a:r>
            <a:r>
              <a:rPr lang="en-US" altLang="zh-CN" b="0" i="0" u="sng">
                <a:solidFill>
                  <a:srgbClr val="0F0F0F"/>
                </a:solidFill>
                <a:effectLst/>
                <a:latin typeface="+mn-ea"/>
              </a:rPr>
              <a:t>“</a:t>
            </a:r>
            <a:r>
              <a:rPr lang="zh-CN" altLang="en-US" b="0" i="0" u="sng">
                <a:solidFill>
                  <a:srgbClr val="0F0F0F"/>
                </a:solidFill>
                <a:effectLst/>
                <a:latin typeface="+mn-ea"/>
              </a:rPr>
              <a:t>能复饮乎</a:t>
            </a:r>
            <a:r>
              <a:rPr lang="en-US" altLang="zh-CN" b="0" i="0" u="sng">
                <a:solidFill>
                  <a:srgbClr val="0F0F0F"/>
                </a:solidFill>
                <a:effectLst/>
                <a:latin typeface="+mn-ea"/>
              </a:rPr>
              <a:t>”</a:t>
            </a:r>
            <a:r>
              <a:rPr lang="zh-CN" altLang="en-US" b="0" i="0" u="sng">
                <a:solidFill>
                  <a:srgbClr val="0F0F0F"/>
                </a:solidFill>
                <a:effectLst/>
                <a:latin typeface="+mn-ea"/>
              </a:rPr>
              <a:t>之问慷慨陈词，又就席间舞剑一事指责项王</a:t>
            </a:r>
            <a:r>
              <a:rPr lang="en-US" altLang="zh-CN" b="0" i="0" u="sng">
                <a:solidFill>
                  <a:srgbClr val="0F0F0F"/>
                </a:solidFill>
                <a:effectLst/>
                <a:latin typeface="+mn-ea"/>
              </a:rPr>
              <a:t>"</a:t>
            </a:r>
            <a:r>
              <a:rPr lang="zh-CN" altLang="en-US" b="0" i="0" u="sng">
                <a:solidFill>
                  <a:srgbClr val="0F0F0F"/>
                </a:solidFill>
                <a:effectLst/>
                <a:latin typeface="+mn-ea"/>
              </a:rPr>
              <a:t>欲诛有功之人</a:t>
            </a:r>
            <a:r>
              <a:rPr lang="en-US" altLang="zh-CN" b="0" i="0" u="sng">
                <a:solidFill>
                  <a:srgbClr val="0F0F0F"/>
                </a:solidFill>
                <a:effectLst/>
                <a:latin typeface="+mn-ea"/>
              </a:rPr>
              <a:t>"</a:t>
            </a:r>
            <a:r>
              <a:rPr lang="zh-CN" altLang="en-US" b="0" i="0" u="sng">
                <a:solidFill>
                  <a:srgbClr val="0F0F0F"/>
                </a:solidFill>
                <a:effectLst/>
                <a:latin typeface="+mn-ea"/>
              </a:rPr>
              <a:t>。故</a:t>
            </a:r>
            <a:r>
              <a:rPr lang="en-US" altLang="zh-CN" b="0" i="0" u="sng">
                <a:solidFill>
                  <a:srgbClr val="0F0F0F"/>
                </a:solidFill>
                <a:effectLst/>
                <a:latin typeface="+mn-ea"/>
              </a:rPr>
              <a:t>"</a:t>
            </a:r>
            <a:r>
              <a:rPr lang="zh-CN" altLang="en-US" b="0" i="0" u="sng">
                <a:solidFill>
                  <a:srgbClr val="0F0F0F"/>
                </a:solidFill>
                <a:effectLst/>
                <a:latin typeface="+mn-ea"/>
              </a:rPr>
              <a:t>项王未有以应</a:t>
            </a:r>
            <a:r>
              <a:rPr lang="en-US" altLang="zh-CN" b="0" i="0" u="sng">
                <a:solidFill>
                  <a:srgbClr val="0F0F0F"/>
                </a:solidFill>
                <a:effectLst/>
                <a:latin typeface="+mn-ea"/>
              </a:rPr>
              <a:t>"</a:t>
            </a:r>
            <a:r>
              <a:rPr lang="zh-CN" altLang="en-US" b="0" i="0" u="sng">
                <a:solidFill>
                  <a:srgbClr val="0F0F0F"/>
                </a:solidFill>
                <a:effectLst/>
                <a:latin typeface="+mn-ea"/>
              </a:rPr>
              <a:t>，反而赐坐。至此气氛又进一步缓和，但危机仍未解除。这是宴会斗争中的高潮。</a:t>
            </a:r>
          </a:p>
          <a:p>
            <a:pPr>
              <a:lnSpc>
                <a:spcPct val="200000"/>
              </a:lnSpc>
            </a:pPr>
            <a:endParaRPr lang="zh-CN" altLang="en-US" u="sng">
              <a:latin typeface="+mn-ea"/>
            </a:endParaRPr>
          </a:p>
        </p:txBody>
      </p:sp>
    </p:spTree>
    <p:extLst>
      <p:ext uri="{BB962C8B-B14F-4D97-AF65-F5344CB8AC3E}">
        <p14:creationId xmlns:p14="http://schemas.microsoft.com/office/powerpoint/2010/main" val="1152613501"/>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C9DCAFDC-EE7F-479B-B1CA-27BB90F03E17}"/>
              </a:ext>
            </a:extLst>
          </p:cNvPr>
          <p:cNvGrpSpPr/>
          <p:nvPr/>
        </p:nvGrpSpPr>
        <p:grpSpPr>
          <a:xfrm>
            <a:off x="729860" y="172575"/>
            <a:ext cx="10891548" cy="705245"/>
            <a:chOff x="1353976" y="487532"/>
            <a:chExt cx="10891548" cy="705245"/>
          </a:xfrm>
        </p:grpSpPr>
        <p:sp>
          <p:nvSpPr>
            <p:cNvPr id="7" name="矩形 6">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73E4EBC-AF25-4CE5-8EB9-A7158D5B3C6F}"/>
                </a:ext>
              </a:extLst>
            </p:cNvPr>
            <p:cNvSpPr/>
            <p:nvPr/>
          </p:nvSpPr>
          <p:spPr>
            <a:xfrm flipV="1">
              <a:off x="4362560" y="917838"/>
              <a:ext cx="7882964" cy="45719"/>
            </a:xfrm>
            <a:prstGeom prst="rect">
              <a:avLst/>
            </a:prstGeom>
            <a:solidFill>
              <a:srgbClr val="8A70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黑体" panose="02010609060101010101" pitchFamily="49" charset="-122"/>
                <a:ea typeface="黑体" panose="02010609060101010101" pitchFamily="49" charset="-122"/>
              </a:endParaRPr>
            </a:p>
          </p:txBody>
        </p:sp>
        <p:sp>
          <p:nvSpPr>
            <p:cNvPr id="9" name="TextBox 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6D27725E-735A-4245-9A17-BFB4AC525853}"/>
                </a:ext>
              </a:extLst>
            </p:cNvPr>
            <p:cNvSpPr txBox="1">
              <a:spLocks noChangeArrowheads="1"/>
            </p:cNvSpPr>
            <p:nvPr/>
          </p:nvSpPr>
          <p:spPr bwMode="auto">
            <a:xfrm>
              <a:off x="1353976" y="487532"/>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a:solidFill>
                    <a:srgbClr val="8A705E"/>
                  </a:solidFill>
                  <a:latin typeface="黑体" panose="02010609060101010101" pitchFamily="49" charset="-122"/>
                  <a:ea typeface="黑体" panose="02010609060101010101" pitchFamily="49" charset="-122"/>
                  <a:sym typeface="Arial" pitchFamily="34" charset="0"/>
                </a:rPr>
                <a:t>课文赏析</a:t>
              </a:r>
            </a:p>
          </p:txBody>
        </p:sp>
        <p:sp>
          <p:nvSpPr>
            <p:cNvPr id="10" name="TextBox 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1DE0EAD-A289-42EC-8B55-5E2CC9CE33B8}"/>
                </a:ext>
              </a:extLst>
            </p:cNvPr>
            <p:cNvSpPr txBox="1">
              <a:spLocks noChangeArrowheads="1"/>
            </p:cNvSpPr>
            <p:nvPr/>
          </p:nvSpPr>
          <p:spPr bwMode="auto">
            <a:xfrm>
              <a:off x="1368490" y="977333"/>
              <a:ext cx="3255323" cy="21544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a:solidFill>
                    <a:schemeClr val="bg1">
                      <a:lumMod val="65000"/>
                    </a:schemeClr>
                  </a:solidFill>
                  <a:latin typeface="黑体" panose="02010609060101010101" pitchFamily="49" charset="-122"/>
                  <a:ea typeface="黑体" panose="02010609060101010101" pitchFamily="49" charset="-122"/>
                  <a:sym typeface="Arial" pitchFamily="34" charset="0"/>
                </a:rPr>
                <a:t>CLICK TO ADD CAPTION TEXT</a:t>
              </a:r>
              <a:endParaRPr lang="zh-CN" altLang="en-US" sz="1400">
                <a:solidFill>
                  <a:schemeClr val="bg1">
                    <a:lumMod val="65000"/>
                  </a:schemeClr>
                </a:solidFill>
                <a:latin typeface="黑体" panose="02010609060101010101" pitchFamily="49" charset="-122"/>
                <a:ea typeface="黑体" panose="02010609060101010101" pitchFamily="49" charset="-122"/>
                <a:sym typeface="Arial" pitchFamily="34" charset="0"/>
              </a:endParaRPr>
            </a:p>
          </p:txBody>
        </p:sp>
      </p:grpSp>
      <p:grpSp>
        <p:nvGrpSpPr>
          <p:cNvPr id="8" name="组合 7">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07EC07C0-A25D-4986-8B48-9C2683D0C3C9}"/>
              </a:ext>
            </a:extLst>
          </p:cNvPr>
          <p:cNvGrpSpPr/>
          <p:nvPr/>
        </p:nvGrpSpPr>
        <p:grpSpPr>
          <a:xfrm rot="5400000">
            <a:off x="-523239" y="3122811"/>
            <a:ext cx="2834065" cy="615553"/>
            <a:chOff x="4735063" y="690444"/>
            <a:chExt cx="2834065" cy="615553"/>
          </a:xfrm>
        </p:grpSpPr>
        <p:pic>
          <p:nvPicPr>
            <p:cNvPr id="11" name="图片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EBED443F-A09D-4073-95DA-DF0AA1AB2BE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35063" y="746918"/>
              <a:ext cx="2834065" cy="487522"/>
            </a:xfrm>
            <a:prstGeom prst="rect">
              <a:avLst/>
            </a:prstGeom>
          </p:spPr>
        </p:pic>
        <p:sp>
          <p:nvSpPr>
            <p:cNvPr id="12" name="矩形 1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F3CA0ED-AA89-4AA3-BB79-BFC5FEDF549F}"/>
                </a:ext>
              </a:extLst>
            </p:cNvPr>
            <p:cNvSpPr/>
            <p:nvPr/>
          </p:nvSpPr>
          <p:spPr>
            <a:xfrm rot="16200000">
              <a:off x="5841596" y="233909"/>
              <a:ext cx="615553" cy="1528624"/>
            </a:xfrm>
            <a:prstGeom prst="rect">
              <a:avLst/>
            </a:prstGeom>
          </p:spPr>
          <p:txBody>
            <a:bodyPr vert="eaVert" wrap="none">
              <a:spAutoFit/>
            </a:bodyPr>
            <a:lstStyle/>
            <a:p>
              <a:r>
                <a:rPr lang="zh-CN" altLang="en-US" sz="2800">
                  <a:solidFill>
                    <a:srgbClr val="8A705E"/>
                  </a:solidFill>
                  <a:latin typeface="叶根友毛笔行书2.0版" panose="02010601030101010101" pitchFamily="2" charset="-122"/>
                  <a:ea typeface="叶根友毛笔行书2.0版" panose="02010601030101010101" pitchFamily="2" charset="-122"/>
                </a:rPr>
                <a:t>思考回答</a:t>
              </a:r>
            </a:p>
          </p:txBody>
        </p:sp>
      </p:grpSp>
      <p:sp>
        <p:nvSpPr>
          <p:cNvPr id="13" name="矩形 1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F5251C79-12BD-4FB6-9D2B-A153BDC2B1A5}"/>
              </a:ext>
            </a:extLst>
          </p:cNvPr>
          <p:cNvSpPr/>
          <p:nvPr/>
        </p:nvSpPr>
        <p:spPr>
          <a:xfrm>
            <a:off x="1850747" y="1137545"/>
            <a:ext cx="5879450" cy="523220"/>
          </a:xfrm>
          <a:prstGeom prst="rect">
            <a:avLst/>
          </a:prstGeom>
        </p:spPr>
        <p:txBody>
          <a:bodyPr wrap="square">
            <a:spAutoFit/>
          </a:bodyPr>
          <a:lstStyle/>
          <a:p>
            <a:r>
              <a:rPr lang="zh-CN" altLang="en-US" sz="2800" b="1">
                <a:solidFill>
                  <a:srgbClr val="8A705E"/>
                </a:solidFill>
              </a:rPr>
              <a:t>文章的主要情节可以分为几部分？</a:t>
            </a:r>
          </a:p>
        </p:txBody>
      </p:sp>
      <p:sp>
        <p:nvSpPr>
          <p:cNvPr id="15" name="文本框 1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A20D8FE-C54C-4FE6-9056-751FB0A53A06}"/>
              </a:ext>
            </a:extLst>
          </p:cNvPr>
          <p:cNvSpPr txBox="1"/>
          <p:nvPr/>
        </p:nvSpPr>
        <p:spPr>
          <a:xfrm>
            <a:off x="1793631" y="2046493"/>
            <a:ext cx="9207305" cy="3316742"/>
          </a:xfrm>
          <a:prstGeom prst="rect">
            <a:avLst/>
          </a:prstGeom>
          <a:noFill/>
        </p:spPr>
        <p:txBody>
          <a:bodyPr wrap="square">
            <a:spAutoFit/>
          </a:bodyPr>
          <a:lstStyle/>
          <a:p>
            <a:pPr algn="l">
              <a:lnSpc>
                <a:spcPct val="200000"/>
              </a:lnSpc>
            </a:pPr>
            <a:r>
              <a:rPr lang="zh-CN" altLang="en-US" b="0" i="0">
                <a:solidFill>
                  <a:srgbClr val="0F0F0F"/>
                </a:solidFill>
                <a:effectLst/>
                <a:latin typeface="+mn-ea"/>
              </a:rPr>
              <a:t>　　</a:t>
            </a:r>
            <a:r>
              <a:rPr lang="zh-CN" altLang="en-US" b="0" i="0" u="sng">
                <a:solidFill>
                  <a:srgbClr val="0F0F0F"/>
                </a:solidFill>
                <a:effectLst/>
                <a:latin typeface="+mn-ea"/>
              </a:rPr>
              <a:t>第三部分（第</a:t>
            </a:r>
            <a:r>
              <a:rPr lang="en-US" altLang="zh-CN" b="0" i="0" u="sng">
                <a:solidFill>
                  <a:srgbClr val="0F0F0F"/>
                </a:solidFill>
                <a:effectLst/>
                <a:latin typeface="+mn-ea"/>
              </a:rPr>
              <a:t>5</a:t>
            </a:r>
            <a:r>
              <a:rPr lang="zh-CN" altLang="en-US" b="0" i="0" u="sng">
                <a:solidFill>
                  <a:srgbClr val="0F0F0F"/>
                </a:solidFill>
                <a:effectLst/>
                <a:latin typeface="+mn-ea"/>
              </a:rPr>
              <a:t>、</a:t>
            </a:r>
            <a:r>
              <a:rPr lang="en-US" altLang="zh-CN" b="0" i="0" u="sng">
                <a:solidFill>
                  <a:srgbClr val="0F0F0F"/>
                </a:solidFill>
                <a:effectLst/>
                <a:latin typeface="+mn-ea"/>
              </a:rPr>
              <a:t>6</a:t>
            </a:r>
            <a:r>
              <a:rPr lang="zh-CN" altLang="en-US" b="0" i="0" u="sng">
                <a:solidFill>
                  <a:srgbClr val="0F0F0F"/>
                </a:solidFill>
                <a:effectLst/>
                <a:latin typeface="+mn-ea"/>
              </a:rPr>
              <a:t>、</a:t>
            </a:r>
            <a:r>
              <a:rPr lang="en-US" altLang="zh-CN" b="0" i="0" u="sng">
                <a:solidFill>
                  <a:srgbClr val="0F0F0F"/>
                </a:solidFill>
                <a:effectLst/>
                <a:latin typeface="+mn-ea"/>
              </a:rPr>
              <a:t>7</a:t>
            </a:r>
            <a:r>
              <a:rPr lang="zh-CN" altLang="en-US" b="0" i="0" u="sng">
                <a:solidFill>
                  <a:srgbClr val="0F0F0F"/>
                </a:solidFill>
                <a:effectLst/>
                <a:latin typeface="+mn-ea"/>
              </a:rPr>
              <a:t>段），述会后余事，包括刘邦逃席，间道至军；张良留谢，项王受璧而范增破斗；刘邦诛杀曹无伤。</a:t>
            </a:r>
          </a:p>
          <a:p>
            <a:pPr algn="l">
              <a:lnSpc>
                <a:spcPct val="200000"/>
              </a:lnSpc>
            </a:pPr>
            <a:r>
              <a:rPr lang="zh-CN" altLang="en-US" b="0" i="0">
                <a:solidFill>
                  <a:srgbClr val="0F0F0F"/>
                </a:solidFill>
                <a:effectLst/>
                <a:latin typeface="+mn-ea"/>
              </a:rPr>
              <a:t>　　</a:t>
            </a:r>
            <a:r>
              <a:rPr lang="zh-CN" altLang="en-US" b="0" i="0" u="sng">
                <a:solidFill>
                  <a:srgbClr val="0F0F0F"/>
                </a:solidFill>
                <a:effectLst/>
                <a:latin typeface="+mn-ea"/>
              </a:rPr>
              <a:t>本文情节按项羽是否发动进攻、刘邦能否安然逃席两个问题逐层展开，波澜横生，矛盾迭出，扣人心弦。故事首尾相应，以曹无伤告密、项羽决定进攻始，以项羽受璧、曹无伤被诛终，虽属节选，亦有相对的完整性。</a:t>
            </a:r>
          </a:p>
          <a:p>
            <a:pPr>
              <a:lnSpc>
                <a:spcPct val="200000"/>
              </a:lnSpc>
            </a:pPr>
            <a:endParaRPr lang="zh-CN" altLang="en-US" u="sng">
              <a:latin typeface="+mn-ea"/>
            </a:endParaRPr>
          </a:p>
        </p:txBody>
      </p:sp>
    </p:spTree>
    <p:extLst>
      <p:ext uri="{BB962C8B-B14F-4D97-AF65-F5344CB8AC3E}">
        <p14:creationId xmlns:p14="http://schemas.microsoft.com/office/powerpoint/2010/main" val="3945258908"/>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C9DCAFDC-EE7F-479B-B1CA-27BB90F03E17}"/>
              </a:ext>
            </a:extLst>
          </p:cNvPr>
          <p:cNvGrpSpPr/>
          <p:nvPr/>
        </p:nvGrpSpPr>
        <p:grpSpPr>
          <a:xfrm>
            <a:off x="729860" y="172575"/>
            <a:ext cx="10891548" cy="705245"/>
            <a:chOff x="1353976" y="487532"/>
            <a:chExt cx="10891548" cy="705245"/>
          </a:xfrm>
        </p:grpSpPr>
        <p:sp>
          <p:nvSpPr>
            <p:cNvPr id="7" name="矩形 6">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73E4EBC-AF25-4CE5-8EB9-A7158D5B3C6F}"/>
                </a:ext>
              </a:extLst>
            </p:cNvPr>
            <p:cNvSpPr/>
            <p:nvPr/>
          </p:nvSpPr>
          <p:spPr>
            <a:xfrm flipV="1">
              <a:off x="4362560" y="917838"/>
              <a:ext cx="7882964" cy="45719"/>
            </a:xfrm>
            <a:prstGeom prst="rect">
              <a:avLst/>
            </a:prstGeom>
            <a:solidFill>
              <a:srgbClr val="8A70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黑体" panose="02010609060101010101" pitchFamily="49" charset="-122"/>
                <a:ea typeface="黑体" panose="02010609060101010101" pitchFamily="49" charset="-122"/>
              </a:endParaRPr>
            </a:p>
          </p:txBody>
        </p:sp>
        <p:sp>
          <p:nvSpPr>
            <p:cNvPr id="9" name="TextBox 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6D27725E-735A-4245-9A17-BFB4AC525853}"/>
                </a:ext>
              </a:extLst>
            </p:cNvPr>
            <p:cNvSpPr txBox="1">
              <a:spLocks noChangeArrowheads="1"/>
            </p:cNvSpPr>
            <p:nvPr/>
          </p:nvSpPr>
          <p:spPr bwMode="auto">
            <a:xfrm>
              <a:off x="1353976" y="487532"/>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a:solidFill>
                    <a:srgbClr val="8A705E"/>
                  </a:solidFill>
                  <a:latin typeface="黑体" panose="02010609060101010101" pitchFamily="49" charset="-122"/>
                  <a:ea typeface="黑体" panose="02010609060101010101" pitchFamily="49" charset="-122"/>
                  <a:sym typeface="Arial" pitchFamily="34" charset="0"/>
                </a:rPr>
                <a:t>课文赏析</a:t>
              </a:r>
            </a:p>
          </p:txBody>
        </p:sp>
        <p:sp>
          <p:nvSpPr>
            <p:cNvPr id="10" name="TextBox 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1DE0EAD-A289-42EC-8B55-5E2CC9CE33B8}"/>
                </a:ext>
              </a:extLst>
            </p:cNvPr>
            <p:cNvSpPr txBox="1">
              <a:spLocks noChangeArrowheads="1"/>
            </p:cNvSpPr>
            <p:nvPr/>
          </p:nvSpPr>
          <p:spPr bwMode="auto">
            <a:xfrm>
              <a:off x="1368490" y="977333"/>
              <a:ext cx="3255323" cy="21544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a:solidFill>
                    <a:schemeClr val="bg1">
                      <a:lumMod val="65000"/>
                    </a:schemeClr>
                  </a:solidFill>
                  <a:latin typeface="黑体" panose="02010609060101010101" pitchFamily="49" charset="-122"/>
                  <a:ea typeface="黑体" panose="02010609060101010101" pitchFamily="49" charset="-122"/>
                  <a:sym typeface="Arial" pitchFamily="34" charset="0"/>
                </a:rPr>
                <a:t>CLICK TO ADD CAPTION TEXT</a:t>
              </a:r>
              <a:endParaRPr lang="zh-CN" altLang="en-US" sz="1400">
                <a:solidFill>
                  <a:schemeClr val="bg1">
                    <a:lumMod val="65000"/>
                  </a:schemeClr>
                </a:solidFill>
                <a:latin typeface="黑体" panose="02010609060101010101" pitchFamily="49" charset="-122"/>
                <a:ea typeface="黑体" panose="02010609060101010101" pitchFamily="49" charset="-122"/>
                <a:sym typeface="Arial" pitchFamily="34" charset="0"/>
              </a:endParaRPr>
            </a:p>
          </p:txBody>
        </p:sp>
      </p:grpSp>
      <p:grpSp>
        <p:nvGrpSpPr>
          <p:cNvPr id="8" name="组合 7">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07EC07C0-A25D-4986-8B48-9C2683D0C3C9}"/>
              </a:ext>
            </a:extLst>
          </p:cNvPr>
          <p:cNvGrpSpPr/>
          <p:nvPr/>
        </p:nvGrpSpPr>
        <p:grpSpPr>
          <a:xfrm rot="5400000">
            <a:off x="-523239" y="3122811"/>
            <a:ext cx="2834065" cy="615553"/>
            <a:chOff x="4735063" y="690444"/>
            <a:chExt cx="2834065" cy="615553"/>
          </a:xfrm>
        </p:grpSpPr>
        <p:pic>
          <p:nvPicPr>
            <p:cNvPr id="11" name="图片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EBED443F-A09D-4073-95DA-DF0AA1AB2BE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35063" y="746918"/>
              <a:ext cx="2834065" cy="487522"/>
            </a:xfrm>
            <a:prstGeom prst="rect">
              <a:avLst/>
            </a:prstGeom>
          </p:spPr>
        </p:pic>
        <p:sp>
          <p:nvSpPr>
            <p:cNvPr id="12" name="矩形 1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F3CA0ED-AA89-4AA3-BB79-BFC5FEDF549F}"/>
                </a:ext>
              </a:extLst>
            </p:cNvPr>
            <p:cNvSpPr/>
            <p:nvPr/>
          </p:nvSpPr>
          <p:spPr>
            <a:xfrm rot="16200000">
              <a:off x="5841596" y="233909"/>
              <a:ext cx="615553" cy="1528624"/>
            </a:xfrm>
            <a:prstGeom prst="rect">
              <a:avLst/>
            </a:prstGeom>
          </p:spPr>
          <p:txBody>
            <a:bodyPr vert="eaVert" wrap="none">
              <a:spAutoFit/>
            </a:bodyPr>
            <a:lstStyle/>
            <a:p>
              <a:r>
                <a:rPr lang="zh-CN" altLang="en-US" sz="2800">
                  <a:solidFill>
                    <a:srgbClr val="8A705E"/>
                  </a:solidFill>
                  <a:latin typeface="叶根友毛笔行书2.0版" panose="02010601030101010101" pitchFamily="2" charset="-122"/>
                  <a:ea typeface="叶根友毛笔行书2.0版" panose="02010601030101010101" pitchFamily="2" charset="-122"/>
                </a:rPr>
                <a:t>思考回答</a:t>
              </a:r>
            </a:p>
          </p:txBody>
        </p:sp>
      </p:grpSp>
      <p:sp>
        <p:nvSpPr>
          <p:cNvPr id="13" name="矩形 1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F5251C79-12BD-4FB6-9D2B-A153BDC2B1A5}"/>
              </a:ext>
            </a:extLst>
          </p:cNvPr>
          <p:cNvSpPr/>
          <p:nvPr/>
        </p:nvSpPr>
        <p:spPr>
          <a:xfrm>
            <a:off x="1850747" y="1137545"/>
            <a:ext cx="5879450" cy="523220"/>
          </a:xfrm>
          <a:prstGeom prst="rect">
            <a:avLst/>
          </a:prstGeom>
        </p:spPr>
        <p:txBody>
          <a:bodyPr wrap="square">
            <a:spAutoFit/>
          </a:bodyPr>
          <a:lstStyle/>
          <a:p>
            <a:r>
              <a:rPr lang="zh-CN" altLang="en-US" sz="2800" b="1">
                <a:solidFill>
                  <a:srgbClr val="8A705E"/>
                </a:solidFill>
              </a:rPr>
              <a:t>对比文中的人物性格特点。</a:t>
            </a:r>
          </a:p>
        </p:txBody>
      </p:sp>
      <p:sp>
        <p:nvSpPr>
          <p:cNvPr id="14" name="文本框 1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82938574-EAD1-4D70-88DA-BB53E8DCFEE3}"/>
              </a:ext>
            </a:extLst>
          </p:cNvPr>
          <p:cNvSpPr txBox="1"/>
          <p:nvPr/>
        </p:nvSpPr>
        <p:spPr>
          <a:xfrm>
            <a:off x="1466559" y="2149710"/>
            <a:ext cx="9098278" cy="3338735"/>
          </a:xfrm>
          <a:prstGeom prst="rect">
            <a:avLst/>
          </a:prstGeom>
          <a:noFill/>
        </p:spPr>
        <p:txBody>
          <a:bodyPr wrap="square">
            <a:spAutoFit/>
          </a:bodyPr>
          <a:lstStyle/>
          <a:p>
            <a:pPr eaLnBrk="1" hangingPunct="1">
              <a:lnSpc>
                <a:spcPct val="200000"/>
              </a:lnSpc>
            </a:pPr>
            <a:r>
              <a:rPr lang="en-US" altLang="zh-CN"/>
              <a:t>        </a:t>
            </a:r>
            <a:r>
              <a:rPr lang="zh-CN" altLang="zh-CN" u="sng"/>
              <a:t>项羽在优势下恃勇骄横，毫无远虑。 刘邦则在劣势下忍辱负重，善于保全自己。项羽刚愎自用，粗疏麻痹，拙于应变。刘邦则善于采纳意见，虚心细致，随机应变。项羽用人唯亲，致使谋臣不能施其谋，将士不能效其力。刘邦则知人善任，谋臣能从容定计，将士能见危受命。项羽养奸遗患，又自绝敌营内应， 刘邦则有奸必除，又能收敌为其所用。</a:t>
            </a:r>
          </a:p>
          <a:p>
            <a:pPr eaLnBrk="1" hangingPunct="1">
              <a:lnSpc>
                <a:spcPct val="200000"/>
              </a:lnSpc>
              <a:buFontTx/>
              <a:buNone/>
            </a:pPr>
            <a:endParaRPr lang="zh-CN" altLang="zh-CN" u="sng"/>
          </a:p>
        </p:txBody>
      </p:sp>
    </p:spTree>
    <p:extLst>
      <p:ext uri="{BB962C8B-B14F-4D97-AF65-F5344CB8AC3E}">
        <p14:creationId xmlns:p14="http://schemas.microsoft.com/office/powerpoint/2010/main" val="319271809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C9DCAFDC-EE7F-479B-B1CA-27BB90F03E17}"/>
              </a:ext>
            </a:extLst>
          </p:cNvPr>
          <p:cNvGrpSpPr/>
          <p:nvPr/>
        </p:nvGrpSpPr>
        <p:grpSpPr>
          <a:xfrm>
            <a:off x="729860" y="172575"/>
            <a:ext cx="10891548" cy="705245"/>
            <a:chOff x="1353976" y="487532"/>
            <a:chExt cx="10891548" cy="705245"/>
          </a:xfrm>
        </p:grpSpPr>
        <p:sp>
          <p:nvSpPr>
            <p:cNvPr id="7" name="矩形 6">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73E4EBC-AF25-4CE5-8EB9-A7158D5B3C6F}"/>
                </a:ext>
              </a:extLst>
            </p:cNvPr>
            <p:cNvSpPr/>
            <p:nvPr/>
          </p:nvSpPr>
          <p:spPr>
            <a:xfrm flipV="1">
              <a:off x="4362560" y="917838"/>
              <a:ext cx="7882964" cy="45719"/>
            </a:xfrm>
            <a:prstGeom prst="rect">
              <a:avLst/>
            </a:prstGeom>
            <a:solidFill>
              <a:srgbClr val="8A70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黑体" panose="02010609060101010101" pitchFamily="49" charset="-122"/>
                <a:ea typeface="黑体" panose="02010609060101010101" pitchFamily="49" charset="-122"/>
              </a:endParaRPr>
            </a:p>
          </p:txBody>
        </p:sp>
        <p:sp>
          <p:nvSpPr>
            <p:cNvPr id="9" name="TextBox 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6D27725E-735A-4245-9A17-BFB4AC525853}"/>
                </a:ext>
              </a:extLst>
            </p:cNvPr>
            <p:cNvSpPr txBox="1">
              <a:spLocks noChangeArrowheads="1"/>
            </p:cNvSpPr>
            <p:nvPr/>
          </p:nvSpPr>
          <p:spPr bwMode="auto">
            <a:xfrm>
              <a:off x="1353976" y="487532"/>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a:solidFill>
                    <a:srgbClr val="8A705E"/>
                  </a:solidFill>
                  <a:latin typeface="黑体" panose="02010609060101010101" pitchFamily="49" charset="-122"/>
                  <a:ea typeface="黑体" panose="02010609060101010101" pitchFamily="49" charset="-122"/>
                  <a:sym typeface="Arial" pitchFamily="34" charset="0"/>
                </a:rPr>
                <a:t>课文赏析</a:t>
              </a:r>
            </a:p>
          </p:txBody>
        </p:sp>
        <p:sp>
          <p:nvSpPr>
            <p:cNvPr id="10" name="TextBox 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1DE0EAD-A289-42EC-8B55-5E2CC9CE33B8}"/>
                </a:ext>
              </a:extLst>
            </p:cNvPr>
            <p:cNvSpPr txBox="1">
              <a:spLocks noChangeArrowheads="1"/>
            </p:cNvSpPr>
            <p:nvPr/>
          </p:nvSpPr>
          <p:spPr bwMode="auto">
            <a:xfrm>
              <a:off x="1368490" y="977333"/>
              <a:ext cx="3255323" cy="21544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a:solidFill>
                    <a:schemeClr val="bg1">
                      <a:lumMod val="65000"/>
                    </a:schemeClr>
                  </a:solidFill>
                  <a:latin typeface="黑体" panose="02010609060101010101" pitchFamily="49" charset="-122"/>
                  <a:ea typeface="黑体" panose="02010609060101010101" pitchFamily="49" charset="-122"/>
                  <a:sym typeface="Arial" pitchFamily="34" charset="0"/>
                </a:rPr>
                <a:t>CLICK TO ADD CAPTION TEXT</a:t>
              </a:r>
              <a:endParaRPr lang="zh-CN" altLang="en-US" sz="1400">
                <a:solidFill>
                  <a:schemeClr val="bg1">
                    <a:lumMod val="65000"/>
                  </a:schemeClr>
                </a:solidFill>
                <a:latin typeface="黑体" panose="02010609060101010101" pitchFamily="49" charset="-122"/>
                <a:ea typeface="黑体" panose="02010609060101010101" pitchFamily="49" charset="-122"/>
                <a:sym typeface="Arial" pitchFamily="34" charset="0"/>
              </a:endParaRPr>
            </a:p>
          </p:txBody>
        </p:sp>
      </p:grpSp>
      <p:grpSp>
        <p:nvGrpSpPr>
          <p:cNvPr id="8" name="组合 7">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07EC07C0-A25D-4986-8B48-9C2683D0C3C9}"/>
              </a:ext>
            </a:extLst>
          </p:cNvPr>
          <p:cNvGrpSpPr/>
          <p:nvPr/>
        </p:nvGrpSpPr>
        <p:grpSpPr>
          <a:xfrm rot="5400000">
            <a:off x="-523239" y="3122811"/>
            <a:ext cx="2834065" cy="615553"/>
            <a:chOff x="4735063" y="690444"/>
            <a:chExt cx="2834065" cy="615553"/>
          </a:xfrm>
        </p:grpSpPr>
        <p:pic>
          <p:nvPicPr>
            <p:cNvPr id="11" name="图片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EBED443F-A09D-4073-95DA-DF0AA1AB2BE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35063" y="746918"/>
              <a:ext cx="2834065" cy="487522"/>
            </a:xfrm>
            <a:prstGeom prst="rect">
              <a:avLst/>
            </a:prstGeom>
          </p:spPr>
        </p:pic>
        <p:sp>
          <p:nvSpPr>
            <p:cNvPr id="12" name="矩形 1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F3CA0ED-AA89-4AA3-BB79-BFC5FEDF549F}"/>
                </a:ext>
              </a:extLst>
            </p:cNvPr>
            <p:cNvSpPr/>
            <p:nvPr/>
          </p:nvSpPr>
          <p:spPr>
            <a:xfrm rot="16200000">
              <a:off x="5841596" y="233909"/>
              <a:ext cx="615553" cy="1528624"/>
            </a:xfrm>
            <a:prstGeom prst="rect">
              <a:avLst/>
            </a:prstGeom>
          </p:spPr>
          <p:txBody>
            <a:bodyPr vert="eaVert" wrap="none">
              <a:spAutoFit/>
            </a:bodyPr>
            <a:lstStyle/>
            <a:p>
              <a:r>
                <a:rPr lang="zh-CN" altLang="en-US" sz="2800">
                  <a:solidFill>
                    <a:srgbClr val="8A705E"/>
                  </a:solidFill>
                  <a:latin typeface="叶根友毛笔行书2.0版" panose="02010601030101010101" pitchFamily="2" charset="-122"/>
                  <a:ea typeface="叶根友毛笔行书2.0版" panose="02010601030101010101" pitchFamily="2" charset="-122"/>
                </a:rPr>
                <a:t>思考回答</a:t>
              </a:r>
            </a:p>
          </p:txBody>
        </p:sp>
      </p:grpSp>
      <p:sp>
        <p:nvSpPr>
          <p:cNvPr id="13" name="矩形 1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F5251C79-12BD-4FB6-9D2B-A153BDC2B1A5}"/>
              </a:ext>
            </a:extLst>
          </p:cNvPr>
          <p:cNvSpPr/>
          <p:nvPr/>
        </p:nvSpPr>
        <p:spPr>
          <a:xfrm>
            <a:off x="1850747" y="1137545"/>
            <a:ext cx="5879450" cy="523220"/>
          </a:xfrm>
          <a:prstGeom prst="rect">
            <a:avLst/>
          </a:prstGeom>
        </p:spPr>
        <p:txBody>
          <a:bodyPr wrap="square">
            <a:spAutoFit/>
          </a:bodyPr>
          <a:lstStyle/>
          <a:p>
            <a:r>
              <a:rPr lang="zh-CN" altLang="en-US" sz="2800" b="1">
                <a:solidFill>
                  <a:srgbClr val="8A705E"/>
                </a:solidFill>
              </a:rPr>
              <a:t>分析本文的写作特点。</a:t>
            </a:r>
          </a:p>
        </p:txBody>
      </p:sp>
      <p:sp>
        <p:nvSpPr>
          <p:cNvPr id="15" name="文本框 1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A20D8FE-C54C-4FE6-9056-751FB0A53A06}"/>
              </a:ext>
            </a:extLst>
          </p:cNvPr>
          <p:cNvSpPr txBox="1"/>
          <p:nvPr/>
        </p:nvSpPr>
        <p:spPr>
          <a:xfrm>
            <a:off x="1850747" y="1740511"/>
            <a:ext cx="9480780" cy="3870740"/>
          </a:xfrm>
          <a:prstGeom prst="rect">
            <a:avLst/>
          </a:prstGeom>
          <a:noFill/>
        </p:spPr>
        <p:txBody>
          <a:bodyPr wrap="square">
            <a:spAutoFit/>
          </a:bodyPr>
          <a:lstStyle/>
          <a:p>
            <a:pPr algn="l">
              <a:lnSpc>
                <a:spcPct val="200000"/>
              </a:lnSpc>
            </a:pPr>
            <a:r>
              <a:rPr lang="zh-CN" altLang="en-US">
                <a:solidFill>
                  <a:srgbClr val="0F0F0F"/>
                </a:solidFill>
                <a:latin typeface="+mn-ea"/>
              </a:rPr>
              <a:t>     </a:t>
            </a:r>
            <a:r>
              <a:rPr lang="zh-CN" altLang="en-US" u="sng">
                <a:solidFill>
                  <a:srgbClr val="0F0F0F"/>
                </a:solidFill>
                <a:latin typeface="+mn-ea"/>
              </a:rPr>
              <a:t>（一）</a:t>
            </a:r>
            <a:r>
              <a:rPr lang="zh-CN" altLang="en-US" b="0" i="0" u="sng">
                <a:solidFill>
                  <a:srgbClr val="0F0F0F"/>
                </a:solidFill>
                <a:effectLst/>
                <a:latin typeface="+mn-ea"/>
              </a:rPr>
              <a:t>在矛盾斗争中刻画人物。作者塑造项羽的形象主要抓住四个问题：是否对刘邦发动进攻；是否在席间杀死刘邦；对樊哙的越礼行为采取什么态度；对刘邦逃席又采取什么态度。这些，上面已有分析。这里附带说说樊哙。樊哙在危急的关头不顾卫士阻拦，闯入中军帐，表现了极大的勇敢。但入帐后的种种行动都是有礼有节的，先</a:t>
            </a:r>
            <a:r>
              <a:rPr lang="en-US" altLang="zh-CN" b="0" i="0" u="sng">
                <a:solidFill>
                  <a:srgbClr val="0F0F0F"/>
                </a:solidFill>
                <a:effectLst/>
                <a:latin typeface="+mn-ea"/>
              </a:rPr>
              <a:t>"</a:t>
            </a:r>
            <a:r>
              <a:rPr lang="zh-CN" altLang="en-US" b="0" i="0" u="sng">
                <a:solidFill>
                  <a:srgbClr val="0F0F0F"/>
                </a:solidFill>
                <a:effectLst/>
                <a:latin typeface="+mn-ea"/>
              </a:rPr>
              <a:t>披帷西向立，瞋目视项王</a:t>
            </a:r>
            <a:r>
              <a:rPr lang="en-US" altLang="zh-CN" b="0" i="0" u="sng">
                <a:solidFill>
                  <a:srgbClr val="0F0F0F"/>
                </a:solidFill>
                <a:effectLst/>
                <a:latin typeface="+mn-ea"/>
              </a:rPr>
              <a:t>"</a:t>
            </a:r>
            <a:r>
              <a:rPr lang="zh-CN" altLang="en-US" b="0" i="0" u="sng">
                <a:solidFill>
                  <a:srgbClr val="0F0F0F"/>
                </a:solidFill>
                <a:effectLst/>
                <a:latin typeface="+mn-ea"/>
              </a:rPr>
              <a:t>，以引起项羽注意；项羽赐酒，他先拜谢，然后站着喝，随后连生彘肩也吃了；他借机讥讽项王，却又替刘邦求赏，暗寓尊崇项羽之意，这又说明他粗中有细。</a:t>
            </a:r>
            <a:endParaRPr lang="en-US" altLang="zh-CN" b="0" i="0" u="sng">
              <a:solidFill>
                <a:srgbClr val="0F0F0F"/>
              </a:solidFill>
              <a:effectLst/>
              <a:latin typeface="+mn-ea"/>
            </a:endParaRPr>
          </a:p>
          <a:p>
            <a:pPr algn="l">
              <a:lnSpc>
                <a:spcPct val="200000"/>
              </a:lnSpc>
            </a:pPr>
            <a:r>
              <a:rPr lang="zh-CN" altLang="en-US">
                <a:solidFill>
                  <a:srgbClr val="0F0F0F"/>
                </a:solidFill>
                <a:latin typeface="+mn-ea"/>
              </a:rPr>
              <a:t>     </a:t>
            </a:r>
            <a:r>
              <a:rPr lang="zh-CN" altLang="en-US" u="sng">
                <a:solidFill>
                  <a:srgbClr val="0F0F0F"/>
                </a:solidFill>
                <a:latin typeface="+mn-ea"/>
              </a:rPr>
              <a:t>（二）</a:t>
            </a:r>
            <a:r>
              <a:rPr lang="zh-CN" altLang="en-US" b="0" i="0" u="sng">
                <a:solidFill>
                  <a:srgbClr val="0F0F0F"/>
                </a:solidFill>
                <a:effectLst/>
                <a:latin typeface="+mn-ea"/>
              </a:rPr>
              <a:t>运用对照手法烘托人物形象。如：刘邦和项羽；张良和范增。</a:t>
            </a:r>
          </a:p>
        </p:txBody>
      </p:sp>
    </p:spTree>
    <p:extLst>
      <p:ext uri="{BB962C8B-B14F-4D97-AF65-F5344CB8AC3E}">
        <p14:creationId xmlns:p14="http://schemas.microsoft.com/office/powerpoint/2010/main" val="3035405432"/>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C9DCAFDC-EE7F-479B-B1CA-27BB90F03E17}"/>
              </a:ext>
            </a:extLst>
          </p:cNvPr>
          <p:cNvGrpSpPr/>
          <p:nvPr/>
        </p:nvGrpSpPr>
        <p:grpSpPr>
          <a:xfrm>
            <a:off x="729860" y="172575"/>
            <a:ext cx="10891548" cy="705245"/>
            <a:chOff x="1353976" y="487532"/>
            <a:chExt cx="10891548" cy="705245"/>
          </a:xfrm>
        </p:grpSpPr>
        <p:sp>
          <p:nvSpPr>
            <p:cNvPr id="7" name="矩形 6">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73E4EBC-AF25-4CE5-8EB9-A7158D5B3C6F}"/>
                </a:ext>
              </a:extLst>
            </p:cNvPr>
            <p:cNvSpPr/>
            <p:nvPr/>
          </p:nvSpPr>
          <p:spPr>
            <a:xfrm flipV="1">
              <a:off x="4362560" y="917838"/>
              <a:ext cx="7882964" cy="45719"/>
            </a:xfrm>
            <a:prstGeom prst="rect">
              <a:avLst/>
            </a:prstGeom>
            <a:solidFill>
              <a:srgbClr val="8A70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黑体" panose="02010609060101010101" pitchFamily="49" charset="-122"/>
                <a:ea typeface="黑体" panose="02010609060101010101" pitchFamily="49" charset="-122"/>
              </a:endParaRPr>
            </a:p>
          </p:txBody>
        </p:sp>
        <p:sp>
          <p:nvSpPr>
            <p:cNvPr id="9" name="TextBox 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6D27725E-735A-4245-9A17-BFB4AC525853}"/>
                </a:ext>
              </a:extLst>
            </p:cNvPr>
            <p:cNvSpPr txBox="1">
              <a:spLocks noChangeArrowheads="1"/>
            </p:cNvSpPr>
            <p:nvPr/>
          </p:nvSpPr>
          <p:spPr bwMode="auto">
            <a:xfrm>
              <a:off x="1353976" y="487532"/>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a:solidFill>
                    <a:srgbClr val="8A705E"/>
                  </a:solidFill>
                  <a:latin typeface="黑体" panose="02010609060101010101" pitchFamily="49" charset="-122"/>
                  <a:ea typeface="黑体" panose="02010609060101010101" pitchFamily="49" charset="-122"/>
                  <a:sym typeface="Arial" pitchFamily="34" charset="0"/>
                </a:rPr>
                <a:t>课文脉络</a:t>
              </a:r>
            </a:p>
          </p:txBody>
        </p:sp>
        <p:sp>
          <p:nvSpPr>
            <p:cNvPr id="10" name="TextBox 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1DE0EAD-A289-42EC-8B55-5E2CC9CE33B8}"/>
                </a:ext>
              </a:extLst>
            </p:cNvPr>
            <p:cNvSpPr txBox="1">
              <a:spLocks noChangeArrowheads="1"/>
            </p:cNvSpPr>
            <p:nvPr/>
          </p:nvSpPr>
          <p:spPr bwMode="auto">
            <a:xfrm>
              <a:off x="1368490" y="977333"/>
              <a:ext cx="3255323" cy="21544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a:solidFill>
                    <a:schemeClr val="bg1">
                      <a:lumMod val="65000"/>
                    </a:schemeClr>
                  </a:solidFill>
                  <a:latin typeface="黑体" panose="02010609060101010101" pitchFamily="49" charset="-122"/>
                  <a:ea typeface="黑体" panose="02010609060101010101" pitchFamily="49" charset="-122"/>
                  <a:sym typeface="Arial" pitchFamily="34" charset="0"/>
                </a:rPr>
                <a:t>CLICK TO ADD CAPTION TEXT</a:t>
              </a:r>
              <a:endParaRPr lang="zh-CN" altLang="en-US" sz="1400">
                <a:solidFill>
                  <a:schemeClr val="bg1">
                    <a:lumMod val="65000"/>
                  </a:schemeClr>
                </a:solidFill>
                <a:latin typeface="黑体" panose="02010609060101010101" pitchFamily="49" charset="-122"/>
                <a:ea typeface="黑体" panose="02010609060101010101" pitchFamily="49" charset="-122"/>
                <a:sym typeface="Arial" pitchFamily="34" charset="0"/>
              </a:endParaRPr>
            </a:p>
          </p:txBody>
        </p:sp>
      </p:grpSp>
      <p:sp>
        <p:nvSpPr>
          <p:cNvPr id="8" name="Rectangle 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3EB81E2-1C2C-4E1B-81FA-E3B4122BF888}"/>
              </a:ext>
            </a:extLst>
          </p:cNvPr>
          <p:cNvSpPr txBox="1">
            <a:spLocks noChangeArrowheads="1"/>
          </p:cNvSpPr>
          <p:nvPr/>
        </p:nvSpPr>
        <p:spPr>
          <a:xfrm>
            <a:off x="1895622" y="877819"/>
            <a:ext cx="7772400" cy="4918069"/>
          </a:xfrm>
          <a:prstGeom prst="rect">
            <a:avLst/>
          </a:prstGeom>
        </p:spPr>
        <p:txBody>
          <a:bodyPr/>
          <a:lst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8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a:lstStyle>
          <a:p>
            <a:pPr>
              <a:lnSpc>
                <a:spcPct val="200000"/>
              </a:lnSpc>
              <a:buFont typeface="Wingdings" panose="05000000000000000000" pitchFamily="2" charset="2"/>
              <a:buNone/>
            </a:pPr>
            <a:r>
              <a:rPr lang="zh-CN" altLang="en-US" sz="2800" b="1">
                <a:latin typeface="+mn-ea"/>
              </a:rPr>
              <a:t>一、无伤告密    二、夜访张良</a:t>
            </a:r>
          </a:p>
          <a:p>
            <a:pPr>
              <a:lnSpc>
                <a:spcPct val="200000"/>
              </a:lnSpc>
              <a:buFont typeface="Wingdings" panose="05000000000000000000" pitchFamily="2" charset="2"/>
              <a:buNone/>
            </a:pPr>
            <a:r>
              <a:rPr lang="zh-CN" altLang="en-US" sz="2800" b="1">
                <a:latin typeface="+mn-ea"/>
              </a:rPr>
              <a:t>三、项伯说情    四、沛公赴宴</a:t>
            </a:r>
          </a:p>
          <a:p>
            <a:pPr>
              <a:lnSpc>
                <a:spcPct val="200000"/>
              </a:lnSpc>
              <a:buFont typeface="Wingdings" panose="05000000000000000000" pitchFamily="2" charset="2"/>
              <a:buNone/>
            </a:pPr>
            <a:r>
              <a:rPr lang="zh-CN" altLang="en-US" sz="2800" b="1">
                <a:latin typeface="+mn-ea"/>
              </a:rPr>
              <a:t>五、鸿门饮宴    六、项庄舞剑</a:t>
            </a:r>
          </a:p>
          <a:p>
            <a:pPr>
              <a:lnSpc>
                <a:spcPct val="200000"/>
              </a:lnSpc>
              <a:buFont typeface="Wingdings" panose="05000000000000000000" pitchFamily="2" charset="2"/>
              <a:buNone/>
            </a:pPr>
            <a:r>
              <a:rPr lang="zh-CN" altLang="en-US" sz="2800" b="1">
                <a:latin typeface="+mn-ea"/>
              </a:rPr>
              <a:t>七、樊哙闯帐    八、樊哙力斥</a:t>
            </a:r>
          </a:p>
          <a:p>
            <a:pPr>
              <a:lnSpc>
                <a:spcPct val="200000"/>
              </a:lnSpc>
              <a:buFont typeface="Wingdings" panose="05000000000000000000" pitchFamily="2" charset="2"/>
              <a:buNone/>
            </a:pPr>
            <a:r>
              <a:rPr lang="zh-CN" altLang="en-US" sz="2800" b="1">
                <a:latin typeface="+mn-ea"/>
              </a:rPr>
              <a:t>九、沛公逃席    十 、诛杀无伤</a:t>
            </a:r>
          </a:p>
          <a:p>
            <a:pPr>
              <a:lnSpc>
                <a:spcPct val="200000"/>
              </a:lnSpc>
              <a:buFont typeface="Wingdings" panose="05000000000000000000" pitchFamily="2" charset="2"/>
              <a:buNone/>
            </a:pPr>
            <a:endParaRPr lang="zh-CN" altLang="en-US" sz="2800" b="1">
              <a:latin typeface="+mn-ea"/>
            </a:endParaRPr>
          </a:p>
          <a:p>
            <a:pPr>
              <a:lnSpc>
                <a:spcPct val="200000"/>
              </a:lnSpc>
              <a:buFont typeface="Wingdings" panose="05000000000000000000" pitchFamily="2" charset="2"/>
              <a:buNone/>
            </a:pPr>
            <a:endParaRPr lang="zh-CN" altLang="en-US" sz="2800" b="1">
              <a:latin typeface="+mn-ea"/>
            </a:endParaRPr>
          </a:p>
        </p:txBody>
      </p:sp>
    </p:spTree>
    <p:extLst>
      <p:ext uri="{BB962C8B-B14F-4D97-AF65-F5344CB8AC3E}">
        <p14:creationId xmlns:p14="http://schemas.microsoft.com/office/powerpoint/2010/main" val="2713260225"/>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blinds(horizontal)">
                                      <p:cBhvr>
                                        <p:cTn id="12" dur="500"/>
                                        <p:tgtEl>
                                          <p:spTgt spid="8">
                                            <p:txEl>
                                              <p:pRg st="0" end="0"/>
                                            </p:txEl>
                                          </p:spTgt>
                                        </p:tgtEl>
                                      </p:cBhvr>
                                    </p:animEffect>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xEl>
                                              <p:pRg st="1" end="1"/>
                                            </p:txEl>
                                          </p:spTgt>
                                        </p:tgtEl>
                                        <p:attrNameLst>
                                          <p:attrName>style.visibility</p:attrName>
                                        </p:attrNameLst>
                                      </p:cBhvr>
                                      <p:to>
                                        <p:strVal val="visible"/>
                                      </p:to>
                                    </p:set>
                                    <p:animEffect transition="in" filter="blinds(horizontal)">
                                      <p:cBhvr>
                                        <p:cTn id="17" dur="500"/>
                                        <p:tgtEl>
                                          <p:spTgt spid="8">
                                            <p:txEl>
                                              <p:pRg st="1" end="1"/>
                                            </p:txEl>
                                          </p:spTgt>
                                        </p:tgtEl>
                                      </p:cBhvr>
                                    </p:animEffect>
                                  </p:childTnLst>
                                </p:cTn>
                              </p:par>
                            </p:childTnLst>
                          </p:cTn>
                        </p:par>
                      </p:childTnLst>
                    </p:cTn>
                  </p:par>
                  <p:par>
                    <p:cTn id="18" fill="hold" nodeType="clickPar">
                      <p:stCondLst>
                        <p:cond delay="indefinite"/>
                        <p:cond evt="onBegin" delay="0">
                          <p:tn val="17"/>
                        </p:cond>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xEl>
                                              <p:pRg st="2" end="2"/>
                                            </p:txEl>
                                          </p:spTgt>
                                        </p:tgtEl>
                                        <p:attrNameLst>
                                          <p:attrName>style.visibility</p:attrName>
                                        </p:attrNameLst>
                                      </p:cBhvr>
                                      <p:to>
                                        <p:strVal val="visible"/>
                                      </p:to>
                                    </p:set>
                                    <p:animEffect transition="in" filter="blinds(horizontal)">
                                      <p:cBhvr>
                                        <p:cTn id="22" dur="500"/>
                                        <p:tgtEl>
                                          <p:spTgt spid="8">
                                            <p:txEl>
                                              <p:pRg st="2" end="2"/>
                                            </p:txEl>
                                          </p:spTgt>
                                        </p:tgtEl>
                                      </p:cBhvr>
                                    </p:animEffect>
                                  </p:childTnLst>
                                </p:cTn>
                              </p:par>
                            </p:childTnLst>
                          </p:cTn>
                        </p:par>
                      </p:childTnLst>
                    </p:cTn>
                  </p:par>
                  <p:par>
                    <p:cTn id="23" fill="hold" nodeType="clickPar">
                      <p:stCondLst>
                        <p:cond delay="indefinite"/>
                        <p:cond evt="onBegin" delay="0">
                          <p:tn val="22"/>
                        </p:cond>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8">
                                            <p:txEl>
                                              <p:pRg st="3" end="3"/>
                                            </p:txEl>
                                          </p:spTgt>
                                        </p:tgtEl>
                                        <p:attrNameLst>
                                          <p:attrName>style.visibility</p:attrName>
                                        </p:attrNameLst>
                                      </p:cBhvr>
                                      <p:to>
                                        <p:strVal val="visible"/>
                                      </p:to>
                                    </p:set>
                                    <p:animEffect transition="in" filter="blinds(horizontal)">
                                      <p:cBhvr>
                                        <p:cTn id="27" dur="500"/>
                                        <p:tgtEl>
                                          <p:spTgt spid="8">
                                            <p:txEl>
                                              <p:pRg st="3" end="3"/>
                                            </p:txEl>
                                          </p:spTgt>
                                        </p:tgtEl>
                                      </p:cBhvr>
                                    </p:animEffect>
                                  </p:childTnLst>
                                </p:cTn>
                              </p:par>
                            </p:childTnLst>
                          </p:cTn>
                        </p:par>
                      </p:childTnLst>
                    </p:cTn>
                  </p:par>
                  <p:par>
                    <p:cTn id="28" fill="hold" nodeType="clickPar">
                      <p:stCondLst>
                        <p:cond delay="indefinite"/>
                        <p:cond evt="onBegin" delay="0">
                          <p:tn val="27"/>
                        </p:cond>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8">
                                            <p:txEl>
                                              <p:pRg st="4" end="4"/>
                                            </p:txEl>
                                          </p:spTgt>
                                        </p:tgtEl>
                                        <p:attrNameLst>
                                          <p:attrName>style.visibility</p:attrName>
                                        </p:attrNameLst>
                                      </p:cBhvr>
                                      <p:to>
                                        <p:strVal val="visible"/>
                                      </p:to>
                                    </p:set>
                                    <p:animEffect transition="in" filter="blinds(horizontal)">
                                      <p:cBhvr>
                                        <p:cTn id="32"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uiExpand="1" build="p"/>
    </p:bld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C9DCAFDC-EE7F-479B-B1CA-27BB90F03E17}"/>
              </a:ext>
            </a:extLst>
          </p:cNvPr>
          <p:cNvGrpSpPr/>
          <p:nvPr/>
        </p:nvGrpSpPr>
        <p:grpSpPr>
          <a:xfrm>
            <a:off x="729860" y="172575"/>
            <a:ext cx="10891548" cy="705245"/>
            <a:chOff x="1353976" y="487532"/>
            <a:chExt cx="10891548" cy="705245"/>
          </a:xfrm>
        </p:grpSpPr>
        <p:sp>
          <p:nvSpPr>
            <p:cNvPr id="7" name="矩形 6">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73E4EBC-AF25-4CE5-8EB9-A7158D5B3C6F}"/>
                </a:ext>
              </a:extLst>
            </p:cNvPr>
            <p:cNvSpPr/>
            <p:nvPr/>
          </p:nvSpPr>
          <p:spPr>
            <a:xfrm flipV="1">
              <a:off x="4362560" y="917838"/>
              <a:ext cx="7882964" cy="45719"/>
            </a:xfrm>
            <a:prstGeom prst="rect">
              <a:avLst/>
            </a:prstGeom>
            <a:solidFill>
              <a:srgbClr val="8A70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黑体" panose="02010609060101010101" pitchFamily="49" charset="-122"/>
                <a:ea typeface="黑体" panose="02010609060101010101" pitchFamily="49" charset="-122"/>
              </a:endParaRPr>
            </a:p>
          </p:txBody>
        </p:sp>
        <p:sp>
          <p:nvSpPr>
            <p:cNvPr id="9" name="TextBox 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6D27725E-735A-4245-9A17-BFB4AC525853}"/>
                </a:ext>
              </a:extLst>
            </p:cNvPr>
            <p:cNvSpPr txBox="1">
              <a:spLocks noChangeArrowheads="1"/>
            </p:cNvSpPr>
            <p:nvPr/>
          </p:nvSpPr>
          <p:spPr bwMode="auto">
            <a:xfrm>
              <a:off x="1353976" y="487532"/>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a:solidFill>
                    <a:srgbClr val="8A705E"/>
                  </a:solidFill>
                  <a:latin typeface="黑体" panose="02010609060101010101" pitchFamily="49" charset="-122"/>
                  <a:ea typeface="黑体" panose="02010609060101010101" pitchFamily="49" charset="-122"/>
                  <a:sym typeface="Arial" pitchFamily="34" charset="0"/>
                </a:rPr>
                <a:t>巩固练习</a:t>
              </a:r>
            </a:p>
          </p:txBody>
        </p:sp>
        <p:sp>
          <p:nvSpPr>
            <p:cNvPr id="10" name="TextBox 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1DE0EAD-A289-42EC-8B55-5E2CC9CE33B8}"/>
                </a:ext>
              </a:extLst>
            </p:cNvPr>
            <p:cNvSpPr txBox="1">
              <a:spLocks noChangeArrowheads="1"/>
            </p:cNvSpPr>
            <p:nvPr/>
          </p:nvSpPr>
          <p:spPr bwMode="auto">
            <a:xfrm>
              <a:off x="1368490" y="977333"/>
              <a:ext cx="3255323" cy="21544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a:solidFill>
                    <a:schemeClr val="bg1">
                      <a:lumMod val="65000"/>
                    </a:schemeClr>
                  </a:solidFill>
                  <a:latin typeface="黑体" panose="02010609060101010101" pitchFamily="49" charset="-122"/>
                  <a:ea typeface="黑体" panose="02010609060101010101" pitchFamily="49" charset="-122"/>
                  <a:sym typeface="Arial" pitchFamily="34" charset="0"/>
                </a:rPr>
                <a:t>CLICK TO ADD CAPTION TEXT</a:t>
              </a:r>
              <a:endParaRPr lang="zh-CN" altLang="en-US" sz="1400">
                <a:solidFill>
                  <a:schemeClr val="bg1">
                    <a:lumMod val="65000"/>
                  </a:schemeClr>
                </a:solidFill>
                <a:latin typeface="黑体" panose="02010609060101010101" pitchFamily="49" charset="-122"/>
                <a:ea typeface="黑体" panose="02010609060101010101" pitchFamily="49" charset="-122"/>
                <a:sym typeface="Arial" pitchFamily="34" charset="0"/>
              </a:endParaRPr>
            </a:p>
          </p:txBody>
        </p:sp>
      </p:grpSp>
      <p:sp>
        <p:nvSpPr>
          <p:cNvPr id="13" name="文本框 1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5187BD6A-7C4D-49C2-B0E9-E3DF31F2922F}"/>
              </a:ext>
            </a:extLst>
          </p:cNvPr>
          <p:cNvSpPr txBox="1"/>
          <p:nvPr/>
        </p:nvSpPr>
        <p:spPr>
          <a:xfrm>
            <a:off x="1999370" y="1005566"/>
            <a:ext cx="8298180" cy="4997202"/>
          </a:xfrm>
          <a:prstGeom prst="rect">
            <a:avLst/>
          </a:prstGeom>
          <a:noFill/>
        </p:spPr>
        <p:txBody>
          <a:bodyPr wrap="square">
            <a:spAutoFit/>
          </a:bodyPr>
          <a:lstStyle/>
          <a:p>
            <a:pPr eaLnBrk="1" hangingPunct="1">
              <a:lnSpc>
                <a:spcPct val="200000"/>
              </a:lnSpc>
              <a:spcBef>
                <a:spcPct val="20000"/>
              </a:spcBef>
            </a:pPr>
            <a:r>
              <a:rPr lang="zh-CN" altLang="zh-CN" sz="2400" b="1">
                <a:latin typeface="+mn-ea"/>
              </a:rPr>
              <a:t>1</a:t>
            </a:r>
            <a:r>
              <a:rPr lang="zh-CN" altLang="en-US" sz="2400" b="1">
                <a:latin typeface="+mn-ea"/>
              </a:rPr>
              <a:t>、</a:t>
            </a:r>
            <a:r>
              <a:rPr lang="zh-CN" altLang="zh-CN" sz="2400" b="1">
                <a:latin typeface="+mn-ea"/>
              </a:rPr>
              <a:t>下列加点字解释全正确的一组</a:t>
            </a:r>
            <a:r>
              <a:rPr lang="zh-CN" altLang="en-US" sz="2400" b="1">
                <a:latin typeface="+mn-ea"/>
              </a:rPr>
              <a:t>（</a:t>
            </a:r>
            <a:r>
              <a:rPr lang="en-US" altLang="zh-CN" sz="2400" b="1">
                <a:latin typeface="+mn-ea"/>
              </a:rPr>
              <a:t>  </a:t>
            </a:r>
            <a:r>
              <a:rPr lang="zh-CN" altLang="en-US" sz="2400" b="1">
                <a:latin typeface="+mn-ea"/>
              </a:rPr>
              <a:t>）</a:t>
            </a:r>
            <a:endParaRPr lang="zh-CN" altLang="zh-CN" sz="2400" b="1">
              <a:latin typeface="+mn-ea"/>
            </a:endParaRPr>
          </a:p>
          <a:p>
            <a:pPr eaLnBrk="1" hangingPunct="1">
              <a:lnSpc>
                <a:spcPct val="200000"/>
              </a:lnSpc>
              <a:spcBef>
                <a:spcPct val="20000"/>
              </a:spcBef>
            </a:pPr>
            <a:r>
              <a:rPr lang="zh-CN" altLang="zh-CN" sz="1800">
                <a:latin typeface="+mn-ea"/>
              </a:rPr>
              <a:t>①目似瞑，</a:t>
            </a:r>
            <a:r>
              <a:rPr lang="zh-CN" altLang="zh-CN" sz="1800" u="sng">
                <a:latin typeface="+mn-ea"/>
              </a:rPr>
              <a:t>意</a:t>
            </a:r>
            <a:r>
              <a:rPr lang="zh-CN" altLang="zh-CN" sz="1800">
                <a:latin typeface="+mn-ea"/>
              </a:rPr>
              <a:t>(神情)暇甚</a:t>
            </a:r>
            <a:r>
              <a:rPr lang="en-US" altLang="zh-CN" sz="1800">
                <a:latin typeface="+mn-ea"/>
              </a:rPr>
              <a:t>              </a:t>
            </a:r>
            <a:r>
              <a:rPr lang="zh-CN" altLang="zh-CN" sz="1800">
                <a:latin typeface="+mn-ea"/>
              </a:rPr>
              <a:t>②项王则受壁，</a:t>
            </a:r>
            <a:r>
              <a:rPr lang="zh-CN" altLang="zh-CN" sz="1800" u="sng">
                <a:latin typeface="+mn-ea"/>
              </a:rPr>
              <a:t>置</a:t>
            </a:r>
            <a:r>
              <a:rPr lang="zh-CN" altLang="zh-CN" sz="1800">
                <a:latin typeface="+mn-ea"/>
              </a:rPr>
              <a:t>(摆设)之坐上</a:t>
            </a:r>
          </a:p>
          <a:p>
            <a:pPr eaLnBrk="1" hangingPunct="1">
              <a:lnSpc>
                <a:spcPct val="200000"/>
              </a:lnSpc>
              <a:spcBef>
                <a:spcPct val="20000"/>
              </a:spcBef>
            </a:pPr>
            <a:r>
              <a:rPr lang="zh-CN" altLang="zh-CN" sz="1800">
                <a:latin typeface="+mn-ea"/>
              </a:rPr>
              <a:t>③卮酒安足</a:t>
            </a:r>
            <a:r>
              <a:rPr lang="zh-CN" altLang="zh-CN" sz="1800" u="sng">
                <a:latin typeface="+mn-ea"/>
              </a:rPr>
              <a:t>辞</a:t>
            </a:r>
            <a:r>
              <a:rPr lang="zh-CN" altLang="zh-CN" sz="1800">
                <a:latin typeface="+mn-ea"/>
              </a:rPr>
              <a:t>(推辞)</a:t>
            </a:r>
            <a:r>
              <a:rPr lang="en-US" altLang="zh-CN" sz="1800">
                <a:latin typeface="+mn-ea"/>
              </a:rPr>
              <a:t>                      </a:t>
            </a:r>
            <a:r>
              <a:rPr lang="zh-CN" altLang="zh-CN" sz="1800">
                <a:latin typeface="+mn-ea"/>
              </a:rPr>
              <a:t>④此亡秦之</a:t>
            </a:r>
            <a:r>
              <a:rPr lang="zh-CN" altLang="zh-CN" sz="1800" u="sng">
                <a:latin typeface="+mn-ea"/>
              </a:rPr>
              <a:t>续</a:t>
            </a:r>
            <a:r>
              <a:rPr lang="zh-CN" altLang="zh-CN" sz="1800">
                <a:latin typeface="+mn-ea"/>
              </a:rPr>
              <a:t>(连续)耳</a:t>
            </a:r>
          </a:p>
          <a:p>
            <a:pPr eaLnBrk="1" hangingPunct="1">
              <a:lnSpc>
                <a:spcPct val="200000"/>
              </a:lnSpc>
              <a:spcBef>
                <a:spcPct val="20000"/>
              </a:spcBef>
            </a:pPr>
            <a:r>
              <a:rPr lang="zh-CN" altLang="zh-CN" sz="1800">
                <a:latin typeface="+mn-ea"/>
              </a:rPr>
              <a:t>⑤其</a:t>
            </a:r>
            <a:r>
              <a:rPr lang="zh-CN" altLang="zh-CN" sz="1800" u="sng">
                <a:latin typeface="+mn-ea"/>
              </a:rPr>
              <a:t>意</a:t>
            </a:r>
            <a:r>
              <a:rPr lang="zh-CN" altLang="zh-CN" sz="1800">
                <a:latin typeface="+mn-ea"/>
              </a:rPr>
              <a:t>(目的)常在沛公也</a:t>
            </a:r>
            <a:r>
              <a:rPr lang="en-US" altLang="zh-CN" sz="1800">
                <a:latin typeface="+mn-ea"/>
              </a:rPr>
              <a:t>              </a:t>
            </a:r>
            <a:r>
              <a:rPr lang="zh-CN" altLang="zh-CN" sz="1800">
                <a:latin typeface="+mn-ea"/>
              </a:rPr>
              <a:t>⑥大礼不辞小</a:t>
            </a:r>
            <a:r>
              <a:rPr lang="zh-CN" altLang="zh-CN" sz="1800" u="sng">
                <a:latin typeface="+mn-ea"/>
              </a:rPr>
              <a:t>让</a:t>
            </a:r>
            <a:r>
              <a:rPr lang="zh-CN" altLang="zh-CN" sz="1800">
                <a:latin typeface="+mn-ea"/>
              </a:rPr>
              <a:t>(谦让)</a:t>
            </a:r>
          </a:p>
          <a:p>
            <a:pPr eaLnBrk="1" hangingPunct="1">
              <a:lnSpc>
                <a:spcPct val="200000"/>
              </a:lnSpc>
              <a:spcBef>
                <a:spcPct val="20000"/>
              </a:spcBef>
            </a:pPr>
            <a:r>
              <a:rPr lang="zh-CN" altLang="zh-CN" sz="1800">
                <a:latin typeface="+mn-ea"/>
              </a:rPr>
              <a:t>⑦沛公起</a:t>
            </a:r>
            <a:r>
              <a:rPr lang="zh-CN" altLang="zh-CN" sz="1800" u="sng">
                <a:latin typeface="+mn-ea"/>
              </a:rPr>
              <a:t>如</a:t>
            </a:r>
            <a:r>
              <a:rPr lang="zh-CN" altLang="zh-CN" sz="1800">
                <a:latin typeface="+mn-ea"/>
              </a:rPr>
              <a:t>(往)厕</a:t>
            </a:r>
            <a:r>
              <a:rPr lang="en-US" altLang="zh-CN" sz="1800">
                <a:latin typeface="+mn-ea"/>
              </a:rPr>
              <a:t>                          </a:t>
            </a:r>
            <a:r>
              <a:rPr lang="zh-CN" altLang="zh-CN" sz="1800">
                <a:latin typeface="+mn-ea"/>
              </a:rPr>
              <a:t>⑧沛公则</a:t>
            </a:r>
            <a:r>
              <a:rPr lang="zh-CN" altLang="zh-CN" sz="1800" u="sng">
                <a:latin typeface="+mn-ea"/>
              </a:rPr>
              <a:t>置</a:t>
            </a:r>
            <a:r>
              <a:rPr lang="zh-CN" altLang="zh-CN" sz="1800">
                <a:latin typeface="+mn-ea"/>
              </a:rPr>
              <a:t>(安置)车骑</a:t>
            </a:r>
          </a:p>
          <a:p>
            <a:pPr eaLnBrk="1" hangingPunct="1">
              <a:lnSpc>
                <a:spcPct val="200000"/>
              </a:lnSpc>
              <a:spcBef>
                <a:spcPct val="20000"/>
              </a:spcBef>
            </a:pPr>
            <a:r>
              <a:rPr lang="zh-CN" altLang="zh-CN" sz="1800">
                <a:latin typeface="+mn-ea"/>
              </a:rPr>
              <a:t>A.①③⑤⑦         B.②③⑥⑧</a:t>
            </a:r>
          </a:p>
          <a:p>
            <a:pPr eaLnBrk="1" hangingPunct="1">
              <a:lnSpc>
                <a:spcPct val="200000"/>
              </a:lnSpc>
              <a:spcBef>
                <a:spcPct val="20000"/>
              </a:spcBef>
            </a:pPr>
            <a:r>
              <a:rPr lang="zh-CN" altLang="zh-CN" sz="1800">
                <a:latin typeface="+mn-ea"/>
              </a:rPr>
              <a:t>C.②④⑥⑦         D.①④⑤⑧</a:t>
            </a:r>
            <a:endParaRPr lang="en-US" altLang="zh-CN" sz="1800">
              <a:latin typeface="+mn-ea"/>
            </a:endParaRPr>
          </a:p>
          <a:p>
            <a:pPr eaLnBrk="1" hangingPunct="1">
              <a:lnSpc>
                <a:spcPct val="200000"/>
              </a:lnSpc>
              <a:spcBef>
                <a:spcPct val="20000"/>
              </a:spcBef>
            </a:pPr>
            <a:r>
              <a:rPr lang="zh-CN" altLang="en-US" b="1">
                <a:latin typeface="+mn-ea"/>
              </a:rPr>
              <a:t>答案：</a:t>
            </a:r>
            <a:r>
              <a:rPr lang="en-US" altLang="zh-CN" b="1">
                <a:latin typeface="+mn-ea"/>
              </a:rPr>
              <a:t>A</a:t>
            </a:r>
            <a:endParaRPr lang="zh-CN" altLang="en-US" b="1">
              <a:latin typeface="+mn-ea"/>
            </a:endParaRPr>
          </a:p>
        </p:txBody>
      </p:sp>
    </p:spTree>
    <p:extLst>
      <p:ext uri="{BB962C8B-B14F-4D97-AF65-F5344CB8AC3E}">
        <p14:creationId xmlns:p14="http://schemas.microsoft.com/office/powerpoint/2010/main" val="2897486522"/>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C9DCAFDC-EE7F-479B-B1CA-27BB90F03E17}"/>
              </a:ext>
            </a:extLst>
          </p:cNvPr>
          <p:cNvGrpSpPr/>
          <p:nvPr/>
        </p:nvGrpSpPr>
        <p:grpSpPr>
          <a:xfrm>
            <a:off x="729860" y="172575"/>
            <a:ext cx="10891548" cy="705245"/>
            <a:chOff x="1353976" y="487532"/>
            <a:chExt cx="10891548" cy="705245"/>
          </a:xfrm>
        </p:grpSpPr>
        <p:sp>
          <p:nvSpPr>
            <p:cNvPr id="7" name="矩形 6">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73E4EBC-AF25-4CE5-8EB9-A7158D5B3C6F}"/>
                </a:ext>
              </a:extLst>
            </p:cNvPr>
            <p:cNvSpPr/>
            <p:nvPr/>
          </p:nvSpPr>
          <p:spPr>
            <a:xfrm flipV="1">
              <a:off x="4362560" y="917838"/>
              <a:ext cx="7882964" cy="45719"/>
            </a:xfrm>
            <a:prstGeom prst="rect">
              <a:avLst/>
            </a:prstGeom>
            <a:solidFill>
              <a:srgbClr val="8A70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黑体" panose="02010609060101010101" pitchFamily="49" charset="-122"/>
                <a:ea typeface="黑体" panose="02010609060101010101" pitchFamily="49" charset="-122"/>
              </a:endParaRPr>
            </a:p>
          </p:txBody>
        </p:sp>
        <p:sp>
          <p:nvSpPr>
            <p:cNvPr id="9" name="TextBox 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6D27725E-735A-4245-9A17-BFB4AC525853}"/>
                </a:ext>
              </a:extLst>
            </p:cNvPr>
            <p:cNvSpPr txBox="1">
              <a:spLocks noChangeArrowheads="1"/>
            </p:cNvSpPr>
            <p:nvPr/>
          </p:nvSpPr>
          <p:spPr bwMode="auto">
            <a:xfrm>
              <a:off x="1353976" y="487532"/>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a:solidFill>
                    <a:srgbClr val="8A705E"/>
                  </a:solidFill>
                  <a:latin typeface="黑体" panose="02010609060101010101" pitchFamily="49" charset="-122"/>
                  <a:ea typeface="黑体" panose="02010609060101010101" pitchFamily="49" charset="-122"/>
                  <a:sym typeface="Arial" pitchFamily="34" charset="0"/>
                </a:rPr>
                <a:t>第一课时</a:t>
              </a:r>
            </a:p>
          </p:txBody>
        </p:sp>
        <p:sp>
          <p:nvSpPr>
            <p:cNvPr id="10" name="TextBox 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1DE0EAD-A289-42EC-8B55-5E2CC9CE33B8}"/>
                </a:ext>
              </a:extLst>
            </p:cNvPr>
            <p:cNvSpPr txBox="1">
              <a:spLocks noChangeArrowheads="1"/>
            </p:cNvSpPr>
            <p:nvPr/>
          </p:nvSpPr>
          <p:spPr bwMode="auto">
            <a:xfrm>
              <a:off x="1368490" y="977333"/>
              <a:ext cx="3255323" cy="21544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a:solidFill>
                    <a:schemeClr val="bg1">
                      <a:lumMod val="65000"/>
                    </a:schemeClr>
                  </a:solidFill>
                  <a:latin typeface="黑体" panose="02010609060101010101" pitchFamily="49" charset="-122"/>
                  <a:ea typeface="黑体" panose="02010609060101010101" pitchFamily="49" charset="-122"/>
                  <a:sym typeface="Arial" pitchFamily="34" charset="0"/>
                </a:rPr>
                <a:t>CLICK TO ADD CAPTION TEXT</a:t>
              </a:r>
              <a:endParaRPr lang="zh-CN" altLang="en-US" sz="1400">
                <a:solidFill>
                  <a:schemeClr val="bg1">
                    <a:lumMod val="65000"/>
                  </a:schemeClr>
                </a:solidFill>
                <a:latin typeface="黑体" panose="02010609060101010101" pitchFamily="49" charset="-122"/>
                <a:ea typeface="黑体" panose="02010609060101010101" pitchFamily="49" charset="-122"/>
                <a:sym typeface="Arial" pitchFamily="34" charset="0"/>
              </a:endParaRPr>
            </a:p>
          </p:txBody>
        </p:sp>
      </p:grpSp>
      <p:sp>
        <p:nvSpPr>
          <p:cNvPr id="8" name="矩形 7">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9DFED6DB-3335-4778-B3F8-41308A8C9813}"/>
              </a:ext>
            </a:extLst>
          </p:cNvPr>
          <p:cNvSpPr/>
          <p:nvPr/>
        </p:nvSpPr>
        <p:spPr>
          <a:xfrm>
            <a:off x="2043938" y="1367621"/>
            <a:ext cx="8764524" cy="4308359"/>
          </a:xfrm>
          <a:prstGeom prst="rect">
            <a:avLst/>
          </a:prstGeom>
        </p:spPr>
        <p:txBody>
          <a:bodyPr wrap="square">
            <a:spAutoFit/>
          </a:bodyPr>
          <a:lstStyle/>
          <a:p>
            <a:pPr>
              <a:lnSpc>
                <a:spcPct val="200000"/>
              </a:lnSpc>
            </a:pPr>
            <a:r>
              <a:rPr lang="zh-CN" altLang="en-US" sz="2000" b="1">
                <a:solidFill>
                  <a:srgbClr val="90775E"/>
                </a:solidFill>
                <a:latin typeface="宋体" panose="02010600030101010101" pitchFamily="2" charset="-122"/>
              </a:rPr>
              <a:t>《鸿门宴》节选自《史记</a:t>
            </a:r>
            <a:r>
              <a:rPr lang="zh-CN" altLang="en-US" sz="2000" b="1">
                <a:solidFill>
                  <a:srgbClr val="90775E"/>
                </a:solidFill>
              </a:rPr>
              <a:t>·</a:t>
            </a:r>
            <a:r>
              <a:rPr lang="zh-CN" altLang="en-US" sz="2000" b="1">
                <a:solidFill>
                  <a:srgbClr val="90775E"/>
                </a:solidFill>
                <a:latin typeface="宋体" panose="02010600030101010101" pitchFamily="2" charset="-122"/>
              </a:rPr>
              <a:t>项羽本纪》,故事发生在公元前206年.陈涉起义后,出身于楚国贵族世家的项梁,项羽叔侄和出身农民又当过亭长的刘邦也先后起兵反秦.陈涉失败后,项梁等拥立楚怀王之孙,仍号楚怀王.项,刘同为楚怀王所辖的主力军.项梁死,刘项分别战于黄河南北.楚怀王曾与诸将相约,谁先入关,就是关中王.项羽在巨鹿一带消灭秦军主力,刘邦则从黄河以南打进函谷关,攻下咸阳.</a:t>
            </a:r>
          </a:p>
          <a:p>
            <a:pPr>
              <a:lnSpc>
                <a:spcPct val="200000"/>
              </a:lnSpc>
            </a:pPr>
            <a:endParaRPr lang="zh-CN" altLang="en-US" sz="2000">
              <a:solidFill>
                <a:srgbClr val="90775E"/>
              </a:solidFill>
              <a:latin typeface="微软雅黑" panose="020B0503020204020204" pitchFamily="34" charset="-122"/>
              <a:ea typeface="微软雅黑" panose="020B0503020204020204" pitchFamily="34" charset="-122"/>
            </a:endParaRPr>
          </a:p>
        </p:txBody>
      </p:sp>
      <p:grpSp>
        <p:nvGrpSpPr>
          <p:cNvPr id="11" name="组合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07EC07C0-A25D-4986-8B48-9C2683D0C3C9}"/>
              </a:ext>
            </a:extLst>
          </p:cNvPr>
          <p:cNvGrpSpPr/>
          <p:nvPr/>
        </p:nvGrpSpPr>
        <p:grpSpPr>
          <a:xfrm rot="5400000">
            <a:off x="-192422" y="3122811"/>
            <a:ext cx="2834065" cy="615553"/>
            <a:chOff x="4735063" y="690450"/>
            <a:chExt cx="2834065" cy="615553"/>
          </a:xfrm>
        </p:grpSpPr>
        <p:pic>
          <p:nvPicPr>
            <p:cNvPr id="12" name="图片 1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EBED443F-A09D-4073-95DA-DF0AA1AB2BE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35063" y="746918"/>
              <a:ext cx="2834065" cy="487522"/>
            </a:xfrm>
            <a:prstGeom prst="rect">
              <a:avLst/>
            </a:prstGeom>
          </p:spPr>
        </p:pic>
        <p:sp>
          <p:nvSpPr>
            <p:cNvPr id="13" name="矩形 1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F3CA0ED-AA89-4AA3-BB79-BFC5FEDF549F}"/>
                </a:ext>
              </a:extLst>
            </p:cNvPr>
            <p:cNvSpPr/>
            <p:nvPr/>
          </p:nvSpPr>
          <p:spPr>
            <a:xfrm rot="16200000">
              <a:off x="5841570" y="233915"/>
              <a:ext cx="615553" cy="1528624"/>
            </a:xfrm>
            <a:prstGeom prst="rect">
              <a:avLst/>
            </a:prstGeom>
          </p:spPr>
          <p:txBody>
            <a:bodyPr vert="eaVert" wrap="none">
              <a:spAutoFit/>
            </a:bodyPr>
            <a:lstStyle/>
            <a:p>
              <a:r>
                <a:rPr lang="zh-CN" altLang="en-US" sz="2800">
                  <a:solidFill>
                    <a:srgbClr val="8A705E"/>
                  </a:solidFill>
                  <a:latin typeface="叶根友毛笔行书2.0版" panose="02010601030101010101" pitchFamily="2" charset="-122"/>
                  <a:ea typeface="叶根友毛笔行书2.0版" panose="02010601030101010101" pitchFamily="2" charset="-122"/>
                </a:rPr>
                <a:t>课文简介</a:t>
              </a:r>
            </a:p>
          </p:txBody>
        </p:sp>
      </p:grpSp>
    </p:spTree>
    <p:extLst>
      <p:ext uri="{BB962C8B-B14F-4D97-AF65-F5344CB8AC3E}">
        <p14:creationId xmlns:p14="http://schemas.microsoft.com/office/powerpoint/2010/main" val="1148016365"/>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C9DCAFDC-EE7F-479B-B1CA-27BB90F03E17}"/>
              </a:ext>
            </a:extLst>
          </p:cNvPr>
          <p:cNvGrpSpPr/>
          <p:nvPr/>
        </p:nvGrpSpPr>
        <p:grpSpPr>
          <a:xfrm>
            <a:off x="729860" y="172575"/>
            <a:ext cx="10891548" cy="705245"/>
            <a:chOff x="1353976" y="487532"/>
            <a:chExt cx="10891548" cy="705245"/>
          </a:xfrm>
        </p:grpSpPr>
        <p:sp>
          <p:nvSpPr>
            <p:cNvPr id="7" name="矩形 6">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73E4EBC-AF25-4CE5-8EB9-A7158D5B3C6F}"/>
                </a:ext>
              </a:extLst>
            </p:cNvPr>
            <p:cNvSpPr/>
            <p:nvPr/>
          </p:nvSpPr>
          <p:spPr>
            <a:xfrm flipV="1">
              <a:off x="4362560" y="917838"/>
              <a:ext cx="7882964" cy="45719"/>
            </a:xfrm>
            <a:prstGeom prst="rect">
              <a:avLst/>
            </a:prstGeom>
            <a:solidFill>
              <a:srgbClr val="8A70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黑体" panose="02010609060101010101" pitchFamily="49" charset="-122"/>
                <a:ea typeface="黑体" panose="02010609060101010101" pitchFamily="49" charset="-122"/>
              </a:endParaRPr>
            </a:p>
          </p:txBody>
        </p:sp>
        <p:sp>
          <p:nvSpPr>
            <p:cNvPr id="9" name="TextBox 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6D27725E-735A-4245-9A17-BFB4AC525853}"/>
                </a:ext>
              </a:extLst>
            </p:cNvPr>
            <p:cNvSpPr txBox="1">
              <a:spLocks noChangeArrowheads="1"/>
            </p:cNvSpPr>
            <p:nvPr/>
          </p:nvSpPr>
          <p:spPr bwMode="auto">
            <a:xfrm>
              <a:off x="1353976" y="487532"/>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a:solidFill>
                    <a:srgbClr val="8A705E"/>
                  </a:solidFill>
                  <a:latin typeface="黑体" panose="02010609060101010101" pitchFamily="49" charset="-122"/>
                  <a:ea typeface="黑体" panose="02010609060101010101" pitchFamily="49" charset="-122"/>
                  <a:sym typeface="Arial" pitchFamily="34" charset="0"/>
                </a:rPr>
                <a:t>巩固练习</a:t>
              </a:r>
            </a:p>
          </p:txBody>
        </p:sp>
        <p:sp>
          <p:nvSpPr>
            <p:cNvPr id="10" name="TextBox 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1DE0EAD-A289-42EC-8B55-5E2CC9CE33B8}"/>
                </a:ext>
              </a:extLst>
            </p:cNvPr>
            <p:cNvSpPr txBox="1">
              <a:spLocks noChangeArrowheads="1"/>
            </p:cNvSpPr>
            <p:nvPr/>
          </p:nvSpPr>
          <p:spPr bwMode="auto">
            <a:xfrm>
              <a:off x="1368490" y="977333"/>
              <a:ext cx="3255323" cy="21544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a:solidFill>
                    <a:schemeClr val="bg1">
                      <a:lumMod val="65000"/>
                    </a:schemeClr>
                  </a:solidFill>
                  <a:latin typeface="黑体" panose="02010609060101010101" pitchFamily="49" charset="-122"/>
                  <a:ea typeface="黑体" panose="02010609060101010101" pitchFamily="49" charset="-122"/>
                  <a:sym typeface="Arial" pitchFamily="34" charset="0"/>
                </a:rPr>
                <a:t>CLICK TO ADD CAPTION TEXT</a:t>
              </a:r>
              <a:endParaRPr lang="zh-CN" altLang="en-US" sz="1400">
                <a:solidFill>
                  <a:schemeClr val="bg1">
                    <a:lumMod val="65000"/>
                  </a:schemeClr>
                </a:solidFill>
                <a:latin typeface="黑体" panose="02010609060101010101" pitchFamily="49" charset="-122"/>
                <a:ea typeface="黑体" panose="02010609060101010101" pitchFamily="49" charset="-122"/>
                <a:sym typeface="Arial" pitchFamily="34" charset="0"/>
              </a:endParaRPr>
            </a:p>
          </p:txBody>
        </p:sp>
      </p:grpSp>
      <p:sp>
        <p:nvSpPr>
          <p:cNvPr id="13" name="文本框 1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5187BD6A-7C4D-49C2-B0E9-E3DF31F2922F}"/>
              </a:ext>
            </a:extLst>
          </p:cNvPr>
          <p:cNvSpPr txBox="1"/>
          <p:nvPr/>
        </p:nvSpPr>
        <p:spPr>
          <a:xfrm>
            <a:off x="1946115" y="1029478"/>
            <a:ext cx="9350241" cy="5606599"/>
          </a:xfrm>
          <a:prstGeom prst="rect">
            <a:avLst/>
          </a:prstGeom>
          <a:noFill/>
        </p:spPr>
        <p:txBody>
          <a:bodyPr wrap="square">
            <a:spAutoFit/>
          </a:bodyPr>
          <a:lstStyle/>
          <a:p>
            <a:pPr eaLnBrk="1" hangingPunct="1">
              <a:lnSpc>
                <a:spcPct val="200000"/>
              </a:lnSpc>
              <a:spcBef>
                <a:spcPct val="20000"/>
              </a:spcBef>
            </a:pPr>
            <a:r>
              <a:rPr lang="zh-CN" altLang="zh-CN" sz="2400" b="1">
                <a:latin typeface="Times New Roman" panose="02020603050405020304" pitchFamily="18" charset="0"/>
              </a:rPr>
              <a:t>2.下列句子中都含通假字的一组</a:t>
            </a:r>
            <a:r>
              <a:rPr lang="zh-CN" altLang="en-US" sz="2400" b="1">
                <a:latin typeface="Times New Roman" panose="02020603050405020304" pitchFamily="18" charset="0"/>
              </a:rPr>
              <a:t>（    ）</a:t>
            </a:r>
            <a:endParaRPr lang="zh-CN" altLang="zh-CN" sz="2400" b="1">
              <a:latin typeface="Times New Roman" panose="02020603050405020304" pitchFamily="18" charset="0"/>
            </a:endParaRPr>
          </a:p>
          <a:p>
            <a:pPr eaLnBrk="1" hangingPunct="1">
              <a:lnSpc>
                <a:spcPct val="200000"/>
              </a:lnSpc>
              <a:spcBef>
                <a:spcPct val="20000"/>
              </a:spcBef>
            </a:pPr>
            <a:r>
              <a:rPr lang="zh-CN" altLang="zh-CN">
                <a:latin typeface="+mn-ea"/>
              </a:rPr>
              <a:t>①距关，毋内诸侯                 ②沛公不胜桮杓</a:t>
            </a:r>
          </a:p>
          <a:p>
            <a:pPr eaLnBrk="1" hangingPunct="1">
              <a:lnSpc>
                <a:spcPct val="200000"/>
              </a:lnSpc>
              <a:spcBef>
                <a:spcPct val="20000"/>
              </a:spcBef>
            </a:pPr>
            <a:r>
              <a:rPr lang="zh-CN" altLang="zh-CN">
                <a:latin typeface="+mn-ea"/>
              </a:rPr>
              <a:t>③愿伯具言臣之不敢倍德      </a:t>
            </a:r>
            <a:r>
              <a:rPr lang="en-US" altLang="zh-CN">
                <a:latin typeface="+mn-ea"/>
              </a:rPr>
              <a:t>     </a:t>
            </a:r>
            <a:r>
              <a:rPr lang="zh-CN" altLang="zh-CN">
                <a:latin typeface="+mn-ea"/>
              </a:rPr>
              <a:t>④范增数目项目</a:t>
            </a:r>
          </a:p>
          <a:p>
            <a:pPr eaLnBrk="1" hangingPunct="1">
              <a:lnSpc>
                <a:spcPct val="200000"/>
              </a:lnSpc>
              <a:spcBef>
                <a:spcPct val="20000"/>
              </a:spcBef>
            </a:pPr>
            <a:r>
              <a:rPr lang="zh-CN" altLang="zh-CN">
                <a:latin typeface="+mn-ea"/>
              </a:rPr>
              <a:t>⑤令将军与臣有郤                 ⑥秋毫不敢有所近</a:t>
            </a:r>
          </a:p>
          <a:p>
            <a:pPr eaLnBrk="1" hangingPunct="1">
              <a:lnSpc>
                <a:spcPct val="200000"/>
              </a:lnSpc>
              <a:spcBef>
                <a:spcPct val="20000"/>
              </a:spcBef>
            </a:pPr>
            <a:r>
              <a:rPr lang="zh-CN" altLang="zh-CN">
                <a:latin typeface="+mn-ea"/>
              </a:rPr>
              <a:t>⑦拔剑切而啖之                   ⑧张良出,要项伯</a:t>
            </a:r>
          </a:p>
          <a:p>
            <a:pPr eaLnBrk="1" hangingPunct="1">
              <a:lnSpc>
                <a:spcPct val="200000"/>
              </a:lnSpc>
              <a:spcBef>
                <a:spcPct val="20000"/>
              </a:spcBef>
            </a:pPr>
            <a:r>
              <a:rPr lang="zh-CN" altLang="zh-CN">
                <a:latin typeface="+mn-ea"/>
              </a:rPr>
              <a:t>⑨旦日不可不蚤自来谢项王</a:t>
            </a:r>
          </a:p>
          <a:p>
            <a:pPr eaLnBrk="1" hangingPunct="1">
              <a:lnSpc>
                <a:spcPct val="200000"/>
              </a:lnSpc>
              <a:spcBef>
                <a:spcPct val="20000"/>
              </a:spcBef>
            </a:pPr>
            <a:r>
              <a:rPr lang="zh-CN" altLang="zh-CN">
                <a:latin typeface="+mn-ea"/>
              </a:rPr>
              <a:t>A.①③④⑤         B.②⑤⑦⑧</a:t>
            </a:r>
            <a:r>
              <a:rPr lang="en-US" altLang="zh-CN">
                <a:latin typeface="+mn-ea"/>
              </a:rPr>
              <a:t>      </a:t>
            </a:r>
            <a:r>
              <a:rPr lang="zh-CN" altLang="zh-CN">
                <a:latin typeface="+mn-ea"/>
              </a:rPr>
              <a:t>C.②④⑥⑧         D.①②⑤⑨</a:t>
            </a:r>
            <a:endParaRPr lang="en-US" altLang="zh-CN">
              <a:latin typeface="+mn-ea"/>
            </a:endParaRPr>
          </a:p>
          <a:p>
            <a:pPr>
              <a:lnSpc>
                <a:spcPct val="200000"/>
              </a:lnSpc>
              <a:spcBef>
                <a:spcPct val="20000"/>
              </a:spcBef>
            </a:pPr>
            <a:r>
              <a:rPr lang="zh-CN" altLang="zh-CN" b="1">
                <a:latin typeface="Times New Roman" panose="02020603050405020304" pitchFamily="18" charset="0"/>
              </a:rPr>
              <a:t>答案：D。 ①距通拒，内通纳；②桮通杯；③倍通背；⑤郤通隙；⑧要通邀。⑨蚤通早</a:t>
            </a:r>
          </a:p>
          <a:p>
            <a:pPr eaLnBrk="1" hangingPunct="1">
              <a:lnSpc>
                <a:spcPct val="200000"/>
              </a:lnSpc>
              <a:spcBef>
                <a:spcPct val="20000"/>
              </a:spcBef>
            </a:pPr>
            <a:endParaRPr lang="zh-CN" altLang="zh-CN">
              <a:latin typeface="+mn-ea"/>
            </a:endParaRPr>
          </a:p>
        </p:txBody>
      </p:sp>
    </p:spTree>
    <p:extLst>
      <p:ext uri="{BB962C8B-B14F-4D97-AF65-F5344CB8AC3E}">
        <p14:creationId xmlns:p14="http://schemas.microsoft.com/office/powerpoint/2010/main" val="380502797"/>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C9DCAFDC-EE7F-479B-B1CA-27BB90F03E17}"/>
              </a:ext>
            </a:extLst>
          </p:cNvPr>
          <p:cNvGrpSpPr/>
          <p:nvPr/>
        </p:nvGrpSpPr>
        <p:grpSpPr>
          <a:xfrm>
            <a:off x="729860" y="172575"/>
            <a:ext cx="10891548" cy="705245"/>
            <a:chOff x="1353976" y="487532"/>
            <a:chExt cx="10891548" cy="705245"/>
          </a:xfrm>
        </p:grpSpPr>
        <p:sp>
          <p:nvSpPr>
            <p:cNvPr id="7" name="矩形 6">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73E4EBC-AF25-4CE5-8EB9-A7158D5B3C6F}"/>
                </a:ext>
              </a:extLst>
            </p:cNvPr>
            <p:cNvSpPr/>
            <p:nvPr/>
          </p:nvSpPr>
          <p:spPr>
            <a:xfrm flipV="1">
              <a:off x="4362560" y="917838"/>
              <a:ext cx="7882964" cy="45719"/>
            </a:xfrm>
            <a:prstGeom prst="rect">
              <a:avLst/>
            </a:prstGeom>
            <a:solidFill>
              <a:srgbClr val="8A70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黑体" panose="02010609060101010101" pitchFamily="49" charset="-122"/>
                <a:ea typeface="黑体" panose="02010609060101010101" pitchFamily="49" charset="-122"/>
              </a:endParaRPr>
            </a:p>
          </p:txBody>
        </p:sp>
        <p:sp>
          <p:nvSpPr>
            <p:cNvPr id="9" name="TextBox 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6D27725E-735A-4245-9A17-BFB4AC525853}"/>
                </a:ext>
              </a:extLst>
            </p:cNvPr>
            <p:cNvSpPr txBox="1">
              <a:spLocks noChangeArrowheads="1"/>
            </p:cNvSpPr>
            <p:nvPr/>
          </p:nvSpPr>
          <p:spPr bwMode="auto">
            <a:xfrm>
              <a:off x="1353976" y="487532"/>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a:solidFill>
                    <a:srgbClr val="8A705E"/>
                  </a:solidFill>
                  <a:latin typeface="黑体" panose="02010609060101010101" pitchFamily="49" charset="-122"/>
                  <a:ea typeface="黑体" panose="02010609060101010101" pitchFamily="49" charset="-122"/>
                  <a:sym typeface="Arial" pitchFamily="34" charset="0"/>
                </a:rPr>
                <a:t>巩固练习</a:t>
              </a:r>
            </a:p>
          </p:txBody>
        </p:sp>
        <p:sp>
          <p:nvSpPr>
            <p:cNvPr id="10" name="TextBox 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1DE0EAD-A289-42EC-8B55-5E2CC9CE33B8}"/>
                </a:ext>
              </a:extLst>
            </p:cNvPr>
            <p:cNvSpPr txBox="1">
              <a:spLocks noChangeArrowheads="1"/>
            </p:cNvSpPr>
            <p:nvPr/>
          </p:nvSpPr>
          <p:spPr bwMode="auto">
            <a:xfrm>
              <a:off x="1368490" y="977333"/>
              <a:ext cx="3255323" cy="21544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a:solidFill>
                    <a:schemeClr val="bg1">
                      <a:lumMod val="65000"/>
                    </a:schemeClr>
                  </a:solidFill>
                  <a:latin typeface="黑体" panose="02010609060101010101" pitchFamily="49" charset="-122"/>
                  <a:ea typeface="黑体" panose="02010609060101010101" pitchFamily="49" charset="-122"/>
                  <a:sym typeface="Arial" pitchFamily="34" charset="0"/>
                </a:rPr>
                <a:t>CLICK TO ADD CAPTION TEXT</a:t>
              </a:r>
              <a:endParaRPr lang="zh-CN" altLang="en-US" sz="1400">
                <a:solidFill>
                  <a:schemeClr val="bg1">
                    <a:lumMod val="65000"/>
                  </a:schemeClr>
                </a:solidFill>
                <a:latin typeface="黑体" panose="02010609060101010101" pitchFamily="49" charset="-122"/>
                <a:ea typeface="黑体" panose="02010609060101010101" pitchFamily="49" charset="-122"/>
                <a:sym typeface="Arial" pitchFamily="34" charset="0"/>
              </a:endParaRPr>
            </a:p>
          </p:txBody>
        </p:sp>
      </p:grpSp>
      <p:sp>
        <p:nvSpPr>
          <p:cNvPr id="13" name="文本框 1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5187BD6A-7C4D-49C2-B0E9-E3DF31F2922F}"/>
              </a:ext>
            </a:extLst>
          </p:cNvPr>
          <p:cNvSpPr txBox="1"/>
          <p:nvPr/>
        </p:nvSpPr>
        <p:spPr>
          <a:xfrm>
            <a:off x="1946115" y="1029478"/>
            <a:ext cx="9350241" cy="5735866"/>
          </a:xfrm>
          <a:prstGeom prst="rect">
            <a:avLst/>
          </a:prstGeom>
          <a:noFill/>
        </p:spPr>
        <p:txBody>
          <a:bodyPr wrap="square">
            <a:spAutoFit/>
          </a:bodyPr>
          <a:lstStyle/>
          <a:p>
            <a:pPr eaLnBrk="1" hangingPunct="1">
              <a:spcBef>
                <a:spcPct val="20000"/>
              </a:spcBef>
            </a:pPr>
            <a:r>
              <a:rPr lang="zh-CN" altLang="zh-CN" sz="2400" b="1">
                <a:latin typeface="Times New Roman" panose="02020603050405020304" pitchFamily="18" charset="0"/>
              </a:rPr>
              <a:t>3</a:t>
            </a:r>
            <a:r>
              <a:rPr lang="zh-CN" altLang="en-US" sz="2400" b="1">
                <a:latin typeface="Times New Roman" panose="02020603050405020304" pitchFamily="18" charset="0"/>
              </a:rPr>
              <a:t>、</a:t>
            </a:r>
            <a:r>
              <a:rPr lang="zh-CN" altLang="zh-CN" sz="2400" b="1">
                <a:latin typeface="Times New Roman" panose="02020603050405020304" pitchFamily="18" charset="0"/>
              </a:rPr>
              <a:t>下列句中加点字的用法分类正确的一项</a:t>
            </a:r>
            <a:r>
              <a:rPr lang="zh-CN" altLang="en-US" sz="2400" b="1">
                <a:latin typeface="Times New Roman" panose="02020603050405020304" pitchFamily="18" charset="0"/>
              </a:rPr>
              <a:t>（   ）</a:t>
            </a:r>
            <a:endParaRPr lang="zh-CN" altLang="zh-CN" sz="2400" b="1">
              <a:latin typeface="Times New Roman" panose="02020603050405020304" pitchFamily="18" charset="0"/>
            </a:endParaRPr>
          </a:p>
          <a:p>
            <a:pPr eaLnBrk="1" hangingPunct="1">
              <a:lnSpc>
                <a:spcPct val="200000"/>
              </a:lnSpc>
              <a:spcBef>
                <a:spcPct val="20000"/>
              </a:spcBef>
            </a:pPr>
            <a:r>
              <a:rPr lang="zh-CN" altLang="zh-CN" b="1">
                <a:latin typeface="Times New Roman" panose="02020603050405020304" pitchFamily="18" charset="0"/>
              </a:rPr>
              <a:t>①沛公</a:t>
            </a:r>
            <a:r>
              <a:rPr lang="zh-CN" altLang="zh-CN" b="1" u="sng">
                <a:latin typeface="Times New Roman" panose="02020603050405020304" pitchFamily="18" charset="0"/>
              </a:rPr>
              <a:t>军</a:t>
            </a:r>
            <a:r>
              <a:rPr lang="zh-CN" altLang="zh-CN" b="1">
                <a:latin typeface="Times New Roman" panose="02020603050405020304" pitchFamily="18" charset="0"/>
              </a:rPr>
              <a:t>霸上                 </a:t>
            </a:r>
            <a:r>
              <a:rPr lang="en-US" altLang="zh-CN" b="1">
                <a:latin typeface="Times New Roman" panose="02020603050405020304" pitchFamily="18" charset="0"/>
              </a:rPr>
              <a:t>            </a:t>
            </a:r>
            <a:r>
              <a:rPr lang="zh-CN" altLang="zh-CN" b="1">
                <a:latin typeface="Times New Roman" panose="02020603050405020304" pitchFamily="18" charset="0"/>
              </a:rPr>
              <a:t>②党以身</a:t>
            </a:r>
            <a:r>
              <a:rPr lang="zh-CN" altLang="zh-CN" b="1" u="sng">
                <a:latin typeface="Times New Roman" panose="02020603050405020304" pitchFamily="18" charset="0"/>
              </a:rPr>
              <a:t>翼</a:t>
            </a:r>
            <a:r>
              <a:rPr lang="zh-CN" altLang="zh-CN" b="1">
                <a:latin typeface="Times New Roman" panose="02020603050405020304" pitchFamily="18" charset="0"/>
              </a:rPr>
              <a:t>蔽沛公</a:t>
            </a:r>
          </a:p>
          <a:p>
            <a:pPr eaLnBrk="1" hangingPunct="1">
              <a:lnSpc>
                <a:spcPct val="200000"/>
              </a:lnSpc>
              <a:spcBef>
                <a:spcPct val="20000"/>
              </a:spcBef>
            </a:pPr>
            <a:r>
              <a:rPr lang="zh-CN" altLang="zh-CN" b="1">
                <a:latin typeface="Times New Roman" panose="02020603050405020304" pitchFamily="18" charset="0"/>
              </a:rPr>
              <a:t>③范增数</a:t>
            </a:r>
            <a:r>
              <a:rPr lang="zh-CN" altLang="zh-CN" b="1" u="sng">
                <a:latin typeface="Times New Roman" panose="02020603050405020304" pitchFamily="18" charset="0"/>
              </a:rPr>
              <a:t>目</a:t>
            </a:r>
            <a:r>
              <a:rPr lang="zh-CN" altLang="zh-CN" b="1">
                <a:latin typeface="Times New Roman" panose="02020603050405020304" pitchFamily="18" charset="0"/>
              </a:rPr>
              <a:t>项王             </a:t>
            </a:r>
            <a:r>
              <a:rPr lang="en-US" altLang="zh-CN" b="1">
                <a:latin typeface="Times New Roman" panose="02020603050405020304" pitchFamily="18" charset="0"/>
              </a:rPr>
              <a:t>           </a:t>
            </a:r>
            <a:r>
              <a:rPr lang="zh-CN" altLang="zh-CN" b="1">
                <a:latin typeface="Times New Roman" panose="02020603050405020304" pitchFamily="18" charset="0"/>
              </a:rPr>
              <a:t>④</a:t>
            </a:r>
            <a:r>
              <a:rPr lang="zh-CN" altLang="zh-CN" b="1" u="sng">
                <a:latin typeface="Times New Roman" panose="02020603050405020304" pitchFamily="18" charset="0"/>
              </a:rPr>
              <a:t>籍</a:t>
            </a:r>
            <a:r>
              <a:rPr lang="zh-CN" altLang="zh-CN" b="1">
                <a:latin typeface="Times New Roman" panose="02020603050405020304" pitchFamily="18" charset="0"/>
              </a:rPr>
              <a:t>吏民,封府库</a:t>
            </a:r>
          </a:p>
          <a:p>
            <a:pPr eaLnBrk="1" hangingPunct="1">
              <a:lnSpc>
                <a:spcPct val="200000"/>
              </a:lnSpc>
              <a:spcBef>
                <a:spcPct val="20000"/>
              </a:spcBef>
            </a:pPr>
            <a:r>
              <a:rPr lang="zh-CN" altLang="zh-CN" b="1">
                <a:latin typeface="Times New Roman" panose="02020603050405020304" pitchFamily="18" charset="0"/>
              </a:rPr>
              <a:t>⑤君为我呼人,吾得</a:t>
            </a:r>
            <a:r>
              <a:rPr lang="zh-CN" altLang="zh-CN" b="1" u="sng">
                <a:latin typeface="Times New Roman" panose="02020603050405020304" pitchFamily="18" charset="0"/>
              </a:rPr>
              <a:t>兄</a:t>
            </a:r>
            <a:r>
              <a:rPr lang="zh-CN" altLang="zh-CN" b="1">
                <a:latin typeface="Times New Roman" panose="02020603050405020304" pitchFamily="18" charset="0"/>
              </a:rPr>
              <a:t>事之</a:t>
            </a:r>
            <a:r>
              <a:rPr lang="en-US" altLang="zh-CN" b="1">
                <a:latin typeface="Times New Roman" panose="02020603050405020304" pitchFamily="18" charset="0"/>
              </a:rPr>
              <a:t>       </a:t>
            </a:r>
            <a:r>
              <a:rPr lang="zh-CN" altLang="zh-CN" b="1">
                <a:latin typeface="Times New Roman" panose="02020603050405020304" pitchFamily="18" charset="0"/>
              </a:rPr>
              <a:t>⑥项伯杀人,臣</a:t>
            </a:r>
            <a:r>
              <a:rPr lang="zh-CN" altLang="zh-CN" b="1" u="sng">
                <a:latin typeface="Times New Roman" panose="02020603050405020304" pitchFamily="18" charset="0"/>
              </a:rPr>
              <a:t>活</a:t>
            </a:r>
            <a:r>
              <a:rPr lang="zh-CN" altLang="zh-CN" b="1">
                <a:latin typeface="Times New Roman" panose="02020603050405020304" pitchFamily="18" charset="0"/>
              </a:rPr>
              <a:t>之</a:t>
            </a:r>
          </a:p>
          <a:p>
            <a:pPr eaLnBrk="1" hangingPunct="1">
              <a:lnSpc>
                <a:spcPct val="200000"/>
              </a:lnSpc>
              <a:spcBef>
                <a:spcPct val="20000"/>
              </a:spcBef>
            </a:pPr>
            <a:r>
              <a:rPr lang="zh-CN" altLang="zh-CN" b="1">
                <a:latin typeface="Times New Roman" panose="02020603050405020304" pitchFamily="18" charset="0"/>
              </a:rPr>
              <a:t>⑦</a:t>
            </a:r>
            <a:r>
              <a:rPr lang="zh-CN" altLang="zh-CN" b="1" u="sng">
                <a:latin typeface="Times New Roman" panose="02020603050405020304" pitchFamily="18" charset="0"/>
              </a:rPr>
              <a:t>爽</a:t>
            </a:r>
            <a:r>
              <a:rPr lang="zh-CN" altLang="zh-CN" b="1">
                <a:latin typeface="Times New Roman" panose="02020603050405020304" pitchFamily="18" charset="0"/>
              </a:rPr>
              <a:t>心</a:t>
            </a:r>
            <a:r>
              <a:rPr lang="zh-CN" altLang="zh-CN" b="1" u="sng">
                <a:latin typeface="Times New Roman" panose="02020603050405020304" pitchFamily="18" charset="0"/>
              </a:rPr>
              <a:t>悦</a:t>
            </a:r>
            <a:r>
              <a:rPr lang="zh-CN" altLang="zh-CN" b="1">
                <a:latin typeface="Times New Roman" panose="02020603050405020304" pitchFamily="18" charset="0"/>
              </a:rPr>
              <a:t>目</a:t>
            </a:r>
          </a:p>
          <a:p>
            <a:pPr eaLnBrk="1" hangingPunct="1">
              <a:lnSpc>
                <a:spcPct val="200000"/>
              </a:lnSpc>
              <a:spcBef>
                <a:spcPct val="20000"/>
              </a:spcBef>
            </a:pPr>
            <a:r>
              <a:rPr lang="zh-CN" altLang="zh-CN" b="1">
                <a:latin typeface="Times New Roman" panose="02020603050405020304" pitchFamily="18" charset="0"/>
              </a:rPr>
              <a:t>A.①③④/②⑤/⑥⑦    B.①②⑤/③④/⑥⑦</a:t>
            </a:r>
            <a:r>
              <a:rPr lang="en-US" altLang="zh-CN" b="1">
                <a:latin typeface="Times New Roman" panose="02020603050405020304" pitchFamily="18" charset="0"/>
              </a:rPr>
              <a:t>     </a:t>
            </a:r>
            <a:r>
              <a:rPr lang="zh-CN" altLang="zh-CN" b="1">
                <a:latin typeface="Times New Roman" panose="02020603050405020304" pitchFamily="18" charset="0"/>
              </a:rPr>
              <a:t>C.②⑥⑦/③④⑤/①    </a:t>
            </a:r>
            <a:r>
              <a:rPr lang="en-US" altLang="zh-CN" b="1">
                <a:latin typeface="Times New Roman" panose="02020603050405020304" pitchFamily="18" charset="0"/>
              </a:rPr>
              <a:t> </a:t>
            </a:r>
            <a:r>
              <a:rPr lang="zh-CN" altLang="zh-CN" b="1">
                <a:latin typeface="Times New Roman" panose="02020603050405020304" pitchFamily="18" charset="0"/>
              </a:rPr>
              <a:t>D.③⑥/⑤⑦/①②④</a:t>
            </a:r>
            <a:endParaRPr lang="en-US" altLang="zh-CN" b="1">
              <a:latin typeface="Times New Roman" panose="02020603050405020304" pitchFamily="18" charset="0"/>
            </a:endParaRPr>
          </a:p>
          <a:p>
            <a:pPr>
              <a:lnSpc>
                <a:spcPct val="200000"/>
              </a:lnSpc>
              <a:spcBef>
                <a:spcPct val="20000"/>
              </a:spcBef>
            </a:pPr>
            <a:r>
              <a:rPr lang="zh-CN" altLang="zh-CN" b="1">
                <a:latin typeface="Times New Roman" panose="02020603050405020304" pitchFamily="18" charset="0"/>
              </a:rPr>
              <a:t>答案：A。 ①驻扎，名作动；②象鸟的翅膀一样，名作状；③使眼色，名作动；④登记，名作动；⑤象对待兄长一样，名作状；⑥使……活，使动用法；⑦使……爽快，使……愉快，使动用法。</a:t>
            </a:r>
          </a:p>
          <a:p>
            <a:pPr eaLnBrk="1" hangingPunct="1">
              <a:lnSpc>
                <a:spcPct val="200000"/>
              </a:lnSpc>
              <a:spcBef>
                <a:spcPct val="20000"/>
              </a:spcBef>
            </a:pPr>
            <a:endParaRPr lang="zh-CN" altLang="zh-CN">
              <a:latin typeface="+mn-ea"/>
            </a:endParaRPr>
          </a:p>
        </p:txBody>
      </p:sp>
    </p:spTree>
    <p:extLst>
      <p:ext uri="{BB962C8B-B14F-4D97-AF65-F5344CB8AC3E}">
        <p14:creationId xmlns:p14="http://schemas.microsoft.com/office/powerpoint/2010/main" val="2400523033"/>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C9DCAFDC-EE7F-479B-B1CA-27BB90F03E17}"/>
              </a:ext>
            </a:extLst>
          </p:cNvPr>
          <p:cNvGrpSpPr/>
          <p:nvPr/>
        </p:nvGrpSpPr>
        <p:grpSpPr>
          <a:xfrm>
            <a:off x="729860" y="172575"/>
            <a:ext cx="10891548" cy="705245"/>
            <a:chOff x="1353976" y="487532"/>
            <a:chExt cx="10891548" cy="705245"/>
          </a:xfrm>
        </p:grpSpPr>
        <p:sp>
          <p:nvSpPr>
            <p:cNvPr id="7" name="矩形 6">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73E4EBC-AF25-4CE5-8EB9-A7158D5B3C6F}"/>
                </a:ext>
              </a:extLst>
            </p:cNvPr>
            <p:cNvSpPr/>
            <p:nvPr/>
          </p:nvSpPr>
          <p:spPr>
            <a:xfrm flipV="1">
              <a:off x="4362560" y="917838"/>
              <a:ext cx="7882964" cy="45719"/>
            </a:xfrm>
            <a:prstGeom prst="rect">
              <a:avLst/>
            </a:prstGeom>
            <a:solidFill>
              <a:srgbClr val="8A70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黑体" panose="02010609060101010101" pitchFamily="49" charset="-122"/>
                <a:ea typeface="黑体" panose="02010609060101010101" pitchFamily="49" charset="-122"/>
              </a:endParaRPr>
            </a:p>
          </p:txBody>
        </p:sp>
        <p:sp>
          <p:nvSpPr>
            <p:cNvPr id="9" name="TextBox 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6D27725E-735A-4245-9A17-BFB4AC525853}"/>
                </a:ext>
              </a:extLst>
            </p:cNvPr>
            <p:cNvSpPr txBox="1">
              <a:spLocks noChangeArrowheads="1"/>
            </p:cNvSpPr>
            <p:nvPr/>
          </p:nvSpPr>
          <p:spPr bwMode="auto">
            <a:xfrm>
              <a:off x="1353976" y="487532"/>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a:solidFill>
                    <a:srgbClr val="8A705E"/>
                  </a:solidFill>
                  <a:latin typeface="黑体" panose="02010609060101010101" pitchFamily="49" charset="-122"/>
                  <a:ea typeface="黑体" panose="02010609060101010101" pitchFamily="49" charset="-122"/>
                  <a:sym typeface="Arial" pitchFamily="34" charset="0"/>
                </a:rPr>
                <a:t>巩固练习</a:t>
              </a:r>
            </a:p>
          </p:txBody>
        </p:sp>
        <p:sp>
          <p:nvSpPr>
            <p:cNvPr id="10" name="TextBox 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1DE0EAD-A289-42EC-8B55-5E2CC9CE33B8}"/>
                </a:ext>
              </a:extLst>
            </p:cNvPr>
            <p:cNvSpPr txBox="1">
              <a:spLocks noChangeArrowheads="1"/>
            </p:cNvSpPr>
            <p:nvPr/>
          </p:nvSpPr>
          <p:spPr bwMode="auto">
            <a:xfrm>
              <a:off x="1368490" y="977333"/>
              <a:ext cx="3255323" cy="21544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a:solidFill>
                    <a:schemeClr val="bg1">
                      <a:lumMod val="65000"/>
                    </a:schemeClr>
                  </a:solidFill>
                  <a:latin typeface="黑体" panose="02010609060101010101" pitchFamily="49" charset="-122"/>
                  <a:ea typeface="黑体" panose="02010609060101010101" pitchFamily="49" charset="-122"/>
                  <a:sym typeface="Arial" pitchFamily="34" charset="0"/>
                </a:rPr>
                <a:t>CLICK TO ADD CAPTION TEXT</a:t>
              </a:r>
              <a:endParaRPr lang="zh-CN" altLang="en-US" sz="1400">
                <a:solidFill>
                  <a:schemeClr val="bg1">
                    <a:lumMod val="65000"/>
                  </a:schemeClr>
                </a:solidFill>
                <a:latin typeface="黑体" panose="02010609060101010101" pitchFamily="49" charset="-122"/>
                <a:ea typeface="黑体" panose="02010609060101010101" pitchFamily="49" charset="-122"/>
                <a:sym typeface="Arial" pitchFamily="34" charset="0"/>
              </a:endParaRPr>
            </a:p>
          </p:txBody>
        </p:sp>
      </p:grpSp>
      <p:sp>
        <p:nvSpPr>
          <p:cNvPr id="13" name="文本框 1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5187BD6A-7C4D-49C2-B0E9-E3DF31F2922F}"/>
              </a:ext>
            </a:extLst>
          </p:cNvPr>
          <p:cNvSpPr txBox="1"/>
          <p:nvPr/>
        </p:nvSpPr>
        <p:spPr>
          <a:xfrm>
            <a:off x="1946115" y="1029478"/>
            <a:ext cx="9350241" cy="4941802"/>
          </a:xfrm>
          <a:prstGeom prst="rect">
            <a:avLst/>
          </a:prstGeom>
          <a:noFill/>
        </p:spPr>
        <p:txBody>
          <a:bodyPr wrap="square">
            <a:spAutoFit/>
          </a:bodyPr>
          <a:lstStyle/>
          <a:p>
            <a:pPr eaLnBrk="1" hangingPunct="1">
              <a:lnSpc>
                <a:spcPct val="200000"/>
              </a:lnSpc>
              <a:spcBef>
                <a:spcPct val="20000"/>
              </a:spcBef>
            </a:pPr>
            <a:r>
              <a:rPr lang="zh-CN" altLang="zh-CN" sz="2400" b="1">
                <a:latin typeface="Times New Roman" panose="02020603050405020304" pitchFamily="18" charset="0"/>
              </a:rPr>
              <a:t>4</a:t>
            </a:r>
            <a:r>
              <a:rPr lang="zh-CN" altLang="en-US" sz="2400" b="1">
                <a:latin typeface="Times New Roman" panose="02020603050405020304" pitchFamily="18" charset="0"/>
              </a:rPr>
              <a:t>、</a:t>
            </a:r>
            <a:r>
              <a:rPr lang="zh-CN" altLang="zh-CN" sz="2400" b="1">
                <a:latin typeface="Times New Roman" panose="02020603050405020304" pitchFamily="18" charset="0"/>
              </a:rPr>
              <a:t>下列句子不属同类句式的一项</a:t>
            </a:r>
            <a:r>
              <a:rPr lang="zh-CN" altLang="en-US" sz="2400" b="1">
                <a:latin typeface="Times New Roman" panose="02020603050405020304" pitchFamily="18" charset="0"/>
              </a:rPr>
              <a:t>（    ）</a:t>
            </a:r>
            <a:endParaRPr lang="zh-CN" altLang="zh-CN" sz="2400" b="1">
              <a:latin typeface="Times New Roman" panose="02020603050405020304" pitchFamily="18" charset="0"/>
            </a:endParaRPr>
          </a:p>
          <a:p>
            <a:pPr eaLnBrk="1" hangingPunct="1">
              <a:lnSpc>
                <a:spcPct val="200000"/>
              </a:lnSpc>
              <a:spcBef>
                <a:spcPct val="20000"/>
              </a:spcBef>
            </a:pPr>
            <a:r>
              <a:rPr lang="zh-CN" altLang="zh-CN">
                <a:latin typeface="+mn-ea"/>
              </a:rPr>
              <a:t>A.具告以事，欲呼张良与俱去</a:t>
            </a:r>
          </a:p>
          <a:p>
            <a:pPr eaLnBrk="1" hangingPunct="1">
              <a:lnSpc>
                <a:spcPct val="200000"/>
              </a:lnSpc>
              <a:spcBef>
                <a:spcPct val="20000"/>
              </a:spcBef>
            </a:pPr>
            <a:r>
              <a:rPr lang="zh-CN" altLang="zh-CN">
                <a:latin typeface="+mn-ea"/>
              </a:rPr>
              <a:t>B.藉何以至此</a:t>
            </a:r>
          </a:p>
          <a:p>
            <a:pPr eaLnBrk="1" hangingPunct="1">
              <a:lnSpc>
                <a:spcPct val="200000"/>
              </a:lnSpc>
              <a:spcBef>
                <a:spcPct val="20000"/>
              </a:spcBef>
            </a:pPr>
            <a:r>
              <a:rPr lang="zh-CN" altLang="zh-CN">
                <a:latin typeface="+mn-ea"/>
              </a:rPr>
              <a:t>C.因击沛公于坐</a:t>
            </a:r>
          </a:p>
          <a:p>
            <a:pPr eaLnBrk="1" hangingPunct="1">
              <a:lnSpc>
                <a:spcPct val="200000"/>
              </a:lnSpc>
              <a:spcBef>
                <a:spcPct val="20000"/>
              </a:spcBef>
            </a:pPr>
            <a:r>
              <a:rPr lang="zh-CN" altLang="zh-CN">
                <a:latin typeface="+mn-ea"/>
              </a:rPr>
              <a:t>D.得复见将军于此</a:t>
            </a:r>
            <a:endParaRPr lang="en-US" altLang="zh-CN" b="1">
              <a:latin typeface="Times New Roman" panose="02020603050405020304" pitchFamily="18" charset="0"/>
            </a:endParaRPr>
          </a:p>
          <a:p>
            <a:pPr algn="just" eaLnBrk="1" hangingPunct="1">
              <a:lnSpc>
                <a:spcPct val="200000"/>
              </a:lnSpc>
              <a:spcBef>
                <a:spcPct val="20000"/>
              </a:spcBef>
            </a:pPr>
            <a:r>
              <a:rPr lang="zh-CN" altLang="zh-CN" b="1">
                <a:latin typeface="Times New Roman" panose="02020603050405020304" pitchFamily="18" charset="0"/>
              </a:rPr>
              <a:t>答案：B。</a:t>
            </a:r>
          </a:p>
          <a:p>
            <a:pPr algn="just" eaLnBrk="1" hangingPunct="1">
              <a:lnSpc>
                <a:spcPct val="200000"/>
              </a:lnSpc>
              <a:spcBef>
                <a:spcPct val="20000"/>
              </a:spcBef>
            </a:pPr>
            <a:r>
              <a:rPr lang="zh-CN" altLang="zh-CN" b="1">
                <a:latin typeface="Times New Roman" panose="02020603050405020304" pitchFamily="18" charset="0"/>
              </a:rPr>
              <a:t>A、“以事”，状语后置；B、“何”作宾语，前置；C、“于坐”，状语后置；D、“于此”，状语后置。</a:t>
            </a:r>
            <a:endParaRPr lang="zh-CN" altLang="zh-CN" b="1">
              <a:latin typeface="+mn-ea"/>
            </a:endParaRPr>
          </a:p>
        </p:txBody>
      </p:sp>
    </p:spTree>
    <p:extLst>
      <p:ext uri="{BB962C8B-B14F-4D97-AF65-F5344CB8AC3E}">
        <p14:creationId xmlns:p14="http://schemas.microsoft.com/office/powerpoint/2010/main" val="375682483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C9DCAFDC-EE7F-479B-B1CA-27BB90F03E17}"/>
              </a:ext>
            </a:extLst>
          </p:cNvPr>
          <p:cNvGrpSpPr/>
          <p:nvPr/>
        </p:nvGrpSpPr>
        <p:grpSpPr>
          <a:xfrm>
            <a:off x="729860" y="172575"/>
            <a:ext cx="10891548" cy="705245"/>
            <a:chOff x="1353976" y="487532"/>
            <a:chExt cx="10891548" cy="705245"/>
          </a:xfrm>
        </p:grpSpPr>
        <p:sp>
          <p:nvSpPr>
            <p:cNvPr id="7" name="矩形 6">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73E4EBC-AF25-4CE5-8EB9-A7158D5B3C6F}"/>
                </a:ext>
              </a:extLst>
            </p:cNvPr>
            <p:cNvSpPr/>
            <p:nvPr/>
          </p:nvSpPr>
          <p:spPr>
            <a:xfrm flipV="1">
              <a:off x="4362560" y="917838"/>
              <a:ext cx="7882964" cy="45719"/>
            </a:xfrm>
            <a:prstGeom prst="rect">
              <a:avLst/>
            </a:prstGeom>
            <a:solidFill>
              <a:srgbClr val="8A70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黑体" panose="02010609060101010101" pitchFamily="49" charset="-122"/>
                <a:ea typeface="黑体" panose="02010609060101010101" pitchFamily="49" charset="-122"/>
              </a:endParaRPr>
            </a:p>
          </p:txBody>
        </p:sp>
        <p:sp>
          <p:nvSpPr>
            <p:cNvPr id="9" name="TextBox 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6D27725E-735A-4245-9A17-BFB4AC525853}"/>
                </a:ext>
              </a:extLst>
            </p:cNvPr>
            <p:cNvSpPr txBox="1">
              <a:spLocks noChangeArrowheads="1"/>
            </p:cNvSpPr>
            <p:nvPr/>
          </p:nvSpPr>
          <p:spPr bwMode="auto">
            <a:xfrm>
              <a:off x="1353976" y="487532"/>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a:solidFill>
                    <a:srgbClr val="8A705E"/>
                  </a:solidFill>
                  <a:latin typeface="黑体" panose="02010609060101010101" pitchFamily="49" charset="-122"/>
                  <a:ea typeface="黑体" panose="02010609060101010101" pitchFamily="49" charset="-122"/>
                  <a:sym typeface="Arial" pitchFamily="34" charset="0"/>
                </a:rPr>
                <a:t>巩固练习</a:t>
              </a:r>
            </a:p>
          </p:txBody>
        </p:sp>
        <p:sp>
          <p:nvSpPr>
            <p:cNvPr id="10" name="TextBox 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1DE0EAD-A289-42EC-8B55-5E2CC9CE33B8}"/>
                </a:ext>
              </a:extLst>
            </p:cNvPr>
            <p:cNvSpPr txBox="1">
              <a:spLocks noChangeArrowheads="1"/>
            </p:cNvSpPr>
            <p:nvPr/>
          </p:nvSpPr>
          <p:spPr bwMode="auto">
            <a:xfrm>
              <a:off x="1368490" y="977333"/>
              <a:ext cx="3255323" cy="21544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a:solidFill>
                    <a:schemeClr val="bg1">
                      <a:lumMod val="65000"/>
                    </a:schemeClr>
                  </a:solidFill>
                  <a:latin typeface="黑体" panose="02010609060101010101" pitchFamily="49" charset="-122"/>
                  <a:ea typeface="黑体" panose="02010609060101010101" pitchFamily="49" charset="-122"/>
                  <a:sym typeface="Arial" pitchFamily="34" charset="0"/>
                </a:rPr>
                <a:t>CLICK TO ADD CAPTION TEXT</a:t>
              </a:r>
              <a:endParaRPr lang="zh-CN" altLang="en-US" sz="1400">
                <a:solidFill>
                  <a:schemeClr val="bg1">
                    <a:lumMod val="65000"/>
                  </a:schemeClr>
                </a:solidFill>
                <a:latin typeface="黑体" panose="02010609060101010101" pitchFamily="49" charset="-122"/>
                <a:ea typeface="黑体" panose="02010609060101010101" pitchFamily="49" charset="-122"/>
                <a:sym typeface="Arial" pitchFamily="34" charset="0"/>
              </a:endParaRPr>
            </a:p>
          </p:txBody>
        </p:sp>
      </p:grpSp>
      <p:sp>
        <p:nvSpPr>
          <p:cNvPr id="13" name="文本框 1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5187BD6A-7C4D-49C2-B0E9-E3DF31F2922F}"/>
              </a:ext>
            </a:extLst>
          </p:cNvPr>
          <p:cNvSpPr txBox="1"/>
          <p:nvPr/>
        </p:nvSpPr>
        <p:spPr>
          <a:xfrm>
            <a:off x="1925014" y="1029478"/>
            <a:ext cx="9350241" cy="5796780"/>
          </a:xfrm>
          <a:prstGeom prst="rect">
            <a:avLst/>
          </a:prstGeom>
          <a:noFill/>
        </p:spPr>
        <p:txBody>
          <a:bodyPr wrap="square">
            <a:spAutoFit/>
          </a:bodyPr>
          <a:lstStyle/>
          <a:p>
            <a:pPr eaLnBrk="1" hangingPunct="1">
              <a:lnSpc>
                <a:spcPct val="200000"/>
              </a:lnSpc>
              <a:spcBef>
                <a:spcPct val="20000"/>
              </a:spcBef>
            </a:pPr>
            <a:r>
              <a:rPr lang="zh-CN" altLang="zh-CN" sz="2400" b="1">
                <a:latin typeface="Times New Roman" panose="02020603050405020304" pitchFamily="18" charset="0"/>
              </a:rPr>
              <a:t>5</a:t>
            </a:r>
            <a:r>
              <a:rPr lang="zh-CN" altLang="en-US" sz="2400" b="1">
                <a:latin typeface="Times New Roman" panose="02020603050405020304" pitchFamily="18" charset="0"/>
              </a:rPr>
              <a:t>、</a:t>
            </a:r>
            <a:r>
              <a:rPr lang="zh-CN" altLang="zh-CN" sz="2400" b="1">
                <a:latin typeface="Times New Roman" panose="02020603050405020304" pitchFamily="18" charset="0"/>
              </a:rPr>
              <a:t>写出下列语句所含的成语</a:t>
            </a:r>
            <a:endParaRPr lang="en-US" altLang="zh-CN" sz="2400" b="1">
              <a:latin typeface="Times New Roman" panose="02020603050405020304" pitchFamily="18" charset="0"/>
            </a:endParaRPr>
          </a:p>
          <a:p>
            <a:pPr eaLnBrk="1" hangingPunct="1">
              <a:lnSpc>
                <a:spcPct val="200000"/>
              </a:lnSpc>
              <a:spcBef>
                <a:spcPct val="20000"/>
              </a:spcBef>
            </a:pPr>
            <a:r>
              <a:rPr lang="zh-CN" altLang="zh-CN">
                <a:latin typeface="+mn-ea"/>
              </a:rPr>
              <a:t>A.秋毫不敢不所近(                )</a:t>
            </a:r>
          </a:p>
          <a:p>
            <a:pPr eaLnBrk="1" hangingPunct="1">
              <a:lnSpc>
                <a:spcPct val="200000"/>
              </a:lnSpc>
              <a:spcBef>
                <a:spcPct val="20000"/>
              </a:spcBef>
            </a:pPr>
            <a:r>
              <a:rPr lang="zh-CN" altLang="zh-CN">
                <a:latin typeface="+mn-ea"/>
              </a:rPr>
              <a:t>B.人方为刀俎,我为鱼肉(                )</a:t>
            </a:r>
          </a:p>
          <a:p>
            <a:pPr eaLnBrk="1" hangingPunct="1">
              <a:lnSpc>
                <a:spcPct val="200000"/>
              </a:lnSpc>
              <a:spcBef>
                <a:spcPct val="20000"/>
              </a:spcBef>
            </a:pPr>
            <a:r>
              <a:rPr lang="zh-CN" altLang="zh-CN">
                <a:latin typeface="+mn-ea"/>
              </a:rPr>
              <a:t>C.劳苦而功高如此(                 )</a:t>
            </a:r>
          </a:p>
          <a:p>
            <a:pPr eaLnBrk="1" hangingPunct="1">
              <a:lnSpc>
                <a:spcPct val="200000"/>
              </a:lnSpc>
              <a:spcBef>
                <a:spcPct val="20000"/>
              </a:spcBef>
            </a:pPr>
            <a:r>
              <a:rPr lang="zh-CN" altLang="zh-CN">
                <a:latin typeface="+mn-ea"/>
              </a:rPr>
              <a:t>D.项庄拔剑舞,其意在沛公(                 )</a:t>
            </a:r>
            <a:endParaRPr lang="en-US" altLang="zh-CN">
              <a:latin typeface="+mn-ea"/>
            </a:endParaRPr>
          </a:p>
          <a:p>
            <a:pPr eaLnBrk="1" hangingPunct="1">
              <a:lnSpc>
                <a:spcPct val="200000"/>
              </a:lnSpc>
              <a:spcBef>
                <a:spcPct val="20000"/>
              </a:spcBef>
            </a:pPr>
            <a:r>
              <a:rPr lang="zh-CN" altLang="zh-CN" b="1">
                <a:latin typeface="+mn-ea"/>
              </a:rPr>
              <a:t>答案：</a:t>
            </a:r>
          </a:p>
          <a:p>
            <a:pPr eaLnBrk="1" hangingPunct="1">
              <a:lnSpc>
                <a:spcPct val="200000"/>
              </a:lnSpc>
              <a:spcBef>
                <a:spcPct val="20000"/>
              </a:spcBef>
            </a:pPr>
            <a:r>
              <a:rPr lang="zh-CN" altLang="zh-CN" b="1">
                <a:latin typeface="+mn-ea"/>
              </a:rPr>
              <a:t>A、秋毫无犯</a:t>
            </a:r>
            <a:r>
              <a:rPr lang="en-US" altLang="zh-CN" b="1">
                <a:latin typeface="+mn-ea"/>
              </a:rPr>
              <a:t>     </a:t>
            </a:r>
            <a:r>
              <a:rPr lang="zh-CN" altLang="zh-CN" b="1">
                <a:latin typeface="+mn-ea"/>
              </a:rPr>
              <a:t>B、人为刀俎，我为鱼肉</a:t>
            </a:r>
          </a:p>
          <a:p>
            <a:pPr eaLnBrk="1" hangingPunct="1">
              <a:lnSpc>
                <a:spcPct val="200000"/>
              </a:lnSpc>
              <a:spcBef>
                <a:spcPct val="20000"/>
              </a:spcBef>
            </a:pPr>
            <a:r>
              <a:rPr lang="zh-CN" altLang="zh-CN" b="1">
                <a:latin typeface="+mn-ea"/>
              </a:rPr>
              <a:t>C、劳苦功高</a:t>
            </a:r>
            <a:r>
              <a:rPr lang="en-US" altLang="zh-CN" b="1">
                <a:latin typeface="+mn-ea"/>
              </a:rPr>
              <a:t>     </a:t>
            </a:r>
            <a:r>
              <a:rPr lang="zh-CN" altLang="zh-CN" b="1">
                <a:latin typeface="+mn-ea"/>
              </a:rPr>
              <a:t>D、项庄舞剑，意在沛公</a:t>
            </a:r>
          </a:p>
          <a:p>
            <a:pPr eaLnBrk="1" hangingPunct="1">
              <a:lnSpc>
                <a:spcPct val="200000"/>
              </a:lnSpc>
              <a:spcBef>
                <a:spcPct val="20000"/>
              </a:spcBef>
            </a:pPr>
            <a:endParaRPr lang="zh-CN" altLang="zh-CN" sz="2400" b="1">
              <a:latin typeface="Times New Roman" panose="02020603050405020304" pitchFamily="18" charset="0"/>
            </a:endParaRPr>
          </a:p>
        </p:txBody>
      </p:sp>
    </p:spTree>
    <p:extLst>
      <p:ext uri="{BB962C8B-B14F-4D97-AF65-F5344CB8AC3E}">
        <p14:creationId xmlns:p14="http://schemas.microsoft.com/office/powerpoint/2010/main" val="3602181969"/>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图片 6" descr="图片包含 树, 户外&#10;&#10;已生成高可信度的说明">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F3E127CD-3821-4FFE-8112-B90366011DF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3" name="TextBox 7">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972308FA-5949-4695-9B8A-90899E0DC7F6}"/>
              </a:ext>
            </a:extLst>
          </p:cNvPr>
          <p:cNvSpPr txBox="1"/>
          <p:nvPr/>
        </p:nvSpPr>
        <p:spPr>
          <a:xfrm>
            <a:off x="3383657" y="1197525"/>
            <a:ext cx="5528114" cy="1067587"/>
          </a:xfrm>
          <a:prstGeom prst="rect">
            <a:avLst/>
          </a:prstGeom>
          <a:noFill/>
        </p:spPr>
        <p:txBody>
          <a:bodyPr wrap="square" lIns="51423" tIns="25711" rIns="51423" bIns="25711" rtlCol="0">
            <a:spAutoFit/>
          </a:bodyPr>
          <a:lstStyle>
            <a:defPPr>
              <a:defRPr lang="zh-CN"/>
            </a:defPPr>
            <a:lvl1pPr>
              <a:defRPr sz="5000" b="1">
                <a:solidFill>
                  <a:schemeClr val="bg1"/>
                </a:solidFill>
                <a:latin typeface="+mn-ea"/>
                <a:ea typeface="+mn-ea"/>
              </a:defRPr>
            </a:lvl1pPr>
          </a:lstStyle>
          <a:p>
            <a:pPr algn="ctr"/>
            <a:r>
              <a:rPr lang="zh-CN" altLang="en-US" sz="6600" spc="600">
                <a:solidFill>
                  <a:srgbClr val="8A705E"/>
                </a:solidFill>
                <a:latin typeface="黑体" panose="02010609060101010101" pitchFamily="49" charset="-122"/>
                <a:ea typeface="黑体" panose="02010609060101010101" pitchFamily="49" charset="-122"/>
              </a:rPr>
              <a:t>同学们下课</a:t>
            </a:r>
            <a:r>
              <a:rPr lang="en-US" altLang="zh-CN" sz="6600" spc="600">
                <a:solidFill>
                  <a:srgbClr val="8A705E"/>
                </a:solidFill>
                <a:latin typeface="黑体" panose="02010609060101010101" pitchFamily="49" charset="-122"/>
                <a:ea typeface="黑体" panose="02010609060101010101" pitchFamily="49" charset="-122"/>
              </a:rPr>
              <a:t>!</a:t>
            </a:r>
            <a:endParaRPr lang="zh-CN" altLang="zh-CN" sz="6600" spc="600">
              <a:solidFill>
                <a:srgbClr val="8A705E"/>
              </a:solidFill>
              <a:latin typeface="黑体" panose="02010609060101010101" pitchFamily="49" charset="-122"/>
              <a:ea typeface="黑体" panose="02010609060101010101" pitchFamily="49" charset="-122"/>
            </a:endParaRPr>
          </a:p>
        </p:txBody>
      </p:sp>
      <p:sp>
        <p:nvSpPr>
          <p:cNvPr id="6" name="TextBox 1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7EC6A5AB-EC7B-49AE-81DF-345A7941B865}"/>
              </a:ext>
            </a:extLst>
          </p:cNvPr>
          <p:cNvSpPr txBox="1"/>
          <p:nvPr/>
        </p:nvSpPr>
        <p:spPr>
          <a:xfrm>
            <a:off x="3694548" y="2891135"/>
            <a:ext cx="4801315" cy="369332"/>
          </a:xfrm>
          <a:prstGeom prst="rect">
            <a:avLst/>
          </a:prstGeom>
          <a:noFill/>
        </p:spPr>
        <p:txBody>
          <a:bodyPr wrap="none" rtlCol="0">
            <a:spAutoFit/>
          </a:bodyPr>
          <a:lstStyle/>
          <a:p>
            <a:pPr algn="ctr"/>
            <a:r>
              <a:rPr lang="zh-CN" altLang="en-US" spc="600">
                <a:solidFill>
                  <a:srgbClr val="8A705E"/>
                </a:solidFill>
                <a:latin typeface="黑体" panose="02010609060101010101" pitchFamily="49" charset="-122"/>
                <a:ea typeface="黑体" panose="02010609060101010101" pitchFamily="49" charset="-122"/>
                <a:cs typeface="Lato Black" charset="0"/>
              </a:rPr>
              <a:t>统编版语文高一下册第一单元课件</a:t>
            </a:r>
            <a:endParaRPr lang="en-US" spc="600">
              <a:solidFill>
                <a:srgbClr val="8A705E"/>
              </a:solidFill>
              <a:latin typeface="黑体" panose="02010609060101010101" pitchFamily="49" charset="-122"/>
              <a:ea typeface="黑体" panose="02010609060101010101" pitchFamily="49" charset="-122"/>
              <a:cs typeface="Lato Black" charset="0"/>
            </a:endParaRPr>
          </a:p>
        </p:txBody>
      </p:sp>
      <p:pic>
        <p:nvPicPr>
          <p:cNvPr id="14" name="New picture"/>
          <p:cNvPicPr/>
          <p:nvPr/>
        </p:nvPicPr>
        <p:blipFill>
          <a:blip r:embed="rId4"/>
          <a:stretch>
            <a:fillRect/>
          </a:stretch>
        </p:blipFill>
        <p:spPr>
          <a:xfrm>
            <a:off x="10452100" y="11176000"/>
            <a:ext cx="368300" cy="266700"/>
          </a:xfrm>
          <a:prstGeom prst="cube">
            <a:avLst/>
          </a:prstGeom>
        </p:spPr>
      </p:pic>
    </p:spTree>
    <p:extLst>
      <p:ext uri="{BB962C8B-B14F-4D97-AF65-F5344CB8AC3E}">
        <p14:creationId xmlns:p14="http://schemas.microsoft.com/office/powerpoint/2010/main" val="3892404250"/>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nodeType="afterGroup">
                            <p:stCondLst>
                              <p:cond delay="750"/>
                            </p:stCondLst>
                            <p:childTnLst>
                              <p:par>
                                <p:cTn id="9" presetID="2" presetClass="entr" presetSubtype="2" decel="53300" fill="hold" grpId="0" nodeType="afterEffect">
                                  <p:stCondLst>
                                    <p:cond delay="0"/>
                                  </p:stCondLst>
                                  <p:iterate type="lt">
                                    <p:tmPct val="10000"/>
                                  </p:iterate>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750" fill="hold"/>
                                        <p:tgtEl>
                                          <p:spTgt spid="13"/>
                                        </p:tgtEl>
                                        <p:attrNameLst>
                                          <p:attrName>ppt_x</p:attrName>
                                        </p:attrNameLst>
                                      </p:cBhvr>
                                      <p:tavLst>
                                        <p:tav tm="0">
                                          <p:val>
                                            <p:strVal val="1+#ppt_w/2"/>
                                          </p:val>
                                        </p:tav>
                                        <p:tav tm="100000">
                                          <p:val>
                                            <p:strVal val="#ppt_x"/>
                                          </p:val>
                                        </p:tav>
                                      </p:tavLst>
                                    </p:anim>
                                    <p:anim calcmode="lin" valueType="num">
                                      <p:cBhvr additive="base">
                                        <p:cTn id="12" dur="750" fill="hold"/>
                                        <p:tgtEl>
                                          <p:spTgt spid="13"/>
                                        </p:tgtEl>
                                        <p:attrNameLst>
                                          <p:attrName>ppt_y</p:attrName>
                                        </p:attrNameLst>
                                      </p:cBhvr>
                                      <p:tavLst>
                                        <p:tav tm="0">
                                          <p:val>
                                            <p:strVal val="#ppt_y"/>
                                          </p:val>
                                        </p:tav>
                                        <p:tav tm="100000">
                                          <p:val>
                                            <p:strVal val="#ppt_y"/>
                                          </p:val>
                                        </p:tav>
                                      </p:tavLst>
                                    </p:anim>
                                  </p:childTnLst>
                                </p:cTn>
                              </p:par>
                              <p:par>
                                <p:cTn id="13" presetID="47" presetClass="entr" presetSubtype="0" fill="hold" grpId="0" nodeType="withEffect">
                                  <p:stCondLst>
                                    <p:cond delay="75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anim calcmode="lin" valueType="num">
                                      <p:cBhvr>
                                        <p:cTn id="16" dur="1000" fill="hold"/>
                                        <p:tgtEl>
                                          <p:spTgt spid="6"/>
                                        </p:tgtEl>
                                        <p:attrNameLst>
                                          <p:attrName>ppt_x</p:attrName>
                                        </p:attrNameLst>
                                      </p:cBhvr>
                                      <p:tavLst>
                                        <p:tav tm="0">
                                          <p:val>
                                            <p:strVal val="#ppt_x"/>
                                          </p:val>
                                        </p:tav>
                                        <p:tav tm="100000">
                                          <p:val>
                                            <p:strVal val="#ppt_x"/>
                                          </p:val>
                                        </p:tav>
                                      </p:tavLst>
                                    </p:anim>
                                    <p:anim calcmode="lin" valueType="num">
                                      <p:cBhvr>
                                        <p:cTn id="1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C9DCAFDC-EE7F-479B-B1CA-27BB90F03E17}"/>
              </a:ext>
            </a:extLst>
          </p:cNvPr>
          <p:cNvGrpSpPr/>
          <p:nvPr/>
        </p:nvGrpSpPr>
        <p:grpSpPr>
          <a:xfrm>
            <a:off x="729860" y="172575"/>
            <a:ext cx="10891548" cy="705245"/>
            <a:chOff x="1353976" y="487532"/>
            <a:chExt cx="10891548" cy="705245"/>
          </a:xfrm>
        </p:grpSpPr>
        <p:sp>
          <p:nvSpPr>
            <p:cNvPr id="7" name="矩形 6">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73E4EBC-AF25-4CE5-8EB9-A7158D5B3C6F}"/>
                </a:ext>
              </a:extLst>
            </p:cNvPr>
            <p:cNvSpPr/>
            <p:nvPr/>
          </p:nvSpPr>
          <p:spPr>
            <a:xfrm flipV="1">
              <a:off x="4362560" y="917838"/>
              <a:ext cx="7882964" cy="45719"/>
            </a:xfrm>
            <a:prstGeom prst="rect">
              <a:avLst/>
            </a:prstGeom>
            <a:solidFill>
              <a:srgbClr val="8A70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黑体" panose="02010609060101010101" pitchFamily="49" charset="-122"/>
                <a:ea typeface="黑体" panose="02010609060101010101" pitchFamily="49" charset="-122"/>
              </a:endParaRPr>
            </a:p>
          </p:txBody>
        </p:sp>
        <p:sp>
          <p:nvSpPr>
            <p:cNvPr id="9" name="TextBox 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6D27725E-735A-4245-9A17-BFB4AC525853}"/>
                </a:ext>
              </a:extLst>
            </p:cNvPr>
            <p:cNvSpPr txBox="1">
              <a:spLocks noChangeArrowheads="1"/>
            </p:cNvSpPr>
            <p:nvPr/>
          </p:nvSpPr>
          <p:spPr bwMode="auto">
            <a:xfrm>
              <a:off x="1353976" y="487532"/>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a:solidFill>
                    <a:srgbClr val="8A705E"/>
                  </a:solidFill>
                  <a:latin typeface="黑体" panose="02010609060101010101" pitchFamily="49" charset="-122"/>
                  <a:ea typeface="黑体" panose="02010609060101010101" pitchFamily="49" charset="-122"/>
                  <a:sym typeface="Arial" pitchFamily="34" charset="0"/>
                </a:rPr>
                <a:t>第一课时</a:t>
              </a:r>
            </a:p>
          </p:txBody>
        </p:sp>
        <p:sp>
          <p:nvSpPr>
            <p:cNvPr id="10" name="TextBox 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1DE0EAD-A289-42EC-8B55-5E2CC9CE33B8}"/>
                </a:ext>
              </a:extLst>
            </p:cNvPr>
            <p:cNvSpPr txBox="1">
              <a:spLocks noChangeArrowheads="1"/>
            </p:cNvSpPr>
            <p:nvPr/>
          </p:nvSpPr>
          <p:spPr bwMode="auto">
            <a:xfrm>
              <a:off x="1368490" y="977333"/>
              <a:ext cx="3255323" cy="21544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a:solidFill>
                    <a:schemeClr val="bg1">
                      <a:lumMod val="65000"/>
                    </a:schemeClr>
                  </a:solidFill>
                  <a:latin typeface="黑体" panose="02010609060101010101" pitchFamily="49" charset="-122"/>
                  <a:ea typeface="黑体" panose="02010609060101010101" pitchFamily="49" charset="-122"/>
                  <a:sym typeface="Arial" pitchFamily="34" charset="0"/>
                </a:rPr>
                <a:t>CLICK TO ADD CAPTION TEXT</a:t>
              </a:r>
              <a:endParaRPr lang="zh-CN" altLang="en-US" sz="1400">
                <a:solidFill>
                  <a:schemeClr val="bg1">
                    <a:lumMod val="65000"/>
                  </a:schemeClr>
                </a:solidFill>
                <a:latin typeface="黑体" panose="02010609060101010101" pitchFamily="49" charset="-122"/>
                <a:ea typeface="黑体" panose="02010609060101010101" pitchFamily="49" charset="-122"/>
                <a:sym typeface="Arial" pitchFamily="34" charset="0"/>
              </a:endParaRPr>
            </a:p>
          </p:txBody>
        </p:sp>
      </p:grpSp>
      <p:grpSp>
        <p:nvGrpSpPr>
          <p:cNvPr id="8" name="组合 7">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07EC07C0-A25D-4986-8B48-9C2683D0C3C9}"/>
              </a:ext>
            </a:extLst>
          </p:cNvPr>
          <p:cNvGrpSpPr/>
          <p:nvPr/>
        </p:nvGrpSpPr>
        <p:grpSpPr>
          <a:xfrm rot="5400000">
            <a:off x="-192417" y="3122811"/>
            <a:ext cx="2834065" cy="615553"/>
            <a:chOff x="4735063" y="690445"/>
            <a:chExt cx="2834065" cy="615553"/>
          </a:xfrm>
        </p:grpSpPr>
        <p:pic>
          <p:nvPicPr>
            <p:cNvPr id="11" name="图片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EBED443F-A09D-4073-95DA-DF0AA1AB2BE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35063" y="746918"/>
              <a:ext cx="2834065" cy="487522"/>
            </a:xfrm>
            <a:prstGeom prst="rect">
              <a:avLst/>
            </a:prstGeom>
          </p:spPr>
        </p:pic>
        <p:sp>
          <p:nvSpPr>
            <p:cNvPr id="12" name="矩形 1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F3CA0ED-AA89-4AA3-BB79-BFC5FEDF549F}"/>
                </a:ext>
              </a:extLst>
            </p:cNvPr>
            <p:cNvSpPr/>
            <p:nvPr/>
          </p:nvSpPr>
          <p:spPr>
            <a:xfrm rot="16200000">
              <a:off x="5841575" y="233910"/>
              <a:ext cx="615553" cy="1528624"/>
            </a:xfrm>
            <a:prstGeom prst="rect">
              <a:avLst/>
            </a:prstGeom>
          </p:spPr>
          <p:txBody>
            <a:bodyPr vert="eaVert" wrap="none">
              <a:spAutoFit/>
            </a:bodyPr>
            <a:lstStyle/>
            <a:p>
              <a:r>
                <a:rPr lang="zh-CN" altLang="en-US" sz="2800">
                  <a:solidFill>
                    <a:srgbClr val="8A705E"/>
                  </a:solidFill>
                  <a:latin typeface="叶根友毛笔行书2.0版" panose="02010601030101010101" pitchFamily="2" charset="-122"/>
                  <a:ea typeface="叶根友毛笔行书2.0版" panose="02010601030101010101" pitchFamily="2" charset="-122"/>
                </a:rPr>
                <a:t>背景简介</a:t>
              </a:r>
            </a:p>
          </p:txBody>
        </p:sp>
      </p:grpSp>
      <p:sp>
        <p:nvSpPr>
          <p:cNvPr id="13" name="矩形 1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9DFED6DB-3335-4778-B3F8-41308A8C9813}"/>
              </a:ext>
            </a:extLst>
          </p:cNvPr>
          <p:cNvSpPr/>
          <p:nvPr/>
        </p:nvSpPr>
        <p:spPr>
          <a:xfrm>
            <a:off x="2010072" y="1391777"/>
            <a:ext cx="5109091" cy="4355985"/>
          </a:xfrm>
          <a:prstGeom prst="rect">
            <a:avLst/>
          </a:prstGeom>
        </p:spPr>
        <p:txBody>
          <a:bodyPr vert="eaVert" wrap="square">
            <a:spAutoFit/>
          </a:bodyPr>
          <a:lstStyle/>
          <a:p>
            <a:pPr>
              <a:lnSpc>
                <a:spcPct val="200000"/>
              </a:lnSpc>
            </a:pPr>
            <a:r>
              <a:rPr lang="zh-CN" altLang="en-US" sz="2000" b="1">
                <a:solidFill>
                  <a:srgbClr val="90775E"/>
                </a:solidFill>
              </a:rPr>
              <a:t>         刘邦攻下咸阳后,吞并霸上,遣将把守函谷关,不纳诸侯,欲称关中王.项羽听说后非常恼火,立即破关直抵新丰鸿门。</a:t>
            </a:r>
          </a:p>
          <a:p>
            <a:pPr>
              <a:lnSpc>
                <a:spcPct val="200000"/>
              </a:lnSpc>
            </a:pPr>
            <a:r>
              <a:rPr lang="zh-CN" altLang="en-US" sz="2000" b="1">
                <a:solidFill>
                  <a:srgbClr val="90775E"/>
                </a:solidFill>
              </a:rPr>
              <a:t>          鸿门宴也就是在这样的形势下举行的,它揭开了“楚汉战争”的序幕,这次宴会隐含杀机,是一场尖锐复杂的政治斗争,“鸿门宴”一词今天也成了隐藏杀机的政治谈判的代名词。</a:t>
            </a:r>
          </a:p>
        </p:txBody>
      </p:sp>
      <p:pic>
        <p:nvPicPr>
          <p:cNvPr id="14" name="图片 1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8111152-9EAA-4207-BCF1-28B6DE74C6E8}"/>
              </a:ext>
            </a:extLst>
          </p:cNvPr>
          <p:cNvPicPr>
            <a:picLocks noChangeAspect="1"/>
          </p:cNvPicPr>
          <p:nvPr/>
        </p:nvPicPr>
        <p:blipFill>
          <a:blip r:embed="rId4"/>
          <a:stretch>
            <a:fillRect/>
          </a:stretch>
        </p:blipFill>
        <p:spPr>
          <a:xfrm>
            <a:off x="7175636" y="1441938"/>
            <a:ext cx="4818967" cy="4507229"/>
          </a:xfrm>
          <a:prstGeom prst="rect">
            <a:avLst/>
          </a:prstGeom>
          <a:effectLst>
            <a:softEdge rad="546100"/>
          </a:effectLst>
        </p:spPr>
      </p:pic>
    </p:spTree>
    <p:extLst>
      <p:ext uri="{BB962C8B-B14F-4D97-AF65-F5344CB8AC3E}">
        <p14:creationId xmlns:p14="http://schemas.microsoft.com/office/powerpoint/2010/main" val="222686870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anim calcmode="lin" valueType="num">
                                      <p:cBhvr>
                                        <p:cTn id="18" dur="1000" fill="hold"/>
                                        <p:tgtEl>
                                          <p:spTgt spid="13"/>
                                        </p:tgtEl>
                                        <p:attrNameLst>
                                          <p:attrName>ppt_x</p:attrName>
                                        </p:attrNameLst>
                                      </p:cBhvr>
                                      <p:tavLst>
                                        <p:tav tm="0">
                                          <p:val>
                                            <p:strVal val="#ppt_x"/>
                                          </p:val>
                                        </p:tav>
                                        <p:tav tm="100000">
                                          <p:val>
                                            <p:strVal val="#ppt_x"/>
                                          </p:val>
                                        </p:tav>
                                      </p:tavLst>
                                    </p:anim>
                                    <p:anim calcmode="lin" valueType="num">
                                      <p:cBhvr>
                                        <p:cTn id="1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C9DCAFDC-EE7F-479B-B1CA-27BB90F03E17}"/>
              </a:ext>
            </a:extLst>
          </p:cNvPr>
          <p:cNvGrpSpPr/>
          <p:nvPr/>
        </p:nvGrpSpPr>
        <p:grpSpPr>
          <a:xfrm>
            <a:off x="729860" y="172575"/>
            <a:ext cx="10891548" cy="705245"/>
            <a:chOff x="1353976" y="487532"/>
            <a:chExt cx="10891548" cy="705245"/>
          </a:xfrm>
        </p:grpSpPr>
        <p:sp>
          <p:nvSpPr>
            <p:cNvPr id="7" name="矩形 6">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73E4EBC-AF25-4CE5-8EB9-A7158D5B3C6F}"/>
                </a:ext>
              </a:extLst>
            </p:cNvPr>
            <p:cNvSpPr/>
            <p:nvPr/>
          </p:nvSpPr>
          <p:spPr>
            <a:xfrm flipV="1">
              <a:off x="4362560" y="917838"/>
              <a:ext cx="7882964" cy="45719"/>
            </a:xfrm>
            <a:prstGeom prst="rect">
              <a:avLst/>
            </a:prstGeom>
            <a:solidFill>
              <a:srgbClr val="8A70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黑体" panose="02010609060101010101" pitchFamily="49" charset="-122"/>
                <a:ea typeface="黑体" panose="02010609060101010101" pitchFamily="49" charset="-122"/>
              </a:endParaRPr>
            </a:p>
          </p:txBody>
        </p:sp>
        <p:sp>
          <p:nvSpPr>
            <p:cNvPr id="9" name="TextBox 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6D27725E-735A-4245-9A17-BFB4AC525853}"/>
                </a:ext>
              </a:extLst>
            </p:cNvPr>
            <p:cNvSpPr txBox="1">
              <a:spLocks noChangeArrowheads="1"/>
            </p:cNvSpPr>
            <p:nvPr/>
          </p:nvSpPr>
          <p:spPr bwMode="auto">
            <a:xfrm>
              <a:off x="1353976" y="487532"/>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a:solidFill>
                    <a:srgbClr val="8A705E"/>
                  </a:solidFill>
                  <a:latin typeface="黑体" panose="02010609060101010101" pitchFamily="49" charset="-122"/>
                  <a:ea typeface="黑体" panose="02010609060101010101" pitchFamily="49" charset="-122"/>
                  <a:sym typeface="Arial" pitchFamily="34" charset="0"/>
                </a:rPr>
                <a:t>第一课时</a:t>
              </a:r>
            </a:p>
          </p:txBody>
        </p:sp>
        <p:sp>
          <p:nvSpPr>
            <p:cNvPr id="10" name="TextBox 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1DE0EAD-A289-42EC-8B55-5E2CC9CE33B8}"/>
                </a:ext>
              </a:extLst>
            </p:cNvPr>
            <p:cNvSpPr txBox="1">
              <a:spLocks noChangeArrowheads="1"/>
            </p:cNvSpPr>
            <p:nvPr/>
          </p:nvSpPr>
          <p:spPr bwMode="auto">
            <a:xfrm>
              <a:off x="1368490" y="977333"/>
              <a:ext cx="3255323" cy="21544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a:solidFill>
                    <a:schemeClr val="bg1">
                      <a:lumMod val="65000"/>
                    </a:schemeClr>
                  </a:solidFill>
                  <a:latin typeface="黑体" panose="02010609060101010101" pitchFamily="49" charset="-122"/>
                  <a:ea typeface="黑体" panose="02010609060101010101" pitchFamily="49" charset="-122"/>
                  <a:sym typeface="Arial" pitchFamily="34" charset="0"/>
                </a:rPr>
                <a:t>CLICK TO ADD CAPTION TEXT</a:t>
              </a:r>
              <a:endParaRPr lang="zh-CN" altLang="en-US" sz="1400">
                <a:solidFill>
                  <a:schemeClr val="bg1">
                    <a:lumMod val="65000"/>
                  </a:schemeClr>
                </a:solidFill>
                <a:latin typeface="黑体" panose="02010609060101010101" pitchFamily="49" charset="-122"/>
                <a:ea typeface="黑体" panose="02010609060101010101" pitchFamily="49" charset="-122"/>
                <a:sym typeface="Arial" pitchFamily="34" charset="0"/>
              </a:endParaRPr>
            </a:p>
          </p:txBody>
        </p:sp>
      </p:grpSp>
      <p:grpSp>
        <p:nvGrpSpPr>
          <p:cNvPr id="8" name="组合 7">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07EC07C0-A25D-4986-8B48-9C2683D0C3C9}"/>
              </a:ext>
            </a:extLst>
          </p:cNvPr>
          <p:cNvGrpSpPr/>
          <p:nvPr/>
        </p:nvGrpSpPr>
        <p:grpSpPr>
          <a:xfrm rot="5400000">
            <a:off x="-192412" y="3122811"/>
            <a:ext cx="2834065" cy="615553"/>
            <a:chOff x="4735063" y="690440"/>
            <a:chExt cx="2834065" cy="615553"/>
          </a:xfrm>
        </p:grpSpPr>
        <p:pic>
          <p:nvPicPr>
            <p:cNvPr id="11" name="图片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EBED443F-A09D-4073-95DA-DF0AA1AB2BE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35063" y="746918"/>
              <a:ext cx="2834065" cy="487522"/>
            </a:xfrm>
            <a:prstGeom prst="rect">
              <a:avLst/>
            </a:prstGeom>
          </p:spPr>
        </p:pic>
        <p:sp>
          <p:nvSpPr>
            <p:cNvPr id="12" name="矩形 1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F3CA0ED-AA89-4AA3-BB79-BFC5FEDF549F}"/>
                </a:ext>
              </a:extLst>
            </p:cNvPr>
            <p:cNvSpPr/>
            <p:nvPr/>
          </p:nvSpPr>
          <p:spPr>
            <a:xfrm rot="16200000">
              <a:off x="5841580" y="233905"/>
              <a:ext cx="615553" cy="1528624"/>
            </a:xfrm>
            <a:prstGeom prst="rect">
              <a:avLst/>
            </a:prstGeom>
          </p:spPr>
          <p:txBody>
            <a:bodyPr vert="eaVert" wrap="none">
              <a:spAutoFit/>
            </a:bodyPr>
            <a:lstStyle/>
            <a:p>
              <a:r>
                <a:rPr lang="zh-CN" altLang="en-US" sz="2800">
                  <a:solidFill>
                    <a:srgbClr val="8A705E"/>
                  </a:solidFill>
                  <a:latin typeface="叶根友毛笔行书2.0版" panose="02010601030101010101" pitchFamily="2" charset="-122"/>
                  <a:ea typeface="叶根友毛笔行书2.0版" panose="02010601030101010101" pitchFamily="2" charset="-122"/>
                </a:rPr>
                <a:t>角色扮演</a:t>
              </a:r>
            </a:p>
          </p:txBody>
        </p:sp>
      </p:grpSp>
      <p:sp>
        <p:nvSpPr>
          <p:cNvPr id="14" name="文本框 1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F03B7FD6-052B-4616-B97B-07BE3147A0EB}"/>
              </a:ext>
            </a:extLst>
          </p:cNvPr>
          <p:cNvSpPr txBox="1"/>
          <p:nvPr/>
        </p:nvSpPr>
        <p:spPr>
          <a:xfrm>
            <a:off x="2413444" y="1138401"/>
            <a:ext cx="4347537" cy="646331"/>
          </a:xfrm>
          <a:prstGeom prst="rect">
            <a:avLst/>
          </a:prstGeom>
          <a:solidFill>
            <a:schemeClr val="bg1"/>
          </a:solidFill>
          <a:effectLst>
            <a:softEdge rad="127000"/>
          </a:effectLst>
        </p:spPr>
        <p:txBody>
          <a:bodyPr wrap="square" rtlCol="0">
            <a:spAutoFit/>
          </a:bodyPr>
          <a:lstStyle/>
          <a:p>
            <a:r>
              <a:rPr lang="zh-CN" altLang="en-US" sz="3600" b="1">
                <a:solidFill>
                  <a:srgbClr val="FF0000"/>
                </a:solidFill>
                <a:latin typeface="华文隶书" panose="02010800040101010101" pitchFamily="2" charset="-122"/>
                <a:ea typeface="华文隶书" panose="02010800040101010101" pitchFamily="2" charset="-122"/>
              </a:rPr>
              <a:t> 朗读课文整体感知：</a:t>
            </a:r>
          </a:p>
        </p:txBody>
      </p:sp>
      <p:pic>
        <p:nvPicPr>
          <p:cNvPr id="5" name="图片 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98C8E4C-88F9-4461-B3DD-48EB42493D6A}"/>
              </a:ext>
            </a:extLst>
          </p:cNvPr>
          <p:cNvPicPr>
            <a:picLocks noChangeAspect="1"/>
          </p:cNvPicPr>
          <p:nvPr/>
        </p:nvPicPr>
        <p:blipFill>
          <a:blip r:embed="rId4"/>
          <a:stretch>
            <a:fillRect/>
          </a:stretch>
        </p:blipFill>
        <p:spPr>
          <a:xfrm>
            <a:off x="6499274" y="2154295"/>
            <a:ext cx="5471612" cy="3566892"/>
          </a:xfrm>
          <a:prstGeom prst="rect">
            <a:avLst/>
          </a:prstGeom>
          <a:effectLst>
            <a:softEdge rad="393700"/>
          </a:effectLst>
        </p:spPr>
      </p:pic>
      <p:sp>
        <p:nvSpPr>
          <p:cNvPr id="13" name="矩形 1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A09FFBB5-FFE6-4FDA-B503-7572FEDBDD91}"/>
              </a:ext>
            </a:extLst>
          </p:cNvPr>
          <p:cNvSpPr/>
          <p:nvPr/>
        </p:nvSpPr>
        <p:spPr>
          <a:xfrm>
            <a:off x="2413444" y="2288316"/>
            <a:ext cx="6096000" cy="1938992"/>
          </a:xfrm>
          <a:prstGeom prst="rect">
            <a:avLst/>
          </a:prstGeom>
        </p:spPr>
        <p:txBody>
          <a:bodyPr>
            <a:spAutoFit/>
          </a:bodyPr>
          <a:lstStyle/>
          <a:p>
            <a:pPr marL="285750" indent="-285750">
              <a:buClr>
                <a:srgbClr val="FF0000"/>
              </a:buClr>
              <a:buFont typeface="Wingdings" panose="05000000000000000000" pitchFamily="2" charset="2"/>
              <a:buChar char="ü"/>
            </a:pPr>
            <a:r>
              <a:rPr lang="en-US" altLang="zh-CN" sz="2400">
                <a:solidFill>
                  <a:srgbClr val="90775E"/>
                </a:solidFill>
                <a:latin typeface="微软雅黑" panose="020B0503020204020204" pitchFamily="34" charset="-122"/>
                <a:ea typeface="微软雅黑" panose="020B0503020204020204" pitchFamily="34" charset="-122"/>
              </a:rPr>
              <a:t>1</a:t>
            </a:r>
            <a:r>
              <a:rPr lang="zh-CN" altLang="en-US" sz="2400">
                <a:solidFill>
                  <a:srgbClr val="90775E"/>
                </a:solidFill>
                <a:latin typeface="微软雅黑" panose="020B0503020204020204" pitchFamily="34" charset="-122"/>
                <a:ea typeface="微软雅黑" panose="020B0503020204020204" pitchFamily="34" charset="-122"/>
              </a:rPr>
              <a:t>、学生分角色诵读 ；</a:t>
            </a:r>
            <a:endParaRPr lang="en-US" altLang="zh-CN" sz="2400">
              <a:solidFill>
                <a:srgbClr val="90775E"/>
              </a:solidFill>
              <a:latin typeface="微软雅黑" panose="020B0503020204020204" pitchFamily="34" charset="-122"/>
              <a:ea typeface="微软雅黑" panose="020B0503020204020204" pitchFamily="34" charset="-122"/>
            </a:endParaRPr>
          </a:p>
          <a:p>
            <a:pPr marL="285750" indent="-285750">
              <a:buFont typeface="Wingdings" panose="05000000000000000000" pitchFamily="2" charset="2"/>
              <a:buChar char="ü"/>
            </a:pPr>
            <a:endParaRPr lang="en-US" altLang="zh-CN" sz="2400">
              <a:solidFill>
                <a:srgbClr val="90775E"/>
              </a:solidFill>
              <a:latin typeface="微软雅黑" panose="020B0503020204020204" pitchFamily="34" charset="-122"/>
              <a:ea typeface="微软雅黑" panose="020B0503020204020204" pitchFamily="34" charset="-122"/>
            </a:endParaRPr>
          </a:p>
          <a:p>
            <a:pPr marL="285750" indent="-285750">
              <a:buClr>
                <a:srgbClr val="FF0000"/>
              </a:buClr>
              <a:buFont typeface="Wingdings" panose="05000000000000000000" pitchFamily="2" charset="2"/>
              <a:buChar char="ü"/>
            </a:pPr>
            <a:r>
              <a:rPr lang="en-US" altLang="zh-CN" sz="2400">
                <a:solidFill>
                  <a:srgbClr val="90775E"/>
                </a:solidFill>
                <a:latin typeface="微软雅黑" panose="020B0503020204020204" pitchFamily="34" charset="-122"/>
                <a:ea typeface="微软雅黑" panose="020B0503020204020204" pitchFamily="34" charset="-122"/>
              </a:rPr>
              <a:t>2</a:t>
            </a:r>
            <a:r>
              <a:rPr lang="zh-CN" altLang="en-US" sz="2400">
                <a:solidFill>
                  <a:srgbClr val="90775E"/>
                </a:solidFill>
                <a:latin typeface="微软雅黑" panose="020B0503020204020204" pitchFamily="34" charset="-122"/>
                <a:ea typeface="微软雅黑" panose="020B0503020204020204" pitchFamily="34" charset="-122"/>
              </a:rPr>
              <a:t>、小组讨论读后感受；</a:t>
            </a:r>
            <a:endParaRPr lang="en-US" altLang="zh-CN" sz="2400">
              <a:solidFill>
                <a:srgbClr val="90775E"/>
              </a:solidFill>
              <a:latin typeface="微软雅黑" panose="020B0503020204020204" pitchFamily="34" charset="-122"/>
              <a:ea typeface="微软雅黑" panose="020B0503020204020204" pitchFamily="34" charset="-122"/>
            </a:endParaRPr>
          </a:p>
          <a:p>
            <a:pPr marL="285750" indent="-285750">
              <a:buClr>
                <a:srgbClr val="FF0000"/>
              </a:buClr>
              <a:buFont typeface="Wingdings" panose="05000000000000000000" pitchFamily="2" charset="2"/>
              <a:buChar char="ü"/>
            </a:pPr>
            <a:endParaRPr lang="en-US" altLang="zh-CN" sz="2400">
              <a:solidFill>
                <a:srgbClr val="90775E"/>
              </a:solidFill>
              <a:latin typeface="微软雅黑" panose="020B0503020204020204" pitchFamily="34" charset="-122"/>
              <a:ea typeface="微软雅黑" panose="020B0503020204020204" pitchFamily="34" charset="-122"/>
            </a:endParaRPr>
          </a:p>
          <a:p>
            <a:pPr marL="285750" indent="-285750">
              <a:buClr>
                <a:srgbClr val="FF0000"/>
              </a:buClr>
              <a:buFont typeface="Wingdings" panose="05000000000000000000" pitchFamily="2" charset="2"/>
              <a:buChar char="ü"/>
            </a:pPr>
            <a:r>
              <a:rPr lang="en-US" altLang="zh-CN" sz="2400">
                <a:solidFill>
                  <a:srgbClr val="90775E"/>
                </a:solidFill>
                <a:latin typeface="微软雅黑" panose="020B0503020204020204" pitchFamily="34" charset="-122"/>
                <a:ea typeface="微软雅黑" panose="020B0503020204020204" pitchFamily="34" charset="-122"/>
              </a:rPr>
              <a:t>3</a:t>
            </a:r>
            <a:r>
              <a:rPr lang="zh-CN" altLang="en-US" sz="2400">
                <a:solidFill>
                  <a:srgbClr val="90775E"/>
                </a:solidFill>
                <a:latin typeface="微软雅黑" panose="020B0503020204020204" pitchFamily="34" charset="-122"/>
                <a:ea typeface="微软雅黑" panose="020B0503020204020204" pitchFamily="34" charset="-122"/>
              </a:rPr>
              <a:t>、教师引导学生翻译全文。</a:t>
            </a:r>
          </a:p>
        </p:txBody>
      </p:sp>
    </p:spTree>
    <p:extLst>
      <p:ext uri="{BB962C8B-B14F-4D97-AF65-F5344CB8AC3E}">
        <p14:creationId xmlns:p14="http://schemas.microsoft.com/office/powerpoint/2010/main" val="1827301372"/>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42" presetClass="entr" presetSubtype="0" fill="hold" nodeType="clickEffect">
                                  <p:stCondLst>
                                    <p:cond delay="0"/>
                                  </p:stCondLst>
                                  <p:childTnLst>
                                    <p:set>
                                      <p:cBhvr>
                                        <p:cTn id="23" dur="1" fill="hold">
                                          <p:stCondLst>
                                            <p:cond delay="0"/>
                                          </p:stCondLst>
                                        </p:cTn>
                                        <p:tgtEl>
                                          <p:spTgt spid="13">
                                            <p:txEl>
                                              <p:pRg st="0" end="0"/>
                                            </p:txEl>
                                          </p:spTgt>
                                        </p:tgtEl>
                                        <p:attrNameLst>
                                          <p:attrName>style.visibility</p:attrName>
                                        </p:attrNameLst>
                                      </p:cBhvr>
                                      <p:to>
                                        <p:strVal val="visible"/>
                                      </p:to>
                                    </p:set>
                                    <p:animEffect transition="in" filter="fade">
                                      <p:cBhvr>
                                        <p:cTn id="24" dur="1000"/>
                                        <p:tgtEl>
                                          <p:spTgt spid="13">
                                            <p:txEl>
                                              <p:pRg st="0" end="0"/>
                                            </p:txEl>
                                          </p:spTgt>
                                        </p:tgtEl>
                                      </p:cBhvr>
                                    </p:animEffect>
                                    <p:anim calcmode="lin" valueType="num">
                                      <p:cBhvr>
                                        <p:cTn id="25" dur="1000" fill="hold"/>
                                        <p:tgtEl>
                                          <p:spTgt spid="13">
                                            <p:txEl>
                                              <p:pRg st="0" end="0"/>
                                            </p:txEl>
                                          </p:spTgt>
                                        </p:tgtEl>
                                        <p:attrNameLst>
                                          <p:attrName>ppt_x</p:attrName>
                                        </p:attrNameLst>
                                      </p:cBhvr>
                                      <p:tavLst>
                                        <p:tav tm="0">
                                          <p:val>
                                            <p:strVal val="#ppt_x"/>
                                          </p:val>
                                        </p:tav>
                                        <p:tav tm="100000">
                                          <p:val>
                                            <p:strVal val="#ppt_x"/>
                                          </p:val>
                                        </p:tav>
                                      </p:tavLst>
                                    </p:anim>
                                    <p:anim calcmode="lin" valueType="num">
                                      <p:cBhvr>
                                        <p:cTn id="26" dur="1000" fill="hold"/>
                                        <p:tgtEl>
                                          <p:spTgt spid="1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7" fill="hold" nodeType="clickPar">
                      <p:stCondLst>
                        <p:cond delay="indefinite"/>
                        <p:cond evt="onBegin" delay="0">
                          <p:tn val="26"/>
                        </p:cond>
                      </p:stCondLst>
                      <p:childTnLst>
                        <p:par>
                          <p:cTn id="28" fill="hold" nodeType="afterGroup">
                            <p:stCondLst>
                              <p:cond delay="0"/>
                            </p:stCondLst>
                            <p:childTnLst>
                              <p:par>
                                <p:cTn id="29" presetID="42" presetClass="entr" presetSubtype="0" fill="hold" nodeType="clickEffect">
                                  <p:stCondLst>
                                    <p:cond delay="0"/>
                                  </p:stCondLst>
                                  <p:childTnLst>
                                    <p:set>
                                      <p:cBhvr>
                                        <p:cTn id="30" dur="1" fill="hold">
                                          <p:stCondLst>
                                            <p:cond delay="0"/>
                                          </p:stCondLst>
                                        </p:cTn>
                                        <p:tgtEl>
                                          <p:spTgt spid="13">
                                            <p:txEl>
                                              <p:pRg st="2" end="2"/>
                                            </p:txEl>
                                          </p:spTgt>
                                        </p:tgtEl>
                                        <p:attrNameLst>
                                          <p:attrName>style.visibility</p:attrName>
                                        </p:attrNameLst>
                                      </p:cBhvr>
                                      <p:to>
                                        <p:strVal val="visible"/>
                                      </p:to>
                                    </p:set>
                                    <p:animEffect transition="in" filter="fade">
                                      <p:cBhvr>
                                        <p:cTn id="31" dur="1000"/>
                                        <p:tgtEl>
                                          <p:spTgt spid="13">
                                            <p:txEl>
                                              <p:pRg st="2" end="2"/>
                                            </p:txEl>
                                          </p:spTgt>
                                        </p:tgtEl>
                                      </p:cBhvr>
                                    </p:animEffect>
                                    <p:anim calcmode="lin" valueType="num">
                                      <p:cBhvr>
                                        <p:cTn id="32" dur="1000" fill="hold"/>
                                        <p:tgtEl>
                                          <p:spTgt spid="13">
                                            <p:txEl>
                                              <p:pRg st="2" end="2"/>
                                            </p:txEl>
                                          </p:spTgt>
                                        </p:tgtEl>
                                        <p:attrNameLst>
                                          <p:attrName>ppt_x</p:attrName>
                                        </p:attrNameLst>
                                      </p:cBhvr>
                                      <p:tavLst>
                                        <p:tav tm="0">
                                          <p:val>
                                            <p:strVal val="#ppt_x"/>
                                          </p:val>
                                        </p:tav>
                                        <p:tav tm="100000">
                                          <p:val>
                                            <p:strVal val="#ppt_x"/>
                                          </p:val>
                                        </p:tav>
                                      </p:tavLst>
                                    </p:anim>
                                    <p:anim calcmode="lin" valueType="num">
                                      <p:cBhvr>
                                        <p:cTn id="33" dur="1000" fill="hold"/>
                                        <p:tgtEl>
                                          <p:spTgt spid="1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4" fill="hold" nodeType="clickPar">
                      <p:stCondLst>
                        <p:cond delay="indefinite"/>
                        <p:cond evt="onBegin" delay="0">
                          <p:tn val="33"/>
                        </p:cond>
                      </p:stCondLst>
                      <p:childTnLst>
                        <p:par>
                          <p:cTn id="35" fill="hold" nodeType="afterGroup">
                            <p:stCondLst>
                              <p:cond delay="0"/>
                            </p:stCondLst>
                            <p:childTnLst>
                              <p:par>
                                <p:cTn id="36" presetID="42" presetClass="entr" presetSubtype="0" fill="hold" nodeType="clickEffect">
                                  <p:stCondLst>
                                    <p:cond delay="0"/>
                                  </p:stCondLst>
                                  <p:childTnLst>
                                    <p:set>
                                      <p:cBhvr>
                                        <p:cTn id="37" dur="1" fill="hold">
                                          <p:stCondLst>
                                            <p:cond delay="0"/>
                                          </p:stCondLst>
                                        </p:cTn>
                                        <p:tgtEl>
                                          <p:spTgt spid="13">
                                            <p:txEl>
                                              <p:pRg st="4" end="4"/>
                                            </p:txEl>
                                          </p:spTgt>
                                        </p:tgtEl>
                                        <p:attrNameLst>
                                          <p:attrName>style.visibility</p:attrName>
                                        </p:attrNameLst>
                                      </p:cBhvr>
                                      <p:to>
                                        <p:strVal val="visible"/>
                                      </p:to>
                                    </p:set>
                                    <p:animEffect transition="in" filter="fade">
                                      <p:cBhvr>
                                        <p:cTn id="38" dur="1000"/>
                                        <p:tgtEl>
                                          <p:spTgt spid="13">
                                            <p:txEl>
                                              <p:pRg st="4" end="4"/>
                                            </p:txEl>
                                          </p:spTgt>
                                        </p:tgtEl>
                                      </p:cBhvr>
                                    </p:animEffect>
                                    <p:anim calcmode="lin" valueType="num">
                                      <p:cBhvr>
                                        <p:cTn id="39" dur="1000" fill="hold"/>
                                        <p:tgtEl>
                                          <p:spTgt spid="13">
                                            <p:txEl>
                                              <p:pRg st="4" end="4"/>
                                            </p:txEl>
                                          </p:spTgt>
                                        </p:tgtEl>
                                        <p:attrNameLst>
                                          <p:attrName>ppt_x</p:attrName>
                                        </p:attrNameLst>
                                      </p:cBhvr>
                                      <p:tavLst>
                                        <p:tav tm="0">
                                          <p:val>
                                            <p:strVal val="#ppt_x"/>
                                          </p:val>
                                        </p:tav>
                                        <p:tav tm="100000">
                                          <p:val>
                                            <p:strVal val="#ppt_x"/>
                                          </p:val>
                                        </p:tav>
                                      </p:tavLst>
                                    </p:anim>
                                    <p:anim calcmode="lin" valueType="num">
                                      <p:cBhvr>
                                        <p:cTn id="40" dur="1000" fill="hold"/>
                                        <p:tgtEl>
                                          <p:spTgt spid="1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C9DCAFDC-EE7F-479B-B1CA-27BB90F03E17}"/>
              </a:ext>
            </a:extLst>
          </p:cNvPr>
          <p:cNvGrpSpPr/>
          <p:nvPr/>
        </p:nvGrpSpPr>
        <p:grpSpPr>
          <a:xfrm>
            <a:off x="729860" y="172575"/>
            <a:ext cx="10891548" cy="705245"/>
            <a:chOff x="1353976" y="487532"/>
            <a:chExt cx="10891548" cy="705245"/>
          </a:xfrm>
        </p:grpSpPr>
        <p:sp>
          <p:nvSpPr>
            <p:cNvPr id="7" name="矩形 6">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73E4EBC-AF25-4CE5-8EB9-A7158D5B3C6F}"/>
                </a:ext>
              </a:extLst>
            </p:cNvPr>
            <p:cNvSpPr/>
            <p:nvPr/>
          </p:nvSpPr>
          <p:spPr>
            <a:xfrm flipV="1">
              <a:off x="4362560" y="917838"/>
              <a:ext cx="7882964" cy="45719"/>
            </a:xfrm>
            <a:prstGeom prst="rect">
              <a:avLst/>
            </a:prstGeom>
            <a:solidFill>
              <a:srgbClr val="8A70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黑体" panose="02010609060101010101" pitchFamily="49" charset="-122"/>
                <a:ea typeface="黑体" panose="02010609060101010101" pitchFamily="49" charset="-122"/>
              </a:endParaRPr>
            </a:p>
          </p:txBody>
        </p:sp>
        <p:sp>
          <p:nvSpPr>
            <p:cNvPr id="9" name="TextBox 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6D27725E-735A-4245-9A17-BFB4AC525853}"/>
                </a:ext>
              </a:extLst>
            </p:cNvPr>
            <p:cNvSpPr txBox="1">
              <a:spLocks noChangeArrowheads="1"/>
            </p:cNvSpPr>
            <p:nvPr/>
          </p:nvSpPr>
          <p:spPr bwMode="auto">
            <a:xfrm>
              <a:off x="1353976" y="487532"/>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a:solidFill>
                    <a:srgbClr val="8A705E"/>
                  </a:solidFill>
                  <a:latin typeface="黑体" panose="02010609060101010101" pitchFamily="49" charset="-122"/>
                  <a:ea typeface="黑体" panose="02010609060101010101" pitchFamily="49" charset="-122"/>
                  <a:sym typeface="Arial" pitchFamily="34" charset="0"/>
                </a:rPr>
                <a:t>第一课时</a:t>
              </a:r>
            </a:p>
          </p:txBody>
        </p:sp>
        <p:sp>
          <p:nvSpPr>
            <p:cNvPr id="10" name="TextBox 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1DE0EAD-A289-42EC-8B55-5E2CC9CE33B8}"/>
                </a:ext>
              </a:extLst>
            </p:cNvPr>
            <p:cNvSpPr txBox="1">
              <a:spLocks noChangeArrowheads="1"/>
            </p:cNvSpPr>
            <p:nvPr/>
          </p:nvSpPr>
          <p:spPr bwMode="auto">
            <a:xfrm>
              <a:off x="1368490" y="977333"/>
              <a:ext cx="3255323" cy="21544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a:solidFill>
                    <a:schemeClr val="bg1">
                      <a:lumMod val="65000"/>
                    </a:schemeClr>
                  </a:solidFill>
                  <a:latin typeface="黑体" panose="02010609060101010101" pitchFamily="49" charset="-122"/>
                  <a:ea typeface="黑体" panose="02010609060101010101" pitchFamily="49" charset="-122"/>
                  <a:sym typeface="Arial" pitchFamily="34" charset="0"/>
                </a:rPr>
                <a:t>CLICK TO ADD CAPTION TEXT</a:t>
              </a:r>
              <a:endParaRPr lang="zh-CN" altLang="en-US" sz="1400">
                <a:solidFill>
                  <a:schemeClr val="bg1">
                    <a:lumMod val="65000"/>
                  </a:schemeClr>
                </a:solidFill>
                <a:latin typeface="黑体" panose="02010609060101010101" pitchFamily="49" charset="-122"/>
                <a:ea typeface="黑体" panose="02010609060101010101" pitchFamily="49" charset="-122"/>
                <a:sym typeface="Arial" pitchFamily="34" charset="0"/>
              </a:endParaRPr>
            </a:p>
          </p:txBody>
        </p:sp>
      </p:grpSp>
      <p:sp>
        <p:nvSpPr>
          <p:cNvPr id="15" name="文本框 1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564774FB-1E9A-4D32-A220-D2008A921C4A}"/>
              </a:ext>
            </a:extLst>
          </p:cNvPr>
          <p:cNvSpPr txBox="1"/>
          <p:nvPr/>
        </p:nvSpPr>
        <p:spPr>
          <a:xfrm>
            <a:off x="801629" y="877820"/>
            <a:ext cx="10235461" cy="2328523"/>
          </a:xfrm>
          <a:prstGeom prst="rect">
            <a:avLst/>
          </a:prstGeom>
          <a:noFill/>
        </p:spPr>
        <p:txBody>
          <a:bodyPr wrap="square">
            <a:spAutoFit/>
          </a:bodyPr>
          <a:lstStyle/>
          <a:p>
            <a:pPr algn="l">
              <a:lnSpc>
                <a:spcPct val="150000"/>
              </a:lnSpc>
            </a:pPr>
            <a:r>
              <a:rPr lang="zh-CN" altLang="en-US" sz="2000" b="0" i="0">
                <a:solidFill>
                  <a:srgbClr val="0F0F0F"/>
                </a:solidFill>
                <a:effectLst/>
                <a:latin typeface="+mn-ea"/>
              </a:rPr>
              <a:t>　  沛公军霸上，未得与项羽相见。沛公左司马曹无伤使人言于项羽曰：“沛公欲</a:t>
            </a:r>
            <a:r>
              <a:rPr lang="zh-CN" altLang="en-US" sz="2000" b="1" i="0">
                <a:solidFill>
                  <a:srgbClr val="C00000"/>
                </a:solidFill>
                <a:effectLst/>
                <a:latin typeface="+mn-ea"/>
              </a:rPr>
              <a:t>王</a:t>
            </a:r>
            <a:r>
              <a:rPr lang="zh-CN" altLang="en-US" sz="2000" b="0" i="0">
                <a:solidFill>
                  <a:srgbClr val="0F0F0F"/>
                </a:solidFill>
                <a:effectLst/>
                <a:latin typeface="+mn-ea"/>
              </a:rPr>
              <a:t>关中，使子婴为相，珍宝尽有之。”项羽大怒曰：“</a:t>
            </a:r>
            <a:r>
              <a:rPr lang="zh-CN" altLang="en-US" sz="2000" b="1" i="0">
                <a:solidFill>
                  <a:srgbClr val="C00000"/>
                </a:solidFill>
                <a:effectLst/>
                <a:latin typeface="+mn-ea"/>
              </a:rPr>
              <a:t>旦日</a:t>
            </a:r>
            <a:r>
              <a:rPr lang="zh-CN" altLang="en-US" sz="2000" b="0" i="0">
                <a:solidFill>
                  <a:srgbClr val="0F0F0F"/>
                </a:solidFill>
                <a:effectLst/>
                <a:latin typeface="+mn-ea"/>
              </a:rPr>
              <a:t>飨士卒，为击破沛公军！”当是时，项羽兵四十万，在新丰鸿门；沛公兵十万，在霸上。范增</a:t>
            </a:r>
            <a:r>
              <a:rPr lang="zh-CN" altLang="en-US" sz="2000" b="1" i="0">
                <a:solidFill>
                  <a:srgbClr val="C00000"/>
                </a:solidFill>
                <a:effectLst/>
                <a:latin typeface="+mn-ea"/>
              </a:rPr>
              <a:t>说</a:t>
            </a:r>
            <a:r>
              <a:rPr lang="zh-CN" altLang="en-US" sz="2000" b="0" i="0">
                <a:solidFill>
                  <a:srgbClr val="0F0F0F"/>
                </a:solidFill>
                <a:effectLst/>
                <a:latin typeface="+mn-ea"/>
              </a:rPr>
              <a:t>项羽曰：“沛公居山东时，贪于财货，好美姬。今入关，财物无所取，妇女无所</a:t>
            </a:r>
            <a:r>
              <a:rPr lang="zh-CN" altLang="en-US" sz="2000" b="1" i="0">
                <a:solidFill>
                  <a:srgbClr val="C00000"/>
                </a:solidFill>
                <a:effectLst/>
                <a:latin typeface="+mn-ea"/>
              </a:rPr>
              <a:t>幸</a:t>
            </a:r>
            <a:r>
              <a:rPr lang="zh-CN" altLang="en-US" sz="2000" b="0" i="0">
                <a:solidFill>
                  <a:srgbClr val="0F0F0F"/>
                </a:solidFill>
                <a:effectLst/>
                <a:latin typeface="+mn-ea"/>
              </a:rPr>
              <a:t>，此其志不在小。吾令人望其</a:t>
            </a:r>
            <a:r>
              <a:rPr lang="zh-CN" altLang="en-US" sz="2000" b="1" i="0">
                <a:solidFill>
                  <a:srgbClr val="C00000"/>
                </a:solidFill>
                <a:effectLst/>
                <a:latin typeface="+mn-ea"/>
              </a:rPr>
              <a:t>气</a:t>
            </a:r>
            <a:r>
              <a:rPr lang="zh-CN" altLang="en-US" sz="2000" b="0" i="0">
                <a:solidFill>
                  <a:srgbClr val="0F0F0F"/>
                </a:solidFill>
                <a:effectLst/>
                <a:latin typeface="+mn-ea"/>
              </a:rPr>
              <a:t>，皆为龙虎，成五采，此天子气也。急击勿失！”</a:t>
            </a:r>
          </a:p>
        </p:txBody>
      </p:sp>
      <p:sp>
        <p:nvSpPr>
          <p:cNvPr id="8" name="文本框 7">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3A06B11D-F024-4BE1-A1A6-277DA81AD221}"/>
              </a:ext>
            </a:extLst>
          </p:cNvPr>
          <p:cNvSpPr txBox="1"/>
          <p:nvPr/>
        </p:nvSpPr>
        <p:spPr>
          <a:xfrm>
            <a:off x="1074493" y="3266415"/>
            <a:ext cx="1333929" cy="477054"/>
          </a:xfrm>
          <a:prstGeom prst="rect">
            <a:avLst/>
          </a:prstGeom>
          <a:solidFill>
            <a:schemeClr val="bg1"/>
          </a:solidFill>
          <a:effectLst>
            <a:softEdge rad="127000"/>
          </a:effectLst>
        </p:spPr>
        <p:txBody>
          <a:bodyPr wrap="square" rtlCol="0">
            <a:spAutoFit/>
          </a:bodyPr>
          <a:lstStyle/>
          <a:p>
            <a:r>
              <a:rPr lang="zh-CN" altLang="en-US" sz="2500">
                <a:solidFill>
                  <a:srgbClr val="8A705E"/>
                </a:solidFill>
                <a:latin typeface="华文隶书" panose="02010800040101010101" pitchFamily="2" charset="-122"/>
                <a:ea typeface="华文隶书" panose="02010800040101010101" pitchFamily="2" charset="-122"/>
              </a:rPr>
              <a:t> 注释：</a:t>
            </a:r>
          </a:p>
        </p:txBody>
      </p:sp>
      <p:sp>
        <p:nvSpPr>
          <p:cNvPr id="11" name="文本框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9A5A2B0D-D9C6-46A8-8A37-13E0CEBD5A8E}"/>
              </a:ext>
            </a:extLst>
          </p:cNvPr>
          <p:cNvSpPr txBox="1"/>
          <p:nvPr/>
        </p:nvSpPr>
        <p:spPr>
          <a:xfrm>
            <a:off x="1074493" y="3803541"/>
            <a:ext cx="9584098" cy="2520370"/>
          </a:xfrm>
          <a:prstGeom prst="rect">
            <a:avLst/>
          </a:prstGeom>
          <a:noFill/>
        </p:spPr>
        <p:txBody>
          <a:bodyPr wrap="square">
            <a:spAutoFit/>
          </a:bodyPr>
          <a:lstStyle/>
          <a:p>
            <a:pPr>
              <a:lnSpc>
                <a:spcPct val="150000"/>
              </a:lnSpc>
            </a:pPr>
            <a:r>
              <a:rPr lang="zh-CN" altLang="en-US" b="0" i="0">
                <a:solidFill>
                  <a:srgbClr val="C00000"/>
                </a:solidFill>
                <a:effectLst/>
                <a:latin typeface="+mn-ea"/>
              </a:rPr>
              <a:t>王（</a:t>
            </a:r>
            <a:r>
              <a:rPr lang="en-US" altLang="zh-CN" b="0" i="0" err="1">
                <a:solidFill>
                  <a:srgbClr val="C00000"/>
                </a:solidFill>
                <a:effectLst/>
                <a:latin typeface="+mn-ea"/>
              </a:rPr>
              <a:t>wàng</a:t>
            </a:r>
            <a:r>
              <a:rPr lang="zh-CN" altLang="en-US" b="0" i="0">
                <a:solidFill>
                  <a:srgbClr val="C00000"/>
                </a:solidFill>
                <a:effectLst/>
                <a:latin typeface="+mn-ea"/>
              </a:rPr>
              <a:t>）：</a:t>
            </a:r>
            <a:r>
              <a:rPr lang="zh-CN" altLang="en-US" b="0" i="0">
                <a:effectLst/>
                <a:latin typeface="+mn-ea"/>
              </a:rPr>
              <a:t>称王。</a:t>
            </a:r>
            <a:r>
              <a:rPr lang="zh-CN" altLang="en-US">
                <a:latin typeface="+mn-ea"/>
              </a:rPr>
              <a:t/>
            </a:r>
            <a:br>
              <a:rPr lang="zh-CN" altLang="en-US">
                <a:latin typeface="+mn-ea"/>
              </a:rPr>
            </a:br>
            <a:r>
              <a:rPr lang="zh-CN" altLang="en-US" b="0" i="0">
                <a:solidFill>
                  <a:srgbClr val="C00000"/>
                </a:solidFill>
                <a:effectLst/>
                <a:latin typeface="+mn-ea"/>
              </a:rPr>
              <a:t>旦日：</a:t>
            </a:r>
            <a:r>
              <a:rPr lang="zh-CN" altLang="en-US" b="0" i="0">
                <a:effectLst/>
                <a:latin typeface="+mn-ea"/>
              </a:rPr>
              <a:t>明天。</a:t>
            </a:r>
            <a:r>
              <a:rPr lang="zh-CN" altLang="en-US" b="0" i="0">
                <a:solidFill>
                  <a:srgbClr val="C00000"/>
                </a:solidFill>
                <a:effectLst/>
                <a:latin typeface="+mn-ea"/>
              </a:rPr>
              <a:t>飨（</a:t>
            </a:r>
            <a:r>
              <a:rPr lang="en-US" altLang="zh-CN" b="0" i="0" err="1">
                <a:solidFill>
                  <a:srgbClr val="C00000"/>
                </a:solidFill>
                <a:effectLst/>
                <a:latin typeface="+mn-ea"/>
              </a:rPr>
              <a:t>xiǎng</a:t>
            </a:r>
            <a:r>
              <a:rPr lang="zh-CN" altLang="en-US" b="0" i="0">
                <a:solidFill>
                  <a:srgbClr val="C00000"/>
                </a:solidFill>
                <a:effectLst/>
                <a:latin typeface="+mn-ea"/>
              </a:rPr>
              <a:t>）：</a:t>
            </a:r>
            <a:r>
              <a:rPr lang="zh-CN" altLang="en-US" b="0" i="0">
                <a:effectLst/>
                <a:latin typeface="+mn-ea"/>
              </a:rPr>
              <a:t>用酒食款待，这里指犒劳。</a:t>
            </a:r>
            <a:r>
              <a:rPr lang="zh-CN" altLang="en-US">
                <a:latin typeface="+mn-ea"/>
              </a:rPr>
              <a:t/>
            </a:r>
            <a:br>
              <a:rPr lang="zh-CN" altLang="en-US">
                <a:latin typeface="+mn-ea"/>
              </a:rPr>
            </a:br>
            <a:r>
              <a:rPr lang="zh-CN" altLang="en-US" b="0" i="0">
                <a:solidFill>
                  <a:srgbClr val="C00000"/>
                </a:solidFill>
                <a:effectLst/>
                <a:latin typeface="+mn-ea"/>
              </a:rPr>
              <a:t>说（</a:t>
            </a:r>
            <a:r>
              <a:rPr lang="en-US" altLang="zh-CN" b="0" i="0" err="1">
                <a:solidFill>
                  <a:srgbClr val="C00000"/>
                </a:solidFill>
                <a:effectLst/>
                <a:latin typeface="+mn-ea"/>
              </a:rPr>
              <a:t>shuì</a:t>
            </a:r>
            <a:r>
              <a:rPr lang="zh-CN" altLang="en-US" b="0" i="0">
                <a:solidFill>
                  <a:srgbClr val="C00000"/>
                </a:solidFill>
                <a:effectLst/>
                <a:latin typeface="+mn-ea"/>
              </a:rPr>
              <a:t>）：</a:t>
            </a:r>
            <a:r>
              <a:rPr lang="zh-CN" altLang="en-US" b="0" i="0">
                <a:effectLst/>
                <a:latin typeface="+mn-ea"/>
              </a:rPr>
              <a:t>劝说。</a:t>
            </a:r>
            <a:r>
              <a:rPr lang="zh-CN" altLang="en-US">
                <a:latin typeface="+mn-ea"/>
              </a:rPr>
              <a:t/>
            </a:r>
            <a:br>
              <a:rPr lang="zh-CN" altLang="en-US">
                <a:latin typeface="+mn-ea"/>
              </a:rPr>
            </a:br>
            <a:r>
              <a:rPr lang="zh-CN" altLang="en-US" b="0" i="0">
                <a:solidFill>
                  <a:srgbClr val="C00000"/>
                </a:solidFill>
                <a:effectLst/>
                <a:latin typeface="+mn-ea"/>
              </a:rPr>
              <a:t>幸：</a:t>
            </a:r>
            <a:r>
              <a:rPr lang="zh-CN" altLang="en-US" b="0" i="0">
                <a:effectLst/>
                <a:latin typeface="+mn-ea"/>
              </a:rPr>
              <a:t>宠幸，宠爱。</a:t>
            </a:r>
            <a:r>
              <a:rPr lang="zh-CN" altLang="en-US">
                <a:latin typeface="+mn-ea"/>
              </a:rPr>
              <a:t/>
            </a:r>
            <a:br>
              <a:rPr lang="zh-CN" altLang="en-US">
                <a:latin typeface="+mn-ea"/>
              </a:rPr>
            </a:br>
            <a:r>
              <a:rPr lang="zh-CN" altLang="en-US" b="0" i="0">
                <a:solidFill>
                  <a:srgbClr val="C00000"/>
                </a:solidFill>
                <a:effectLst/>
                <a:latin typeface="+mn-ea"/>
              </a:rPr>
              <a:t>气：</a:t>
            </a:r>
            <a:r>
              <a:rPr lang="zh-CN" altLang="en-US" b="0" i="0">
                <a:effectLst/>
                <a:latin typeface="+mn-ea"/>
              </a:rPr>
              <a:t>预示吉凶之气。汉代方士多有望气之术，认为望某方云气即可测知吉凶。</a:t>
            </a:r>
            <a:r>
              <a:rPr lang="zh-CN" altLang="en-US">
                <a:latin typeface="+mn-ea"/>
              </a:rPr>
              <a:t/>
            </a:r>
            <a:br>
              <a:rPr lang="zh-CN" altLang="en-US">
                <a:latin typeface="+mn-ea"/>
              </a:rPr>
            </a:br>
            <a:endParaRPr lang="zh-CN" altLang="en-US">
              <a:latin typeface="+mn-ea"/>
            </a:endParaRPr>
          </a:p>
        </p:txBody>
      </p:sp>
      <p:pic>
        <p:nvPicPr>
          <p:cNvPr id="1026" name="Picture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69DA1644-3493-4AEF-A50A-C01A79FB83BF}"/>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111218" y="3266415"/>
            <a:ext cx="4603824" cy="2301912"/>
          </a:xfrm>
          <a:prstGeom prst="rect">
            <a:avLst/>
          </a:prstGeom>
          <a:noFill/>
          <a:effectLst>
            <a:softEdge rad="3556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94113010"/>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C9DCAFDC-EE7F-479B-B1CA-27BB90F03E17}"/>
              </a:ext>
            </a:extLst>
          </p:cNvPr>
          <p:cNvGrpSpPr/>
          <p:nvPr/>
        </p:nvGrpSpPr>
        <p:grpSpPr>
          <a:xfrm>
            <a:off x="729860" y="172575"/>
            <a:ext cx="10891548" cy="705245"/>
            <a:chOff x="1353976" y="487532"/>
            <a:chExt cx="10891548" cy="705245"/>
          </a:xfrm>
        </p:grpSpPr>
        <p:sp>
          <p:nvSpPr>
            <p:cNvPr id="7" name="矩形 6">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73E4EBC-AF25-4CE5-8EB9-A7158D5B3C6F}"/>
                </a:ext>
              </a:extLst>
            </p:cNvPr>
            <p:cNvSpPr/>
            <p:nvPr/>
          </p:nvSpPr>
          <p:spPr>
            <a:xfrm flipV="1">
              <a:off x="4362560" y="917838"/>
              <a:ext cx="7882964" cy="45719"/>
            </a:xfrm>
            <a:prstGeom prst="rect">
              <a:avLst/>
            </a:prstGeom>
            <a:solidFill>
              <a:srgbClr val="8A70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黑体" panose="02010609060101010101" pitchFamily="49" charset="-122"/>
                <a:ea typeface="黑体" panose="02010609060101010101" pitchFamily="49" charset="-122"/>
              </a:endParaRPr>
            </a:p>
          </p:txBody>
        </p:sp>
        <p:sp>
          <p:nvSpPr>
            <p:cNvPr id="9" name="TextBox 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6D27725E-735A-4245-9A17-BFB4AC525853}"/>
                </a:ext>
              </a:extLst>
            </p:cNvPr>
            <p:cNvSpPr txBox="1">
              <a:spLocks noChangeArrowheads="1"/>
            </p:cNvSpPr>
            <p:nvPr/>
          </p:nvSpPr>
          <p:spPr bwMode="auto">
            <a:xfrm>
              <a:off x="1353976" y="487532"/>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a:solidFill>
                    <a:srgbClr val="8A705E"/>
                  </a:solidFill>
                  <a:latin typeface="黑体" panose="02010609060101010101" pitchFamily="49" charset="-122"/>
                  <a:ea typeface="黑体" panose="02010609060101010101" pitchFamily="49" charset="-122"/>
                  <a:sym typeface="Arial" pitchFamily="34" charset="0"/>
                </a:rPr>
                <a:t>第一课时</a:t>
              </a:r>
            </a:p>
          </p:txBody>
        </p:sp>
        <p:sp>
          <p:nvSpPr>
            <p:cNvPr id="10" name="TextBox 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1DE0EAD-A289-42EC-8B55-5E2CC9CE33B8}"/>
                </a:ext>
              </a:extLst>
            </p:cNvPr>
            <p:cNvSpPr txBox="1">
              <a:spLocks noChangeArrowheads="1"/>
            </p:cNvSpPr>
            <p:nvPr/>
          </p:nvSpPr>
          <p:spPr bwMode="auto">
            <a:xfrm>
              <a:off x="1368490" y="977333"/>
              <a:ext cx="3255323" cy="21544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a:solidFill>
                    <a:schemeClr val="bg1">
                      <a:lumMod val="65000"/>
                    </a:schemeClr>
                  </a:solidFill>
                  <a:latin typeface="黑体" panose="02010609060101010101" pitchFamily="49" charset="-122"/>
                  <a:ea typeface="黑体" panose="02010609060101010101" pitchFamily="49" charset="-122"/>
                  <a:sym typeface="Arial" pitchFamily="34" charset="0"/>
                </a:rPr>
                <a:t>CLICK TO ADD CAPTION TEXT</a:t>
              </a:r>
              <a:endParaRPr lang="zh-CN" altLang="en-US" sz="1400">
                <a:solidFill>
                  <a:schemeClr val="bg1">
                    <a:lumMod val="65000"/>
                  </a:schemeClr>
                </a:solidFill>
                <a:latin typeface="黑体" panose="02010609060101010101" pitchFamily="49" charset="-122"/>
                <a:ea typeface="黑体" panose="02010609060101010101" pitchFamily="49" charset="-122"/>
                <a:sym typeface="Arial" pitchFamily="34" charset="0"/>
              </a:endParaRPr>
            </a:p>
          </p:txBody>
        </p:sp>
      </p:grpSp>
      <p:sp>
        <p:nvSpPr>
          <p:cNvPr id="15" name="文本框 1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564774FB-1E9A-4D32-A220-D2008A921C4A}"/>
              </a:ext>
            </a:extLst>
          </p:cNvPr>
          <p:cNvSpPr txBox="1"/>
          <p:nvPr/>
        </p:nvSpPr>
        <p:spPr>
          <a:xfrm>
            <a:off x="801629" y="877820"/>
            <a:ext cx="10235461" cy="2328523"/>
          </a:xfrm>
          <a:prstGeom prst="rect">
            <a:avLst/>
          </a:prstGeom>
          <a:noFill/>
        </p:spPr>
        <p:txBody>
          <a:bodyPr wrap="square">
            <a:spAutoFit/>
          </a:bodyPr>
          <a:lstStyle/>
          <a:p>
            <a:pPr algn="l">
              <a:lnSpc>
                <a:spcPct val="150000"/>
              </a:lnSpc>
            </a:pPr>
            <a:r>
              <a:rPr lang="zh-CN" altLang="en-US" sz="2000" b="0" i="0">
                <a:solidFill>
                  <a:srgbClr val="0F0F0F"/>
                </a:solidFill>
                <a:effectLst/>
                <a:latin typeface="+mn-ea"/>
              </a:rPr>
              <a:t>　  沛公军霸上，未得与项羽相见。沛公左司马曹无伤使人言于项羽曰：“沛公欲王关中，使子婴为相，珍宝尽有之。”项羽大怒曰：“旦日飨士卒，为击破沛公军！”当是时，项羽兵四十万，在新丰鸿门；沛公兵十万，在霸上。范增说项羽曰：“沛公居山东时，贪于财货，好美姬。今入关，财物无所取，妇女无所幸，此其志不在小。吾令人望其气，皆为龙虎，成五采，此天子气也。急击勿失！”</a:t>
            </a:r>
          </a:p>
        </p:txBody>
      </p:sp>
      <p:sp>
        <p:nvSpPr>
          <p:cNvPr id="8" name="文本框 7">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3A06B11D-F024-4BE1-A1A6-277DA81AD221}"/>
              </a:ext>
            </a:extLst>
          </p:cNvPr>
          <p:cNvSpPr txBox="1"/>
          <p:nvPr/>
        </p:nvSpPr>
        <p:spPr>
          <a:xfrm>
            <a:off x="1074493" y="3266415"/>
            <a:ext cx="1333929" cy="477054"/>
          </a:xfrm>
          <a:prstGeom prst="rect">
            <a:avLst/>
          </a:prstGeom>
          <a:solidFill>
            <a:schemeClr val="bg1"/>
          </a:solidFill>
          <a:effectLst>
            <a:softEdge rad="127000"/>
          </a:effectLst>
        </p:spPr>
        <p:txBody>
          <a:bodyPr wrap="square" rtlCol="0">
            <a:spAutoFit/>
          </a:bodyPr>
          <a:lstStyle/>
          <a:p>
            <a:r>
              <a:rPr lang="zh-CN" altLang="en-US" sz="2500">
                <a:solidFill>
                  <a:srgbClr val="8A705E"/>
                </a:solidFill>
                <a:latin typeface="华文隶书" panose="02010800040101010101" pitchFamily="2" charset="-122"/>
                <a:ea typeface="华文隶书" panose="02010800040101010101" pitchFamily="2" charset="-122"/>
              </a:rPr>
              <a:t> 译文：</a:t>
            </a:r>
          </a:p>
        </p:txBody>
      </p:sp>
      <p:sp>
        <p:nvSpPr>
          <p:cNvPr id="11" name="文本框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A87B702A-D398-4518-A2DC-A96C77FCA187}"/>
              </a:ext>
            </a:extLst>
          </p:cNvPr>
          <p:cNvSpPr txBox="1"/>
          <p:nvPr/>
        </p:nvSpPr>
        <p:spPr>
          <a:xfrm>
            <a:off x="931721" y="3602240"/>
            <a:ext cx="10689687" cy="2520370"/>
          </a:xfrm>
          <a:prstGeom prst="rect">
            <a:avLst/>
          </a:prstGeom>
          <a:noFill/>
        </p:spPr>
        <p:txBody>
          <a:bodyPr wrap="square">
            <a:spAutoFit/>
          </a:bodyPr>
          <a:lstStyle/>
          <a:p>
            <a:pPr>
              <a:lnSpc>
                <a:spcPct val="150000"/>
              </a:lnSpc>
            </a:pPr>
            <a:r>
              <a:rPr lang="zh-CN" altLang="en-US" b="0" i="0" u="sng">
                <a:solidFill>
                  <a:srgbClr val="8A705E"/>
                </a:solidFill>
                <a:effectLst/>
                <a:latin typeface="+mj-ea"/>
                <a:ea typeface="+mj-ea"/>
              </a:rPr>
              <a:t>沛公驻军霸上，还没有跟</a:t>
            </a:r>
            <a:r>
              <a:rPr lang="zh-CN" altLang="en-US" b="0" i="0" u="sng">
                <a:solidFill>
                  <a:srgbClr val="8A705E"/>
                </a:solidFill>
                <a:effectLst/>
                <a:latin typeface="+mj-ea"/>
                <a:ea typeface="+mj-ea"/>
                <a:hlinkClick r:id="rId3">
                  <a:extLst>
                    <a:ext uri="{A12FA001-AC4F-418D-AE19-62706E023703}">
                      <ahyp:hlinkClr xmlns:ahyp="http://schemas.microsoft.com/office/drawing/2018/hyperlinkcolor"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tx"/>
                    </a:ext>
                  </a:extLst>
                </a:hlinkClick>
              </a:rPr>
              <a:t>项羽</a:t>
            </a:r>
            <a:r>
              <a:rPr lang="zh-CN" altLang="en-US" b="0" i="0" u="sng">
                <a:solidFill>
                  <a:srgbClr val="8A705E"/>
                </a:solidFill>
                <a:effectLst/>
                <a:latin typeface="+mj-ea"/>
                <a:ea typeface="+mj-ea"/>
              </a:rPr>
              <a:t>见面。沛公的左司马曹无伤派人对项羽说：“沛公打算在关中称王，任命子婴为国相，珍宝全部占有它。”项羽大怒道：“明天犒劳士兵，给我去打垮沛公的部队！”在这时，项羽的军队有四十万，驻扎在新丰鸿门；沛公的军队有十万，驻扎在霸上。范增劝说项羽道：“沛公住在崤山以东时，贪图财货，喜欢漂亮的女人。如今入了关，财物什么都不拿，也不迷恋女色，这样看来，他的野心不小。我叫人观望他那里的气运，都是龙虎的形状，呈现五彩的颜色，这是天子的气运呀</a:t>
            </a:r>
            <a:r>
              <a:rPr lang="en-US" altLang="zh-CN" b="0" i="0" u="sng">
                <a:solidFill>
                  <a:srgbClr val="8A705E"/>
                </a:solidFill>
                <a:effectLst/>
                <a:latin typeface="+mj-ea"/>
                <a:ea typeface="+mj-ea"/>
              </a:rPr>
              <a:t>!</a:t>
            </a:r>
            <a:r>
              <a:rPr lang="zh-CN" altLang="en-US" b="0" i="0" u="sng">
                <a:solidFill>
                  <a:srgbClr val="8A705E"/>
                </a:solidFill>
                <a:effectLst/>
                <a:latin typeface="+mj-ea"/>
                <a:ea typeface="+mj-ea"/>
              </a:rPr>
              <a:t>赶快攻打，不要失去机会。”</a:t>
            </a:r>
            <a:endParaRPr lang="zh-CN" altLang="en-US" u="sng">
              <a:solidFill>
                <a:srgbClr val="8A705E"/>
              </a:solidFill>
              <a:latin typeface="+mj-ea"/>
              <a:ea typeface="+mj-ea"/>
            </a:endParaRPr>
          </a:p>
        </p:txBody>
      </p:sp>
    </p:spTree>
    <p:extLst>
      <p:ext uri="{BB962C8B-B14F-4D97-AF65-F5344CB8AC3E}">
        <p14:creationId xmlns:p14="http://schemas.microsoft.com/office/powerpoint/2010/main" val="2763203845"/>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 name="GENSWF_OUTPUT_FILE_NAME" val="33"/>
  <p:tag name="ISPRING_PRESENTATION_TITLE" val="人教版九年级语文课件范本PPT-陈涉世家"/>
  <p:tag name="ISPRING_ULTRA_SCORM_TRACKING_SLIDES" val="1"/>
</p:tagLst>
</file>

<file path=ppt/theme/theme1.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8070</Words>
  <Application>Microsoft Office PowerPoint</Application>
  <PresentationFormat>自定义</PresentationFormat>
  <Paragraphs>413</Paragraphs>
  <Slides>54</Slides>
  <Notes>54</Notes>
  <HiddenSlides>0</HiddenSlides>
  <MMClips>0</MMClips>
  <ScaleCrop>false</ScaleCrop>
  <HeadingPairs>
    <vt:vector size="4" baseType="variant">
      <vt:variant>
        <vt:lpstr>主题</vt:lpstr>
      </vt:variant>
      <vt:variant>
        <vt:i4>1</vt:i4>
      </vt:variant>
      <vt:variant>
        <vt:lpstr>幻灯片标题</vt:lpstr>
      </vt:variant>
      <vt:variant>
        <vt:i4>54</vt:i4>
      </vt:variant>
    </vt:vector>
  </HeadingPairs>
  <TitlesOfParts>
    <vt:vector size="55" baseType="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hj</cp:lastModifiedBy>
  <cp:revision>2</cp:revision>
  <cp:lastPrinted>2021-02-02T14:34:01Z</cp:lastPrinted>
  <dcterms:created xsi:type="dcterms:W3CDTF">2021-02-02T14:34:01Z</dcterms:created>
  <dcterms:modified xsi:type="dcterms:W3CDTF">2021-02-23T06:27:47Z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