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3" r:id="rId2"/>
  </p:sldMasterIdLst>
  <p:notesMasterIdLst>
    <p:notesMasterId r:id="rId3"/>
  </p:notesMasterIdLst>
  <p:sldIdLst>
    <p:sldId id="274" r:id="rId4"/>
    <p:sldId id="269" r:id="rId5"/>
    <p:sldId id="289" r:id="rId6"/>
    <p:sldId id="290" r:id="rId7"/>
    <p:sldId id="291" r:id="rId8"/>
    <p:sldId id="292" r:id="rId9"/>
    <p:sldId id="300" r:id="rId10"/>
    <p:sldId id="301" r:id="rId11"/>
    <p:sldId id="344" r:id="rId12"/>
    <p:sldId id="345" r:id="rId13"/>
    <p:sldId id="346" r:id="rId14"/>
    <p:sldId id="347" r:id="rId15"/>
    <p:sldId id="348" r:id="rId16"/>
    <p:sldId id="349" r:id="rId17"/>
    <p:sldId id="350" r:id="rId18"/>
    <p:sldId id="351" r:id="rId19"/>
    <p:sldId id="352" r:id="rId20"/>
    <p:sldId id="353" r:id="rId21"/>
    <p:sldId id="354" r:id="rId22"/>
    <p:sldId id="355" r:id="rId23"/>
    <p:sldId id="356" r:id="rId24"/>
    <p:sldId id="357" r:id="rId25"/>
    <p:sldId id="358" r:id="rId26"/>
    <p:sldId id="359" r:id="rId27"/>
    <p:sldId id="360" r:id="rId28"/>
    <p:sldId id="361" r:id="rId29"/>
    <p:sldId id="362" r:id="rId30"/>
    <p:sldId id="363" r:id="rId31"/>
    <p:sldId id="364" r:id="rId32"/>
    <p:sldId id="365" r:id="rId33"/>
    <p:sldId id="366" r:id="rId34"/>
    <p:sldId id="367" r:id="rId35"/>
    <p:sldId id="368" r:id="rId36"/>
    <p:sldId id="369" r:id="rId37"/>
    <p:sldId id="370" r:id="rId38"/>
    <p:sldId id="371" r:id="rId39"/>
    <p:sldId id="372" r:id="rId40"/>
    <p:sldId id="373" r:id="rId41"/>
    <p:sldId id="374" r:id="rId42"/>
    <p:sldId id="375" r:id="rId43"/>
    <p:sldId id="376" r:id="rId44"/>
    <p:sldId id="308" r:id="rId45"/>
    <p:sldId id="309" r:id="rId46"/>
  </p:sldIdLst>
  <p:sldSz cx="12192000" cy="6858000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tags" Target="tags/tag1.xml" /><Relationship Id="rId48" Type="http://schemas.openxmlformats.org/officeDocument/2006/relationships/presProps" Target="presProps.xml" /><Relationship Id="rId49" Type="http://schemas.openxmlformats.org/officeDocument/2006/relationships/viewProps" Target="viewProps.xml" /><Relationship Id="rId5" Type="http://schemas.openxmlformats.org/officeDocument/2006/relationships/slide" Target="slides/slide2.xml" /><Relationship Id="rId50" Type="http://schemas.openxmlformats.org/officeDocument/2006/relationships/theme" Target="theme/theme1.xml" /><Relationship Id="rId51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671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DD4FB-3593-48A4-B4C0-D4B58689DBAD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E761A-E474-4F00-A4F8-AF16842B3DF1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69491-26EF-4F93-BB59-94438B4225FC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7A1EE-C3D8-4B47-87EB-1C180B1A9169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312F9-A4AF-41A7-9652-1DEA8F6FA722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77F2B-F331-47A6-8C94-E1240FC9DC8A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05538-61E4-4C4C-8D9D-3AC5FA68E955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CB77C-91AF-49D6-B357-CAB79DEA2349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EA278-F2B7-408B-A383-6C1D3D26A05E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82A79-E9A7-48BA-8D8D-3B09BBB0D176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CDD07-CA30-4921-BE48-2F5DAB029347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A5EB2-CC42-4C38-9E78-152E0DDE5740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9BF28-8EF0-4420-83A2-E7CA48270987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840C1-9DAF-41FE-B33F-2691EF2EEA4A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jpe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slideLayout" Target="../slideLayouts/slideLayout24.xml" /><Relationship Id="rId13" Type="http://schemas.openxmlformats.org/officeDocument/2006/relationships/slideLayout" Target="../slideLayouts/slideLayout25.xml" /><Relationship Id="rId14" Type="http://schemas.openxmlformats.org/officeDocument/2006/relationships/slideLayout" Target="../slideLayouts/slideLayout26.xml" /><Relationship Id="rId15" Type="http://schemas.openxmlformats.org/officeDocument/2006/relationships/slideLayout" Target="../slideLayouts/slideLayout27.xml" /><Relationship Id="rId16" Type="http://schemas.openxmlformats.org/officeDocument/2006/relationships/image" Target="../media/image1.jpeg" /><Relationship Id="rId17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2021-03-02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1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233CCD-24BC-453C-9208-91F82C45D6C1}" type="slidenum">
              <a:rPr altLang="en-US">
                <a:ea typeface="宋体" panose="02010600030101010101" pitchFamily="2" charset="-122"/>
              </a:r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7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8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0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1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2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3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4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5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6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7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8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9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4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0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1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2.png" /><Relationship Id="rId3" Type="http://schemas.openxmlformats.org/officeDocument/2006/relationships/image" Target="../media/image23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4.png" /><Relationship Id="rId3" Type="http://schemas.openxmlformats.org/officeDocument/2006/relationships/image" Target="../media/image25.png" /><Relationship Id="rId4" Type="http://schemas.openxmlformats.org/officeDocument/2006/relationships/image" Target="../media/image2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6167595" y="1772920"/>
            <a:ext cx="5008880" cy="19380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000">
                <a:solidFill>
                  <a:srgbClr val="E7E6E6">
                    <a:lumMod val="2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第三单元 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000">
                <a:solidFill>
                  <a:srgbClr val="E7E6E6">
                    <a:lumMod val="2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11.2 五代史伶官传序</a:t>
            </a:r>
          </a:p>
        </p:txBody>
      </p:sp>
      <p:sp>
        <p:nvSpPr>
          <p:cNvPr id="37" name="文本占位符 5"/>
          <p:cNvSpPr txBox="1">
            <a:spLocks noChangeArrowheads="1"/>
          </p:cNvSpPr>
          <p:nvPr/>
        </p:nvSpPr>
        <p:spPr bwMode="auto">
          <a:xfrm>
            <a:off x="7764780" y="5810250"/>
            <a:ext cx="4286250" cy="423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统编版 选择性必修 中册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520" y="1537335"/>
            <a:ext cx="5030470" cy="3783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88315" y="797560"/>
            <a:ext cx="1101725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/>
              <a:t>一词多义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/>
              <a:t>归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①而皆背晋以</a:t>
            </a:r>
            <a:r>
              <a:rPr lang="zh-CN" altLang="en-US" sz="2800" b="1">
                <a:solidFill>
                  <a:srgbClr val="FF0000"/>
                </a:solidFill>
              </a:rPr>
              <a:t>归</a:t>
            </a:r>
            <a:r>
              <a:rPr lang="zh-CN" altLang="en-US" sz="2800" b="1"/>
              <a:t>梁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归顺。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句意：可是后来都背叛我去投靠了梁。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②君臣相顾，不知所</a:t>
            </a:r>
            <a:r>
              <a:rPr lang="zh-CN" altLang="en-US" sz="2800" b="1">
                <a:solidFill>
                  <a:srgbClr val="FF0000"/>
                </a:solidFill>
              </a:rPr>
              <a:t>归</a:t>
            </a:r>
            <a:endParaRPr lang="zh-CN" altLang="en-US" sz="2800" b="1"/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返回。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句意：君臣们你看着我，我看着你，不知道哪里去好。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8810" y="990600"/>
            <a:ext cx="3038475" cy="32219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72745" y="267970"/>
            <a:ext cx="11017250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/>
              <a:t>告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①则遣从事以一少牢</a:t>
            </a:r>
            <a:r>
              <a:rPr lang="zh-CN" altLang="en-US" sz="2800" b="1">
                <a:solidFill>
                  <a:srgbClr val="FF0000"/>
                </a:solidFill>
              </a:rPr>
              <a:t>告</a:t>
            </a:r>
            <a:r>
              <a:rPr lang="zh-CN" altLang="en-US" sz="2800" b="1"/>
              <a:t>庙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祭告。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句意：便派手下的随从官员，用猪羊去祭告祖先。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②具</a:t>
            </a:r>
            <a:r>
              <a:rPr lang="zh-CN" altLang="en-US" sz="2800" b="1">
                <a:solidFill>
                  <a:srgbClr val="FF0000"/>
                </a:solidFill>
              </a:rPr>
              <a:t>告</a:t>
            </a:r>
            <a:r>
              <a:rPr lang="zh-CN" altLang="en-US" sz="2800" b="1"/>
              <a:t>以事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告诉。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句意：君臣们你看着我，我看着你，不知道哪里去好。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③</a:t>
            </a:r>
            <a:r>
              <a:rPr lang="zh-CN" altLang="en-US" sz="2800" b="1">
                <a:solidFill>
                  <a:srgbClr val="FF0000"/>
                </a:solidFill>
              </a:rPr>
              <a:t>告</a:t>
            </a:r>
            <a:r>
              <a:rPr lang="zh-CN" altLang="en-US" sz="2800" b="1"/>
              <a:t>之于帝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禀告。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句意：向天帝报告。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88315" y="797560"/>
            <a:ext cx="1101725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/>
              <a:t>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①</a:t>
            </a:r>
            <a:r>
              <a:rPr lang="zh-CN" altLang="en-US" sz="2800" b="1">
                <a:solidFill>
                  <a:srgbClr val="FF0000"/>
                </a:solidFill>
              </a:rPr>
              <a:t>盛</a:t>
            </a:r>
            <a:r>
              <a:rPr lang="zh-CN" altLang="en-US" sz="2800" b="1"/>
              <a:t>衰之理，虽曰天命，岂非人事哉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兴盛。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句意：盛衰的道理，虽说是天命决定的，难道说不是人事造成的吗？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②请其矢，</a:t>
            </a:r>
            <a:r>
              <a:rPr lang="zh-CN" altLang="en-US" sz="2800" b="1">
                <a:solidFill>
                  <a:srgbClr val="FF0000"/>
                </a:solidFill>
              </a:rPr>
              <a:t>盛</a:t>
            </a:r>
            <a:r>
              <a:rPr lang="zh-CN" altLang="en-US" sz="2800" b="1"/>
              <a:t>以锦囊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装。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句意：从宗庙里恭敬地取出箭来，用漂亮的锦囊装着。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87375" y="1444625"/>
            <a:ext cx="1101725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/>
              <a:t>③其意气之</a:t>
            </a:r>
            <a:r>
              <a:rPr lang="zh-CN" altLang="en-US" sz="2800" b="1">
                <a:solidFill>
                  <a:srgbClr val="FF0000"/>
                </a:solidFill>
              </a:rPr>
              <a:t>盛</a:t>
            </a:r>
            <a:r>
              <a:rPr lang="zh-CN" altLang="en-US" sz="2800" b="1"/>
              <a:t>，可谓壮哉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旺盛。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句意：他那神情气概，是多么威风！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④方其</a:t>
            </a:r>
            <a:r>
              <a:rPr lang="zh-CN" altLang="en-US" sz="2800" b="1">
                <a:solidFill>
                  <a:srgbClr val="FF0000"/>
                </a:solidFill>
              </a:rPr>
              <a:t>盛</a:t>
            </a:r>
            <a:r>
              <a:rPr lang="zh-CN" altLang="en-US" sz="2800" b="1"/>
              <a:t>也，举天下之豪杰，莫能与之争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强盛。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句意：当他兴盛时，普天下的豪杰，没有谁能和他相争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88315" y="797560"/>
            <a:ext cx="1101725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/>
              <a:t>困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①及其衰也，数十伶人</a:t>
            </a:r>
            <a:r>
              <a:rPr lang="zh-CN" altLang="en-US" sz="2800" b="1">
                <a:solidFill>
                  <a:srgbClr val="FF0000"/>
                </a:solidFill>
              </a:rPr>
              <a:t>困</a:t>
            </a:r>
            <a:r>
              <a:rPr lang="zh-CN" altLang="en-US" sz="2800" b="1"/>
              <a:t>之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围困。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句意：到他衰败时，数十个乐官就把他困住。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②智勇多</a:t>
            </a:r>
            <a:r>
              <a:rPr lang="zh-CN" altLang="en-US" sz="2800" b="1">
                <a:solidFill>
                  <a:srgbClr val="FF0000"/>
                </a:solidFill>
              </a:rPr>
              <a:t>困</a:t>
            </a:r>
            <a:r>
              <a:rPr lang="zh-CN" altLang="en-US" sz="2800" b="1"/>
              <a:t>于所溺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困扰。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句意：纵使是聪明有才能和英勇果敢的人，也多半沉溺于某种爱好之中。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87375" y="929640"/>
            <a:ext cx="1101725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/>
              <a:t>③秦无亡矢遗镞之费，而天下诸侯已</a:t>
            </a:r>
            <a:r>
              <a:rPr lang="zh-CN" altLang="en-US" sz="2800" b="1">
                <a:solidFill>
                  <a:srgbClr val="FF0000"/>
                </a:solidFill>
              </a:rPr>
              <a:t>困</a:t>
            </a:r>
            <a:r>
              <a:rPr lang="zh-CN" altLang="en-US" sz="2800" b="1"/>
              <a:t>矣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困厄。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句意：秦人没有一兵一卒的耗费，然而天下的诸侯就已窘迫不堪了。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④安在公子能急人之</a:t>
            </a:r>
            <a:r>
              <a:rPr lang="zh-CN" altLang="en-US" sz="2800" b="1">
                <a:solidFill>
                  <a:srgbClr val="FF0000"/>
                </a:solidFill>
              </a:rPr>
              <a:t>困</a:t>
            </a:r>
            <a:endParaRPr lang="zh-CN" altLang="en-US" sz="2800" b="1"/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困难。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句意：公子能帮助别人摆脱危难又表现在哪里！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88315" y="797560"/>
            <a:ext cx="1101725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/>
              <a:t>微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①祸患常积于忽</a:t>
            </a:r>
            <a:r>
              <a:rPr lang="zh-CN" altLang="en-US" sz="2800" b="1">
                <a:solidFill>
                  <a:srgbClr val="FF0000"/>
                </a:solidFill>
              </a:rPr>
              <a:t>微</a:t>
            </a:r>
            <a:endParaRPr lang="zh-CN" altLang="en-US" sz="2800" b="1"/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微小的事。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句意：祸患常常是由一点一滴极小的错误积累而酿成的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②</a:t>
            </a:r>
            <a:r>
              <a:rPr lang="zh-CN" altLang="en-US" sz="2800" b="1">
                <a:solidFill>
                  <a:srgbClr val="FF0000"/>
                </a:solidFill>
              </a:rPr>
              <a:t>微</a:t>
            </a:r>
            <a:r>
              <a:rPr lang="zh-CN" altLang="en-US" sz="2800" b="1"/>
              <a:t>指左公处，则席地倚墙而坐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悄悄地。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句意：（狱卒）悄悄地指着左公所在的地方。只见左公坐在地上，身子靠着墙。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88315" y="1343660"/>
            <a:ext cx="1101725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/>
              <a:t>③从数骑出，</a:t>
            </a:r>
            <a:r>
              <a:rPr lang="zh-CN" altLang="en-US" sz="2800" b="1">
                <a:solidFill>
                  <a:srgbClr val="FF0000"/>
                </a:solidFill>
              </a:rPr>
              <a:t>微</a:t>
            </a:r>
            <a:r>
              <a:rPr lang="zh-CN" altLang="en-US" sz="2800" b="1"/>
              <a:t>行入古寺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为隐藏身份而改装。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句意：他带着几个骑马的随从，改装出行，走进一座古寺。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④</a:t>
            </a:r>
            <a:r>
              <a:rPr lang="zh-CN" altLang="en-US" sz="2800" b="1">
                <a:solidFill>
                  <a:srgbClr val="FF0000"/>
                </a:solidFill>
              </a:rPr>
              <a:t>微</a:t>
            </a:r>
            <a:r>
              <a:rPr lang="zh-CN" altLang="en-US" sz="2800" b="1"/>
              <a:t>斯人，吾谁与归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没有。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句意：没有这种人，我同谁一道呢？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88315" y="797560"/>
            <a:ext cx="1101725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/>
              <a:t>其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①尔</a:t>
            </a:r>
            <a:r>
              <a:rPr lang="zh-CN" altLang="en-US" sz="2800" b="1">
                <a:solidFill>
                  <a:srgbClr val="FF0000"/>
                </a:solidFill>
              </a:rPr>
              <a:t>其</a:t>
            </a:r>
            <a:r>
              <a:rPr lang="zh-CN" altLang="en-US" sz="2800" b="1"/>
              <a:t>无忘乃父之志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副词，表祈使语气，一定。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句意：你不要忘记你父亲报仇的志向。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②至于誓天断发，泣下沾襟，何</a:t>
            </a:r>
            <a:r>
              <a:rPr lang="zh-CN" altLang="en-US" sz="2800" b="1">
                <a:solidFill>
                  <a:srgbClr val="FF0000"/>
                </a:solidFill>
              </a:rPr>
              <a:t>其</a:t>
            </a:r>
            <a:r>
              <a:rPr lang="zh-CN" altLang="en-US" sz="2800" b="1"/>
              <a:t>衰也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语气词，多么。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句意：到了割下头发来对天发誓，抱头痛哭，眼泪沾湿衣襟的可怜地步，怎么那样的衰败差劲呢！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71805" y="1120775"/>
            <a:ext cx="1101725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/>
              <a:t>③</a:t>
            </a:r>
            <a:r>
              <a:rPr lang="zh-CN" altLang="en-US" sz="2800" b="1">
                <a:solidFill>
                  <a:srgbClr val="FF0000"/>
                </a:solidFill>
              </a:rPr>
              <a:t>其</a:t>
            </a:r>
            <a:r>
              <a:rPr lang="zh-CN" altLang="en-US" sz="2800" b="1"/>
              <a:t>意气之盛，可谓壮哉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代词，他。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句意：他那神情气概，是多么威风！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④圣人之所以为圣，愚人之所以为愚，</a:t>
            </a:r>
            <a:r>
              <a:rPr lang="zh-CN" altLang="en-US" sz="2800" b="1">
                <a:solidFill>
                  <a:srgbClr val="FF0000"/>
                </a:solidFill>
              </a:rPr>
              <a:t>其</a:t>
            </a:r>
            <a:r>
              <a:rPr lang="zh-CN" altLang="en-US" sz="2800" b="1"/>
              <a:t>皆出于此乎?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大概,表揣测语气副词。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句意：圣人之所以成为圣人，愚人之所以成为愚人，大概都是由于这个原因吧！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66700" y="386715"/>
            <a:ext cx="11639550" cy="5815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/>
              <a:t>课件命名中前缀数字编码说明：</a:t>
            </a:r>
          </a:p>
          <a:p>
            <a:pPr fontAlgn="auto">
              <a:lnSpc>
                <a:spcPct val="150000"/>
              </a:lnSpc>
            </a:pPr>
            <a:r>
              <a:rPr lang="zh-CN" altLang="en-US" sz="4800" b="1">
                <a:solidFill>
                  <a:srgbClr val="FF0000"/>
                </a:solidFill>
              </a:rPr>
              <a:t>2.2.1.1.1.1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第一个数字：标识</a:t>
            </a:r>
            <a:r>
              <a:rPr lang="zh-CN" altLang="en-US" sz="2800" b="1">
                <a:solidFill>
                  <a:srgbClr val="FF0000"/>
                </a:solidFill>
              </a:rPr>
              <a:t>系列，必修为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，选择性必修为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第二个数字：标识</a:t>
            </a:r>
            <a:r>
              <a:rPr lang="zh-CN" altLang="en-US" sz="2800" b="1">
                <a:solidFill>
                  <a:srgbClr val="FF0000"/>
                </a:solidFill>
              </a:rPr>
              <a:t>教材，</a:t>
            </a:r>
            <a:r>
              <a:rPr lang="zh-CN" altLang="en-US" sz="2800" b="1">
                <a:solidFill>
                  <a:schemeClr val="tx1"/>
                </a:solidFill>
              </a:rPr>
              <a:t>选择性必修，</a:t>
            </a:r>
            <a:r>
              <a:rPr lang="zh-CN" altLang="en-US" sz="2800" b="1">
                <a:solidFill>
                  <a:srgbClr val="FF0000"/>
                </a:solidFill>
              </a:rPr>
              <a:t>上册为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，中册为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  <a:r>
              <a:rPr lang="zh-CN" altLang="en-US" sz="2800" b="1">
                <a:solidFill>
                  <a:srgbClr val="FF0000"/>
                </a:solidFill>
              </a:rPr>
              <a:t>，下册为</a:t>
            </a:r>
            <a:r>
              <a:rPr lang="en-US" altLang="zh-CN" sz="2800" b="1">
                <a:solidFill>
                  <a:srgbClr val="FF0000"/>
                </a:solidFill>
              </a:rPr>
              <a:t>3</a:t>
            </a:r>
            <a:endParaRPr lang="en-US" altLang="zh-CN" sz="28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第三个数字：标识</a:t>
            </a:r>
            <a:r>
              <a:rPr lang="zh-CN" altLang="en-US" sz="2800" b="1">
                <a:solidFill>
                  <a:srgbClr val="FF0000"/>
                </a:solidFill>
              </a:rPr>
              <a:t>单元</a:t>
            </a:r>
            <a:r>
              <a:rPr lang="zh-CN" altLang="en-US" sz="2800" b="1">
                <a:solidFill>
                  <a:schemeClr val="tx1"/>
                </a:solidFill>
              </a:rPr>
              <a:t>，第一单元为</a:t>
            </a:r>
            <a:r>
              <a:rPr lang="en-US" altLang="zh-CN" sz="2800" b="1">
                <a:solidFill>
                  <a:schemeClr val="tx1"/>
                </a:solidFill>
              </a:rPr>
              <a:t>1</a:t>
            </a:r>
            <a:r>
              <a:rPr lang="zh-CN" altLang="en-US" sz="2800" b="1">
                <a:solidFill>
                  <a:schemeClr val="tx1"/>
                </a:solidFill>
              </a:rPr>
              <a:t>，第二单元为</a:t>
            </a:r>
            <a:r>
              <a:rPr lang="en-US" altLang="zh-CN" sz="2800" b="1">
                <a:solidFill>
                  <a:schemeClr val="tx1"/>
                </a:solidFill>
              </a:rPr>
              <a:t>2</a:t>
            </a:r>
            <a:endParaRPr lang="zh-CN" altLang="en-US" sz="28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第四个数字：标识</a:t>
            </a:r>
            <a:r>
              <a:rPr lang="zh-CN" altLang="en-US" sz="2800" b="1">
                <a:solidFill>
                  <a:srgbClr val="FF0000"/>
                </a:solidFill>
              </a:rPr>
              <a:t>课节</a:t>
            </a:r>
            <a:r>
              <a:rPr lang="zh-CN" altLang="en-US" sz="2800" b="1">
                <a:solidFill>
                  <a:schemeClr val="tx1"/>
                </a:solidFill>
              </a:rPr>
              <a:t>，</a:t>
            </a:r>
            <a:r>
              <a:rPr lang="zh-CN" altLang="en-US" sz="2800" b="1">
                <a:solidFill>
                  <a:srgbClr val="FF0000"/>
                </a:solidFill>
              </a:rPr>
              <a:t>第一课为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，第二课为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第五个数字：标识</a:t>
            </a:r>
            <a:r>
              <a:rPr lang="zh-CN" altLang="en-US" sz="2800" b="1">
                <a:solidFill>
                  <a:srgbClr val="FF0000"/>
                </a:solidFill>
              </a:rPr>
              <a:t>文章</a:t>
            </a:r>
            <a:r>
              <a:rPr lang="zh-CN" altLang="en-US" sz="2800" b="1">
                <a:solidFill>
                  <a:schemeClr val="tx1"/>
                </a:solidFill>
              </a:rPr>
              <a:t>，某课</a:t>
            </a:r>
            <a:r>
              <a:rPr lang="zh-CN" altLang="en-US" sz="2800" b="1">
                <a:solidFill>
                  <a:srgbClr val="FF0000"/>
                </a:solidFill>
              </a:rPr>
              <a:t>第一篇文章为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，第二篇文章为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第六个数字：标识</a:t>
            </a:r>
            <a:r>
              <a:rPr lang="zh-CN" altLang="en-US" sz="2800" b="1">
                <a:solidFill>
                  <a:srgbClr val="FF0000"/>
                </a:solidFill>
              </a:rPr>
              <a:t>课时</a:t>
            </a:r>
            <a:r>
              <a:rPr lang="zh-CN" altLang="en-US" sz="2800" b="1">
                <a:solidFill>
                  <a:schemeClr val="tx1"/>
                </a:solidFill>
              </a:rPr>
              <a:t>，某篇文章</a:t>
            </a:r>
            <a:r>
              <a:rPr lang="zh-CN" altLang="en-US" sz="2800" b="1">
                <a:solidFill>
                  <a:srgbClr val="FF0000"/>
                </a:solidFill>
              </a:rPr>
              <a:t>第一课时为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，第二课时为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88315" y="797560"/>
            <a:ext cx="1101725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/>
              <a:t>而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①</a:t>
            </a:r>
            <a:r>
              <a:rPr lang="zh-CN" altLang="en-US" sz="2800" b="1">
                <a:solidFill>
                  <a:srgbClr val="FF0000"/>
                </a:solidFill>
              </a:rPr>
              <a:t>而</a:t>
            </a:r>
            <a:r>
              <a:rPr lang="zh-CN" altLang="en-US" sz="2800" b="1"/>
              <a:t>皆背晋以归梁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但，表转折。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句意：可是后来都背叛我去投靠了梁。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②及凯旋</a:t>
            </a:r>
            <a:r>
              <a:rPr lang="zh-CN" altLang="en-US" sz="2800" b="1">
                <a:solidFill>
                  <a:srgbClr val="FF0000"/>
                </a:solidFill>
              </a:rPr>
              <a:t>而</a:t>
            </a:r>
            <a:r>
              <a:rPr lang="zh-CN" altLang="en-US" sz="2800" b="1"/>
              <a:t>纳之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表顺接。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句意：等到凯旋时再把箭藏入祖庙。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79120" y="1444625"/>
            <a:ext cx="1103312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/>
              <a:t>③以三矢赐庄宗</a:t>
            </a:r>
            <a:r>
              <a:rPr lang="zh-CN" altLang="en-US" sz="2800" b="1">
                <a:solidFill>
                  <a:srgbClr val="FF0000"/>
                </a:solidFill>
              </a:rPr>
              <a:t>而</a:t>
            </a:r>
            <a:r>
              <a:rPr lang="zh-CN" altLang="en-US" sz="2800" b="1"/>
              <a:t>告之曰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表递进。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句意：把三支箭赐给庄宗，并告诉他说。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④数十伶人困之，</a:t>
            </a:r>
            <a:r>
              <a:rPr lang="zh-CN" altLang="en-US" sz="2800" b="1">
                <a:solidFill>
                  <a:srgbClr val="FF0000"/>
                </a:solidFill>
              </a:rPr>
              <a:t>而</a:t>
            </a:r>
            <a:r>
              <a:rPr lang="zh-CN" altLang="en-US" sz="2800" b="1"/>
              <a:t>身死国灭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表顺接。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句意：数十个乐官就把他困住，最后身死国灭。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4670" y="1185545"/>
            <a:ext cx="3768725" cy="31800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05765" y="303530"/>
            <a:ext cx="11380470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/>
              <a:t>以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①与其所</a:t>
            </a:r>
            <a:r>
              <a:rPr lang="zh-CN" altLang="en-US" sz="2800" b="1">
                <a:solidFill>
                  <a:srgbClr val="FF0000"/>
                </a:solidFill>
              </a:rPr>
              <a:t>以</a:t>
            </a:r>
            <a:r>
              <a:rPr lang="zh-CN" altLang="en-US" sz="2800" b="1"/>
              <a:t>失之者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介词，与“所”组成固定词组，表示“……的原因”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句意：与他失去天下的原因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②可</a:t>
            </a:r>
            <a:r>
              <a:rPr lang="zh-CN" altLang="en-US" sz="2800" b="1">
                <a:solidFill>
                  <a:srgbClr val="FF0000"/>
                </a:solidFill>
              </a:rPr>
              <a:t>以</a:t>
            </a:r>
            <a:r>
              <a:rPr lang="zh-CN" altLang="en-US" sz="2800" b="1"/>
              <a:t>知之矣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介词，凭借。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句意：就可以凭着这个明白了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    方其系燕父子</a:t>
            </a:r>
            <a:r>
              <a:rPr lang="zh-CN" altLang="en-US" sz="2800" b="1">
                <a:solidFill>
                  <a:srgbClr val="FF0000"/>
                </a:solidFill>
              </a:rPr>
              <a:t>以</a:t>
            </a:r>
            <a:r>
              <a:rPr lang="zh-CN" altLang="en-US" sz="2800" b="1"/>
              <a:t>组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介词，用。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句意：当他用绳子绑住燕王父子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7820" y="2557780"/>
            <a:ext cx="3828415" cy="38766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87375" y="1444625"/>
            <a:ext cx="1101725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/>
              <a:t>③而皆背晋</a:t>
            </a:r>
            <a:r>
              <a:rPr lang="zh-CN" altLang="en-US" sz="2800" b="1">
                <a:solidFill>
                  <a:srgbClr val="FF0000"/>
                </a:solidFill>
              </a:rPr>
              <a:t>以</a:t>
            </a:r>
            <a:r>
              <a:rPr lang="zh-CN" altLang="en-US" sz="2800" b="1"/>
              <a:t>归梁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相当于“而”，表顺接。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句意：可是后来都背叛我去投靠了梁。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    盛</a:t>
            </a:r>
            <a:r>
              <a:rPr lang="zh-CN" altLang="en-US" sz="2800" b="1">
                <a:solidFill>
                  <a:srgbClr val="FF0000"/>
                </a:solidFill>
              </a:rPr>
              <a:t>以</a:t>
            </a:r>
            <a:r>
              <a:rPr lang="zh-CN" altLang="en-US" sz="2800" b="1"/>
              <a:t>锦囊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用，介词。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句意：用漂亮的锦囊装着。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2390" y="1195705"/>
            <a:ext cx="4309745" cy="38392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87375" y="1121410"/>
            <a:ext cx="760984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/>
              <a:t>与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①契丹</a:t>
            </a:r>
            <a:r>
              <a:rPr lang="zh-CN" altLang="en-US" sz="2800" b="1">
                <a:solidFill>
                  <a:srgbClr val="FF0000"/>
                </a:solidFill>
              </a:rPr>
              <a:t>与</a:t>
            </a:r>
            <a:r>
              <a:rPr lang="zh-CN" altLang="en-US" sz="2800" b="1"/>
              <a:t>吾约为兄弟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跟，介词。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句意：契丹与我约为兄弟。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②</a:t>
            </a:r>
            <a:r>
              <a:rPr lang="zh-CN" altLang="en-US" sz="2800" b="1">
                <a:solidFill>
                  <a:srgbClr val="FF0000"/>
                </a:solidFill>
              </a:rPr>
              <a:t>与</a:t>
            </a:r>
            <a:r>
              <a:rPr lang="zh-CN" altLang="en-US" sz="2800" b="1"/>
              <a:t>尔三矢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给，动词。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句意：交给你三枝箭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8350" y="1829435"/>
            <a:ext cx="2829560" cy="29292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87070" y="1095375"/>
            <a:ext cx="1101725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/>
              <a:t>通假字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及仇</a:t>
            </a:r>
            <a:r>
              <a:rPr lang="zh-CN" altLang="en-US" sz="2800" b="1">
                <a:solidFill>
                  <a:srgbClr val="FF0000"/>
                </a:solidFill>
              </a:rPr>
              <a:t>雠</a:t>
            </a:r>
            <a:r>
              <a:rPr lang="zh-CN" altLang="en-US" sz="2800" b="1"/>
              <a:t>已灭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“雠”同“仇”，仇敌。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句意：等到仇敌已经消灭。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7380" y="2853690"/>
            <a:ext cx="4439285" cy="330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88315" y="797560"/>
            <a:ext cx="1101725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/>
              <a:t>词类活用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/>
              <a:t>名词作动词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①</a:t>
            </a:r>
            <a:r>
              <a:rPr lang="zh-CN" altLang="en-US" sz="2800" b="1">
                <a:solidFill>
                  <a:srgbClr val="FF0000"/>
                </a:solidFill>
              </a:rPr>
              <a:t>函</a:t>
            </a:r>
            <a:r>
              <a:rPr lang="zh-CN" altLang="en-US" sz="2800" b="1"/>
              <a:t>梁君臣之首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函：用木匣子装。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句意：用小木匣装着梁国君臣的头。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②契丹与吾</a:t>
            </a:r>
            <a:r>
              <a:rPr lang="zh-CN" altLang="en-US" sz="2800" b="1">
                <a:solidFill>
                  <a:srgbClr val="FF0000"/>
                </a:solidFill>
              </a:rPr>
              <a:t>约</a:t>
            </a:r>
            <a:r>
              <a:rPr lang="zh-CN" altLang="en-US" sz="2800" b="1"/>
              <a:t>为兄弟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约：订立盟约。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句意：契丹与我订立盟约成为兄弟。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88315" y="615950"/>
            <a:ext cx="8585835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/>
              <a:t>③抑</a:t>
            </a:r>
            <a:r>
              <a:rPr lang="zh-CN" altLang="en-US" sz="2800" b="1">
                <a:solidFill>
                  <a:srgbClr val="FF0000"/>
                </a:solidFill>
              </a:rPr>
              <a:t>本</a:t>
            </a:r>
            <a:r>
              <a:rPr lang="zh-CN" altLang="en-US" sz="2800" b="1"/>
              <a:t>其成败之迹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本：探求、考察。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句意：还是认真推究他成功失败的原因。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④</a:t>
            </a:r>
            <a:r>
              <a:rPr lang="zh-CN" altLang="en-US" sz="2800" b="1">
                <a:solidFill>
                  <a:srgbClr val="FF0000"/>
                </a:solidFill>
              </a:rPr>
              <a:t>原</a:t>
            </a:r>
            <a:r>
              <a:rPr lang="zh-CN" altLang="en-US" sz="2800" b="1"/>
              <a:t>庄宗之所以得天下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原：推究。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句意：推究庄宗取得天下的原因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⑤泣</a:t>
            </a:r>
            <a:r>
              <a:rPr lang="zh-CN" altLang="en-US" sz="2800" b="1">
                <a:solidFill>
                  <a:srgbClr val="FF0000"/>
                </a:solidFill>
              </a:rPr>
              <a:t>下</a:t>
            </a:r>
            <a:r>
              <a:rPr lang="zh-CN" altLang="en-US" sz="2800" b="1"/>
              <a:t>沾襟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下：掉下。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句意：眼泪沾湿衣襟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8805" y="916940"/>
            <a:ext cx="3608705" cy="51396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22275" y="2090420"/>
            <a:ext cx="837120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/>
              <a:t>形容词作动词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一夫夜呼，</a:t>
            </a:r>
            <a:r>
              <a:rPr lang="zh-CN" altLang="en-US" sz="2800" b="1">
                <a:solidFill>
                  <a:srgbClr val="FF0000"/>
                </a:solidFill>
              </a:rPr>
              <a:t>乱</a:t>
            </a:r>
            <a:r>
              <a:rPr lang="zh-CN" altLang="en-US" sz="2800" b="1"/>
              <a:t>者四应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乱：作乱。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句意：一人在夜里发难，作乱的人四面响应。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0650" y="630555"/>
            <a:ext cx="4208145" cy="34105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88315" y="797560"/>
            <a:ext cx="1101725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/>
              <a:t>形容词作名词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夫祸患常积于</a:t>
            </a:r>
            <a:r>
              <a:rPr lang="zh-CN" altLang="en-US" sz="2800" b="1">
                <a:solidFill>
                  <a:srgbClr val="FF0000"/>
                </a:solidFill>
              </a:rPr>
              <a:t>忽微</a:t>
            </a:r>
            <a:r>
              <a:rPr lang="zh-CN" altLang="en-US" sz="2800" b="1"/>
              <a:t>，而</a:t>
            </a:r>
            <a:r>
              <a:rPr lang="zh-CN" altLang="en-US" sz="2800" b="1">
                <a:solidFill>
                  <a:srgbClr val="FF0000"/>
                </a:solidFill>
              </a:rPr>
              <a:t>智勇</a:t>
            </a:r>
            <a:r>
              <a:rPr lang="zh-CN" altLang="en-US" sz="2800" b="1"/>
              <a:t>多困于所溺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忽微：细小的事情；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智勇：智勇的人。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句意：祸患常常是由一点一滴极小的错误积累而酿成的，纵使是聪明有才能和英勇果敢的人，也多半沉溺于某种爱好之中，受其迷惑而结果陷于困穷。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4310" y="1431290"/>
            <a:ext cx="6834505" cy="3507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【学习目标】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1、积累并掌握本课中的重要实词、虚词、特殊句式等文言知识点。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2、培养阅读文言文的习惯和语感，积累文化常识。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8815" y="1534795"/>
            <a:ext cx="5050790" cy="35814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88315" y="797560"/>
            <a:ext cx="1101725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/>
              <a:t>名词作状语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①负而</a:t>
            </a:r>
            <a:r>
              <a:rPr lang="zh-CN" altLang="en-US" sz="2800" b="1">
                <a:solidFill>
                  <a:srgbClr val="FF0000"/>
                </a:solidFill>
              </a:rPr>
              <a:t>前</a:t>
            </a:r>
            <a:r>
              <a:rPr lang="zh-CN" altLang="en-US" sz="2800" b="1"/>
              <a:t>驱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前：向前。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句意：背着它走在前面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②仓皇</a:t>
            </a:r>
            <a:r>
              <a:rPr lang="zh-CN" altLang="en-US" sz="2800" b="1">
                <a:solidFill>
                  <a:srgbClr val="FF0000"/>
                </a:solidFill>
              </a:rPr>
              <a:t>东</a:t>
            </a:r>
            <a:r>
              <a:rPr lang="zh-CN" altLang="en-US" sz="2800" b="1"/>
              <a:t>出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东：向东。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句意：他慌慌张张出兵东进。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1845" y="1388110"/>
            <a:ext cx="4537710" cy="44615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71805" y="1161415"/>
            <a:ext cx="1101725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/>
              <a:t>③一夫</a:t>
            </a:r>
            <a:r>
              <a:rPr lang="zh-CN" altLang="en-US" sz="2800" b="1">
                <a:solidFill>
                  <a:srgbClr val="FF0000"/>
                </a:solidFill>
              </a:rPr>
              <a:t>夜</a:t>
            </a:r>
            <a:r>
              <a:rPr lang="zh-CN" altLang="en-US" sz="2800" b="1"/>
              <a:t>呼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夜：在夜里。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句意：一人在夜里发难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④乱者</a:t>
            </a:r>
            <a:r>
              <a:rPr lang="zh-CN" altLang="en-US" sz="2800" b="1">
                <a:solidFill>
                  <a:srgbClr val="FF0000"/>
                </a:solidFill>
              </a:rPr>
              <a:t>四</a:t>
            </a:r>
            <a:r>
              <a:rPr lang="zh-CN" altLang="en-US" sz="2800" b="1"/>
              <a:t>应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四：在四面。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句意：作乱的人四面响应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5805" y="955675"/>
            <a:ext cx="4683760" cy="47644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38785" y="1707515"/>
            <a:ext cx="777557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/>
              <a:t>动词作名词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而告以</a:t>
            </a:r>
            <a:r>
              <a:rPr lang="zh-CN" altLang="en-US" sz="2800" b="1">
                <a:solidFill>
                  <a:srgbClr val="FF0000"/>
                </a:solidFill>
              </a:rPr>
              <a:t>成功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成功：成功的消息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句意：告诉他生前报仇的志向已经完成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8555" y="667385"/>
            <a:ext cx="4537710" cy="27597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55295" y="303530"/>
            <a:ext cx="9048750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/>
              <a:t>使动用法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①忧劳可以</a:t>
            </a:r>
            <a:r>
              <a:rPr lang="zh-CN" altLang="en-US" sz="2800" b="1">
                <a:solidFill>
                  <a:srgbClr val="FF0000"/>
                </a:solidFill>
              </a:rPr>
              <a:t>兴</a:t>
            </a:r>
            <a:r>
              <a:rPr lang="zh-CN" altLang="en-US" sz="2800" b="1"/>
              <a:t>国，逸豫可以</a:t>
            </a:r>
            <a:r>
              <a:rPr lang="zh-CN" altLang="en-US" sz="2800" b="1">
                <a:solidFill>
                  <a:srgbClr val="FF0000"/>
                </a:solidFill>
              </a:rPr>
              <a:t>亡</a:t>
            </a:r>
            <a:r>
              <a:rPr lang="zh-CN" altLang="en-US" sz="2800" b="1"/>
              <a:t>身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兴：使……兴盛；亡：使……灭亡。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句意：忧劳可以使国家兴盛，安乐可以使自身灭亡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②及凯旋而</a:t>
            </a:r>
            <a:r>
              <a:rPr lang="zh-CN" altLang="en-US" sz="2800" b="1">
                <a:solidFill>
                  <a:srgbClr val="FF0000"/>
                </a:solidFill>
              </a:rPr>
              <a:t>纳</a:t>
            </a:r>
            <a:r>
              <a:rPr lang="zh-CN" altLang="en-US" sz="2800" b="1"/>
              <a:t>之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纳：使收藏。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句意：等到凯旋时再把箭藏入祖庙。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③至于誓天</a:t>
            </a:r>
            <a:r>
              <a:rPr lang="zh-CN" altLang="en-US" sz="2800" b="1">
                <a:solidFill>
                  <a:srgbClr val="FF0000"/>
                </a:solidFill>
              </a:rPr>
              <a:t>断</a:t>
            </a:r>
            <a:r>
              <a:rPr lang="zh-CN" altLang="en-US" sz="2800" b="1"/>
              <a:t>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使……断。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句意：到了割下头发来对天发誓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0345" y="3460750"/>
            <a:ext cx="4039870" cy="30302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82245" y="303530"/>
            <a:ext cx="11827510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/>
              <a:t>文言句式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/>
              <a:t>判断句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①“……者，……也”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此三者，吾遗恨也。</a:t>
            </a:r>
            <a:r>
              <a:rPr lang="zh-CN" altLang="en-US" sz="2800" b="1"/>
              <a:t>句意：这三件事是我的遗恨。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②“……也”式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A、</a:t>
            </a:r>
            <a:r>
              <a:rPr lang="zh-CN" altLang="en-US" sz="2800" b="1">
                <a:solidFill>
                  <a:srgbClr val="FF0000"/>
                </a:solidFill>
              </a:rPr>
              <a:t>梁，吾仇也</a:t>
            </a:r>
            <a:r>
              <a:rPr lang="zh-CN" altLang="en-US" sz="2800" b="1"/>
              <a:t>。句意：梁王朱温是我的仇敌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B、</a:t>
            </a:r>
            <a:r>
              <a:rPr lang="zh-CN" altLang="en-US" sz="2800" b="1">
                <a:solidFill>
                  <a:srgbClr val="FF0000"/>
                </a:solidFill>
              </a:rPr>
              <a:t>忧劳可以兴国,逸豫可以亡身,自然之理也</a:t>
            </a:r>
            <a:r>
              <a:rPr lang="zh-CN" altLang="en-US" sz="2800" b="1"/>
              <a:t>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句意：忧劳可以使国家兴盛，安乐可以使自身灭亡，这是自然的道理。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③无标志式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燕王,吾所立。</a:t>
            </a: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/>
              <a:t>句意：燕王是我推立的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88315" y="979805"/>
            <a:ext cx="1101725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/>
              <a:t>被动句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①</a:t>
            </a:r>
            <a:r>
              <a:rPr lang="zh-CN" altLang="en-US" sz="2800" b="1">
                <a:solidFill>
                  <a:srgbClr val="FF0000"/>
                </a:solidFill>
              </a:rPr>
              <a:t>身死国灭，为天下笑</a:t>
            </a:r>
            <a:r>
              <a:rPr lang="zh-CN" altLang="en-US" sz="2800" b="1"/>
              <a:t>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句意：最后身死国灭，被天下人耻笑。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②</a:t>
            </a:r>
            <a:r>
              <a:rPr lang="zh-CN" altLang="en-US" sz="2800" b="1">
                <a:solidFill>
                  <a:srgbClr val="FF0000"/>
                </a:solidFill>
              </a:rPr>
              <a:t>祸患常积于忽微，而智勇多困于所溺。</a:t>
            </a:r>
            <a:endParaRPr lang="zh-CN" altLang="en-US" sz="2800" b="1"/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句意：祸患常常是由一点一滴极小的错误积累而酿成的，纵使是聪明有才能和英勇果敢的人，也多半沉溺于某种爱好之中，受其迷惑而结果陷于困穷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88315" y="797560"/>
            <a:ext cx="1101725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/>
              <a:t>倒装句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①定语后置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其意气之盛。</a:t>
            </a:r>
            <a:endParaRPr lang="zh-CN" altLang="en-US" sz="2800" b="1"/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“盛”作“意气”的定语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句意：他那豪迈的神情气概。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②介词结构后置。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A、</a:t>
            </a:r>
            <a:r>
              <a:rPr lang="zh-CN" altLang="en-US" sz="2800" b="1">
                <a:solidFill>
                  <a:srgbClr val="FF0000"/>
                </a:solidFill>
              </a:rPr>
              <a:t>盛以锦囊。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“以锦囊”作“盛”的状语。</a:t>
            </a:r>
            <a:r>
              <a:rPr lang="zh-CN" altLang="en-US" sz="2800" b="1"/>
              <a:t>句意：用漂亮的锦囊装着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1815" y="1970405"/>
            <a:ext cx="2809875" cy="29159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87375" y="1393190"/>
            <a:ext cx="1101725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/>
              <a:t>B、方其系燕父子以组。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“以组”作“系”的状语。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句意：当他用绳子绑住燕王父子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C、而告以成功。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“以成功”作“告”的状语。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句意：告诉他生前报仇的志向已经完成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9575" y="822960"/>
            <a:ext cx="3713480" cy="38881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55295" y="979805"/>
            <a:ext cx="1101725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/>
              <a:t>D、夫祸患常积于忽微，而智勇多困于所溺。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“于忽微”作“积”的状语，“于所溺”作“困”的状语。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句意：祸患常常是由一点一滴极小的错误积累而酿成的，纵使是聪明有才能和英勇果敢的人，也多半沉溺于某种爱好之中，受其迷惑而结果陷于困穷。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E、庄宗受而藏之于庙。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“于庙”作“藏”的状语。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句意：庄宗受箭收藏在祖庙。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88315" y="797560"/>
            <a:ext cx="1101725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/>
              <a:t>省略句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A、</a:t>
            </a:r>
            <a:r>
              <a:rPr lang="zh-CN" altLang="en-US" sz="2800" b="1">
                <a:solidFill>
                  <a:srgbClr val="FF0000"/>
                </a:solidFill>
              </a:rPr>
              <a:t>还矢(于)先王,而告(之)以成功。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句意：把箭交还到晋王的灵座前，告诉他生前报仇的志向已经完成。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B、</a:t>
            </a:r>
            <a:r>
              <a:rPr lang="zh-CN" altLang="en-US" sz="2800" b="1">
                <a:solidFill>
                  <a:srgbClr val="FF0000"/>
                </a:solidFill>
              </a:rPr>
              <a:t>以三矢赐(于)庄宗而告之曰。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句意：把三支箭赐给庄宗，并告诉他说。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C、</a:t>
            </a:r>
            <a:r>
              <a:rPr lang="zh-CN" altLang="en-US" sz="2800" b="1">
                <a:solidFill>
                  <a:srgbClr val="FF0000"/>
                </a:solidFill>
              </a:rPr>
              <a:t>请其矢,盛(之)以锦囊。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句意：从宗庙里恭敬地取出箭来，用漂亮的锦囊装着。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4620" y="561340"/>
            <a:ext cx="11620500" cy="3507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【核心素养】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	</a:t>
            </a:r>
            <a:r>
              <a:rPr lang="zh-CN" altLang="en-US" sz="2800" b="1"/>
              <a:t>语言建构与运用：掌握文中的相关文言知识：一词多义、古今异义和特殊句式等。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文化传承与理解：了解“忧劳可以兴国，逸豫可以亡身”的观点，培养忧患意识。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4010" y="3646170"/>
            <a:ext cx="4328795" cy="296037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22580" y="1558925"/>
            <a:ext cx="865124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D、岂独(庄宗之困于)伶人也哉。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句意：难道只有乐工（是所溺的成分）吗？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E、(庄宗)则遣从事以一少牢告(于)庙。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句意：便派手下的随从官员，用猪羊去祭告祖先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1015" y="189865"/>
            <a:ext cx="4070985" cy="30035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88315" y="797560"/>
            <a:ext cx="1101725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/>
              <a:t>固定句式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①泣下沾襟，</a:t>
            </a:r>
            <a:r>
              <a:rPr lang="zh-CN" altLang="en-US" sz="2800" b="1">
                <a:solidFill>
                  <a:srgbClr val="FF0000"/>
                </a:solidFill>
              </a:rPr>
              <a:t>何其衰也</a:t>
            </a:r>
            <a:r>
              <a:rPr lang="zh-CN" altLang="en-US" sz="2800" b="1"/>
              <a:t>！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多么……啊。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句意：眼泪沾湿衣襟，多么的衰败差劲啊！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②虽曰天命，</a:t>
            </a:r>
            <a:r>
              <a:rPr lang="zh-CN" altLang="en-US" sz="2800" b="1">
                <a:solidFill>
                  <a:srgbClr val="FF0000"/>
                </a:solidFill>
              </a:rPr>
              <a:t>岂非人事哉</a:t>
            </a:r>
            <a:r>
              <a:rPr lang="zh-CN" altLang="en-US" sz="2800" b="1"/>
              <a:t>！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难道……吗。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句意：虽说是天命决定的，难道说不是人事造成的吗？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2480" y="797560"/>
            <a:ext cx="3580765" cy="37249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5750" y="474980"/>
            <a:ext cx="1162050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【课时总结】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文言文词汇、语法知识的学习重在精背诵，多积累，勤思考，深体会，请同学们课下做好课堂笔记的整理巩固。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115" y="3251200"/>
            <a:ext cx="4594225" cy="24942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9235" y="3251200"/>
            <a:ext cx="3783965" cy="26111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3430905"/>
            <a:ext cx="4685030" cy="31038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9875" y="952500"/>
            <a:ext cx="11651615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【课时作业】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800" b="1"/>
              <a:t>1.整理课堂笔记。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800" b="1"/>
              <a:t>2.分享交流文言词汇、语法知识以及文言文阅读的学习方法。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3815" y="3298190"/>
            <a:ext cx="5563235" cy="3235960"/>
          </a:xfrm>
          <a:prstGeom prst="rect">
            <a:avLst/>
          </a:prstGeom>
        </p:spPr>
      </p:pic>
      <p:pic>
        <p:nvPicPr>
          <p:cNvPr id="5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417300" y="102108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23545" y="951865"/>
            <a:ext cx="1162050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chemeClr val="tx1"/>
                </a:solidFill>
              </a:rPr>
              <a:t>【教学重难点】</a:t>
            </a:r>
            <a:endParaRPr lang="zh-CN" altLang="en-US" sz="28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</a:rPr>
              <a:t>重点：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</a:rPr>
              <a:t>	</a:t>
            </a:r>
            <a:r>
              <a:rPr lang="zh-CN" altLang="en-US" sz="3200" b="1">
                <a:sym typeface="+mn-ea"/>
              </a:rPr>
              <a:t>积累并掌握本课中的重要实词、虚词、特殊句式等文言知识点。</a:t>
            </a:r>
            <a:endParaRPr lang="zh-CN" altLang="en-US" sz="3200" b="1"/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</a:rPr>
              <a:t>难点：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</a:rPr>
              <a:t>	</a:t>
            </a:r>
            <a:r>
              <a:rPr lang="zh-CN" altLang="en-US" sz="3200" b="1">
                <a:solidFill>
                  <a:schemeClr val="tx1"/>
                </a:solidFill>
              </a:rPr>
              <a:t>学习作者积极关注社会现实的人生态度。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6945" y="3715385"/>
            <a:ext cx="3467100" cy="255587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2715" y="494665"/>
            <a:ext cx="11586845" cy="479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【导入新课】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《五代史伶官传序》是一篇史论。“五代史伶官传”交代了这篇史论的内容，“序”标明文章的体裁。请概括本文中心思想。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>
                <a:solidFill>
                  <a:srgbClr val="FF0000"/>
                </a:solidFill>
              </a:rPr>
              <a:t>明确：文章总结了后唐庄宗李存勖得天下而又失天下的历史教训，阐明了国家之盛衰取决于“人事”，“优劳可以兴国，逸豫可以亡身”的道理，讽谏比宋统治者应力戒骄奢，防微杜渐，励精图治。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接下来，我们一起来归纳总结本课的重点文言词汇、语法知识。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68605" y="428625"/>
            <a:ext cx="1165479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sym typeface="+mn-ea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精讲点拨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·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归纳总结</a:t>
            </a:r>
            <a:r>
              <a:rPr lang="zh-CN" altLang="en-US" sz="3200" b="1">
                <a:sym typeface="+mn-ea"/>
              </a:rPr>
              <a:t>】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sym typeface="+mn-ea"/>
              </a:rPr>
              <a:t>古今异义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sym typeface="+mn-ea"/>
              </a:rPr>
              <a:t>1.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与其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所以失之者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sym typeface="+mn-ea"/>
              </a:rPr>
              <a:t>	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古义：和他；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今义：在比较两件事的利害得失而决定取舍时,表示放弃或不赞成的一面。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sym typeface="+mn-ea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句意：与他失去天下的原因。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sym typeface="+mn-ea"/>
              </a:rPr>
              <a:t>2.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至于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誓天断发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sym typeface="+mn-ea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古义：相当于“以至于”；今义：表示达到某种程度。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sym typeface="+mn-ea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句意：到了割下头发来对天发誓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88315" y="797560"/>
            <a:ext cx="1101725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/>
              <a:t>3.则遣</a:t>
            </a:r>
            <a:r>
              <a:rPr lang="zh-CN" altLang="en-US" sz="2800" b="1">
                <a:solidFill>
                  <a:srgbClr val="FF0000"/>
                </a:solidFill>
              </a:rPr>
              <a:t>从事</a:t>
            </a:r>
            <a:r>
              <a:rPr lang="zh-CN" altLang="en-US" sz="2800" b="1"/>
              <a:t>以一少牢告庙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古义：官名,这里指官员；今义：干某项事业；处理，处置；办事，办理事务。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句意：便派手下的随从官员，用猪羊去祭告祖先。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4.虽曰天命，岂非</a:t>
            </a:r>
            <a:r>
              <a:rPr lang="zh-CN" altLang="en-US" sz="2800" b="1">
                <a:solidFill>
                  <a:srgbClr val="FF0000"/>
                </a:solidFill>
              </a:rPr>
              <a:t>人事</a:t>
            </a:r>
            <a:r>
              <a:rPr lang="zh-CN" altLang="en-US" sz="2800" b="1"/>
              <a:t>哉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古义：与“天命”相对，指人力 ；今义：关于工作人员的录用、培养、调配、奖惩等工作；人情事理。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句意：虽说是天命决定的，难道说不是人事造成的吗？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22275" y="303530"/>
            <a:ext cx="11017250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/>
              <a:t>5.原庄宗之所</a:t>
            </a:r>
            <a:r>
              <a:rPr lang="zh-CN" altLang="en-US" sz="2800" b="1">
                <a:solidFill>
                  <a:srgbClr val="FF0000"/>
                </a:solidFill>
              </a:rPr>
              <a:t>以</a:t>
            </a:r>
            <a:r>
              <a:rPr lang="zh-CN" altLang="en-US" sz="2800" b="1"/>
              <a:t>得天下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古义：代词“所”与介词“以”组成“所”字结构，其义为“……的原因”；今义：常用作表示因果关系的连词。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句意：推究庄宗取得天下的原因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6.</a:t>
            </a:r>
            <a:r>
              <a:rPr lang="zh-CN" altLang="en-US" sz="2800" b="1">
                <a:solidFill>
                  <a:srgbClr val="FF0000"/>
                </a:solidFill>
              </a:rPr>
              <a:t>原</a:t>
            </a:r>
            <a:r>
              <a:rPr lang="zh-CN" altLang="en-US" sz="2800" b="1"/>
              <a:t>庄宗之所以得天下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古义：推究；今义：原来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句意：推究庄宗取得天下的原因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7.方其系燕父子以</a:t>
            </a:r>
            <a:r>
              <a:rPr lang="zh-CN" altLang="en-US" sz="2800" b="1">
                <a:solidFill>
                  <a:srgbClr val="FF0000"/>
                </a:solidFill>
              </a:rPr>
              <a:t>组</a:t>
            </a:r>
            <a:r>
              <a:rPr lang="zh-CN" altLang="en-US" sz="2800" b="1"/>
              <a:t>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古义：丝编的绳索，这里泛指绳索；今义：结合，构成。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句意：当他用绳子绑住燕王父子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270</Paragraphs>
  <Slides>43</Slides>
  <Notes>2</Notes>
  <TotalTime>0</TotalTime>
  <HiddenSlides>1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baseType="lpstr" size="50">
      <vt:lpstr>Arial</vt:lpstr>
      <vt:lpstr>Calibri</vt:lpstr>
      <vt:lpstr>宋体</vt:lpstr>
      <vt:lpstr>Calibri Light</vt:lpstr>
      <vt:lpstr>思源黑体 CN Bold</vt:lpstr>
      <vt:lpstr>微软雅黑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2021-03-02T21:42:05.898</cp:lastPrinted>
  <dcterms:created xsi:type="dcterms:W3CDTF">2021-03-02T21:42:05Z</dcterms:created>
  <dcterms:modified xsi:type="dcterms:W3CDTF">2021-03-02T13:42:06Z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