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78" r:id="rId3"/>
    <p:sldId id="284" r:id="rId4"/>
    <p:sldId id="298" r:id="rId5"/>
    <p:sldId id="320" r:id="rId6"/>
    <p:sldId id="335" r:id="rId7"/>
    <p:sldId id="282" r:id="rId8"/>
    <p:sldId id="275" r:id="rId9"/>
    <p:sldId id="281" r:id="rId10"/>
    <p:sldId id="265" r:id="rId11"/>
    <p:sldId id="267" r:id="rId12"/>
    <p:sldId id="321" r:id="rId13"/>
    <p:sldId id="336" r:id="rId14"/>
    <p:sldId id="334" r:id="rId15"/>
    <p:sldId id="316" r:id="rId16"/>
    <p:sldId id="310" r:id="rId17"/>
    <p:sldId id="315" r:id="rId18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00FF00"/>
    <a:srgbClr val="FFCC00"/>
    <a:srgbClr val="FF0066"/>
    <a:srgbClr val="CC0000"/>
    <a:srgbClr val="9933FF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5566"/>
    <p:restoredTop sz="94613"/>
  </p:normalViewPr>
  <p:slideViewPr>
    <p:cSldViewPr showGuides="1">
      <p:cViewPr varScale="1">
        <p:scale>
          <a:sx n="103" d="100"/>
          <a:sy n="103" d="100"/>
        </p:scale>
        <p:origin x="-1122" y="-96"/>
      </p:cViewPr>
      <p:guideLst>
        <p:guide orient="horz" pos="2160"/>
        <p:guide pos="287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5602" name="页眉占位符 2560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sz="1200" dirty="0"/>
          </a:p>
        </p:txBody>
      </p:sp>
      <p:sp>
        <p:nvSpPr>
          <p:cNvPr id="25603" name="日期占位符 25602"/>
          <p:cNvSpPr>
            <a:spLocks noGrp="1"/>
          </p:cNvSpPr>
          <p:nvPr>
            <p:ph type="dt" sz="quarter" idx="1"/>
          </p:nvPr>
        </p:nvSpPr>
        <p:spPr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endParaRPr lang="zh-CN" altLang="en-US" sz="1200" dirty="0"/>
          </a:p>
        </p:txBody>
      </p:sp>
      <p:sp>
        <p:nvSpPr>
          <p:cNvPr id="25604" name="页脚占位符 25603"/>
          <p:cNvSpPr>
            <a:spLocks noGrp="1"/>
          </p:cNvSpPr>
          <p:nvPr>
            <p:ph type="ftr" sz="quarter" idx="2"/>
          </p:nvPr>
        </p:nvSpPr>
        <p:spPr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sz="1200" dirty="0"/>
          </a:p>
        </p:txBody>
      </p:sp>
      <p:sp>
        <p:nvSpPr>
          <p:cNvPr id="25605" name="灯片编号占位符 25604"/>
          <p:cNvSpPr>
            <a:spLocks noGrp="1"/>
          </p:cNvSpPr>
          <p:nvPr>
            <p:ph type="sldNum" sz="quarter" idx="3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sz="1200" dirty="0"/>
            </a:fld>
            <a:endParaRPr lang="zh-CN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3554" name="页眉占位符 2355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sz="1200" dirty="0"/>
          </a:p>
        </p:txBody>
      </p:sp>
      <p:sp>
        <p:nvSpPr>
          <p:cNvPr id="23555" name="日期占位符 23554"/>
          <p:cNvSpPr>
            <a:spLocks noGrp="1"/>
          </p:cNvSpPr>
          <p:nvPr>
            <p:ph type="dt" idx="1"/>
          </p:nvPr>
        </p:nvSpPr>
        <p:spPr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endParaRPr lang="zh-CN" altLang="en-US" sz="1200" dirty="0"/>
          </a:p>
        </p:txBody>
      </p:sp>
      <p:sp>
        <p:nvSpPr>
          <p:cNvPr id="23556" name="幻灯片图像占位符 23555"/>
          <p:cNvSpPr>
            <a:spLocks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3557" name="文本占位符 23556"/>
          <p:cNvSpPr>
            <a:spLocks noGrp="1"/>
          </p:cNvSpPr>
          <p:nvPr>
            <p:ph type="body" sz="quarter" idx="3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3558" name="页脚占位符 23557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sz="1200" dirty="0"/>
          </a:p>
        </p:txBody>
      </p:sp>
      <p:sp>
        <p:nvSpPr>
          <p:cNvPr id="23559" name="灯片编号占位符 23558"/>
          <p:cNvSpPr>
            <a:spLocks noGrp="1"/>
          </p:cNvSpPr>
          <p:nvPr>
            <p:ph type="sldNum" sz="quarter" idx="5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sz="1200" dirty="0"/>
            </a:fld>
            <a:endParaRPr lang="zh-CN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2.png"/><Relationship Id="rId13" Type="http://schemas.openxmlformats.org/officeDocument/2006/relationships/hyperlink" Target="http://www.roonen.com/" TargetMode="Externa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48130" name="图片 48129" descr="公司图标">
            <a:hlinkClick r:id="rId13"/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604250" y="41275"/>
            <a:ext cx="482600" cy="5080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9.xml"/><Relationship Id="rId2" Type="http://schemas.openxmlformats.org/officeDocument/2006/relationships/slide" Target="slide8.xml"/><Relationship Id="rId1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6866" name="文本框 36865"/>
          <p:cNvSpPr txBox="1"/>
          <p:nvPr/>
        </p:nvSpPr>
        <p:spPr>
          <a:xfrm>
            <a:off x="3602990" y="1803400"/>
            <a:ext cx="1603375" cy="15544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9600" dirty="0">
                <a:latin typeface="Arial" panose="020B0604020202020204" pitchFamily="34" charset="0"/>
                <a:ea typeface="黑体" panose="02010609060101010101" pitchFamily="2" charset="-122"/>
              </a:rPr>
              <a:t>狼</a:t>
            </a:r>
            <a:endParaRPr lang="zh-CN" altLang="en-US" sz="9600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6867" name="文本框 36866"/>
          <p:cNvSpPr txBox="1"/>
          <p:nvPr/>
        </p:nvSpPr>
        <p:spPr>
          <a:xfrm>
            <a:off x="4643755" y="3357880"/>
            <a:ext cx="1824990" cy="640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32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36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蒲松龄</a:t>
            </a:r>
            <a:endParaRPr lang="zh-CN" altLang="en-US" sz="3600" b="1" dirty="0">
              <a:solidFill>
                <a:schemeClr val="tx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6868" name="文本框 36867"/>
          <p:cNvSpPr txBox="1"/>
          <p:nvPr/>
        </p:nvSpPr>
        <p:spPr>
          <a:xfrm>
            <a:off x="-36512" y="6305550"/>
            <a:ext cx="3027680" cy="579120"/>
          </a:xfrm>
          <a:prstGeom prst="rect">
            <a:avLst/>
          </a:prstGeom>
          <a:noFill/>
          <a:ln w="12700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3200" dirty="0">
                <a:latin typeface="Arial" panose="020B0604020202020204" pitchFamily="34" charset="0"/>
                <a:ea typeface="黑体" panose="02010609060101010101" pitchFamily="2" charset="-122"/>
              </a:rPr>
              <a:t>七年级语文上册</a:t>
            </a:r>
            <a:endParaRPr lang="zh-CN" altLang="en-US" sz="3200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4343" name="文本框 14342"/>
          <p:cNvSpPr txBox="1"/>
          <p:nvPr/>
        </p:nvSpPr>
        <p:spPr>
          <a:xfrm>
            <a:off x="1147128" y="2152333"/>
            <a:ext cx="7010400" cy="2042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400" b="1" dirty="0">
                <a:solidFill>
                  <a:srgbClr val="00FF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人有狼所没有的智慧、勇气和力量。对像狼一样阴险狡诈的恶势力，不能存有幻想、妥协退让，要敢于斗争、善于斗争 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……</a:t>
            </a:r>
            <a:endParaRPr lang="en-US" altLang="zh-CN" sz="32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92175" y="347980"/>
            <a:ext cx="2887980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rgbClr val="FF0000"/>
                </a:solidFill>
              </a:rPr>
              <a:t>知识小结</a:t>
            </a:r>
            <a:endParaRPr lang="zh-CN" altLang="en-US" sz="4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1" name="Text Box 16"/>
          <p:cNvSpPr txBox="1"/>
          <p:nvPr/>
        </p:nvSpPr>
        <p:spPr>
          <a:xfrm>
            <a:off x="378778" y="2225040"/>
            <a:ext cx="5256212" cy="44805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止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有剩骨</a:t>
            </a:r>
            <a:endParaRPr lang="zh-CN" altLang="en-US" sz="36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r>
              <a:rPr lang="en-US" altLang="zh-CN" sz="3600" b="1" dirty="0">
                <a:solidFill>
                  <a:srgbClr val="000000"/>
                </a:solidFill>
                <a:latin typeface="Arial" panose="020B0604020202020204" pitchFamily="34" charset="0"/>
                <a:sym typeface="+mn-ea"/>
              </a:rPr>
              <a:t>2</a:t>
            </a: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sym typeface="+mn-ea"/>
              </a:rPr>
              <a:t>、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缀</a:t>
            </a: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行甚远</a:t>
            </a:r>
            <a:endParaRPr lang="zh-CN" altLang="en-US" sz="36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、恐前后受其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敌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en-US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顾</a:t>
            </a: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野有麦场</a:t>
            </a:r>
            <a:endParaRPr lang="zh-CN" altLang="en-US" sz="36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en-US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</a:t>
            </a: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弛</a:t>
            </a: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担持刀</a:t>
            </a:r>
            <a:endParaRPr lang="zh-CN" altLang="en-US" sz="36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en-US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6</a:t>
            </a: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、其一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犬</a:t>
            </a: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坐于前</a:t>
            </a:r>
            <a:endParaRPr lang="zh-CN" altLang="en-US" sz="36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36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57" name="Text Box 17"/>
          <p:cNvSpPr txBox="1"/>
          <p:nvPr/>
        </p:nvSpPr>
        <p:spPr>
          <a:xfrm>
            <a:off x="5229860" y="2162810"/>
            <a:ext cx="3605530" cy="50292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通</a:t>
            </a: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只</a:t>
            </a: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，只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连接、紧跟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攻击，名作动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看，视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放下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像狗似的，名词作状语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72185" y="365760"/>
            <a:ext cx="2839085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rgbClr val="FF0000"/>
                </a:solidFill>
              </a:rPr>
              <a:t>当堂检测</a:t>
            </a:r>
            <a:endParaRPr lang="zh-CN" altLang="en-US" sz="440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73735" y="1356360"/>
            <a:ext cx="343662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0000FF"/>
                </a:solidFill>
              </a:rPr>
              <a:t>一、重点实词</a:t>
            </a:r>
            <a:endParaRPr lang="zh-CN" altLang="en-US" sz="3600" b="1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7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7">
                                            <p:txEl>
                                              <p:charRg st="3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7">
                                            <p:txEl>
                                              <p:charRg st="1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7">
                                            <p:txEl>
                                              <p:charRg st="22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7">
                                            <p:txEl>
                                              <p:charRg st="29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7">
                                            <p:txEl>
                                              <p:char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57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1" name="Text Box 16"/>
          <p:cNvSpPr txBox="1"/>
          <p:nvPr/>
        </p:nvSpPr>
        <p:spPr>
          <a:xfrm>
            <a:off x="378778" y="2225040"/>
            <a:ext cx="5256212" cy="44805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7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、屠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暴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起</a:t>
            </a:r>
            <a:endParaRPr lang="zh-CN" altLang="en-US" sz="36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r>
              <a:rPr lang="en-US" altLang="zh-CN" sz="3600" b="1" dirty="0">
                <a:solidFill>
                  <a:srgbClr val="000000"/>
                </a:solidFill>
                <a:latin typeface="Arial" panose="020B0604020202020204" pitchFamily="34" charset="0"/>
                <a:sym typeface="+mn-ea"/>
              </a:rPr>
              <a:t>8</a:t>
            </a: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sym typeface="+mn-ea"/>
              </a:rPr>
              <a:t>、一狼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洞</a:t>
            </a: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sym typeface="+mn-ea"/>
              </a:rPr>
              <a:t>其中</a:t>
            </a:r>
            <a:endParaRPr lang="zh-CN" altLang="en-US" sz="36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9</a:t>
            </a: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、屠自后断其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股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en-US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10</a:t>
            </a: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、狼亦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黠</a:t>
            </a: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矣</a:t>
            </a:r>
            <a:endParaRPr lang="zh-CN" altLang="en-US" sz="36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36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36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36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57" name="Text Box 17"/>
          <p:cNvSpPr txBox="1"/>
          <p:nvPr/>
        </p:nvSpPr>
        <p:spPr>
          <a:xfrm>
            <a:off x="5229860" y="2162810"/>
            <a:ext cx="3605530" cy="44805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突然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挖洞，名作动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大腿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狡猾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72185" y="365760"/>
            <a:ext cx="2839085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rgbClr val="FF0000"/>
                </a:solidFill>
              </a:rPr>
              <a:t>当堂检测</a:t>
            </a:r>
            <a:endParaRPr lang="zh-CN" altLang="en-US" sz="440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73735" y="1356360"/>
            <a:ext cx="343662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0000FF"/>
                </a:solidFill>
              </a:rPr>
              <a:t>一、重点字词</a:t>
            </a:r>
            <a:endParaRPr lang="zh-CN" altLang="en-US" sz="3600" b="1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  <p:bldLst>
      <p:bldP spid="35857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87" name="Text Box 23"/>
          <p:cNvSpPr txBox="1"/>
          <p:nvPr/>
        </p:nvSpPr>
        <p:spPr>
          <a:xfrm>
            <a:off x="250508" y="2446655"/>
            <a:ext cx="93614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顾野有麦场，场主积薪其中，苫蔽成丘。</a:t>
            </a:r>
            <a:endParaRPr lang="zh-CN" altLang="en-US" sz="36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5" name="Text Box 24"/>
          <p:cNvSpPr txBox="1"/>
          <p:nvPr/>
        </p:nvSpPr>
        <p:spPr>
          <a:xfrm>
            <a:off x="687070" y="430530"/>
            <a:ext cx="72009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二、翻译句子</a:t>
            </a:r>
            <a:endParaRPr lang="zh-CN" altLang="en-US" sz="3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6889" name="Rectangle 25"/>
          <p:cNvSpPr/>
          <p:nvPr/>
        </p:nvSpPr>
        <p:spPr>
          <a:xfrm>
            <a:off x="179388" y="3341053"/>
            <a:ext cx="6985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屠乃奔倚其下，弛担持刀。</a:t>
            </a:r>
            <a:endParaRPr lang="zh-CN" altLang="en-US" sz="36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90" name="Rectangle 26"/>
          <p:cNvSpPr>
            <a:spLocks noChangeArrowheads="1"/>
          </p:cNvSpPr>
          <p:nvPr/>
        </p:nvSpPr>
        <p:spPr bwMode="auto">
          <a:xfrm>
            <a:off x="250508" y="1510030"/>
            <a:ext cx="9577388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骨已尽矣，而两狼之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并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驱如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故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。</a:t>
            </a: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891" name="Rectangle 27"/>
          <p:cNvSpPr>
            <a:spLocks noChangeArrowheads="1"/>
          </p:cNvSpPr>
          <p:nvPr/>
        </p:nvSpPr>
        <p:spPr bwMode="auto">
          <a:xfrm>
            <a:off x="179388" y="4235768"/>
            <a:ext cx="8353425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一狼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洞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其中，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意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将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隧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入以攻其后也。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892" name="Text Box 28"/>
          <p:cNvSpPr txBox="1"/>
          <p:nvPr/>
        </p:nvSpPr>
        <p:spPr>
          <a:xfrm>
            <a:off x="250825" y="5236528"/>
            <a:ext cx="6607175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禽兽之变诈几何哉？止增笑耳。</a:t>
            </a:r>
            <a:endParaRPr lang="zh-CN" altLang="en-US" sz="36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8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8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8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8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6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6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87" grpId="0"/>
      <p:bldP spid="36889" grpId="0"/>
      <p:bldP spid="36890" grpId="0" bldLvl="0" animBg="1"/>
      <p:bldP spid="36891" grpId="0" bldLvl="0" animBg="1"/>
      <p:bldP spid="3689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Text Box 2"/>
          <p:cNvSpPr txBox="1"/>
          <p:nvPr/>
        </p:nvSpPr>
        <p:spPr>
          <a:xfrm>
            <a:off x="2157730" y="3329305"/>
            <a:ext cx="5134610" cy="9144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5400" b="1" dirty="0">
                <a:solidFill>
                  <a:srgbClr val="3A2808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有关</a:t>
            </a:r>
            <a:r>
              <a:rPr lang="en-US" altLang="zh-CN" sz="5400" b="1" dirty="0">
                <a:solidFill>
                  <a:srgbClr val="3A2808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5400" b="1" dirty="0">
                <a:solidFill>
                  <a:srgbClr val="3A2808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狼</a:t>
            </a:r>
            <a:r>
              <a:rPr lang="en-US" altLang="zh-CN" sz="5400" b="1" dirty="0">
                <a:solidFill>
                  <a:srgbClr val="3A2808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altLang="en-US" sz="5400" b="1" dirty="0">
                <a:solidFill>
                  <a:srgbClr val="3A2808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的成语</a:t>
            </a:r>
            <a:endParaRPr lang="zh-CN" altLang="en-US" sz="5400" b="1" dirty="0">
              <a:solidFill>
                <a:srgbClr val="3A2808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347" name="WordArt 3"/>
          <p:cNvSpPr>
            <a:spLocks noChangeArrowheads="1" noChangeShapeType="1" noTextEdit="1"/>
          </p:cNvSpPr>
          <p:nvPr/>
        </p:nvSpPr>
        <p:spPr bwMode="auto">
          <a:xfrm rot="358910">
            <a:off x="611188" y="765175"/>
            <a:ext cx="3657600" cy="1722438"/>
          </a:xfrm>
          <a:prstGeom prst="rect">
            <a:avLst/>
          </a:prstGeom>
        </p:spPr>
        <p:txBody>
          <a:bodyPr wrap="none" numCol="1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1" u="none" strike="noStrike" kern="10" cap="none" spc="0" normalizeH="0" baseline="0" noProof="0">
                <a:ln w="9525">
                  <a:rou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041090" scaled="1"/>
                </a:gra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拓展延伸</a:t>
            </a:r>
            <a:r>
              <a:rPr kumimoji="0" lang="en-US" altLang="zh-CN" sz="4400" b="1" i="1" u="none" strike="noStrike" kern="10" cap="none" spc="0" normalizeH="0" baseline="0" noProof="0">
                <a:ln w="9525">
                  <a:rou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041090" scaled="1"/>
                </a:gra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:</a:t>
            </a:r>
            <a:endParaRPr kumimoji="0" lang="zh-CN" altLang="en-US" sz="4400" b="1" i="1" u="none" strike="noStrike" kern="10" cap="none" spc="0" normalizeH="0" baseline="0" noProof="0">
              <a:ln w="9525">
                <a:round/>
              </a:ln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041090" scaled="1"/>
              </a:gra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Text Box 2"/>
          <p:cNvSpPr txBox="1"/>
          <p:nvPr/>
        </p:nvSpPr>
        <p:spPr>
          <a:xfrm>
            <a:off x="755650" y="3141663"/>
            <a:ext cx="7705725" cy="19202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800" b="1" dirty="0">
                <a:solidFill>
                  <a:srgbClr val="3A2808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沈石溪</a:t>
            </a:r>
            <a:r>
              <a:rPr lang="en-US" altLang="zh-CN" sz="4800" b="1" dirty="0">
                <a:solidFill>
                  <a:srgbClr val="3A2808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sz="4800" b="1" dirty="0">
                <a:solidFill>
                  <a:srgbClr val="3A2808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狼王梦</a:t>
            </a:r>
            <a:r>
              <a:rPr lang="en-US" altLang="zh-CN" sz="4800" b="1" dirty="0">
                <a:solidFill>
                  <a:srgbClr val="3A2808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endParaRPr lang="en-US" altLang="zh-CN" sz="4800" b="1" dirty="0">
              <a:solidFill>
                <a:srgbClr val="3A2808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4800" b="1" dirty="0">
                <a:solidFill>
                  <a:srgbClr val="3A2808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姜戎</a:t>
            </a:r>
            <a:r>
              <a:rPr lang="en-US" altLang="zh-CN" sz="4800" b="1" dirty="0">
                <a:solidFill>
                  <a:srgbClr val="3A2808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sz="4800" b="1" dirty="0">
                <a:solidFill>
                  <a:srgbClr val="3A2808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狼图腾</a:t>
            </a:r>
            <a:r>
              <a:rPr lang="en-US" altLang="zh-CN" sz="4800" b="1" dirty="0">
                <a:solidFill>
                  <a:srgbClr val="3A2808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endParaRPr lang="en-US" altLang="zh-CN" sz="4800" b="1" dirty="0">
              <a:solidFill>
                <a:srgbClr val="3A2808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347" name="WordArt 3"/>
          <p:cNvSpPr>
            <a:spLocks noChangeArrowheads="1" noChangeShapeType="1" noTextEdit="1"/>
          </p:cNvSpPr>
          <p:nvPr/>
        </p:nvSpPr>
        <p:spPr bwMode="auto">
          <a:xfrm rot="358910">
            <a:off x="611188" y="765175"/>
            <a:ext cx="3657600" cy="1722438"/>
          </a:xfrm>
          <a:prstGeom prst="rect">
            <a:avLst/>
          </a:prstGeom>
        </p:spPr>
        <p:txBody>
          <a:bodyPr wrap="none" numCol="1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1" u="none" strike="noStrike" kern="10" cap="none" spc="0" normalizeH="0" baseline="0" noProof="0">
                <a:ln w="9525">
                  <a:rou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041090" scaled="1"/>
                </a:gra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推荐阅读作品</a:t>
            </a:r>
            <a:r>
              <a:rPr kumimoji="0" lang="en-US" altLang="zh-CN" sz="4400" b="1" i="1" u="none" strike="noStrike" kern="10" cap="none" spc="0" normalizeH="0" baseline="0" noProof="0">
                <a:ln w="9525">
                  <a:rou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041090" scaled="1"/>
                </a:gra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:</a:t>
            </a:r>
            <a:endParaRPr kumimoji="0" lang="zh-CN" altLang="en-US" sz="4400" b="1" i="1" u="none" strike="noStrike" kern="10" cap="none" spc="0" normalizeH="0" baseline="0" noProof="0">
              <a:ln w="9525">
                <a:round/>
              </a:ln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041090" scaled="1"/>
              </a:gra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Text Box 2"/>
          <p:cNvSpPr txBox="1"/>
          <p:nvPr/>
        </p:nvSpPr>
        <p:spPr>
          <a:xfrm>
            <a:off x="755650" y="3141663"/>
            <a:ext cx="7705725" cy="19202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4800" b="1" dirty="0">
                <a:solidFill>
                  <a:srgbClr val="3A2808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4800" b="1" dirty="0">
                <a:solidFill>
                  <a:srgbClr val="3A2808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、背诵课文及译文</a:t>
            </a:r>
            <a:endParaRPr lang="zh-CN" altLang="en-US" sz="4800" b="1" dirty="0">
              <a:solidFill>
                <a:srgbClr val="3A2808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en-US" altLang="zh-CN" sz="4800" b="1" dirty="0">
                <a:solidFill>
                  <a:srgbClr val="3A2808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4800" b="1" dirty="0">
                <a:solidFill>
                  <a:srgbClr val="3A2808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、小随笔：以狼说开去</a:t>
            </a:r>
            <a:r>
              <a:rPr lang="en-US" altLang="zh-CN" sz="4800" b="1" dirty="0">
                <a:solidFill>
                  <a:srgbClr val="3A2808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......</a:t>
            </a:r>
            <a:endParaRPr lang="en-US" altLang="zh-CN" sz="4800" b="1" dirty="0">
              <a:solidFill>
                <a:srgbClr val="3A2808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347" name="WordArt 3"/>
          <p:cNvSpPr>
            <a:spLocks noChangeArrowheads="1" noChangeShapeType="1" noTextEdit="1"/>
          </p:cNvSpPr>
          <p:nvPr/>
        </p:nvSpPr>
        <p:spPr bwMode="auto">
          <a:xfrm rot="358910">
            <a:off x="611188" y="765175"/>
            <a:ext cx="3657600" cy="1722438"/>
          </a:xfrm>
          <a:prstGeom prst="rect">
            <a:avLst/>
          </a:prstGeom>
        </p:spPr>
        <p:txBody>
          <a:bodyPr wrap="none" numCol="1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1" u="none" strike="noStrike" kern="10" cap="none" spc="0" normalizeH="0" baseline="0" noProof="0">
                <a:ln w="9525">
                  <a:rou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041090" scaled="1"/>
                </a:gra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课下作业</a:t>
            </a:r>
            <a:r>
              <a:rPr kumimoji="0" lang="en-US" altLang="zh-CN" sz="4400" b="1" i="1" u="none" strike="noStrike" kern="10" cap="none" spc="0" normalizeH="0" baseline="0" noProof="0">
                <a:ln w="9525">
                  <a:rou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041090" scaled="1"/>
                </a:gra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:</a:t>
            </a:r>
            <a:endParaRPr kumimoji="0" lang="zh-CN" altLang="en-US" sz="4400" b="1" i="1" u="none" strike="noStrike" kern="10" cap="none" spc="0" normalizeH="0" baseline="0" noProof="0">
              <a:ln w="9525">
                <a:round/>
              </a:ln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041090" scaled="1"/>
              </a:gra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4035" name="文本框 44034"/>
          <p:cNvSpPr txBox="1"/>
          <p:nvPr/>
        </p:nvSpPr>
        <p:spPr>
          <a:xfrm>
            <a:off x="745490" y="1805940"/>
            <a:ext cx="7380288" cy="39319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2400" dirty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、了解作者、作品。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、理解、积累文中重点的字词句，并能复述故事情节。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、分析文中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“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狼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”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与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“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屠户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”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的形象，并谈谈对你的启示。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zh-CN" altLang="en-US" sz="24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82650" y="436880"/>
            <a:ext cx="3256915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rgbClr val="FF0000"/>
                </a:solidFill>
              </a:rPr>
              <a:t>学习目标</a:t>
            </a:r>
            <a:endParaRPr lang="zh-CN" altLang="en-US" sz="4400" b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Picture 4" descr="蒲松龄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264920"/>
            <a:ext cx="3851275" cy="51282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Rectangle 5"/>
          <p:cNvSpPr/>
          <p:nvPr/>
        </p:nvSpPr>
        <p:spPr>
          <a:xfrm>
            <a:off x="3942715" y="603250"/>
            <a:ext cx="5219700" cy="54559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>
                <a:schemeClr val="folHlink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蒲松龄，字</a:t>
            </a: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____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，号</a:t>
            </a: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_________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____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山东人，是我国著名的文学家。他自幼勤学、聪敏，但一生考场不利，自学成才，在家乡设馆教书，创作了许多鬼怪故事，后来汇编成书，就是</a:t>
            </a: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__________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，是一部短篇小说集</a:t>
            </a: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,“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聊斋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”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是</a:t>
            </a: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_______________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“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志异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”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是</a:t>
            </a: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____________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的意思。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670675" y="661670"/>
            <a:ext cx="101092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留仙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44950" y="1126490"/>
            <a:ext cx="197421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柳泉居士</a:t>
            </a:r>
            <a:endParaRPr lang="zh-CN" altLang="en-US" sz="2800" b="1"/>
          </a:p>
        </p:txBody>
      </p:sp>
      <p:sp>
        <p:nvSpPr>
          <p:cNvPr id="5" name="文本框 4"/>
          <p:cNvSpPr txBox="1"/>
          <p:nvPr/>
        </p:nvSpPr>
        <p:spPr>
          <a:xfrm>
            <a:off x="6219825" y="1126490"/>
            <a:ext cx="103378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清朝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48430" y="4037330"/>
            <a:ext cx="216789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聊斋志异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》</a:t>
            </a:r>
            <a:endParaRPr lang="zh-CN" altLang="en-US" sz="2800" b="1"/>
          </a:p>
        </p:txBody>
      </p:sp>
      <p:sp>
        <p:nvSpPr>
          <p:cNvPr id="7" name="文本框 6"/>
          <p:cNvSpPr txBox="1"/>
          <p:nvPr/>
        </p:nvSpPr>
        <p:spPr>
          <a:xfrm>
            <a:off x="4044950" y="5008880"/>
            <a:ext cx="356679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蒲松龄的书房名</a:t>
            </a:r>
            <a:endParaRPr lang="zh-CN" altLang="en-US" sz="2800" b="1"/>
          </a:p>
        </p:txBody>
      </p:sp>
      <p:sp>
        <p:nvSpPr>
          <p:cNvPr id="8" name="文本框 7"/>
          <p:cNvSpPr txBox="1"/>
          <p:nvPr/>
        </p:nvSpPr>
        <p:spPr>
          <a:xfrm>
            <a:off x="4427220" y="5527040"/>
            <a:ext cx="280162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记载奇闻异事</a:t>
            </a:r>
            <a:endParaRPr lang="zh-CN" altLang="en-US" sz="2800" b="1"/>
          </a:p>
        </p:txBody>
      </p:sp>
      <p:sp>
        <p:nvSpPr>
          <p:cNvPr id="2" name="文本框 1"/>
          <p:cNvSpPr txBox="1"/>
          <p:nvPr/>
        </p:nvSpPr>
        <p:spPr>
          <a:xfrm>
            <a:off x="660400" y="212090"/>
            <a:ext cx="3338195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solidFill>
                  <a:srgbClr val="FF0000"/>
                </a:solidFill>
              </a:rPr>
              <a:t>预习检测</a:t>
            </a:r>
            <a:endParaRPr lang="zh-CN" altLang="en-US" sz="5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8" name="文本框 36867"/>
          <p:cNvSpPr txBox="1"/>
          <p:nvPr/>
        </p:nvSpPr>
        <p:spPr>
          <a:xfrm>
            <a:off x="-36512" y="6305550"/>
            <a:ext cx="3027680" cy="579120"/>
          </a:xfrm>
          <a:prstGeom prst="rect">
            <a:avLst/>
          </a:prstGeom>
          <a:noFill/>
          <a:ln w="12700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3200" dirty="0">
                <a:latin typeface="Arial" panose="020B0604020202020204" pitchFamily="34" charset="0"/>
                <a:ea typeface="黑体" panose="02010609060101010101" pitchFamily="2" charset="-122"/>
              </a:rPr>
              <a:t>七年级语文上册</a:t>
            </a:r>
            <a:endParaRPr lang="zh-CN" altLang="en-US" sz="3200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48665" y="464185"/>
            <a:ext cx="2905125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rgbClr val="FF0000"/>
                </a:solidFill>
              </a:rPr>
              <a:t>朗读要求</a:t>
            </a:r>
            <a:endParaRPr lang="zh-CN" altLang="en-US" sz="440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60270" y="2124710"/>
            <a:ext cx="4117975" cy="2286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/>
              <a:t>读准字音</a:t>
            </a:r>
            <a:endParaRPr lang="zh-CN" altLang="en-US" sz="4800" b="1"/>
          </a:p>
          <a:p>
            <a:r>
              <a:rPr lang="zh-CN" altLang="en-US" sz="4800" b="1"/>
              <a:t>    读清句读</a:t>
            </a:r>
            <a:endParaRPr lang="zh-CN" altLang="en-US" sz="4800" b="1"/>
          </a:p>
          <a:p>
            <a:r>
              <a:rPr lang="zh-CN" altLang="en-US" sz="4800" b="1"/>
              <a:t>        读出感情</a:t>
            </a:r>
            <a:endParaRPr lang="zh-CN" altLang="en-US" sz="4800" b="1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8" name="文本框 36867"/>
          <p:cNvSpPr txBox="1"/>
          <p:nvPr/>
        </p:nvSpPr>
        <p:spPr>
          <a:xfrm>
            <a:off x="-36512" y="6305550"/>
            <a:ext cx="3027680" cy="579120"/>
          </a:xfrm>
          <a:prstGeom prst="rect">
            <a:avLst/>
          </a:prstGeom>
          <a:noFill/>
          <a:ln w="12700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3200" dirty="0">
                <a:latin typeface="Arial" panose="020B0604020202020204" pitchFamily="34" charset="0"/>
                <a:ea typeface="黑体" panose="02010609060101010101" pitchFamily="2" charset="-122"/>
              </a:rPr>
              <a:t>七年级语文上册</a:t>
            </a:r>
            <a:endParaRPr lang="zh-CN" altLang="en-US" sz="3200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48665" y="464185"/>
            <a:ext cx="2905125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rgbClr val="FF0000"/>
                </a:solidFill>
              </a:rPr>
              <a:t> 合作学习</a:t>
            </a:r>
            <a:endParaRPr lang="zh-CN" altLang="en-US" sz="440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60270" y="2124710"/>
            <a:ext cx="4993005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800" b="1"/>
              <a:t>       </a:t>
            </a:r>
            <a:r>
              <a:rPr lang="zh-CN" altLang="en-US" sz="4800" b="1"/>
              <a:t>以小组为单位，翻译课文。</a:t>
            </a:r>
            <a:endParaRPr lang="zh-CN" altLang="en-US" sz="4800" b="1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1987" name="文本框 41986">
            <a:hlinkClick r:id="rId1" action="ppaction://hlinksldjump"/>
          </p:cNvPr>
          <p:cNvSpPr txBox="1"/>
          <p:nvPr/>
        </p:nvSpPr>
        <p:spPr>
          <a:xfrm>
            <a:off x="2326640" y="1853883"/>
            <a:ext cx="1871663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b="1" dirty="0">
                <a:latin typeface="Arial" panose="020B0604020202020204" pitchFamily="34" charset="0"/>
                <a:ea typeface="楷体_GB2312" pitchFamily="49" charset="-122"/>
              </a:rPr>
              <a:t>理情节</a:t>
            </a:r>
            <a:endParaRPr lang="zh-CN" altLang="en-US" sz="40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1989" name="文本框 41988">
            <a:hlinkClick r:id="rId2" action="ppaction://hlinksldjump"/>
          </p:cNvPr>
          <p:cNvSpPr txBox="1"/>
          <p:nvPr/>
        </p:nvSpPr>
        <p:spPr>
          <a:xfrm>
            <a:off x="3433445" y="2945448"/>
            <a:ext cx="1871663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b="1" dirty="0">
                <a:latin typeface="Arial" panose="020B0604020202020204" pitchFamily="34" charset="0"/>
                <a:ea typeface="楷体_GB2312" pitchFamily="49" charset="-122"/>
              </a:rPr>
              <a:t>析形象</a:t>
            </a:r>
            <a:endParaRPr lang="zh-CN" altLang="en-US" sz="40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1990" name="文本框 41989">
            <a:hlinkClick r:id="rId3" action="ppaction://hlinksldjump"/>
          </p:cNvPr>
          <p:cNvSpPr txBox="1"/>
          <p:nvPr/>
        </p:nvSpPr>
        <p:spPr>
          <a:xfrm>
            <a:off x="5166360" y="3963353"/>
            <a:ext cx="1943100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b="1" dirty="0">
                <a:latin typeface="Arial" panose="020B0604020202020204" pitchFamily="34" charset="0"/>
                <a:ea typeface="楷体_GB2312" pitchFamily="49" charset="-122"/>
              </a:rPr>
              <a:t>揭主题</a:t>
            </a:r>
            <a:endParaRPr lang="zh-CN" altLang="en-US" sz="40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68045" y="383540"/>
            <a:ext cx="3520440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rgbClr val="FF0000"/>
                </a:solidFill>
              </a:rPr>
              <a:t>整体感知</a:t>
            </a:r>
            <a:endParaRPr lang="zh-CN" altLang="en-US" sz="4400" b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81710" y="401320"/>
            <a:ext cx="2719705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rgbClr val="FF0000"/>
                </a:solidFill>
              </a:rPr>
              <a:t>理清情节</a:t>
            </a:r>
            <a:endParaRPr lang="zh-CN" altLang="en-US" sz="440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91590" y="2482850"/>
            <a:ext cx="6132830" cy="1310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根据小说情节结构的四个部分，复述故事情节。</a:t>
            </a:r>
            <a:endParaRPr lang="zh-CN" altLang="en-US" sz="4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01065" y="436880"/>
            <a:ext cx="3581400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rgbClr val="FF0000"/>
                </a:solidFill>
              </a:rPr>
              <a:t>分析形象</a:t>
            </a:r>
            <a:endParaRPr lang="zh-CN" altLang="en-US" sz="440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36370" y="2187575"/>
            <a:ext cx="6222365" cy="1920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en-US" altLang="zh-CN" sz="4000" b="1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找出文中具体描写</a:t>
            </a:r>
            <a:r>
              <a:rPr lang="en-US" altLang="zh-CN" sz="4000" b="1"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狼</a:t>
            </a:r>
            <a:r>
              <a:rPr lang="en-US" altLang="zh-CN" sz="4000" b="1">
                <a:latin typeface="黑体" panose="02010609060101010101" pitchFamily="2" charset="-122"/>
                <a:ea typeface="黑体" panose="02010609060101010101" pitchFamily="2" charset="-122"/>
              </a:rPr>
              <a:t>”</a:t>
            </a:r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和</a:t>
            </a:r>
            <a:r>
              <a:rPr lang="en-US" altLang="zh-CN" sz="4000" b="1"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屠户</a:t>
            </a:r>
            <a:r>
              <a:rPr lang="en-US" altLang="zh-CN" sz="4000" b="1">
                <a:latin typeface="黑体" panose="02010609060101010101" pitchFamily="2" charset="-122"/>
                <a:ea typeface="黑体" panose="02010609060101010101" pitchFamily="2" charset="-122"/>
              </a:rPr>
              <a:t>”</a:t>
            </a:r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的句子，并分析形象。</a:t>
            </a:r>
            <a:endParaRPr lang="zh-CN" altLang="en-US" sz="4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1269" name="矩形 11268"/>
          <p:cNvSpPr/>
          <p:nvPr/>
        </p:nvSpPr>
        <p:spPr>
          <a:xfrm>
            <a:off x="611188" y="2332038"/>
            <a:ext cx="7391400" cy="944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狼亦黠矣！而顷刻两毙，禽兽之变诈几何哉，止增笑耳。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270" name="文本框 11269"/>
          <p:cNvSpPr txBox="1"/>
          <p:nvPr/>
        </p:nvSpPr>
        <p:spPr>
          <a:xfrm>
            <a:off x="611188" y="3816668"/>
            <a:ext cx="74041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24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这句话是作者发表的议论，结合全文，我们从中得到什么启示？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271" name="文本框 11270"/>
          <p:cNvSpPr txBox="1"/>
          <p:nvPr/>
        </p:nvSpPr>
        <p:spPr>
          <a:xfrm>
            <a:off x="513398" y="1420178"/>
            <a:ext cx="4824412" cy="51816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合作研讨，深层感悟：议狼</a:t>
            </a:r>
            <a:endParaRPr lang="zh-CN" altLang="en-US" sz="28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98855" y="506730"/>
            <a:ext cx="2835910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rgbClr val="FF0000"/>
                </a:solidFill>
              </a:rPr>
              <a:t>揭示主题</a:t>
            </a:r>
            <a:endParaRPr lang="zh-CN" altLang="en-US" sz="4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背景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背景</Template>
  <TotalTime>0</TotalTime>
  <Words>833</Words>
  <Application>WPS 演示</Application>
  <PresentationFormat>在屏幕上显示</PresentationFormat>
  <Paragraphs>141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Times New Roman</vt:lpstr>
      <vt:lpstr>黑体</vt:lpstr>
      <vt:lpstr>楷体_GB2312</vt:lpstr>
      <vt:lpstr>微软雅黑</vt:lpstr>
      <vt:lpstr>新宋体</vt:lpstr>
      <vt:lpstr>背景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Administrator</cp:lastModifiedBy>
  <cp:revision>141</cp:revision>
  <dcterms:created xsi:type="dcterms:W3CDTF">2001-10-15T06:46:00Z</dcterms:created>
  <dcterms:modified xsi:type="dcterms:W3CDTF">2016-11-30T23:56:34Z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