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51" r:id="rId3"/>
    <p:sldId id="378" r:id="rId4"/>
    <p:sldId id="350" r:id="rId5"/>
    <p:sldId id="400" r:id="rId6"/>
    <p:sldId id="401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10" r:id="rId37"/>
    <p:sldId id="432" r:id="rId38"/>
    <p:sldId id="433" r:id="rId39"/>
    <p:sldId id="434" r:id="rId40"/>
    <p:sldId id="435" r:id="rId41"/>
    <p:sldId id="436" r:id="rId42"/>
    <p:sldId id="437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FF66"/>
    <a:srgbClr val="FF3399"/>
    <a:srgbClr val="FF66CC"/>
    <a:srgbClr val="CCFFCC"/>
    <a:srgbClr val="CCFF99"/>
    <a:srgbClr val="FF66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19"/>
    <p:restoredTop sz="94698"/>
  </p:normalViewPr>
  <p:slideViewPr>
    <p:cSldViewPr showGuides="1">
      <p:cViewPr varScale="1">
        <p:scale>
          <a:sx n="50" d="100"/>
          <a:sy n="50" d="100"/>
        </p:scale>
        <p:origin x="-5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05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页眉占位符 399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b="0" dirty="0"/>
          </a:p>
        </p:txBody>
      </p:sp>
      <p:sp>
        <p:nvSpPr>
          <p:cNvPr id="39939" name="日期占位符 39938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39940" name="页脚占位符 39939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b="0" dirty="0"/>
          </a:p>
        </p:txBody>
      </p:sp>
      <p:sp>
        <p:nvSpPr>
          <p:cNvPr id="39941" name="灯片编号占位符 39940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页眉占位符 194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b="0" dirty="0"/>
          </a:p>
        </p:txBody>
      </p:sp>
      <p:sp>
        <p:nvSpPr>
          <p:cNvPr id="19459" name="日期占位符 19458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19460" name="幻灯片图像占位符 19459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461" name="文本占位符 19460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462" name="页脚占位符 19461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b="0" dirty="0"/>
          </a:p>
        </p:txBody>
      </p:sp>
      <p:sp>
        <p:nvSpPr>
          <p:cNvPr id="19463" name="灯片编号占位符 19462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b="0" dirty="0"/>
            </a:fld>
            <a:endParaRPr lang="zh-CN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D:\&#27494;&#21326;\&#23089;&#20048;\&#38899;&#20048;\&#30005;&#24433;&#30005;&#35270;&#38899;&#20048;\&#21016;&#38597;&#20029;-&#25105;&#21644;&#26149;&#22825;&#26377;&#20010;&#32422;&#20250;.mp3" TargetMode="External"/><Relationship Id="rId2" Type="http://schemas.openxmlformats.org/officeDocument/2006/relationships/audio" Target="file:///D:\&#27494;&#21326;\&#23089;&#20048;\&#38899;&#20048;\&#30005;&#24433;&#30005;&#35270;&#38899;&#20048;\&#21016;&#38597;&#20029;-&#25105;&#21644;&#26149;&#22825;&#26377;&#20010;&#32422;&#20250;.mp3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6738" name="图片 116737" descr="P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0" name="刘雅丽-我和春天有个约会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63246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矩形 116740"/>
          <p:cNvSpPr/>
          <p:nvPr/>
        </p:nvSpPr>
        <p:spPr>
          <a:xfrm>
            <a:off x="1371600" y="1752600"/>
            <a:ext cx="6934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材料作文的结构</a:t>
            </a:r>
            <a:endParaRPr lang="zh-CN" altLang="en-US" sz="6000" b="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67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74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3058" name="矩形 173057"/>
          <p:cNvSpPr/>
          <p:nvPr/>
        </p:nvSpPr>
        <p:spPr>
          <a:xfrm>
            <a:off x="2895600" y="0"/>
            <a:ext cx="6096000" cy="205105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左宗棠满腹经纶，雄才大略，但在给子孙留下什么遗产的问题上却显得老愚昏聩，远不如一介布衣老工匠的世事洞明。        </a:t>
            </a:r>
            <a:endParaRPr lang="zh-CN" altLang="en-US" sz="32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3059" name="矩形 173058"/>
          <p:cNvSpPr/>
          <p:nvPr/>
        </p:nvSpPr>
        <p:spPr>
          <a:xfrm>
            <a:off x="2206625" y="5807075"/>
            <a:ext cx="5413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3060" name="矩形 173059"/>
          <p:cNvSpPr/>
          <p:nvPr/>
        </p:nvSpPr>
        <p:spPr>
          <a:xfrm>
            <a:off x="1981200" y="5270500"/>
            <a:ext cx="4572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800" b="1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en-US" altLang="zh-CN" sz="2800" b="1" i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3061" name="横卷形 173060"/>
          <p:cNvSpPr/>
          <p:nvPr/>
        </p:nvSpPr>
        <p:spPr>
          <a:xfrm>
            <a:off x="152400" y="3657600"/>
            <a:ext cx="2590800" cy="16002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举例论证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（反面论证）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3062" name="矩形 173061"/>
          <p:cNvSpPr/>
          <p:nvPr/>
        </p:nvSpPr>
        <p:spPr>
          <a:xfrm>
            <a:off x="2895600" y="2133600"/>
            <a:ext cx="6096000" cy="448786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从秦始皇到清末，有多少封建帝王、达官贵人、富商豪绅为子孙造屋，又有几个子孙守住了？秦始皇平定六国，大兴土木，修建连绵三百里的阿房宫，指望传给子孙万代，结果二世而亡，成为千古笑柄。盐商巨贾在扬州营造的徐园、个园、何园，想遗泽子孙，结果园主多易，已成梦幻。</a:t>
            </a:r>
            <a:endParaRPr lang="zh-CN" altLang="en-US" sz="32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3063" name="横卷形 173062"/>
          <p:cNvSpPr/>
          <p:nvPr/>
        </p:nvSpPr>
        <p:spPr>
          <a:xfrm>
            <a:off x="152400" y="381000"/>
            <a:ext cx="2590800" cy="16002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评：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对材料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进行简单评论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1" grpId="0" animBg="1"/>
      <p:bldP spid="1730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82" name="文本占位符 174081"/>
          <p:cNvSpPr>
            <a:spLocks noGrp="1"/>
          </p:cNvSpPr>
          <p:nvPr>
            <p:ph type="body" idx="1"/>
          </p:nvPr>
        </p:nvSpPr>
        <p:spPr>
          <a:xfrm>
            <a:off x="2667000" y="0"/>
            <a:ext cx="6324600" cy="6096000"/>
          </a:xfrm>
          <a:ln>
            <a:solidFill>
              <a:schemeClr val="accent2"/>
            </a:solidFill>
            <a:miter/>
          </a:ln>
        </p:spPr>
        <p:txBody>
          <a:bodyPr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ea typeface="隶书" panose="02010509060101010101" pitchFamily="49" charset="-122"/>
              </a:rPr>
              <a:t>           </a:t>
            </a:r>
            <a:r>
              <a:rPr lang="zh-CN" altLang="en-US" b="1" dirty="0">
                <a:ea typeface="隶书" panose="02010509060101010101" pitchFamily="49" charset="-122"/>
              </a:rPr>
              <a:t>社会在发展，时代在前进，现代许许多多的人在教育后代上远比左宗棠高明。老一辈无产阶级革命家陈毅，不为儿女“造屋”，而是身教言传，赋诗叮咛，教导儿女严于律己，学习马列，精通业务，努力工作，为国效力。现在的山西省委书记胡国富，教育儿子不图享受，深入基层，埋头苦干，建功立业。我们的领导干部，不为子孙“造屋”，着力“树人”，为广大人民群众作出了榜样，受到了大家的称赞。千千万万的普通百姓，</a:t>
            </a:r>
            <a:endParaRPr lang="zh-CN" altLang="en-US" b="1" dirty="0">
              <a:ea typeface="隶书" panose="02010509060101010101" pitchFamily="49" charset="-122"/>
            </a:endParaRPr>
          </a:p>
        </p:txBody>
      </p:sp>
      <p:graphicFrame>
        <p:nvGraphicFramePr>
          <p:cNvPr id="174083" name="对象 174082"/>
          <p:cNvGraphicFramePr/>
          <p:nvPr/>
        </p:nvGraphicFramePr>
        <p:xfrm>
          <a:off x="8077200" y="5726113"/>
          <a:ext cx="10668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286250" imgH="3676650" progId="MS_ClipArt_Gallery.2">
                  <p:embed/>
                </p:oleObj>
              </mc:Choice>
              <mc:Fallback>
                <p:oleObj name="" r:id="rId1" imgW="4286250" imgH="3676650" progId="MS_ClipArt_Gallery.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77200" y="5726113"/>
                        <a:ext cx="1066800" cy="915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4" name="对象 174083"/>
          <p:cNvGraphicFramePr/>
          <p:nvPr/>
        </p:nvGraphicFramePr>
        <p:xfrm>
          <a:off x="0" y="0"/>
          <a:ext cx="1582738" cy="157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1278255" imgH="1273810" progId="MS_ClipArt_Gallery.2">
                  <p:embed/>
                </p:oleObj>
              </mc:Choice>
              <mc:Fallback>
                <p:oleObj name="" r:id="rId3" imgW="1278255" imgH="1273810" progId="MS_ClipArt_Gallery.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2738" cy="1576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085" name="横卷形 174084"/>
          <p:cNvSpPr/>
          <p:nvPr/>
        </p:nvSpPr>
        <p:spPr>
          <a:xfrm>
            <a:off x="0" y="1981200"/>
            <a:ext cx="2590800" cy="16002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举例论证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（正面论证）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5106" name="矩形 175105"/>
          <p:cNvSpPr/>
          <p:nvPr/>
        </p:nvSpPr>
        <p:spPr>
          <a:xfrm>
            <a:off x="2819400" y="0"/>
            <a:ext cx="6019800" cy="64516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en-US" altLang="zh-CN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2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教儿孙堂堂正正做人，认认真真学习，勤勤恳恳工作，让儿孙早日成为国家有用之才。教儿女自立成材，已成为时代的主流。</a:t>
            </a:r>
            <a:endParaRPr lang="zh-CN" altLang="en-US" sz="26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2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但是当前，仍然有一些人思想糊涂，</a:t>
            </a:r>
            <a:r>
              <a:rPr lang="zh-CN" altLang="en-US" sz="2600" b="1" u="sng" dirty="0">
                <a:latin typeface="Times New Roman" panose="02020603050405020304" pitchFamily="18" charset="0"/>
                <a:ea typeface="隶书" panose="02010509060101010101" pitchFamily="49" charset="-122"/>
              </a:rPr>
              <a:t>继续步左宗棠的后尘</a:t>
            </a:r>
            <a:r>
              <a:rPr lang="zh-CN" altLang="en-US" sz="26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。有些领导干部为子孙寻求舒适豪华的居室，谋求轻松愉快的工作，选择丰厚实惠的单位；有些刚富起来的人为儿女建造高楼大厦，购置高档物品，准备大量钱财。但是，他们的子孙，有的好吃懒做，随意挥霍，成了败家子；有的吃喝嫖赌，胡作非为，变成社会渣滓；有的凶狠蛮横，欺压百姓，成为地方恶少。做父母的，只顾“造屋”，不知“树人”，结果祸及子孙，贻害无穷！</a:t>
            </a:r>
            <a:endParaRPr lang="zh-CN" altLang="en-US" sz="2600" b="1" dirty="0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75107" name="横卷形 175106"/>
          <p:cNvSpPr/>
          <p:nvPr/>
        </p:nvSpPr>
        <p:spPr>
          <a:xfrm>
            <a:off x="0" y="1676400"/>
            <a:ext cx="2743200" cy="24384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联：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联系当前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的社会实际，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增强文章的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现实感。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6130" name="文本占位符 176129"/>
          <p:cNvSpPr>
            <a:spLocks noGrp="1"/>
          </p:cNvSpPr>
          <p:nvPr>
            <p:ph type="body" idx="1"/>
          </p:nvPr>
        </p:nvSpPr>
        <p:spPr>
          <a:xfrm>
            <a:off x="3048000" y="457200"/>
            <a:ext cx="5410200" cy="4419600"/>
          </a:xfrm>
          <a:ln>
            <a:solidFill>
              <a:schemeClr val="accent2"/>
            </a:solidFill>
            <a:miter/>
          </a:ln>
        </p:spPr>
        <p:txBody>
          <a:bodyPr/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b="1" dirty="0">
                <a:ea typeface="隶书" panose="02010509060101010101" pitchFamily="49" charset="-122"/>
              </a:rPr>
              <a:t>          </a:t>
            </a:r>
            <a:r>
              <a:rPr lang="zh-CN" altLang="en-US" b="1" dirty="0">
                <a:ea typeface="隶书" panose="02010509060101010101" pitchFamily="49" charset="-122"/>
              </a:rPr>
              <a:t>儿孙自有儿孙福，莫为儿孙做牛马，这是至理名言。</a:t>
            </a:r>
            <a:r>
              <a:rPr lang="zh-CN" altLang="en-US" b="1" dirty="0">
                <a:solidFill>
                  <a:srgbClr val="FF3300"/>
                </a:solidFill>
                <a:ea typeface="隶书" panose="02010509060101010101" pitchFamily="49" charset="-122"/>
              </a:rPr>
              <a:t>在为儿孙留下什么的问题上，明智之举是“树人”不“造屋”，多留精神财富，少留物质财富</a:t>
            </a:r>
            <a:r>
              <a:rPr lang="zh-CN" altLang="en-US" b="1" dirty="0">
                <a:ea typeface="隶书" panose="02010509060101010101" pitchFamily="49" charset="-122"/>
              </a:rPr>
              <a:t>，教育子孙明辨是非，识别真伪，积善养德，自立自强，开拓进取，做一个有利于人民有益于社会的人。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76131" name="对象 176130"/>
          <p:cNvGraphicFramePr/>
          <p:nvPr/>
        </p:nvGraphicFramePr>
        <p:xfrm>
          <a:off x="7086600" y="4876800"/>
          <a:ext cx="205740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4286250" imgH="3676650" progId="MS_ClipArt_Gallery.2">
                  <p:embed/>
                </p:oleObj>
              </mc:Choice>
              <mc:Fallback>
                <p:oleObj name="" r:id="rId1" imgW="4286250" imgH="3676650" progId="MS_ClipArt_Gallery.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86600" y="4876800"/>
                        <a:ext cx="2057400" cy="176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2" name="对象 176131"/>
          <p:cNvGraphicFramePr/>
          <p:nvPr/>
        </p:nvGraphicFramePr>
        <p:xfrm>
          <a:off x="0" y="0"/>
          <a:ext cx="1582738" cy="157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278255" imgH="1273810" progId="MS_ClipArt_Gallery.2">
                  <p:embed/>
                </p:oleObj>
              </mc:Choice>
              <mc:Fallback>
                <p:oleObj name="" r:id="rId3" imgW="1278255" imgH="1273810" progId="MS_ClipArt_Gallery.2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2738" cy="1576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33" name="横卷形 176132"/>
          <p:cNvSpPr/>
          <p:nvPr/>
        </p:nvSpPr>
        <p:spPr>
          <a:xfrm>
            <a:off x="0" y="1676400"/>
            <a:ext cx="2743200" cy="24384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结：</a:t>
            </a:r>
            <a:r>
              <a:rPr lang="zh-CN" altLang="en-US" sz="2800" b="1" dirty="0">
                <a:latin typeface="Times New Roman" panose="02020603050405020304" pitchFamily="18" charset="0"/>
                <a:ea typeface="仿宋_GB2312" panose="02010609030101010101" pitchFamily="49" charset="-122"/>
              </a:rPr>
              <a:t>回扣材料，</a:t>
            </a:r>
            <a:endParaRPr lang="zh-CN" altLang="en-US" sz="2800" b="1" dirty="0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 lvl="0" algn="ctr" eaLnBrk="0" hangingPunct="0"/>
            <a:r>
              <a:rPr lang="zh-CN" altLang="en-US" sz="2800" b="1" dirty="0">
                <a:latin typeface="Times New Roman" panose="02020603050405020304" pitchFamily="18" charset="0"/>
                <a:ea typeface="仿宋_GB2312" panose="02010609030101010101" pitchFamily="49" charset="-122"/>
              </a:rPr>
              <a:t>强调观点</a:t>
            </a:r>
            <a:endParaRPr lang="zh-CN" altLang="en-US" sz="2800" b="1" dirty="0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5411" name="文本框 145410"/>
          <p:cNvSpPr txBox="1"/>
          <p:nvPr/>
        </p:nvSpPr>
        <p:spPr>
          <a:xfrm>
            <a:off x="228600" y="152400"/>
            <a:ext cx="8534400" cy="5146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5000"/>
              </a:lnSpc>
              <a:buClrTx/>
            </a:pPr>
            <a:r>
              <a:rPr lang="en-US" altLang="zh-CN" sz="3600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  <a:buClrTx/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作文题：阅读下面这句黄永玉给自己的画作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螃蟹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所写的解说，写篇不少于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800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字的文章。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  <a:buClrTx/>
            </a:pP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  <a:buClrTx/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螃蟹：可也怪！人怎么是直着走的？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15000"/>
              </a:lnSpc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6435" name="文本框 146434"/>
          <p:cNvSpPr txBox="1"/>
          <p:nvPr/>
        </p:nvSpPr>
        <p:spPr>
          <a:xfrm>
            <a:off x="1042988" y="1196975"/>
            <a:ext cx="7416800" cy="5622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第一步：认真阅读材料，提取重要信息。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如何提取重要信息？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一、抓对象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二、分主次。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三、抓关键。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四、辨是非。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五、查原因</a:t>
            </a:r>
            <a:endParaRPr lang="zh-CN" altLang="en-US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5000"/>
              </a:lnSpc>
              <a:buClrTx/>
            </a:pPr>
            <a:endParaRPr lang="zh-CN" altLang="en-US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7459" name="文本框 147458"/>
          <p:cNvSpPr txBox="1"/>
          <p:nvPr/>
        </p:nvSpPr>
        <p:spPr>
          <a:xfrm>
            <a:off x="835660" y="137160"/>
            <a:ext cx="7920990" cy="6368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一、抓对象。</a:t>
            </a:r>
            <a:endParaRPr lang="zh-CN" altLang="en-US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40000"/>
              </a:lnSpc>
              <a:spcBef>
                <a:spcPct val="50000"/>
              </a:spcBef>
              <a:buClrTx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材料往往是一事多人，而且每个人都在故事中起着一定的作用，那么，我们可以从材料中的人物对象入手，有几人就有几个角度。如大家熟悉的滥竽充数故事，文中涉及到三个人，南郭先生、齐宣王、齐愍王，我们抓住材料，从他们中任何一人的角度追问立意都可以。本次作文材料的文字十分简单，对象只有两个，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螃蟹、人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8483" name="文本框 148482"/>
          <p:cNvSpPr txBox="1"/>
          <p:nvPr/>
        </p:nvSpPr>
        <p:spPr>
          <a:xfrm>
            <a:off x="109220" y="16510"/>
            <a:ext cx="9106535" cy="5785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700"/>
              </a:lnSpc>
              <a:buClrTx/>
            </a:pP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二、分主次</a:t>
            </a:r>
            <a:r>
              <a:rPr lang="zh-CN" altLang="en-US" sz="32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700"/>
              </a:lnSpc>
              <a:buClrTx/>
            </a:pPr>
            <a:r>
              <a:rPr lang="zh-CN" altLang="en-US" sz="32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有的材料尽管一事多人，但有的人物只是议论的对象，在文中不起什么作用，审题时，我们就要全面理解材料，分清整体与局部，主要与次要的关系，尽量从重要人物的角度入手思考。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ts val="3700"/>
              </a:lnSpc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本则作文材料中，两个对象螃蟹和人是不是同样重要呢？通过分析，画作的标题是螃蟹，画作的解说也只有螃蟹的语言，人在这里只是螃蟹议论的对象，由此可见，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材料的重点应该是螃蟹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，我们应着重从审视螃蟹的角度来审题立意，那样才更切合材料思想，如果单从人直立行走的角度来写，就不够贴切了。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9507" name="文本框 149506"/>
          <p:cNvSpPr txBox="1"/>
          <p:nvPr/>
        </p:nvSpPr>
        <p:spPr>
          <a:xfrm>
            <a:off x="664210" y="171450"/>
            <a:ext cx="7760970" cy="6212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55000"/>
              </a:lnSpc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三、抓关键。</a:t>
            </a:r>
            <a:endParaRPr lang="zh-CN" altLang="en-US" sz="36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材料中往往有不同人物对事件评论的句子，本试题只有一句话，“螃蟹：可也怪！人怎么是直着走的？”这就字字关键，要反复揣摩每个字，揣摩句子的语气，揣摩螃蟹说这话时的心理。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0531" name="文本框 150530"/>
          <p:cNvSpPr txBox="1"/>
          <p:nvPr/>
        </p:nvSpPr>
        <p:spPr>
          <a:xfrm>
            <a:off x="37465" y="56515"/>
            <a:ext cx="9099550" cy="640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ts val="3320"/>
              </a:lnSpc>
              <a:spcBef>
                <a:spcPts val="0"/>
              </a:spcBef>
              <a:buClrTx/>
            </a:pPr>
            <a:r>
              <a:rPr lang="zh-CN" altLang="en-US" sz="2800" dirty="0">
                <a:solidFill>
                  <a:srgbClr val="6600CC"/>
                </a:solidFill>
                <a:latin typeface="Arial" panose="020B0604020202020204" pitchFamily="34" charset="0"/>
                <a:sym typeface="+mn-ea"/>
              </a:rPr>
              <a:t>四、辨是非。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一则材料，总会或显或隐的包含作者或出题者的观点态度，有肯定的，有否定的，或是中性的，揣摸作者或出题者的观点态度，关系到审题的正误和立意的方向。本则材料中，我们要思考，螃蟹的发问是善意的，还是恶意的，抑或是无善无恶，随意的？材料是肯定螃蟹的发问，歌颂螃蟹，还是否定讽刺螃蟹？或者无所谓肯定否定，只是陈述一种现象？联系螃蟹横行的特性，联系平时人们对螃蟹横行霸道的批评，揣摩画家选择螃蟹作为画作题材的隐喻意义，我们可以认为材料是讽刺螃蟹，批评具有螃蟹恶习的一种人的，据此立意最切合题意。当然，你也可以坚持说材料没有褒贬意义，或者说就是歌颂螃蟹的天真和敢于发问的，从这一角度立意，只要言之有理也是可以的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30000"/>
              </a:lnSpc>
              <a:spcBef>
                <a:spcPct val="50000"/>
              </a:spcBef>
              <a:buClrTx/>
            </a:pP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4386" name="文本框 144385"/>
          <p:cNvSpPr txBox="1"/>
          <p:nvPr/>
        </p:nvSpPr>
        <p:spPr>
          <a:xfrm>
            <a:off x="1143000" y="1524000"/>
            <a:ext cx="65532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一般的材料作文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的结构方式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1555" name="文本框 151554"/>
          <p:cNvSpPr txBox="1"/>
          <p:nvPr/>
        </p:nvSpPr>
        <p:spPr>
          <a:xfrm>
            <a:off x="395923" y="74613"/>
            <a:ext cx="8351837" cy="6708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  <a:buClrTx/>
            </a:pPr>
            <a:r>
              <a:rPr lang="zh-CN" altLang="en-US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五、查原因。</a:t>
            </a:r>
            <a:endParaRPr lang="zh-CN" altLang="en-US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25000"/>
              </a:lnSpc>
              <a:buClrTx/>
            </a:pPr>
            <a:r>
              <a:rPr lang="zh-CN" altLang="en-US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螃蟹的材料为例，材料主要写了螃蟹的奇怪和发问，我们可以围绕这个发问追查原因，进行多角度思考。螃蟹为什么会问“可也怪！人怎么是直着走的？”这个问题呢？原因可能有哪些呢？无知愚蠢？天真好奇？有疑问精神？看问题的角度单一？以自我为中心？认为人直走可笑？排斥异已？等等，我们可以开展头脑风暴，从能力、习惯，方法、道德价值观等多方面，列出可能的各种原因，然后从中筛选出最大原因，确定写作的最佳切入点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2579" name="文本框 152578"/>
          <p:cNvSpPr txBox="1"/>
          <p:nvPr/>
        </p:nvSpPr>
        <p:spPr>
          <a:xfrm>
            <a:off x="395288" y="404813"/>
            <a:ext cx="8569325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第二步：找出最佳角度</a:t>
            </a:r>
            <a:r>
              <a:rPr lang="en-US" altLang="zh-CN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r>
              <a:rPr lang="zh-CN" altLang="en-US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准确提炼观点</a:t>
            </a:r>
            <a:endParaRPr lang="zh-CN" altLang="en-US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根据上面的材料分析和原因追查，我们可以从下列方面提炼论题和观点：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如果是因为无知，那么我们要追问，螃蟹是无知而愚蠢呢，还是虽然无知，但勤学好问？如果是前者，我们可以提炼出“只有广泛学习，才不至在现代社会无所适从或见笑大方”的观点；如果是后者，我们则可以从赞扬其天真好奇，有疑问精神的角度立意。人非圣贤，孰能无惑，惑而敢问，善莫大焉。螃蟹尽管无知，但它勇于学习，不懂就问，虽然可能招来别人的讥笑，但比起增长知识的快乐，那又算得了什么呢？或者论述：要有怀疑精神。人类的进步，就是从疑问开始，许多科学发明不就是从一些看似异想天开的问题开始的吗？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如果是因为看问题的角度单一，那么我们要再追问，为什么会角度单一呢，是习惯问题、方法问题，还是以自我为中心，唯我独尊？据此，可以提炼出观点，“要多角度看问题”，“不要自以为是”等 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03" name="文本框 153602"/>
          <p:cNvSpPr txBox="1"/>
          <p:nvPr/>
        </p:nvSpPr>
        <p:spPr>
          <a:xfrm>
            <a:off x="68580" y="17145"/>
            <a:ext cx="8893175" cy="6985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是螃蟹觉得人直走的行为可笑，嘲弄人，这就是价值观的问题。本来螃蟹有螃蟹的活法，人有人的活法，而螃蟹却笑话人类，这是缺乏理解与宽容精神；进一步说，螃蟹脚多而无用，不得不横行，费力费功，这在生物中本来就是后进和另类，现在却反而笑直立行走的灵长动物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类，那更是恬不知耻。现实生活中，以小人之心度君子之腹，戴着有色眼睛看世界，对自己的可悲视而不见，对眼前的一切横加指责，黑白混淆，美丑颠倒，荣辱不分，以不正常笑正常的现象还少吗。据此，我们可以从批判极端利已主义者入手，提炼出论题和论点，如要树立正确的价值观，要宣传和确立正确的是非标准，要有正确的荣辱观等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上面的写作角度和话题观点都是从材料中提炼出来的，但有没有最佳角度呢？当然有。上例中，如果从批评螃蟹的角度写，再联系到当今现实中的各种现象，那写出来的文章将更加深刻。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4627" name="文本框 154626"/>
          <p:cNvSpPr txBox="1"/>
          <p:nvPr/>
        </p:nvSpPr>
        <p:spPr>
          <a:xfrm>
            <a:off x="395288" y="833438"/>
            <a:ext cx="81375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第三步：联系历史和现实，拟定写作提纲</a:t>
            </a:r>
            <a:endParaRPr lang="zh-CN" altLang="en-US" sz="320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角度选好了，观点提炼了，剩下是如何行文的问题。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“引、议、提、联、深、结”是写好供料议论文的六字诀。</a:t>
            </a:r>
            <a:endParaRPr lang="zh-CN" altLang="en-US" sz="32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5651" name="文本框 155650"/>
          <p:cNvSpPr txBox="1"/>
          <p:nvPr/>
        </p:nvSpPr>
        <p:spPr>
          <a:xfrm>
            <a:off x="468313" y="620713"/>
            <a:ext cx="8207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5652" name="文本框 155651"/>
          <p:cNvSpPr txBox="1"/>
          <p:nvPr/>
        </p:nvSpPr>
        <p:spPr>
          <a:xfrm>
            <a:off x="28575" y="-8255"/>
            <a:ext cx="918464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buClrTx/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引用材料。高考中供材料作文，尤其是写议论文，切忌开头不引述材料，即使其他文体也不能整篇脱开材料。开头不引述材料而在论证过程中使用，就把话题引子当成了论据，使读者（评卷人）不明白你的中心是根据什么提出来的；如果整篇文章不见所给材料，你的作文与试题提供的材料就难以直接联系起来，会使人产生一种另起炉灶的感觉。因此，材料作文一定要正确使用材料，议论文一开头即要引述材料，论证时还要回扣材料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特别要注意的是，材料的引用不是照抄，而是对原材料进行分析后，或概述，或摘要，取其精要。材料的引用不可过长，三五句话，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字即可。也不可在文章一开头即用“读了这则材料”、“看了这幅漫画”之类的话代替对材料的引述，离开试卷即不知“这”为何云。这种为答题而作文的作法是比较普遍的毛病，为材料作文之一大忌。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6675" name="文本框 156674"/>
          <p:cNvSpPr txBox="1"/>
          <p:nvPr/>
        </p:nvSpPr>
        <p:spPr>
          <a:xfrm>
            <a:off x="0" y="-100012"/>
            <a:ext cx="9144000" cy="6675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：是对材料中提供的信息进行分析议论。如对人物关系的分析，对结果的预测，对原因的追问等，目的是为提出观点作铺垫。这部分也不能长，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字左右即可，不能举例。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：就是在前面议论的基础上简明扼要地提出论点。注意，论点一定要明确，要怎么样，不要怎么样，提倡什么，反对什么，旗帜要鲜明，最好用判断句，或祈使句。文字要简炼，一两句话即可。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这是文章的关键。应从材料说开去，可联系历史人物、历史故事，也可联系现实生活，今人今事；可以正面举例，也可以反面证明；可以摆事实，也可以讲道理。文章水平的高低关键看联的功夫。有的同学思维打不开，只知道就事论事，围绕材料讲了许多废话，结果得不到高分。这里最少要举两个例子，三四百字，或一古一今，或一正一反，多角度、多侧面地把中心论点阐述得深刻有力</a:t>
            </a:r>
            <a:r>
              <a:rPr lang="zh-CN" altLang="en-US" sz="2800" b="0" dirty="0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9" name="文本框 157698"/>
          <p:cNvSpPr txBox="1"/>
          <p:nvPr/>
        </p:nvSpPr>
        <p:spPr>
          <a:xfrm>
            <a:off x="250825" y="260350"/>
            <a:ext cx="8713788" cy="538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：深即深入分析，这是使论证深刻有力的最好手段。怎样深入？析原因，说危害，找症结。这是整篇议论文写作的亮点，也是最难点，关键还不在写作技巧上，而是在同学们认识事物的思想高度上，所以平时要多加强学习和训练。如果暂时还做不到这点，这部分也可以省去，在联的部分多写一点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：收尾，总结全文，宜对论述的问题有所深化或拓展，或重申论点，照应开头，或提出解决办法，或发出号召。强调精练有力，反对繁冗拖沓，也不要故作惊人之语。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当然，运用这种结构时，引、议、提、联、深的顺序也可以适当调整。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8723" name="文本框 158722"/>
          <p:cNvSpPr txBox="1"/>
          <p:nvPr/>
        </p:nvSpPr>
        <p:spPr>
          <a:xfrm>
            <a:off x="684213" y="2060575"/>
            <a:ext cx="6264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4" name="文本框 158723"/>
          <p:cNvSpPr txBox="1"/>
          <p:nvPr/>
        </p:nvSpPr>
        <p:spPr>
          <a:xfrm>
            <a:off x="323850" y="908050"/>
            <a:ext cx="84597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5" name="矩形 158724"/>
          <p:cNvSpPr/>
          <p:nvPr/>
        </p:nvSpPr>
        <p:spPr>
          <a:xfrm>
            <a:off x="936625" y="477838"/>
            <a:ext cx="7164388" cy="366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buClrTx/>
            </a:pPr>
            <a:endParaRPr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6" name="文本框 158725"/>
          <p:cNvSpPr txBox="1"/>
          <p:nvPr/>
        </p:nvSpPr>
        <p:spPr>
          <a:xfrm>
            <a:off x="0" y="26988"/>
            <a:ext cx="9144000" cy="643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1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校准自己的秤</a:t>
            </a:r>
            <a:endParaRPr lang="zh-CN" altLang="en-US" sz="32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“可也怪，人怎么是直着走的？”这是黄永玉画作中一只螃蟹的台词。（引）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螃蟹为什么会提出这样的问题呢？或许因为它蟹眼近视，见少识短？或者因为蟹心太小，只装得下自己，容不得别人？我想多半是后者。螃蟹的自我感觉太好了，以为自已横行，别人也得霸道。拿自己的好恶去强求别人，却不知道在指摘别人的时候，可笑的正是它自己。（议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由是我想，高贵的人啊，可不要象螃蟹一样自以为是呀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请你在称量别人的时候，最好校准自己手中的秤，先称一称自己。（提）       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记得有一个老套的故事：从前，某国有一眼泉水，名叫“狂泉”。国人喝了这泉水，没有不发狂的。只有国王食用井水，不患狂病。结果国人反而认为正常的国王是狂人，大家要合力治疗他的“狂病”。他们对国君又烧火艾，又扎银针，又灌汤药，直到国王也发狂，大家才欢心乐意。（联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，古代寓言）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为什么会发生这种闹剧呢？是因为国人意识不到自己的错误，是因为它们的是非标准发生了颠倒。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9747" name="文本框 159746"/>
          <p:cNvSpPr txBox="1"/>
          <p:nvPr/>
        </p:nvSpPr>
        <p:spPr>
          <a:xfrm>
            <a:off x="179388" y="260350"/>
            <a:ext cx="8785225" cy="6065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这种以不正常笑正常，把正常当不正常的现象历史上不乏前例。汉代苏武囚于匈奴，同是汉人的卫律劝苏武说，你看我“负汉归降匈奴”，“拥众数万，马畜弥山，宝贵如此”， 你怎么这么不识时务呢？卫律恬不知耻，当然遭到了苏武的痛斥，落得千古骂名。（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，古代人物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当今现实生活中，象螃蟹这样自以为是，黑白不分的家伙似乎越来越多：有头发染得半红半黄的男女指着别人的满头黑发说，“老土，你怎么不去染一下呀？”靠歪门邪道混得职称的前辈“关心”后辈说，“不就少了论文吗，真傻，怎么不去抄几篇呀？”新官上任，亲朋故旧会说：“怎么不趁机捞一把啊？”这些人就如自以为是的螃蟹和喝了狂泉的疯子一样，本来自己横行已是“另类”，结果却笑话别人傻气。（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，现实生活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0771" name="文本框 160770"/>
          <p:cNvSpPr txBox="1"/>
          <p:nvPr/>
        </p:nvSpPr>
        <p:spPr>
          <a:xfrm>
            <a:off x="179388" y="65088"/>
            <a:ext cx="8964612" cy="6427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实中不是有很多类似的怪现象吗，危害祖国成了“斗士”，背离人民成了“本事”，愚昧无知成了“时尚”，好逸恶劳成了“潇洒”，损人利己成了“能耐”，见利忘义成了“聪明”，违法乱纪成了“勇敢”，骄奢淫逸成了“荣耀”，如此等等。长此以往，是非混淆，荣耻颠倒，以耻为荣，以荣为耻，社会怎么能健康发展呢？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（深</a:t>
            </a:r>
            <a:r>
              <a:rPr lang="en-US" altLang="zh-CN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，说危害）</a:t>
            </a:r>
            <a:endParaRPr lang="zh-CN" altLang="en-US" sz="32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所以，我们要加强学习，时刻保持清醒的头脑，在张扬个性，追求百花齐放的时候，更要树立正确的是非观、荣辱观、美丑观，这样，才不至于“蟹”眼看人低，才不至于脱离社会准则，突破道德底线，做出些见笑大方甚至祸害百姓的事来。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（结，解决办法）</a:t>
            </a:r>
            <a:endParaRPr lang="zh-CN" altLang="en-US" sz="3200" b="1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5714" name="文本框 115713"/>
          <p:cNvSpPr txBox="1"/>
          <p:nvPr/>
        </p:nvSpPr>
        <p:spPr>
          <a:xfrm>
            <a:off x="0" y="914400"/>
            <a:ext cx="9144000" cy="286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材料：一位青年去拜访画家门采儿：“为什么我画一幅画只要一天功夫，可卖掉它却花了整整一年？”“请你倒过来试试，要是你花一年的功夫做一幅画，兴许一天就能卖掉。”门采儿说，后来事实果然如此。</a:t>
            </a:r>
            <a:endParaRPr lang="zh-CN" altLang="en-US" sz="2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请全面理解材料，选取一个角度写一篇文章。注意：立意自定，标题自拟，文体自选，不少于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字。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1795" name="文本框 161794"/>
          <p:cNvSpPr txBox="1"/>
          <p:nvPr/>
        </p:nvSpPr>
        <p:spPr>
          <a:xfrm>
            <a:off x="179388" y="296863"/>
            <a:ext cx="8748712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200" b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［评析］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文从材料中螃蟹的好奇入笔，抓住螃蟹奇怪人的直行这一结果发出疑问，查原因，定论题，提观点，这种读后感似的写法使论题和观点紧扣材料。论证部份分别从古代寓言、古代人物和现实生活三方面联系开去，避免了就事论事，使内容丰富，论据充分。然后，进一步探求产生这些现象的原因，分析其危害，使论证更加深入。最后，提出解决办法，要树立正确的是非观、荣辱观、美丑观，照应标题，使文章结构完整。这是一篇比较典型的议论文，较好地应用了“引、议、提、联、深、结”六字结构，初学议论文可以模仿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2819" name="文本框 162818"/>
          <p:cNvSpPr txBox="1"/>
          <p:nvPr/>
        </p:nvSpPr>
        <p:spPr>
          <a:xfrm>
            <a:off x="179388" y="298450"/>
            <a:ext cx="8785225" cy="6309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警惕螃蟹及其他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燕雀不会理解鸿鹄，蜩、学鸠不会理解鲲鹏，子兰不会认同屈原，秦桧不会认同岳飞，自然界、人类社会中这类形同冰炭、判如霄壤的物与人太多太多，不足为怪。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（议）</a:t>
            </a:r>
            <a:endParaRPr lang="zh-CN" altLang="en-US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现在，我奇怪于一只螃蟹。奇怪于黄永玉的画作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螃蟹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及其解说：“螃蟹：可也怪！人怎么是直着走的？”明确的说，是奇怪于螃蟹的奇怪，奇怪于螃蟹对人类的不理解不认同，同时，对这只螃蟹以及类似的人与事多了一些警惕。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（引用材料，提出观点）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警惕于横行霸道者的好心情。荀子批评过螃蟹的浮躁，说它虽六跪而二螯，却非蛇鳝之穴无可寄身者。更多的人鄙夷它的是横行霸道。曹雪芹说它：“眼前道路无经纬，皮里春秋空黑黄。”元好问说它：“横行公子本无肠，惯耐江湖十月霜。”螃蟹不自知其丑恶、丑陋，反而自以为是，不可一世，这就值得人们玩味与警惕了。可以进一步想一想，社会上，坏人洋洋自得，好人郁郁寡欢的情况难道还少吗，能不警惕吗？能不反思吗？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（议、联</a:t>
            </a:r>
            <a:r>
              <a:rPr lang="en-US" altLang="zh-CN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43" name="文本框 163842"/>
          <p:cNvSpPr txBox="1"/>
          <p:nvPr/>
        </p:nvSpPr>
        <p:spPr>
          <a:xfrm>
            <a:off x="250825" y="452438"/>
            <a:ext cx="8713788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警惕于以不正常为正常的是非标准。自己横行霸道，就奇怪于责怪于别人的正道直行，甚至于将横行霸道定格于行道规范，我可以断定，你一介匍匐扁行的螃蟹，是心有余而力不足的，是可笑而不自量的。因为正道直行的人怎么瞧得起你，怎么听从于你？然而，在我们身边，在我们社会，类似的以不正常为正常的事还少吗？甚至，把不正常作为正常的价值取向、是非标准的情况还少吗？前几年，你没有“三证”，就有可能被当作“三无人员”关押起来，有可能像孙志刚一样死于非命；现在，你如果没有本地户口又想在本地就读，就可能要交一笔数量不菲的择校费；你如果不是公职人员，生病住院，医药费就可能全部自个儿掏腰包。不一而足。人们已经习发为常，麻木不仁了。但我以为这正是我们应该心有警惕，力图改变的。关键的一条，是不能让“螃蟹”有太多的发言权，不能以“螃蟹”的是非标准作为人类的是非标准。（办法）不然，我们有人性、人道、人心的人类可就遭罪了。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（联</a:t>
            </a:r>
            <a:r>
              <a:rPr lang="en-US" altLang="zh-CN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4867" name="文本框 164866"/>
          <p:cNvSpPr txBox="1"/>
          <p:nvPr/>
        </p:nvSpPr>
        <p:spPr>
          <a:xfrm>
            <a:off x="179388" y="115888"/>
            <a:ext cx="8785225" cy="6492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我警惕于黄钟毁弃，瓦釜雷鸣的逆向选择。</a:t>
            </a: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你横行霸道到几时”？是一句俗语。意思是天理昭彰，你横行霸道，为非作歹，你就是秋后的蚂蚱，蹦不了几天，你就狐狸尾巴长不了。从整个历史进程看，这也是对的，人间正道是沧桑嘛。但从历史的某个阶段，某个局部看，奸诈者为民立范，飞黄腾达，正直者做牛做马，呜乎哀哉的情况却也太多。自然生态的优胜劣汰，到了政治生态、社会生态里，往往却是劣胜优汰。屈原就不是子兰的对手。他激愤，他哀叹：“接舆髡首兮，桑扈裸行。忠不必用兮，贤不必以。伍子逢殃兮，比干菹醢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余将董道（正道之意）而不豫（犹豫之意）兮，固将重昏而终身。”他的悲剧，逆向选择的悲剧仍然悲剧般地一代代地上演。北岛的诗仍然是真理。我警惕，我痛心。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（联</a:t>
            </a:r>
            <a:r>
              <a:rPr lang="en-US" altLang="zh-CN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0" dirty="0">
              <a:solidFill>
                <a:srgbClr val="66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由黄老的画，我想起了鲁迅的话：人们常怪异于横行霸道的坏人何以要活在世上。但不明白，这世上有时候不是我们让不让坏人活命的问题，而是坏人让不让我们活命的问题。我想到了伏契克的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绞刑架下的报告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的最后一句话：“人们啊，我是爱你们的，你们可要警惕啊！”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（结）</a:t>
            </a:r>
            <a:r>
              <a:rPr lang="zh-CN" altLang="en-US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5891" name="文本框 165890"/>
          <p:cNvSpPr txBox="1"/>
          <p:nvPr/>
        </p:nvSpPr>
        <p:spPr>
          <a:xfrm>
            <a:off x="250825" y="692150"/>
            <a:ext cx="8713788" cy="484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b="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b="0" dirty="0">
                <a:solidFill>
                  <a:srgbClr val="66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［评析］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一篇文气酣畅，才气逼人的好文章，开头从燕雀不解鸿鹄，秦桧中伤岳飞等自然、社会现象入笔议论，引出螃蟹不解人类的话题，同时提出对螃蟹以及类似的人与事要警惕的中心论点。中间论证部分联系古代和现实生活实际，采用并列式结构，用三个“我警惕于”提出分论点，紧扣论题，文脉清晰。结尾部分，引用鲁迅和伏契克的话，再一次重申了“要警惕”的观点，使首尾呼应，结构完整。文章抓住“螃蟹不自知其丑恶、丑陋，反而自以为是，不可一世”来批判和立论，不仅紧扣材料，思想深刻，而且联系生活实际，针对性强。写螃蟹丑恶的一段，通过引用前人的诗句来证明，论证有力，而且有文采，充分展现了作者的浓厚的文学功底。写屈原的一段，对比“奸诈者为民立范，飞黄腾达，正直者做牛做马，呜乎哀哉的情况”，思想深刻，足以让人颤栗和警醒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7154" name="文本占位符 177153"/>
          <p:cNvSpPr>
            <a:spLocks noGrp="1"/>
          </p:cNvSpPr>
          <p:nvPr>
            <p:ph type="body" idx="1"/>
          </p:nvPr>
        </p:nvSpPr>
        <p:spPr>
          <a:xfrm>
            <a:off x="0" y="809625"/>
            <a:ext cx="9144000" cy="6048375"/>
          </a:xfrm>
        </p:spPr>
        <p:txBody>
          <a:bodyPr/>
          <a:p>
            <a:pPr>
              <a:lnSpc>
                <a:spcPct val="130000"/>
              </a:lnSpc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拳王阿里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岁那年与挑战者弗雷泽进行第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次较量。在进行到第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回合时，阿里已筋疲力尽，几乎再无丝毫力气迎战第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回合了。然而他拼命坚持着，因为他心里知道，对方肯定和自己一样，如果在精神上压倒对方，就有胜出的可能。于是他竭力保持坚毅的表情和永不低头的气势，双目如电，令弗雷泽不寒而栗，以为阿里还存有旺盛的体力，阿里的教练发现弗雷泽已有放弃的念头，便使眼色暗示阿里。阿里精神一振，更加顽强地坚持着，果然在关键时刻，对手认输了。卫冕成功的阿里还未走到擂台中央，便眼前一黑，双腿无力地跪倒在地上。弗雷泽见此情景，如遭雷击，并为此抱憾终生。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请全面理解材料，选取一个角度写一篇文章。注意：立意自定，标题自拟，文体自选，不少于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字。</a:t>
            </a:r>
            <a:r>
              <a:rPr lang="zh-CN" altLang="en-US" sz="2800" b="1" dirty="0"/>
              <a:t> </a:t>
            </a:r>
            <a:endParaRPr lang="zh-CN" altLang="en-US" sz="2800" b="1" dirty="0"/>
          </a:p>
          <a:p>
            <a:pPr>
              <a:lnSpc>
                <a:spcPct val="130000"/>
              </a:lnSpc>
              <a:buNone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7155" name="文本框 177154"/>
          <p:cNvSpPr txBox="1"/>
          <p:nvPr/>
        </p:nvSpPr>
        <p:spPr>
          <a:xfrm>
            <a:off x="0" y="0"/>
            <a:ext cx="2362200" cy="711200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题目演练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62" name="文本框 143361"/>
          <p:cNvSpPr txBox="1"/>
          <p:nvPr/>
        </p:nvSpPr>
        <p:spPr>
          <a:xfrm>
            <a:off x="1143000" y="1524000"/>
            <a:ext cx="65532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以故事开头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的材料作文的结构方式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1074" name="文本框 131073"/>
          <p:cNvSpPr txBox="1"/>
          <p:nvPr/>
        </p:nvSpPr>
        <p:spPr>
          <a:xfrm>
            <a:off x="2819400" y="0"/>
            <a:ext cx="6324600" cy="66929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曾经听过这样一则寓言：台阶上的条石和庙里的神像，都是用从同一座山上开采的石料做成的。条石认为神像与自己都是石头，人们却踩着它去瞻仰神像，这让它感觉非常不公平。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然而神像平静地告诉它：“这是因为你只挨了六刀，而我却经历了千敲万凿。”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1075" name="文本框 131074"/>
          <p:cNvSpPr txBox="1"/>
          <p:nvPr/>
        </p:nvSpPr>
        <p:spPr>
          <a:xfrm>
            <a:off x="0" y="1295400"/>
            <a:ext cx="2743200" cy="13208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导：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由一个故事导入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1076" name="矩形 131075"/>
          <p:cNvSpPr/>
          <p:nvPr/>
        </p:nvSpPr>
        <p:spPr>
          <a:xfrm>
            <a:off x="4267200" y="123825"/>
            <a:ext cx="3625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阳光总在风雨后</a:t>
            </a:r>
            <a:r>
              <a:rPr lang="en-US" altLang="zh-CN" sz="3600" b="1" dirty="0">
                <a:latin typeface="Times New Roman" panose="02020603050405020304" pitchFamily="18" charset="0"/>
                <a:ea typeface="幼圆" panose="02010509060101010101" pitchFamily="49" charset="-122"/>
              </a:rPr>
              <a:t> </a:t>
            </a:r>
            <a:endParaRPr lang="en-US" altLang="zh-CN" sz="3600" b="1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bldLvl="0" animBg="1"/>
      <p:bldP spid="131075" grpId="0" bldLvl="0" animBg="1"/>
      <p:bldP spid="13107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2098" name="文本框 132097"/>
          <p:cNvSpPr txBox="1"/>
          <p:nvPr/>
        </p:nvSpPr>
        <p:spPr>
          <a:xfrm>
            <a:off x="2667000" y="-685800"/>
            <a:ext cx="6477000" cy="3270250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就如材料中老者所种的胡杨树，因为经历了更多的磨砺，在逆境中将根深埋地底，所以才能在风雨来临之时才得以存活。这两则故事都告诉我们：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阳光总在风雨后。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099" name="文本框 132098"/>
          <p:cNvSpPr txBox="1"/>
          <p:nvPr/>
        </p:nvSpPr>
        <p:spPr>
          <a:xfrm>
            <a:off x="0" y="609600"/>
            <a:ext cx="2667000" cy="13208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联：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联系材料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提：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提出观点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2100" name="矩形 132099"/>
          <p:cNvSpPr/>
          <p:nvPr/>
        </p:nvSpPr>
        <p:spPr>
          <a:xfrm>
            <a:off x="2667000" y="2667000"/>
            <a:ext cx="6477000" cy="40005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或许风雨是残忍的，经受风雨是痛苦的，但那是走向美丽成功的关键一步。就像是一个整天面对暗无天日的蛹，它要想见到阳光，闻到花香，它就必须经历对身体的残酷的磨练，挤压使身体变得轻盈，最后破茧而出成为一只美丽的蝴蝶，成为飞翔于宇宙间的精灵尤物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01" name="文本框 132100"/>
          <p:cNvSpPr txBox="1"/>
          <p:nvPr/>
        </p:nvSpPr>
        <p:spPr>
          <a:xfrm>
            <a:off x="0" y="3429000"/>
            <a:ext cx="2667000" cy="20510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议：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对观点作简单的议论，以做到承上启下的自然过渡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 bldLvl="0" animBg="1"/>
      <p:bldP spid="132099" grpId="0" bldLvl="0" animBg="1"/>
      <p:bldP spid="132100" grpId="0" bldLvl="0" animBg="1"/>
      <p:bldP spid="13210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22" name="文本框 133121"/>
          <p:cNvSpPr txBox="1"/>
          <p:nvPr/>
        </p:nvSpPr>
        <p:spPr>
          <a:xfrm>
            <a:off x="2819400" y="152400"/>
            <a:ext cx="6324600" cy="6507163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阳光总在风雨后，经历过风雨，他们真正体现了人生的价值，最终留名史册：孔子当初不被当权者理解和接受，思想不被人重视，于是他四处奔走，他广收门徒，传播自己的学说，修编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春秋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，最后终于在那个时代取得骄人的成就。他曾有过走投无路的时候，他也曾被误认为是阳虎而险些丧命，当历经曲折与艰辛，他最终成为儒家的创始人，为中国的文化做出了杰出的贡献；司马迁，由于为投降匈奴的李陵说情而遭受宫刑，面对如此残酷的现实，他没有放弃对生命的追求，而是忍受着痛苦与世人的讥讽，最终完成了那让他名垂青史的辉煌巨著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——《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史记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3" name="文本框 133122"/>
          <p:cNvSpPr txBox="1"/>
          <p:nvPr/>
        </p:nvSpPr>
        <p:spPr>
          <a:xfrm>
            <a:off x="152400" y="1600200"/>
            <a:ext cx="2667000" cy="4129088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600" b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对自己提出的观点进行分析论证，即运用论据来论证自己的观点。 </a:t>
            </a:r>
            <a:endParaRPr lang="zh-CN" altLang="en-US" sz="3600" b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bldLvl="0" animBg="1"/>
      <p:bldP spid="1331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6914" name="文本框 166913"/>
          <p:cNvSpPr txBox="1"/>
          <p:nvPr/>
        </p:nvSpPr>
        <p:spPr>
          <a:xfrm>
            <a:off x="2514600" y="0"/>
            <a:ext cx="6629400" cy="3322955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成功需要厚积薄发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年轻人受门采儿指点后，茅塞顿开，他不再急于作画，而是锤炼画技，取法名家，逐渐发现自己绘画中的不足。对所要描绘风物，他仔细观察，认真揣摩，做到胸中有物然后再提笔做画。终于小有名气，最后成一代名画家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6915" name="横卷形 166914"/>
          <p:cNvSpPr/>
          <p:nvPr/>
        </p:nvSpPr>
        <p:spPr>
          <a:xfrm>
            <a:off x="0" y="1066800"/>
            <a:ext cx="2438400" cy="16764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lnSpc>
                <a:spcPct val="90000"/>
              </a:lnSpc>
            </a:pPr>
            <a:r>
              <a:rPr lang="en-US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引：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恰如其分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90000"/>
              </a:lnSpc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概括原材料，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90000"/>
              </a:lnSpc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6916" name="横卷形 166915"/>
          <p:cNvSpPr/>
          <p:nvPr/>
        </p:nvSpPr>
        <p:spPr>
          <a:xfrm>
            <a:off x="-38100" y="3960495"/>
            <a:ext cx="2514600" cy="19050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评：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对材料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进行简单评论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提出观点。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6917" name="文本框 166916"/>
          <p:cNvSpPr txBox="1"/>
          <p:nvPr/>
        </p:nvSpPr>
        <p:spPr>
          <a:xfrm>
            <a:off x="2476500" y="3432810"/>
            <a:ext cx="6629400" cy="4276725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探求年轻人成功的经验，与其说他用一年或几年时间做画，再用一天卖出去，倒不如说丰厚的积淀使他一日成名。从中我们可以获得这样的启示：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无论做什么事，必须在相关领域具备深厚的积累，才可能取得成功。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 bldLvl="0" animBg="1"/>
      <p:bldP spid="166915" grpId="0" animBg="1"/>
      <p:bldP spid="166916" grpId="0" bldLvl="0" animBg="1"/>
      <p:bldP spid="16691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4146" name="文本框 134145"/>
          <p:cNvSpPr txBox="1"/>
          <p:nvPr/>
        </p:nvSpPr>
        <p:spPr>
          <a:xfrm>
            <a:off x="1447800" y="0"/>
            <a:ext cx="7696200" cy="68484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  <a:ea typeface="楷体_GB2312" pitchFamily="49" charset="-122"/>
              </a:rPr>
              <a:t>阳光总在风雨后，经历过风雨的阳光，他们让生命散发出更加美丽的炫目的光彩：家喻户晓的乒乓球选手邓亚萍，因为身材矮小，根本不适合打乒乓球，但她十分热爱这项运动，于是她在腿上捆上沙袋，负重练习，使自己的短腿不至于轻飘飘的无力，在付出了常人无法想象的辛苦手。最终，她一次一次地站上奥运会女单冠军的领奖台，成为蝉联冠军，她所创造的神话，像是东方不落的太阳。正是这一路上的坎坎坷坷，训练过程中困难的磨练，最终成就了中国体坛上的这位女英雄！张海迪，下肢瘫痪，面对常人难以想象的痛苦，她同样没有选择放弃，硬是凭着她那惊人的毅力成功地学习了多种语言，成为一名成功的作家与翻译家；贝多芬那个伟大的音乐家，在他事业的顶峰却遭到双聪的灾祸，面对生命中的这场风雨，他并没有放弃，而是凭着自己对音乐的感悟创作出了令世人惊叹的交响曲，在音乐史上光耀千古。</a:t>
            </a:r>
            <a:endParaRPr lang="zh-CN" altLang="en-US" sz="2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7" name="文本框 134146"/>
          <p:cNvSpPr txBox="1"/>
          <p:nvPr/>
        </p:nvSpPr>
        <p:spPr>
          <a:xfrm>
            <a:off x="0" y="0"/>
            <a:ext cx="1219200" cy="5889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ldLvl="0" animBg="1"/>
      <p:bldP spid="13414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5171" name="文本框 135170"/>
          <p:cNvSpPr txBox="1"/>
          <p:nvPr/>
        </p:nvSpPr>
        <p:spPr>
          <a:xfrm>
            <a:off x="3429000" y="304800"/>
            <a:ext cx="5715000" cy="52197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没有经过努力而想得到成就，那是懒人的神话。通往成功的道路是坎坷的，是曲折的，是艰辛的，我们随时做好迎接挑战的准备，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面对生命中的风雨，就如老者的胡杨树一样，不要害怕，更不要拒绝，因为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苦尽甘来，阳光总在风雨后，不经历风雨怎能见彩虹！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2" name="文本框 135171"/>
          <p:cNvSpPr txBox="1"/>
          <p:nvPr/>
        </p:nvSpPr>
        <p:spPr>
          <a:xfrm>
            <a:off x="304800" y="990600"/>
            <a:ext cx="2667000" cy="174942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 </a:t>
            </a:r>
            <a:r>
              <a:rPr lang="zh-CN" altLang="en-US" sz="3600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照应材料，强化观点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ldLvl="0" animBg="1"/>
      <p:bldP spid="13517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7938" name="文本框 167937"/>
          <p:cNvSpPr txBox="1"/>
          <p:nvPr/>
        </p:nvSpPr>
        <p:spPr>
          <a:xfrm>
            <a:off x="0" y="381000"/>
            <a:ext cx="9144000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回顾几千年的中国历史，发现这样的事例实在是不胜枚举。晋代文学家左思，离开家乡游学到京都，目睹京城的繁华，萌发了创作欲望。但他并未即刻动笔，而是深入观察，认真体悟，精心构思，耗时十年，终于创造成功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三都赋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。此书一经刊出，便广为流传，富豪之家争相传看，以至洛阳纸贵。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高山仰止，景行行止。蒙受宫刑，但虎性不移，司马迁一直是我们心中的山。他“通古今之变，究天人之际，成一家之言”创作出“无韵之离骚，史家之绝唱”的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，除了他那伟大的信念，深挚的情感，丰厚的史学积淀是他成功的必不可少的因素。为创作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史记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，盛年时，他不畏艰辛，不分四季，走遍祖国的大江南北，考察遗迹，探访农人，不放过蛛丝马迹，累积了大量的翔实的历史资料，为以后创作打下了坚实的基础。</a:t>
            </a:r>
            <a:endParaRPr lang="zh-CN" altLang="en-US" b="1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7940" name="横卷形 167939"/>
          <p:cNvSpPr/>
          <p:nvPr/>
        </p:nvSpPr>
        <p:spPr>
          <a:xfrm>
            <a:off x="0" y="0"/>
            <a:ext cx="2590800" cy="4572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举例论证</a:t>
            </a:r>
            <a:endParaRPr lang="zh-CN" altLang="en-US"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0" y="5084763"/>
            <a:ext cx="914400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如果左思刚受触动便匆忙动笔，必不会文思泉流，</a:t>
            </a: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三都赋</a:t>
            </a: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的创作也势必归由他人，当然更不会引起“洛阳纸贵”；如果司马迁徒有虎性，胸中亦积聚块垒，但却没有那十几年遍游祖国各地的实践累积，大概也能造就一个文学家，却不能成就</a:t>
            </a: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史记</a:t>
            </a:r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7942" name="文本框 167941"/>
          <p:cNvSpPr txBox="1"/>
          <p:nvPr/>
        </p:nvSpPr>
        <p:spPr>
          <a:xfrm>
            <a:off x="0" y="333375"/>
            <a:ext cx="827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叙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7943" name="文本框 167942"/>
          <p:cNvSpPr txBox="1"/>
          <p:nvPr/>
        </p:nvSpPr>
        <p:spPr>
          <a:xfrm>
            <a:off x="0" y="5013325"/>
            <a:ext cx="827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40" grpId="0" animBg="1"/>
      <p:bldP spid="167941" grpId="0"/>
      <p:bldP spid="167942" grpId="0"/>
      <p:bldP spid="1679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8962" name="文本框 168961"/>
          <p:cNvSpPr txBox="1"/>
          <p:nvPr/>
        </p:nvSpPr>
        <p:spPr>
          <a:xfrm>
            <a:off x="0" y="914400"/>
            <a:ext cx="9144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积土成山，才可能兴起风雨；积水成渊，才可能诞生蛟龙；积善成德，才能够具备圣心。在工作和生活的每一个领域，要想取得成功，必须厚积而薄发。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3" name="横卷形 168962"/>
          <p:cNvSpPr/>
          <p:nvPr/>
        </p:nvSpPr>
        <p:spPr>
          <a:xfrm>
            <a:off x="0" y="0"/>
            <a:ext cx="2590800" cy="7620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证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举例论证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8964" name="文本框 168963"/>
          <p:cNvSpPr txBox="1"/>
          <p:nvPr/>
        </p:nvSpPr>
        <p:spPr>
          <a:xfrm>
            <a:off x="0" y="908050"/>
            <a:ext cx="1258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过渡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8965" name="文本框 168964"/>
          <p:cNvSpPr txBox="1"/>
          <p:nvPr/>
        </p:nvSpPr>
        <p:spPr>
          <a:xfrm>
            <a:off x="0" y="2420938"/>
            <a:ext cx="8270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叙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8966" name="文本框 168965"/>
          <p:cNvSpPr txBox="1"/>
          <p:nvPr/>
        </p:nvSpPr>
        <p:spPr>
          <a:xfrm>
            <a:off x="0" y="4365625"/>
            <a:ext cx="8270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8967" name="文本框 168966"/>
          <p:cNvSpPr txBox="1"/>
          <p:nvPr/>
        </p:nvSpPr>
        <p:spPr>
          <a:xfrm>
            <a:off x="0" y="2349500"/>
            <a:ext cx="91440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为写作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资本论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，马克思在大英博物院的图书馆里留下了深深的脚印；为编订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本草纲目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，李时珍跋山涉水，遍尝百草，历时几十年；为撰写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红楼梦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，曹雪琴披阅十载，增删五次，可谓满纸荒唐言，一把辛酸泪。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8968" name="文本框 168967"/>
          <p:cNvSpPr txBox="1"/>
          <p:nvPr/>
        </p:nvSpPr>
        <p:spPr>
          <a:xfrm>
            <a:off x="0" y="4365625"/>
            <a:ext cx="9144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这些杰出的作品，彪炳史册，光耀千年。而他们的作者也因为其深厚的知识积累，成为我们今人探求学问，走向成功的精神领袖。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  <p:bldP spid="168964" grpId="0"/>
      <p:bldP spid="168965" grpId="0"/>
      <p:bldP spid="168966" grpId="0"/>
      <p:bldP spid="168967" grpId="0"/>
      <p:bldP spid="1689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9986" name="文本框 169985"/>
          <p:cNvSpPr txBox="1"/>
          <p:nvPr/>
        </p:nvSpPr>
        <p:spPr>
          <a:xfrm>
            <a:off x="0" y="1219200"/>
            <a:ext cx="91440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积累是一个漫长却不乏味的过程，正如我们的学习生活，积累知识是为更高的学业作铺垫，积累经验是为更好做人打基础。正所谓“厚积而薄发”。累成竹于胸前才能让我们在任何情形，任何境遇中不会手足无措，相形见绌。 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9987" name="横卷形 169986"/>
          <p:cNvSpPr/>
          <p:nvPr/>
        </p:nvSpPr>
        <p:spPr>
          <a:xfrm>
            <a:off x="0" y="0"/>
            <a:ext cx="2971800" cy="11430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结：</a:t>
            </a:r>
            <a:r>
              <a:rPr lang="zh-CN" altLang="en-US" sz="3200" b="1" dirty="0">
                <a:latin typeface="Times New Roman" panose="02020603050405020304" pitchFamily="18" charset="0"/>
                <a:ea typeface="仿宋_GB2312" panose="02010609030101010101" pitchFamily="49" charset="-122"/>
              </a:rPr>
              <a:t>强调观点</a:t>
            </a:r>
            <a:endParaRPr lang="zh-CN" altLang="en-US" sz="3200" b="1" dirty="0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  <p:bldP spid="1699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1010" name="矩形 171009"/>
          <p:cNvSpPr/>
          <p:nvPr/>
        </p:nvSpPr>
        <p:spPr>
          <a:xfrm>
            <a:off x="381000" y="914400"/>
            <a:ext cx="8382000" cy="4673600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材料</a:t>
            </a:r>
            <a:endParaRPr lang="zh-CN" altLang="en-US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清末封疆大使左宗棠告老还乡，在长沙大兴土木，为子孙后代留下豪华府第，他总怕工匠偷工减料，亲自拄着拐杖到工地督工，这儿摸摸，那儿敲敲。有位老工匠看他如此不放心，就说：大人，放心吧。我活了这么大一把年纪，在长沙城造了不知多少府第，从来没有倒塌过，但屋主易人却是经常的事。左宗棠听了，不觉满面羞愧，叹息而去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71011" name="对象 171010"/>
          <p:cNvGraphicFramePr/>
          <p:nvPr/>
        </p:nvGraphicFramePr>
        <p:xfrm>
          <a:off x="0" y="0"/>
          <a:ext cx="1582738" cy="157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278255" imgH="1273810" progId="MS_ClipArt_Gallery.2">
                  <p:embed/>
                </p:oleObj>
              </mc:Choice>
              <mc:Fallback>
                <p:oleObj name="" r:id="rId1" imgW="1278255" imgH="127381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2738" cy="1576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1012" name="图片 171011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7150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2034" name="文本占位符 172033"/>
          <p:cNvSpPr>
            <a:spLocks noGrp="1"/>
          </p:cNvSpPr>
          <p:nvPr>
            <p:ph type="body" idx="1"/>
          </p:nvPr>
        </p:nvSpPr>
        <p:spPr>
          <a:xfrm>
            <a:off x="2590800" y="228600"/>
            <a:ext cx="6248400" cy="5181600"/>
          </a:xfrm>
          <a:ln>
            <a:solidFill>
              <a:schemeClr val="accent2"/>
            </a:solidFill>
            <a:miter/>
          </a:ln>
        </p:spPr>
        <p:txBody>
          <a:bodyPr/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hlink"/>
                </a:solidFill>
              </a:rPr>
              <a:t>                     </a:t>
            </a:r>
            <a:r>
              <a:rPr lang="en-US" altLang="zh-CN" b="1" dirty="0">
                <a:solidFill>
                  <a:srgbClr val="CC33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b="1" dirty="0">
                <a:solidFill>
                  <a:srgbClr val="CC3300"/>
                </a:solidFill>
                <a:ea typeface="隶书" panose="02010509060101010101" pitchFamily="49" charset="-122"/>
              </a:rPr>
              <a:t>造屋”不如“树人”</a:t>
            </a:r>
            <a:r>
              <a:rPr lang="zh-CN" altLang="en-US" dirty="0"/>
              <a:t>                                 </a:t>
            </a:r>
            <a:endParaRPr lang="zh-CN" altLang="en-US" dirty="0"/>
          </a:p>
          <a:p>
            <a:pPr>
              <a:spcBef>
                <a:spcPct val="0"/>
              </a:spcBef>
              <a:buNone/>
            </a:pPr>
            <a:r>
              <a:rPr lang="zh-CN" altLang="en-US" dirty="0"/>
              <a:t>            </a:t>
            </a:r>
            <a:r>
              <a:rPr lang="zh-CN" altLang="en-US" b="1" dirty="0">
                <a:ea typeface="隶书" panose="02010509060101010101" pitchFamily="49" charset="-122"/>
              </a:rPr>
              <a:t>清末封疆大使左宗棠告老还乡之后，为子孙建造豪华府第，他怕工匠偷工减料，府第造得不坚固。一位老工匠对他说：“在我手上造的府第，从来没有倒塌过，但屋主易人却是常有的事。”这段话使我们领悟到一个深刻的哲理：“造屋”不如“树人”。</a:t>
            </a:r>
            <a:endParaRPr lang="zh-CN" altLang="en-US" b="1" dirty="0">
              <a:solidFill>
                <a:schemeClr val="accent2"/>
              </a:solidFill>
            </a:endParaRPr>
          </a:p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72035" name="椭圆 172034"/>
          <p:cNvSpPr/>
          <p:nvPr/>
        </p:nvSpPr>
        <p:spPr>
          <a:xfrm>
            <a:off x="0" y="0"/>
            <a:ext cx="1828800" cy="685800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b="0" dirty="0">
                <a:latin typeface="Times New Roman" panose="02020603050405020304" pitchFamily="18" charset="0"/>
                <a:ea typeface="宋体" panose="02010600030101010101" pitchFamily="2" charset="-122"/>
              </a:rPr>
              <a:t>例文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72036" name="对象 172035"/>
          <p:cNvGraphicFramePr/>
          <p:nvPr/>
        </p:nvGraphicFramePr>
        <p:xfrm>
          <a:off x="7086600" y="5092700"/>
          <a:ext cx="2057400" cy="176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286250" imgH="3676650" progId="MS_ClipArt_Gallery.2">
                  <p:embed/>
                </p:oleObj>
              </mc:Choice>
              <mc:Fallback>
                <p:oleObj name="" r:id="rId1" imgW="4286250" imgH="3676650" progId="MS_ClipArt_Gallery.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86600" y="5092700"/>
                        <a:ext cx="2057400" cy="176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037" name="横卷形 172036"/>
          <p:cNvSpPr/>
          <p:nvPr/>
        </p:nvSpPr>
        <p:spPr>
          <a:xfrm>
            <a:off x="0" y="2286000"/>
            <a:ext cx="2438400" cy="1676400"/>
          </a:xfrm>
          <a:prstGeom prst="horizontalScroll">
            <a:avLst>
              <a:gd name="adj" fmla="val 12500"/>
            </a:avLst>
          </a:prstGeom>
          <a:solidFill>
            <a:srgbClr val="99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lnSpc>
                <a:spcPct val="90000"/>
              </a:lnSpc>
            </a:pPr>
            <a:r>
              <a:rPr lang="en-US" altLang="zh-CN" sz="2800" b="1" i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引：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恰如其分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90000"/>
              </a:lnSpc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概括原材料，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ctr">
              <a:lnSpc>
                <a:spcPct val="90000"/>
              </a:lnSpc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提出观点。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9974</Words>
  <Application>WPS 演示</Application>
  <PresentationFormat>在屏幕上显示</PresentationFormat>
  <Paragraphs>217</Paragraphs>
  <Slides>41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41</vt:i4>
      </vt:variant>
    </vt:vector>
  </HeadingPairs>
  <TitlesOfParts>
    <vt:vector size="61" baseType="lpstr">
      <vt:lpstr>Arial</vt:lpstr>
      <vt:lpstr>宋体</vt:lpstr>
      <vt:lpstr>Wingdings</vt:lpstr>
      <vt:lpstr>Times New Roman</vt:lpstr>
      <vt:lpstr>隶书</vt:lpstr>
      <vt:lpstr>黑体</vt:lpstr>
      <vt:lpstr>仿宋_GB2312</vt:lpstr>
      <vt:lpstr>微软雅黑</vt:lpstr>
      <vt:lpstr>Arial Unicode MS</vt:lpstr>
      <vt:lpstr>楷体_GB2312</vt:lpstr>
      <vt:lpstr>幼圆</vt:lpstr>
      <vt:lpstr>华文新魏</vt:lpstr>
      <vt:lpstr>新宋体</vt:lpstr>
      <vt:lpstr>默认设计模板</vt:lpstr>
      <vt:lpstr>MS_ClipArt_Gallery.2</vt:lpstr>
      <vt:lpstr>MS_ClipArt_Gallery.2</vt:lpstr>
      <vt:lpstr>MS_ClipArt_Gallery.2</vt:lpstr>
      <vt:lpstr>MS_ClipArt_Gallery.2</vt:lpstr>
      <vt:lpstr>MS_ClipArt_Gallery.2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www.yw150.com/满分语文资源站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www.yw150.com/满分语文资源站</dc:title>
  <dc:creator>www.yw150.com/满分语文资源站</dc:creator>
  <cp:keywords>www.yw150.com/满分语文资源站</cp:keywords>
  <dc:description>www.yw150.com/满分语文资源站</dc:description>
  <dc:subject>www.yw150.com/满分语文资源站</dc:subject>
  <cp:category>www.yw150.com/满分语文资源站</cp:category>
  <cp:lastModifiedBy>xx</cp:lastModifiedBy>
  <cp:revision>119</cp:revision>
  <dcterms:created xsi:type="dcterms:W3CDTF">2002-04-19T11:32:00Z</dcterms:created>
  <dcterms:modified xsi:type="dcterms:W3CDTF">2018-09-22T02:23:44Z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