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  <p:sldMasterId id="2147483697" r:id="rId6"/>
    <p:sldMasterId id="2147483709" r:id="rId7"/>
    <p:sldMasterId id="2147483721" r:id="rId8"/>
  </p:sldMasterIdLst>
  <p:notesMasterIdLst>
    <p:notesMasterId r:id="rId40"/>
  </p:notesMasterIdLst>
  <p:sldIdLst>
    <p:sldId id="396" r:id="rId9"/>
    <p:sldId id="397" r:id="rId10"/>
    <p:sldId id="398" r:id="rId11"/>
    <p:sldId id="399" r:id="rId12"/>
    <p:sldId id="400" r:id="rId13"/>
    <p:sldId id="257" r:id="rId14"/>
    <p:sldId id="344" r:id="rId15"/>
    <p:sldId id="315" r:id="rId16"/>
    <p:sldId id="340" r:id="rId17"/>
    <p:sldId id="345" r:id="rId18"/>
    <p:sldId id="401" r:id="rId19"/>
    <p:sldId id="350" r:id="rId20"/>
    <p:sldId id="316" r:id="rId21"/>
    <p:sldId id="353" r:id="rId22"/>
    <p:sldId id="346" r:id="rId23"/>
    <p:sldId id="262" r:id="rId24"/>
    <p:sldId id="269" r:id="rId25"/>
    <p:sldId id="267" r:id="rId26"/>
    <p:sldId id="359" r:id="rId27"/>
    <p:sldId id="271" r:id="rId28"/>
    <p:sldId id="326" r:id="rId29"/>
    <p:sldId id="327" r:id="rId30"/>
    <p:sldId id="330" r:id="rId31"/>
    <p:sldId id="331" r:id="rId32"/>
    <p:sldId id="332" r:id="rId33"/>
    <p:sldId id="328" r:id="rId34"/>
    <p:sldId id="333" r:id="rId35"/>
    <p:sldId id="334" r:id="rId36"/>
    <p:sldId id="335" r:id="rId37"/>
    <p:sldId id="325" r:id="rId38"/>
    <p:sldId id="354" r:id="rId39"/>
    <p:sldId id="276" r:id="rId41"/>
    <p:sldId id="290" r:id="rId42"/>
    <p:sldId id="278" r:id="rId43"/>
    <p:sldId id="355" r:id="rId44"/>
    <p:sldId id="356" r:id="rId45"/>
    <p:sldId id="361" r:id="rId46"/>
    <p:sldId id="449" r:id="rId47"/>
    <p:sldId id="360" r:id="rId48"/>
    <p:sldId id="318" r:id="rId49"/>
    <p:sldId id="337" r:id="rId50"/>
    <p:sldId id="338" r:id="rId51"/>
    <p:sldId id="339" r:id="rId52"/>
    <p:sldId id="317" r:id="rId53"/>
    <p:sldId id="289" r:id="rId54"/>
    <p:sldId id="292" r:id="rId55"/>
    <p:sldId id="293" r:id="rId56"/>
    <p:sldId id="285" r:id="rId57"/>
    <p:sldId id="286" r:id="rId58"/>
    <p:sldId id="294" r:id="rId59"/>
    <p:sldId id="274" r:id="rId60"/>
    <p:sldId id="288" r:id="rId61"/>
    <p:sldId id="320" r:id="rId62"/>
    <p:sldId id="349" r:id="rId6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  <a:srgbClr val="FFFF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7098"/>
  </p:normalViewPr>
  <p:slideViewPr>
    <p:cSldViewPr showGuides="1">
      <p:cViewPr varScale="1">
        <p:scale>
          <a:sx n="73" d="100"/>
          <a:sy n="73" d="100"/>
        </p:scale>
        <p:origin x="-960" y="-72"/>
      </p:cViewPr>
      <p:guideLst>
        <p:guide orient="horz" pos="225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694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54.xml"/><Relationship Id="rId62" Type="http://schemas.openxmlformats.org/officeDocument/2006/relationships/slide" Target="slides/slide53.xml"/><Relationship Id="rId61" Type="http://schemas.openxmlformats.org/officeDocument/2006/relationships/slide" Target="slides/slide52.xml"/><Relationship Id="rId60" Type="http://schemas.openxmlformats.org/officeDocument/2006/relationships/slide" Target="slides/slide5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0.xml"/><Relationship Id="rId58" Type="http://schemas.openxmlformats.org/officeDocument/2006/relationships/slide" Target="slides/slide49.xml"/><Relationship Id="rId57" Type="http://schemas.openxmlformats.org/officeDocument/2006/relationships/slide" Target="slides/slide48.xml"/><Relationship Id="rId56" Type="http://schemas.openxmlformats.org/officeDocument/2006/relationships/slide" Target="slides/slide47.xml"/><Relationship Id="rId55" Type="http://schemas.openxmlformats.org/officeDocument/2006/relationships/slide" Target="slides/slide46.xml"/><Relationship Id="rId54" Type="http://schemas.openxmlformats.org/officeDocument/2006/relationships/slide" Target="slides/slide45.xml"/><Relationship Id="rId53" Type="http://schemas.openxmlformats.org/officeDocument/2006/relationships/slide" Target="slides/slide44.xml"/><Relationship Id="rId52" Type="http://schemas.openxmlformats.org/officeDocument/2006/relationships/slide" Target="slides/slide43.xml"/><Relationship Id="rId51" Type="http://schemas.openxmlformats.org/officeDocument/2006/relationships/slide" Target="slides/slide42.xml"/><Relationship Id="rId50" Type="http://schemas.openxmlformats.org/officeDocument/2006/relationships/slide" Target="slides/slide4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0.xml"/><Relationship Id="rId48" Type="http://schemas.openxmlformats.org/officeDocument/2006/relationships/slide" Target="slides/slide39.xml"/><Relationship Id="rId47" Type="http://schemas.openxmlformats.org/officeDocument/2006/relationships/slide" Target="slides/slide38.xml"/><Relationship Id="rId46" Type="http://schemas.openxmlformats.org/officeDocument/2006/relationships/slide" Target="slides/slide37.xml"/><Relationship Id="rId45" Type="http://schemas.openxmlformats.org/officeDocument/2006/relationships/slide" Target="slides/slide36.xml"/><Relationship Id="rId44" Type="http://schemas.openxmlformats.org/officeDocument/2006/relationships/slide" Target="slides/slide35.xml"/><Relationship Id="rId43" Type="http://schemas.openxmlformats.org/officeDocument/2006/relationships/slide" Target="slides/slide34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幻灯片图像占位符 12289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2291" name="文本占位符 12290"/>
          <p:cNvSpPr/>
          <p:nvPr>
            <p:ph type="body" sz="quarter" idx="3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2" name="页眉占位符 12291"/>
          <p:cNvSpPr/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2293" name="日期占位符 12292"/>
          <p:cNvSpPr/>
          <p:nvPr>
            <p:ph type="dt" idx="1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2294" name="页脚占位符 12293"/>
          <p:cNvSpPr/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2295" name="灯片编号占位符 12294"/>
          <p:cNvSpPr/>
          <p:nvPr>
            <p:ph type="sldNum" sz="quarter" idx="5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幻灯片图像占位符 101377"/>
          <p:cNvSpPr>
            <a:spLocks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01379" name="文本占位符 101378"/>
          <p:cNvSpPr/>
          <p:nvPr>
            <p:ph type="body" idx="1"/>
          </p:nvPr>
        </p:nvSpPr>
        <p:spPr/>
        <p:txBody>
          <a:bodyPr/>
          <a:p>
            <a:pPr lvl="0"/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3073"/>
          <p:cNvGrpSpPr/>
          <p:nvPr/>
        </p:nvGrpSpPr>
        <p:grpSpPr>
          <a:xfrm>
            <a:off x="1658938" y="1600200"/>
            <a:ext cx="6837362" cy="3200400"/>
            <a:chOff x="0" y="0"/>
            <a:chExt cx="4307" cy="2016"/>
          </a:xfrm>
        </p:grpSpPr>
        <p:sp>
          <p:nvSpPr>
            <p:cNvPr id="3075" name="椭圆 3074"/>
            <p:cNvSpPr/>
            <p:nvPr/>
          </p:nvSpPr>
          <p:spPr>
            <a:xfrm flipH="1">
              <a:off x="3347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3076" name="椭圆 3075"/>
            <p:cNvSpPr/>
            <p:nvPr/>
          </p:nvSpPr>
          <p:spPr>
            <a:xfrm flipH="1">
              <a:off x="2219" y="0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3077" name="椭圆 3076"/>
            <p:cNvSpPr/>
            <p:nvPr/>
          </p:nvSpPr>
          <p:spPr>
            <a:xfrm flipH="1">
              <a:off x="1091" y="0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3078" name="椭圆 3077"/>
            <p:cNvSpPr/>
            <p:nvPr/>
          </p:nvSpPr>
          <p:spPr>
            <a:xfrm flipH="1">
              <a:off x="1091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3079" name="椭圆 3078"/>
            <p:cNvSpPr/>
            <p:nvPr/>
          </p:nvSpPr>
          <p:spPr>
            <a:xfrm flipH="1">
              <a:off x="0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3080" name="椭圆 3079"/>
            <p:cNvSpPr/>
            <p:nvPr/>
          </p:nvSpPr>
          <p:spPr>
            <a:xfrm flipH="1">
              <a:off x="3347" y="1056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081" name="日期占位符 308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2" name="页脚占位符 308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3" name="灯片编号占位符 308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84" name="标题 308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85" name="副标题 308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1" name="副标题 7170"/>
          <p:cNvSpPr>
            <a:spLocks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172" name="日期占位符 7171"/>
          <p:cNvSpPr/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3" name="页脚占位符 7172"/>
          <p:cNvSpPr/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4" name="灯片编号占位符 7173"/>
          <p:cNvSpPr/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 noRot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3" name="副标题 10242"/>
          <p:cNvSpPr>
            <a:spLocks noGrp="1" noRot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244" name="日期占位符 10243"/>
          <p:cNvSpPr>
            <a:spLocks noGrp="1"/>
          </p:cNvSpPr>
          <p:nvPr>
            <p:ph type="dt" sz="half" idx="2"/>
          </p:nvPr>
        </p:nvSpPr>
        <p:spPr>
          <a:xfrm>
            <a:off x="301625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5" name="页脚占位符 10244"/>
          <p:cNvSpPr>
            <a:spLocks noGrp="1"/>
          </p:cNvSpPr>
          <p:nvPr>
            <p:ph type="ftr" sz="quarter" idx="3"/>
          </p:nvPr>
        </p:nvSpPr>
        <p:spPr>
          <a:xfrm>
            <a:off x="3124200" y="61722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6" name="灯片编号占位符 10245"/>
          <p:cNvSpPr>
            <a:spLocks noGrp="1"/>
          </p:cNvSpPr>
          <p:nvPr>
            <p:ph type="sldNum" sz="quarter" idx="4"/>
          </p:nvPr>
        </p:nvSpPr>
        <p:spPr>
          <a:xfrm>
            <a:off x="6553200" y="61722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3" Type="http://schemas.openxmlformats.org/officeDocument/2006/relationships/theme" Target="../theme/theme6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3" Type="http://schemas.openxmlformats.org/officeDocument/2006/relationships/theme" Target="../theme/theme7.xml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/>
          <p:nvPr/>
        </p:nvGrpSpPr>
        <p:grpSpPr>
          <a:xfrm>
            <a:off x="1071563" y="304800"/>
            <a:ext cx="7615237" cy="1106488"/>
            <a:chOff x="0" y="0"/>
            <a:chExt cx="4797" cy="697"/>
          </a:xfrm>
        </p:grpSpPr>
        <p:sp>
          <p:nvSpPr>
            <p:cNvPr id="2051" name="椭圆 2050"/>
            <p:cNvSpPr/>
            <p:nvPr/>
          </p:nvSpPr>
          <p:spPr>
            <a:xfrm flipH="1">
              <a:off x="2392" y="0"/>
              <a:ext cx="696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052" name="椭圆 2051"/>
            <p:cNvSpPr/>
            <p:nvPr/>
          </p:nvSpPr>
          <p:spPr>
            <a:xfrm flipH="1">
              <a:off x="4102" y="0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053" name="椭圆 2052"/>
            <p:cNvSpPr/>
            <p:nvPr/>
          </p:nvSpPr>
          <p:spPr>
            <a:xfrm flipH="1">
              <a:off x="0" y="1"/>
              <a:ext cx="695" cy="69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054" name="椭圆 2053"/>
            <p:cNvSpPr/>
            <p:nvPr/>
          </p:nvSpPr>
          <p:spPr>
            <a:xfrm flipH="1">
              <a:off x="3309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055" name="椭圆 2054"/>
            <p:cNvSpPr/>
            <p:nvPr/>
          </p:nvSpPr>
          <p:spPr>
            <a:xfrm flipH="1">
              <a:off x="811" y="0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056" name="文本占位符 205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7" name="日期占位符 205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8" name="页脚占位符 205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9" name="灯片编号占位符 205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0" name="标题 205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4098"/>
          <p:cNvSpPr/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4099"/>
          <p:cNvSpPr/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1" name="页脚占位符 4100"/>
          <p:cNvSpPr/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2" name="灯片编号占位符 4101"/>
          <p:cNvSpPr/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文本占位符 6146"/>
          <p:cNvSpPr>
            <a:spLocks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8" name="日期占位符 6147"/>
          <p:cNvSpPr/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9" name="页脚占位符 6148"/>
          <p:cNvSpPr/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0" name="灯片编号占位符 6149"/>
          <p:cNvSpPr/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196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FFFFFF"/>
                </a:solidFill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>
                <a:latin typeface="Arial" panose="020B0604020202020204" pitchFamily="34" charset="0"/>
              </a:rPr>
              <a:t>桐城市黄岗初中：舒林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19" name="文本占位符 9218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220" name="日期占位符 921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1" name="页脚占位符 92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2" name="灯片编号占位符 92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 2" pitchFamily="18" charset="2"/>
        <a:buChar char="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 2" pitchFamily="18" charset="2"/>
        <a:buChar char="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Font typeface="Wingdings 2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microsoft.com/office/2007/relationships/media" Target="file:///D:\&#38472;&#37329;&#32654;\&#25945;&#26696;&#21450;&#35838;&#20214;\&#20843;&#24180;&#32423;&#65288;&#19979;&#65289;&#35838;&#20214;&#21450;&#25945;&#26696;\&#31532;&#19968;&#21333;&#20803;\2&#12289;&#30333;&#26472;&#31036;&#36190;\&#40657;&#40493;&#23376;&#21512;&#21809;&#32452;-&#23567;&#30333;&#26472;.wma" TargetMode="External"/><Relationship Id="rId2" Type="http://schemas.openxmlformats.org/officeDocument/2006/relationships/audio" Target="file:///D:\&#38472;&#37329;&#32654;\&#25945;&#26696;&#21450;&#35838;&#20214;\&#20843;&#24180;&#32423;&#65288;&#19979;&#65289;&#35838;&#20214;&#21450;&#25945;&#26696;\&#31532;&#19968;&#21333;&#20803;\2&#12289;&#30333;&#26472;&#31036;&#36190;\&#40657;&#40493;&#23376;&#21512;&#21809;&#32452;-&#23567;&#30333;&#26472;.wma" TargetMode="Externa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14.wmf"/><Relationship Id="rId4" Type="http://schemas.openxmlformats.org/officeDocument/2006/relationships/image" Target="../media/image13.png"/><Relationship Id="rId3" Type="http://schemas.microsoft.com/office/2007/relationships/media" Target="file:///E:\&#30333;&#26472;&#31036;&#36190;010507&#21608;&#24935;\&#21271;&#22269;&#20043;&#26149;.MID" TargetMode="External"/><Relationship Id="rId2" Type="http://schemas.openxmlformats.org/officeDocument/2006/relationships/audio" Target="file:///E:\&#30333;&#26472;&#31036;&#36190;010507&#21608;&#24935;\&#21271;&#22269;&#20043;&#26149;.MID" TargetMode="Externa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9.png"/><Relationship Id="rId7" Type="http://schemas.microsoft.com/office/2007/relationships/media" Target="file:///G:\&#30333;&#26472;&#31036;&#36190;\&#33541;&#30462;&#12298;&#30333;&#26472;&#31036;&#36190;&#12299;-houshuhui.mp3" TargetMode="External"/><Relationship Id="rId6" Type="http://schemas.openxmlformats.org/officeDocument/2006/relationships/audio" Target="file:///G:\&#30333;&#26472;&#31036;&#36190;\&#33541;&#30462;&#12298;&#30333;&#26472;&#31036;&#36190;&#12299;-houshuhui.mp3" TargetMode="External"/><Relationship Id="rId5" Type="http://schemas.openxmlformats.org/officeDocument/2006/relationships/image" Target="../media/image14.wmf"/><Relationship Id="rId4" Type="http://schemas.openxmlformats.org/officeDocument/2006/relationships/image" Target="../media/image18.png"/><Relationship Id="rId3" Type="http://schemas.openxmlformats.org/officeDocument/2006/relationships/image" Target="../media/image13.png"/><Relationship Id="rId2" Type="http://schemas.microsoft.com/office/2007/relationships/media" Target="file:///E:\&#30333;&#26472;&#31036;&#36190;010507&#21608;&#24935;\&#21271;&#22269;&#20043;&#26149;.MID" TargetMode="External"/><Relationship Id="rId1" Type="http://schemas.openxmlformats.org/officeDocument/2006/relationships/audio" Target="file:///E:\&#30333;&#26472;&#31036;&#36190;010507&#21608;&#24935;\&#21271;&#22269;&#20043;&#26149;.MID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4.xml"/><Relationship Id="rId4" Type="http://schemas.openxmlformats.org/officeDocument/2006/relationships/image" Target="../media/image7.png"/><Relationship Id="rId3" Type="http://schemas.microsoft.com/office/2007/relationships/media" Target="file:///D:\&#35838;&#20214;\158.mp3" TargetMode="External"/><Relationship Id="rId2" Type="http://schemas.openxmlformats.org/officeDocument/2006/relationships/audio" Target="file:///D:\&#35838;&#20214;\158.mp3" TargetMode="Externa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7.png"/><Relationship Id="rId3" Type="http://schemas.microsoft.com/office/2007/relationships/media" Target="file:///D:\&#35838;&#20214;\158.mp3" TargetMode="External"/><Relationship Id="rId2" Type="http://schemas.openxmlformats.org/officeDocument/2006/relationships/audio" Target="file:///D:\&#35838;&#20214;\158.mp3" TargetMode="External"/><Relationship Id="rId1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wmf"/><Relationship Id="rId4" Type="http://schemas.openxmlformats.org/officeDocument/2006/relationships/image" Target="../media/image18.png"/><Relationship Id="rId3" Type="http://schemas.openxmlformats.org/officeDocument/2006/relationships/image" Target="../media/image13.png"/><Relationship Id="rId2" Type="http://schemas.microsoft.com/office/2007/relationships/media" Target="file:///E:\&#30333;&#26472;&#31036;&#36190;010507&#21608;&#24935;\&#21271;&#22269;&#20043;&#26149;.MID" TargetMode="External"/><Relationship Id="rId1" Type="http://schemas.openxmlformats.org/officeDocument/2006/relationships/audio" Target="file:///E:\&#30333;&#26472;&#31036;&#36190;010507&#21608;&#24935;\&#21271;&#22269;&#20043;&#26149;.MID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audio" Target="../media/audio1.wav"/><Relationship Id="rId1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audio" Target="../media/audio1.wav"/><Relationship Id="rId1" Type="http://schemas.openxmlformats.org/officeDocument/2006/relationships/image" Target="../media/image4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audio" Target="../media/audio1.wav"/><Relationship Id="rId1" Type="http://schemas.openxmlformats.org/officeDocument/2006/relationships/image" Target="../media/image41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46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7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2.xml"/><Relationship Id="rId4" Type="http://schemas.openxmlformats.org/officeDocument/2006/relationships/image" Target="../media/image7.png"/><Relationship Id="rId3" Type="http://schemas.microsoft.com/office/2007/relationships/media" Target="file:///D:\&#35838;&#20214;\158.mp3" TargetMode="External"/><Relationship Id="rId2" Type="http://schemas.openxmlformats.org/officeDocument/2006/relationships/audio" Target="file:///D:\&#35838;&#20214;\158.mp3" TargetMode="External"/><Relationship Id="rId1" Type="http://schemas.openxmlformats.org/officeDocument/2006/relationships/image" Target="../media/image52.jpeg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wmf"/><Relationship Id="rId4" Type="http://schemas.openxmlformats.org/officeDocument/2006/relationships/image" Target="../media/image18.png"/><Relationship Id="rId3" Type="http://schemas.openxmlformats.org/officeDocument/2006/relationships/image" Target="../media/image13.png"/><Relationship Id="rId2" Type="http://schemas.microsoft.com/office/2007/relationships/media" Target="file:///E:\&#30333;&#26472;&#31036;&#36190;010507&#21608;&#24935;\&#21271;&#22269;&#20043;&#26149;.MID" TargetMode="External"/><Relationship Id="rId1" Type="http://schemas.openxmlformats.org/officeDocument/2006/relationships/audio" Target="file:///E:\&#30333;&#26472;&#31036;&#36190;010507&#21608;&#24935;\&#21271;&#22269;&#20043;&#26149;.MID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7.png"/><Relationship Id="rId3" Type="http://schemas.microsoft.com/office/2007/relationships/media" Target="file:///D:\&#35838;&#20214;\158.mp3" TargetMode="External"/><Relationship Id="rId2" Type="http://schemas.openxmlformats.org/officeDocument/2006/relationships/audio" Target="file:///D:\&#35838;&#20214;\158.mp3" TargetMode="Externa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5" name="黑鸭子合唱组-小白杨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6545" y="793115"/>
            <a:ext cx="488315" cy="488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6" name="文本框 49155"/>
          <p:cNvSpPr txBox="1"/>
          <p:nvPr/>
        </p:nvSpPr>
        <p:spPr>
          <a:xfrm>
            <a:off x="0" y="151765"/>
            <a:ext cx="49895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歌曲欣赏</a:t>
            </a:r>
            <a:r>
              <a:rPr lang="en-US" altLang="zh-CN" sz="3600" b="1" dirty="0">
                <a:latin typeface="Arial" panose="020B0604020202020204" pitchFamily="34" charset="0"/>
              </a:rPr>
              <a:t>《</a:t>
            </a:r>
            <a:r>
              <a:rPr lang="zh-CN" altLang="en-US" sz="3600" b="1" dirty="0">
                <a:latin typeface="Arial" panose="020B0604020202020204" pitchFamily="34" charset="0"/>
              </a:rPr>
              <a:t>小白杨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8945" y="151765"/>
            <a:ext cx="488505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FF00"/>
                </a:solidFill>
              </a:rPr>
              <a:t>一棵呀小白杨          长在哨所旁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根儿深 干儿壮        守望着北疆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微风吹吹得绿叶沙沙响罗喂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太阳照得绿叶闪银光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来来来来来来来来来来来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小白杨 小白杨       它长我也长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同我一起守边防    当初呀离家乡告别杨树庄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妈妈送树苗对我轻轻讲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带着它 亲人嘱托记心上罗喂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载下它 就当故乡在身旁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一棵呀小白杨                长在哨所旁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根儿深 干儿壮              守望着北疆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微风吹吹得绿叶沙沙响罗喂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太阳照得绿叶闪银光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来来来来来来来来来来来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小白杨 小白杨               也穿绿军装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同我一起守边防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来来来来来来来来来来来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小白杨 小白杨       同我一起守边防</a:t>
            </a:r>
            <a:endParaRPr lang="zh-CN" altLang="en-US" sz="2000" b="1">
              <a:solidFill>
                <a:srgbClr val="FFFF00"/>
              </a:solidFill>
            </a:endParaRPr>
          </a:p>
          <a:p>
            <a:r>
              <a:rPr lang="zh-CN" altLang="en-US" sz="2000" b="1">
                <a:solidFill>
                  <a:srgbClr val="FFFF00"/>
                </a:solidFill>
              </a:rPr>
              <a:t>一起守边防</a:t>
            </a:r>
            <a:endParaRPr lang="zh-CN" altLang="en-US" sz="2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406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016" fill="hold"/>
                                        <p:tgtEl>
                                          <p:spTgt spid="49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15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85" name="图片 7988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4" name="文本框 79873"/>
          <p:cNvSpPr txBox="1"/>
          <p:nvPr/>
        </p:nvSpPr>
        <p:spPr>
          <a:xfrm>
            <a:off x="3048000" y="56388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lang="en-US" altLang="zh-CN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9875" name="北国之春.MID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7" name="图片 79876" descr="NA01441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4038600"/>
            <a:ext cx="12954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8" name="北国之春.MID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48600" y="5715000"/>
            <a:ext cx="6858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9" name="矩形 79878"/>
          <p:cNvSpPr/>
          <p:nvPr/>
        </p:nvSpPr>
        <p:spPr>
          <a:xfrm>
            <a:off x="457200" y="1676400"/>
            <a:ext cx="3124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何为礼赞？</a:t>
            </a:r>
            <a:endParaRPr lang="zh-CN" altLang="en-US" sz="4400" b="1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9880" name="矩形 79879"/>
          <p:cNvSpPr/>
          <p:nvPr/>
        </p:nvSpPr>
        <p:spPr>
          <a:xfrm>
            <a:off x="3276600" y="1660525"/>
            <a:ext cx="59404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>
                <a:solidFill>
                  <a:schemeClr val="bg1"/>
                </a:solidFill>
                <a:latin typeface="Arial" panose="020B0604020202020204" pitchFamily="34" charset="0"/>
              </a:rPr>
              <a:t>—— 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</a:rPr>
              <a:t>表示崇敬和赞美。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9881" name="矩形 79880"/>
          <p:cNvSpPr/>
          <p:nvPr/>
        </p:nvSpPr>
        <p:spPr>
          <a:xfrm>
            <a:off x="381000" y="2908300"/>
            <a:ext cx="105171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为什么白杨树值得崇敬和赞美？</a:t>
            </a:r>
            <a:endParaRPr lang="zh-CN" altLang="en-US" sz="4400" b="1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9882" name="矩形 79881"/>
          <p:cNvSpPr/>
          <p:nvPr/>
        </p:nvSpPr>
        <p:spPr>
          <a:xfrm>
            <a:off x="1752600" y="3886200"/>
            <a:ext cx="6019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</a:rPr>
              <a:t>因为白杨树不平凡。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9884" name="矩形 79883"/>
          <p:cNvSpPr/>
          <p:nvPr/>
        </p:nvSpPr>
        <p:spPr>
          <a:xfrm>
            <a:off x="1066800" y="381000"/>
            <a:ext cx="5541010" cy="12788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/>
            <a:r>
              <a:rPr lang="zh-CN" altLang="en-US" sz="9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rPr>
              <a:t>一、解题</a:t>
            </a:r>
            <a:endParaRPr lang="zh-CN" altLang="en-US" sz="9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98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98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875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878"/>
                </p:tgtEl>
              </p:cMediaNode>
            </p:audio>
          </p:childTnLst>
        </p:cTn>
      </p:par>
    </p:tnLst>
    <p:bldLst>
      <p:bldP spid="79884" grpId="0"/>
      <p:bldP spid="79879" grpId="0"/>
      <p:bldP spid="79880" grpId="0"/>
      <p:bldP spid="79881" grpId="0"/>
      <p:bldP spid="798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46081"/>
          <p:cNvSpPr txBox="1"/>
          <p:nvPr/>
        </p:nvSpPr>
        <p:spPr>
          <a:xfrm>
            <a:off x="0" y="0"/>
            <a:ext cx="6372225" cy="6247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浙江桐乡乌镇人。小说家、文学家、社会活动家。原名</a:t>
            </a:r>
            <a:r>
              <a:rPr lang="zh-CN" altLang="en-US" sz="40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沈德鸿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，字</a:t>
            </a:r>
            <a:r>
              <a:rPr lang="zh-CN" altLang="en-US" sz="40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雁冰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。作品有</a:t>
            </a:r>
            <a:r>
              <a:rPr lang="zh-CN" altLang="en-US" sz="40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长篇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小说</a:t>
            </a: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子夜</a:t>
            </a: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霜叶红于二月花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幻灭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动摇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追求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蚀三步曲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000" b="1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短篇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小说</a:t>
            </a: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林家铺子</a:t>
            </a: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春蚕</a:t>
            </a: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秋收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残冬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农村三步曲</a:t>
            </a:r>
            <a:r>
              <a:rPr lang="en-US" altLang="zh-CN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6083" name="矩形 46082"/>
          <p:cNvSpPr/>
          <p:nvPr/>
        </p:nvSpPr>
        <p:spPr>
          <a:xfrm>
            <a:off x="0" y="0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茅盾</a:t>
            </a:r>
            <a:endParaRPr lang="zh-CN" altLang="en-US" sz="44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87043" name="图片 87042" descr="md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14935"/>
            <a:ext cx="2438400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4994" name="图片 84993" descr="黄土高原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84995" name="矩形 84994"/>
          <p:cNvSpPr/>
          <p:nvPr/>
        </p:nvSpPr>
        <p:spPr>
          <a:xfrm>
            <a:off x="468313" y="260350"/>
            <a:ext cx="8280400" cy="4478338"/>
          </a:xfrm>
          <a:prstGeom prst="rect">
            <a:avLst/>
          </a:prstGeom>
          <a:solidFill>
            <a:srgbClr val="FFFF99">
              <a:alpha val="56999"/>
            </a:srgbClr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白杨礼赞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写于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1941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月。在此之前，作者茅盾在新疆工作一个时期之后，到延安讲学。当时，是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抗日战争相持阶段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国民党反动派消极抗日，积极反共，北方军民在共产党的领导下同心同德、团结抗战多次粉碎了敌伪的疯狂“扫荡”，作者从解放区的人民身上看到了民族解放的前途和希望，深受鼓舞，写下了这篇热情洋溢的散文，借白杨树这一形象热烈的歌颂他们。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996" name="矩形 84995"/>
          <p:cNvSpPr/>
          <p:nvPr/>
        </p:nvSpPr>
        <p:spPr>
          <a:xfrm>
            <a:off x="1371600" y="4724400"/>
            <a:ext cx="5715000" cy="18288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5972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楷体_GB2312" charset="0"/>
                <a:ea typeface="楷体_GB2312" charset="0"/>
              </a:rPr>
              <a:t>三、写作背景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图片 55297" descr="黄土高原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09600"/>
            <a:ext cx="9144000" cy="746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矩形 55298"/>
          <p:cNvSpPr/>
          <p:nvPr/>
        </p:nvSpPr>
        <p:spPr>
          <a:xfrm>
            <a:off x="0" y="1905000"/>
            <a:ext cx="9144000" cy="3937000"/>
          </a:xfrm>
          <a:prstGeom prst="rect">
            <a:avLst/>
          </a:prstGeom>
          <a:solidFill>
            <a:schemeClr val="bg1">
              <a:alpha val="81000"/>
            </a:schemeClr>
          </a:solidFill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读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下列划横线红字的字音。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毡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         外</a:t>
            </a: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壳 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      锤炼 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</a:t>
            </a: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宰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       倦</a:t>
            </a: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怠</a:t>
            </a:r>
            <a:r>
              <a:rPr lang="zh-CN" altLang="en-US" sz="36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虬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枝        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婆娑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楠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        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秀</a:t>
            </a: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颀</a:t>
            </a:r>
            <a:r>
              <a:rPr lang="zh-CN" altLang="en-US" sz="3600" b="1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>
              <a:solidFill>
                <a:srgbClr val="CC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潜滋暗长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旁</a:t>
            </a: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逸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斜出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无边无垠    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坦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荡如</a:t>
            </a: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砥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 </a:t>
            </a:r>
            <a:b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恹恹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欲睡              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纵</a:t>
            </a:r>
            <a:r>
              <a:rPr lang="zh-CN" altLang="en-US" sz="3600" b="1" u="sng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决荡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300" name="文本框 55299"/>
          <p:cNvSpPr txBox="1"/>
          <p:nvPr/>
        </p:nvSpPr>
        <p:spPr>
          <a:xfrm>
            <a:off x="2209800" y="4648200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yín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1" name="文本框 55300"/>
          <p:cNvSpPr txBox="1"/>
          <p:nvPr/>
        </p:nvSpPr>
        <p:spPr>
          <a:xfrm>
            <a:off x="7019925" y="3505200"/>
            <a:ext cx="7921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qí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2" name="文本框 55301"/>
          <p:cNvSpPr txBox="1"/>
          <p:nvPr/>
        </p:nvSpPr>
        <p:spPr>
          <a:xfrm>
            <a:off x="1143000" y="3505200"/>
            <a:ext cx="16843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4000" err="1">
                <a:solidFill>
                  <a:srgbClr val="FF0000"/>
                </a:solidFill>
                <a:latin typeface="Arial" panose="020B0604020202020204" pitchFamily="34" charset="0"/>
              </a:rPr>
              <a:t>pó</a:t>
            </a: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</a:rPr>
              <a:t>suō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3" name="文本框 55302"/>
          <p:cNvSpPr txBox="1"/>
          <p:nvPr/>
        </p:nvSpPr>
        <p:spPr>
          <a:xfrm>
            <a:off x="4067175" y="2438400"/>
            <a:ext cx="15843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ké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4" name="文本框 55303"/>
          <p:cNvSpPr txBox="1"/>
          <p:nvPr/>
        </p:nvSpPr>
        <p:spPr>
          <a:xfrm>
            <a:off x="7010400" y="2895600"/>
            <a:ext cx="1441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qiú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5" name="文本框 55304"/>
          <p:cNvSpPr txBox="1"/>
          <p:nvPr/>
        </p:nvSpPr>
        <p:spPr>
          <a:xfrm>
            <a:off x="6172200" y="4648200"/>
            <a:ext cx="9271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dǐ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6" name="文本框 55305"/>
          <p:cNvSpPr txBox="1"/>
          <p:nvPr/>
        </p:nvSpPr>
        <p:spPr>
          <a:xfrm>
            <a:off x="4211638" y="3048000"/>
            <a:ext cx="15128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dài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7" name="文本框 55306"/>
          <p:cNvSpPr txBox="1"/>
          <p:nvPr/>
        </p:nvSpPr>
        <p:spPr>
          <a:xfrm>
            <a:off x="1219200" y="2971800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zǎi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8" name="文本框 55307"/>
          <p:cNvSpPr txBox="1"/>
          <p:nvPr/>
        </p:nvSpPr>
        <p:spPr>
          <a:xfrm>
            <a:off x="1447800" y="2438400"/>
            <a:ext cx="14398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zhān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09" name="文本框 55308"/>
          <p:cNvSpPr txBox="1"/>
          <p:nvPr/>
        </p:nvSpPr>
        <p:spPr>
          <a:xfrm>
            <a:off x="2268538" y="5181600"/>
            <a:ext cx="16176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yān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1" name="动作按钮: 第一张 55310">
            <a:hlinkClick r:id="" action="ppaction://hlinkshowjump?jump=firstslide"/>
          </p:cNvPr>
          <p:cNvSpPr/>
          <p:nvPr/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5312" name="矩形 55311"/>
          <p:cNvSpPr/>
          <p:nvPr/>
        </p:nvSpPr>
        <p:spPr>
          <a:xfrm>
            <a:off x="443865" y="-452120"/>
            <a:ext cx="6238875" cy="235712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1051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四、正字正音</a:t>
            </a:r>
            <a:endParaRPr lang="zh-CN" altLang="en-US" sz="360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313" name="矩形 55312"/>
          <p:cNvSpPr/>
          <p:nvPr/>
        </p:nvSpPr>
        <p:spPr>
          <a:xfrm>
            <a:off x="4267200" y="3581400"/>
            <a:ext cx="152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</a:rPr>
              <a:t>nán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4" name="文本框 55313"/>
          <p:cNvSpPr txBox="1"/>
          <p:nvPr/>
        </p:nvSpPr>
        <p:spPr>
          <a:xfrm>
            <a:off x="2209800" y="4114800"/>
            <a:ext cx="1600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</a:rPr>
              <a:t>qián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5" name="矩形 55314"/>
          <p:cNvSpPr/>
          <p:nvPr/>
        </p:nvSpPr>
        <p:spPr>
          <a:xfrm flipH="1">
            <a:off x="6248400" y="403860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4000" b="1" err="1">
                <a:solidFill>
                  <a:srgbClr val="FF0000"/>
                </a:solidFill>
                <a:latin typeface="Arial" panose="020B0604020202020204" pitchFamily="34" charset="0"/>
              </a:rPr>
              <a:t>yì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6" name="矩形 55315"/>
          <p:cNvSpPr/>
          <p:nvPr/>
        </p:nvSpPr>
        <p:spPr>
          <a:xfrm flipH="1">
            <a:off x="6934200" y="2438400"/>
            <a:ext cx="152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</a:rPr>
              <a:t>lǐàn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 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5317" name="矩形 55316"/>
          <p:cNvSpPr/>
          <p:nvPr/>
        </p:nvSpPr>
        <p:spPr>
          <a:xfrm>
            <a:off x="6400800" y="5181600"/>
            <a:ext cx="1673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err="1">
                <a:solidFill>
                  <a:srgbClr val="FF0000"/>
                </a:solidFill>
                <a:latin typeface="Arial" panose="020B0604020202020204" pitchFamily="34" charset="0"/>
              </a:rPr>
              <a:t>héng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 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1" grpId="0"/>
      <p:bldP spid="55302" grpId="0"/>
      <p:bldP spid="55303" grpId="0"/>
      <p:bldP spid="55304" grpId="0"/>
      <p:bldP spid="55305" grpId="0"/>
      <p:bldP spid="55306" grpId="0"/>
      <p:bldP spid="55307" grpId="0"/>
      <p:bldP spid="55308" grpId="0"/>
      <p:bldP spid="55309" grpId="0"/>
      <p:bldP spid="553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0" name="图片 89089" descr="黄土高原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矩形 89090"/>
          <p:cNvSpPr/>
          <p:nvPr/>
        </p:nvSpPr>
        <p:spPr>
          <a:xfrm>
            <a:off x="914400" y="2057400"/>
            <a:ext cx="6858000" cy="3387725"/>
          </a:xfrm>
          <a:prstGeom prst="rect">
            <a:avLst/>
          </a:prstGeom>
          <a:solidFill>
            <a:schemeClr val="bg1">
              <a:alpha val="81000"/>
            </a:schemeClr>
          </a:solidFill>
          <a:ln w="9525">
            <a:noFill/>
          </a:ln>
        </p:spPr>
        <p:txBody>
          <a:bodyPr anchor="ctr">
            <a:spAutoFit/>
          </a:bodyPr>
          <a:p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u="sng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刹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那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         </a:t>
            </a:r>
            <a:r>
              <a:rPr lang="zh-CN" altLang="en-US" sz="3600" b="1" u="sng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参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天</a:t>
            </a:r>
            <a:endParaRPr lang="zh-CN" altLang="en-US" sz="36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u="sng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晕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圈</a:t>
            </a:r>
            <a:r>
              <a:rPr lang="zh-CN" altLang="en-US" sz="36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600" b="1" u="sng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倔强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       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</a:t>
            </a:r>
            <a:r>
              <a:rPr lang="zh-CN" altLang="en-US" sz="3600" b="1" u="sng" dirty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融</a:t>
            </a:r>
            <a:endParaRPr lang="en-US" altLang="zh-CN" sz="3600" b="1" u="sng">
              <a:solidFill>
                <a:srgbClr val="CC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 </a:t>
            </a:r>
            <a:b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       </a:t>
            </a:r>
            <a:endParaRPr lang="zh-CN" altLang="en-US" sz="3600" b="1" u="sng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094" name="文本框 89093"/>
          <p:cNvSpPr txBox="1"/>
          <p:nvPr/>
        </p:nvSpPr>
        <p:spPr>
          <a:xfrm>
            <a:off x="5029200" y="24384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4000" b="1" err="1">
                <a:solidFill>
                  <a:srgbClr val="FF0000"/>
                </a:solidFill>
                <a:latin typeface="Arial" panose="020B0604020202020204" pitchFamily="34" charset="0"/>
              </a:rPr>
              <a:t>cān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5" name="文本框 89094"/>
          <p:cNvSpPr txBox="1"/>
          <p:nvPr/>
        </p:nvSpPr>
        <p:spPr>
          <a:xfrm>
            <a:off x="1828800" y="25908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 </a:t>
            </a:r>
            <a:r>
              <a:rPr lang="en-US" altLang="x-none" sz="3600" b="1" err="1">
                <a:solidFill>
                  <a:srgbClr val="FF0000"/>
                </a:solidFill>
                <a:latin typeface="Arial" panose="020B0604020202020204" pitchFamily="34" charset="0"/>
              </a:rPr>
              <a:t>chà</a:t>
            </a:r>
            <a:endParaRPr lang="en-US" altLang="x-none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6" name="文本框 89095"/>
          <p:cNvSpPr txBox="1"/>
          <p:nvPr/>
        </p:nvSpPr>
        <p:spPr>
          <a:xfrm>
            <a:off x="4191000" y="2667000"/>
            <a:ext cx="1752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8" name="文本框 89097"/>
          <p:cNvSpPr txBox="1"/>
          <p:nvPr/>
        </p:nvSpPr>
        <p:spPr>
          <a:xfrm>
            <a:off x="4953000" y="3124200"/>
            <a:ext cx="24384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4000" b="1" err="1">
                <a:solidFill>
                  <a:srgbClr val="FF0000"/>
                </a:solidFill>
                <a:latin typeface="Arial" panose="020B0604020202020204" pitchFamily="34" charset="0"/>
              </a:rPr>
              <a:t>juéjiàng</a:t>
            </a:r>
            <a:endParaRPr lang="en-US" altLang="x-none" sz="40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9" name="文本框 89098"/>
          <p:cNvSpPr txBox="1"/>
          <p:nvPr/>
        </p:nvSpPr>
        <p:spPr>
          <a:xfrm>
            <a:off x="1981200" y="3124200"/>
            <a:ext cx="2133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4000" b="1" err="1">
                <a:solidFill>
                  <a:srgbClr val="FF0000"/>
                </a:solidFill>
                <a:latin typeface="Arial" panose="020B0604020202020204" pitchFamily="34" charset="0"/>
              </a:rPr>
              <a:t>yùn</a:t>
            </a:r>
            <a:endParaRPr lang="en-US" altLang="x-none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102" name="动作按钮: 第一张 89101">
            <a:hlinkClick r:id="" action="ppaction://hlinkshowjump?jump=firstslide"/>
          </p:cNvPr>
          <p:cNvSpPr/>
          <p:nvPr/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9104" name="矩形 89103"/>
          <p:cNvSpPr/>
          <p:nvPr/>
        </p:nvSpPr>
        <p:spPr>
          <a:xfrm>
            <a:off x="2057400" y="3733800"/>
            <a:ext cx="1600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</a:rPr>
              <a:t>zhū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105" name="矩形 89104"/>
          <p:cNvSpPr/>
          <p:nvPr/>
        </p:nvSpPr>
        <p:spPr>
          <a:xfrm>
            <a:off x="5105400" y="36576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</a:rPr>
              <a:t>róng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4" grpId="0"/>
      <p:bldP spid="89095" grpId="0"/>
      <p:bldP spid="89096" grpId="0"/>
      <p:bldP spid="89098" grpId="0"/>
      <p:bldP spid="890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80897"/>
          <p:cNvSpPr txBox="1"/>
          <p:nvPr/>
        </p:nvSpPr>
        <p:spPr>
          <a:xfrm>
            <a:off x="3048000" y="56388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lang="en-US" altLang="zh-CN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0899" name="北国之春.MID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0" name="图片 808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57200" y="-1524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1" name="图片 80900" descr="NA01441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7200" y="6019800"/>
            <a:ext cx="10668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3" name="矩形 80902"/>
          <p:cNvSpPr/>
          <p:nvPr/>
        </p:nvSpPr>
        <p:spPr>
          <a:xfrm>
            <a:off x="1066800" y="0"/>
            <a:ext cx="51054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68"/>
              </a:avLst>
            </a:prstTxWarp>
            <a:normAutofit/>
          </a:bodyPr>
          <a:p>
            <a:pPr algn="ctr"/>
            <a:r>
              <a:rPr lang="zh-CN" altLang="en-US" sz="9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rPr>
              <a:t>五、品读课文</a:t>
            </a:r>
            <a:endParaRPr lang="zh-CN" altLang="en-US" sz="9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80904" name="矩形 80903"/>
          <p:cNvSpPr/>
          <p:nvPr/>
        </p:nvSpPr>
        <p:spPr>
          <a:xfrm rot="-10241058" flipH="1" flipV="1">
            <a:off x="838200" y="1452563"/>
            <a:ext cx="2360613" cy="15208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0935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156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1、段落划分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156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05" name="矩形 80904"/>
          <p:cNvSpPr/>
          <p:nvPr/>
        </p:nvSpPr>
        <p:spPr>
          <a:xfrm>
            <a:off x="-228600" y="3124200"/>
            <a:ext cx="89916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第一部分（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段）    直抒胸臆，点明题旨。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第二部分（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2--4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段）展示背景，突出主体。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第三部分（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5--6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段）具体描绘，倾情赞美。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第四部分（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7--8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段）揭象征意，点明主题。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第五部分（</a:t>
            </a:r>
            <a:r>
              <a:rPr lang="en-US" altLang="zh-CN" sz="3600" b="1">
                <a:solidFill>
                  <a:srgbClr val="FFFF00"/>
                </a:solidFill>
                <a:latin typeface="Arial" panose="020B0604020202020204" pitchFamily="34" charset="0"/>
              </a:rPr>
              <a:t>9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段）     照应开头，深化中心。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80906" name="矩形 80905"/>
          <p:cNvSpPr/>
          <p:nvPr/>
        </p:nvSpPr>
        <p:spPr>
          <a:xfrm>
            <a:off x="1066800" y="0"/>
            <a:ext cx="51054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68"/>
              </a:avLst>
            </a:prstTxWarp>
            <a:normAutofit/>
          </a:bodyPr>
          <a:p>
            <a:pPr algn="ctr"/>
            <a:r>
              <a:rPr lang="zh-CN" altLang="en-US" sz="9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rPr>
              <a:t>五、品读课文</a:t>
            </a:r>
            <a:endParaRPr lang="zh-CN" altLang="en-US" sz="9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楷体_GB2312" charset="0"/>
              <a:ea typeface="楷体_GB2312" charset="0"/>
            </a:endParaRPr>
          </a:p>
        </p:txBody>
      </p:sp>
      <p:pic>
        <p:nvPicPr>
          <p:cNvPr id="2" name="茅盾《白杨礼赞》-houshuhui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89800" y="210185"/>
            <a:ext cx="631825" cy="75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08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344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899"/>
                </p:tgtEl>
              </p:cMediaNode>
            </p:audio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>
          <a:xfrm>
            <a:off x="323850" y="1196975"/>
            <a:ext cx="7920038" cy="4114800"/>
          </a:xfrm>
        </p:spPr>
        <p:txBody>
          <a:bodyPr/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段：白杨树实在是不平凡的，我赞美白杨树</a:t>
            </a:r>
            <a:r>
              <a:rPr lang="en-US" altLang="zh-CN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!  </a:t>
            </a:r>
            <a:endParaRPr lang="en-US" altLang="zh-CN" sz="2800" b="1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段：那就是白杨树，西北极普通的一种树，然而实在是不平凡的一种树。</a:t>
            </a:r>
            <a:r>
              <a:rPr lang="zh-CN" altLang="en-US" sz="2800" b="1">
                <a:latin typeface="方正姚体" pitchFamily="2" charset="-122"/>
                <a:ea typeface="方正姚体" pitchFamily="2" charset="-122"/>
              </a:rPr>
              <a:t>  </a:t>
            </a:r>
            <a:endParaRPr lang="zh-CN" altLang="en-US" sz="2800" b="1">
              <a:latin typeface="方正姚体" pitchFamily="2" charset="-122"/>
              <a:ea typeface="方正姚体" pitchFamily="2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段：这就是白杨树，西北极普通的一种树，然而决不是平凡的树。  </a:t>
            </a:r>
            <a:endParaRPr lang="zh-CN" altLang="en-US" sz="2800" b="1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段：白杨树实在是不平凡的，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方正姚体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我赞美白杨树，就因为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方正姚体" pitchFamily="2" charset="-122"/>
              </a:rPr>
              <a:t>……</a:t>
            </a:r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  </a:t>
            </a:r>
            <a:endParaRPr lang="en-US" altLang="zh-CN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en-US" altLang="zh-CN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9</a:t>
            </a:r>
            <a:r>
              <a:rPr lang="zh-CN" altLang="en-US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段：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方正姚体" pitchFamily="2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我要高声赞美白杨树</a:t>
            </a:r>
            <a:r>
              <a:rPr lang="en-US" altLang="zh-CN" sz="28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!</a:t>
            </a:r>
            <a:r>
              <a:rPr lang="en-US" altLang="zh-CN" sz="280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en-US" altLang="zh-CN" sz="280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6387" name="横卷形 16386"/>
          <p:cNvSpPr/>
          <p:nvPr/>
        </p:nvSpPr>
        <p:spPr>
          <a:xfrm>
            <a:off x="533400" y="0"/>
            <a:ext cx="8070850" cy="1219200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、划出直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接赞美白杨树的语句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539750" y="5373688"/>
            <a:ext cx="3024188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67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“不平凡”</a:t>
            </a:r>
            <a:endParaRPr lang="zh-CN" altLang="en-US" sz="3600" b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67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3581400" y="5300663"/>
            <a:ext cx="5562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是作者抒发赞美的基础，也是结构文章的线索。</a:t>
            </a:r>
            <a:endParaRPr lang="zh-CN" altLang="en-US" sz="3600" b="1">
              <a:solidFill>
                <a:schemeClr val="hlink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6390" name="动作按钮: 第一张 16389">
            <a:hlinkClick r:id="" action="ppaction://hlinkshowjump?jump=firstslide"/>
          </p:cNvPr>
          <p:cNvSpPr/>
          <p:nvPr/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391" name="右大括号 16390"/>
          <p:cNvSpPr/>
          <p:nvPr/>
        </p:nvSpPr>
        <p:spPr>
          <a:xfrm>
            <a:off x="8229600" y="1447800"/>
            <a:ext cx="144463" cy="3311525"/>
          </a:xfrm>
          <a:prstGeom prst="rightBrace">
            <a:avLst>
              <a:gd name="adj1" fmla="val 191024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2" name="矩形 16391"/>
          <p:cNvSpPr/>
          <p:nvPr/>
        </p:nvSpPr>
        <p:spPr>
          <a:xfrm rot="5400000">
            <a:off x="7607300" y="2695575"/>
            <a:ext cx="2233613" cy="5302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/>
            <a:r>
              <a:rPr lang="zh-CN" altLang="en-US" sz="3600" b="1" spc="-180" normalizeH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首尾照应</a:t>
            </a:r>
            <a:endParaRPr lang="zh-CN" altLang="en-US" sz="3600" b="1" spc="-180" normalizeH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2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charRg st="2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charRg st="2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6386">
                                            <p:txEl>
                                              <p:charRg st="62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96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6386">
                                            <p:txEl>
                                              <p:charRg st="96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129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86">
                                            <p:txEl>
                                              <p:charRg st="129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86">
                                            <p:txEl>
                                              <p:charRg st="129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ae2fbf1d80cba4f4a78669c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24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533400" y="1295400"/>
            <a:ext cx="8229600" cy="2957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明确：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   （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）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通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过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某一特定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的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具体形象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来</a:t>
            </a:r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暗示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另一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事物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或某种较为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普遍的意义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，这种手法叫象征。</a:t>
            </a:r>
            <a:endParaRPr lang="zh-CN" altLang="en-US" sz="3600" b="1">
              <a:solidFill>
                <a:schemeClr val="accent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381000" y="4321175"/>
            <a:ext cx="8458200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象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征体和本体之间存在着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某种相似的特点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，可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以借助读者的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想象和联想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把它们联系起来。 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横卷形 22532"/>
          <p:cNvSpPr/>
          <p:nvPr/>
        </p:nvSpPr>
        <p:spPr>
          <a:xfrm>
            <a:off x="228600" y="-152400"/>
            <a:ext cx="8763000" cy="2057400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、什么叫象征，本文的象征体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和本体是什么？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12633049_20050906144701354785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4127500"/>
            <a:ext cx="3492500" cy="273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19458" descr="白杨树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171700" cy="393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矩形 19459"/>
          <p:cNvSpPr/>
          <p:nvPr/>
        </p:nvSpPr>
        <p:spPr>
          <a:xfrm>
            <a:off x="0" y="304800"/>
            <a:ext cx="2268538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056"/>
              </a:avLst>
            </a:prstTxWarp>
            <a:normAutofit/>
          </a:bodyPr>
          <a:p>
            <a:pPr algn="ctr"/>
            <a:r>
              <a:rPr lang="zh-CN" altLang="en-US" sz="3600" b="1" normalizeH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白杨树</a:t>
            </a:r>
            <a:endParaRPr lang="zh-CN" altLang="en-US" sz="3600" b="1" normalizeH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228600" y="4800600"/>
            <a:ext cx="4419600" cy="1604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（2）象征本体和象征体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6877050" y="4221163"/>
            <a:ext cx="208915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normalizeH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99190" dir="7788334" algn="ctr" rotWithShape="0">
                    <a:srgbClr val="00008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抗日军民</a:t>
            </a:r>
            <a:endParaRPr lang="zh-CN" altLang="en-US" sz="3600" normalizeH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99190" dir="7788334" algn="ctr" rotWithShape="0">
                  <a:srgbClr val="00008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3" name="直接连接符 19462"/>
          <p:cNvSpPr/>
          <p:nvPr/>
        </p:nvSpPr>
        <p:spPr>
          <a:xfrm>
            <a:off x="2051050" y="2276475"/>
            <a:ext cx="3455988" cy="3240088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4" name="文本框 19463"/>
          <p:cNvSpPr txBox="1"/>
          <p:nvPr/>
        </p:nvSpPr>
        <p:spPr>
          <a:xfrm>
            <a:off x="3203575" y="2708275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Verdana" panose="020B0604030504040204" pitchFamily="34" charset="0"/>
              </a:rPr>
              <a:t>层</a:t>
            </a:r>
            <a:endParaRPr lang="zh-CN" altLang="en-US" sz="3600" b="1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2411413" y="1916113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Verdana" panose="020B0604030504040204" pitchFamily="34" charset="0"/>
              </a:rPr>
              <a:t>层</a:t>
            </a:r>
            <a:endParaRPr lang="zh-CN" altLang="en-US" sz="3600" b="1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6" name="文本框 19465"/>
          <p:cNvSpPr txBox="1"/>
          <p:nvPr/>
        </p:nvSpPr>
        <p:spPr>
          <a:xfrm>
            <a:off x="4067175" y="3644900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Verdana" panose="020B0604030504040204" pitchFamily="34" charset="0"/>
              </a:rPr>
              <a:t>深</a:t>
            </a:r>
            <a:endParaRPr lang="zh-CN" altLang="en-US" sz="3600" b="1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7" name="文本框 19466"/>
          <p:cNvSpPr txBox="1"/>
          <p:nvPr/>
        </p:nvSpPr>
        <p:spPr>
          <a:xfrm>
            <a:off x="4932363" y="4365625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Verdana" panose="020B0604030504040204" pitchFamily="34" charset="0"/>
              </a:rPr>
              <a:t>入</a:t>
            </a:r>
            <a:endParaRPr lang="zh-CN" altLang="en-US" sz="3600" b="1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3816350" y="0"/>
            <a:ext cx="5327650" cy="3084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Verdana" panose="020B0604030504040204" pitchFamily="34" charset="0"/>
              </a:rPr>
              <a:t>树（本体）</a:t>
            </a:r>
            <a:r>
              <a:rPr lang="en-US" altLang="zh-CN" sz="2800" b="1">
                <a:solidFill>
                  <a:srgbClr val="0000FF"/>
                </a:solidFill>
                <a:latin typeface="Verdana" panose="020B0604030504040204" pitchFamily="34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人</a:t>
            </a:r>
            <a:r>
              <a:rPr lang="zh-CN" altLang="en-US" sz="2800" b="1" dirty="0">
                <a:solidFill>
                  <a:srgbClr val="0000FF"/>
                </a:solidFill>
                <a:latin typeface="Verdana" panose="020B0604030504040204" pitchFamily="34" charset="0"/>
              </a:rPr>
              <a:t>（象征体）</a:t>
            </a:r>
            <a:endParaRPr lang="zh-CN" altLang="en-US" sz="2800" b="1">
              <a:solidFill>
                <a:srgbClr val="0000FF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Verdana" panose="020B0604030504040204" pitchFamily="34" charset="0"/>
              </a:rPr>
              <a:t>朴质、严肃</a:t>
            </a:r>
            <a:endParaRPr lang="zh-CN" altLang="en-US" sz="2800" b="1">
              <a:solidFill>
                <a:srgbClr val="0000FF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Verdana" panose="020B0604030504040204" pitchFamily="34" charset="0"/>
              </a:rPr>
              <a:t>坚强不屈</a:t>
            </a:r>
            <a:endParaRPr lang="zh-CN" altLang="en-US" sz="2800" b="1">
              <a:solidFill>
                <a:srgbClr val="0000FF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Verdana" panose="020B0604030504040204" pitchFamily="34" charset="0"/>
              </a:rPr>
              <a:t>坚强不屈 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</a:rPr>
              <a:t>哨兵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Verdana" panose="020B0604030504040204" pitchFamily="34" charset="0"/>
              </a:rPr>
              <a:t>团结、力求</a:t>
            </a:r>
            <a:r>
              <a:rPr lang="zh-CN" altLang="en-US" sz="2800" b="1" dirty="0">
                <a:solidFill>
                  <a:srgbClr val="0000FF"/>
                </a:solidFill>
                <a:latin typeface="Verdana" panose="020B0604030504040204" pitchFamily="34" charset="0"/>
              </a:rPr>
              <a:t>上进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</a:rPr>
              <a:t>精神和意志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9469" name="矩形 19468"/>
          <p:cNvSpPr/>
          <p:nvPr/>
        </p:nvSpPr>
        <p:spPr>
          <a:xfrm>
            <a:off x="6156325" y="908050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Verdana" panose="020B0604030504040204" pitchFamily="34" charset="0"/>
              </a:rPr>
              <a:t>北方的农民</a:t>
            </a:r>
            <a:endParaRPr lang="zh-CN" altLang="en-US" sz="2800" b="1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9470" name="右大括号 19469"/>
          <p:cNvSpPr/>
          <p:nvPr/>
        </p:nvSpPr>
        <p:spPr>
          <a:xfrm>
            <a:off x="5791200" y="914400"/>
            <a:ext cx="71438" cy="649288"/>
          </a:xfrm>
          <a:prstGeom prst="rightBrace">
            <a:avLst>
              <a:gd name="adj1" fmla="val 75740"/>
              <a:gd name="adj2" fmla="val 50000"/>
            </a:avLst>
          </a:prstGeom>
          <a:noFill/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16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22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2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4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19465" grpId="0"/>
      <p:bldP spid="19466" grpId="0"/>
      <p:bldP spid="19467" grpId="0"/>
      <p:bldP spid="19469" grpId="0"/>
      <p:bldP spid="194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标题 983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98308" name="图片 1" descr="1598.jpg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8309" name="矩形 98308"/>
          <p:cNvSpPr/>
          <p:nvPr/>
        </p:nvSpPr>
        <p:spPr>
          <a:xfrm>
            <a:off x="0" y="4648200"/>
            <a:ext cx="9144000" cy="3016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  <a:t>    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这种写法就叫象征。象征是写作方法而不是拟人、比喻之类的修辞法。拟人、比喻只表现在句子上，象征表现在篇章上，作者将所描绘的事物赋予一定的意义。 </a:t>
            </a:r>
            <a:b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</a:br>
            <a:br>
              <a:rPr lang="zh-CN" altLang="en-US" sz="3200" b="1" dirty="0">
                <a:latin typeface="Arial" panose="020B0604020202020204" pitchFamily="34" charset="0"/>
                <a:ea typeface="华文新魏" pitchFamily="2" charset="-122"/>
              </a:rPr>
            </a:br>
            <a:endParaRPr lang="zh-CN" altLang="en-US" sz="3200" b="1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7200" dirty="0">
                <a:solidFill>
                  <a:srgbClr val="FF6600"/>
                </a:solidFill>
              </a:rPr>
              <a:t>欣赏歌曲</a:t>
            </a:r>
            <a:endParaRPr lang="zh-CN" altLang="en-US" sz="7200" dirty="0">
              <a:solidFill>
                <a:srgbClr val="FF6600"/>
              </a:solidFill>
            </a:endParaRPr>
          </a:p>
        </p:txBody>
      </p:sp>
      <p:sp>
        <p:nvSpPr>
          <p:cNvPr id="30723" name="文本占位符 30722"/>
          <p:cNvSpPr>
            <a:spLocks noGrp="1" noRot="1"/>
          </p:cNvSpPr>
          <p:nvPr>
            <p:ph type="body" idx="1"/>
          </p:nvPr>
        </p:nvSpPr>
        <p:spPr>
          <a:xfrm>
            <a:off x="179388" y="1600200"/>
            <a:ext cx="8964612" cy="4498975"/>
          </a:xfrm>
        </p:spPr>
        <p:txBody>
          <a:bodyPr/>
          <a:p>
            <a:r>
              <a:rPr lang="zh-CN" altLang="en-US" sz="6000" b="1" dirty="0">
                <a:solidFill>
                  <a:srgbClr val="3333FF"/>
                </a:solidFill>
              </a:rPr>
              <a:t>思考：</a:t>
            </a:r>
            <a:endParaRPr lang="zh-CN" altLang="en-US" sz="6000" b="1" dirty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b="1" dirty="0"/>
              <a:t>       </a:t>
            </a:r>
            <a:r>
              <a:rPr lang="zh-CN" altLang="en-US" sz="4400" b="1" dirty="0"/>
              <a:t>歌词里的意象有没有象征意义？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什么是象征？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象征和比喻、拟人有什么不同？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d1f0c016a8b4d86820a4e9a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4578"/>
          <p:cNvSpPr/>
          <p:nvPr/>
        </p:nvSpPr>
        <p:spPr>
          <a:xfrm>
            <a:off x="381000" y="1050925"/>
            <a:ext cx="4114800" cy="4781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400" b="1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         </a:t>
            </a:r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、在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文章中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找出</a:t>
            </a:r>
            <a:r>
              <a:rPr lang="zh-CN" altLang="en-US" sz="4400" b="1" dirty="0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集中</a:t>
            </a:r>
            <a:r>
              <a:rPr lang="zh-CN" altLang="en-US" sz="4400" b="1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描</a:t>
            </a:r>
            <a:r>
              <a:rPr lang="zh-CN" altLang="en-US" sz="4400" b="1" dirty="0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写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白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杨树的段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落，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说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一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说白杨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树与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北方军民有哪些</a:t>
            </a:r>
            <a:r>
              <a:rPr lang="zh-CN" altLang="en-US" sz="4400" b="1" dirty="0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相</a:t>
            </a:r>
            <a:r>
              <a:rPr lang="zh-CN" altLang="en-US" sz="4400" b="1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似点。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 </a:t>
            </a:r>
            <a:br>
              <a:rPr lang="zh-CN" altLang="en-US" sz="4400" b="1">
                <a:latin typeface="华文新魏" pitchFamily="2" charset="-122"/>
                <a:ea typeface="华文新魏" pitchFamily="2" charset="-122"/>
              </a:rPr>
            </a:br>
            <a:endParaRPr lang="zh-CN" altLang="en-US" sz="44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5602" name="图片 3" descr="W02009042337593218638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762000"/>
            <a:ext cx="6096000" cy="557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Box 2"/>
          <p:cNvSpPr txBox="1"/>
          <p:nvPr/>
        </p:nvSpPr>
        <p:spPr>
          <a:xfrm>
            <a:off x="6950075" y="228600"/>
            <a:ext cx="2193925" cy="6477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400" b="1" dirty="0">
                <a:solidFill>
                  <a:srgbClr val="FFFF00"/>
                </a:solidFill>
                <a:latin typeface="方正姚体" pitchFamily="2" charset="-122"/>
                <a:ea typeface="方正姚体" pitchFamily="2" charset="-122"/>
              </a:rPr>
              <a:t>（五</a:t>
            </a:r>
            <a:r>
              <a:rPr lang="en-US" altLang="zh-CN" sz="4400" b="1">
                <a:solidFill>
                  <a:srgbClr val="FFFF00"/>
                </a:solidFill>
                <a:latin typeface="方正舒体" pitchFamily="2" charset="-122"/>
                <a:ea typeface="方正姚体" pitchFamily="2" charset="-122"/>
              </a:rPr>
              <a:t>—</a:t>
            </a:r>
            <a:r>
              <a:rPr lang="zh-CN" altLang="en-US" sz="4400" b="1" dirty="0">
                <a:solidFill>
                  <a:srgbClr val="FFFF00"/>
                </a:solidFill>
                <a:latin typeface="方正姚体" pitchFamily="2" charset="-122"/>
                <a:ea typeface="方正姚体" pitchFamily="2" charset="-122"/>
              </a:rPr>
              <a:t>六段）                        那是力争上游的一种树，笔直的干，笔直的枝。</a:t>
            </a:r>
            <a:endParaRPr lang="zh-CN" altLang="en-US" sz="4400" b="1" dirty="0">
              <a:solidFill>
                <a:srgbClr val="FFFF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5604" name="日期占位符 6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x-none" sz="12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5" name="页脚占位符 5"/>
          <p:cNvSpPr txBox="1">
            <a:spLocks noGrp="1"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灯片编号占位符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0" y="5943600"/>
            <a:ext cx="5638800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chemeClr val="bg1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pic>
        <p:nvPicPr>
          <p:cNvPr id="26627" name="158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2813" y="62372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26627"/>
          <p:cNvSpPr txBox="1"/>
          <p:nvPr/>
        </p:nvSpPr>
        <p:spPr>
          <a:xfrm>
            <a:off x="792163" y="2362200"/>
            <a:ext cx="2439987" cy="4495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endParaRPr lang="zh-CN" altLang="en-US" sz="4000" dirty="0">
              <a:solidFill>
                <a:srgbClr val="FFFF66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800" dirty="0">
                <a:solidFill>
                  <a:srgbClr val="FFFF66"/>
                </a:solidFill>
                <a:latin typeface="方正姚体" pitchFamily="2" charset="-122"/>
                <a:ea typeface="方正姚体" pitchFamily="2" charset="-122"/>
              </a:rPr>
              <a:t>（笔直的干，</a:t>
            </a:r>
            <a:endParaRPr lang="zh-CN" altLang="en-US" sz="4800" dirty="0">
              <a:solidFill>
                <a:srgbClr val="FFFF66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4800" dirty="0">
                <a:solidFill>
                  <a:srgbClr val="FFFF66"/>
                </a:solidFill>
                <a:latin typeface="方正姚体" pitchFamily="2" charset="-122"/>
                <a:ea typeface="方正姚体" pitchFamily="2" charset="-122"/>
              </a:rPr>
              <a:t>笔直的枝。）</a:t>
            </a:r>
            <a:r>
              <a:rPr lang="zh-CN" altLang="en-US" sz="6000" dirty="0">
                <a:solidFill>
                  <a:srgbClr val="FFFF66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6000" dirty="0">
              <a:solidFill>
                <a:srgbClr val="FFFF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6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3498" fill="hold"/>
                                        <p:tgtEl>
                                          <p:spTgt spid="266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7"/>
                </p:tgtEl>
              </p:cMediaNode>
            </p:audio>
          </p:childTnLst>
        </p:cTn>
      </p:par>
    </p:tnLst>
    <p:bldLst>
      <p:bldP spid="266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图片 1" descr="159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533400"/>
            <a:ext cx="4953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2"/>
          <p:cNvSpPr txBox="1"/>
          <p:nvPr/>
        </p:nvSpPr>
        <p:spPr>
          <a:xfrm>
            <a:off x="6064250" y="1071563"/>
            <a:ext cx="2622550" cy="43719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b="1" dirty="0">
                <a:latin typeface="方正舒体" pitchFamily="2" charset="-122"/>
                <a:ea typeface="方正舒体" pitchFamily="2" charset="-122"/>
              </a:rPr>
              <a:t>它的干通常是丈把高，像加过人工似的，一丈以内绝无旁枝。</a:t>
            </a:r>
            <a:endParaRPr lang="zh-CN" altLang="en-US" sz="4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7652" name="日期占位符 5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fld id="{BB962C8B-B14F-4D97-AF65-F5344CB8AC3E}" type="datetime1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3" name="页脚占位符 4"/>
          <p:cNvSpPr txBox="1">
            <a:spLocks noGrp="1"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桐城市黄岗初中：舒林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4" name="灯片编号占位符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fld id="{9A0DB2DC-4C9A-4742-B13C-FB6460FD3503}" type="slidenum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4" name="图片 2" descr="5_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28600"/>
            <a:ext cx="5791200" cy="638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Box 4"/>
          <p:cNvSpPr txBox="1"/>
          <p:nvPr/>
        </p:nvSpPr>
        <p:spPr>
          <a:xfrm>
            <a:off x="6292850" y="228600"/>
            <a:ext cx="2622550" cy="624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        它所有的丫枝一律向上，而且紧紧靠拢，也像加过人工似的，成为一束，绝不旁逸斜出。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676" name="日期占位符 6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fld id="{BB962C8B-B14F-4D97-AF65-F5344CB8AC3E}" type="datetime1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77" name="页脚占位符 5"/>
          <p:cNvSpPr txBox="1">
            <a:spLocks noGrp="1"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桐城市黄岗初中：舒林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8678" name="灯片编号占位符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fld id="{9A0DB2DC-4C9A-4742-B13C-FB6460FD3503}" type="slidenum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698" name="图片 1" descr="200869821387504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Box 2"/>
          <p:cNvSpPr txBox="1"/>
          <p:nvPr/>
        </p:nvSpPr>
        <p:spPr>
          <a:xfrm>
            <a:off x="687388" y="304800"/>
            <a:ext cx="8196262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400" b="1" dirty="0">
                <a:solidFill>
                  <a:schemeClr val="hlink"/>
                </a:solidFill>
                <a:latin typeface="Arial" panose="020B0604020202020204" pitchFamily="34" charset="0"/>
                <a:ea typeface="华文行楷" pitchFamily="2" charset="-122"/>
              </a:rPr>
              <a:t>它的宽大的叶子也是片片向上，几乎没有斜生的，更不用说倒垂了。</a:t>
            </a:r>
            <a:endParaRPr lang="zh-CN" altLang="en-US" sz="4400" b="1" dirty="0">
              <a:solidFill>
                <a:schemeClr val="hlink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9700" name="日期占位符 5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x-none" sz="12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9701" name="页脚占位符 4"/>
          <p:cNvSpPr txBox="1">
            <a:spLocks noGrp="1"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9702" name="灯片编号占位符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fld id="{9A0DB2DC-4C9A-4742-B13C-FB6460FD3503}" type="slidenum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22" name="158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0425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30722"/>
          <p:cNvSpPr/>
          <p:nvPr/>
        </p:nvSpPr>
        <p:spPr>
          <a:xfrm>
            <a:off x="2514600" y="1050925"/>
            <a:ext cx="5594350" cy="22875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800" b="1" dirty="0">
                <a:solidFill>
                  <a:srgbClr val="FF0066"/>
                </a:solidFill>
                <a:latin typeface="方正姚体" pitchFamily="2" charset="-122"/>
                <a:ea typeface="方正姚体" pitchFamily="2" charset="-122"/>
              </a:rPr>
              <a:t>它的皮光滑而有银色的晕圈，微微泛出淡青色。 </a:t>
            </a:r>
            <a:endParaRPr lang="zh-CN" altLang="en-US" sz="4800" b="1" dirty="0">
              <a:solidFill>
                <a:srgbClr val="FF0066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3498" fill="hold"/>
                                        <p:tgtEl>
                                          <p:spTgt spid="307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2"/>
                </p:tgtEl>
              </p:cMediaNode>
            </p:audio>
          </p:childTnLst>
        </p:cTn>
      </p:par>
    </p:tnLst>
    <p:bldLst>
      <p:bldP spid="307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6" name="图片 1" descr="10c650a74258efb4d043580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457200"/>
            <a:ext cx="73152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Box 2"/>
          <p:cNvSpPr txBox="1"/>
          <p:nvPr/>
        </p:nvSpPr>
        <p:spPr>
          <a:xfrm>
            <a:off x="1295400" y="4495800"/>
            <a:ext cx="700087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4400" b="1" dirty="0">
                <a:solidFill>
                  <a:srgbClr val="FFFF00"/>
                </a:solidFill>
                <a:latin typeface="幼圆" pitchFamily="49" charset="-122"/>
                <a:ea typeface="幼圆" pitchFamily="49" charset="-122"/>
              </a:rPr>
              <a:t>皮光滑有银色的晕圈，微微泛出淡青色。）</a:t>
            </a:r>
            <a:endParaRPr lang="zh-CN" altLang="en-US" sz="4400" b="1" dirty="0">
              <a:solidFill>
                <a:srgbClr val="FFFF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1748" name="日期占位符 5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49" name="页脚占位符 4"/>
          <p:cNvSpPr txBox="1">
            <a:spLocks noGrp="1"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0" name="灯片编号占位符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TextBox 2"/>
          <p:cNvSpPr txBox="1"/>
          <p:nvPr/>
        </p:nvSpPr>
        <p:spPr>
          <a:xfrm>
            <a:off x="5435600" y="214313"/>
            <a:ext cx="3479800" cy="6143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400" b="1" dirty="0">
                <a:latin typeface="华文行楷" pitchFamily="2" charset="-122"/>
              </a:rPr>
              <a:t>         </a:t>
            </a:r>
            <a:r>
              <a:rPr lang="zh-CN" altLang="en-US" sz="3600" b="1" dirty="0">
                <a:latin typeface="华文行楷" pitchFamily="2" charset="-122"/>
                <a:ea typeface="华文行楷" pitchFamily="2" charset="-122"/>
              </a:rPr>
              <a:t>这是虽在北方风雪的压迫下却保持着倔强挺立的一种树。哪怕只有碗那样粗细，它却努力向上发展，高到丈许，两丈，参天耸立，不折不挠，对抗着西北风。</a:t>
            </a:r>
            <a:endParaRPr lang="zh-CN" altLang="en-US" sz="36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2771" name="日期占位符 6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fld id="{BB962C8B-B14F-4D97-AF65-F5344CB8AC3E}" type="datetime1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2772" name="页脚占位符 5"/>
          <p:cNvSpPr txBox="1">
            <a:spLocks noGrp="1"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桐城市黄岗初中：舒林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2773" name="灯片编号占位符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fld id="{9A0DB2DC-4C9A-4742-B13C-FB6460FD3503}" type="slidenum"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</a:fld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32774" name="图片 3277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14508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3794" name="图片 3" descr="7193645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734922">
            <a:off x="379413" y="903288"/>
            <a:ext cx="803275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日期占位符 5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altLang="x-none" sz="12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3796" name="页脚占位符 4"/>
          <p:cNvSpPr txBox="1">
            <a:spLocks noGrp="1"/>
          </p:cNvSpPr>
          <p:nvPr/>
        </p:nvSpPr>
        <p:spPr>
          <a:xfrm>
            <a:off x="0" y="4495800"/>
            <a:ext cx="8763000" cy="14652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这就是白杨树，西北极普通的一种树，然而决不是平凡的树！</a:t>
            </a:r>
            <a:endParaRPr lang="zh-CN" altLang="en-US" sz="44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7" name="灯片编号占位符 2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r>
              <a:rPr lang="zh-CN" altLang="en-US" sz="1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zh-CN" altLang="en-US" sz="12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7884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象征</a:t>
            </a:r>
            <a:endParaRPr lang="zh-CN" altLang="en-US" dirty="0"/>
          </a:p>
        </p:txBody>
      </p:sp>
      <p:sp>
        <p:nvSpPr>
          <p:cNvPr id="78851" name="文本占位符 7885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b="1" dirty="0"/>
              <a:t>象征是一种表现手法，也被称为“托义于物”或“借此言彼”，即</a:t>
            </a:r>
            <a:r>
              <a:rPr lang="zh-CN" altLang="en-US" sz="3600" b="1" dirty="0">
                <a:solidFill>
                  <a:srgbClr val="3333FF"/>
                </a:solidFill>
              </a:rPr>
              <a:t>通过某一特定的具体形象来表现抽象事物或思想感情 。</a:t>
            </a:r>
            <a:endParaRPr lang="zh-CN" altLang="en-US" sz="3600" b="1" dirty="0">
              <a:solidFill>
                <a:srgbClr val="3333FF"/>
              </a:solidFill>
            </a:endParaRPr>
          </a:p>
          <a:p>
            <a:r>
              <a:rPr lang="zh-CN" altLang="en-US" sz="3600" b="1" dirty="0"/>
              <a:t>它的特点是：利用象征物与被象征物之间的某种类似，使被象征物的某一特点得到含蓄而形象的表现。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FFFFCC"/>
          </a:fgClr>
          <a:bgClr>
            <a:srgbClr val="FFCC99"/>
          </a:bgClr>
        </a:pattFill>
        <a:effectLst/>
      </p:bgPr>
    </p:bg>
    <p:spTree>
      <p:nvGrpSpPr>
        <p:cNvPr id="1" name=""/>
        <p:cNvGrpSpPr/>
        <p:nvPr/>
      </p:nvGrpSpPr>
      <p:grpSpPr/>
      <p:pic>
        <p:nvPicPr>
          <p:cNvPr id="34818" name="图片 34817" descr="pain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9060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34818" descr="pain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9800"/>
            <a:ext cx="9144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34819" descr="TINB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95800"/>
            <a:ext cx="914400" cy="2362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1" name="组合 34820"/>
          <p:cNvGrpSpPr/>
          <p:nvPr/>
        </p:nvGrpSpPr>
        <p:grpSpPr>
          <a:xfrm>
            <a:off x="1219200" y="685800"/>
            <a:ext cx="914400" cy="2819400"/>
            <a:chOff x="0" y="0"/>
            <a:chExt cx="432" cy="1632"/>
          </a:xfrm>
        </p:grpSpPr>
        <p:sp>
          <p:nvSpPr>
            <p:cNvPr id="34822" name="椭圆 34821"/>
            <p:cNvSpPr/>
            <p:nvPr/>
          </p:nvSpPr>
          <p:spPr>
            <a:xfrm>
              <a:off x="0" y="0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23" name="文本框 34822"/>
            <p:cNvSpPr txBox="1"/>
            <p:nvPr/>
          </p:nvSpPr>
          <p:spPr>
            <a:xfrm>
              <a:off x="76" y="336"/>
              <a:ext cx="318" cy="10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楷体_GB2312" pitchFamily="49" charset="-122"/>
                </a:rPr>
                <a:t>外部形态</a:t>
              </a:r>
              <a:endParaRPr lang="zh-CN" altLang="en-US" sz="32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4824" name="组合 34823"/>
          <p:cNvGrpSpPr/>
          <p:nvPr/>
        </p:nvGrpSpPr>
        <p:grpSpPr>
          <a:xfrm>
            <a:off x="2209800" y="457200"/>
            <a:ext cx="2362200" cy="3384550"/>
            <a:chOff x="0" y="0"/>
            <a:chExt cx="1344" cy="2132"/>
          </a:xfrm>
        </p:grpSpPr>
        <p:grpSp>
          <p:nvGrpSpPr>
            <p:cNvPr id="34825" name="组合 34824"/>
            <p:cNvGrpSpPr/>
            <p:nvPr/>
          </p:nvGrpSpPr>
          <p:grpSpPr>
            <a:xfrm>
              <a:off x="0" y="0"/>
              <a:ext cx="1296" cy="365"/>
              <a:chOff x="0" y="0"/>
              <a:chExt cx="1296" cy="365"/>
            </a:xfrm>
          </p:grpSpPr>
          <p:sp>
            <p:nvSpPr>
              <p:cNvPr id="34826" name="椭圆 34825"/>
              <p:cNvSpPr/>
              <p:nvPr/>
            </p:nvSpPr>
            <p:spPr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27" name="文本框 34826"/>
              <p:cNvSpPr txBox="1"/>
              <p:nvPr/>
            </p:nvSpPr>
            <p:spPr>
              <a:xfrm>
                <a:off x="144" y="0"/>
                <a:ext cx="1104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3200" b="1" dirty="0">
                    <a:latin typeface="Arial" panose="020B0604020202020204" pitchFamily="34" charset="0"/>
                    <a:ea typeface="楷体_GB2312" pitchFamily="49" charset="-122"/>
                  </a:rPr>
                  <a:t>总的形象</a:t>
                </a:r>
                <a:endParaRPr lang="zh-CN" altLang="en-US" sz="3200" b="1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4828" name="组合 34827"/>
            <p:cNvGrpSpPr/>
            <p:nvPr/>
          </p:nvGrpSpPr>
          <p:grpSpPr>
            <a:xfrm>
              <a:off x="0" y="432"/>
              <a:ext cx="1296" cy="404"/>
              <a:chOff x="0" y="0"/>
              <a:chExt cx="1296" cy="404"/>
            </a:xfrm>
          </p:grpSpPr>
          <p:sp>
            <p:nvSpPr>
              <p:cNvPr id="34829" name="椭圆 34828"/>
              <p:cNvSpPr/>
              <p:nvPr/>
            </p:nvSpPr>
            <p:spPr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0" name="文本框 34829"/>
              <p:cNvSpPr txBox="1"/>
              <p:nvPr/>
            </p:nvSpPr>
            <p:spPr>
              <a:xfrm>
                <a:off x="96" y="0"/>
                <a:ext cx="1104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3600" b="1" dirty="0">
                    <a:latin typeface="Arial" panose="020B0604020202020204" pitchFamily="34" charset="0"/>
                    <a:ea typeface="楷体_GB2312" pitchFamily="49" charset="-122"/>
                  </a:rPr>
                  <a:t>干</a:t>
                </a:r>
                <a:endParaRPr lang="zh-CN" altLang="en-US" sz="3600" b="1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4831" name="组合 34830"/>
            <p:cNvGrpSpPr/>
            <p:nvPr/>
          </p:nvGrpSpPr>
          <p:grpSpPr>
            <a:xfrm>
              <a:off x="48" y="864"/>
              <a:ext cx="1296" cy="404"/>
              <a:chOff x="0" y="0"/>
              <a:chExt cx="1296" cy="404"/>
            </a:xfrm>
          </p:grpSpPr>
          <p:sp>
            <p:nvSpPr>
              <p:cNvPr id="34832" name="椭圆 34831"/>
              <p:cNvSpPr/>
              <p:nvPr/>
            </p:nvSpPr>
            <p:spPr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99CC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3" name="文本框 34832"/>
              <p:cNvSpPr txBox="1"/>
              <p:nvPr/>
            </p:nvSpPr>
            <p:spPr>
              <a:xfrm>
                <a:off x="0" y="0"/>
                <a:ext cx="1200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3600" b="1" dirty="0">
                    <a:latin typeface="Arial" panose="020B0604020202020204" pitchFamily="34" charset="0"/>
                    <a:ea typeface="楷体_GB2312" pitchFamily="49" charset="-122"/>
                  </a:rPr>
                  <a:t>枝</a:t>
                </a:r>
                <a:endParaRPr lang="zh-CN" altLang="en-US" sz="3600" b="1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4834" name="组合 34833"/>
            <p:cNvGrpSpPr/>
            <p:nvPr/>
          </p:nvGrpSpPr>
          <p:grpSpPr>
            <a:xfrm>
              <a:off x="0" y="1296"/>
              <a:ext cx="1344" cy="404"/>
              <a:chOff x="0" y="0"/>
              <a:chExt cx="1344" cy="404"/>
            </a:xfrm>
          </p:grpSpPr>
          <p:sp>
            <p:nvSpPr>
              <p:cNvPr id="34835" name="椭圆 34834"/>
              <p:cNvSpPr/>
              <p:nvPr/>
            </p:nvSpPr>
            <p:spPr>
              <a:xfrm>
                <a:off x="48" y="0"/>
                <a:ext cx="1296" cy="336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6" name="文本框 34835"/>
              <p:cNvSpPr txBox="1"/>
              <p:nvPr/>
            </p:nvSpPr>
            <p:spPr>
              <a:xfrm>
                <a:off x="0" y="0"/>
                <a:ext cx="1344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3600" b="1" dirty="0">
                    <a:latin typeface="Arial" panose="020B0604020202020204" pitchFamily="34" charset="0"/>
                    <a:ea typeface="楷体_GB2312" pitchFamily="49" charset="-122"/>
                  </a:rPr>
                  <a:t>叶</a:t>
                </a:r>
                <a:endParaRPr lang="zh-CN" altLang="en-US" sz="3600" b="1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34837" name="组合 34836"/>
            <p:cNvGrpSpPr/>
            <p:nvPr/>
          </p:nvGrpSpPr>
          <p:grpSpPr>
            <a:xfrm>
              <a:off x="48" y="1728"/>
              <a:ext cx="1296" cy="404"/>
              <a:chOff x="0" y="0"/>
              <a:chExt cx="1296" cy="404"/>
            </a:xfrm>
          </p:grpSpPr>
          <p:sp>
            <p:nvSpPr>
              <p:cNvPr id="34838" name="椭圆 34837"/>
              <p:cNvSpPr/>
              <p:nvPr/>
            </p:nvSpPr>
            <p:spPr>
              <a:xfrm>
                <a:off x="0" y="0"/>
                <a:ext cx="1296" cy="336"/>
              </a:xfrm>
              <a:prstGeom prst="ellipse">
                <a:avLst/>
              </a:prstGeom>
              <a:solidFill>
                <a:srgbClr val="CC99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9" name="文本框 34838"/>
              <p:cNvSpPr txBox="1"/>
              <p:nvPr/>
            </p:nvSpPr>
            <p:spPr>
              <a:xfrm>
                <a:off x="0" y="0"/>
                <a:ext cx="1296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3600" b="1" dirty="0">
                    <a:latin typeface="Arial" panose="020B0604020202020204" pitchFamily="34" charset="0"/>
                    <a:ea typeface="楷体_GB2312" pitchFamily="49" charset="-122"/>
                  </a:rPr>
                  <a:t>皮</a:t>
                </a:r>
                <a:endParaRPr lang="zh-CN" altLang="en-US" sz="3600" b="1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</p:grpSp>
      <p:sp>
        <p:nvSpPr>
          <p:cNvPr id="34840" name="椭圆 34839"/>
          <p:cNvSpPr/>
          <p:nvPr/>
        </p:nvSpPr>
        <p:spPr>
          <a:xfrm>
            <a:off x="4724400" y="228600"/>
            <a:ext cx="2667000" cy="6096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力争上游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1" name="椭圆 34840"/>
          <p:cNvSpPr/>
          <p:nvPr/>
        </p:nvSpPr>
        <p:spPr>
          <a:xfrm>
            <a:off x="4648200" y="914400"/>
            <a:ext cx="2819400" cy="6858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笔直，绝无旁枝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2" name="椭圆 34841"/>
          <p:cNvSpPr/>
          <p:nvPr/>
        </p:nvSpPr>
        <p:spPr>
          <a:xfrm>
            <a:off x="4648200" y="1676400"/>
            <a:ext cx="2895600" cy="6858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笔直，紧紧靠拢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3" name="椭圆 34842"/>
          <p:cNvSpPr/>
          <p:nvPr/>
        </p:nvSpPr>
        <p:spPr>
          <a:xfrm>
            <a:off x="4724400" y="2286000"/>
            <a:ext cx="2819400" cy="7620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片片向上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4" name="椭圆 34843"/>
          <p:cNvSpPr/>
          <p:nvPr/>
        </p:nvSpPr>
        <p:spPr>
          <a:xfrm>
            <a:off x="4800600" y="3124200"/>
            <a:ext cx="2743200" cy="68580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光滑淡青色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45" name="椭圆 34844"/>
          <p:cNvSpPr/>
          <p:nvPr/>
        </p:nvSpPr>
        <p:spPr>
          <a:xfrm>
            <a:off x="7772400" y="609600"/>
            <a:ext cx="11430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方正姚体" pitchFamily="2" charset="-122"/>
              </a:rPr>
              <a:t>正直</a:t>
            </a:r>
            <a:endParaRPr lang="zh-CN" altLang="en-US" sz="3600" b="1" dirty="0"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34846" name="椭圆 34845"/>
          <p:cNvSpPr/>
          <p:nvPr/>
        </p:nvSpPr>
        <p:spPr>
          <a:xfrm>
            <a:off x="7696200" y="1524000"/>
            <a:ext cx="1219200" cy="762000"/>
          </a:xfrm>
          <a:prstGeom prst="ellipse">
            <a:avLst/>
          </a:prstGeom>
          <a:solidFill>
            <a:srgbClr val="99CCFF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方正姚体" pitchFamily="2" charset="-122"/>
              </a:rPr>
              <a:t>团结</a:t>
            </a:r>
            <a:endParaRPr lang="zh-CN" altLang="en-US" sz="3600" b="1" dirty="0"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34847" name="椭圆 34846"/>
          <p:cNvSpPr/>
          <p:nvPr/>
        </p:nvSpPr>
        <p:spPr>
          <a:xfrm>
            <a:off x="7772400" y="2362200"/>
            <a:ext cx="1143000" cy="762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方正姚体" pitchFamily="2" charset="-122"/>
              </a:rPr>
              <a:t>进取</a:t>
            </a:r>
            <a:endParaRPr lang="zh-CN" altLang="en-US" sz="3600" b="1" dirty="0"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34848" name="椭圆 34847"/>
          <p:cNvSpPr/>
          <p:nvPr/>
        </p:nvSpPr>
        <p:spPr>
          <a:xfrm>
            <a:off x="7696200" y="3200400"/>
            <a:ext cx="1295400" cy="838200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方正姚体" pitchFamily="2" charset="-122"/>
              </a:rPr>
              <a:t>质朴</a:t>
            </a:r>
            <a:endParaRPr lang="zh-CN" altLang="en-US" sz="3600" b="1" dirty="0">
              <a:latin typeface="Arial" panose="020B0604020202020204" pitchFamily="34" charset="0"/>
              <a:ea typeface="方正姚体" pitchFamily="2" charset="-122"/>
            </a:endParaRPr>
          </a:p>
        </p:txBody>
      </p:sp>
      <p:grpSp>
        <p:nvGrpSpPr>
          <p:cNvPr id="34849" name="组合 34848"/>
          <p:cNvGrpSpPr/>
          <p:nvPr/>
        </p:nvGrpSpPr>
        <p:grpSpPr>
          <a:xfrm>
            <a:off x="1219200" y="3581400"/>
            <a:ext cx="914400" cy="2743200"/>
            <a:chOff x="0" y="0"/>
            <a:chExt cx="432" cy="1632"/>
          </a:xfrm>
        </p:grpSpPr>
        <p:sp>
          <p:nvSpPr>
            <p:cNvPr id="34850" name="椭圆 34849"/>
            <p:cNvSpPr/>
            <p:nvPr/>
          </p:nvSpPr>
          <p:spPr>
            <a:xfrm>
              <a:off x="0" y="0"/>
              <a:ext cx="432" cy="163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851" name="文本框 34850"/>
            <p:cNvSpPr txBox="1"/>
            <p:nvPr/>
          </p:nvSpPr>
          <p:spPr>
            <a:xfrm>
              <a:off x="76" y="336"/>
              <a:ext cx="318" cy="10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  <a:ea typeface="楷体_GB2312" pitchFamily="49" charset="-122"/>
                </a:rPr>
                <a:t>内在气质</a:t>
              </a:r>
              <a:endParaRPr lang="zh-CN" altLang="en-US" sz="32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4852" name="椭圆 34851"/>
          <p:cNvSpPr/>
          <p:nvPr/>
        </p:nvSpPr>
        <p:spPr>
          <a:xfrm>
            <a:off x="2362200" y="4343400"/>
            <a:ext cx="2438400" cy="1447800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倔强挺立</a:t>
            </a:r>
            <a:endParaRPr lang="zh-CN" altLang="en-US" sz="3600" b="1" dirty="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53" name="椭圆 34852"/>
          <p:cNvSpPr/>
          <p:nvPr/>
        </p:nvSpPr>
        <p:spPr>
          <a:xfrm>
            <a:off x="4800600" y="4038600"/>
            <a:ext cx="2819400" cy="990600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参天耸立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54" name="椭圆 34853"/>
          <p:cNvSpPr/>
          <p:nvPr/>
        </p:nvSpPr>
        <p:spPr>
          <a:xfrm>
            <a:off x="4800600" y="5181600"/>
            <a:ext cx="2819400" cy="990600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不折不挠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4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0" grpId="0" animBg="1"/>
      <p:bldP spid="34841" grpId="0" animBg="1"/>
      <p:bldP spid="34842" grpId="0" animBg="1"/>
      <p:bldP spid="34843" grpId="0" animBg="1"/>
      <p:bldP spid="34844" grpId="0" animBg="1"/>
      <p:bldP spid="34845" grpId="0" animBg="1"/>
      <p:bldP spid="34846" grpId="0" animBg="1"/>
      <p:bldP spid="34847" grpId="0" animBg="1"/>
      <p:bldP spid="34848" grpId="0" animBg="1"/>
      <p:bldP spid="34852" grpId="0" animBg="1"/>
      <p:bldP spid="34853" grpId="0" animBg="1"/>
      <p:bldP spid="3485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标题 901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90116" name="图片 1" descr="10c650a74258efb4d043580a.jpg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0117" name="矩形 90116"/>
          <p:cNvSpPr/>
          <p:nvPr/>
        </p:nvSpPr>
        <p:spPr>
          <a:xfrm>
            <a:off x="0" y="228600"/>
            <a:ext cx="8991600" cy="74120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  </a:t>
            </a: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40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、什么叫衬托？本文第一段怎样运用衬托这一</a:t>
            </a:r>
            <a:r>
              <a:rPr lang="zh-CN" altLang="en-US" sz="40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修辞手法的？</a:t>
            </a:r>
            <a:endParaRPr lang="zh-CN" altLang="en-US" sz="4000" b="1" dirty="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</a:rPr>
              <a:t>     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明确：</a:t>
            </a:r>
            <a:r>
              <a:rPr lang="zh-CN" altLang="en-US" sz="3600" dirty="0">
                <a:latin typeface="方正姚体" pitchFamily="2" charset="-122"/>
                <a:ea typeface="方正姚体" pitchFamily="2" charset="-122"/>
              </a:rPr>
              <a:t>衬托 是为了突出主要事物，用类似的事物或反面的、有差别的事物作陪衬，这种“烘云托月”的修辞手法叫衬托。运用衬托手法，能突出主体，或渲染主体，使之形象鲜明，给人以深刻的感受。</a:t>
            </a:r>
            <a:endParaRPr lang="zh-CN" altLang="en-US" sz="3600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600" dirty="0">
                <a:latin typeface="方正姚体" pitchFamily="2" charset="-122"/>
                <a:ea typeface="方正姚体" pitchFamily="2" charset="-122"/>
              </a:rPr>
              <a:t>         </a:t>
            </a:r>
            <a:endParaRPr lang="zh-CN" altLang="en-US" sz="3600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3600" dirty="0">
                <a:latin typeface="方正姚体" pitchFamily="2" charset="-122"/>
                <a:ea typeface="方正姚体" pitchFamily="2" charset="-122"/>
              </a:rPr>
              <a:t>       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第一段怎样运用衬托这一</a:t>
            </a: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修辞手法的，请见下表：</a:t>
            </a:r>
            <a:endParaRPr lang="zh-CN" altLang="en-US" sz="3600" dirty="0">
              <a:latin typeface="方正姚体" pitchFamily="2" charset="-122"/>
              <a:ea typeface="方正姚体" pitchFamily="2" charset="-122"/>
            </a:endParaRPr>
          </a:p>
          <a:p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b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</a:br>
            <a:br>
              <a:rPr lang="zh-CN" altLang="en-US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45057"/>
          <p:cNvSpPr txBox="1"/>
          <p:nvPr/>
        </p:nvSpPr>
        <p:spPr>
          <a:xfrm>
            <a:off x="323850" y="1989138"/>
            <a:ext cx="915988" cy="25304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4800">
                <a:latin typeface="Arial" panose="020B0604020202020204" pitchFamily="34" charset="0"/>
                <a:ea typeface="隶书" pitchFamily="49" charset="-122"/>
              </a:rPr>
              <a:t>生长环境</a:t>
            </a:r>
            <a:endParaRPr lang="zh-CN" altLang="en-US" sz="480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1116013" y="2276475"/>
            <a:ext cx="2622550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>
                <a:latin typeface="Arial" panose="020B0604020202020204" pitchFamily="34" charset="0"/>
                <a:ea typeface="华文新魏" pitchFamily="2" charset="-122"/>
              </a:rPr>
              <a:t>黄绿错综</a:t>
            </a: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华文行楷" pitchFamily="2" charset="-122"/>
              </a:rPr>
              <a:t>色</a:t>
            </a:r>
            <a:endParaRPr lang="zh-CN" altLang="en-US" sz="3200" b="1">
              <a:solidFill>
                <a:srgbClr val="FF00FF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r>
              <a:rPr lang="zh-CN" altLang="en-US" sz="4000">
                <a:latin typeface="Arial" panose="020B0604020202020204" pitchFamily="34" charset="0"/>
                <a:ea typeface="华文新魏" pitchFamily="2" charset="-122"/>
              </a:rPr>
              <a:t>无边无垠</a:t>
            </a: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华文行楷" pitchFamily="2" charset="-122"/>
              </a:rPr>
              <a:t>大</a:t>
            </a:r>
            <a:endParaRPr lang="zh-CN" altLang="en-US" sz="3200" b="1">
              <a:solidFill>
                <a:srgbClr val="FF00FF"/>
              </a:solidFill>
              <a:latin typeface="Arial" panose="020B0604020202020204" pitchFamily="34" charset="0"/>
              <a:ea typeface="华文行楷" pitchFamily="2" charset="-122"/>
            </a:endParaRPr>
          </a:p>
          <a:p>
            <a:r>
              <a:rPr lang="zh-CN" altLang="en-US" sz="4000">
                <a:latin typeface="Arial" panose="020B0604020202020204" pitchFamily="34" charset="0"/>
                <a:ea typeface="华文新魏" pitchFamily="2" charset="-122"/>
              </a:rPr>
              <a:t>坦荡如砥</a:t>
            </a: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华文行楷" pitchFamily="2" charset="-122"/>
              </a:rPr>
              <a:t>平</a:t>
            </a:r>
            <a:endParaRPr lang="zh-CN" altLang="en-US" sz="3200" b="1">
              <a:solidFill>
                <a:srgbClr val="FF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5060" name="文本框 45059"/>
          <p:cNvSpPr txBox="1"/>
          <p:nvPr/>
        </p:nvSpPr>
        <p:spPr>
          <a:xfrm>
            <a:off x="3635375" y="2060575"/>
            <a:ext cx="1098550" cy="2741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4800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雄壮伟大</a:t>
            </a:r>
            <a:r>
              <a:rPr lang="zh-CN" altLang="en-US" sz="6000">
                <a:latin typeface="Arial" panose="020B0604020202020204" pitchFamily="34" charset="0"/>
              </a:rPr>
              <a:t> </a:t>
            </a:r>
            <a:endParaRPr lang="zh-CN" altLang="en-US" sz="6000">
              <a:latin typeface="Arial" panose="020B0604020202020204" pitchFamily="34" charset="0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7667625" y="2708275"/>
            <a:ext cx="1098550" cy="15224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r>
              <a:rPr lang="zh-CN" altLang="en-US" sz="4800">
                <a:solidFill>
                  <a:srgbClr val="000000"/>
                </a:solidFill>
                <a:latin typeface="Arial" panose="020B0604020202020204" pitchFamily="34" charset="0"/>
                <a:ea typeface="隶书" pitchFamily="49" charset="-122"/>
              </a:rPr>
              <a:t>单调</a:t>
            </a:r>
            <a:r>
              <a:rPr lang="zh-CN" altLang="en-US" sz="6000">
                <a:latin typeface="Arial" panose="020B0604020202020204" pitchFamily="34" charset="0"/>
              </a:rPr>
              <a:t> </a:t>
            </a:r>
            <a:endParaRPr lang="zh-CN" altLang="en-US" sz="6000">
              <a:latin typeface="Arial" panose="020B0604020202020204" pitchFamily="34" charset="0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3708400" y="5373688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正衬</a:t>
            </a:r>
            <a:endParaRPr lang="zh-CN" altLang="en-US" sz="360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5063" name="文本框 45062"/>
          <p:cNvSpPr txBox="1"/>
          <p:nvPr/>
        </p:nvSpPr>
        <p:spPr>
          <a:xfrm>
            <a:off x="7740650" y="5373688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反衬</a:t>
            </a:r>
            <a:endParaRPr lang="zh-CN" altLang="en-US" sz="360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5724525" y="300990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>
                <a:latin typeface="Arial" panose="020B0604020202020204" pitchFamily="34" charset="0"/>
                <a:ea typeface="华文行楷" pitchFamily="2" charset="-122"/>
              </a:rPr>
              <a:t>对比</a:t>
            </a:r>
            <a:endParaRPr lang="zh-CN" altLang="en-US" sz="400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5065" name="右箭头 45064"/>
          <p:cNvSpPr/>
          <p:nvPr/>
        </p:nvSpPr>
        <p:spPr>
          <a:xfrm>
            <a:off x="4427538" y="3357563"/>
            <a:ext cx="935037" cy="71437"/>
          </a:xfrm>
          <a:prstGeom prst="rightArrow">
            <a:avLst>
              <a:gd name="adj1" fmla="val 50000"/>
              <a:gd name="adj2" fmla="val 3272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6" name="左箭头 45065"/>
          <p:cNvSpPr/>
          <p:nvPr/>
        </p:nvSpPr>
        <p:spPr>
          <a:xfrm>
            <a:off x="6877050" y="3357563"/>
            <a:ext cx="863600" cy="71437"/>
          </a:xfrm>
          <a:prstGeom prst="leftArrow">
            <a:avLst>
              <a:gd name="adj1" fmla="val 50000"/>
              <a:gd name="adj2" fmla="val 3022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7" name="文本框 45066"/>
          <p:cNvSpPr txBox="1"/>
          <p:nvPr/>
        </p:nvSpPr>
        <p:spPr>
          <a:xfrm>
            <a:off x="4695825" y="4829175"/>
            <a:ext cx="184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5068" name="椭圆 45067"/>
          <p:cNvSpPr/>
          <p:nvPr/>
        </p:nvSpPr>
        <p:spPr>
          <a:xfrm>
            <a:off x="5076825" y="5084763"/>
            <a:ext cx="2447925" cy="10795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5069" name="文本框 45068"/>
          <p:cNvSpPr txBox="1"/>
          <p:nvPr/>
        </p:nvSpPr>
        <p:spPr>
          <a:xfrm>
            <a:off x="5219700" y="5229225"/>
            <a:ext cx="3530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>
                <a:solidFill>
                  <a:srgbClr val="FF00FF"/>
                </a:solidFill>
                <a:latin typeface="Arial" panose="020B0604020202020204" pitchFamily="34" charset="0"/>
                <a:ea typeface="华文新魏" pitchFamily="2" charset="-122"/>
              </a:rPr>
              <a:t>不平凡</a:t>
            </a:r>
            <a:endParaRPr lang="zh-CN" altLang="en-US" sz="4800">
              <a:solidFill>
                <a:srgbClr val="FF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45070" name="直接连接符 45069"/>
          <p:cNvSpPr/>
          <p:nvPr/>
        </p:nvSpPr>
        <p:spPr>
          <a:xfrm flipH="1">
            <a:off x="7596188" y="5661025"/>
            <a:ext cx="2873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1" name="直接连接符 45070"/>
          <p:cNvSpPr/>
          <p:nvPr/>
        </p:nvSpPr>
        <p:spPr>
          <a:xfrm>
            <a:off x="4140200" y="4581525"/>
            <a:ext cx="0" cy="720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2" name="直接连接符 45071"/>
          <p:cNvSpPr/>
          <p:nvPr/>
        </p:nvSpPr>
        <p:spPr>
          <a:xfrm>
            <a:off x="8243888" y="3933825"/>
            <a:ext cx="0" cy="1368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3" name="左大括号 45072"/>
          <p:cNvSpPr/>
          <p:nvPr/>
        </p:nvSpPr>
        <p:spPr>
          <a:xfrm>
            <a:off x="1116013" y="2420938"/>
            <a:ext cx="71437" cy="1800225"/>
          </a:xfrm>
          <a:prstGeom prst="leftBrace">
            <a:avLst>
              <a:gd name="adj1" fmla="val 21000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74" name="右大括号 45073"/>
          <p:cNvSpPr/>
          <p:nvPr/>
        </p:nvSpPr>
        <p:spPr>
          <a:xfrm>
            <a:off x="3708400" y="2420938"/>
            <a:ext cx="71438" cy="1800225"/>
          </a:xfrm>
          <a:prstGeom prst="rightBrace">
            <a:avLst>
              <a:gd name="adj1" fmla="val 2099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75" name="直接连接符 45074"/>
          <p:cNvSpPr/>
          <p:nvPr/>
        </p:nvSpPr>
        <p:spPr>
          <a:xfrm>
            <a:off x="4787900" y="5661025"/>
            <a:ext cx="2889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076" name="直接连接符 45075"/>
          <p:cNvSpPr/>
          <p:nvPr/>
        </p:nvSpPr>
        <p:spPr>
          <a:xfrm>
            <a:off x="6156325" y="3789363"/>
            <a:ext cx="0" cy="12239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  <p:bldP spid="45060" grpId="0"/>
      <p:bldP spid="45061" grpId="0"/>
      <p:bldP spid="45062" grpId="0"/>
      <p:bldP spid="45063" grpId="0"/>
      <p:bldP spid="45064" grpId="0"/>
      <p:bldP spid="45068" grpId="0" animBg="1"/>
      <p:bldP spid="4506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1258187378nyQ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35842"/>
          <p:cNvSpPr/>
          <p:nvPr/>
        </p:nvSpPr>
        <p:spPr>
          <a:xfrm>
            <a:off x="304800" y="304800"/>
            <a:ext cx="8839200" cy="62150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0">
              <a:tabLst>
                <a:tab pos="8334375" algn="l"/>
              </a:tabLst>
            </a:pPr>
            <a:r>
              <a:rPr lang="en-US" altLang="zh-CN" sz="4400">
                <a:latin typeface="华文新魏" pitchFamily="2" charset="-122"/>
                <a:ea typeface="华文新魏" pitchFamily="2" charset="-122"/>
              </a:rPr>
              <a:t>     6</a:t>
            </a:r>
            <a:r>
              <a:rPr lang="zh-CN" altLang="en-US" sz="44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文章第7段 </a:t>
            </a:r>
            <a:endParaRPr lang="en-US" altLang="zh-CN" sz="4400" b="1">
              <a:latin typeface="华文新魏" pitchFamily="2" charset="-122"/>
              <a:ea typeface="华文新魏" pitchFamily="2" charset="-122"/>
            </a:endParaRPr>
          </a:p>
          <a:p>
            <a:pPr defTabSz="0">
              <a:tabLst>
                <a:tab pos="8334375" algn="l"/>
              </a:tabLst>
            </a:pP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用了哪些</a:t>
            </a:r>
            <a:r>
              <a:rPr lang="zh-CN" altLang="en-US" sz="4400" b="1" dirty="0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修辞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方法？</a:t>
            </a:r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        </a:t>
            </a:r>
            <a:endParaRPr lang="en-US" altLang="zh-CN" sz="4400" b="1">
              <a:latin typeface="华文新魏" pitchFamily="2" charset="-122"/>
              <a:ea typeface="华文新魏" pitchFamily="2" charset="-122"/>
            </a:endParaRPr>
          </a:p>
          <a:p>
            <a:pPr defTabSz="0">
              <a:tabLst>
                <a:tab pos="8334375" algn="l"/>
              </a:tabLst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作者在第</a:t>
            </a:r>
            <a:r>
              <a:rPr lang="en-US" altLang="zh-CN" sz="32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段，承第三部分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0">
              <a:tabLst>
                <a:tab pos="8334375" algn="l"/>
              </a:tabLst>
            </a:pP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（５、６自然段）对白杨树描写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0">
              <a:tabLst>
                <a:tab pos="8334375" algn="l"/>
              </a:tabLst>
            </a:pP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之后，紧接着对它进行抒情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0">
              <a:tabLst>
                <a:tab pos="8334375" algn="l"/>
              </a:tabLst>
            </a:pP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性评论。 主要用了以下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0">
              <a:tabLst>
                <a:tab pos="8334375" algn="l"/>
              </a:tabLst>
            </a:pP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b="1" dirty="0">
                <a:solidFill>
                  <a:srgbClr val="CC0099"/>
                </a:solidFill>
                <a:latin typeface="楷体_GB2312" pitchFamily="49" charset="-122"/>
                <a:ea typeface="楷体_GB2312" pitchFamily="49" charset="-122"/>
              </a:rPr>
              <a:t>修辞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方法：  </a:t>
            </a:r>
            <a:b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br>
              <a:rPr lang="zh-CN" altLang="en-US" b="1" dirty="0">
                <a:latin typeface="Arial" panose="020B0604020202020204" pitchFamily="34" charset="0"/>
              </a:rPr>
            </a:b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         </a:t>
            </a:r>
            <a:r>
              <a:rPr lang="en-US" altLang="zh-CN" sz="4400" b="1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（1)</a:t>
            </a:r>
            <a:r>
              <a:rPr lang="zh-CN" altLang="en-US" sz="4400" b="1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拟人</a:t>
            </a:r>
            <a:r>
              <a:rPr lang="en-US" altLang="x-none" sz="4400" b="1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400" b="1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、对比。</a:t>
            </a:r>
            <a:br>
              <a:rPr lang="zh-CN" altLang="en-US" sz="4400" b="1" dirty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      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  <a:p>
            <a:pPr defTabSz="0">
              <a:tabLst>
                <a:tab pos="8334375" algn="l"/>
              </a:tabLst>
            </a:pPr>
            <a:endParaRPr lang="zh-CN" altLang="en-US" sz="44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47105"/>
          <p:cNvSpPr txBox="1"/>
          <p:nvPr/>
        </p:nvSpPr>
        <p:spPr>
          <a:xfrm>
            <a:off x="950913" y="390525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47107" name="文本框 47106"/>
          <p:cNvSpPr txBox="1"/>
          <p:nvPr/>
        </p:nvSpPr>
        <p:spPr>
          <a:xfrm>
            <a:off x="179388" y="3114675"/>
            <a:ext cx="395287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600">
              <a:latin typeface="Arial" panose="020B0604020202020204" pitchFamily="34" charset="0"/>
            </a:endParaRPr>
          </a:p>
          <a:p>
            <a:r>
              <a:rPr lang="zh-CN" altLang="en-US" sz="6000">
                <a:latin typeface="Arial" panose="020B0604020202020204" pitchFamily="34" charset="0"/>
              </a:rPr>
              <a:t> </a:t>
            </a:r>
            <a:endParaRPr lang="zh-CN" altLang="en-US" sz="6000">
              <a:latin typeface="Arial" panose="020B0604020202020204" pitchFamily="34" charset="0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1476375" y="4427538"/>
            <a:ext cx="395288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>
                <a:latin typeface="Arial" panose="020B0604020202020204" pitchFamily="34" charset="0"/>
              </a:rPr>
              <a:t> </a:t>
            </a:r>
            <a:endParaRPr lang="zh-CN" altLang="en-US" sz="6000">
              <a:latin typeface="Arial" panose="020B0604020202020204" pitchFamily="34" charset="0"/>
            </a:endParaRPr>
          </a:p>
        </p:txBody>
      </p:sp>
      <p:sp>
        <p:nvSpPr>
          <p:cNvPr id="47109" name="矩形标注 47108"/>
          <p:cNvSpPr/>
          <p:nvPr/>
        </p:nvSpPr>
        <p:spPr>
          <a:xfrm>
            <a:off x="6156325" y="1052513"/>
            <a:ext cx="2447925" cy="896937"/>
          </a:xfrm>
          <a:prstGeom prst="wedgeRectCallout">
            <a:avLst>
              <a:gd name="adj1" fmla="val -51231"/>
              <a:gd name="adj2" fmla="val 9124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6516688" y="1147763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伟丈夫！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7111" name="圆角矩形标注 47110"/>
          <p:cNvSpPr/>
          <p:nvPr/>
        </p:nvSpPr>
        <p:spPr>
          <a:xfrm flipV="1">
            <a:off x="2916238" y="2205038"/>
            <a:ext cx="3241675" cy="2808287"/>
          </a:xfrm>
          <a:prstGeom prst="wedgeRoundRectCallout">
            <a:avLst>
              <a:gd name="adj1" fmla="val 42505"/>
              <a:gd name="adj2" fmla="val 788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7112" name="文本框 47111"/>
          <p:cNvSpPr txBox="1"/>
          <p:nvPr/>
        </p:nvSpPr>
        <p:spPr>
          <a:xfrm>
            <a:off x="2895600" y="2443163"/>
            <a:ext cx="33528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伟岸 正直 朴质 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严肃 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坚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强不屈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温和 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靠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紧团结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挺拔 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力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求上进</a:t>
            </a:r>
            <a:endParaRPr lang="zh-CN" altLang="en-US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13" name="椭圆形标注 47112"/>
          <p:cNvSpPr/>
          <p:nvPr/>
        </p:nvSpPr>
        <p:spPr>
          <a:xfrm>
            <a:off x="250825" y="1052513"/>
            <a:ext cx="2449513" cy="936625"/>
          </a:xfrm>
          <a:prstGeom prst="wedgeEllipseCallout">
            <a:avLst>
              <a:gd name="adj1" fmla="val 19671"/>
              <a:gd name="adj2" fmla="val 11017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sz="6000" dirty="0">
              <a:latin typeface="Arial" panose="020B0604020202020204" pitchFamily="34" charset="0"/>
            </a:endParaRPr>
          </a:p>
        </p:txBody>
      </p:sp>
      <p:sp>
        <p:nvSpPr>
          <p:cNvPr id="47114" name="椭圆 47113"/>
          <p:cNvSpPr/>
          <p:nvPr/>
        </p:nvSpPr>
        <p:spPr>
          <a:xfrm>
            <a:off x="250825" y="2492375"/>
            <a:ext cx="2447925" cy="244951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6000">
                <a:latin typeface="Arial" panose="020B0604020202020204" pitchFamily="34" charset="0"/>
              </a:rPr>
              <a:t> </a:t>
            </a:r>
            <a:endParaRPr lang="zh-CN" altLang="en-US" sz="6000">
              <a:latin typeface="Arial" panose="020B0604020202020204" pitchFamily="34" charset="0"/>
            </a:endParaRPr>
          </a:p>
        </p:txBody>
      </p:sp>
      <p:sp>
        <p:nvSpPr>
          <p:cNvPr id="47115" name="文本框 47114"/>
          <p:cNvSpPr txBox="1"/>
          <p:nvPr/>
        </p:nvSpPr>
        <p:spPr>
          <a:xfrm>
            <a:off x="684213" y="908050"/>
            <a:ext cx="17668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FF00FF"/>
                </a:solidFill>
                <a:latin typeface="Arial" panose="020B0604020202020204" pitchFamily="34" charset="0"/>
                <a:ea typeface="幼圆" pitchFamily="49" charset="-122"/>
              </a:rPr>
              <a:t>好女子</a:t>
            </a:r>
            <a:r>
              <a:rPr lang="zh-CN" altLang="en-US" sz="6000">
                <a:latin typeface="Arial" panose="020B0604020202020204" pitchFamily="34" charset="0"/>
              </a:rPr>
              <a:t> </a:t>
            </a:r>
            <a:endParaRPr lang="zh-CN" altLang="en-US" sz="6000">
              <a:latin typeface="Arial" panose="020B0604020202020204" pitchFamily="34" charset="0"/>
            </a:endParaRPr>
          </a:p>
        </p:txBody>
      </p:sp>
      <p:sp>
        <p:nvSpPr>
          <p:cNvPr id="47116" name="矩形 47115"/>
          <p:cNvSpPr/>
          <p:nvPr/>
        </p:nvSpPr>
        <p:spPr>
          <a:xfrm>
            <a:off x="6372225" y="2349500"/>
            <a:ext cx="2232025" cy="2592388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>
                <a:solidFill>
                  <a:srgbClr val="008000"/>
                </a:solidFill>
                <a:latin typeface="宋体" panose="02010600030101010101" pitchFamily="2" charset="-122"/>
              </a:rPr>
              <a:t>农民 哨兵</a:t>
            </a:r>
            <a:endParaRPr lang="zh-CN" altLang="en-US" sz="3600" b="1">
              <a:solidFill>
                <a:srgbClr val="008000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3600" b="1">
              <a:solidFill>
                <a:srgbClr val="00800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sz="3600" b="1">
                <a:solidFill>
                  <a:srgbClr val="008000"/>
                </a:solidFill>
                <a:latin typeface="宋体" panose="02010600030101010101" pitchFamily="2" charset="-122"/>
              </a:rPr>
              <a:t>精神 意志</a:t>
            </a:r>
            <a:endParaRPr lang="zh-CN" altLang="en-US" sz="36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2819400" y="68580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CC0099"/>
                </a:solidFill>
                <a:latin typeface="Arial" panose="020B0604020202020204" pitchFamily="34" charset="0"/>
                <a:ea typeface="华文行楷" pitchFamily="2" charset="-122"/>
              </a:rPr>
              <a:t>拟人  对比衬托</a:t>
            </a:r>
            <a:endParaRPr lang="zh-CN" altLang="en-US" sz="3200" b="1">
              <a:solidFill>
                <a:srgbClr val="CC0099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7118" name="文本框 47117"/>
          <p:cNvSpPr txBox="1"/>
          <p:nvPr/>
        </p:nvSpPr>
        <p:spPr>
          <a:xfrm>
            <a:off x="3505200" y="1524000"/>
            <a:ext cx="19399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欲扬先抑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7119" name="直接连接符 47118"/>
          <p:cNvSpPr/>
          <p:nvPr/>
        </p:nvSpPr>
        <p:spPr>
          <a:xfrm>
            <a:off x="2819400" y="1447800"/>
            <a:ext cx="30972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7120" name="文本框 47119"/>
          <p:cNvSpPr txBox="1"/>
          <p:nvPr/>
        </p:nvSpPr>
        <p:spPr>
          <a:xfrm>
            <a:off x="228600" y="5410200"/>
            <a:ext cx="874553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        下面，</a:t>
            </a:r>
            <a:r>
              <a:rPr lang="zh-CN" altLang="en-US" sz="40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再用排比、反问，层</a:t>
            </a:r>
            <a:r>
              <a:rPr lang="zh-CN" altLang="en-US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层</a:t>
            </a:r>
            <a:r>
              <a:rPr lang="zh-CN" altLang="en-US" sz="40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递进、气</a:t>
            </a:r>
            <a:r>
              <a:rPr lang="zh-CN" altLang="en-US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势</a:t>
            </a:r>
            <a:r>
              <a:rPr lang="zh-CN" altLang="en-US" sz="40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充沛、酣</a:t>
            </a:r>
            <a:r>
              <a:rPr lang="zh-CN" altLang="en-US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畅</a:t>
            </a:r>
            <a:r>
              <a:rPr lang="zh-CN" altLang="en-US" sz="40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淋漓。</a:t>
            </a:r>
            <a:endParaRPr lang="zh-CN" altLang="en-US" sz="40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21" name="文本框 47120"/>
          <p:cNvSpPr txBox="1"/>
          <p:nvPr/>
        </p:nvSpPr>
        <p:spPr>
          <a:xfrm>
            <a:off x="468313" y="2636838"/>
            <a:ext cx="2019300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Arial" panose="020B0604020202020204" pitchFamily="34" charset="0"/>
                <a:ea typeface="幼圆" pitchFamily="49" charset="-122"/>
              </a:rPr>
              <a:t>    </a:t>
            </a:r>
            <a:r>
              <a:rPr lang="zh-CN" altLang="en-US" sz="3600" b="1">
                <a:latin typeface="Arial" panose="020B0604020202020204" pitchFamily="34" charset="0"/>
                <a:ea typeface="幼圆" pitchFamily="49" charset="-122"/>
              </a:rPr>
              <a:t>婆娑</a:t>
            </a:r>
            <a:endParaRPr lang="zh-CN" altLang="en-US" sz="3600" b="1">
              <a:latin typeface="Arial" panose="020B0604020202020204" pitchFamily="34" charset="0"/>
              <a:ea typeface="幼圆" pitchFamily="49" charset="-122"/>
            </a:endParaRPr>
          </a:p>
          <a:p>
            <a:endParaRPr lang="zh-CN" altLang="en-US" sz="3600" b="1">
              <a:latin typeface="Arial" panose="020B0604020202020204" pitchFamily="34" charset="0"/>
              <a:ea typeface="幼圆" pitchFamily="49" charset="-122"/>
            </a:endParaRPr>
          </a:p>
          <a:p>
            <a:r>
              <a:rPr lang="zh-CN" altLang="en-US" sz="3600" b="1">
                <a:latin typeface="Arial" panose="020B0604020202020204" pitchFamily="34" charset="0"/>
                <a:ea typeface="幼圆" pitchFamily="49" charset="-122"/>
              </a:rPr>
              <a:t>屈曲盘旋</a:t>
            </a:r>
            <a:endParaRPr lang="zh-CN" altLang="en-US" sz="3600" b="1"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47112" grpId="0"/>
      <p:bldP spid="47115" grpId="0"/>
      <p:bldP spid="47116" grpId="0" animBg="1"/>
      <p:bldP spid="47117" grpId="0"/>
      <p:bldP spid="47118" grpId="0"/>
      <p:bldP spid="47120" grpId="0"/>
      <p:bldP spid="471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91137" descr="1258187378nyQ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矩形 91138"/>
          <p:cNvSpPr/>
          <p:nvPr/>
        </p:nvSpPr>
        <p:spPr>
          <a:xfrm>
            <a:off x="1143000" y="2911475"/>
            <a:ext cx="565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      </a:t>
            </a:r>
            <a:endParaRPr lang="zh-CN" altLang="en-US" sz="4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1140" name="矩形 91139"/>
          <p:cNvSpPr/>
          <p:nvPr/>
        </p:nvSpPr>
        <p:spPr>
          <a:xfrm>
            <a:off x="1371600" y="762000"/>
            <a:ext cx="5029200" cy="423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4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4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）反问、排比</a:t>
            </a:r>
            <a:endParaRPr lang="zh-CN" altLang="en-US" sz="4400" b="1" dirty="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四个“难道”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反问句式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，层层递进、层出迭见，气势恢弘，由赞美树到赞美人，过渡自然。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br>
              <a:rPr lang="zh-CN" altLang="en-US" b="1" dirty="0">
                <a:latin typeface="Arial" panose="020B0604020202020204" pitchFamily="34" charset="0"/>
              </a:rPr>
            </a:b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91141" name="图片 91140" descr="2a7a940502d13241738b65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0"/>
            <a:ext cx="2133600" cy="670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文本框 92161"/>
          <p:cNvSpPr txBox="1"/>
          <p:nvPr/>
        </p:nvSpPr>
        <p:spPr>
          <a:xfrm>
            <a:off x="3048000" y="56388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lang="en-US" altLang="zh-CN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63" name="北国之春.MID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4" name="图片 921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5" name="图片 92164" descr="NA01441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0163" y="4876800"/>
            <a:ext cx="1493837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6" name="北国之春.MID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7200" y="6705600"/>
            <a:ext cx="12954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7" name="矩形 92166"/>
          <p:cNvSpPr/>
          <p:nvPr/>
        </p:nvSpPr>
        <p:spPr>
          <a:xfrm>
            <a:off x="381000" y="-544512"/>
            <a:ext cx="8229600" cy="74025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0">
              <a:tabLst>
                <a:tab pos="7350125" algn="l"/>
              </a:tabLst>
            </a:pP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0">
              <a:tabLst>
                <a:tab pos="7350125" algn="l"/>
              </a:tabLst>
            </a:pP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0">
              <a:tabLst>
                <a:tab pos="7350125" algn="l"/>
              </a:tabLst>
            </a:pP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第一个“难道”句，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引导读者把白杨树与人联系起来思考，由树及人张本。 </a:t>
            </a:r>
            <a:b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第二个“难道”句，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引导读者把白杨树的品质与北方农民的品质联系起来，点明象征北方农民。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0">
              <a:tabLst>
                <a:tab pos="7350125" algn="l"/>
              </a:tabLst>
            </a:pP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第三个“难道”句，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又进一步从白杨树的坚强不屈与敌后傲然挺立的抗日军民联系起来，点明象征北方农民中的战士。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0">
              <a:tabLst>
                <a:tab pos="7350125" algn="l"/>
              </a:tabLst>
            </a:pP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第四个“难道”句，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点明象征民族的抗日精神和意志。</a:t>
            </a:r>
            <a:endParaRPr lang="zh-CN" altLang="en-US" sz="32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0">
              <a:tabLst>
                <a:tab pos="7350125" algn="l"/>
              </a:tabLst>
            </a:pP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</a:rPr>
              <a:t>  </a:t>
            </a:r>
            <a:b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</a:rPr>
            </a:b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92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6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6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标题 1003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100355" name="图片 1" descr="10c650a74258efb4d043580a.jpg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0356" name="矩形 100355"/>
          <p:cNvSpPr/>
          <p:nvPr/>
        </p:nvSpPr>
        <p:spPr>
          <a:xfrm>
            <a:off x="0" y="1331913"/>
            <a:ext cx="5943600" cy="512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      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      7</a:t>
            </a:r>
            <a:r>
              <a:rPr lang="zh-CN" altLang="en-US" sz="4000" b="1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、联系时代背景你领会到作者的意旨了吗？</a:t>
            </a:r>
            <a:endParaRPr lang="zh-CN" altLang="en-US" sz="4000" b="1" dirty="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    明确：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领会到作者不只是赞美树，而是赞颂北方农民，赞颂组织领导革命群众的中国共产党。  </a:t>
            </a:r>
            <a:b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3200" b="1" dirty="0">
                <a:latin typeface="Arial" panose="020B0604020202020204" pitchFamily="34" charset="0"/>
              </a:rPr>
            </a:b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b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</a:br>
            <a:br>
              <a:rPr lang="zh-CN" altLang="en-US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>
          <a:xfrm>
            <a:off x="684213" y="620713"/>
            <a:ext cx="7772400" cy="1143000"/>
          </a:xfrm>
          <a:solidFill>
            <a:srgbClr val="FF6699"/>
          </a:solidFill>
        </p:spPr>
        <p:txBody>
          <a:bodyPr anchor="ctr"/>
          <a:p>
            <a:r>
              <a:rPr lang="zh-CN" altLang="en-US" sz="4000" b="1" dirty="0"/>
              <a:t>仿写：用优美句式  善于抒情</a:t>
            </a:r>
            <a:endParaRPr lang="zh-CN" altLang="en-US" sz="4000" b="1" dirty="0"/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256088"/>
          </a:xfrm>
          <a:solidFill>
            <a:srgbClr val="FFFF99"/>
          </a:solidFill>
        </p:spPr>
        <p:txBody>
          <a:bodyPr/>
          <a:p>
            <a:pPr>
              <a:buNone/>
            </a:pPr>
            <a:r>
              <a:rPr lang="en-US" altLang="zh-CN" sz="2800" dirty="0"/>
              <a:t>1</a:t>
            </a:r>
            <a:r>
              <a:rPr lang="zh-CN" altLang="en-US" sz="2800" dirty="0"/>
              <a:t>、</a:t>
            </a:r>
            <a:r>
              <a:rPr lang="zh-CN" altLang="en-US" sz="2800" b="1" dirty="0"/>
              <a:t>当你在茫茫的</a:t>
            </a:r>
            <a:r>
              <a:rPr lang="zh-CN" altLang="en-US" sz="2800" b="1" dirty="0">
                <a:solidFill>
                  <a:srgbClr val="3333FF"/>
                </a:solidFill>
              </a:rPr>
              <a:t>竹林</a:t>
            </a:r>
            <a:r>
              <a:rPr lang="en-US" altLang="zh-CN" sz="2800" b="1" dirty="0"/>
              <a:t>(</a:t>
            </a:r>
            <a:r>
              <a:rPr lang="zh-CN" altLang="en-US" sz="2800" b="1" dirty="0">
                <a:solidFill>
                  <a:srgbClr val="3333FF"/>
                </a:solidFill>
              </a:rPr>
              <a:t>深林</a:t>
            </a:r>
            <a:r>
              <a:rPr lang="en-US" altLang="zh-CN" sz="2800" b="1" dirty="0">
                <a:solidFill>
                  <a:srgbClr val="3333FF"/>
                </a:solidFill>
              </a:rPr>
              <a:t>,</a:t>
            </a:r>
            <a:r>
              <a:rPr lang="zh-CN" altLang="en-US" sz="2800" b="1" dirty="0">
                <a:solidFill>
                  <a:srgbClr val="3333FF"/>
                </a:solidFill>
              </a:rPr>
              <a:t>雪原</a:t>
            </a:r>
            <a:r>
              <a:rPr lang="en-US" altLang="zh-CN" sz="2800" b="1" dirty="0">
                <a:solidFill>
                  <a:srgbClr val="3333FF"/>
                </a:solidFill>
              </a:rPr>
              <a:t>,</a:t>
            </a:r>
            <a:r>
              <a:rPr lang="zh-CN" altLang="en-US" sz="2800" b="1" dirty="0">
                <a:solidFill>
                  <a:srgbClr val="3333FF"/>
                </a:solidFill>
              </a:rPr>
              <a:t>高原</a:t>
            </a:r>
            <a:r>
              <a:rPr lang="en-US" altLang="zh-CN" sz="2800" b="1" dirty="0">
                <a:latin typeface="Times New Roman" panose="02020603050405020304" pitchFamily="18" charset="0"/>
              </a:rPr>
              <a:t>…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走过</a:t>
            </a:r>
            <a:r>
              <a:rPr lang="en-US" altLang="zh-CN" sz="2800" b="1" dirty="0"/>
              <a:t>,</a:t>
            </a:r>
            <a:r>
              <a:rPr lang="zh-CN" altLang="en-US" sz="2800" b="1" u="sng" dirty="0">
                <a:solidFill>
                  <a:srgbClr val="FF0066"/>
                </a:solidFill>
              </a:rPr>
              <a:t>难道</a:t>
            </a:r>
            <a:r>
              <a:rPr lang="en-US" altLang="zh-CN" sz="2800" b="1" dirty="0">
                <a:latin typeface="Times New Roman" panose="02020603050405020304" pitchFamily="18" charset="0"/>
              </a:rPr>
              <a:t>……</a:t>
            </a:r>
            <a:r>
              <a:rPr lang="zh-CN" altLang="en-US" sz="2800" b="1" u="sng" dirty="0">
                <a:solidFill>
                  <a:srgbClr val="FF0066"/>
                </a:solidFill>
              </a:rPr>
              <a:t>难道</a:t>
            </a:r>
            <a:r>
              <a:rPr lang="en-US" altLang="zh-CN" sz="2800" b="1" dirty="0">
                <a:latin typeface="Times New Roman" panose="02020603050405020304" pitchFamily="18" charset="0"/>
              </a:rPr>
              <a:t>……</a:t>
            </a:r>
            <a:r>
              <a:rPr lang="zh-CN" altLang="en-US" sz="2800" b="1" u="sng" dirty="0">
                <a:solidFill>
                  <a:srgbClr val="FF0066"/>
                </a:solidFill>
              </a:rPr>
              <a:t>难道</a:t>
            </a:r>
            <a:r>
              <a:rPr lang="en-US" altLang="zh-CN" sz="2800" b="1" dirty="0">
                <a:latin typeface="Times New Roman" panose="02020603050405020304" pitchFamily="18" charset="0"/>
              </a:rPr>
              <a:t>……</a:t>
            </a:r>
            <a:r>
              <a:rPr lang="zh-CN" altLang="en-US" sz="2800" b="1" u="sng" dirty="0">
                <a:solidFill>
                  <a:srgbClr val="FF0066"/>
                </a:solidFill>
              </a:rPr>
              <a:t>难道</a:t>
            </a:r>
            <a:r>
              <a:rPr lang="en-US" altLang="zh-CN" sz="2800" b="1" dirty="0">
                <a:latin typeface="Times New Roman" panose="02020603050405020304" pitchFamily="18" charset="0"/>
              </a:rPr>
              <a:t>……</a:t>
            </a:r>
            <a:br>
              <a:rPr lang="en-US" altLang="zh-CN" sz="2800" b="1" dirty="0"/>
            </a:br>
            <a:endParaRPr lang="en-US" altLang="zh-CN" sz="2800" b="1" dirty="0"/>
          </a:p>
          <a:p>
            <a:pPr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</a:rPr>
              <a:t>、我赞美</a:t>
            </a:r>
            <a:r>
              <a:rPr lang="zh-CN" altLang="en-US" sz="2800" b="1" dirty="0">
                <a:solidFill>
                  <a:srgbClr val="3333FF"/>
                </a:solidFill>
              </a:rPr>
              <a:t>莲花</a:t>
            </a:r>
            <a:r>
              <a:rPr lang="en-US" altLang="zh-CN" sz="2800" b="1" dirty="0">
                <a:solidFill>
                  <a:schemeClr val="tx2"/>
                </a:solidFill>
              </a:rPr>
              <a:t>(</a:t>
            </a:r>
            <a:r>
              <a:rPr lang="zh-CN" altLang="en-US" sz="2800" b="1" dirty="0">
                <a:solidFill>
                  <a:srgbClr val="3333FF"/>
                </a:solidFill>
              </a:rPr>
              <a:t>菊花</a:t>
            </a:r>
            <a:r>
              <a:rPr lang="en-US" altLang="zh-CN" sz="2800" b="1" dirty="0">
                <a:solidFill>
                  <a:srgbClr val="3333FF"/>
                </a:solidFill>
              </a:rPr>
              <a:t>,</a:t>
            </a:r>
            <a:r>
              <a:rPr lang="zh-CN" altLang="en-US" sz="2800" b="1" dirty="0">
                <a:solidFill>
                  <a:srgbClr val="3333FF"/>
                </a:solidFill>
              </a:rPr>
              <a:t>梅花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……</a:t>
            </a:r>
            <a:r>
              <a:rPr lang="en-US" altLang="zh-CN" sz="2800" b="1" dirty="0">
                <a:solidFill>
                  <a:schemeClr val="tx2"/>
                </a:solidFill>
              </a:rPr>
              <a:t>),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66"/>
                </a:solidFill>
              </a:rPr>
              <a:t>      </a:t>
            </a:r>
            <a:r>
              <a:rPr lang="zh-CN" altLang="en-US" sz="2800" b="1" u="sng" dirty="0">
                <a:solidFill>
                  <a:srgbClr val="FF0066"/>
                </a:solidFill>
              </a:rPr>
              <a:t>就因为</a:t>
            </a:r>
            <a:r>
              <a:rPr lang="zh-CN" altLang="en-US" sz="2800" b="1" dirty="0">
                <a:solidFill>
                  <a:schemeClr val="tx2"/>
                </a:solidFill>
              </a:rPr>
              <a:t>它</a:t>
            </a:r>
            <a:r>
              <a:rPr lang="zh-CN" altLang="en-US" sz="2800" b="1" u="sng" dirty="0">
                <a:solidFill>
                  <a:srgbClr val="FF0066"/>
                </a:solidFill>
              </a:rPr>
              <a:t>不但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r>
              <a:rPr lang="en-US" altLang="zh-CN" sz="2800" b="1" dirty="0">
                <a:solidFill>
                  <a:schemeClr val="tx2"/>
                </a:solidFill>
              </a:rPr>
              <a:t>,</a:t>
            </a:r>
            <a:r>
              <a:rPr lang="zh-CN" altLang="en-US" sz="2800" b="1" u="sng" dirty="0">
                <a:solidFill>
                  <a:srgbClr val="FF0066"/>
                </a:solidFill>
              </a:rPr>
              <a:t>尤其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br>
              <a:rPr lang="en-US" altLang="zh-CN" sz="2800" b="1" dirty="0">
                <a:solidFill>
                  <a:schemeClr val="tx2"/>
                </a:solidFill>
              </a:rPr>
            </a:br>
            <a:endParaRPr lang="en-US" altLang="zh-CN" sz="2800" b="1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</a:rPr>
              <a:t>、让那些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chemeClr val="tx2"/>
                </a:solidFill>
              </a:rPr>
              <a:t>人们</a:t>
            </a:r>
            <a:r>
              <a:rPr lang="zh-CN" altLang="en-US" sz="2800" b="1" u="sng" dirty="0">
                <a:solidFill>
                  <a:srgbClr val="FF0066"/>
                </a:solidFill>
              </a:rPr>
              <a:t>去赞美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chemeClr val="tx2"/>
                </a:solidFill>
              </a:rPr>
              <a:t>的</a:t>
            </a:r>
            <a:r>
              <a:rPr lang="zh-CN" altLang="en-US" sz="2800" b="1" dirty="0">
                <a:solidFill>
                  <a:srgbClr val="3333FF"/>
                </a:solidFill>
              </a:rPr>
              <a:t>牡丹</a:t>
            </a:r>
            <a:r>
              <a:rPr lang="en-US" altLang="zh-CN" sz="2800" b="1" dirty="0">
                <a:solidFill>
                  <a:schemeClr val="tx2"/>
                </a:solidFill>
              </a:rPr>
              <a:t>,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66"/>
                </a:solidFill>
              </a:rPr>
              <a:t>      </a:t>
            </a:r>
            <a:r>
              <a:rPr lang="zh-CN" altLang="en-US" sz="2800" b="1" u="sng" dirty="0">
                <a:solidFill>
                  <a:srgbClr val="FF0066"/>
                </a:solidFill>
              </a:rPr>
              <a:t>去鄙视</a:t>
            </a:r>
            <a:r>
              <a:rPr lang="zh-CN" altLang="en-US" sz="2800" b="1" dirty="0">
                <a:solidFill>
                  <a:schemeClr val="tx2"/>
                </a:solidFill>
              </a:rPr>
              <a:t>这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chemeClr val="tx2"/>
                </a:solidFill>
              </a:rPr>
              <a:t>的</a:t>
            </a:r>
            <a:r>
              <a:rPr lang="zh-CN" altLang="en-US" sz="2800" b="1" dirty="0">
                <a:solidFill>
                  <a:srgbClr val="3333FF"/>
                </a:solidFill>
              </a:rPr>
              <a:t>莲花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2800" b="1" dirty="0">
                <a:solidFill>
                  <a:schemeClr val="tx2"/>
                </a:solidFill>
              </a:rPr>
              <a:t>我要高声赞美</a:t>
            </a:r>
            <a:r>
              <a:rPr lang="zh-CN" altLang="en-US" sz="2800" b="1" dirty="0">
                <a:solidFill>
                  <a:srgbClr val="3333FF"/>
                </a:solidFill>
              </a:rPr>
              <a:t>莲花</a:t>
            </a:r>
            <a:r>
              <a:rPr lang="en-US" altLang="zh-CN" sz="2800" b="1" dirty="0">
                <a:solidFill>
                  <a:schemeClr val="tx2"/>
                </a:solidFill>
              </a:rPr>
              <a:t>!</a:t>
            </a:r>
            <a:endParaRPr lang="en-US" altLang="zh-CN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标题 993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99331" name="图片 1" descr="10c650a74258efb4d043580a.jpg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9332" name="矩形 99331"/>
          <p:cNvSpPr/>
          <p:nvPr/>
        </p:nvSpPr>
        <p:spPr>
          <a:xfrm>
            <a:off x="304800" y="1309688"/>
            <a:ext cx="5334000" cy="44243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endParaRPr lang="en-US" altLang="zh-CN" sz="3600" b="1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   1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、黄土高原的自然景象有何特点？作者感受又如何？这些景观和感受对表现白杨树有什么作用？</a:t>
            </a:r>
            <a:endParaRPr lang="zh-CN" altLang="en-US" sz="36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br>
              <a:rPr lang="zh-CN" altLang="en-US" sz="3600" b="1" dirty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b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</a:br>
            <a:br>
              <a:rPr lang="zh-CN" altLang="en-US" dirty="0">
                <a:latin typeface="Arial" panose="020B0604020202020204" pitchFamily="34" charset="0"/>
              </a:rPr>
            </a:b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333" name="矩形 99332"/>
          <p:cNvSpPr/>
          <p:nvPr/>
        </p:nvSpPr>
        <p:spPr>
          <a:xfrm>
            <a:off x="1066800" y="228600"/>
            <a:ext cx="5105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68"/>
              </a:avLst>
            </a:prstTxWarp>
            <a:normAutofit/>
          </a:bodyPr>
          <a:p>
            <a:pPr algn="ctr"/>
            <a:r>
              <a:rPr lang="zh-CN" altLang="en-US" sz="9600" b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楷体_GB2312" charset="0"/>
                <a:ea typeface="楷体_GB2312" charset="0"/>
              </a:rPr>
              <a:t>六、能力迁移</a:t>
            </a:r>
            <a:endParaRPr lang="zh-CN" altLang="en-US" sz="9600" b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9" name="文本占位符 80898"/>
          <p:cNvSpPr>
            <a:spLocks noGrp="1" noRot="1"/>
          </p:cNvSpPr>
          <p:nvPr>
            <p:ph type="body" idx="1"/>
          </p:nvPr>
        </p:nvSpPr>
        <p:spPr>
          <a:xfrm>
            <a:off x="468313" y="549275"/>
            <a:ext cx="8675687" cy="6119813"/>
          </a:xfrm>
        </p:spPr>
        <p:txBody>
          <a:bodyPr/>
          <a:p>
            <a:r>
              <a:rPr lang="zh-CN" altLang="en-US" sz="3600" b="1" dirty="0"/>
              <a:t>首先要认清</a:t>
            </a:r>
            <a:r>
              <a:rPr lang="zh-CN" altLang="en-US" sz="3600" b="1" dirty="0">
                <a:solidFill>
                  <a:srgbClr val="3333FF"/>
                </a:solidFill>
              </a:rPr>
              <a:t>象征</a:t>
            </a:r>
            <a:r>
              <a:rPr lang="zh-CN" altLang="en-US" sz="3600" b="1" dirty="0"/>
              <a:t>是一种</a:t>
            </a:r>
            <a:r>
              <a:rPr lang="zh-CN" altLang="en-US" sz="3600" b="1" dirty="0">
                <a:solidFill>
                  <a:srgbClr val="FF6600"/>
                </a:solidFill>
              </a:rPr>
              <a:t>表现方法</a:t>
            </a:r>
            <a:r>
              <a:rPr lang="zh-CN" altLang="en-US" sz="3600" b="1" dirty="0"/>
              <a:t>，即写作方法，是</a:t>
            </a:r>
            <a:r>
              <a:rPr lang="zh-CN" altLang="en-US" sz="3600" b="1" dirty="0">
                <a:solidFill>
                  <a:srgbClr val="FF6600"/>
                </a:solidFill>
              </a:rPr>
              <a:t>就篇章而言</a:t>
            </a:r>
            <a:r>
              <a:rPr lang="zh-CN" altLang="en-US" sz="3600" b="1" dirty="0"/>
              <a:t>的；而</a:t>
            </a:r>
            <a:r>
              <a:rPr lang="zh-CN" altLang="en-US" sz="3600" b="1" dirty="0">
                <a:solidFill>
                  <a:srgbClr val="3333FF"/>
                </a:solidFill>
              </a:rPr>
              <a:t>拟人与比喻</a:t>
            </a:r>
            <a:r>
              <a:rPr lang="zh-CN" altLang="en-US" sz="3600" b="1" dirty="0"/>
              <a:t>则是</a:t>
            </a:r>
            <a:r>
              <a:rPr lang="zh-CN" altLang="en-US" sz="3600" b="1" dirty="0">
                <a:solidFill>
                  <a:srgbClr val="FF6600"/>
                </a:solidFill>
              </a:rPr>
              <a:t>修辞方法</a:t>
            </a:r>
            <a:r>
              <a:rPr lang="zh-CN" altLang="en-US" sz="3600" b="1" dirty="0"/>
              <a:t>，</a:t>
            </a:r>
            <a:r>
              <a:rPr lang="zh-CN" altLang="en-US" sz="3600" b="1" dirty="0">
                <a:solidFill>
                  <a:srgbClr val="FF6600"/>
                </a:solidFill>
              </a:rPr>
              <a:t>只表现在具体的句子上</a:t>
            </a:r>
            <a:r>
              <a:rPr lang="zh-CN" altLang="en-US" sz="3600" b="1" dirty="0"/>
              <a:t>，不在篇章上。</a:t>
            </a:r>
            <a:endParaRPr lang="zh-CN" altLang="en-US" sz="3600" b="1" dirty="0"/>
          </a:p>
          <a:p>
            <a:r>
              <a:rPr lang="zh-CN" altLang="en-US" sz="3600" b="1" dirty="0"/>
              <a:t>例如：“山也笑来水也笑”，只反映人物欢悦的心情，并不反映人的性格和品德、精神和思想、形象和气魄；并不寄寓别的更深的意义，也没有描绘山的形象，这山中也不寄寓另一个形象。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9" name="动作按钮: 第一张 44038">
            <a:hlinkClick r:id="" action="ppaction://hlinkshowjump?jump=firstslide"/>
          </p:cNvPr>
          <p:cNvSpPr/>
          <p:nvPr/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4040" name="图片 44039" descr="tu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3" name="矩形 44042"/>
          <p:cNvSpPr/>
          <p:nvPr/>
        </p:nvSpPr>
        <p:spPr>
          <a:xfrm>
            <a:off x="152400" y="228600"/>
            <a:ext cx="86868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自然景象：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黄绿错综，坦荡如砥，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endParaRPr lang="en-US" altLang="zh-CN" sz="3600" b="1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               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无边无垠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作者感受：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雄壮、伟大；单调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产生情绪</a:t>
            </a:r>
            <a:r>
              <a:rPr lang="zh-CN" altLang="en-US" sz="3600" b="1" dirty="0">
                <a:latin typeface="Arial" panose="020B0604020202020204" pitchFamily="34" charset="0"/>
              </a:rPr>
              <a:t>：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恹恹欲睡，惊奇的叫了一声。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黄土高原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96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51202"/>
          <p:cNvSpPr txBox="1"/>
          <p:nvPr/>
        </p:nvSpPr>
        <p:spPr>
          <a:xfrm>
            <a:off x="990600" y="3505200"/>
            <a:ext cx="6248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       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</a:rPr>
              <a:t>白</a:t>
            </a:r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</a:rPr>
              <a:t>杨树一不平凡，它使黄土高原 </a:t>
            </a:r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b="1" u="sng">
                <a:solidFill>
                  <a:schemeClr val="accent2"/>
                </a:solidFill>
                <a:latin typeface="Arial" panose="020B0604020202020204" pitchFamily="34" charset="0"/>
              </a:rPr>
              <a:t>                                              </a:t>
            </a:r>
            <a:endParaRPr lang="en-US" altLang="zh-CN" b="1" u="sng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51206" name="矩形 51205"/>
          <p:cNvSpPr/>
          <p:nvPr/>
        </p:nvSpPr>
        <p:spPr>
          <a:xfrm>
            <a:off x="685800" y="344488"/>
            <a:ext cx="8153400" cy="30813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对表现白杨树的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作用：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方正姚体" pitchFamily="2" charset="-122"/>
                <a:ea typeface="方正姚体" pitchFamily="2" charset="-122"/>
              </a:rPr>
              <a:t>       </a:t>
            </a:r>
            <a:r>
              <a:rPr lang="zh-CN" altLang="en-US" sz="4800" dirty="0">
                <a:latin typeface="方正姚体" pitchFamily="2" charset="-122"/>
                <a:ea typeface="方正姚体" pitchFamily="2" charset="-122"/>
              </a:rPr>
              <a:t>明确：</a:t>
            </a:r>
            <a:r>
              <a:rPr lang="zh-CN" altLang="en-US" sz="2800" b="1" dirty="0">
                <a:latin typeface="Arial" panose="020B0604020202020204" pitchFamily="34" charset="0"/>
              </a:rPr>
              <a:t>本文以白杨树的“不平凡”为线索，说明“礼赞”的原因。具体从三方面赞颂：生长环境不平凡</a:t>
            </a:r>
            <a:r>
              <a:rPr lang="en-US" altLang="zh-CN" sz="2800" b="1">
                <a:latin typeface="Arial" panose="020B0604020202020204" pitchFamily="34" charset="0"/>
              </a:rPr>
              <a:t>----</a:t>
            </a:r>
            <a:r>
              <a:rPr lang="zh-CN" altLang="en-US" sz="2800" b="1" dirty="0">
                <a:latin typeface="Arial" panose="020B0604020202020204" pitchFamily="34" charset="0"/>
              </a:rPr>
              <a:t>景色美；外部形态不平凡</a:t>
            </a:r>
            <a:r>
              <a:rPr lang="en-US" altLang="zh-CN" sz="2800" b="1">
                <a:latin typeface="Arial" panose="020B0604020202020204" pitchFamily="34" charset="0"/>
              </a:rPr>
              <a:t>----</a:t>
            </a:r>
            <a:r>
              <a:rPr lang="zh-CN" altLang="en-US" sz="2800" b="1" dirty="0">
                <a:latin typeface="Arial" panose="020B0604020202020204" pitchFamily="34" charset="0"/>
              </a:rPr>
              <a:t>形象美；内在气质不平凡</a:t>
            </a:r>
            <a:r>
              <a:rPr lang="en-US" altLang="zh-CN" sz="2800" b="1">
                <a:latin typeface="Arial" panose="020B0604020202020204" pitchFamily="34" charset="0"/>
              </a:rPr>
              <a:t>----</a:t>
            </a:r>
            <a:r>
              <a:rPr lang="zh-CN" altLang="en-US" sz="2800" b="1" dirty="0">
                <a:latin typeface="Arial" panose="020B0604020202020204" pitchFamily="34" charset="0"/>
              </a:rPr>
              <a:t>精神美。最后点明白杨树的象征意义。由景到树，由树到人。达到托物言志目的。</a:t>
            </a:r>
            <a:endParaRPr lang="zh-CN" altLang="en-US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1207" name="矩形 51206"/>
          <p:cNvSpPr/>
          <p:nvPr/>
        </p:nvSpPr>
        <p:spPr>
          <a:xfrm>
            <a:off x="3048000" y="4419600"/>
            <a:ext cx="4343400" cy="2133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生长环境美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ldLvl="0"/>
      <p:bldP spid="51203" grpId="1" bldLvl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白杨树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文本框 52226"/>
          <p:cNvSpPr txBox="1"/>
          <p:nvPr/>
        </p:nvSpPr>
        <p:spPr>
          <a:xfrm>
            <a:off x="2743200" y="381000"/>
            <a:ext cx="59436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</a:rPr>
              <a:t>白杨树二不平凡，它的外形</a:t>
            </a:r>
            <a:r>
              <a:rPr lang="en-US" altLang="zh-CN" sz="6000" b="1">
                <a:latin typeface="Arial" panose="020B0604020202020204" pitchFamily="34" charset="0"/>
              </a:rPr>
              <a:t>……</a:t>
            </a:r>
            <a:endParaRPr lang="en-US" altLang="zh-CN" sz="6000" b="1">
              <a:latin typeface="Arial" panose="020B0604020202020204" pitchFamily="34" charset="0"/>
            </a:endParaRPr>
          </a:p>
        </p:txBody>
      </p:sp>
      <p:sp>
        <p:nvSpPr>
          <p:cNvPr id="52228" name="矩形 52227"/>
          <p:cNvSpPr/>
          <p:nvPr/>
        </p:nvSpPr>
        <p:spPr>
          <a:xfrm>
            <a:off x="2362200" y="3657600"/>
            <a:ext cx="4343400" cy="2057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外在形象美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无标白杨树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53250"/>
          <p:cNvSpPr txBox="1"/>
          <p:nvPr/>
        </p:nvSpPr>
        <p:spPr>
          <a:xfrm>
            <a:off x="685800" y="381000"/>
            <a:ext cx="7010400" cy="1920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白杨树三不平凡，它象征着</a:t>
            </a:r>
            <a:r>
              <a:rPr lang="en-US" altLang="zh-CN" sz="6000" b="1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3252" name="矩形 53251"/>
          <p:cNvSpPr/>
          <p:nvPr/>
        </p:nvSpPr>
        <p:spPr>
          <a:xfrm>
            <a:off x="1143000" y="3657600"/>
            <a:ext cx="5105400" cy="2286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内在精神美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4273" descr="黄土高原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28800"/>
            <a:ext cx="2727325" cy="502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5" name="图片 5427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0"/>
            <a:ext cx="4114800" cy="386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图片 54275" descr="u=2688218972,2821453377&amp;gp=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1828800"/>
            <a:ext cx="2590800" cy="502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7" name="矩形 54276"/>
          <p:cNvSpPr/>
          <p:nvPr/>
        </p:nvSpPr>
        <p:spPr>
          <a:xfrm>
            <a:off x="250825" y="6165850"/>
            <a:ext cx="22685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latin typeface="Arial" panose="020B0604020202020204" pitchFamily="34" charset="0"/>
              </a:rPr>
              <a:t>高原风景图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54278" name="矩形 54277"/>
          <p:cNvSpPr/>
          <p:nvPr/>
        </p:nvSpPr>
        <p:spPr>
          <a:xfrm>
            <a:off x="3563938" y="0"/>
            <a:ext cx="31670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latin typeface="Arial" panose="020B0604020202020204" pitchFamily="34" charset="0"/>
              </a:rPr>
              <a:t>白杨特写图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54279" name="矩形 54278"/>
          <p:cNvSpPr/>
          <p:nvPr/>
        </p:nvSpPr>
        <p:spPr>
          <a:xfrm>
            <a:off x="6516688" y="6165850"/>
            <a:ext cx="23764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latin typeface="Arial" panose="020B0604020202020204" pitchFamily="34" charset="0"/>
              </a:rPr>
              <a:t>物人联想图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54280" name="动作按钮: 第一张 54279">
            <a:hlinkClick r:id="" action="ppaction://hlinkshowjump?jump=firstslide"/>
          </p:cNvPr>
          <p:cNvSpPr/>
          <p:nvPr/>
        </p:nvSpPr>
        <p:spPr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54281" name="组合 54280"/>
          <p:cNvGrpSpPr>
            <a:grpSpLocks noChangeAspect="1"/>
          </p:cNvGrpSpPr>
          <p:nvPr/>
        </p:nvGrpSpPr>
        <p:grpSpPr>
          <a:xfrm>
            <a:off x="539750" y="333375"/>
            <a:ext cx="8604250" cy="7278688"/>
            <a:chOff x="0" y="0"/>
            <a:chExt cx="3454" cy="3311"/>
          </a:xfrm>
        </p:grpSpPr>
        <p:sp>
          <p:nvSpPr>
            <p:cNvPr id="54282" name="矩形 54281"/>
            <p:cNvSpPr>
              <a:spLocks noChangeAspect="1" noTextEdit="1"/>
            </p:cNvSpPr>
            <p:nvPr/>
          </p:nvSpPr>
          <p:spPr>
            <a:xfrm>
              <a:off x="0" y="0"/>
              <a:ext cx="3454" cy="3311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4283" name="_s54283"/>
            <p:cNvSpPr/>
            <p:nvPr/>
          </p:nvSpPr>
          <p:spPr>
            <a:xfrm flipH="1">
              <a:off x="1046" y="1851"/>
              <a:ext cx="341" cy="196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84" name="_s54284"/>
            <p:cNvSpPr/>
            <p:nvPr/>
          </p:nvSpPr>
          <p:spPr>
            <a:xfrm>
              <a:off x="313" y="1851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</a:rPr>
                <a:t>生长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</a:rPr>
                <a:t>环境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4285" name="_s54285"/>
            <p:cNvSpPr/>
            <p:nvPr/>
          </p:nvSpPr>
          <p:spPr>
            <a:xfrm>
              <a:off x="2067" y="1851"/>
              <a:ext cx="340" cy="197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86" name="_s54286"/>
            <p:cNvSpPr/>
            <p:nvPr/>
          </p:nvSpPr>
          <p:spPr>
            <a:xfrm>
              <a:off x="2355" y="1851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</a:rPr>
                <a:t>内在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</a:rPr>
                <a:t>气质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4287" name="_s54287"/>
            <p:cNvSpPr/>
            <p:nvPr/>
          </p:nvSpPr>
          <p:spPr>
            <a:xfrm flipV="1">
              <a:off x="1727" y="869"/>
              <a:ext cx="0" cy="393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288" name="_s54288"/>
            <p:cNvSpPr/>
            <p:nvPr/>
          </p:nvSpPr>
          <p:spPr>
            <a:xfrm>
              <a:off x="1334" y="83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</a:rPr>
                <a:t>外部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zh-CN" altLang="en-US" sz="4100" b="1">
                  <a:solidFill>
                    <a:srgbClr val="0000FF"/>
                  </a:solidFill>
                  <a:latin typeface="Arial" panose="020B0604020202020204" pitchFamily="34" charset="0"/>
                </a:rPr>
                <a:t>形象</a:t>
              </a:r>
              <a:endParaRPr lang="zh-CN" altLang="en-US" sz="4100" b="1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4289" name="_s54289"/>
            <p:cNvSpPr/>
            <p:nvPr/>
          </p:nvSpPr>
          <p:spPr>
            <a:xfrm>
              <a:off x="1334" y="1262"/>
              <a:ext cx="786" cy="78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00513D"/>
              </a:solidFill>
              <a:prstDash val="solid"/>
              <a:headEnd type="none" w="med" len="med"/>
              <a:tailEnd type="none" w="med" len="med"/>
            </a:ln>
            <a:effectLst>
              <a:outerShdw dist="53882" dir="2699999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0" bIns="0" anchor="ctr"/>
            <a:p>
              <a:pPr algn="ctr"/>
              <a:r>
                <a:rPr lang="zh-CN" altLang="en-US" sz="4100" b="1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白杨树</a:t>
              </a:r>
              <a:endParaRPr lang="zh-CN" altLang="en-US" sz="41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4100" b="1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不平凡</a:t>
              </a:r>
              <a:endParaRPr lang="zh-CN" altLang="en-US" sz="41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无标白杨树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1476375" y="4437063"/>
            <a:ext cx="64087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Verdana" panose="020B0604030504040204" pitchFamily="34" charset="0"/>
            </a:endParaRPr>
          </a:p>
        </p:txBody>
      </p:sp>
      <p:sp>
        <p:nvSpPr>
          <p:cNvPr id="48132" name="矩形 48131"/>
          <p:cNvSpPr/>
          <p:nvPr/>
        </p:nvSpPr>
        <p:spPr>
          <a:xfrm>
            <a:off x="457200" y="0"/>
            <a:ext cx="3311525" cy="1524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对比凸现中心</a:t>
            </a:r>
            <a:endParaRPr lang="zh-CN" altLang="en-US" sz="3600" b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3" name="矩形 48132"/>
          <p:cNvSpPr/>
          <p:nvPr/>
        </p:nvSpPr>
        <p:spPr>
          <a:xfrm>
            <a:off x="685800" y="3128963"/>
            <a:ext cx="8064500" cy="35702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p>
            <a:pPr marL="342900" indent="-342900"/>
            <a:r>
              <a:rPr lang="zh-CN" altLang="en-US" sz="3600" b="1">
                <a:solidFill>
                  <a:srgbClr val="0000FF"/>
                </a:solidFill>
                <a:latin typeface="Verdana" panose="020B0604030504040204" pitchFamily="34" charset="0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Verdana" panose="020B0604030504040204" pitchFamily="34" charset="0"/>
              </a:rPr>
              <a:t>明确</a:t>
            </a:r>
            <a:r>
              <a:rPr lang="en-US" altLang="zh-CN" sz="4800" b="1">
                <a:solidFill>
                  <a:srgbClr val="FF0000"/>
                </a:solidFill>
                <a:latin typeface="Verdana" panose="020B0604030504040204" pitchFamily="34" charset="0"/>
              </a:rPr>
              <a:t>:</a:t>
            </a:r>
            <a:r>
              <a:rPr lang="en-US" altLang="zh-CN" sz="3600" b="1">
                <a:solidFill>
                  <a:srgbClr val="FF0000"/>
                </a:solidFill>
                <a:latin typeface="Verdana" panose="020B0604030504040204" pitchFamily="34" charset="0"/>
              </a:rPr>
              <a:t>   </a:t>
            </a:r>
            <a:r>
              <a:rPr lang="zh-CN" altLang="en-US" sz="3600" b="1" dirty="0">
                <a:solidFill>
                  <a:srgbClr val="008000"/>
                </a:solidFill>
                <a:latin typeface="Verdana" panose="020B0604030504040204" pitchFamily="34" charset="0"/>
                <a:ea typeface="方正姚体" pitchFamily="2" charset="-122"/>
              </a:rPr>
              <a:t>写</a:t>
            </a:r>
            <a:r>
              <a:rPr lang="zh-CN" altLang="en-US" sz="3600" b="1">
                <a:solidFill>
                  <a:srgbClr val="008000"/>
                </a:solidFill>
                <a:latin typeface="Verdana" panose="020B0604030504040204" pitchFamily="34" charset="0"/>
                <a:ea typeface="方正姚体" pitchFamily="2" charset="-122"/>
              </a:rPr>
              <a:t>楠木一是以其“贵族化”与白杨“极普通”形成鲜明对比，</a:t>
            </a:r>
            <a:r>
              <a:rPr lang="zh-CN" altLang="en-US" sz="3600" b="1" u="sng">
                <a:solidFill>
                  <a:srgbClr val="008000"/>
                </a:solidFill>
                <a:latin typeface="Verdana" panose="020B0604030504040204" pitchFamily="34" charset="0"/>
                <a:ea typeface="方正姚体" pitchFamily="2" charset="-122"/>
              </a:rPr>
              <a:t>反衬白杨树的“不平凡”</a:t>
            </a:r>
            <a:r>
              <a:rPr lang="zh-CN" altLang="en-US" sz="3600" b="1">
                <a:solidFill>
                  <a:srgbClr val="008000"/>
                </a:solidFill>
                <a:latin typeface="Verdana" panose="020B0604030504040204" pitchFamily="34" charset="0"/>
                <a:ea typeface="方正姚体" pitchFamily="2" charset="-122"/>
              </a:rPr>
              <a:t>；二是引出赞美楠木的国民党蒋介</a:t>
            </a:r>
            <a:r>
              <a:rPr lang="zh-CN" altLang="en-US" sz="3600" b="1" dirty="0">
                <a:solidFill>
                  <a:srgbClr val="008000"/>
                </a:solidFill>
                <a:latin typeface="Verdana" panose="020B0604030504040204" pitchFamily="34" charset="0"/>
                <a:ea typeface="方正姚体" pitchFamily="2" charset="-122"/>
              </a:rPr>
              <a:t>石的御用文人们，从而划</a:t>
            </a:r>
            <a:r>
              <a:rPr lang="zh-CN" altLang="en-US" sz="3600" b="1">
                <a:solidFill>
                  <a:srgbClr val="008000"/>
                </a:solidFill>
                <a:latin typeface="Verdana" panose="020B0604030504040204" pitchFamily="34" charset="0"/>
                <a:ea typeface="方正姚体" pitchFamily="2" charset="-122"/>
              </a:rPr>
              <a:t>清自己与顽固派的界限，</a:t>
            </a:r>
            <a:r>
              <a:rPr lang="zh-CN" altLang="en-US" sz="3600" b="1" u="sng">
                <a:solidFill>
                  <a:srgbClr val="008000"/>
                </a:solidFill>
                <a:latin typeface="Verdana" panose="020B0604030504040204" pitchFamily="34" charset="0"/>
                <a:ea typeface="方正姚体" pitchFamily="2" charset="-122"/>
              </a:rPr>
              <a:t>表明自己对党所领导的北方抗日军民的</a:t>
            </a:r>
            <a:r>
              <a:rPr lang="zh-CN" altLang="en-US" sz="3600" b="1" u="sng" dirty="0">
                <a:solidFill>
                  <a:srgbClr val="008000"/>
                </a:solidFill>
                <a:latin typeface="Verdana" panose="020B0604030504040204" pitchFamily="34" charset="0"/>
                <a:ea typeface="方正姚体" pitchFamily="2" charset="-122"/>
              </a:rPr>
              <a:t>热爱。</a:t>
            </a:r>
            <a:endParaRPr lang="zh-CN" altLang="en-US" sz="3600" b="1">
              <a:solidFill>
                <a:srgbClr val="008000"/>
              </a:solidFill>
              <a:latin typeface="Verdana" panose="020B0604030504040204" pitchFamily="34" charset="0"/>
              <a:ea typeface="方正姚体" pitchFamily="2" charset="-122"/>
            </a:endParaRPr>
          </a:p>
        </p:txBody>
      </p:sp>
      <p:sp>
        <p:nvSpPr>
          <p:cNvPr id="48134" name="矩形 48133"/>
          <p:cNvSpPr/>
          <p:nvPr/>
        </p:nvSpPr>
        <p:spPr>
          <a:xfrm>
            <a:off x="684213" y="1600200"/>
            <a:ext cx="8064500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p>
            <a:pPr marL="342900" indent="-342900"/>
            <a:r>
              <a:rPr lang="zh-CN" altLang="en-US" sz="3600" b="1">
                <a:solidFill>
                  <a:srgbClr val="0000FF"/>
                </a:solidFill>
                <a:latin typeface="Verdana" panose="020B0604030504040204" pitchFamily="34" charset="0"/>
              </a:rPr>
              <a:t>     </a:t>
            </a:r>
            <a:r>
              <a:rPr lang="en-US" altLang="zh-CN" sz="3600" b="1">
                <a:solidFill>
                  <a:srgbClr val="0000FF"/>
                </a:solidFill>
                <a:latin typeface="Verdana" panose="020B0604030504040204" pitchFamily="34" charset="0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Verdana" panose="020B0604030504040204" pitchFamily="34" charset="0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Verdana" panose="020B0604030504040204" pitchFamily="34" charset="0"/>
                <a:ea typeface="华文新魏" pitchFamily="2" charset="-122"/>
              </a:rPr>
              <a:t>文</a:t>
            </a:r>
            <a:r>
              <a:rPr lang="zh-CN" altLang="en-US" sz="3600" b="1">
                <a:solidFill>
                  <a:srgbClr val="0000FF"/>
                </a:solidFill>
                <a:latin typeface="Verdana" panose="020B0604030504040204" pitchFamily="34" charset="0"/>
                <a:ea typeface="华文新魏" pitchFamily="2" charset="-122"/>
              </a:rPr>
              <a:t>章结尾写“直挺秀颀”的楠木有何作用？</a:t>
            </a:r>
            <a:endParaRPr lang="zh-CN" altLang="en-US" sz="7200" b="1">
              <a:solidFill>
                <a:srgbClr val="0000FF"/>
              </a:solidFill>
              <a:latin typeface="Verdana" panose="020B0604030504040204" pitchFamily="34" charset="0"/>
              <a:ea typeface="华文新魏" pitchFamily="2" charset="-122"/>
            </a:endParaRPr>
          </a:p>
        </p:txBody>
      </p:sp>
      <p:sp>
        <p:nvSpPr>
          <p:cNvPr id="48135" name="动作按钮: 第一张 48134">
            <a:hlinkClick r:id="" action="ppaction://hlinkshowjump?jump=firstslide"/>
          </p:cNvPr>
          <p:cNvSpPr/>
          <p:nvPr/>
        </p:nvSpPr>
        <p:spPr>
          <a:xfrm>
            <a:off x="8604250" y="6237288"/>
            <a:ext cx="539750" cy="620712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animBg="1"/>
      <p:bldP spid="4813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9962-100623125580397bb2ee97ca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矩形 49154"/>
          <p:cNvSpPr/>
          <p:nvPr/>
        </p:nvSpPr>
        <p:spPr>
          <a:xfrm>
            <a:off x="1600200" y="1173163"/>
            <a:ext cx="6172200" cy="4781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、文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章反复强调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白杨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树是“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西北极普通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的一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种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树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，然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而实在是不平凡的一种树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”。你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认为“极普通”和“不平凡</a:t>
            </a:r>
            <a:r>
              <a:rPr lang="zh-CN" altLang="en-US" sz="4400" b="1" dirty="0">
                <a:latin typeface="华文新魏" pitchFamily="2" charset="-122"/>
                <a:ea typeface="华文新魏" pitchFamily="2" charset="-122"/>
              </a:rPr>
              <a:t>”矛</a:t>
            </a:r>
            <a:r>
              <a:rPr lang="zh-CN" altLang="en-US" sz="4400" b="1">
                <a:latin typeface="华文新魏" pitchFamily="2" charset="-122"/>
                <a:ea typeface="华文新魏" pitchFamily="2" charset="-122"/>
              </a:rPr>
              <a:t>盾吗？说说理由。 </a:t>
            </a:r>
            <a:br>
              <a:rPr lang="zh-CN" altLang="en-US" sz="4400" b="1">
                <a:latin typeface="华文新魏" pitchFamily="2" charset="-122"/>
                <a:ea typeface="华文新魏" pitchFamily="2" charset="-122"/>
              </a:rPr>
            </a:br>
            <a:endParaRPr lang="zh-CN" altLang="en-US" sz="44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63abff13a394b58ba6ef3f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77825" y="-282575"/>
            <a:ext cx="9521825" cy="714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50179" descr="2a7a940502d13241738b65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152400"/>
            <a:ext cx="9144000" cy="670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矩形 50180"/>
          <p:cNvSpPr/>
          <p:nvPr/>
        </p:nvSpPr>
        <p:spPr>
          <a:xfrm>
            <a:off x="304800" y="0"/>
            <a:ext cx="7848600" cy="545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明确：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400" b="1" dirty="0">
                <a:latin typeface="Arial" panose="020B0604020202020204" pitchFamily="34" charset="0"/>
              </a:rPr>
              <a:t>      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不矛盾。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“极普通”是单纯从树的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生物角度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而言，因为这种树在西北很多很常见。“不平凡”是从树的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象征意义角度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讲的，因为它象征北方的抗日军民。 </a:t>
            </a:r>
            <a:b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57345"/>
          <p:cNvSpPr txBox="1"/>
          <p:nvPr/>
        </p:nvSpPr>
        <p:spPr>
          <a:xfrm>
            <a:off x="1198563" y="622300"/>
            <a:ext cx="71199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endParaRPr lang="zh-CN" altLang="en-US" sz="3200" b="1" dirty="0">
              <a:solidFill>
                <a:srgbClr val="3333FF"/>
              </a:solidFill>
              <a:latin typeface="Dotum" panose="020B0600000101010101" pitchFamily="34" charset="-127"/>
              <a:ea typeface="仿宋_GB2312" pitchFamily="49" charset="-122"/>
            </a:endParaRPr>
          </a:p>
        </p:txBody>
      </p:sp>
      <p:sp>
        <p:nvSpPr>
          <p:cNvPr id="57347" name="标题 57346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633413"/>
          </a:xfrm>
        </p:spPr>
        <p:txBody>
          <a:bodyPr anchor="ctr"/>
          <a:p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7350" name="文本框 57349"/>
          <p:cNvSpPr txBox="1"/>
          <p:nvPr/>
        </p:nvSpPr>
        <p:spPr>
          <a:xfrm>
            <a:off x="395288" y="2781300"/>
            <a:ext cx="6286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      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57351" name="图片 57350" descr="2a7a940502d13241738b65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2400"/>
            <a:ext cx="9144000" cy="670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2" name="矩形 57351"/>
          <p:cNvSpPr/>
          <p:nvPr/>
        </p:nvSpPr>
        <p:spPr>
          <a:xfrm>
            <a:off x="914400" y="439738"/>
            <a:ext cx="65690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40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、体会划线动词的表达效果</a:t>
            </a:r>
            <a:endParaRPr lang="zh-CN" altLang="en-US" sz="4000" b="1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7353" name="矩形 57352"/>
          <p:cNvSpPr/>
          <p:nvPr/>
        </p:nvSpPr>
        <p:spPr>
          <a:xfrm>
            <a:off x="533400" y="1371600"/>
            <a:ext cx="78041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1)   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汽车在望不到边际的高原上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奔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驰，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扑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入你的视野的，是黄绿错综的一条大毡子 。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354" name="矩形 57353"/>
          <p:cNvSpPr/>
          <p:nvPr/>
        </p:nvSpPr>
        <p:spPr>
          <a:xfrm>
            <a:off x="228600" y="3276600"/>
            <a:ext cx="5410200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明确：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“扑”与“奔”照应，写出了迎面而来的情景，形象而准确。准确的表现了“奔驰的汽车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速度之快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；也反映了黄土高原的辽阔平坦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一望无际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58369"/>
          <p:cNvSpPr txBox="1"/>
          <p:nvPr/>
        </p:nvSpPr>
        <p:spPr>
          <a:xfrm>
            <a:off x="950913" y="6921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58371" name="文本框 58370"/>
          <p:cNvSpPr txBox="1"/>
          <p:nvPr/>
        </p:nvSpPr>
        <p:spPr>
          <a:xfrm>
            <a:off x="539750" y="152400"/>
            <a:ext cx="7489825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(2)   </a:t>
            </a:r>
            <a:r>
              <a:rPr lang="zh-CN" altLang="en-US" sz="36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这</a:t>
            </a:r>
            <a:r>
              <a:rPr lang="zh-CN" altLang="en-US" sz="36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时你</a:t>
            </a:r>
            <a:r>
              <a:rPr lang="zh-CN" altLang="en-US" sz="3600" b="1" u="sng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涌</a:t>
            </a:r>
            <a:r>
              <a:rPr lang="zh-CN" altLang="en-US" sz="36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起来的感想也许是“雄壮”，也许是“伟大</a:t>
            </a:r>
            <a:r>
              <a:rPr lang="zh-CN" altLang="en-US" sz="36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”，诸</a:t>
            </a:r>
            <a:r>
              <a:rPr lang="zh-CN" altLang="en-US" sz="36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如此类的形容词 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……</a:t>
            </a:r>
            <a:endParaRPr lang="en-US" altLang="zh-CN" sz="3600" b="1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8372" name="文本框 58371"/>
          <p:cNvSpPr txBox="1"/>
          <p:nvPr/>
        </p:nvSpPr>
        <p:spPr>
          <a:xfrm>
            <a:off x="304800" y="2057400"/>
            <a:ext cx="8647113" cy="2163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方正姚体" pitchFamily="2" charset="-122"/>
              </a:rPr>
              <a:t>  明确：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使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用“涌”，说明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感想很多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，瞬间形成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，有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的也许还未经过仔细考虑，就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不由自主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的喷涌而出。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8373" name="文本框 58372"/>
          <p:cNvSpPr txBox="1"/>
          <p:nvPr/>
        </p:nvSpPr>
        <p:spPr>
          <a:xfrm>
            <a:off x="533400" y="3711575"/>
            <a:ext cx="8153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(</a:t>
            </a:r>
            <a:r>
              <a:rPr lang="en-US" altLang="zh-CN" sz="36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3)    </a:t>
            </a:r>
            <a:r>
              <a:rPr lang="zh-CN" altLang="en-US" sz="36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它</a:t>
            </a:r>
            <a:r>
              <a:rPr lang="zh-CN" altLang="en-US" sz="36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的皮光滑而有银色的晕圈，微微</a:t>
            </a:r>
            <a:r>
              <a:rPr lang="zh-CN" altLang="en-US" sz="3600" b="1" u="sng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泛</a:t>
            </a:r>
            <a:r>
              <a:rPr lang="zh-CN" altLang="en-US" sz="36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出淡青色</a:t>
            </a:r>
            <a:r>
              <a:rPr lang="zh-CN" altLang="en-US" sz="2400" b="1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sz="2400" b="1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8374" name="文本框 58373"/>
          <p:cNvSpPr txBox="1"/>
          <p:nvPr/>
        </p:nvSpPr>
        <p:spPr>
          <a:xfrm>
            <a:off x="684213" y="5105400"/>
            <a:ext cx="752475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方正姚体" pitchFamily="2" charset="-122"/>
              </a:rPr>
              <a:t>明确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方正姚体" pitchFamily="2" charset="-122"/>
              </a:rPr>
              <a:t>:</a:t>
            </a:r>
            <a:r>
              <a:rPr lang="en-US" altLang="zh-CN" b="1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3200">
                <a:latin typeface="Arial" panose="020B0604020202020204" pitchFamily="34" charset="0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泛”，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富有动感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，生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动地表现了白杨树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旺盛的生命力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8375" name="图片 58374" descr="NA0144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0" y="4419600"/>
            <a:ext cx="11430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  <p:bldP spid="583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3" name="文本占位符 81922"/>
          <p:cNvSpPr>
            <a:spLocks noGrp="1" noRot="1"/>
          </p:cNvSpPr>
          <p:nvPr>
            <p:ph type="body" idx="1"/>
          </p:nvPr>
        </p:nvSpPr>
        <p:spPr>
          <a:xfrm>
            <a:off x="539750" y="692150"/>
            <a:ext cx="8223250" cy="5407025"/>
          </a:xfrm>
        </p:spPr>
        <p:txBody>
          <a:bodyPr/>
          <a:p>
            <a:r>
              <a:rPr lang="zh-CN" altLang="en-US" sz="3600" b="1" dirty="0"/>
              <a:t>象征这个表现方法的基本</a:t>
            </a:r>
            <a:r>
              <a:rPr lang="zh-CN" altLang="en-US" sz="3600" b="1" dirty="0">
                <a:solidFill>
                  <a:srgbClr val="3333FF"/>
                </a:solidFill>
              </a:rPr>
              <a:t>作用</a:t>
            </a:r>
            <a:r>
              <a:rPr lang="zh-CN" altLang="en-US" sz="3600" b="1" dirty="0"/>
              <a:t>有二：</a:t>
            </a:r>
            <a:r>
              <a:rPr lang="zh-CN" altLang="en-US" sz="3600" b="1" dirty="0">
                <a:solidFill>
                  <a:srgbClr val="3333FF"/>
                </a:solidFill>
              </a:rPr>
              <a:t>一是把作家要说而不愿直说的托义于物，以增强文章的表现力；一是帮助作家把想说而不能说的话，巧妙地告诉给读者。</a:t>
            </a:r>
            <a:endParaRPr lang="zh-CN" altLang="en-US" sz="3600" b="1" dirty="0">
              <a:solidFill>
                <a:srgbClr val="3333FF"/>
              </a:solidFill>
            </a:endParaRPr>
          </a:p>
          <a:p>
            <a:r>
              <a:rPr lang="en-US" altLang="zh-CN" sz="3600" b="1"/>
              <a:t>《</a:t>
            </a:r>
            <a:r>
              <a:rPr lang="zh-CN" altLang="en-US" sz="3600" b="1" dirty="0"/>
              <a:t>白杨礼赞</a:t>
            </a:r>
            <a:r>
              <a:rPr lang="en-US" altLang="zh-CN" sz="3600" b="1"/>
              <a:t>》</a:t>
            </a:r>
            <a:r>
              <a:rPr lang="zh-CN" altLang="en-US" sz="3600" b="1" dirty="0"/>
              <a:t>属于后者。这方法帮助</a:t>
            </a:r>
            <a:r>
              <a:rPr lang="en-US" altLang="zh-CN" sz="3600" b="1"/>
              <a:t>《</a:t>
            </a:r>
            <a:r>
              <a:rPr lang="zh-CN" altLang="en-US" sz="3600" b="1" dirty="0"/>
              <a:t>白杨礼赞</a:t>
            </a:r>
            <a:r>
              <a:rPr lang="en-US" altLang="zh-CN" sz="3600" b="1"/>
              <a:t>》</a:t>
            </a:r>
            <a:r>
              <a:rPr lang="zh-CN" altLang="en-US" sz="3600" b="1" dirty="0"/>
              <a:t>冲破了国民党政府的“审查”。我们今天运用象征的写法一般说是属于前者，主要是为了增强文章的表现力，收到更好的文学教育效果。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p2009914202047825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00"/>
            <a:ext cx="9144000" cy="679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20482"/>
          <p:cNvSpPr/>
          <p:nvPr/>
        </p:nvSpPr>
        <p:spPr>
          <a:xfrm>
            <a:off x="609600" y="685800"/>
            <a:ext cx="80010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>
                <a:latin typeface="Arial" panose="020B0604020202020204" pitchFamily="34" charset="0"/>
              </a:rPr>
              <a:t>         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、茅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盾借赞美白杨树歌颂北方抗日军民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，为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什么他不直接赞美北方抗日军民呢？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4" name="矩形 20483"/>
          <p:cNvSpPr/>
          <p:nvPr/>
        </p:nvSpPr>
        <p:spPr>
          <a:xfrm>
            <a:off x="1066800" y="1419225"/>
            <a:ext cx="5791200" cy="33861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sz="3600" b="1" dirty="0">
              <a:latin typeface="Arial" panose="020B0604020202020204" pitchFamily="34" charset="0"/>
            </a:endParaRPr>
          </a:p>
          <a:p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明确：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</a:rPr>
              <a:t>使</a:t>
            </a:r>
            <a:r>
              <a:rPr lang="zh-CN" altLang="en-US" sz="3600" b="1">
                <a:latin typeface="Arial" panose="020B0604020202020204" pitchFamily="34" charset="0"/>
              </a:rPr>
              <a:t>文章显得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含蓄隽永</a:t>
            </a:r>
            <a:r>
              <a:rPr lang="zh-CN" altLang="en-US" sz="3600" b="1">
                <a:latin typeface="Arial" panose="020B0604020202020204" pitchFamily="34" charset="0"/>
              </a:rPr>
              <a:t>，</a:t>
            </a:r>
            <a:endParaRPr lang="zh-CN" altLang="en-US" sz="3600" b="1">
              <a:latin typeface="Arial" panose="020B0604020202020204" pitchFamily="34" charset="0"/>
            </a:endParaRPr>
          </a:p>
          <a:p>
            <a:r>
              <a:rPr lang="zh-CN" altLang="en-US" sz="3600" b="1">
                <a:latin typeface="Arial" panose="020B0604020202020204" pitchFamily="34" charset="0"/>
              </a:rPr>
              <a:t>与当时的写作背景有关。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1023938" y="895350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1239838" y="895350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23556" name="云形标注 23555"/>
          <p:cNvSpPr/>
          <p:nvPr/>
        </p:nvSpPr>
        <p:spPr>
          <a:xfrm>
            <a:off x="228600" y="228600"/>
            <a:ext cx="2736850" cy="1143000"/>
          </a:xfrm>
          <a:prstGeom prst="cloudCallout">
            <a:avLst>
              <a:gd name="adj1" fmla="val 53653"/>
              <a:gd name="adj2" fmla="val 11638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762000" y="533400"/>
            <a:ext cx="1995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>
                <a:latin typeface="Arial" panose="020B0604020202020204" pitchFamily="34" charset="0"/>
                <a:ea typeface="方正姚体" pitchFamily="2" charset="-122"/>
              </a:rPr>
              <a:t>思     考</a:t>
            </a:r>
            <a:endParaRPr lang="zh-CN" altLang="en-US" sz="3600"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323850" y="1524000"/>
            <a:ext cx="55435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i="1">
                <a:solidFill>
                  <a:srgbClr val="FF0066"/>
                </a:solidFill>
                <a:latin typeface="Arial" panose="020B0604020202020204" pitchFamily="34" charset="0"/>
                <a:ea typeface="方正姚体" pitchFamily="2" charset="-122"/>
              </a:rPr>
              <a:t>       </a:t>
            </a:r>
            <a:r>
              <a:rPr lang="en-US" altLang="zh-CN" sz="4000" b="1" i="1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6</a:t>
            </a:r>
            <a:r>
              <a:rPr lang="zh-CN" altLang="en-US" sz="4000" b="1" i="1" dirty="0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、请</a:t>
            </a:r>
            <a:r>
              <a:rPr lang="zh-CN" altLang="en-US" sz="4000" b="1" i="1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运用联想与想象，</a:t>
            </a:r>
            <a:r>
              <a:rPr lang="zh-CN" altLang="en-US" sz="4000" b="1" i="1" dirty="0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说说下</a:t>
            </a:r>
            <a:r>
              <a:rPr lang="zh-CN" altLang="en-US" sz="4000" b="1" i="1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列事物的象征</a:t>
            </a:r>
            <a:r>
              <a:rPr lang="zh-CN" altLang="en-US" sz="4000" b="1" i="1" dirty="0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意义。</a:t>
            </a:r>
            <a:endParaRPr lang="zh-CN" altLang="en-US" sz="4000" b="1" i="1">
              <a:solidFill>
                <a:schemeClr val="accent2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23559" name="图片 23558" descr="u=66057976,3040820372&amp;fm=0&amp;gp=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437063"/>
            <a:ext cx="2592388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图片 23559" descr="u=1741795700,813364019&amp;fm=0&amp;gp=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2138" y="4437063"/>
            <a:ext cx="2808287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1" name="图片 23560" descr="u=2879775088,1475530578&amp;fm=0&amp;gp=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788" y="4437063"/>
            <a:ext cx="2592387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2" name="文本框 23561"/>
          <p:cNvSpPr txBox="1"/>
          <p:nvPr/>
        </p:nvSpPr>
        <p:spPr>
          <a:xfrm>
            <a:off x="533400" y="3657600"/>
            <a:ext cx="8151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rgbClr val="CC0099"/>
                </a:solidFill>
                <a:latin typeface="Arial" panose="020B0604020202020204" pitchFamily="34" charset="0"/>
                <a:ea typeface="方正姚体" pitchFamily="2" charset="-122"/>
              </a:rPr>
              <a:t>格式：</a:t>
            </a: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我由</a:t>
            </a:r>
            <a:r>
              <a:rPr lang="en-US" altLang="zh-CN" sz="3200" b="1">
                <a:latin typeface="Arial" panose="020B0604020202020204" pitchFamily="34" charset="0"/>
              </a:rPr>
              <a:t>……</a:t>
            </a: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想到了</a:t>
            </a:r>
            <a:r>
              <a:rPr lang="zh-CN" altLang="zh-CN" sz="3200" b="1" dirty="0">
                <a:latin typeface="Arial" panose="020B0604020202020204" pitchFamily="34" charset="0"/>
              </a:rPr>
              <a:t>……</a:t>
            </a: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他</a:t>
            </a:r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象</a:t>
            </a: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征了</a:t>
            </a:r>
            <a:r>
              <a:rPr lang="en-US" altLang="zh-CN" sz="3200" b="1">
                <a:latin typeface="Arial" panose="020B0604020202020204" pitchFamily="34" charset="0"/>
              </a:rPr>
              <a:t>……</a:t>
            </a:r>
            <a:r>
              <a:rPr lang="en-US" altLang="zh-CN" sz="3200">
                <a:latin typeface="Arial" panose="020B0604020202020204" pitchFamily="34" charset="0"/>
                <a:ea typeface="方正姚体" pitchFamily="2" charset="-122"/>
              </a:rPr>
              <a:t>  </a:t>
            </a:r>
            <a:r>
              <a:rPr lang="en-US" altLang="zh-CN" sz="3200" u="sng">
                <a:latin typeface="Arial" panose="020B0604020202020204" pitchFamily="34" charset="0"/>
                <a:ea typeface="方正姚体" pitchFamily="2" charset="-122"/>
              </a:rPr>
              <a:t> </a:t>
            </a:r>
            <a:endParaRPr lang="en-US" altLang="zh-CN" sz="3200" u="sng"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23563" name="图片 23562" descr="u=4285852880,3078782630&amp;fm=0&amp;gp=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0"/>
            <a:ext cx="2235200" cy="237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标题 60417"/>
          <p:cNvSpPr>
            <a:spLocks noGrp="1"/>
          </p:cNvSpPr>
          <p:nvPr>
            <p:ph type="title"/>
          </p:nvPr>
        </p:nvSpPr>
        <p:spPr>
          <a:xfrm>
            <a:off x="0" y="2209800"/>
            <a:ext cx="7772400" cy="2376488"/>
          </a:xfrm>
        </p:spPr>
        <p:txBody>
          <a:bodyPr anchor="ctr"/>
          <a:p>
            <a:r>
              <a:rPr lang="zh-CN" altLang="en-US" sz="5400" b="1">
                <a:solidFill>
                  <a:srgbClr val="FF0000"/>
                </a:solidFill>
                <a:ea typeface="华文行楷" pitchFamily="2" charset="-122"/>
              </a:rPr>
              <a:t>题白杨图</a:t>
            </a:r>
            <a:br>
              <a:rPr lang="zh-CN" altLang="en-US" sz="5400" b="1">
                <a:solidFill>
                  <a:srgbClr val="FF0000"/>
                </a:solidFill>
                <a:ea typeface="华文行楷" pitchFamily="2" charset="-122"/>
              </a:rPr>
            </a:br>
            <a:r>
              <a:rPr lang="zh-CN" altLang="en-US" sz="3200" b="1">
                <a:solidFill>
                  <a:schemeClr val="accent2"/>
                </a:solidFill>
              </a:rPr>
              <a:t>茅盾</a:t>
            </a:r>
            <a:br>
              <a:rPr lang="zh-CN" altLang="en-US" sz="2400">
                <a:solidFill>
                  <a:schemeClr val="accent2"/>
                </a:solidFill>
              </a:rPr>
            </a:br>
            <a:br>
              <a:rPr lang="zh-CN" altLang="en-US" sz="2400"/>
            </a:br>
            <a:r>
              <a:rPr lang="zh-CN" altLang="en-US" sz="4800">
                <a:ea typeface="华文新魏" pitchFamily="2" charset="-122"/>
              </a:rPr>
              <a:t>北方有佳树，挺立如长矛。</a:t>
            </a:r>
            <a:br>
              <a:rPr lang="zh-CN" altLang="en-US" sz="4800">
                <a:ea typeface="华文新魏" pitchFamily="2" charset="-122"/>
              </a:rPr>
            </a:br>
            <a:r>
              <a:rPr lang="zh-CN" altLang="en-US" sz="4800">
                <a:ea typeface="华文新魏" pitchFamily="2" charset="-122"/>
              </a:rPr>
              <a:t>叶叶皆团结，枝枝争上游。</a:t>
            </a:r>
            <a:br>
              <a:rPr lang="zh-CN" altLang="en-US" sz="4800">
                <a:ea typeface="华文新魏" pitchFamily="2" charset="-122"/>
              </a:rPr>
            </a:br>
            <a:r>
              <a:rPr lang="zh-CN" altLang="en-US" sz="4800">
                <a:ea typeface="华文新魏" pitchFamily="2" charset="-122"/>
              </a:rPr>
              <a:t>羞与楠枋伍，甘居榆枣俦。</a:t>
            </a:r>
            <a:br>
              <a:rPr lang="zh-CN" altLang="en-US" sz="4800">
                <a:ea typeface="华文新魏" pitchFamily="2" charset="-122"/>
              </a:rPr>
            </a:br>
            <a:r>
              <a:rPr lang="zh-CN" altLang="en-US" sz="4800">
                <a:ea typeface="华文新魏" pitchFamily="2" charset="-122"/>
              </a:rPr>
              <a:t>丹青标风骨，愿与子同仇。</a:t>
            </a:r>
            <a:br>
              <a:rPr lang="zh-CN" altLang="en-US" sz="4800">
                <a:ea typeface="华文新魏" pitchFamily="2" charset="-122"/>
              </a:rPr>
            </a:br>
            <a:endParaRPr lang="zh-CN" altLang="en-US" sz="4800">
              <a:ea typeface="华文新魏" pitchFamily="2" charset="-122"/>
            </a:endParaRPr>
          </a:p>
        </p:txBody>
      </p:sp>
      <p:pic>
        <p:nvPicPr>
          <p:cNvPr id="60419" name="内容占位符 60418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391400" y="533400"/>
            <a:ext cx="1458913" cy="5943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62" name="158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0962"/>
          <p:cNvSpPr txBox="1"/>
          <p:nvPr/>
        </p:nvSpPr>
        <p:spPr>
          <a:xfrm>
            <a:off x="250825" y="0"/>
            <a:ext cx="7632700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Edwardian Script ITC" pitchFamily="2" charset="0"/>
                <a:ea typeface="方正舒体" pitchFamily="2" charset="-122"/>
              </a:rPr>
              <a:t>         </a:t>
            </a:r>
            <a:r>
              <a:rPr lang="zh-CN" altLang="en-US" sz="4400" b="1" dirty="0">
                <a:solidFill>
                  <a:schemeClr val="bg1"/>
                </a:solidFill>
                <a:latin typeface="Edwardian Script ITC" pitchFamily="2" charset="0"/>
                <a:ea typeface="方正舒体" pitchFamily="2" charset="-122"/>
              </a:rPr>
              <a:t>那就是白杨树，西北极普通的一种树，然而实在是不平凡的一种树！ </a:t>
            </a:r>
            <a:endParaRPr lang="zh-CN" altLang="en-US" sz="4400" b="1" dirty="0">
              <a:solidFill>
                <a:schemeClr val="bg1"/>
              </a:solidFill>
              <a:latin typeface="Edwardian Script ITC" pitchFamily="2" charset="0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9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73498" fill="hold"/>
                                        <p:tgtEl>
                                          <p:spTgt spid="409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2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2"/>
                </p:tgtEl>
              </p:cMediaNode>
            </p:audio>
          </p:childTnLst>
        </p:cTn>
      </p:par>
    </p:tnLst>
    <p:bldLst>
      <p:bldP spid="40963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框 83969"/>
          <p:cNvSpPr txBox="1"/>
          <p:nvPr/>
        </p:nvSpPr>
        <p:spPr>
          <a:xfrm>
            <a:off x="3048000" y="56388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endParaRPr lang="en-US" altLang="zh-CN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3971" name="北国之春.MID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2" name="图片 839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3" name="图片 83972" descr="NA01441_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4953000"/>
            <a:ext cx="1493838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4" name="北国之春.MID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7200" y="6705600"/>
            <a:ext cx="13716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5" name="矩形 83974"/>
          <p:cNvSpPr/>
          <p:nvPr/>
        </p:nvSpPr>
        <p:spPr>
          <a:xfrm>
            <a:off x="1905000" y="2514600"/>
            <a:ext cx="4191000" cy="216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39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839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971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97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c8077739b251a013b8998f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28600"/>
            <a:ext cx="96774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矩形 13315"/>
          <p:cNvSpPr/>
          <p:nvPr/>
        </p:nvSpPr>
        <p:spPr>
          <a:xfrm>
            <a:off x="381000" y="1476375"/>
            <a:ext cx="9372600" cy="2530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CC0099"/>
                </a:solidFill>
                <a:latin typeface="Arial" panose="020B0604020202020204" pitchFamily="34" charset="0"/>
                <a:ea typeface="华文新魏" pitchFamily="2" charset="-122"/>
              </a:rPr>
              <a:t>       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诗词中有很多托物言志的佳句，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有写“竹姿”的，如：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      “千</a:t>
            </a:r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磨万击还坚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劲，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        任</a:t>
            </a:r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尔东西南北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风。”</a:t>
            </a:r>
            <a:endParaRPr lang="zh-CN" altLang="en-US" sz="4000" b="1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3317" name="矩形 13316"/>
          <p:cNvSpPr/>
          <p:nvPr/>
        </p:nvSpPr>
        <p:spPr>
          <a:xfrm>
            <a:off x="1295400" y="4970463"/>
            <a:ext cx="6705600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“墙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角数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枝梅，凌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寒独自开。</a:t>
            </a:r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endParaRPr lang="zh-CN" altLang="en-US" sz="40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1447800" y="4267200"/>
            <a:ext cx="5410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有写“梅影”的，如：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20" grpId="0"/>
      <p:bldP spid="133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50" name="图片 78849" descr="c8077739b251a013b8998fc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774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矩形 78850"/>
          <p:cNvSpPr/>
          <p:nvPr/>
        </p:nvSpPr>
        <p:spPr>
          <a:xfrm>
            <a:off x="1447800" y="1716088"/>
            <a:ext cx="4572000" cy="13112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“一</a:t>
            </a:r>
            <a:r>
              <a:rPr lang="zh-CN" altLang="en-US" sz="4000" b="1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树春风千万</a:t>
            </a:r>
            <a:r>
              <a:rPr lang="zh-CN" altLang="en-US" sz="4000" b="1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枝，</a:t>
            </a:r>
            <a:endParaRPr lang="zh-CN" altLang="en-US" sz="4000" b="1" dirty="0">
              <a:solidFill>
                <a:srgbClr val="008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000" b="1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嫩</a:t>
            </a:r>
            <a:r>
              <a:rPr lang="zh-CN" altLang="en-US" sz="4000" b="1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于金色软于</a:t>
            </a:r>
            <a:r>
              <a:rPr lang="zh-CN" altLang="en-US" sz="4000" b="1" dirty="0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丝。”</a:t>
            </a:r>
            <a:r>
              <a:rPr lang="zh-CN" altLang="en-US">
                <a:solidFill>
                  <a:srgbClr val="008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>
              <a:solidFill>
                <a:srgbClr val="008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8853" name="矩形 78852"/>
          <p:cNvSpPr/>
          <p:nvPr/>
        </p:nvSpPr>
        <p:spPr>
          <a:xfrm>
            <a:off x="457200" y="3505200"/>
            <a:ext cx="8229600" cy="31400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      </a:t>
            </a:r>
            <a:r>
              <a:rPr lang="zh-CN" altLang="en-US" sz="4000" b="1" dirty="0">
                <a:solidFill>
                  <a:srgbClr val="CC0099"/>
                </a:solidFill>
                <a:latin typeface="方正舒体" pitchFamily="2" charset="-122"/>
                <a:ea typeface="方正舒体" pitchFamily="2" charset="-122"/>
              </a:rPr>
              <a:t>字面上写的是“竹”“梅”“柳”，赞颂的是人的坚韧顽强、生气勃勃。</a:t>
            </a:r>
            <a:endParaRPr lang="zh-CN" altLang="en-US" sz="4000" b="1" dirty="0">
              <a:solidFill>
                <a:srgbClr val="CC0099"/>
              </a:solidFill>
              <a:latin typeface="方正舒体" pitchFamily="2" charset="-122"/>
              <a:ea typeface="方正舒体" pitchFamily="2" charset="-122"/>
            </a:endParaRPr>
          </a:p>
          <a:p>
            <a:r>
              <a:rPr lang="zh-CN" altLang="en-US" sz="4000" b="1" dirty="0">
                <a:solidFill>
                  <a:srgbClr val="CC0099"/>
                </a:solidFill>
                <a:latin typeface="方正舒体" pitchFamily="2" charset="-122"/>
                <a:ea typeface="方正舒体" pitchFamily="2" charset="-122"/>
              </a:rPr>
              <a:t>     今天我们来学习一篇“托物言志”的文章</a:t>
            </a:r>
            <a:r>
              <a:rPr lang="en-US" altLang="zh-CN" sz="4000" b="1">
                <a:solidFill>
                  <a:srgbClr val="CC0099"/>
                </a:solidFill>
                <a:latin typeface="方正舒体" pitchFamily="2" charset="-122"/>
                <a:ea typeface="方正舒体" pitchFamily="2" charset="-122"/>
              </a:rPr>
              <a:t>《</a:t>
            </a:r>
            <a:r>
              <a:rPr lang="zh-CN" altLang="en-US" sz="4000" b="1" dirty="0">
                <a:solidFill>
                  <a:srgbClr val="CC0099"/>
                </a:solidFill>
                <a:latin typeface="方正舒体" pitchFamily="2" charset="-122"/>
                <a:ea typeface="方正舒体" pitchFamily="2" charset="-122"/>
              </a:rPr>
              <a:t>白扬礼赞</a:t>
            </a:r>
            <a:r>
              <a:rPr lang="en-US" altLang="zh-CN" sz="4000" b="1">
                <a:solidFill>
                  <a:srgbClr val="CC0099"/>
                </a:solidFill>
                <a:latin typeface="方正舒体" pitchFamily="2" charset="-122"/>
                <a:ea typeface="方正舒体" pitchFamily="2" charset="-122"/>
              </a:rPr>
              <a:t>》</a:t>
            </a:r>
            <a:r>
              <a:rPr lang="zh-CN" altLang="en-US" sz="4000" b="1" dirty="0">
                <a:solidFill>
                  <a:srgbClr val="CC0099"/>
                </a:solidFill>
                <a:latin typeface="方正舒体" pitchFamily="2" charset="-122"/>
                <a:ea typeface="方正舒体" pitchFamily="2" charset="-122"/>
              </a:rPr>
              <a:t>。</a:t>
            </a:r>
            <a:endParaRPr lang="zh-CN" altLang="en-US" sz="4000" b="1">
              <a:solidFill>
                <a:srgbClr val="CC0099"/>
              </a:solidFill>
              <a:latin typeface="方正舒体" pitchFamily="2" charset="-122"/>
              <a:ea typeface="方正舒体" pitchFamily="2" charset="-122"/>
            </a:endParaRPr>
          </a:p>
          <a:p>
            <a:r>
              <a:rPr lang="zh-CN" altLang="en-US" sz="4000" b="1">
                <a:solidFill>
                  <a:srgbClr val="CC0099"/>
                </a:solidFill>
                <a:latin typeface="方正舒体" pitchFamily="2" charset="-122"/>
                <a:ea typeface="方正舒体" pitchFamily="2" charset="-122"/>
              </a:rPr>
              <a:t> </a:t>
            </a:r>
            <a:endParaRPr lang="zh-CN" altLang="en-US" sz="4000" b="1">
              <a:solidFill>
                <a:srgbClr val="CC0099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78854" name="文本框 78853"/>
          <p:cNvSpPr txBox="1"/>
          <p:nvPr/>
        </p:nvSpPr>
        <p:spPr>
          <a:xfrm>
            <a:off x="1143000" y="838200"/>
            <a:ext cx="7010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8000"/>
                </a:solidFill>
                <a:latin typeface="Arial" panose="020B0604020202020204" pitchFamily="34" charset="0"/>
                <a:ea typeface="华文行楷" pitchFamily="2" charset="-122"/>
              </a:rPr>
              <a:t> 有写“柳韵”的，如：</a:t>
            </a:r>
            <a:endParaRPr lang="zh-CN" altLang="en-US" sz="4000" b="1">
              <a:solidFill>
                <a:srgbClr val="008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5943600" y="251460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3" grpId="0"/>
      <p:bldP spid="78854" grpId="0"/>
      <p:bldP spid="788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矩形 15361"/>
          <p:cNvSpPr/>
          <p:nvPr/>
        </p:nvSpPr>
        <p:spPr>
          <a:xfrm rot="21452238">
            <a:off x="684213" y="188913"/>
            <a:ext cx="7488237" cy="24923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-2130"/>
              </a:avLst>
            </a:prstTxWarp>
            <a:normAutofit/>
          </a:bodyPr>
          <a:p>
            <a:pPr algn="ctr"/>
            <a:r>
              <a:rPr lang="zh-CN" altLang="en-US" sz="3600" b="1" i="1" spc="720">
                <a:solidFill>
                  <a:srgbClr val="FF00FF"/>
                </a:solidFill>
                <a:effectLst>
                  <a:outerShdw dist="53882" dir="2699999" algn="ctr" rotWithShape="0">
                    <a:srgbClr val="C0C0C0">
                      <a:alpha val="78999"/>
                    </a:srgbClr>
                  </a:outerShdw>
                </a:effectLst>
                <a:latin typeface="隶书" charset="0"/>
                <a:ea typeface="隶书" charset="0"/>
              </a:rPr>
              <a:t>白杨礼赞</a:t>
            </a:r>
            <a:endParaRPr lang="zh-CN" altLang="en-US" sz="3600" b="1" i="1" spc="720">
              <a:solidFill>
                <a:srgbClr val="FF00FF"/>
              </a:solidFill>
              <a:effectLst>
                <a:outerShdw dist="53882" dir="2699999" algn="ctr" rotWithShape="0">
                  <a:srgbClr val="C0C0C0">
                    <a:alpha val="78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3276600" y="3068638"/>
            <a:ext cx="2419350" cy="14335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800" dirty="0">
                <a:solidFill>
                  <a:schemeClr val="accent2"/>
                </a:solidFill>
                <a:latin typeface="Arial" panose="020B0604020202020204" pitchFamily="34" charset="0"/>
                <a:ea typeface="华文行楷" pitchFamily="2" charset="-122"/>
              </a:rPr>
              <a:t>茅盾</a:t>
            </a:r>
            <a:endParaRPr lang="zh-CN" altLang="en-US" sz="8800" dirty="0">
              <a:solidFill>
                <a:schemeClr val="accent2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15364" name="158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84663" y="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文本框 15365"/>
          <p:cNvSpPr txBox="1"/>
          <p:nvPr/>
        </p:nvSpPr>
        <p:spPr>
          <a:xfrm>
            <a:off x="1979613" y="5949950"/>
            <a:ext cx="3095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2400" dirty="0">
              <a:solidFill>
                <a:srgbClr val="FFFF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3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15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2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4"/>
                </p:tgtEl>
              </p:cMediaNode>
            </p:audio>
          </p:childTnLst>
        </p:cTn>
      </p:par>
    </p:tnLst>
    <p:bldLst>
      <p:bldP spid="153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800" name="图片 7179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2" name="标题 71701"/>
          <p:cNvSpPr/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pic>
        <p:nvPicPr>
          <p:cNvPr id="71684" name="图片 71683" descr="ic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838200"/>
            <a:ext cx="3048000" cy="16764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1799" name="内容占位符 71798"/>
          <p:cNvGraphicFramePr/>
          <p:nvPr>
            <p:ph idx="1"/>
          </p:nvPr>
        </p:nvGraphicFramePr>
        <p:xfrm>
          <a:off x="1295400" y="3232150"/>
          <a:ext cx="2286000" cy="3105150"/>
        </p:xfrm>
        <a:graphic>
          <a:graphicData uri="http://schemas.openxmlformats.org/drawingml/2006/table">
            <a:tbl>
              <a:tblPr/>
              <a:tblGrid>
                <a:gridCol w="2286000"/>
              </a:tblGrid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导入解题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 作者介绍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 写作背景</a:t>
                      </a:r>
                      <a:endParaRPr lang="en-US" altLang="zh-CN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正音正字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品读课文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能力迁移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1706" name="矩形 71705"/>
          <p:cNvSpPr/>
          <p:nvPr/>
        </p:nvSpPr>
        <p:spPr>
          <a:xfrm rot="5400000">
            <a:off x="4838700" y="2628900"/>
            <a:ext cx="2286000" cy="2057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30690"/>
              </a:avLst>
            </a:prstTxWarp>
            <a:normAutofit/>
          </a:bodyPr>
          <a:p>
            <a:pPr algn="ctr"/>
            <a:r>
              <a:rPr lang="zh-CN" altLang="en-US" sz="9600" b="1">
                <a:solidFill>
                  <a:srgbClr val="FF0000"/>
                </a:solidFill>
                <a:latin typeface="隶书" charset="0"/>
                <a:ea typeface="隶书" charset="0"/>
              </a:rPr>
              <a:t>礼</a:t>
            </a:r>
            <a:endParaRPr lang="zh-CN" altLang="en-US" sz="9600" b="1">
              <a:solidFill>
                <a:srgbClr val="FF0000"/>
              </a:solidFill>
              <a:latin typeface="隶书" charset="0"/>
              <a:ea typeface="隶书" charset="0"/>
            </a:endParaRPr>
          </a:p>
        </p:txBody>
      </p:sp>
      <p:sp>
        <p:nvSpPr>
          <p:cNvPr id="71707" name="矩形 71706"/>
          <p:cNvSpPr/>
          <p:nvPr/>
        </p:nvSpPr>
        <p:spPr>
          <a:xfrm rot="493766">
            <a:off x="7602538" y="4487863"/>
            <a:ext cx="684212" cy="700087"/>
          </a:xfrm>
          <a:prstGeom prst="rect">
            <a:avLst/>
          </a:prstGeom>
        </p:spPr>
        <p:txBody>
          <a:bodyPr vert="eaVert" wrap="none" fromWordArt="1">
            <a:prstTxWarp prst="textCircle">
              <a:avLst>
                <a:gd name="adj" fmla="val 13063421"/>
              </a:avLst>
            </a:prstTxWarp>
            <a:normAutofit/>
          </a:bodyPr>
          <a:p>
            <a:pPr algn="ctr"/>
            <a:r>
              <a:rPr lang="zh-CN" altLang="en-US" sz="9600">
                <a:solidFill>
                  <a:srgbClr val="FFFF00"/>
                </a:solidFill>
                <a:latin typeface="幼圆" charset="0"/>
                <a:ea typeface="幼圆" charset="0"/>
              </a:rPr>
              <a:t>赞</a:t>
            </a:r>
            <a:endParaRPr lang="zh-CN" altLang="en-US" sz="9600">
              <a:solidFill>
                <a:srgbClr val="FFFF00"/>
              </a:solidFill>
              <a:latin typeface="幼圆" charset="0"/>
              <a:ea typeface="幼圆" charset="0"/>
            </a:endParaRPr>
          </a:p>
        </p:txBody>
      </p:sp>
      <p:sp>
        <p:nvSpPr>
          <p:cNvPr id="71710" name="矩形 71709"/>
          <p:cNvSpPr/>
          <p:nvPr/>
        </p:nvSpPr>
        <p:spPr>
          <a:xfrm>
            <a:off x="685800" y="1828800"/>
            <a:ext cx="3048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教学步骤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古瓶荷花_2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FFFFFF"/>
      </a:dk1>
      <a:lt1>
        <a:srgbClr val="000000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AAAAAA"/>
      </a:accent3>
      <a:accent4>
        <a:srgbClr val="DCDCDC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华文行楷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CDCDC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天坛月色">
  <a:themeElements>
    <a:clrScheme name="">
      <a:dk1>
        <a:srgbClr val="FFFFFF"/>
      </a:dk1>
      <a:lt1>
        <a:srgbClr val="3366CC"/>
      </a:lt1>
      <a:dk2>
        <a:srgbClr val="FFFF66"/>
      </a:dk2>
      <a:lt2>
        <a:srgbClr val="DDDDDD"/>
      </a:lt2>
      <a:accent1>
        <a:srgbClr val="879CC8"/>
      </a:accent1>
      <a:accent2>
        <a:srgbClr val="C0C0C0"/>
      </a:accent2>
      <a:accent3>
        <a:srgbClr val="ADB9E2"/>
      </a:accent3>
      <a:accent4>
        <a:srgbClr val="DCDCDC"/>
      </a:accent4>
      <a:accent5>
        <a:srgbClr val="C3CBE0"/>
      </a:accent5>
      <a:accent6>
        <a:srgbClr val="ACACAC"/>
      </a:accent6>
      <a:hlink>
        <a:srgbClr val="66FFFF"/>
      </a:hlink>
      <a:folHlink>
        <a:srgbClr val="CCFFC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3366CC"/>
        </a:lt1>
        <a:dk2>
          <a:srgbClr val="FFFF66"/>
        </a:dk2>
        <a:lt2>
          <a:srgbClr val="DDDDDD"/>
        </a:lt2>
        <a:accent1>
          <a:srgbClr val="879CC8"/>
        </a:accent1>
        <a:accent2>
          <a:srgbClr val="C0C0C0"/>
        </a:accent2>
        <a:accent3>
          <a:srgbClr val="ADB9E2"/>
        </a:accent3>
        <a:accent4>
          <a:srgbClr val="DCDCDC"/>
        </a:accent4>
        <a:accent5>
          <a:srgbClr val="C3CBE0"/>
        </a:accent5>
        <a:accent6>
          <a:srgbClr val="ACACAC"/>
        </a:accent6>
        <a:hlink>
          <a:srgbClr val="66FFFF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C0C0C0"/>
        </a:lt2>
        <a:accent1>
          <a:srgbClr val="93B090"/>
        </a:accent1>
        <a:accent2>
          <a:srgbClr val="CCECFF"/>
        </a:accent2>
        <a:accent3>
          <a:srgbClr val="AAB9CA"/>
        </a:accent3>
        <a:accent4>
          <a:srgbClr val="DCDCDC"/>
        </a:accent4>
        <a:accent5>
          <a:srgbClr val="C8D4C7"/>
        </a:accent5>
        <a:accent6>
          <a:srgbClr val="B7D3E5"/>
        </a:accent6>
        <a:hlink>
          <a:srgbClr val="FFFF66"/>
        </a:hlink>
        <a:folHlink>
          <a:srgbClr val="66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B7BA7"/>
        </a:lt1>
        <a:dk2>
          <a:srgbClr val="FFFF66"/>
        </a:dk2>
        <a:lt2>
          <a:srgbClr val="DDDDDD"/>
        </a:lt2>
        <a:accent1>
          <a:srgbClr val="78AE90"/>
        </a:accent1>
        <a:accent2>
          <a:srgbClr val="B8B8D0"/>
        </a:accent2>
        <a:accent3>
          <a:srgbClr val="BFBFD0"/>
        </a:accent3>
        <a:accent4>
          <a:srgbClr val="DCDCDC"/>
        </a:accent4>
        <a:accent5>
          <a:srgbClr val="BED3C7"/>
        </a:accent5>
        <a:accent6>
          <a:srgbClr val="A5A5BA"/>
        </a:accent6>
        <a:hlink>
          <a:srgbClr val="66FFCC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6600CC"/>
        </a:lt1>
        <a:dk2>
          <a:srgbClr val="FFFFFF"/>
        </a:dk2>
        <a:lt2>
          <a:srgbClr val="DDDDDD"/>
        </a:lt2>
        <a:accent1>
          <a:srgbClr val="7296B6"/>
        </a:accent1>
        <a:accent2>
          <a:srgbClr val="FF6600"/>
        </a:accent2>
        <a:accent3>
          <a:srgbClr val="B9AAE2"/>
        </a:accent3>
        <a:accent4>
          <a:srgbClr val="DCDC00"/>
        </a:accent4>
        <a:accent5>
          <a:srgbClr val="BCC9D7"/>
        </a:accent5>
        <a:accent6>
          <a:srgbClr val="E55B00"/>
        </a:accent6>
        <a:hlink>
          <a:srgbClr val="99FFCC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99CC"/>
        </a:lt1>
        <a:dk2>
          <a:srgbClr val="CCECFF"/>
        </a:dk2>
        <a:lt2>
          <a:srgbClr val="DDDDDD"/>
        </a:lt2>
        <a:accent1>
          <a:srgbClr val="DD8A79"/>
        </a:accent1>
        <a:accent2>
          <a:srgbClr val="339966"/>
        </a:accent2>
        <a:accent3>
          <a:srgbClr val="AACAE2"/>
        </a:accent3>
        <a:accent4>
          <a:srgbClr val="DCDCDC"/>
        </a:accent4>
        <a:accent5>
          <a:srgbClr val="EBC4BE"/>
        </a:accent5>
        <a:accent6>
          <a:srgbClr val="2D895B"/>
        </a:accent6>
        <a:hlink>
          <a:srgbClr val="FFFF66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36DAD"/>
        </a:lt1>
        <a:dk2>
          <a:srgbClr val="66FF66"/>
        </a:dk2>
        <a:lt2>
          <a:srgbClr val="C0C0C0"/>
        </a:lt2>
        <a:accent1>
          <a:srgbClr val="C48AB6"/>
        </a:accent1>
        <a:accent2>
          <a:srgbClr val="FFCCFF"/>
        </a:accent2>
        <a:accent3>
          <a:srgbClr val="B4BBD3"/>
        </a:accent3>
        <a:accent4>
          <a:srgbClr val="DCDCDC"/>
        </a:accent4>
        <a:accent5>
          <a:srgbClr val="DEC4D7"/>
        </a:accent5>
        <a:accent6>
          <a:srgbClr val="E5B7E5"/>
        </a:accent6>
        <a:hlink>
          <a:srgbClr val="00FFFF"/>
        </a:hlink>
        <a:folHlink>
          <a:srgbClr val="FFFF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00"/>
        </a:dk1>
        <a:lt1>
          <a:srgbClr val="996633"/>
        </a:lt1>
        <a:dk2>
          <a:srgbClr val="66FFFF"/>
        </a:dk2>
        <a:lt2>
          <a:srgbClr val="C0C0C0"/>
        </a:lt2>
        <a:accent1>
          <a:srgbClr val="CD7C73"/>
        </a:accent1>
        <a:accent2>
          <a:srgbClr val="B6B6CE"/>
        </a:accent2>
        <a:accent3>
          <a:srgbClr val="CAB9AD"/>
        </a:accent3>
        <a:accent4>
          <a:srgbClr val="DCDC00"/>
        </a:accent4>
        <a:accent5>
          <a:srgbClr val="E2BFBD"/>
        </a:accent5>
        <a:accent6>
          <a:srgbClr val="A3A3B8"/>
        </a:accent6>
        <a:hlink>
          <a:srgbClr val="000000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66"/>
        </a:dk1>
        <a:lt1>
          <a:srgbClr val="008080"/>
        </a:lt1>
        <a:dk2>
          <a:srgbClr val="FFFF00"/>
        </a:dk2>
        <a:lt2>
          <a:srgbClr val="C0C0C0"/>
        </a:lt2>
        <a:accent1>
          <a:srgbClr val="859CC9"/>
        </a:accent1>
        <a:accent2>
          <a:srgbClr val="FFCCFF"/>
        </a:accent2>
        <a:accent3>
          <a:srgbClr val="AAC1C1"/>
        </a:accent3>
        <a:accent4>
          <a:srgbClr val="DCDC57"/>
        </a:accent4>
        <a:accent5>
          <a:srgbClr val="C3CBE0"/>
        </a:accent5>
        <a:accent6>
          <a:srgbClr val="E5B7E5"/>
        </a:accent6>
        <a:hlink>
          <a:srgbClr val="99FFCC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4889</Words>
  <Application>WPS 演示</Application>
  <PresentationFormat>在屏幕上显示</PresentationFormat>
  <Paragraphs>502</Paragraphs>
  <Slides>54</Slides>
  <Notes>1</Notes>
  <HiddenSlides>0</HiddenSlides>
  <MMClips>12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54</vt:i4>
      </vt:variant>
    </vt:vector>
  </HeadingPairs>
  <TitlesOfParts>
    <vt:vector size="88" baseType="lpstr">
      <vt:lpstr>Arial</vt:lpstr>
      <vt:lpstr>宋体</vt:lpstr>
      <vt:lpstr>Wingdings</vt:lpstr>
      <vt:lpstr>Times New Roman</vt:lpstr>
      <vt:lpstr>Wingdings 2</vt:lpstr>
      <vt:lpstr>华文新魏</vt:lpstr>
      <vt:lpstr>华文行楷</vt:lpstr>
      <vt:lpstr>方正舒体</vt:lpstr>
      <vt:lpstr>隶书</vt:lpstr>
      <vt:lpstr>幼圆</vt:lpstr>
      <vt:lpstr>楷体_GB2312</vt:lpstr>
      <vt:lpstr>微软雅黑</vt:lpstr>
      <vt:lpstr>Arial Unicode MS</vt:lpstr>
      <vt:lpstr>黑体</vt:lpstr>
      <vt:lpstr>方正姚体</vt:lpstr>
      <vt:lpstr>隶书</vt:lpstr>
      <vt:lpstr>楷体_GB2312</vt:lpstr>
      <vt:lpstr>Verdana</vt:lpstr>
      <vt:lpstr>华文中宋</vt:lpstr>
      <vt:lpstr>幼圆</vt:lpstr>
      <vt:lpstr>Dotum</vt:lpstr>
      <vt:lpstr>仿宋_GB2312</vt:lpstr>
      <vt:lpstr>Edwardian Script ITC</vt:lpstr>
      <vt:lpstr>新宋体</vt:lpstr>
      <vt:lpstr>Wingdings</vt:lpstr>
      <vt:lpstr>仿宋</vt:lpstr>
      <vt:lpstr>Segoe Print</vt:lpstr>
      <vt:lpstr>默认设计模板</vt:lpstr>
      <vt:lpstr>Watermark</vt:lpstr>
      <vt:lpstr>默认设计模板_2</vt:lpstr>
      <vt:lpstr>默认设计模板_3</vt:lpstr>
      <vt:lpstr>古瓶荷花_2</vt:lpstr>
      <vt:lpstr>Office 主题</vt:lpstr>
      <vt:lpstr>天坛月色</vt:lpstr>
      <vt:lpstr>PowerPoint 演示文稿</vt:lpstr>
      <vt:lpstr>欣赏歌曲</vt:lpstr>
      <vt:lpstr>象征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仿写：用优美句式  善于抒情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题白杨图 茅盾  北方有佳树，挺立如长矛。 叶叶皆团结，枝枝争上游。 羞与楠枋伍，甘居榆枣俦。 丹青标风骨，愿与子同仇。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93</cp:revision>
  <dcterms:created xsi:type="dcterms:W3CDTF">2018-02-26T08:25:00Z</dcterms:created>
  <dcterms:modified xsi:type="dcterms:W3CDTF">2018-03-01T03:02:12Z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2052-10.1.0.7224</vt:lpwstr>
  </property>
</Properties>
</file>