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</p:sldMasterIdLst>
  <p:notesMasterIdLst>
    <p:notesMasterId r:id="rId108"/>
  </p:notesMasterIdLst>
  <p:sldIdLst>
    <p:sldId id="262" r:id="rId10"/>
    <p:sldId id="258" r:id="rId11"/>
    <p:sldId id="256" r:id="rId12"/>
    <p:sldId id="257" r:id="rId13"/>
    <p:sldId id="330" r:id="rId14"/>
    <p:sldId id="331" r:id="rId15"/>
    <p:sldId id="332" r:id="rId16"/>
    <p:sldId id="336" r:id="rId17"/>
    <p:sldId id="342" r:id="rId18"/>
    <p:sldId id="337" r:id="rId19"/>
    <p:sldId id="338" r:id="rId20"/>
    <p:sldId id="343" r:id="rId21"/>
    <p:sldId id="348" r:id="rId22"/>
    <p:sldId id="349" r:id="rId23"/>
    <p:sldId id="350" r:id="rId24"/>
    <p:sldId id="351" r:id="rId25"/>
    <p:sldId id="345" r:id="rId26"/>
    <p:sldId id="344" r:id="rId27"/>
    <p:sldId id="346" r:id="rId28"/>
    <p:sldId id="430" r:id="rId29"/>
    <p:sldId id="352" r:id="rId30"/>
    <p:sldId id="353" r:id="rId31"/>
    <p:sldId id="354" r:id="rId32"/>
    <p:sldId id="355" r:id="rId33"/>
    <p:sldId id="347" r:id="rId34"/>
    <p:sldId id="340" r:id="rId35"/>
    <p:sldId id="341" r:id="rId36"/>
    <p:sldId id="334" r:id="rId37"/>
    <p:sldId id="333" r:id="rId38"/>
    <p:sldId id="335" r:id="rId39"/>
    <p:sldId id="339" r:id="rId40"/>
    <p:sldId id="269" r:id="rId41"/>
    <p:sldId id="270" r:id="rId42"/>
    <p:sldId id="271" r:id="rId43"/>
    <p:sldId id="272" r:id="rId44"/>
    <p:sldId id="274" r:id="rId45"/>
    <p:sldId id="275" r:id="rId46"/>
    <p:sldId id="276" r:id="rId47"/>
    <p:sldId id="277" r:id="rId48"/>
    <p:sldId id="278" r:id="rId49"/>
    <p:sldId id="279" r:id="rId50"/>
    <p:sldId id="280" r:id="rId51"/>
    <p:sldId id="281" r:id="rId52"/>
    <p:sldId id="273" r:id="rId53"/>
    <p:sldId id="282" r:id="rId54"/>
    <p:sldId id="506" r:id="rId55"/>
    <p:sldId id="283" r:id="rId56"/>
    <p:sldId id="507" r:id="rId57"/>
    <p:sldId id="284" r:id="rId58"/>
    <p:sldId id="508" r:id="rId59"/>
    <p:sldId id="285" r:id="rId60"/>
    <p:sldId id="286" r:id="rId61"/>
    <p:sldId id="287" r:id="rId62"/>
    <p:sldId id="288" r:id="rId63"/>
    <p:sldId id="289" r:id="rId64"/>
    <p:sldId id="290" r:id="rId65"/>
    <p:sldId id="509" r:id="rId66"/>
    <p:sldId id="291" r:id="rId67"/>
    <p:sldId id="292" r:id="rId68"/>
    <p:sldId id="293" r:id="rId69"/>
    <p:sldId id="263" r:id="rId70"/>
    <p:sldId id="294" r:id="rId71"/>
    <p:sldId id="295" r:id="rId72"/>
    <p:sldId id="296" r:id="rId73"/>
    <p:sldId id="297" r:id="rId74"/>
    <p:sldId id="516" r:id="rId75"/>
    <p:sldId id="298" r:id="rId76"/>
    <p:sldId id="510" r:id="rId77"/>
    <p:sldId id="517" r:id="rId78"/>
    <p:sldId id="519" r:id="rId79"/>
    <p:sldId id="511" r:id="rId80"/>
    <p:sldId id="512" r:id="rId81"/>
    <p:sldId id="513" r:id="rId82"/>
    <p:sldId id="518" r:id="rId83"/>
    <p:sldId id="514" r:id="rId84"/>
    <p:sldId id="515" r:id="rId85"/>
    <p:sldId id="520" r:id="rId86"/>
    <p:sldId id="521" r:id="rId87"/>
    <p:sldId id="522" r:id="rId88"/>
    <p:sldId id="523" r:id="rId89"/>
    <p:sldId id="299" r:id="rId90"/>
    <p:sldId id="524" r:id="rId91"/>
    <p:sldId id="300" r:id="rId92"/>
    <p:sldId id="264" r:id="rId93"/>
    <p:sldId id="301" r:id="rId94"/>
    <p:sldId id="302" r:id="rId95"/>
    <p:sldId id="303" r:id="rId96"/>
    <p:sldId id="304" r:id="rId97"/>
    <p:sldId id="305" r:id="rId98"/>
    <p:sldId id="306" r:id="rId99"/>
    <p:sldId id="307" r:id="rId100"/>
    <p:sldId id="308" r:id="rId101"/>
    <p:sldId id="309" r:id="rId102"/>
    <p:sldId id="310" r:id="rId103"/>
    <p:sldId id="312" r:id="rId104"/>
    <p:sldId id="314" r:id="rId105"/>
    <p:sldId id="325" r:id="rId106"/>
    <p:sldId id="261" r:id="rId107"/>
  </p:sldIdLst>
  <p:sldSz cx="9144000" cy="51435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999FF"/>
    <a:srgbClr val="FF99FF"/>
    <a:srgbClr val="CCFF99"/>
    <a:srgbClr val="99FFCC"/>
    <a:srgbClr val="43B8C9"/>
    <a:srgbClr val="990033"/>
    <a:srgbClr val="80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/>
    <p:restoredTop sz="94673"/>
  </p:normalViewPr>
  <p:slideViewPr>
    <p:cSldViewPr showGuides="1">
      <p:cViewPr varScale="1">
        <p:scale>
          <a:sx n="77" d="100"/>
          <a:sy n="77" d="100"/>
        </p:scale>
        <p:origin x="-102" y="-1146"/>
      </p:cViewPr>
      <p:guideLst>
        <p:guide orient="horz" pos="1620"/>
        <p:guide pos="2872"/>
      </p:guideLst>
    </p:cSldViewPr>
  </p:slideViewPr>
  <p:outlineViewPr>
    <p:cViewPr>
      <p:scale>
        <a:sx n="33" d="100"/>
        <a:sy n="33" d="100"/>
      </p:scale>
      <p:origin x="0" y="-20347"/>
    </p:cViewPr>
  </p:outlineViewPr>
  <p:notesTextViewPr>
    <p:cViewPr>
      <p:scale>
        <a:sx n="1" d="1"/>
        <a:sy n="1" d="1"/>
      </p:scale>
      <p:origin x="0" y="0"/>
    </p:cViewPr>
  </p:notesTextViewPr>
  <p:gridSpacing cx="72033" cy="72033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0.xml"/><Relationship Id="rId98" Type="http://schemas.openxmlformats.org/officeDocument/2006/relationships/slide" Target="slides/slide89.xml"/><Relationship Id="rId97" Type="http://schemas.openxmlformats.org/officeDocument/2006/relationships/slide" Target="slides/slide88.xml"/><Relationship Id="rId96" Type="http://schemas.openxmlformats.org/officeDocument/2006/relationships/slide" Target="slides/slide87.xml"/><Relationship Id="rId95" Type="http://schemas.openxmlformats.org/officeDocument/2006/relationships/slide" Target="slides/slide86.xml"/><Relationship Id="rId94" Type="http://schemas.openxmlformats.org/officeDocument/2006/relationships/slide" Target="slides/slide85.xml"/><Relationship Id="rId93" Type="http://schemas.openxmlformats.org/officeDocument/2006/relationships/slide" Target="slides/slide84.xml"/><Relationship Id="rId92" Type="http://schemas.openxmlformats.org/officeDocument/2006/relationships/slide" Target="slides/slide83.xml"/><Relationship Id="rId91" Type="http://schemas.openxmlformats.org/officeDocument/2006/relationships/slide" Target="slides/slide82.xml"/><Relationship Id="rId90" Type="http://schemas.openxmlformats.org/officeDocument/2006/relationships/slide" Target="slides/slide81.xml"/><Relationship Id="rId9" Type="http://schemas.openxmlformats.org/officeDocument/2006/relationships/slideMaster" Target="slideMasters/slideMaster8.xml"/><Relationship Id="rId89" Type="http://schemas.openxmlformats.org/officeDocument/2006/relationships/slide" Target="slides/slide80.xml"/><Relationship Id="rId88" Type="http://schemas.openxmlformats.org/officeDocument/2006/relationships/slide" Target="slides/slide79.xml"/><Relationship Id="rId87" Type="http://schemas.openxmlformats.org/officeDocument/2006/relationships/slide" Target="slides/slide78.xml"/><Relationship Id="rId86" Type="http://schemas.openxmlformats.org/officeDocument/2006/relationships/slide" Target="slides/slide77.xml"/><Relationship Id="rId85" Type="http://schemas.openxmlformats.org/officeDocument/2006/relationships/slide" Target="slides/slide76.xml"/><Relationship Id="rId84" Type="http://schemas.openxmlformats.org/officeDocument/2006/relationships/slide" Target="slides/slide75.xml"/><Relationship Id="rId83" Type="http://schemas.openxmlformats.org/officeDocument/2006/relationships/slide" Target="slides/slide74.xml"/><Relationship Id="rId82" Type="http://schemas.openxmlformats.org/officeDocument/2006/relationships/slide" Target="slides/slide73.xml"/><Relationship Id="rId81" Type="http://schemas.openxmlformats.org/officeDocument/2006/relationships/slide" Target="slides/slide72.xml"/><Relationship Id="rId80" Type="http://schemas.openxmlformats.org/officeDocument/2006/relationships/slide" Target="slides/slide71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70.xml"/><Relationship Id="rId78" Type="http://schemas.openxmlformats.org/officeDocument/2006/relationships/slide" Target="slides/slide69.xml"/><Relationship Id="rId77" Type="http://schemas.openxmlformats.org/officeDocument/2006/relationships/slide" Target="slides/slide68.xml"/><Relationship Id="rId76" Type="http://schemas.openxmlformats.org/officeDocument/2006/relationships/slide" Target="slides/slide67.xml"/><Relationship Id="rId75" Type="http://schemas.openxmlformats.org/officeDocument/2006/relationships/slide" Target="slides/slide66.xml"/><Relationship Id="rId74" Type="http://schemas.openxmlformats.org/officeDocument/2006/relationships/slide" Target="slides/slide65.xml"/><Relationship Id="rId73" Type="http://schemas.openxmlformats.org/officeDocument/2006/relationships/slide" Target="slides/slide64.xml"/><Relationship Id="rId72" Type="http://schemas.openxmlformats.org/officeDocument/2006/relationships/slide" Target="slides/slide63.xml"/><Relationship Id="rId71" Type="http://schemas.openxmlformats.org/officeDocument/2006/relationships/slide" Target="slides/slide62.xml"/><Relationship Id="rId70" Type="http://schemas.openxmlformats.org/officeDocument/2006/relationships/slide" Target="slides/slide61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60.xml"/><Relationship Id="rId68" Type="http://schemas.openxmlformats.org/officeDocument/2006/relationships/slide" Target="slides/slide59.xml"/><Relationship Id="rId67" Type="http://schemas.openxmlformats.org/officeDocument/2006/relationships/slide" Target="slides/slide58.xml"/><Relationship Id="rId66" Type="http://schemas.openxmlformats.org/officeDocument/2006/relationships/slide" Target="slides/slide57.xml"/><Relationship Id="rId65" Type="http://schemas.openxmlformats.org/officeDocument/2006/relationships/slide" Target="slides/slide56.xml"/><Relationship Id="rId64" Type="http://schemas.openxmlformats.org/officeDocument/2006/relationships/slide" Target="slides/slide55.xml"/><Relationship Id="rId63" Type="http://schemas.openxmlformats.org/officeDocument/2006/relationships/slide" Target="slides/slide54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0" Type="http://schemas.openxmlformats.org/officeDocument/2006/relationships/slide" Target="slides/slide5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0.xml"/><Relationship Id="rId58" Type="http://schemas.openxmlformats.org/officeDocument/2006/relationships/slide" Target="slides/slide49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1" Type="http://schemas.openxmlformats.org/officeDocument/2006/relationships/tableStyles" Target="tableStyles.xml"/><Relationship Id="rId110" Type="http://schemas.openxmlformats.org/officeDocument/2006/relationships/viewProps" Target="viewProps.xml"/><Relationship Id="rId11" Type="http://schemas.openxmlformats.org/officeDocument/2006/relationships/slide" Target="slides/slide2.xml"/><Relationship Id="rId109" Type="http://schemas.openxmlformats.org/officeDocument/2006/relationships/presProps" Target="presProps.xml"/><Relationship Id="rId108" Type="http://schemas.openxmlformats.org/officeDocument/2006/relationships/notesMaster" Target="notesMasters/notesMaster1.xml"/><Relationship Id="rId107" Type="http://schemas.openxmlformats.org/officeDocument/2006/relationships/slide" Target="slides/slide98.xml"/><Relationship Id="rId106" Type="http://schemas.openxmlformats.org/officeDocument/2006/relationships/slide" Target="slides/slide97.xml"/><Relationship Id="rId105" Type="http://schemas.openxmlformats.org/officeDocument/2006/relationships/slide" Target="slides/slide96.xml"/><Relationship Id="rId104" Type="http://schemas.openxmlformats.org/officeDocument/2006/relationships/slide" Target="slides/slide95.xml"/><Relationship Id="rId103" Type="http://schemas.openxmlformats.org/officeDocument/2006/relationships/slide" Target="slides/slide94.xml"/><Relationship Id="rId102" Type="http://schemas.openxmlformats.org/officeDocument/2006/relationships/slide" Target="slides/slide93.xml"/><Relationship Id="rId101" Type="http://schemas.openxmlformats.org/officeDocument/2006/relationships/slide" Target="slides/slide92.xml"/><Relationship Id="rId100" Type="http://schemas.openxmlformats.org/officeDocument/2006/relationships/slide" Target="slides/slide9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921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09572" name="幻灯片图像占位符 3"/>
          <p:cNvSpPr>
            <a:spLocks noGrp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黑体" panose="02010600030101010101" pitchFamily="49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黑体" panose="0201060003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黑体" panose="0201060003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黑体" panose="0201060003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黑体" panose="0201060003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黑体" panose="0201060003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黑体" panose="0201060003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黑体" panose="0201060003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黑体" panose="0201060003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922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922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</a:fld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黑体" panose="0201060003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黑体" panose="0201060003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黑体" panose="0201060003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黑体" panose="0201060003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黑体" panose="0201060003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842963"/>
            <a:ext cx="1971675" cy="3789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842963"/>
            <a:ext cx="5762625" cy="3789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2195513" y="842963"/>
            <a:ext cx="554672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主题填写处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ctrTitle"/>
          </p:nvPr>
        </p:nvSpPr>
        <p:spPr>
          <a:xfrm>
            <a:off x="1835150" y="842963"/>
            <a:ext cx="6554788" cy="1441450"/>
          </a:xfrm>
          <a:ln/>
        </p:spPr>
        <p:txBody>
          <a:bodyPr vert="horz" wrap="square" lIns="91440" tIns="45720" rIns="91440" bIns="45720" anchor="ctr"/>
          <a:lstStyle>
            <a:lvl1pPr lvl="0">
              <a:defRPr kern="1200"/>
            </a:lvl1pPr>
          </a:lstStyle>
          <a:p>
            <a:pPr lvl="0" eaLnBrk="1" hangingPunct="1"/>
            <a:r>
              <a:rPr lang="zh-CN" altLang="en-US" sz="2800" dirty="0"/>
              <a:t>中国传统文化之古诗词鉴赏</a:t>
            </a:r>
            <a:br>
              <a:rPr lang="en-US" altLang="zh-CN" sz="2800" dirty="0"/>
            </a:br>
            <a:endParaRPr lang="zh-CN" altLang="en-US" sz="2800" dirty="0"/>
          </a:p>
        </p:txBody>
      </p:sp>
      <p:sp>
        <p:nvSpPr>
          <p:cNvPr id="9219" name="TextBox 2"/>
          <p:cNvSpPr txBox="1"/>
          <p:nvPr/>
        </p:nvSpPr>
        <p:spPr>
          <a:xfrm>
            <a:off x="4572000" y="2716213"/>
            <a:ext cx="8001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陈丽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1652588" y="1398588"/>
            <a:ext cx="56562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②绝句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每首四句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对仗比律诗自由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1619250" y="6985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按“言”分</a:t>
            </a:r>
            <a:endParaRPr lang="zh-CN" altLang="zh-CN" sz="2800" dirty="0"/>
          </a:p>
        </p:txBody>
      </p:sp>
      <p:sp>
        <p:nvSpPr>
          <p:cNvPr id="19459" name="Text Box 3"/>
          <p:cNvSpPr txBox="1"/>
          <p:nvPr/>
        </p:nvSpPr>
        <p:spPr>
          <a:xfrm>
            <a:off x="1428750" y="1630363"/>
            <a:ext cx="6369050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三言、四言、五言、六言、七言、杂言等。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比较常见的有五言、七言的绝句和律诗。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177925" y="1643063"/>
            <a:ext cx="7180263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2、词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　　一种韵文形式，由诗和民间歌谣发展而成，原是配乐歌唱的一种诗体，句的长短随歌调而改变，又称长短句。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26685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忆江南   白居易  </a:t>
            </a:r>
            <a:endParaRPr lang="zh-CN" altLang="zh-CN" sz="2800" dirty="0"/>
          </a:p>
        </p:txBody>
      </p:sp>
      <p:sp>
        <p:nvSpPr>
          <p:cNvPr id="21507" name="Text Box 3"/>
          <p:cNvSpPr txBox="1"/>
          <p:nvPr/>
        </p:nvSpPr>
        <p:spPr>
          <a:xfrm>
            <a:off x="2397125" y="1419225"/>
            <a:ext cx="6389688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江南好，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风景旧曾谙。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日出江花红胜火，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春来江水绿如蓝。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能不忆江南？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1403350" y="771525"/>
            <a:ext cx="4176713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西江月·夜行黄沙道中  </a:t>
            </a:r>
            <a:br>
              <a:rPr lang="zh-CN" altLang="en-US" sz="2800" dirty="0"/>
            </a:br>
            <a:r>
              <a:rPr lang="zh-CN" altLang="en-US" sz="2800" dirty="0"/>
              <a:t>辛弃疾</a:t>
            </a:r>
            <a:endParaRPr lang="zh-CN" altLang="en-US" sz="2800" dirty="0"/>
          </a:p>
        </p:txBody>
      </p:sp>
      <p:sp>
        <p:nvSpPr>
          <p:cNvPr id="22531" name="Text Box 3"/>
          <p:cNvSpPr txBox="1"/>
          <p:nvPr/>
        </p:nvSpPr>
        <p:spPr>
          <a:xfrm>
            <a:off x="1393825" y="1665288"/>
            <a:ext cx="6276975" cy="18176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明月别枝惊鹊，清风半夜鸣蝉。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稻花香里说丰年。听取蛙声一片。</a:t>
            </a:r>
            <a:r>
              <a:rPr lang="zh-CN" altLang="en-US" sz="2000" dirty="0">
                <a:solidFill>
                  <a:srgbClr val="99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（上阕  上片）</a:t>
            </a:r>
            <a:endParaRPr lang="zh-CN" altLang="en-US" sz="2000" dirty="0">
              <a:solidFill>
                <a:srgbClr val="99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16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七八个星天外，两三点雨山前。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旧时茅店社林边。路转溪桥忽见。</a:t>
            </a:r>
            <a:r>
              <a:rPr lang="zh-CN" altLang="en-US" sz="2000" dirty="0">
                <a:solidFill>
                  <a:srgbClr val="99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（下阕  下片）</a:t>
            </a:r>
            <a:endParaRPr lang="zh-CN" altLang="en-US" sz="2000" dirty="0">
              <a:solidFill>
                <a:srgbClr val="99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1330325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词牌：词调的名称。</a:t>
            </a:r>
            <a:endParaRPr lang="zh-CN" altLang="zh-CN" sz="2800" dirty="0"/>
          </a:p>
        </p:txBody>
      </p:sp>
      <p:sp>
        <p:nvSpPr>
          <p:cNvPr id="23555" name="Text Box 3"/>
          <p:cNvSpPr txBox="1"/>
          <p:nvPr/>
        </p:nvSpPr>
        <p:spPr>
          <a:xfrm>
            <a:off x="1508125" y="1736725"/>
            <a:ext cx="558482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按谱填词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调有定句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句有定字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字有定声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6" name="AutoShape 4"/>
          <p:cNvSpPr/>
          <p:nvPr/>
        </p:nvSpPr>
        <p:spPr>
          <a:xfrm>
            <a:off x="3635375" y="1563688"/>
            <a:ext cx="1584325" cy="1008062"/>
          </a:xfrm>
          <a:prstGeom prst="cloudCallout">
            <a:avLst>
              <a:gd name="adj1" fmla="val -59921"/>
              <a:gd name="adj2" fmla="val 118134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3779838" y="1635125"/>
            <a:ext cx="129222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1600" b="1" dirty="0">
                <a:latin typeface="黑体" panose="02010600030101010101" pitchFamily="49" charset="-122"/>
                <a:ea typeface="黑体" panose="02010600030101010101" pitchFamily="49" charset="-122"/>
              </a:rPr>
              <a:t>带着镣铐跳舞</a:t>
            </a:r>
            <a:endParaRPr lang="zh-CN" altLang="en-US" sz="1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16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——闻一多</a:t>
            </a:r>
            <a:endParaRPr lang="zh-CN" altLang="en-US" sz="1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1403350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3、诗与词的主要区别</a:t>
            </a:r>
            <a:endParaRPr lang="zh-CN" altLang="en-US" sz="2800" dirty="0"/>
          </a:p>
        </p:txBody>
      </p:sp>
      <p:sp>
        <p:nvSpPr>
          <p:cNvPr id="24579" name="Text Box 3"/>
          <p:cNvSpPr txBox="1"/>
          <p:nvPr/>
        </p:nvSpPr>
        <p:spPr>
          <a:xfrm>
            <a:off x="1274763" y="1625600"/>
            <a:ext cx="686911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（1）诗的句式大致整齐，词的句式长短不一，又称长短句。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1285875" y="1571625"/>
            <a:ext cx="67119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（2）诗可不与音乐配合而作，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词配合音乐而创作。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2668588" y="69691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诗词趣谈：清明（杜牧）</a:t>
            </a:r>
            <a:endParaRPr lang="zh-CN" altLang="zh-CN" sz="2800" dirty="0"/>
          </a:p>
        </p:txBody>
      </p:sp>
      <p:sp>
        <p:nvSpPr>
          <p:cNvPr id="26627" name="Text Box 3"/>
          <p:cNvSpPr txBox="1"/>
          <p:nvPr/>
        </p:nvSpPr>
        <p:spPr>
          <a:xfrm>
            <a:off x="2308225" y="1633538"/>
            <a:ext cx="5870575" cy="2738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四言诗：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清明时节，行人断魂。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酒家何处？指杏花村。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五言诗：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清明雨纷纷，行人欲断魂。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酒家何处有，遥指杏花村。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000250" y="1266825"/>
            <a:ext cx="6184900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六言诗：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清明节雨纷纷，路上人欲断魂。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问酒家何处有？牧童指杏花村。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长短句： </a:t>
            </a: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清明时节雨，纷纷路上行人，欲断魂。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借问酒家何处？有牧童，遥指杏花村。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占位符 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330325" y="1203325"/>
            <a:ext cx="7346950" cy="24479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依我所见，诗歌在中国已经代替了宗教的作用……诗歌教会了中国人一种生活观念……给予他们悲天悯人的意识，使他们对大自然寄予无限的深情，并用一种艺术的眼光来看待人生。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                ——林语堂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1619250" y="698500"/>
            <a:ext cx="6481763" cy="431800"/>
          </a:xfrm>
          <a:prstGeom prst="rect">
            <a:avLst/>
          </a:prstGeom>
          <a:gradFill rotWithShape="1">
            <a:gsLst>
              <a:gs pos="0">
                <a:srgbClr val="D8D8D8"/>
              </a:gs>
              <a:gs pos="50000">
                <a:srgbClr val="E6E6E6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8520" tIns="79260" rIns="158520" bIns="7926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　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第二讲  鉴赏诗词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546225" y="1419225"/>
            <a:ext cx="5080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1619250" y="1492250"/>
            <a:ext cx="5878513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意象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思想感情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语言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还可以关注：表现手法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一、意象</a:t>
            </a:r>
            <a:endParaRPr lang="zh-CN" altLang="en-US" sz="2800" dirty="0"/>
          </a:p>
        </p:txBody>
      </p:sp>
      <p:sp>
        <p:nvSpPr>
          <p:cNvPr id="29699" name="Text Box 3"/>
          <p:cNvSpPr txBox="1"/>
          <p:nvPr/>
        </p:nvSpPr>
        <p:spPr>
          <a:xfrm>
            <a:off x="1444625" y="1476375"/>
            <a:ext cx="3776663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意象是作者寄托情感的“附着物”。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12588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“诗者，天地之心。”</a:t>
            </a:r>
            <a:endParaRPr lang="zh-CN" altLang="en-US" sz="2800" dirty="0"/>
          </a:p>
        </p:txBody>
      </p:sp>
      <p:sp>
        <p:nvSpPr>
          <p:cNvPr id="30723" name="Text Box 3"/>
          <p:cNvSpPr txBox="1"/>
          <p:nvPr/>
        </p:nvSpPr>
        <p:spPr>
          <a:xfrm>
            <a:off x="1258888" y="1635125"/>
            <a:ext cx="5918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“逝者如斯夫”——孔子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“观古今于须臾，抚四海于一瞬”——陆机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“哀吾生之须臾，羡长江之无穷”——苏轼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3"/>
          <p:cNvSpPr txBox="1"/>
          <p:nvPr/>
        </p:nvSpPr>
        <p:spPr>
          <a:xfrm>
            <a:off x="1504950" y="1638300"/>
            <a:ext cx="60674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唯有长江水，无语东流。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——柳永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沐春风而思飞扬，凌秋云而思浩荡。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人生得意须尽欢，莫使金樽空对月。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——李白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3168650" y="642938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意象：梧桐　　</a:t>
            </a:r>
            <a:endParaRPr lang="zh-CN" altLang="en-US" sz="2800" dirty="0"/>
          </a:p>
        </p:txBody>
      </p:sp>
      <p:sp>
        <p:nvSpPr>
          <p:cNvPr id="32771" name="Text Box 3"/>
          <p:cNvSpPr txBox="1"/>
          <p:nvPr/>
        </p:nvSpPr>
        <p:spPr>
          <a:xfrm>
            <a:off x="1871663" y="1652588"/>
            <a:ext cx="52101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夜书所见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000" dirty="0">
                <a:latin typeface="黑体" panose="02010600030101010101" pitchFamily="49" charset="-122"/>
                <a:ea typeface="黑体" panose="02010600030101010101" pitchFamily="49" charset="-122"/>
              </a:rPr>
              <a:t>叶绍翁</a:t>
            </a:r>
            <a:endParaRPr lang="zh-CN" altLang="zh-CN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萧萧梧叶送寒声，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江上秋风动客情。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知有儿童挑促织，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夜深篱落一灯明。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5148263" y="987425"/>
            <a:ext cx="2809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000" dirty="0">
                <a:solidFill>
                  <a:schemeClr val="hlink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（一切景语皆情语）</a:t>
            </a:r>
            <a:endParaRPr lang="zh-CN" altLang="en-US" sz="2000" dirty="0">
              <a:solidFill>
                <a:schemeClr val="hlink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258888" y="1276350"/>
            <a:ext cx="5929312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梧桐树，三更雨，不道离别正苦。一叶叶、一声声，空阶滴到明。                  ——温庭筠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无言独上西楼，月如钩。寂寞梧桐深院锁清秋。                               ——李煜                    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一声梧叶一声秋，一点芭蕉一点愁。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——徐再思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梧桐更兼细雨，到黄昏，点点滴滴。这次第，怎一个愁字了得？                     ——李清照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508000" y="1014413"/>
            <a:ext cx="3571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690688" y="3790950"/>
            <a:ext cx="4754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意象：传递诗意  表达诗情  构建诗境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二、思想感情</a:t>
            </a:r>
            <a:endParaRPr lang="zh-CN" altLang="en-US" sz="2800" dirty="0"/>
          </a:p>
        </p:txBody>
      </p:sp>
      <p:sp>
        <p:nvSpPr>
          <p:cNvPr id="34819" name="Text Box 3"/>
          <p:cNvSpPr txBox="1"/>
          <p:nvPr/>
        </p:nvSpPr>
        <p:spPr>
          <a:xfrm>
            <a:off x="1457325" y="1436688"/>
            <a:ext cx="52768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诗词既反映现实，体现其社会作用，又感物吟志，情物交融，突出其抒情性，情与志是并重的。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首先是知人。</a:t>
            </a:r>
            <a:endParaRPr lang="zh-CN" altLang="en-US" sz="2800" dirty="0"/>
          </a:p>
        </p:txBody>
      </p:sp>
      <p:sp>
        <p:nvSpPr>
          <p:cNvPr id="35843" name="Text Box 3"/>
          <p:cNvSpPr txBox="1"/>
          <p:nvPr/>
        </p:nvSpPr>
        <p:spPr>
          <a:xfrm>
            <a:off x="1450975" y="1293813"/>
            <a:ext cx="5426075" cy="301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1．创作方法与风格流派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比如:“建安风骨”、陶渊明</a:t>
            </a:r>
            <a:endParaRPr lang="zh-CN" altLang="en-US" sz="24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“诗仙”李白、“诗圣”杜甫</a:t>
            </a:r>
            <a:endParaRPr lang="zh-CN" altLang="en-US" sz="24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“诗佛”王维、“诗鬼”李贺......</a:t>
            </a:r>
            <a:endParaRPr lang="zh-CN" altLang="en-US" sz="24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“花间派”温庭筠</a:t>
            </a:r>
            <a:endParaRPr lang="zh-CN" altLang="en-US" sz="2400" dirty="0">
              <a:solidFill>
                <a:schemeClr val="hlin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“婉约派”李清照、周邦彦</a:t>
            </a:r>
            <a:endParaRPr lang="zh-CN" altLang="en-US" sz="2400" dirty="0">
              <a:solidFill>
                <a:schemeClr val="hlin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“豪放派”苏轼、辛弃疾、陆游......</a:t>
            </a:r>
            <a:endParaRPr lang="zh-CN" altLang="en-US" sz="2400" dirty="0">
              <a:solidFill>
                <a:schemeClr val="hlin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/>
          </p:nvPr>
        </p:nvSpPr>
        <p:spPr>
          <a:xfrm>
            <a:off x="1114425" y="915988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b="1" dirty="0">
                <a:sym typeface="宋体" panose="02010600030101010101" pitchFamily="2" charset="-122"/>
              </a:rPr>
              <a:t>2、个人经历和思想、性格特点</a:t>
            </a:r>
            <a:endParaRPr lang="zh-CN" altLang="en-US" sz="2800" b="1" dirty="0">
              <a:sym typeface="宋体" panose="02010600030101010101" pitchFamily="2" charset="-122"/>
            </a:endParaRPr>
          </a:p>
        </p:txBody>
      </p:sp>
      <p:sp>
        <p:nvSpPr>
          <p:cNvPr id="36867" name="Text Box 3"/>
          <p:cNvSpPr txBox="1"/>
          <p:nvPr/>
        </p:nvSpPr>
        <p:spPr>
          <a:xfrm>
            <a:off x="1619250" y="1563688"/>
            <a:ext cx="5080000" cy="1341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266700" eaLnBrk="1" hangingPunct="1">
              <a:buNone/>
            </a:pPr>
            <a:endParaRPr lang="zh-CN" altLang="en-US" sz="1000" b="1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indent="266700" eaLnBrk="1" hangingPunct="1">
              <a:buNone/>
            </a:pP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例如：</a:t>
            </a:r>
            <a:endParaRPr lang="zh-CN" altLang="en-US" sz="2400" b="1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indent="266700" eaLnBrk="1" hangingPunct="1">
              <a:buNone/>
            </a:pP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 “词中一帝”李煜</a:t>
            </a:r>
            <a:endParaRPr lang="zh-CN" altLang="en-US" sz="2400" b="1" dirty="0"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 lvl="0" indent="266700" eaLnBrk="1" hangingPunct="1">
              <a:buNone/>
            </a:pP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 “词坛飞将军”辛弃疾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第二是论世。</a:t>
            </a:r>
            <a:endParaRPr lang="zh-CN" altLang="zh-CN" sz="2800" dirty="0"/>
          </a:p>
        </p:txBody>
      </p:sp>
      <p:sp>
        <p:nvSpPr>
          <p:cNvPr id="37891" name="Text Box 3"/>
          <p:cNvSpPr txBox="1"/>
          <p:nvPr/>
        </p:nvSpPr>
        <p:spPr>
          <a:xfrm>
            <a:off x="1258888" y="1635125"/>
            <a:ext cx="50641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诗词的鉴赏，不应忽视创作背景，这个背景，包括诗人所处的社会时代、生平遭遇、思想主张等内容，这些对诗人创作往往有直接影响。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/>
          <p:nvPr/>
        </p:nvSpPr>
        <p:spPr>
          <a:xfrm>
            <a:off x="1474788" y="627063"/>
            <a:ext cx="7380287" cy="431800"/>
          </a:xfrm>
          <a:prstGeom prst="rect">
            <a:avLst/>
          </a:prstGeom>
          <a:gradFill rotWithShape="1">
            <a:gsLst>
              <a:gs pos="0">
                <a:srgbClr val="D8D8D8">
                  <a:alpha val="100000"/>
                </a:srgbClr>
              </a:gs>
              <a:gs pos="50000">
                <a:srgbClr val="E6E6E6">
                  <a:alpha val="100000"/>
                </a:srgbClr>
              </a:gs>
              <a:gs pos="100000">
                <a:srgbClr val="F2F2F2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lIns="158520" tIns="79260" rIns="158520" bIns="79260" anchor="ctr"/>
          <a:p>
            <a:pPr lvl="0" algn="ctr" eaLnBrk="1" hangingPunct="1">
              <a:buNone/>
            </a:pPr>
            <a:endParaRPr lang="zh-CN" altLang="en-US" dirty="0">
              <a:solidFill>
                <a:srgbClr val="FFFFFF"/>
              </a:solidFill>
              <a:latin typeface="Franklin Gothic Book" pitchFamily="34" charset="0"/>
              <a:ea typeface="黑体" panose="02010600030101010101" pitchFamily="49" charset="-122"/>
            </a:endParaRPr>
          </a:p>
        </p:txBody>
      </p:sp>
      <p:sp>
        <p:nvSpPr>
          <p:cNvPr id="12291" name="标题 1"/>
          <p:cNvSpPr>
            <a:spLocks noGrp="1"/>
          </p:cNvSpPr>
          <p:nvPr>
            <p:ph type="ctrTitle"/>
          </p:nvPr>
        </p:nvSpPr>
        <p:spPr>
          <a:xfrm>
            <a:off x="1546225" y="698500"/>
            <a:ext cx="4106863" cy="2889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目 录</a:t>
            </a:r>
            <a:endParaRPr kumimoji="0" lang="zh-CN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774825" y="1522413"/>
            <a:ext cx="5822950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第一讲    走进诗词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第二讲    鉴赏诗词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第三讲    诗意栖居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第四讲    诗情生命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1330325" y="842963"/>
            <a:ext cx="6483350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1、 借助背景，把握诗歌的思想感情。</a:t>
            </a:r>
            <a:endParaRPr lang="zh-CN" altLang="en-US" sz="2800" dirty="0"/>
          </a:p>
        </p:txBody>
      </p:sp>
      <p:sp>
        <p:nvSpPr>
          <p:cNvPr id="38915" name="Text Box 3"/>
          <p:cNvSpPr txBox="1"/>
          <p:nvPr/>
        </p:nvSpPr>
        <p:spPr>
          <a:xfrm>
            <a:off x="1497013" y="2159000"/>
            <a:ext cx="4587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例如：南渡前后的李清照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2247900" y="809625"/>
            <a:ext cx="4170363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点绛唇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李清照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　　蹴罢秋千，起来慵整纤纤手。露浓花瘦，薄汗轻衣透。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　　见客入来，袜刬金钗溜。和羞走。倚门回首，却把青梅嗅。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39939" name="Group 3"/>
          <p:cNvGrpSpPr/>
          <p:nvPr/>
        </p:nvGrpSpPr>
        <p:grpSpPr>
          <a:xfrm>
            <a:off x="5776913" y="307975"/>
            <a:ext cx="1866900" cy="1049338"/>
            <a:chOff x="0" y="0"/>
            <a:chExt cx="2041" cy="959"/>
          </a:xfrm>
        </p:grpSpPr>
        <p:sp>
          <p:nvSpPr>
            <p:cNvPr id="39940" name="AutoShape 4"/>
            <p:cNvSpPr/>
            <p:nvPr/>
          </p:nvSpPr>
          <p:spPr>
            <a:xfrm>
              <a:off x="0" y="0"/>
              <a:ext cx="2041" cy="959"/>
            </a:xfrm>
            <a:prstGeom prst="cloudCallout">
              <a:avLst>
                <a:gd name="adj1" fmla="val -59440"/>
                <a:gd name="adj2" fmla="val 102139"/>
              </a:avLst>
            </a:prstGeom>
            <a:solidFill>
              <a:srgbClr val="FF99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39941" name="Text Box 5"/>
            <p:cNvSpPr txBox="1"/>
            <p:nvPr/>
          </p:nvSpPr>
          <p:spPr>
            <a:xfrm>
              <a:off x="226" y="203"/>
              <a:ext cx="1607" cy="591"/>
            </a:xfrm>
            <a:prstGeom prst="rect">
              <a:avLst/>
            </a:prstGeom>
            <a:solidFill>
              <a:srgbClr val="FF99FF"/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buNone/>
              </a:pPr>
              <a:r>
                <a:rPr lang="zh-CN" altLang="en-US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贵族少女的闺阁生活</a:t>
              </a:r>
              <a:endParaRPr lang="zh-CN" altLang="en-US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2249488" y="785813"/>
            <a:ext cx="5894387" cy="256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武陵春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李清照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风住尘香花已尽，日晚倦梳头。物是人非事事休，欲语泪先流。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闻说双溪春尚好，也拟泛轻舟。只恐双溪舴艋舟，载不动、许多愁。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0963" name="Group 3"/>
          <p:cNvGrpSpPr/>
          <p:nvPr/>
        </p:nvGrpSpPr>
        <p:grpSpPr>
          <a:xfrm>
            <a:off x="6134100" y="357188"/>
            <a:ext cx="1581150" cy="1000125"/>
            <a:chOff x="0" y="0"/>
            <a:chExt cx="2041" cy="959"/>
          </a:xfrm>
        </p:grpSpPr>
        <p:sp>
          <p:nvSpPr>
            <p:cNvPr id="40964" name="AutoShape 4"/>
            <p:cNvSpPr/>
            <p:nvPr/>
          </p:nvSpPr>
          <p:spPr>
            <a:xfrm>
              <a:off x="0" y="0"/>
              <a:ext cx="2041" cy="959"/>
            </a:xfrm>
            <a:prstGeom prst="cloudCallout">
              <a:avLst>
                <a:gd name="adj1" fmla="val -59440"/>
                <a:gd name="adj2" fmla="val 102139"/>
              </a:avLst>
            </a:prstGeom>
            <a:solidFill>
              <a:srgbClr val="9999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0965" name="Text Box 5"/>
            <p:cNvSpPr txBox="1"/>
            <p:nvPr/>
          </p:nvSpPr>
          <p:spPr>
            <a:xfrm>
              <a:off x="226" y="205"/>
              <a:ext cx="1756" cy="620"/>
            </a:xfrm>
            <a:prstGeom prst="rect">
              <a:avLst/>
            </a:prstGeom>
            <a:solidFill>
              <a:srgbClr val="9999FF"/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buNone/>
              </a:pPr>
              <a:r>
                <a:rPr lang="zh-CN" altLang="en-US" b="1" dirty="0">
                  <a:solidFill>
                    <a:srgbClr val="CCFF33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流落金华的堪怜生活</a:t>
              </a:r>
              <a:endParaRPr lang="zh-CN" altLang="en-US" b="1" dirty="0">
                <a:solidFill>
                  <a:srgbClr val="CCFF33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2260600" y="1328738"/>
            <a:ext cx="40259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乌江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李清照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生当作人杰，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死亦为鬼雄。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至今思项羽，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不肯过江东。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1987" name="Group 3"/>
          <p:cNvGrpSpPr/>
          <p:nvPr/>
        </p:nvGrpSpPr>
        <p:grpSpPr>
          <a:xfrm>
            <a:off x="5133975" y="201613"/>
            <a:ext cx="1795463" cy="1298575"/>
            <a:chOff x="0" y="0"/>
            <a:chExt cx="2138" cy="959"/>
          </a:xfrm>
        </p:grpSpPr>
        <p:sp>
          <p:nvSpPr>
            <p:cNvPr id="41988" name="AutoShape 4"/>
            <p:cNvSpPr/>
            <p:nvPr/>
          </p:nvSpPr>
          <p:spPr>
            <a:xfrm>
              <a:off x="0" y="0"/>
              <a:ext cx="2138" cy="959"/>
            </a:xfrm>
            <a:prstGeom prst="cloudCallout">
              <a:avLst>
                <a:gd name="adj1" fmla="val -59440"/>
                <a:gd name="adj2" fmla="val 102139"/>
              </a:avLst>
            </a:prstGeom>
            <a:solidFill>
              <a:srgbClr val="00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1989" name="Text Box 5"/>
            <p:cNvSpPr txBox="1"/>
            <p:nvPr/>
          </p:nvSpPr>
          <p:spPr>
            <a:xfrm>
              <a:off x="226" y="205"/>
              <a:ext cx="1611" cy="477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buNone/>
              </a:pPr>
              <a:r>
                <a:rPr lang="zh-CN" altLang="zh-CN" b="1" dirty="0">
                  <a:solidFill>
                    <a:srgbClr val="FFFF99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唯国是爱的爱国情怀</a:t>
              </a:r>
              <a:endParaRPr lang="zh-CN" altLang="zh-CN" b="1" dirty="0">
                <a:solidFill>
                  <a:srgbClr val="FFFF99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1285875" y="357188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 2、 借助背景，把握写景的作用</a:t>
            </a:r>
            <a:endParaRPr lang="zh-CN" altLang="en-US" sz="2800" dirty="0"/>
          </a:p>
        </p:txBody>
      </p:sp>
      <p:sp>
        <p:nvSpPr>
          <p:cNvPr id="43011" name="Text Box 3"/>
          <p:cNvSpPr txBox="1"/>
          <p:nvPr/>
        </p:nvSpPr>
        <p:spPr>
          <a:xfrm>
            <a:off x="2001838" y="1716088"/>
            <a:ext cx="4856162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渔歌子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张志和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西塞山前白鹭飞，桃花流水鳜鱼肥。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青箬笠，绿蓑衣，斜风细雨不须归。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1474788" y="915988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3、借助背景，把握</a:t>
            </a:r>
            <a:r>
              <a:rPr lang="zh-CN" altLang="en-US" sz="2800" dirty="0">
                <a:solidFill>
                  <a:srgbClr val="FF0000"/>
                </a:solidFill>
              </a:rPr>
              <a:t>用典</a:t>
            </a:r>
            <a:r>
              <a:rPr lang="zh-CN" altLang="en-US" sz="2800" dirty="0"/>
              <a:t>的含义</a:t>
            </a:r>
            <a:endParaRPr lang="zh-CN" altLang="en-US" sz="2800" dirty="0"/>
          </a:p>
        </p:txBody>
      </p:sp>
      <p:sp>
        <p:nvSpPr>
          <p:cNvPr id="44035" name="Text Box 3"/>
          <p:cNvSpPr txBox="1"/>
          <p:nvPr/>
        </p:nvSpPr>
        <p:spPr>
          <a:xfrm>
            <a:off x="1330325" y="1635125"/>
            <a:ext cx="667067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典故，就是古代的故事（可真实的，可虚构）或前人的章句。由于一个故事或一篇文章所表述的内容非常丰富，所以用典就可以用很少的字，借用那个故事或文章的全部含义，来表达丰富的思想感情。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403350" y="1492250"/>
            <a:ext cx="6311900" cy="283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纱窗日落渐黄昏，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金屋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无人见泪痕。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——刘方平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君不见，咫尺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长门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闭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阿娇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，人生失意无南北。                       ——王安石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                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马上琵琶关塞黑，更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长门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、翠辇辞金阙。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——辛弃疾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                         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1403350" y="771525"/>
            <a:ext cx="4397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典故：汉武帝与皇后陈阿娇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1619250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三、语言</a:t>
            </a:r>
            <a:endParaRPr lang="zh-CN" altLang="zh-CN" sz="2800" dirty="0"/>
          </a:p>
        </p:txBody>
      </p:sp>
      <p:sp>
        <p:nvSpPr>
          <p:cNvPr id="46083" name="Text Box 3"/>
          <p:cNvSpPr txBox="1"/>
          <p:nvPr/>
        </p:nvSpPr>
        <p:spPr>
          <a:xfrm>
            <a:off x="1476375" y="1736725"/>
            <a:ext cx="49688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品：字句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悟：情感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融：意境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1"/>
          <p:cNvSpPr>
            <a:spLocks noGrp="1"/>
          </p:cNvSpPr>
          <p:nvPr>
            <p:ph type="title"/>
          </p:nvPr>
        </p:nvSpPr>
        <p:spPr>
          <a:xfrm>
            <a:off x="1597025" y="93821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破阵子·为陈同父赋</a:t>
            </a:r>
            <a:r>
              <a:rPr lang="zh-CN" altLang="en-US" sz="2800" b="1" dirty="0"/>
              <a:t>壮词</a:t>
            </a:r>
            <a:r>
              <a:rPr lang="zh-CN" altLang="en-US" sz="2800" dirty="0"/>
              <a:t>以寄之</a:t>
            </a:r>
            <a:br>
              <a:rPr lang="zh-CN" altLang="en-US" sz="2800" dirty="0"/>
            </a:br>
            <a:r>
              <a:rPr lang="zh-CN" altLang="en-US" sz="2800" dirty="0"/>
              <a:t>辛弃疾</a:t>
            </a:r>
            <a:endParaRPr lang="zh-CN" altLang="en-US" sz="2800" dirty="0"/>
          </a:p>
        </p:txBody>
      </p:sp>
      <p:sp>
        <p:nvSpPr>
          <p:cNvPr id="47107" name="Text Box 3"/>
          <p:cNvSpPr txBox="1"/>
          <p:nvPr/>
        </p:nvSpPr>
        <p:spPr>
          <a:xfrm>
            <a:off x="1873250" y="1857375"/>
            <a:ext cx="50546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solidFill>
                  <a:srgbClr val="8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醉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里挑灯看剑，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梦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回吹角连营。八百里分麾下炙，五十弦翻塞外声。沙场秋点兵。   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马作的卢飞快，弓如霹雳弦惊。了却君王天下事，赢得生前身后名。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可怜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白发生。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7108" name="AutoShape 4"/>
          <p:cNvSpPr/>
          <p:nvPr/>
        </p:nvSpPr>
        <p:spPr>
          <a:xfrm>
            <a:off x="5127625" y="285750"/>
            <a:ext cx="2159000" cy="6540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5508625" y="411163"/>
            <a:ext cx="18224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雄壮——悲壮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1"/>
          <p:cNvSpPr>
            <a:spLocks noGrp="1"/>
          </p:cNvSpPr>
          <p:nvPr>
            <p:ph type="title"/>
          </p:nvPr>
        </p:nvSpPr>
        <p:spPr>
          <a:xfrm>
            <a:off x="1428750" y="5556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语言风格</a:t>
            </a:r>
            <a:endParaRPr lang="zh-CN" altLang="en-US" sz="2800" dirty="0"/>
          </a:p>
        </p:txBody>
      </p:sp>
      <p:sp>
        <p:nvSpPr>
          <p:cNvPr id="48131" name="Text Box 3"/>
          <p:cNvSpPr txBox="1"/>
          <p:nvPr/>
        </p:nvSpPr>
        <p:spPr>
          <a:xfrm>
            <a:off x="1403350" y="1563688"/>
            <a:ext cx="57626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诗人在长期的创作实践中逐渐形成的独特的语言艺术个性，是诗人的个人气质、诗歌美学观念在作品中的凝结，是具有恒定性的区别于其他诗人的艺术特色。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2"/>
          <p:cNvSpPr/>
          <p:nvPr/>
        </p:nvSpPr>
        <p:spPr>
          <a:xfrm>
            <a:off x="1619250" y="698500"/>
            <a:ext cx="6481763" cy="431800"/>
          </a:xfrm>
          <a:prstGeom prst="rect">
            <a:avLst/>
          </a:prstGeom>
          <a:gradFill rotWithShape="1">
            <a:gsLst>
              <a:gs pos="0">
                <a:srgbClr val="D8D8D8">
                  <a:alpha val="100000"/>
                </a:srgbClr>
              </a:gs>
              <a:gs pos="50000">
                <a:srgbClr val="E6E6E6">
                  <a:alpha val="100000"/>
                </a:srgbClr>
              </a:gs>
              <a:gs pos="100000">
                <a:srgbClr val="F2F2F2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lIns="158520" tIns="79260" rIns="158520" bIns="79260" anchor="ctr"/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第一讲    走进诗词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1546225" y="1635125"/>
            <a:ext cx="497205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一、诗词的基本常识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1、诗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一种文学体裁，通过有节奏、韵律的语言反映生活、抒发情感。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16906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豪迈雄奇</a:t>
            </a:r>
            <a:endParaRPr lang="zh-CN" altLang="zh-CN" sz="2800" dirty="0"/>
          </a:p>
        </p:txBody>
      </p:sp>
      <p:sp>
        <p:nvSpPr>
          <p:cNvPr id="49155" name="Text Box 3"/>
          <p:cNvSpPr txBox="1"/>
          <p:nvPr/>
        </p:nvSpPr>
        <p:spPr>
          <a:xfrm>
            <a:off x="1419225" y="1808163"/>
            <a:ext cx="57467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多用具有气势和节奏奔放的语言来塑造博大新奇的形象，营造恢弘阔远的意境，表现慷慨高昂的情感。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/>
          <p:nvPr/>
        </p:nvSpPr>
        <p:spPr>
          <a:xfrm>
            <a:off x="1619250" y="1058863"/>
            <a:ext cx="70278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君不见，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黄河之水天上来，奔流到海不复回。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君不见，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高堂明镜悲白发，朝如青丝暮成雪。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人生得意须尽欢，莫使金樽空对月。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——李白 《将进酒》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16906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沉郁顿挫</a:t>
            </a:r>
            <a:endParaRPr lang="zh-CN" altLang="zh-CN" sz="2800" dirty="0"/>
          </a:p>
        </p:txBody>
      </p:sp>
      <p:sp>
        <p:nvSpPr>
          <p:cNvPr id="51203" name="Text Box 3"/>
          <p:cNvSpPr txBox="1"/>
          <p:nvPr/>
        </p:nvSpPr>
        <p:spPr>
          <a:xfrm>
            <a:off x="1535113" y="1801813"/>
            <a:ext cx="548640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沉郁就是深沉蕴藉，作者似乎有千言万语积压在胸，而后沉吟再三，勃发于笔端。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1331913" y="1428750"/>
            <a:ext cx="6597650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万里悲秋常作客，百年多病独登台。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艰难苦恨繁霜鬓，潦倒新停浊酒杯。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——杜甫《登高》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000" dirty="0">
                <a:solidFill>
                  <a:srgbClr val="8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层层递进中的深沉诗意：</a:t>
            </a:r>
            <a:endParaRPr lang="zh-CN" altLang="en-US" sz="2000" dirty="0">
              <a:solidFill>
                <a:srgbClr val="8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000" dirty="0">
                <a:solidFill>
                  <a:srgbClr val="8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做客思乡的一般含义——羁旅的孤独——悲秋的情感——多病的苦闷——离乡万里——人在暮年</a:t>
            </a:r>
            <a:endParaRPr lang="zh-CN" altLang="en-US" sz="2000" dirty="0">
              <a:solidFill>
                <a:srgbClr val="8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1"/>
          <p:cNvSpPr>
            <a:spLocks noGrp="1"/>
          </p:cNvSpPr>
          <p:nvPr>
            <p:ph type="title"/>
          </p:nvPr>
        </p:nvSpPr>
        <p:spPr>
          <a:xfrm>
            <a:off x="16906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悲壮慷慨</a:t>
            </a:r>
            <a:endParaRPr lang="zh-CN" altLang="zh-CN" sz="2800" dirty="0"/>
          </a:p>
        </p:txBody>
      </p:sp>
      <p:sp>
        <p:nvSpPr>
          <p:cNvPr id="53251" name="Text Box 3"/>
          <p:cNvSpPr txBox="1"/>
          <p:nvPr/>
        </p:nvSpPr>
        <p:spPr>
          <a:xfrm>
            <a:off x="1546225" y="1635125"/>
            <a:ext cx="467518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感情悲壮，出语高昂，充满着对时代的感慨，或雄才不得志，或感时伤乱、忧国忧民、心中郁结、愤慨不平......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1"/>
          <p:cNvSpPr>
            <a:spLocks noGrp="1"/>
          </p:cNvSpPr>
          <p:nvPr>
            <p:ph type="title"/>
          </p:nvPr>
        </p:nvSpPr>
        <p:spPr>
          <a:xfrm>
            <a:off x="2266950" y="915988"/>
            <a:ext cx="2233613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登幽州台歌</a:t>
            </a:r>
            <a:br>
              <a:rPr lang="zh-CN" altLang="en-US" sz="2800" dirty="0"/>
            </a:br>
            <a:r>
              <a:rPr lang="zh-CN" altLang="en-US" sz="2800" dirty="0"/>
              <a:t>   陈子昂</a:t>
            </a:r>
            <a:endParaRPr lang="zh-CN" altLang="en-US" sz="2800" dirty="0"/>
          </a:p>
        </p:txBody>
      </p:sp>
      <p:sp>
        <p:nvSpPr>
          <p:cNvPr id="54275" name="Text Box 3"/>
          <p:cNvSpPr txBox="1"/>
          <p:nvPr/>
        </p:nvSpPr>
        <p:spPr>
          <a:xfrm>
            <a:off x="1619250" y="1995488"/>
            <a:ext cx="50276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前不见古人，后不见来者。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念天地之悠悠，独怆然而涕下。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1"/>
          <p:cNvSpPr>
            <a:spLocks noGrp="1"/>
          </p:cNvSpPr>
          <p:nvPr>
            <p:ph type="title"/>
          </p:nvPr>
        </p:nvSpPr>
        <p:spPr>
          <a:xfrm>
            <a:off x="16906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朴素自然</a:t>
            </a:r>
            <a:endParaRPr lang="zh-CN" altLang="en-US" sz="2800" dirty="0"/>
          </a:p>
        </p:txBody>
      </p:sp>
      <p:sp>
        <p:nvSpPr>
          <p:cNvPr id="55299" name="Text Box 3"/>
          <p:cNvSpPr txBox="1"/>
          <p:nvPr/>
        </p:nvSpPr>
        <p:spPr>
          <a:xfrm>
            <a:off x="1546225" y="1635125"/>
            <a:ext cx="46751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语言朴素平淡，质朴无华，平淡中含深意，质朴中有意境。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1"/>
          <p:cNvSpPr>
            <a:spLocks noGrp="1"/>
          </p:cNvSpPr>
          <p:nvPr>
            <p:ph type="title"/>
          </p:nvPr>
        </p:nvSpPr>
        <p:spPr>
          <a:xfrm>
            <a:off x="1311275" y="141287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饮酒</a:t>
            </a:r>
            <a:br>
              <a:rPr lang="en-US" altLang="zh-CN" sz="2800" dirty="0"/>
            </a:br>
            <a:r>
              <a:rPr lang="zh-CN" altLang="en-US" sz="2800" dirty="0"/>
              <a:t>陶渊明</a:t>
            </a:r>
            <a:br>
              <a:rPr lang="zh-CN" altLang="en-US" sz="2800" dirty="0"/>
            </a:b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56323" name="Text Box 3"/>
          <p:cNvSpPr txBox="1"/>
          <p:nvPr/>
        </p:nvSpPr>
        <p:spPr>
          <a:xfrm>
            <a:off x="2301875" y="2259013"/>
            <a:ext cx="373221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结庐在人境，而无车马喧。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问君何能尔，心远地自偏。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1"/>
          <p:cNvSpPr>
            <a:spLocks noGrp="1"/>
          </p:cNvSpPr>
          <p:nvPr>
            <p:ph type="title"/>
          </p:nvPr>
        </p:nvSpPr>
        <p:spPr>
          <a:xfrm>
            <a:off x="1690688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清新明丽</a:t>
            </a:r>
            <a:endParaRPr lang="zh-CN" altLang="zh-CN" sz="2800" dirty="0"/>
          </a:p>
        </p:txBody>
      </p:sp>
      <p:sp>
        <p:nvSpPr>
          <p:cNvPr id="57347" name="Text Box 3"/>
          <p:cNvSpPr txBox="1"/>
          <p:nvPr/>
        </p:nvSpPr>
        <p:spPr>
          <a:xfrm>
            <a:off x="1546225" y="1635125"/>
            <a:ext cx="46751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用清丽的语言来营造优美的意境，表达怡然欣悦的感情。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1"/>
          <p:cNvSpPr>
            <a:spLocks noGrp="1"/>
          </p:cNvSpPr>
          <p:nvPr>
            <p:ph type="title"/>
          </p:nvPr>
        </p:nvSpPr>
        <p:spPr>
          <a:xfrm>
            <a:off x="1330325" y="6985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zh-CN" sz="2800" dirty="0"/>
              <a:t>阮郎归</a:t>
            </a:r>
            <a:br>
              <a:rPr lang="zh-CN" altLang="zh-CN" sz="2800" dirty="0"/>
            </a:br>
            <a:r>
              <a:rPr lang="zh-CN" altLang="zh-CN" sz="2800" dirty="0"/>
              <a:t>欧阳修</a:t>
            </a:r>
            <a:endParaRPr lang="zh-CN" altLang="zh-CN" sz="2800" dirty="0"/>
          </a:p>
        </p:txBody>
      </p:sp>
      <p:sp>
        <p:nvSpPr>
          <p:cNvPr id="58371" name="Text Box 3"/>
          <p:cNvSpPr txBox="1"/>
          <p:nvPr/>
        </p:nvSpPr>
        <p:spPr>
          <a:xfrm>
            <a:off x="1677988" y="1665288"/>
            <a:ext cx="548798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南园春半踏青时，风和闻马嘶。青梅如豆柳如眉，日常蝴蝶飞。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花露重、草烟低，人家帘幕垂。秋千慵困解罗衣，画堂双燕归。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1785938" y="1481138"/>
            <a:ext cx="5738812" cy="2233612"/>
          </a:xfrm>
          <a:ln/>
        </p:spPr>
        <p:txBody>
          <a:bodyPr vert="horz" wrap="square" lIns="91440" tIns="45720" rIns="91440" bIns="45720" anchor="ctr"/>
          <a:p>
            <a:pPr lvl="0" algn="l">
              <a:buFont typeface="Wingdings" panose="05000000000000000000" pitchFamily="2" charset="2"/>
              <a:buNone/>
            </a:pPr>
            <a:r>
              <a:rPr lang="zh-CN" altLang="en-US" sz="2800" dirty="0"/>
              <a:t>按音律分</a:t>
            </a:r>
            <a:br>
              <a:rPr lang="zh-CN" altLang="en-US" sz="2800" dirty="0"/>
            </a:br>
            <a:r>
              <a:rPr lang="zh-CN" altLang="en-US" sz="2800" dirty="0"/>
              <a:t>（1）古体诗：包括唐以前的诗歌、楚辞、乐府诗。</a:t>
            </a:r>
            <a:br>
              <a:rPr lang="zh-CN" altLang="en-US" sz="2800" dirty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2"/>
          <p:cNvSpPr/>
          <p:nvPr/>
        </p:nvSpPr>
        <p:spPr>
          <a:xfrm>
            <a:off x="1619250" y="698500"/>
            <a:ext cx="6481763" cy="431800"/>
          </a:xfrm>
          <a:prstGeom prst="rect">
            <a:avLst/>
          </a:prstGeom>
          <a:gradFill rotWithShape="1">
            <a:gsLst>
              <a:gs pos="0">
                <a:srgbClr val="D8D8D8">
                  <a:alpha val="100000"/>
                </a:srgbClr>
              </a:gs>
              <a:gs pos="50000">
                <a:srgbClr val="E6E6E6">
                  <a:alpha val="100000"/>
                </a:srgbClr>
              </a:gs>
              <a:gs pos="100000">
                <a:srgbClr val="F2F2F2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lIns="158520" tIns="79260" rIns="158520" bIns="79260" anchor="ctr"/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第三讲    诗意栖居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9395" name="Text Box 3"/>
          <p:cNvSpPr txBox="1"/>
          <p:nvPr/>
        </p:nvSpPr>
        <p:spPr>
          <a:xfrm>
            <a:off x="1546225" y="1635125"/>
            <a:ext cx="5762625" cy="190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“气之动物，物之感人，故摇荡性情，形诸舞咏。”      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——钟嵘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人，诗意的栖居。 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——海德格尔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1"/>
          <p:cNvSpPr>
            <a:spLocks noGrp="1"/>
          </p:cNvSpPr>
          <p:nvPr>
            <p:ph type="title"/>
          </p:nvPr>
        </p:nvSpPr>
        <p:spPr>
          <a:xfrm>
            <a:off x="1546225" y="7715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一、四季诗韵</a:t>
            </a:r>
            <a:endParaRPr lang="zh-CN" altLang="en-US" sz="2800" dirty="0"/>
          </a:p>
        </p:txBody>
      </p:sp>
      <p:sp>
        <p:nvSpPr>
          <p:cNvPr id="60419" name="Text Box 3"/>
          <p:cNvSpPr txBox="1"/>
          <p:nvPr/>
        </p:nvSpPr>
        <p:spPr>
          <a:xfrm>
            <a:off x="1646238" y="1749425"/>
            <a:ext cx="38623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1、春之声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 Box 2"/>
          <p:cNvSpPr txBox="1"/>
          <p:nvPr/>
        </p:nvSpPr>
        <p:spPr>
          <a:xfrm>
            <a:off x="1457325" y="871538"/>
            <a:ext cx="5565775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风乍起，吹皱一池春水。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——冯延巳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天街小雨润如酥，草色遥看近却无。   最是一年春好处，绝胜烟柳满皇都。   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——韩愈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碧玉妆成一树高，万条垂下绿丝绦。不知细叶谁裁出，二月春风似剪刀。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——贺知章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Text Box 2"/>
          <p:cNvSpPr txBox="1"/>
          <p:nvPr/>
        </p:nvSpPr>
        <p:spPr>
          <a:xfrm>
            <a:off x="1546225" y="987425"/>
            <a:ext cx="5668963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等闲识得东风面，万紫千红总是春。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——朱熹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日出江花红胜火，春来江水绿如蓝。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——白居易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几处早莺争暖树，谁家新燕啄春泥。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——白居易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有时三点两点雨，到处十枝五枝花。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——李山甫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我是江南第一燕，为衔春色上云梢。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——瞿秋白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330325" y="7715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如梦令</a:t>
            </a:r>
            <a:br>
              <a:rPr lang="zh-CN" altLang="en-US" sz="2800" dirty="0"/>
            </a:br>
            <a:r>
              <a:rPr lang="zh-CN" altLang="en-US" sz="2800" dirty="0"/>
              <a:t>李清照</a:t>
            </a:r>
            <a:endParaRPr lang="zh-CN" altLang="en-US" sz="2800" dirty="0"/>
          </a:p>
        </p:txBody>
      </p:sp>
      <p:sp>
        <p:nvSpPr>
          <p:cNvPr id="63491" name="Text Box 3"/>
          <p:cNvSpPr txBox="1"/>
          <p:nvPr/>
        </p:nvSpPr>
        <p:spPr>
          <a:xfrm>
            <a:off x="1593850" y="1724025"/>
            <a:ext cx="53562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昨夜雨疏风骤，浓睡不消残酒。试问卷帘人，却道海棠依旧。 知否？知否？应是绿肥红瘦。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Text Box 2"/>
          <p:cNvSpPr txBox="1"/>
          <p:nvPr/>
        </p:nvSpPr>
        <p:spPr>
          <a:xfrm>
            <a:off x="1730375" y="1730375"/>
            <a:ext cx="514667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更能消，几番风雨，匆匆春又归去。惜春长怕花开早，何况落红无数。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——辛弃疾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1"/>
          <p:cNvSpPr>
            <a:spLocks noGrp="1"/>
          </p:cNvSpPr>
          <p:nvPr>
            <p:ph type="title"/>
          </p:nvPr>
        </p:nvSpPr>
        <p:spPr>
          <a:xfrm>
            <a:off x="14747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二、夏之曲</a:t>
            </a:r>
            <a:endParaRPr lang="zh-CN" altLang="zh-CN" sz="2800" dirty="0"/>
          </a:p>
        </p:txBody>
      </p:sp>
      <p:sp>
        <p:nvSpPr>
          <p:cNvPr id="65539" name="Text Box 3"/>
          <p:cNvSpPr txBox="1"/>
          <p:nvPr/>
        </p:nvSpPr>
        <p:spPr>
          <a:xfrm>
            <a:off x="1474788" y="1419225"/>
            <a:ext cx="66262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水晶帘动微风起，满架蔷薇一院香。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——高骈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懒摇白羽扇，裸袒青林中。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脱巾挂石壁，露顶洒松风。——李白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Char char="l"/>
            </a:pP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黑云翻墨未遮山，白雨跳珠乱入船。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卷地风来忽吹散，望湖楼下水如天。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——苏轼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title"/>
          </p:nvPr>
        </p:nvSpPr>
        <p:spPr>
          <a:xfrm>
            <a:off x="1546225" y="7715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三、秋之歌</a:t>
            </a:r>
            <a:endParaRPr lang="zh-CN" altLang="en-US" sz="2800" dirty="0"/>
          </a:p>
        </p:txBody>
      </p:sp>
      <p:sp>
        <p:nvSpPr>
          <p:cNvPr id="66563" name="Text Box 3"/>
          <p:cNvSpPr txBox="1"/>
          <p:nvPr/>
        </p:nvSpPr>
        <p:spPr>
          <a:xfrm>
            <a:off x="1403350" y="2068513"/>
            <a:ext cx="3600450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悲哉，秋之为气也！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萧瑟兮草木摇落而变衰。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——宋玉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Text Box 3"/>
          <p:cNvSpPr txBox="1"/>
          <p:nvPr/>
        </p:nvSpPr>
        <p:spPr>
          <a:xfrm>
            <a:off x="1555750" y="1411288"/>
            <a:ext cx="5249863" cy="256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初淅沥以萧飒，忽奔腾而澎湃，如波涛夜惊，风雨骤至。其触于物也，鏦鏦铮铮，金铁皆鸣；又如赴敌之兵，衔枚疾走，不闻号令，但闻人马之行声。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——欧阳修《秋声赋》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Text Box 3"/>
          <p:cNvSpPr txBox="1"/>
          <p:nvPr/>
        </p:nvSpPr>
        <p:spPr>
          <a:xfrm>
            <a:off x="1403350" y="1708150"/>
            <a:ext cx="4848225" cy="113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秋花惨淡秋草黄，耿耿秋灯秋夜长。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已觉秋窗秋不尽，那堪风雨助凄凉。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——《红楼梦》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1835150" y="1276350"/>
            <a:ext cx="6049963" cy="2232025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发展轨迹：《诗经》→楚辞→汉乐府→魏晋南北朝民歌→建安诗歌→陶渊明等文人五言诗→唐代的古风、新乐府。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1"/>
          <p:cNvSpPr>
            <a:spLocks noGrp="1"/>
          </p:cNvSpPr>
          <p:nvPr>
            <p:ph type="title"/>
          </p:nvPr>
        </p:nvSpPr>
        <p:spPr>
          <a:xfrm>
            <a:off x="3189288" y="992188"/>
            <a:ext cx="1728787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 醉花阴</a:t>
            </a:r>
            <a:br>
              <a:rPr lang="zh-CN" altLang="en-US" sz="2800" dirty="0"/>
            </a:br>
            <a:r>
              <a:rPr lang="zh-CN" altLang="en-US" sz="2800" dirty="0"/>
              <a:t>  李清照</a:t>
            </a:r>
            <a:endParaRPr lang="zh-CN" altLang="en-US" sz="2800" dirty="0"/>
          </a:p>
        </p:txBody>
      </p:sp>
      <p:sp>
        <p:nvSpPr>
          <p:cNvPr id="69635" name="Text Box 3"/>
          <p:cNvSpPr txBox="1"/>
          <p:nvPr/>
        </p:nvSpPr>
        <p:spPr>
          <a:xfrm>
            <a:off x="2108200" y="1857375"/>
            <a:ext cx="43211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薄雾浓云愁永昼，瑞脑消金兽。佳节又重阳，玉枕纱厨，半夜凉初透。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just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东篱把酒黄昏后，有暗香盈袖。莫道不消魂，帘卷西风，人比黄花瘦。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971550" y="6270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雨霖铃</a:t>
            </a:r>
            <a:br>
              <a:rPr lang="zh-CN" altLang="en-US" sz="2800" dirty="0"/>
            </a:br>
            <a:r>
              <a:rPr lang="zh-CN" altLang="en-US" sz="2800" dirty="0"/>
              <a:t>柳永</a:t>
            </a:r>
            <a:endParaRPr lang="zh-CN" altLang="en-US" sz="2800" dirty="0"/>
          </a:p>
        </p:txBody>
      </p:sp>
      <p:sp>
        <p:nvSpPr>
          <p:cNvPr id="70659" name="Text Box 3"/>
          <p:cNvSpPr txBox="1"/>
          <p:nvPr/>
        </p:nvSpPr>
        <p:spPr>
          <a:xfrm>
            <a:off x="1639888" y="1457325"/>
            <a:ext cx="47339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寒蝉凄切。对长亭晚，骤雨初歇。都门帐饮无绪，留恋处、兰舟催发。执手相看泪眼，竟无语凝噎。念去去、千里烟波，暮霭沉沉楚天阔。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Text Box 3"/>
          <p:cNvSpPr txBox="1"/>
          <p:nvPr/>
        </p:nvSpPr>
        <p:spPr>
          <a:xfrm>
            <a:off x="1574800" y="1535113"/>
            <a:ext cx="51593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多情自古伤离别。更那堪、冷落清秋节。今宵酒醒何处，杨柳岸、晓风残月。此去经年，应是良辰好景虚设。便纵有、千种风情，更与何人说。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1"/>
          <p:cNvSpPr>
            <a:spLocks noGrp="1"/>
          </p:cNvSpPr>
          <p:nvPr>
            <p:ph type="title"/>
          </p:nvPr>
        </p:nvSpPr>
        <p:spPr>
          <a:xfrm>
            <a:off x="1692275" y="657225"/>
            <a:ext cx="3960813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八声甘州</a:t>
            </a:r>
            <a:br>
              <a:rPr lang="zh-CN" altLang="en-US" sz="2800" dirty="0"/>
            </a:br>
            <a:r>
              <a:rPr lang="zh-CN" altLang="en-US" sz="2800" dirty="0"/>
              <a:t>柳永</a:t>
            </a:r>
            <a:endParaRPr lang="zh-CN" altLang="en-US" sz="2800" dirty="0"/>
          </a:p>
        </p:txBody>
      </p:sp>
      <p:sp>
        <p:nvSpPr>
          <p:cNvPr id="72707" name="Text Box 3"/>
          <p:cNvSpPr txBox="1"/>
          <p:nvPr/>
        </p:nvSpPr>
        <p:spPr>
          <a:xfrm>
            <a:off x="1425575" y="1644650"/>
            <a:ext cx="536098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对潇潇暮雨洒江天，一番洗清秋。渐霜风凄紧，关河冷落，残照当楼。是处红衰翠减，苒苒物华休。唯有长江水，无语东流。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Text Box 3"/>
          <p:cNvSpPr txBox="1"/>
          <p:nvPr/>
        </p:nvSpPr>
        <p:spPr>
          <a:xfrm>
            <a:off x="1528763" y="1470025"/>
            <a:ext cx="52768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不忍登高临远，望故乡渺邈，归思难收。叹年来踪迹，何事苦淹留？想佳人，妆楼颙望，误几回、天际识归舟。争知我、倚栏杆处，正恁凝愁！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1"/>
          <p:cNvSpPr>
            <a:spLocks noGrp="1"/>
          </p:cNvSpPr>
          <p:nvPr>
            <p:ph type="title"/>
          </p:nvPr>
        </p:nvSpPr>
        <p:spPr>
          <a:xfrm>
            <a:off x="3176588" y="1301750"/>
            <a:ext cx="3168650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望 洞 庭</a:t>
            </a:r>
            <a:br>
              <a:rPr lang="zh-CN" altLang="en-US" sz="2800" dirty="0"/>
            </a:br>
            <a:r>
              <a:rPr lang="zh-CN" altLang="en-US" sz="2800" dirty="0"/>
              <a:t>刘禹锡</a:t>
            </a:r>
            <a:endParaRPr lang="zh-CN" altLang="en-US" sz="2800" dirty="0"/>
          </a:p>
        </p:txBody>
      </p:sp>
      <p:sp>
        <p:nvSpPr>
          <p:cNvPr id="74755" name="Text Box 3"/>
          <p:cNvSpPr txBox="1"/>
          <p:nvPr/>
        </p:nvSpPr>
        <p:spPr>
          <a:xfrm>
            <a:off x="2389188" y="2384425"/>
            <a:ext cx="48974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湖光秋月两相和，潭面无风镜未磨。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遥望洞庭山水色，白银盘里一青螺。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1"/>
          <p:cNvSpPr>
            <a:spLocks noGrp="1"/>
          </p:cNvSpPr>
          <p:nvPr>
            <p:ph type="title"/>
          </p:nvPr>
        </p:nvSpPr>
        <p:spPr>
          <a:xfrm>
            <a:off x="2746375" y="1303338"/>
            <a:ext cx="3170238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秋  词</a:t>
            </a:r>
            <a:br>
              <a:rPr lang="zh-CN" altLang="en-US" sz="2800" dirty="0"/>
            </a:br>
            <a:r>
              <a:rPr lang="zh-CN" altLang="en-US" sz="2800" dirty="0"/>
              <a:t>刘禹锡</a:t>
            </a:r>
            <a:endParaRPr lang="zh-CN" altLang="en-US" sz="2800" dirty="0"/>
          </a:p>
        </p:txBody>
      </p:sp>
      <p:sp>
        <p:nvSpPr>
          <p:cNvPr id="75779" name="Text Box 3"/>
          <p:cNvSpPr txBox="1"/>
          <p:nvPr/>
        </p:nvSpPr>
        <p:spPr>
          <a:xfrm>
            <a:off x="1958975" y="2384425"/>
            <a:ext cx="48990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自古逢秋悲寂寥，我言秋日胜春朝。晴空一鹤排云上，便引诗情到碧霄。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四、冬之咏</a:t>
            </a:r>
            <a:endParaRPr lang="zh-CN" altLang="zh-CN" sz="2800" dirty="0"/>
          </a:p>
        </p:txBody>
      </p:sp>
      <p:sp>
        <p:nvSpPr>
          <p:cNvPr id="76803" name="Text Box 3"/>
          <p:cNvSpPr txBox="1"/>
          <p:nvPr/>
        </p:nvSpPr>
        <p:spPr>
          <a:xfrm>
            <a:off x="1335088" y="1560513"/>
            <a:ext cx="5110162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十月江南天气好，可怜冬景似春华。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白居易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燕山雪花大如席，片片吹落轩辕台。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李白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忽如一夜春风来，千树万树梨花开。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岑参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1"/>
          <p:cNvSpPr>
            <a:spLocks noGrp="1"/>
          </p:cNvSpPr>
          <p:nvPr>
            <p:ph type="title"/>
          </p:nvPr>
        </p:nvSpPr>
        <p:spPr>
          <a:xfrm>
            <a:off x="2846388" y="1428750"/>
            <a:ext cx="3097212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江    雪</a:t>
            </a:r>
            <a:br>
              <a:rPr lang="zh-CN" altLang="en-US" sz="2800" dirty="0"/>
            </a:br>
            <a:r>
              <a:rPr lang="zh-CN" altLang="en-US" sz="2800" dirty="0"/>
              <a:t>柳宗元</a:t>
            </a:r>
            <a:endParaRPr lang="zh-CN" altLang="en-US" sz="2800" dirty="0"/>
          </a:p>
        </p:txBody>
      </p:sp>
      <p:sp>
        <p:nvSpPr>
          <p:cNvPr id="77827" name="Text Box 3"/>
          <p:cNvSpPr txBox="1"/>
          <p:nvPr/>
        </p:nvSpPr>
        <p:spPr>
          <a:xfrm>
            <a:off x="2319338" y="2428875"/>
            <a:ext cx="43957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千山鸟飞绝，万径人踪灭。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孤舟蓑笠翁，独钓寒江雪。</a:t>
            </a:r>
            <a:endParaRPr lang="zh-CN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1"/>
          <p:cNvSpPr>
            <a:spLocks noGrp="1"/>
          </p:cNvSpPr>
          <p:nvPr>
            <p:ph type="title"/>
          </p:nvPr>
        </p:nvSpPr>
        <p:spPr>
          <a:xfrm>
            <a:off x="1546225" y="7715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二、万物诗情</a:t>
            </a:r>
            <a:endParaRPr lang="zh-CN" altLang="en-US" sz="2800" dirty="0"/>
          </a:p>
        </p:txBody>
      </p:sp>
      <p:sp>
        <p:nvSpPr>
          <p:cNvPr id="78851" name="Text Box 3"/>
          <p:cNvSpPr txBox="1"/>
          <p:nvPr/>
        </p:nvSpPr>
        <p:spPr>
          <a:xfrm>
            <a:off x="1646238" y="1749425"/>
            <a:ext cx="38623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1、雨有情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692275" y="1044575"/>
            <a:ext cx="6049963" cy="3241675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（2）近体诗：与古体诗相对，是唐代形成的格律诗，其字数、句数、平仄、用韵等都有比较严格的规定。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1"/>
          <p:cNvSpPr>
            <a:spLocks noGrp="1"/>
          </p:cNvSpPr>
          <p:nvPr>
            <p:ph type="title"/>
          </p:nvPr>
        </p:nvSpPr>
        <p:spPr>
          <a:xfrm>
            <a:off x="1403350" y="1347788"/>
            <a:ext cx="5041900" cy="23050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好雨知时节，当春乃发生。</a:t>
            </a:r>
            <a:br>
              <a:rPr lang="zh-CN" altLang="en-US" sz="2800" dirty="0"/>
            </a:br>
            <a:r>
              <a:rPr lang="zh-CN" altLang="en-US" sz="2800" dirty="0"/>
              <a:t>随风潜入夜，润物细无声。</a:t>
            </a:r>
            <a:br>
              <a:rPr lang="zh-CN" altLang="en-US" sz="2800" dirty="0"/>
            </a:br>
            <a:r>
              <a:rPr lang="zh-CN" altLang="en-US" sz="2800" dirty="0"/>
              <a:t>               ——杜甫</a:t>
            </a:r>
            <a:endParaRPr lang="zh-CN" altLang="en-US" sz="2800" dirty="0"/>
          </a:p>
        </p:txBody>
      </p:sp>
      <p:grpSp>
        <p:nvGrpSpPr>
          <p:cNvPr id="79875" name="Group 3"/>
          <p:cNvGrpSpPr/>
          <p:nvPr/>
        </p:nvGrpSpPr>
        <p:grpSpPr>
          <a:xfrm>
            <a:off x="1474788" y="842963"/>
            <a:ext cx="1223962" cy="504825"/>
            <a:chOff x="0" y="0"/>
            <a:chExt cx="1928" cy="794"/>
          </a:xfrm>
        </p:grpSpPr>
        <p:sp>
          <p:nvSpPr>
            <p:cNvPr id="79876" name="Oval 4"/>
            <p:cNvSpPr/>
            <p:nvPr/>
          </p:nvSpPr>
          <p:spPr>
            <a:xfrm>
              <a:off x="0" y="0"/>
              <a:ext cx="1928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79877" name="Text Box 5"/>
            <p:cNvSpPr txBox="1"/>
            <p:nvPr/>
          </p:nvSpPr>
          <p:spPr>
            <a:xfrm>
              <a:off x="454" y="114"/>
              <a:ext cx="1099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hlin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喜雨</a:t>
              </a:r>
              <a:endParaRPr lang="zh-CN" altLang="en-US" sz="2000" b="1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 Box 2"/>
          <p:cNvSpPr txBox="1"/>
          <p:nvPr/>
        </p:nvSpPr>
        <p:spPr>
          <a:xfrm>
            <a:off x="1330325" y="1492250"/>
            <a:ext cx="55054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自移一榻西窗下，更近丛篁听雨声。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——陈与义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小楼一夜听春雨，深巷明朝卖杏花。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——陆游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0899" name="Group 3"/>
          <p:cNvGrpSpPr/>
          <p:nvPr/>
        </p:nvGrpSpPr>
        <p:grpSpPr>
          <a:xfrm>
            <a:off x="1474788" y="842963"/>
            <a:ext cx="1223962" cy="504825"/>
            <a:chOff x="0" y="0"/>
            <a:chExt cx="1928" cy="794"/>
          </a:xfrm>
        </p:grpSpPr>
        <p:sp>
          <p:nvSpPr>
            <p:cNvPr id="80900" name="Oval 4"/>
            <p:cNvSpPr/>
            <p:nvPr/>
          </p:nvSpPr>
          <p:spPr>
            <a:xfrm>
              <a:off x="0" y="0"/>
              <a:ext cx="1928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0901" name="Text Box 5"/>
            <p:cNvSpPr txBox="1"/>
            <p:nvPr/>
          </p:nvSpPr>
          <p:spPr>
            <a:xfrm>
              <a:off x="454" y="114"/>
              <a:ext cx="1099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r>
                <a:rPr lang="zh-CN" altLang="en-US" sz="2000" dirty="0">
                  <a:solidFill>
                    <a:schemeClr val="hlin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听雨</a:t>
              </a:r>
              <a:endParaRPr lang="zh-CN" altLang="en-US" sz="20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1"/>
          <p:cNvSpPr>
            <a:spLocks noGrp="1"/>
          </p:cNvSpPr>
          <p:nvPr>
            <p:ph type="title"/>
          </p:nvPr>
        </p:nvSpPr>
        <p:spPr>
          <a:xfrm>
            <a:off x="2043113" y="698500"/>
            <a:ext cx="345757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虞美人</a:t>
            </a:r>
            <a:br>
              <a:rPr lang="zh-CN" altLang="en-US" sz="2800" dirty="0"/>
            </a:br>
            <a:r>
              <a:rPr lang="zh-CN" altLang="en-US" sz="2800" dirty="0"/>
              <a:t>蒋捷</a:t>
            </a:r>
            <a:endParaRPr lang="zh-CN" altLang="en-US" sz="2800" dirty="0"/>
          </a:p>
        </p:txBody>
      </p:sp>
      <p:sp>
        <p:nvSpPr>
          <p:cNvPr id="81923" name="Text Box 3"/>
          <p:cNvSpPr txBox="1"/>
          <p:nvPr/>
        </p:nvSpPr>
        <p:spPr>
          <a:xfrm>
            <a:off x="1457325" y="1690688"/>
            <a:ext cx="525780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少年听雨歌楼上，红烛昏罗帐。壮年听雨客舟中，江阔云低断雁叫西风。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而今听雨僧庐下，鬓已星星也。悲欢离合总无情，一任阶前点滴到天明。</a:t>
            </a: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Text Box 2"/>
          <p:cNvSpPr txBox="1"/>
          <p:nvPr/>
        </p:nvSpPr>
        <p:spPr>
          <a:xfrm>
            <a:off x="1474788" y="1563688"/>
            <a:ext cx="492125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宴罢又成空，梦迷春雨中。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秋风多，雨相和。帘外芭蕉三两棵。夜长人奈何。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1690688" y="915988"/>
            <a:ext cx="3438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0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李煜的雨</a:t>
            </a:r>
            <a:endParaRPr lang="zh-CN" altLang="en-US" sz="2000" dirty="0">
              <a:solidFill>
                <a:schemeClr val="hlin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Text Box 2"/>
          <p:cNvSpPr txBox="1"/>
          <p:nvPr/>
        </p:nvSpPr>
        <p:spPr>
          <a:xfrm>
            <a:off x="1331913" y="1203325"/>
            <a:ext cx="4754562" cy="2616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帘外雨潺潺，春意阑珊。罗衾不耐五更寒。梦里不知身是客，一晌贪欢。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林花谢了春红，太匆匆。无奈朝来寒雨晚来风。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——李煜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3971" name="Group 3"/>
          <p:cNvGrpSpPr/>
          <p:nvPr/>
        </p:nvGrpSpPr>
        <p:grpSpPr>
          <a:xfrm>
            <a:off x="1474788" y="842963"/>
            <a:ext cx="1223962" cy="504825"/>
            <a:chOff x="0" y="0"/>
            <a:chExt cx="1928" cy="794"/>
          </a:xfrm>
        </p:grpSpPr>
        <p:sp>
          <p:nvSpPr>
            <p:cNvPr id="83972" name="Oval 4"/>
            <p:cNvSpPr/>
            <p:nvPr/>
          </p:nvSpPr>
          <p:spPr>
            <a:xfrm>
              <a:off x="0" y="0"/>
              <a:ext cx="1928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3973" name="Text Box 5"/>
            <p:cNvSpPr txBox="1"/>
            <p:nvPr/>
          </p:nvSpPr>
          <p:spPr>
            <a:xfrm>
              <a:off x="454" y="114"/>
              <a:ext cx="1099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r>
                <a:rPr lang="zh-CN" altLang="en-US" sz="2000" dirty="0">
                  <a:solidFill>
                    <a:schemeClr val="hlin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苦雨</a:t>
              </a:r>
              <a:endParaRPr lang="zh-CN" altLang="en-US" sz="20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4994" name="Group 2"/>
          <p:cNvGrpSpPr/>
          <p:nvPr/>
        </p:nvGrpSpPr>
        <p:grpSpPr>
          <a:xfrm>
            <a:off x="1474788" y="842963"/>
            <a:ext cx="1223962" cy="504825"/>
            <a:chOff x="0" y="0"/>
            <a:chExt cx="1928" cy="794"/>
          </a:xfrm>
        </p:grpSpPr>
        <p:sp>
          <p:nvSpPr>
            <p:cNvPr id="84996" name="Oval 3"/>
            <p:cNvSpPr/>
            <p:nvPr/>
          </p:nvSpPr>
          <p:spPr>
            <a:xfrm>
              <a:off x="0" y="0"/>
              <a:ext cx="1928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4997" name="Text Box 4"/>
            <p:cNvSpPr txBox="1"/>
            <p:nvPr/>
          </p:nvSpPr>
          <p:spPr>
            <a:xfrm>
              <a:off x="454" y="114"/>
              <a:ext cx="1099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r>
                <a:rPr lang="zh-CN" altLang="en-US" sz="2000" dirty="0">
                  <a:solidFill>
                    <a:schemeClr val="hlin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禅雨</a:t>
              </a:r>
              <a:endParaRPr lang="zh-CN" altLang="en-US" sz="2000" dirty="0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84995" name="Text Box 5"/>
          <p:cNvSpPr txBox="1"/>
          <p:nvPr/>
        </p:nvSpPr>
        <p:spPr>
          <a:xfrm>
            <a:off x="1187450" y="1635125"/>
            <a:ext cx="4565650" cy="1508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莫听穿林打叶声，何妨吟啸且徐行。竹杖芒鞋轻胜马，谁怕？一蓑烟雨任平生。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——苏轼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2、花有意 </a:t>
            </a:r>
            <a:endParaRPr lang="zh-CN" altLang="en-US" sz="2800" dirty="0"/>
          </a:p>
        </p:txBody>
      </p:sp>
      <p:sp>
        <p:nvSpPr>
          <p:cNvPr id="86019" name="Text Box 3"/>
          <p:cNvSpPr txBox="1"/>
          <p:nvPr/>
        </p:nvSpPr>
        <p:spPr>
          <a:xfrm>
            <a:off x="1474788" y="1995488"/>
            <a:ext cx="533082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桃之夭夭，灼灼其华。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之子于归，宜其室家。      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——《桃夭》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6020" name="Group 4"/>
          <p:cNvGrpSpPr/>
          <p:nvPr/>
        </p:nvGrpSpPr>
        <p:grpSpPr>
          <a:xfrm>
            <a:off x="2214563" y="1347788"/>
            <a:ext cx="1214437" cy="530225"/>
            <a:chOff x="0" y="0"/>
            <a:chExt cx="1452" cy="1137"/>
          </a:xfrm>
        </p:grpSpPr>
        <p:sp>
          <p:nvSpPr>
            <p:cNvPr id="86021" name="Oval 5"/>
            <p:cNvSpPr/>
            <p:nvPr/>
          </p:nvSpPr>
          <p:spPr>
            <a:xfrm>
              <a:off x="0" y="0"/>
              <a:ext cx="1452" cy="1029"/>
            </a:xfrm>
            <a:prstGeom prst="ellipse">
              <a:avLst/>
            </a:prstGeom>
            <a:solidFill>
              <a:srgbClr val="FF99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6022" name="Text Box 6"/>
            <p:cNvSpPr txBox="1"/>
            <p:nvPr/>
          </p:nvSpPr>
          <p:spPr>
            <a:xfrm>
              <a:off x="342" y="20"/>
              <a:ext cx="854" cy="11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r>
                <a:rPr lang="zh-CN" altLang="en-US" sz="2000" dirty="0">
                  <a:latin typeface="黑体" panose="02010600030101010101" pitchFamily="49" charset="-122"/>
                  <a:ea typeface="黑体" panose="02010600030101010101" pitchFamily="49" charset="-122"/>
                </a:rPr>
                <a:t>桃花</a:t>
              </a:r>
              <a:endPara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 Box 2"/>
          <p:cNvSpPr txBox="1"/>
          <p:nvPr/>
        </p:nvSpPr>
        <p:spPr>
          <a:xfrm>
            <a:off x="1258888" y="1492250"/>
            <a:ext cx="5907087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去年今日此门中，人面桃花相映红。  人面不知何处去，桃花依旧笑春风。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——崔护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问余何意栖碧山，笑而不答心自闲。桃花流水窅然去，别有天地非人间。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6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——李白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7043" name="Group 3"/>
          <p:cNvGrpSpPr/>
          <p:nvPr/>
        </p:nvGrpSpPr>
        <p:grpSpPr>
          <a:xfrm>
            <a:off x="1258888" y="1276350"/>
            <a:ext cx="1098550" cy="369888"/>
            <a:chOff x="0" y="0"/>
            <a:chExt cx="1730" cy="583"/>
          </a:xfrm>
        </p:grpSpPr>
        <p:sp>
          <p:nvSpPr>
            <p:cNvPr id="87044" name="Oval 4"/>
            <p:cNvSpPr/>
            <p:nvPr/>
          </p:nvSpPr>
          <p:spPr>
            <a:xfrm>
              <a:off x="0" y="0"/>
              <a:ext cx="1730" cy="567"/>
            </a:xfrm>
            <a:prstGeom prst="ellipse">
              <a:avLst/>
            </a:prstGeom>
            <a:solidFill>
              <a:srgbClr val="FF99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7045" name="Text Box 5"/>
            <p:cNvSpPr txBox="1"/>
            <p:nvPr/>
          </p:nvSpPr>
          <p:spPr>
            <a:xfrm>
              <a:off x="380" y="0"/>
              <a:ext cx="1238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r>
                <a:rPr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桃花</a:t>
              </a: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Text Box 2"/>
          <p:cNvSpPr txBox="1"/>
          <p:nvPr/>
        </p:nvSpPr>
        <p:spPr>
          <a:xfrm>
            <a:off x="1260475" y="1492250"/>
            <a:ext cx="6624638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泉眼无声惜细流，树阴照水爱晴柔。小荷才露尖尖角，早有蜻蜓立上头。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毕竟西湖六月中，风光不与四时同。接天莲叶无穷碧，映日荷花别样红。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6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    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——杨万里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一夜绿荷霜剪破，赚他秋雨不成珠。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6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     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——来鹄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8067" name="Group 3"/>
          <p:cNvGrpSpPr/>
          <p:nvPr/>
        </p:nvGrpSpPr>
        <p:grpSpPr>
          <a:xfrm>
            <a:off x="1258888" y="1276350"/>
            <a:ext cx="1223962" cy="430213"/>
            <a:chOff x="0" y="0"/>
            <a:chExt cx="1928" cy="681"/>
          </a:xfrm>
        </p:grpSpPr>
        <p:sp>
          <p:nvSpPr>
            <p:cNvPr id="88068" name="Oval 4"/>
            <p:cNvSpPr/>
            <p:nvPr/>
          </p:nvSpPr>
          <p:spPr>
            <a:xfrm>
              <a:off x="0" y="0"/>
              <a:ext cx="1928" cy="681"/>
            </a:xfrm>
            <a:prstGeom prst="ellipse">
              <a:avLst/>
            </a:prstGeom>
            <a:solidFill>
              <a:srgbClr val="CCFF33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8069" name="Text Box 5"/>
            <p:cNvSpPr txBox="1"/>
            <p:nvPr/>
          </p:nvSpPr>
          <p:spPr>
            <a:xfrm>
              <a:off x="340" y="70"/>
              <a:ext cx="1308" cy="584"/>
            </a:xfrm>
            <a:prstGeom prst="rect">
              <a:avLst/>
            </a:prstGeom>
            <a:solidFill>
              <a:srgbClr val="CCFF33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r>
                <a:rPr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荷花</a:t>
              </a: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Text Box 2"/>
          <p:cNvSpPr txBox="1"/>
          <p:nvPr/>
        </p:nvSpPr>
        <p:spPr>
          <a:xfrm>
            <a:off x="1258888" y="1492250"/>
            <a:ext cx="6049962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None/>
            </a:pP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疏影横斜水清浅，暗香浮动月黄昏。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——林逋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旧时月色，算几番照我，梅边吹笛。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——姜夔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9091" name="Group 3"/>
          <p:cNvGrpSpPr/>
          <p:nvPr/>
        </p:nvGrpSpPr>
        <p:grpSpPr>
          <a:xfrm>
            <a:off x="1258888" y="1203325"/>
            <a:ext cx="1223962" cy="503238"/>
            <a:chOff x="0" y="0"/>
            <a:chExt cx="1928" cy="797"/>
          </a:xfrm>
        </p:grpSpPr>
        <p:sp>
          <p:nvSpPr>
            <p:cNvPr id="89092" name="Oval 4"/>
            <p:cNvSpPr/>
            <p:nvPr/>
          </p:nvSpPr>
          <p:spPr>
            <a:xfrm>
              <a:off x="0" y="0"/>
              <a:ext cx="1928" cy="797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89093" name="Text Box 5"/>
            <p:cNvSpPr txBox="1"/>
            <p:nvPr/>
          </p:nvSpPr>
          <p:spPr>
            <a:xfrm>
              <a:off x="507" y="114"/>
              <a:ext cx="1194" cy="584"/>
            </a:xfrm>
            <a:prstGeom prst="rect">
              <a:avLst/>
            </a:prstGeom>
            <a:solidFill>
              <a:srgbClr val="FFFF66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r>
                <a:rPr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梅花</a:t>
              </a: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1835150" y="987425"/>
            <a:ext cx="69596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①律诗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篇有定句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句有定字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韵有定位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字有定声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联有定对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Text Box 2"/>
          <p:cNvSpPr txBox="1"/>
          <p:nvPr/>
        </p:nvSpPr>
        <p:spPr>
          <a:xfrm>
            <a:off x="1258888" y="1492250"/>
            <a:ext cx="6626225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None/>
            </a:pP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驿外断桥边，寂寞开无主。已是黄昏独自愁，更著风和雨。   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无意苦争春，一任群芳妒。零落成泥辗作尘，只有香如故。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0115" name="Text Box 3"/>
          <p:cNvSpPr txBox="1"/>
          <p:nvPr/>
        </p:nvSpPr>
        <p:spPr>
          <a:xfrm>
            <a:off x="2051050" y="1060450"/>
            <a:ext cx="31638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卜算子·咏梅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       陆游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90116" name="Group 4"/>
          <p:cNvGrpSpPr/>
          <p:nvPr/>
        </p:nvGrpSpPr>
        <p:grpSpPr>
          <a:xfrm>
            <a:off x="5580063" y="3665538"/>
            <a:ext cx="1223962" cy="504825"/>
            <a:chOff x="0" y="0"/>
            <a:chExt cx="1928" cy="797"/>
          </a:xfrm>
        </p:grpSpPr>
        <p:sp>
          <p:nvSpPr>
            <p:cNvPr id="90117" name="Oval 5"/>
            <p:cNvSpPr/>
            <p:nvPr/>
          </p:nvSpPr>
          <p:spPr>
            <a:xfrm>
              <a:off x="0" y="0"/>
              <a:ext cx="1928" cy="797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>
                <a:buNone/>
              </a:pP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90118" name="Text Box 6"/>
            <p:cNvSpPr txBox="1"/>
            <p:nvPr/>
          </p:nvSpPr>
          <p:spPr>
            <a:xfrm>
              <a:off x="340" y="114"/>
              <a:ext cx="1308" cy="584"/>
            </a:xfrm>
            <a:prstGeom prst="rect">
              <a:avLst/>
            </a:prstGeom>
            <a:solidFill>
              <a:srgbClr val="FFFF66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r>
                <a:rPr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梅花</a:t>
              </a:r>
              <a:endParaRPr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1"/>
          <p:cNvSpPr>
            <a:spLocks noGrp="1"/>
          </p:cNvSpPr>
          <p:nvPr>
            <p:ph type="title"/>
          </p:nvPr>
        </p:nvSpPr>
        <p:spPr>
          <a:xfrm>
            <a:off x="1474788" y="842963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3、月有韵</a:t>
            </a:r>
            <a:endParaRPr lang="zh-CN" altLang="en-US" sz="2800" dirty="0"/>
          </a:p>
        </p:txBody>
      </p:sp>
      <p:sp>
        <p:nvSpPr>
          <p:cNvPr id="91139" name="Text Box 3"/>
          <p:cNvSpPr txBox="1"/>
          <p:nvPr/>
        </p:nvSpPr>
        <p:spPr>
          <a:xfrm>
            <a:off x="1187450" y="2068513"/>
            <a:ext cx="4389438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青天有月来几时，我今停杯一问之。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——李白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明月几时有，把酒问青天。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——苏轼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1"/>
          <p:cNvSpPr>
            <a:spLocks noGrp="1"/>
          </p:cNvSpPr>
          <p:nvPr>
            <p:ph type="title"/>
          </p:nvPr>
        </p:nvSpPr>
        <p:spPr>
          <a:xfrm>
            <a:off x="1739900" y="106045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卜算子·黄州定慧院寓居作</a:t>
            </a:r>
            <a:br>
              <a:rPr lang="zh-CN" altLang="en-US" sz="2800" dirty="0"/>
            </a:br>
            <a:r>
              <a:rPr lang="zh-CN" altLang="en-US" sz="2800" dirty="0"/>
              <a:t>苏 轼</a:t>
            </a:r>
            <a:endParaRPr lang="zh-CN" altLang="en-US" sz="2800" dirty="0"/>
          </a:p>
        </p:txBody>
      </p:sp>
      <p:sp>
        <p:nvSpPr>
          <p:cNvPr id="92163" name="Text Box 3"/>
          <p:cNvSpPr txBox="1"/>
          <p:nvPr/>
        </p:nvSpPr>
        <p:spPr>
          <a:xfrm>
            <a:off x="1643063" y="2068513"/>
            <a:ext cx="657225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缺月挂疏桐，漏断人初静。谁见幽人独往来，缥缈孤鸿影。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惊起却回头，有恨无人省。拣尽寒枝不肯栖，寂寞沙洲冷。</a:t>
            </a: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Text Box 3"/>
          <p:cNvSpPr txBox="1"/>
          <p:nvPr/>
        </p:nvSpPr>
        <p:spPr>
          <a:xfrm>
            <a:off x="1185863" y="914400"/>
            <a:ext cx="7059612" cy="224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却下水晶帘，玲珑望秋月。——李白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露从今夜白，月是故乡明。——杜甫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海上生明月，天涯共此时。——张九龄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可怜一溪风月，莫叫踏碎琼瑶。——苏轼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美人揽明月，盈手以瑶华——屈大均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2"/>
          <p:cNvSpPr>
            <a:spLocks noChangeArrowheads="1"/>
          </p:cNvSpPr>
          <p:nvPr/>
        </p:nvSpPr>
        <p:spPr bwMode="auto">
          <a:xfrm>
            <a:off x="1403350" y="915988"/>
            <a:ext cx="6481763" cy="431800"/>
          </a:xfrm>
          <a:prstGeom prst="rect">
            <a:avLst/>
          </a:prstGeom>
          <a:gradFill rotWithShape="1">
            <a:gsLst>
              <a:gs pos="0">
                <a:srgbClr val="D8D8D8"/>
              </a:gs>
              <a:gs pos="50000">
                <a:srgbClr val="E6E6E6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8520" tIns="79260" rIns="158520" bIns="7926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　　　第四讲  诗情生命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94211" name="Text Box 3"/>
          <p:cNvSpPr txBox="1"/>
          <p:nvPr/>
        </p:nvSpPr>
        <p:spPr>
          <a:xfrm>
            <a:off x="1546225" y="1995488"/>
            <a:ext cx="4438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一、高洁的品性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标题 1"/>
          <p:cNvSpPr>
            <a:spLocks noGrp="1"/>
          </p:cNvSpPr>
          <p:nvPr>
            <p:ph type="title"/>
          </p:nvPr>
        </p:nvSpPr>
        <p:spPr>
          <a:xfrm>
            <a:off x="1474788" y="987425"/>
            <a:ext cx="324167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蝉</a:t>
            </a:r>
            <a:br>
              <a:rPr lang="zh-CN" altLang="en-US" sz="2800" dirty="0"/>
            </a:br>
            <a:r>
              <a:rPr lang="zh-CN" altLang="en-US" sz="2800" dirty="0"/>
              <a:t>虞世南</a:t>
            </a:r>
            <a:endParaRPr lang="zh-CN" altLang="en-US" sz="2800" dirty="0"/>
          </a:p>
        </p:txBody>
      </p:sp>
      <p:sp>
        <p:nvSpPr>
          <p:cNvPr id="95235" name="Text Box 3"/>
          <p:cNvSpPr txBox="1"/>
          <p:nvPr/>
        </p:nvSpPr>
        <p:spPr>
          <a:xfrm>
            <a:off x="1187450" y="2284413"/>
            <a:ext cx="40370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垂緌饮清露，流响出疏桐。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居高声自远，非是藉秋风。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         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1"/>
          <p:cNvSpPr>
            <a:spLocks noGrp="1"/>
          </p:cNvSpPr>
          <p:nvPr>
            <p:ph type="title"/>
          </p:nvPr>
        </p:nvSpPr>
        <p:spPr>
          <a:xfrm>
            <a:off x="1831975" y="928688"/>
            <a:ext cx="33115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zh-CN" sz="2800" dirty="0"/>
              <a:t>芙蓉楼送辛渐</a:t>
            </a:r>
            <a:br>
              <a:rPr lang="zh-CN" altLang="zh-CN" sz="2800" dirty="0"/>
            </a:br>
            <a:r>
              <a:rPr lang="zh-CN" altLang="zh-CN" sz="2800" dirty="0"/>
              <a:t>王昌龄</a:t>
            </a:r>
            <a:endParaRPr lang="zh-CN" altLang="zh-CN" sz="2800" dirty="0"/>
          </a:p>
        </p:txBody>
      </p:sp>
      <p:sp>
        <p:nvSpPr>
          <p:cNvPr id="96259" name="Text Box 3"/>
          <p:cNvSpPr txBox="1"/>
          <p:nvPr/>
        </p:nvSpPr>
        <p:spPr>
          <a:xfrm>
            <a:off x="1114425" y="2284413"/>
            <a:ext cx="52244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寒雨连江夜入吴，平明送客楚山孤。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洛阳亲友如相问，一片冰心在玉壶。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1"/>
          <p:cNvSpPr>
            <a:spLocks noGrp="1"/>
          </p:cNvSpPr>
          <p:nvPr>
            <p:ph type="title"/>
          </p:nvPr>
        </p:nvSpPr>
        <p:spPr>
          <a:xfrm>
            <a:off x="2046288" y="698500"/>
            <a:ext cx="3097212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念奴娇·过洞庭</a:t>
            </a:r>
            <a:br>
              <a:rPr lang="zh-CN" altLang="en-US" sz="2800" dirty="0"/>
            </a:br>
            <a:r>
              <a:rPr lang="zh-CN" altLang="en-US" sz="2800" dirty="0"/>
              <a:t>张孝祥</a:t>
            </a:r>
            <a:endParaRPr lang="zh-CN" altLang="en-US" sz="2800" dirty="0"/>
          </a:p>
        </p:txBody>
      </p:sp>
      <p:sp>
        <p:nvSpPr>
          <p:cNvPr id="97283" name="Text Box 3"/>
          <p:cNvSpPr txBox="1"/>
          <p:nvPr/>
        </p:nvSpPr>
        <p:spPr>
          <a:xfrm>
            <a:off x="1146175" y="1528763"/>
            <a:ext cx="6451600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洞庭青草，近中秋、更无一点风色。玉鉴琼田三万顷，著我扁舟一叶。素月分辉，银河共影，表里俱澄澈。怡然心会，妙处难与君说。 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Text Box 3"/>
          <p:cNvSpPr txBox="1"/>
          <p:nvPr/>
        </p:nvSpPr>
        <p:spPr>
          <a:xfrm>
            <a:off x="1501775" y="914400"/>
            <a:ext cx="60960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应念岭海经年，孤光自照，肝胆皆冰雪。短发萧骚襟袖冷，稳泛沧浪空阔。尽挹西江，细斟北斗，万象为宾客。扣舷独啸，不知今夕何夕。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1"/>
          <p:cNvSpPr>
            <a:spLocks noGrp="1"/>
          </p:cNvSpPr>
          <p:nvPr>
            <p:ph type="title"/>
          </p:nvPr>
        </p:nvSpPr>
        <p:spPr>
          <a:xfrm>
            <a:off x="1546225" y="771525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二、燃烧的激情</a:t>
            </a:r>
            <a:endParaRPr lang="zh-CN" altLang="zh-CN" sz="2800" dirty="0"/>
          </a:p>
        </p:txBody>
      </p:sp>
      <p:sp>
        <p:nvSpPr>
          <p:cNvPr id="99331" name="Text Box 3"/>
          <p:cNvSpPr txBox="1"/>
          <p:nvPr/>
        </p:nvSpPr>
        <p:spPr>
          <a:xfrm>
            <a:off x="1546225" y="1490663"/>
            <a:ext cx="5402263" cy="2116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东临碣石，以观沧海。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 水何澹澹，山岛竦峙。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——曹操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382963" y="6985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zh-CN" sz="2800" dirty="0"/>
              <a:t>登高    杜甫</a:t>
            </a:r>
            <a:endParaRPr lang="zh-CN" altLang="zh-CN" sz="2800" dirty="0"/>
          </a:p>
        </p:txBody>
      </p:sp>
      <p:sp>
        <p:nvSpPr>
          <p:cNvPr id="17411" name="Text Box 3"/>
          <p:cNvSpPr txBox="1"/>
          <p:nvPr/>
        </p:nvSpPr>
        <p:spPr>
          <a:xfrm>
            <a:off x="1517650" y="1924050"/>
            <a:ext cx="6340475" cy="2308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风急天高猿啸哀，渚清沙白鸟飞回。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（首联）</a:t>
            </a:r>
            <a:endParaRPr lang="zh-CN" altLang="en-US" sz="24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无边落木萧萧下，不尽长江滚滚来。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（颔联）</a:t>
            </a:r>
            <a:endParaRPr lang="zh-CN" altLang="en-US" sz="24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万里悲秋常作客，百年多病独登台。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（颈联）</a:t>
            </a:r>
            <a:endParaRPr lang="zh-CN" altLang="en-US" sz="24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艰难苦恨繁霜鬓，潦倒新停浊酒杯。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（尾联）</a:t>
            </a:r>
            <a:endParaRPr lang="zh-CN" altLang="en-US" sz="24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24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</a:t>
            </a:r>
            <a:endParaRPr lang="zh-CN" altLang="en-US" sz="24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3"/>
          <p:cNvSpPr txBox="1"/>
          <p:nvPr/>
        </p:nvSpPr>
        <p:spPr>
          <a:xfrm>
            <a:off x="2486025" y="1500188"/>
            <a:ext cx="4300538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明月照高楼，流光正徘徊。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上有愁思妇，悲叹有余哀。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愿为西南风，长逝入君怀。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君怀良不开，贱妾当何依！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——曹植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"/>
          <p:cNvSpPr>
            <a:spLocks noGrp="1"/>
          </p:cNvSpPr>
          <p:nvPr>
            <p:ph type="title"/>
          </p:nvPr>
        </p:nvSpPr>
        <p:spPr>
          <a:xfrm>
            <a:off x="2424113" y="1314450"/>
            <a:ext cx="4322762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秋夜将晓出篱门迎凉有感</a:t>
            </a:r>
            <a:br>
              <a:rPr lang="zh-CN" altLang="en-US" sz="2800" dirty="0"/>
            </a:br>
            <a:r>
              <a:rPr lang="zh-CN" altLang="en-US" sz="2800" dirty="0"/>
              <a:t>陆游</a:t>
            </a:r>
            <a:endParaRPr lang="zh-CN" altLang="en-US" sz="2800" dirty="0"/>
          </a:p>
        </p:txBody>
      </p:sp>
      <p:sp>
        <p:nvSpPr>
          <p:cNvPr id="101379" name="Text Box 3"/>
          <p:cNvSpPr txBox="1"/>
          <p:nvPr/>
        </p:nvSpPr>
        <p:spPr>
          <a:xfrm>
            <a:off x="2147888" y="2312988"/>
            <a:ext cx="54959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三万里河东入海，五千仞岳上摩天。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遗民泪尽胡尘里，南望王师又一年。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"/>
          <p:cNvSpPr>
            <a:spLocks noGrp="1"/>
          </p:cNvSpPr>
          <p:nvPr>
            <p:ph type="title"/>
          </p:nvPr>
        </p:nvSpPr>
        <p:spPr>
          <a:xfrm>
            <a:off x="1500188" y="642938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sz="2800" dirty="0"/>
              <a:t>永遇乐 京口北固亭怀古</a:t>
            </a:r>
            <a:br>
              <a:rPr lang="zh-CN" altLang="en-US" sz="2800" dirty="0"/>
            </a:br>
            <a:r>
              <a:rPr lang="zh-CN" altLang="en-US" sz="2800" dirty="0"/>
              <a:t>辛弃疾</a:t>
            </a:r>
            <a:endParaRPr lang="zh-CN" altLang="en-US" sz="2800" dirty="0"/>
          </a:p>
        </p:txBody>
      </p:sp>
      <p:sp>
        <p:nvSpPr>
          <p:cNvPr id="102403" name="Text Box 3"/>
          <p:cNvSpPr txBox="1"/>
          <p:nvPr/>
        </p:nvSpPr>
        <p:spPr>
          <a:xfrm>
            <a:off x="1360488" y="1671638"/>
            <a:ext cx="602138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  千古江山，英雄无觅，孙仲谋处。舞榭歌台，风流总被，雨打风吹去。斜阳草树，寻常巷陌，人道寄奴曾住。想当年，金戈铁马，气吞万里如虎。  </a:t>
            </a: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Text Box 3"/>
          <p:cNvSpPr txBox="1"/>
          <p:nvPr/>
        </p:nvSpPr>
        <p:spPr>
          <a:xfrm>
            <a:off x="1385888" y="1428750"/>
            <a:ext cx="611505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元嘉草草，封狼居胥，赢得仓皇北顾。四十三年，望中犹记，烽火扬州路。可堪回首，佛狸祠下，一片神鸦社鼓。凭谁问：廉颇老矣，尚能饭否？ 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buNone/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"/>
          <p:cNvSpPr>
            <a:spLocks noGrp="1"/>
          </p:cNvSpPr>
          <p:nvPr>
            <p:ph type="title"/>
          </p:nvPr>
        </p:nvSpPr>
        <p:spPr>
          <a:xfrm>
            <a:off x="1690688" y="482600"/>
            <a:ext cx="5546725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三、悲悯的情怀</a:t>
            </a:r>
            <a:endParaRPr lang="zh-CN" altLang="en-US" sz="2800" dirty="0"/>
          </a:p>
        </p:txBody>
      </p:sp>
      <p:sp>
        <p:nvSpPr>
          <p:cNvPr id="104451" name="Text Box 3"/>
          <p:cNvSpPr txBox="1"/>
          <p:nvPr/>
        </p:nvSpPr>
        <p:spPr>
          <a:xfrm>
            <a:off x="1373188" y="1839913"/>
            <a:ext cx="5341937" cy="1508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夜上受降城闻笛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000" dirty="0">
                <a:latin typeface="黑体" panose="02010600030101010101" pitchFamily="49" charset="-122"/>
                <a:ea typeface="黑体" panose="02010600030101010101" pitchFamily="49" charset="-122"/>
              </a:rPr>
              <a:t>李益</a:t>
            </a:r>
            <a:endParaRPr lang="zh-CN" altLang="zh-CN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回乐峰前沙似雪，受降城外月如霜。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None/>
            </a:pPr>
            <a:r>
              <a:rPr lang="zh-CN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不知何处吹芦管，一夜征人尽望乡。</a:t>
            </a: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"/>
          <p:cNvSpPr>
            <a:spLocks noGrp="1"/>
          </p:cNvSpPr>
          <p:nvPr>
            <p:ph type="title"/>
          </p:nvPr>
        </p:nvSpPr>
        <p:spPr>
          <a:xfrm>
            <a:off x="1619250" y="698500"/>
            <a:ext cx="2160588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杜甫的悲悯</a:t>
            </a:r>
            <a:endParaRPr lang="zh-CN" altLang="en-US" sz="2800" dirty="0"/>
          </a:p>
        </p:txBody>
      </p:sp>
      <p:sp>
        <p:nvSpPr>
          <p:cNvPr id="105475" name="Text Box 3"/>
          <p:cNvSpPr txBox="1"/>
          <p:nvPr/>
        </p:nvSpPr>
        <p:spPr>
          <a:xfrm>
            <a:off x="1546225" y="1274763"/>
            <a:ext cx="598805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八月秋高风怒号，卷我屋上三重茅。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布衾多年冷似铁，娇儿恶卧踏里裂。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安得广厦千万间，大庇天下寒士俱欢颜，                                    </a:t>
            </a:r>
            <a:r>
              <a:rPr lang="en-US" altLang="zh-CN" sz="2400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风雨不动安如山！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吾庐独破受冻死亦足！  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"/>
          <p:cNvSpPr>
            <a:spLocks noGrp="1"/>
          </p:cNvSpPr>
          <p:nvPr>
            <p:ph type="title"/>
          </p:nvPr>
        </p:nvSpPr>
        <p:spPr>
          <a:xfrm>
            <a:off x="1763713" y="627063"/>
            <a:ext cx="3308350" cy="857250"/>
          </a:xfrm>
          <a:ln/>
        </p:spPr>
        <p:txBody>
          <a:bodyPr vert="horz" wrap="square" lIns="91440" tIns="45720" rIns="91440" bIns="45720" anchor="ctr"/>
          <a:p>
            <a:pPr lvl="0" algn="l"/>
            <a:r>
              <a:rPr lang="zh-CN" altLang="en-US" sz="2800" dirty="0"/>
              <a:t>白居易的情怀</a:t>
            </a:r>
            <a:endParaRPr lang="zh-CN" altLang="en-US" sz="2800" dirty="0"/>
          </a:p>
        </p:txBody>
      </p:sp>
      <p:sp>
        <p:nvSpPr>
          <p:cNvPr id="106499" name="Text Box 3"/>
          <p:cNvSpPr txBox="1"/>
          <p:nvPr/>
        </p:nvSpPr>
        <p:spPr>
          <a:xfrm>
            <a:off x="1490663" y="1619250"/>
            <a:ext cx="452278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　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  卖炭翁,伐薪烧炭南山中。 满面尘灰烟火色，两鬓苍苍十指黑。卖炭得钱何所营？身上衣裳口中食。可怜身上衣正单，心忧炭贱愿天寒……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——《卖炭翁》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Text Box 2"/>
          <p:cNvSpPr txBox="1"/>
          <p:nvPr/>
        </p:nvSpPr>
        <p:spPr>
          <a:xfrm>
            <a:off x="1331913" y="1131888"/>
            <a:ext cx="4754562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如果说宗教对人类心灵起着一种净化作用，使人对宇宙、对人生产生了一种神秘感和美感，对自己的同类和其他生物表示体贴的怜悯，那么依我所见，诗歌在中国已经代替了宗教的作用。                    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r" eaLnBrk="1" hangingPunct="1">
              <a:buNone/>
            </a:pPr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——林语堂</a:t>
            </a: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TextBox 1"/>
          <p:cNvSpPr txBox="1"/>
          <p:nvPr/>
        </p:nvSpPr>
        <p:spPr>
          <a:xfrm>
            <a:off x="3706813" y="2066925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buNone/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谢 谢 ！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自定义设计方案_2">
  <a:themeElements>
    <a:clrScheme name="2_自定义设计方案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_2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自定义设计方案_2">
  <a:themeElements>
    <a:clrScheme name="4_自定义设计方案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_2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自定义设计方案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自定义设计方案_3">
  <a:themeElements>
    <a:clrScheme name="2_自定义设计方案_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_3">
      <a:majorFont>
        <a:latin typeface="黑体"/>
        <a:ea typeface="黑体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_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6480</Words>
  <Application>WPS 演示</Application>
  <PresentationFormat/>
  <Paragraphs>562</Paragraphs>
  <Slides>98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98</vt:i4>
      </vt:variant>
    </vt:vector>
  </HeadingPairs>
  <TitlesOfParts>
    <vt:vector size="115" baseType="lpstr">
      <vt:lpstr>Arial</vt:lpstr>
      <vt:lpstr>宋体</vt:lpstr>
      <vt:lpstr>Wingdings</vt:lpstr>
      <vt:lpstr>黑体</vt:lpstr>
      <vt:lpstr>Franklin Gothic Book</vt:lpstr>
      <vt:lpstr>Calibri</vt:lpstr>
      <vt:lpstr>微软雅黑</vt:lpstr>
      <vt:lpstr>Lucida Sans Unicode</vt:lpstr>
      <vt:lpstr>Courier New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2_自定义设计方案_2</vt:lpstr>
      <vt:lpstr>4_自定义设计方案_2</vt:lpstr>
      <vt:lpstr>2_自定义设计方案_3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wuyue</dc:creator>
  <cp:lastModifiedBy>Administrator</cp:lastModifiedBy>
  <cp:revision>54</cp:revision>
  <dcterms:created xsi:type="dcterms:W3CDTF">2013-04-17T21:59:00Z</dcterms:created>
  <dcterms:modified xsi:type="dcterms:W3CDTF">2016-12-11T11:43:23Z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