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409" r:id="rId3"/>
    <p:sldId id="410" r:id="rId4"/>
    <p:sldId id="411" r:id="rId5"/>
    <p:sldId id="412" r:id="rId6"/>
    <p:sldId id="413" r:id="rId7"/>
    <p:sldId id="414" r:id="rId8"/>
    <p:sldId id="415" r:id="rId9"/>
    <p:sldId id="416" r:id="rId10"/>
    <p:sldId id="417" r:id="rId11"/>
    <p:sldId id="418" r:id="rId12"/>
    <p:sldId id="419" r:id="rId13"/>
    <p:sldId id="420" r:id="rId14"/>
    <p:sldId id="421" r:id="rId15"/>
    <p:sldId id="422" r:id="rId16"/>
    <p:sldId id="423" r:id="rId17"/>
    <p:sldId id="424" r:id="rId18"/>
    <p:sldId id="425" r:id="rId19"/>
    <p:sldId id="426" r:id="rId20"/>
    <p:sldId id="427" r:id="rId21"/>
    <p:sldId id="430" r:id="rId22"/>
    <p:sldId id="428" r:id="rId23"/>
    <p:sldId id="429" r:id="rId24"/>
    <p:sldId id="431" r:id="rId25"/>
    <p:sldId id="432" r:id="rId26"/>
    <p:sldId id="433" r:id="rId27"/>
    <p:sldId id="434" r:id="rId28"/>
    <p:sldId id="435" r:id="rId29"/>
    <p:sldId id="436" r:id="rId30"/>
    <p:sldId id="437" r:id="rId31"/>
    <p:sldId id="43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notesMaster" Target="notesMasters/notesMaster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4.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6.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9.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0.xml"/><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1.xml"/><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3.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tags" Target="../tags/tag66.xml"/><Relationship Id="rId4" Type="http://schemas.openxmlformats.org/officeDocument/2006/relationships/image" Target="../media/image2.jpeg"/><Relationship Id="rId3" Type="http://schemas.openxmlformats.org/officeDocument/2006/relationships/tags" Target="../tags/tag65.xml"/><Relationship Id="rId2" Type="http://schemas.openxmlformats.org/officeDocument/2006/relationships/image" Target="../media/image1.jpeg"/><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4.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5.xml"/><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6.xml"/><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7.xml"/><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8.xml"/><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9.xml"/><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0.xml"/><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1.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2.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3.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7.xml"/><Relationship Id="rId2" Type="http://schemas.openxmlformats.org/officeDocument/2006/relationships/image" Target="../media/image3.jpe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4.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8.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9.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3.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29"/>
          <p:cNvPicPr>
            <a:picLocks noChangeAspect="1"/>
          </p:cNvPicPr>
          <p:nvPr/>
        </p:nvPicPr>
        <p:blipFill>
          <a:blip r:embed="rId1"/>
          <a:stretch>
            <a:fillRect/>
          </a:stretch>
        </p:blipFill>
        <p:spPr>
          <a:xfrm>
            <a:off x="-635" y="635"/>
            <a:ext cx="12192635" cy="6856730"/>
          </a:xfrm>
          <a:prstGeom prst="rect">
            <a:avLst/>
          </a:prstGeom>
        </p:spPr>
      </p:pic>
      <p:sp>
        <p:nvSpPr>
          <p:cNvPr id="6" name="矩形 5"/>
          <p:cNvSpPr/>
          <p:nvPr/>
        </p:nvSpPr>
        <p:spPr>
          <a:xfrm>
            <a:off x="4752975" y="1563370"/>
            <a:ext cx="3066415" cy="1198880"/>
          </a:xfrm>
          <a:prstGeom prst="rect">
            <a:avLst/>
          </a:prstGeom>
        </p:spPr>
        <p:txBody>
          <a:bodyPr wrap="square">
            <a:spAutoFit/>
            <a:scene3d>
              <a:camera prst="orthographicFront"/>
              <a:lightRig rig="soft" dir="t">
                <a:rot lat="0" lon="0" rev="15600000"/>
              </a:lightRig>
            </a:scene3d>
            <a:sp3d extrusionH="57150" prstMaterial="softEdge">
              <a:bevelT w="25400" h="38100"/>
            </a:sp3d>
          </a:bodyPr>
          <a:p>
            <a:r>
              <a:rPr lang="zh-CN" altLang="en-US" sz="7200" b="1" dirty="0">
                <a:solidFill>
                  <a:schemeClr val="accent4"/>
                </a:solidFill>
                <a:effectLst/>
                <a:latin typeface="方正粗黑宋简体" panose="02000000000000000000" charset="-122"/>
                <a:ea typeface="方正粗黑宋简体" panose="02000000000000000000" charset="-122"/>
              </a:rPr>
              <a:t>说和</a:t>
            </a:r>
            <a:r>
              <a:rPr lang="zh-CN" altLang="en-US" sz="7200" b="1" dirty="0" smtClean="0">
                <a:solidFill>
                  <a:schemeClr val="accent4"/>
                </a:solidFill>
                <a:effectLst/>
                <a:latin typeface="方正粗黑宋简体" panose="02000000000000000000" charset="-122"/>
                <a:ea typeface="方正粗黑宋简体" panose="02000000000000000000" charset="-122"/>
              </a:rPr>
              <a:t>做</a:t>
            </a:r>
            <a:endParaRPr lang="zh-CN" altLang="en-US" sz="7200" b="1" dirty="0" smtClean="0">
              <a:solidFill>
                <a:schemeClr val="accent4"/>
              </a:solidFill>
              <a:effectLst/>
              <a:latin typeface="方正粗黑宋简体" panose="02000000000000000000" charset="-122"/>
              <a:ea typeface="方正粗黑宋简体" panose="02000000000000000000" charset="-122"/>
            </a:endParaRPr>
          </a:p>
        </p:txBody>
      </p:sp>
      <p:sp>
        <p:nvSpPr>
          <p:cNvPr id="7" name="文本框 6"/>
          <p:cNvSpPr txBox="1"/>
          <p:nvPr/>
        </p:nvSpPr>
        <p:spPr>
          <a:xfrm>
            <a:off x="5083810" y="3106420"/>
            <a:ext cx="5233035" cy="64516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en-US" altLang="zh-CN" sz="3600" b="1" dirty="0" smtClean="0">
                <a:solidFill>
                  <a:schemeClr val="accent4"/>
                </a:solidFill>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记闻一多先生言行片段</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endParaRPr>
          </a:p>
        </p:txBody>
      </p:sp>
      <p:sp>
        <p:nvSpPr>
          <p:cNvPr id="8" name="文本框 7"/>
          <p:cNvSpPr txBox="1"/>
          <p:nvPr/>
        </p:nvSpPr>
        <p:spPr>
          <a:xfrm>
            <a:off x="5541010" y="4274185"/>
            <a:ext cx="170688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rPr>
              <a:t>臧克家</a:t>
            </a:r>
            <a:endParaRPr lang="zh-CN" altLang="en-US" sz="400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sym typeface="+mn-ea"/>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0" y="635"/>
            <a:ext cx="12192000" cy="6858000"/>
          </a:xfrm>
          <a:prstGeom prst="rect">
            <a:avLst/>
          </a:prstGeom>
        </p:spPr>
      </p:pic>
      <p:sp>
        <p:nvSpPr>
          <p:cNvPr id="2" name="文本框 1"/>
          <p:cNvSpPr txBox="1"/>
          <p:nvPr/>
        </p:nvSpPr>
        <p:spPr>
          <a:xfrm>
            <a:off x="4983480" y="105410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整体感知</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1609725" y="1899920"/>
            <a:ext cx="9486900" cy="1419860"/>
          </a:xfrm>
          <a:prstGeom prst="rect">
            <a:avLst/>
          </a:prstGeom>
          <a:noFill/>
        </p:spPr>
        <p:txBody>
          <a:bodyPr wrap="square" rtlCol="0" anchor="t">
            <a:spAutoFit/>
          </a:bodyPr>
          <a:p>
            <a:pPr fontAlgn="auto">
              <a:lnSpc>
                <a:spcPct val="120000"/>
              </a:lnSpc>
            </a:pPr>
            <a:r>
              <a:rPr lang="en-US" altLang="zh-CN"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lang="zh-CN" altLang="en-US"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闻一多先生的说和做有什么</a:t>
            </a:r>
            <a:r>
              <a:rPr 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不同</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于</a:t>
            </a:r>
            <a:r>
              <a:rPr 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一般</a:t>
            </a:r>
            <a:r>
              <a:rPr 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a:t>
            </a:r>
            <a:r>
              <a:rPr lang="zh-CN"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之处？</a:t>
            </a:r>
            <a:endParaRPr lang="zh-CN" altLang="en-US"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462584" y="3458287"/>
            <a:ext cx="10283190" cy="1419860"/>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p>
            <a:pPr fontAlgn="auto">
              <a:lnSpc>
                <a:spcPct val="120000"/>
              </a:lnSpc>
            </a:pP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“人家是说了再做，我是做了再说。”</a:t>
            </a:r>
            <a:endPar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fontAlgn="auto">
              <a:lnSpc>
                <a:spcPct val="120000"/>
              </a:lnSpc>
            </a:pP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“人家说了也不一定做，我是做了也不一定说。”</a:t>
            </a:r>
            <a:endPar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anim calcmode="discrete" valueType="clr">
                                      <p:cBhvr override="childStyle">
                                        <p:cTn id="7"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4"/>
                                        </p:tgtEl>
                                        <p:attrNameLst>
                                          <p:attrName>fillcolor</p:attrName>
                                        </p:attrNameLst>
                                      </p:cBhvr>
                                      <p:tavLst>
                                        <p:tav tm="0">
                                          <p:val>
                                            <p:clrVal>
                                              <a:schemeClr val="accent2"/>
                                            </p:clrVal>
                                          </p:val>
                                        </p:tav>
                                        <p:tav tm="50000">
                                          <p:val>
                                            <p:clrVal>
                                              <a:schemeClr val="hlink"/>
                                            </p:clrVal>
                                          </p:val>
                                        </p:tav>
                                      </p:tavLst>
                                    </p:anim>
                                    <p:set>
                                      <p:cBhvr>
                                        <p:cTn id="9"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1218565" y="1782445"/>
            <a:ext cx="10071100" cy="1419860"/>
          </a:xfrm>
          <a:prstGeom prst="rect">
            <a:avLst/>
          </a:prstGeom>
          <a:noFill/>
        </p:spPr>
        <p:txBody>
          <a:bodyPr wrap="square" rtlCol="0" anchor="t">
            <a:spAutoFit/>
          </a:bodyPr>
          <a:p>
            <a:pPr fontAlgn="auto">
              <a:lnSpc>
                <a:spcPct val="120000"/>
              </a:lnSpc>
            </a:pP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、文章开头</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引用闻一多</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先生的这</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两句</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话</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表现</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了什么？有什么好处？</a:t>
            </a:r>
            <a:endPar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983480" y="82740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整体感知</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7" name="文本框 99"/>
          <p:cNvSpPr txBox="1"/>
          <p:nvPr/>
        </p:nvSpPr>
        <p:spPr>
          <a:xfrm>
            <a:off x="1218565" y="3202305"/>
            <a:ext cx="10229215" cy="2306955"/>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p>
            <a:pPr fontAlgn="auto">
              <a:lnSpc>
                <a:spcPct val="100000"/>
              </a:lnSpc>
            </a:pP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开门见山，领起第一部分，</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表现</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出</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闻一多</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“做”的</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特点</a:t>
            </a: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做了再说，做了不说”；同时运用对比的写法，</a:t>
            </a:r>
            <a:r>
              <a:rPr lang="zh-CN"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表现</a:t>
            </a:r>
            <a:r>
              <a:rPr lang="zh-CN" altLang="en-US"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出</a:t>
            </a:r>
            <a:r>
              <a:rPr lang="zh-CN"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闻一多</a:t>
            </a:r>
            <a:r>
              <a:rPr lang="zh-CN"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先生</a:t>
            </a:r>
            <a:r>
              <a:rPr lang="zh-CN"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严谨</a:t>
            </a:r>
            <a:r>
              <a:rPr lang="zh-CN" altLang="zh-CN"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的</a:t>
            </a:r>
            <a:r>
              <a:rPr lang="zh-CN"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治学态度</a:t>
            </a:r>
            <a:r>
              <a:rPr lang="zh-CN" altLang="en-US"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和</a:t>
            </a:r>
            <a:r>
              <a:rPr lang="zh-CN"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言行一致</a:t>
            </a:r>
            <a:r>
              <a:rPr lang="zh-CN"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rPr>
              <a:t>的品格</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0" y="635"/>
            <a:ext cx="12192000" cy="6858000"/>
          </a:xfrm>
          <a:prstGeom prst="rect">
            <a:avLst/>
          </a:prstGeom>
        </p:spPr>
      </p:pic>
      <p:sp>
        <p:nvSpPr>
          <p:cNvPr id="2" name="文本框 1"/>
          <p:cNvSpPr txBox="1"/>
          <p:nvPr/>
        </p:nvSpPr>
        <p:spPr>
          <a:xfrm>
            <a:off x="4852670" y="132461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精读品析</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1595755" y="2583180"/>
            <a:ext cx="9000490" cy="2306955"/>
          </a:xfrm>
          <a:prstGeom prst="rect">
            <a:avLst/>
          </a:prstGeom>
          <a:noFill/>
        </p:spPr>
        <p:txBody>
          <a:bodyPr wrap="square" rtlCol="0" anchor="t">
            <a:spAutoFit/>
            <a:scene3d>
              <a:camera prst="orthographicFront"/>
              <a:lightRig rig="threePt" dir="t"/>
            </a:scene3d>
          </a:bodyPr>
          <a:p>
            <a:pPr fontAlgn="auto">
              <a:lnSpc>
                <a:spcPct val="120000"/>
              </a:lnSpc>
            </a:pPr>
            <a:r>
              <a:rPr lang="en-US" altLang="zh-CN"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1</a:t>
            </a:r>
            <a:r>
              <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、作为</a:t>
            </a:r>
            <a:r>
              <a:rPr lang="zh-CN" altLang="en-US" sz="4000" b="1" dirty="0">
                <a:solidFill>
                  <a:srgbClr val="FFC000"/>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学者的闻一多</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有着怎样的特点？请朗读文中你认为最有表现力的句子</a:t>
            </a:r>
            <a:r>
              <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，并加以</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分析。</a:t>
            </a:r>
            <a:endParaRPr lang="zh-CN" altLang="en-US" sz="40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1189990" y="1365250"/>
            <a:ext cx="10081260" cy="1753235"/>
          </a:xfrm>
          <a:prstGeom prst="rect">
            <a:avLst/>
          </a:prstGeom>
          <a:noFill/>
          <a:ln w="9525">
            <a:noFill/>
          </a:ln>
        </p:spPr>
        <p:txBody>
          <a:bodyPr wrap="square">
            <a:spAutoFit/>
          </a:bodyPr>
          <a:p>
            <a:pPr fontAlgn="auto">
              <a:lnSpc>
                <a:spcPct val="100000"/>
              </a:lnSpc>
            </a:pP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a:t>
            </a:r>
            <a:r>
              <a:rPr lang="en-US" altLang="zh-CN"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1</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例句</a:t>
            </a: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一</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他</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正向古代典籍钻探，有如向地壳寻求宝藏。仰之弥高，越高，攀得越起劲；钻之弥坚，越坚，钻得越</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锲而不舍。</a:t>
            </a:r>
            <a:endPar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3" name="文本框 2"/>
          <p:cNvSpPr txBox="1"/>
          <p:nvPr/>
        </p:nvSpPr>
        <p:spPr>
          <a:xfrm>
            <a:off x="1189990" y="3285490"/>
            <a:ext cx="10233025" cy="230695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fontAlgn="auto">
              <a:lnSpc>
                <a:spcPct val="100000"/>
              </a:lnSpc>
            </a:pPr>
            <a:r>
              <a:rPr lang="en-US" altLang="zh-CN" sz="3600" b="1" dirty="0" smtClean="0">
                <a:solidFill>
                  <a:schemeClr val="accent4"/>
                </a:solidFill>
                <a:effectLst/>
                <a:latin typeface="黑体" panose="02010609060101010101" charset="-122"/>
                <a:ea typeface="黑体" panose="02010609060101010101" charset="-122"/>
                <a:cs typeface="黑体" panose="02010609060101010101" charset="-122"/>
                <a:sym typeface="+mn-ea"/>
              </a:rPr>
              <a:t>    </a:t>
            </a:r>
            <a:r>
              <a:rPr lang="zh-CN" altLang="en-US" sz="3600" b="1" dirty="0" smtClean="0">
                <a:solidFill>
                  <a:schemeClr val="accent4"/>
                </a:solidFill>
                <a:effectLst/>
                <a:latin typeface="黑体" panose="02010609060101010101" charset="-122"/>
                <a:ea typeface="黑体" panose="02010609060101010101" charset="-122"/>
                <a:cs typeface="黑体" panose="02010609060101010101" charset="-122"/>
                <a:sym typeface="+mn-ea"/>
              </a:rPr>
              <a:t>这</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句话运用了比喻和对偶的</a:t>
            </a:r>
            <a:r>
              <a:rPr lang="zh-CN" altLang="en-US" sz="3600" b="1" dirty="0" smtClean="0">
                <a:solidFill>
                  <a:schemeClr val="accent4"/>
                </a:solidFill>
                <a:effectLst/>
                <a:latin typeface="黑体" panose="02010609060101010101" charset="-122"/>
                <a:ea typeface="黑体" panose="02010609060101010101" charset="-122"/>
                <a:cs typeface="黑体" panose="02010609060101010101" charset="-122"/>
                <a:sym typeface="+mn-ea"/>
              </a:rPr>
              <a:t>修辞手法，</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句式整齐，音调铿锵，具有形象美、音乐美。</a:t>
            </a:r>
            <a:r>
              <a:rPr lang="en-US" altLang="zh-CN" sz="3600" b="1" dirty="0">
                <a:solidFill>
                  <a:schemeClr val="accent4"/>
                </a:solidFill>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钻探</a:t>
            </a:r>
            <a:r>
              <a:rPr lang="en-US" altLang="zh-CN" sz="3600" b="1" dirty="0">
                <a:solidFill>
                  <a:schemeClr val="accent4"/>
                </a:solidFill>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一词写出了</a:t>
            </a:r>
            <a:r>
              <a:rPr lang="zh-CN" altLang="en-US" sz="3600" b="1" dirty="0">
                <a:solidFill>
                  <a:schemeClr val="accent4"/>
                </a:solidFill>
                <a:effectLst/>
                <a:uFill>
                  <a:solidFill>
                    <a:srgbClr val="FF0000"/>
                  </a:solidFill>
                </a:uFill>
                <a:latin typeface="黑体" panose="02010609060101010101" charset="-122"/>
                <a:ea typeface="黑体" panose="02010609060101010101" charset="-122"/>
                <a:cs typeface="黑体" panose="02010609060101010101" charset="-122"/>
                <a:sym typeface="+mn-ea"/>
              </a:rPr>
              <a:t>闻一多先生对古代典籍的热爱和研究之深</a:t>
            </a: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1275080" y="1129665"/>
            <a:ext cx="9868535" cy="2306955"/>
          </a:xfrm>
          <a:prstGeom prst="rect">
            <a:avLst/>
          </a:prstGeom>
          <a:noFill/>
        </p:spPr>
        <p:txBody>
          <a:bodyPr wrap="square" rtlCol="0" anchor="t">
            <a:spAutoFit/>
          </a:bodyPr>
          <a:p>
            <a:pPr fontAlgn="auto"/>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a:t>
            </a:r>
            <a:r>
              <a:rPr lang="en-US" altLang="zh-CN"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2</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）例句</a:t>
            </a: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二：</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他</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想吃尽、消化尽我们中华民族几千年来的文化史，炯炯目光，一直远射到有史以前。他要给我们衰微的民族开一剂救济的文化药方</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1184275" y="3436620"/>
            <a:ext cx="9958705" cy="230695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algn="l" fontAlgn="auto">
              <a:lnSpc>
                <a:spcPct val="100000"/>
              </a:lnSpc>
            </a:pP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这句话写出了闻一多</a:t>
            </a:r>
            <a:r>
              <a:rPr lang="zh-CN" altLang="en-US"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炽热的爱国热情</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吃尽、消化尽</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写出了闻一多研究古代典籍的殷切心情，</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炯炯目光</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写出了他目光的</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深邃及钻研</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的精深</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1226820" y="1612900"/>
            <a:ext cx="9737725" cy="1198880"/>
          </a:xfrm>
          <a:prstGeom prst="rect">
            <a:avLst/>
          </a:prstGeom>
          <a:noFill/>
        </p:spPr>
        <p:txBody>
          <a:bodyPr wrap="square" rtlCol="0" anchor="t">
            <a:spAutoFit/>
          </a:bodyPr>
          <a:p>
            <a:pPr fontAlgn="auto"/>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a:t>
            </a:r>
            <a:r>
              <a:rPr lang="en-US" altLang="zh-CN"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3</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）例句</a:t>
            </a: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三：</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他</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从唐诗下手，目不窥园，足不下楼，兀兀穷年</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，沥尽</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心血。</a:t>
            </a:r>
            <a:endParaRPr lang="zh-CN" altLang="en-US" sz="36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3" name="文本框 2"/>
          <p:cNvSpPr txBox="1"/>
          <p:nvPr/>
        </p:nvSpPr>
        <p:spPr>
          <a:xfrm>
            <a:off x="1226820" y="3051175"/>
            <a:ext cx="9467850" cy="175323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fontAlgn="auto">
              <a:lnSpc>
                <a:spcPct val="100000"/>
              </a:lnSpc>
            </a:pP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此处运用四字短句，语言简洁有力，具有音乐美。“沥”是滴的意思，深刻地表现出先生用心血一滴滴浇灌学术研究花朵的钻石精神。</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029"/>
          <p:cNvPicPr>
            <a:picLocks noChangeAspect="1"/>
          </p:cNvPicPr>
          <p:nvPr/>
        </p:nvPicPr>
        <p:blipFill>
          <a:blip r:embed="rId1"/>
          <a:stretch>
            <a:fillRect/>
          </a:stretch>
        </p:blipFill>
        <p:spPr>
          <a:xfrm>
            <a:off x="-635" y="635"/>
            <a:ext cx="12192635" cy="6858000"/>
          </a:xfrm>
          <a:prstGeom prst="rect">
            <a:avLst/>
          </a:prstGeom>
        </p:spPr>
      </p:pic>
      <p:sp>
        <p:nvSpPr>
          <p:cNvPr id="3" name="文本框 2"/>
          <p:cNvSpPr txBox="1"/>
          <p:nvPr/>
        </p:nvSpPr>
        <p:spPr>
          <a:xfrm>
            <a:off x="1760855" y="1842135"/>
            <a:ext cx="8883015" cy="2584450"/>
          </a:xfrm>
          <a:prstGeom prst="rect">
            <a:avLst/>
          </a:prstGeom>
          <a:noFill/>
        </p:spPr>
        <p:txBody>
          <a:bodyPr wrap="square" rtlCol="0" anchor="t">
            <a:spAutoFit/>
            <a:scene3d>
              <a:camera prst="orthographicFront"/>
              <a:lightRig rig="threePt" dir="t"/>
            </a:scene3d>
          </a:bodyPr>
          <a:p>
            <a:pPr fontAlgn="auto">
              <a:lnSpc>
                <a:spcPct val="150000"/>
              </a:lnSpc>
            </a:pPr>
            <a:r>
              <a:rPr lang="en-US" altLang="zh-CN" sz="36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 2</a:t>
            </a:r>
            <a:r>
              <a:rPr lang="zh-CN" altLang="en-US" sz="36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、作为</a:t>
            </a:r>
            <a:r>
              <a:rPr lang="zh-CN" altLang="en-US" sz="3600" b="1" dirty="0">
                <a:solidFill>
                  <a:srgbClr val="FFC000"/>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革命家的闻一多</a:t>
            </a:r>
            <a:r>
              <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rPr>
              <a:t>先生，课文又选取了哪些事迹来写呢？表现了闻一多怎样的精神品质？</a:t>
            </a:r>
            <a:endPar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847590" y="89344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精读品析</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2037080" y="2021205"/>
            <a:ext cx="3375025" cy="645160"/>
          </a:xfrm>
          <a:prstGeom prst="rect">
            <a:avLst/>
          </a:prstGeom>
          <a:noFill/>
        </p:spPr>
        <p:txBody>
          <a:bodyPr wrap="square" rtlCol="0" anchor="t">
            <a:spAutoFit/>
            <a:scene3d>
              <a:camera prst="orthographicFront"/>
              <a:lightRig rig="threePt" dir="t"/>
            </a:scene3d>
          </a:bodyPr>
          <a:p>
            <a:r>
              <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起草政治传单</a:t>
            </a:r>
            <a:endPar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3" name="文本框 2"/>
          <p:cNvSpPr txBox="1"/>
          <p:nvPr/>
        </p:nvSpPr>
        <p:spPr>
          <a:xfrm>
            <a:off x="1945640" y="3260090"/>
            <a:ext cx="4384675" cy="645160"/>
          </a:xfrm>
          <a:prstGeom prst="rect">
            <a:avLst/>
          </a:prstGeom>
          <a:noFill/>
        </p:spPr>
        <p:txBody>
          <a:bodyPr wrap="square" rtlCol="0" anchor="t">
            <a:spAutoFit/>
            <a:scene3d>
              <a:camera prst="orthographicFront"/>
              <a:lightRig rig="threePt" dir="t"/>
            </a:scene3d>
          </a:bodyPr>
          <a:p>
            <a:r>
              <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在群众大会上演说</a:t>
            </a:r>
            <a:endParaRPr lang="en-US" altLang="zh-CN"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4" name="文本框 3"/>
          <p:cNvSpPr txBox="1"/>
          <p:nvPr/>
        </p:nvSpPr>
        <p:spPr>
          <a:xfrm>
            <a:off x="1945640" y="4498340"/>
            <a:ext cx="3466465" cy="645160"/>
          </a:xfrm>
          <a:prstGeom prst="rect">
            <a:avLst/>
          </a:prstGeom>
          <a:noFill/>
        </p:spPr>
        <p:txBody>
          <a:bodyPr wrap="square" rtlCol="0" anchor="t">
            <a:spAutoFit/>
            <a:scene3d>
              <a:camera prst="orthographicFront"/>
              <a:lightRig rig="threePt" dir="t"/>
            </a:scene3d>
          </a:bodyPr>
          <a:p>
            <a:r>
              <a:rPr lang="en-US" altLang="zh-CN"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rPr>
              <a:t>参加游行示威</a:t>
            </a:r>
            <a:endParaRPr lang="en-US" altLang="zh-CN" sz="3600" b="1">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5" name="文本框 4"/>
          <p:cNvSpPr txBox="1"/>
          <p:nvPr/>
        </p:nvSpPr>
        <p:spPr>
          <a:xfrm>
            <a:off x="6821805" y="1459230"/>
            <a:ext cx="4124960" cy="424624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indent="304800">
              <a:lnSpc>
                <a:spcPct val="150000"/>
              </a:lnSpc>
            </a:pP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  </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表现了闻一多无私无畏的斗争精神、澎湃执著的爱国热情、言行一致的高尚人格。</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6" name="右大括号 5"/>
          <p:cNvSpPr/>
          <p:nvPr/>
        </p:nvSpPr>
        <p:spPr>
          <a:xfrm>
            <a:off x="5996940" y="2181860"/>
            <a:ext cx="450215" cy="2961640"/>
          </a:xfrm>
          <a:prstGeom prst="rightBrac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1442085" y="2275205"/>
            <a:ext cx="9308465" cy="2306955"/>
          </a:xfrm>
          <a:prstGeom prst="rect">
            <a:avLst/>
          </a:prstGeom>
          <a:noFill/>
        </p:spPr>
        <p:txBody>
          <a:bodyPr wrap="square" rtlCol="0" anchor="t">
            <a:spAutoFit/>
            <a:scene3d>
              <a:camera prst="orthographicFront"/>
              <a:lightRig rig="threePt" dir="t"/>
            </a:scene3d>
          </a:bodyPr>
          <a:p>
            <a:pPr fontAlgn="auto">
              <a:lnSpc>
                <a:spcPct val="120000"/>
              </a:lnSpc>
            </a:pPr>
            <a:r>
              <a:rPr lang="en-US" altLang="zh-CN"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3</a:t>
            </a:r>
            <a:r>
              <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、闻一多</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作为</a:t>
            </a:r>
            <a:r>
              <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学者时的</a:t>
            </a:r>
            <a:r>
              <a:rPr lang="zh-CN" altLang="en-US" sz="40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“说”和“做”，与作为民主战士时的“说”和“做”有哪些不同？彼此有无关联</a:t>
            </a:r>
            <a:r>
              <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endParaRPr lang="zh-CN" altLang="en-US" sz="4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4" name="文本框 3"/>
          <p:cNvSpPr txBox="1"/>
          <p:nvPr/>
        </p:nvSpPr>
        <p:spPr>
          <a:xfrm>
            <a:off x="4847590" y="107442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精读品析</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3" name="文本框 2"/>
          <p:cNvSpPr txBox="1"/>
          <p:nvPr/>
        </p:nvSpPr>
        <p:spPr>
          <a:xfrm>
            <a:off x="1457960" y="1126490"/>
            <a:ext cx="9624060" cy="2306955"/>
          </a:xfrm>
          <a:prstGeom prst="rect">
            <a:avLst/>
          </a:prstGeom>
          <a:noFill/>
        </p:spPr>
        <p:txBody>
          <a:bodyPr wrap="square" rtlCol="0">
            <a:spAutoFit/>
          </a:bodyPr>
          <a:p>
            <a:pPr fontAlgn="auto">
              <a:lnSpc>
                <a:spcPct val="100000"/>
              </a:lnSpc>
            </a:pP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作为</a:t>
            </a: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学者的</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闻一多：</a:t>
            </a:r>
            <a:r>
              <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潜心</a:t>
            </a:r>
            <a:r>
              <a:rPr lang="zh-CN" altLang="en-US"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学术，是</a:t>
            </a:r>
            <a:r>
              <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做了再说，做了不说</a:t>
            </a:r>
            <a:r>
              <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en-US" altLang="zh-CN"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fontAlgn="auto">
              <a:lnSpc>
                <a:spcPct val="100000"/>
              </a:lnSpc>
            </a:pP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作为</a:t>
            </a:r>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民主战士的</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rPr>
              <a:t>闻一多：</a:t>
            </a:r>
            <a:r>
              <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敢于</a:t>
            </a:r>
            <a:r>
              <a:rPr lang="zh-CN" altLang="en-US"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为人民讲话，对敌人无所畏惧，是</a:t>
            </a:r>
            <a:r>
              <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说了就做</a:t>
            </a:r>
            <a:r>
              <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r>
              <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a:t>
            </a:r>
            <a:endPar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1308100" y="3433445"/>
            <a:ext cx="9773920" cy="230695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lvl="0" fontAlgn="auto">
              <a:lnSpc>
                <a:spcPct val="100000"/>
              </a:lnSpc>
            </a:pP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这</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反映了闻一多对社会认识的变化，</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以及他对</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不同道路的选择。他的</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说</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和</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做</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相互贯通</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，正是</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他作为一名卓越的学者、伟大的爱国者、大勇的志士的体现。</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custDataLst>
              <p:tags r:id="rId1"/>
            </p:custDataLst>
          </p:nvPr>
        </p:nvPicPr>
        <p:blipFill>
          <a:blip r:embed="rId2"/>
          <a:stretch>
            <a:fillRect/>
          </a:stretch>
        </p:blipFill>
        <p:spPr>
          <a:xfrm>
            <a:off x="4792345" y="0"/>
            <a:ext cx="7399655" cy="6858000"/>
          </a:xfrm>
          <a:prstGeom prst="rect">
            <a:avLst/>
          </a:prstGeom>
        </p:spPr>
      </p:pic>
      <p:sp>
        <p:nvSpPr>
          <p:cNvPr id="2" name="文本框 1"/>
          <p:cNvSpPr txBox="1"/>
          <p:nvPr/>
        </p:nvSpPr>
        <p:spPr>
          <a:xfrm>
            <a:off x="7400290" y="435610"/>
            <a:ext cx="2225040" cy="706755"/>
          </a:xfrm>
          <a:prstGeom prst="rect">
            <a:avLst/>
          </a:prstGeom>
          <a:noFill/>
        </p:spPr>
        <p:txBody>
          <a:bodyPr wrap="none" rtlCol="0" anchor="t">
            <a:spAutoFit/>
            <a:scene3d>
              <a:camera prst="orthographicFront"/>
              <a:lightRig rig="threePt" dir="t"/>
            </a:scene3d>
          </a:bodyPr>
          <a:p>
            <a:pPr eaLnBrk="1" hangingPunct="1"/>
            <a:r>
              <a:rPr lang="zh-CN" altLang="en-US" sz="4000" b="1" dirty="0" smtClean="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了解作者</a:t>
            </a:r>
            <a:endParaRPr lang="zh-CN" altLang="en-US" sz="4000" b="1" dirty="0" smtClean="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pic>
        <p:nvPicPr>
          <p:cNvPr id="5124" name="Picture 4" descr="臧克家"/>
          <p:cNvPicPr>
            <a:picLocks noChangeAspect="1" noChangeArrowheads="1"/>
          </p:cNvPicPr>
          <p:nvPr>
            <p:custDataLst>
              <p:tags r:id="rId3"/>
            </p:custDataLst>
          </p:nvPr>
        </p:nvPicPr>
        <p:blipFill>
          <a:blip r:embed="rId4"/>
          <a:srcRect/>
          <a:stretch>
            <a:fillRect/>
          </a:stretch>
        </p:blipFill>
        <p:spPr bwMode="auto">
          <a:xfrm>
            <a:off x="0" y="-635"/>
            <a:ext cx="4792345" cy="685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5059680" y="1142365"/>
            <a:ext cx="6661150" cy="5073650"/>
          </a:xfrm>
          <a:prstGeom prst="rect">
            <a:avLst/>
          </a:prstGeom>
          <a:noFill/>
        </p:spPr>
        <p:txBody>
          <a:bodyPr wrap="square" rtlCol="0" anchor="t">
            <a:spAutoFit/>
          </a:bodyPr>
          <a:p>
            <a:pPr eaLnBrk="1" hangingPunct="1">
              <a:lnSpc>
                <a:spcPct val="90000"/>
              </a:lnSpc>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臧克家：</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现代诗人，</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1905</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年出生于山东省诸城县。在大学读书期间开始发表诗作。</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1933</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年出版第一本诗集</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烙印</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，抗战时有</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从军行</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泥淖集</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等，以后出版了</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泥土的歌</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十年诗集</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等。</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1948</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年由于国民党的迫害，逃往香港。</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1949</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年回到解放后的北平。建国后，任全国政协委员等。</a:t>
            </a:r>
            <a:endPar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1151255" y="1706880"/>
            <a:ext cx="10252710" cy="1198880"/>
          </a:xfrm>
          <a:prstGeom prst="rect">
            <a:avLst/>
          </a:prstGeom>
          <a:noFill/>
        </p:spPr>
        <p:txBody>
          <a:bodyPr wrap="square" rtlCol="0" anchor="t">
            <a:spAutoFit/>
          </a:bodyPr>
          <a:p>
            <a:pPr fontAlgn="auto">
              <a:lnSpc>
                <a:spcPct val="100000"/>
              </a:lnSpc>
            </a:pPr>
            <a:r>
              <a:rPr lang="en-US" altLang="zh-CN" sz="3600" b="1" dirty="0" err="1"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4</a:t>
            </a:r>
            <a:r>
              <a:rPr lang="zh-CN" altLang="en-US" sz="3600" b="1" dirty="0" err="1"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3600" b="1" dirty="0" err="1"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a:t>
            </a:r>
            <a:r>
              <a:rPr lang="en-US" altLang="zh-CN" sz="3600" b="1" dirty="0" err="1"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者</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在表</a:t>
            </a:r>
            <a:r>
              <a:rPr lang="zh-CN" altLang="en-US" sz="3600" b="1" dirty="0"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现学者闻一多的特点时，是通过哪些事例来说的？选材的角度和</a:t>
            </a:r>
            <a:r>
              <a:rPr lang="en-US" altLang="zh-CN" sz="3600" b="1" dirty="0" err="1" smtClean="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详略安排有什么不同</a:t>
            </a:r>
            <a:r>
              <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en-US" altLang="zh-CN" sz="3600" b="1" dirty="0">
              <a:solidFill>
                <a:prstClr val="black"/>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4983480" y="90868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精读品析</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1256665" y="3039745"/>
            <a:ext cx="10253980" cy="2861310"/>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fontAlgn="auto">
              <a:lnSpc>
                <a:spcPct val="100000"/>
              </a:lnSpc>
            </a:pP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作者通过列举闻一多先生写作的事例。</a:t>
            </a: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endPar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fontAlgn="auto">
              <a:lnSpc>
                <a:spcPct val="100000"/>
              </a:lnSpc>
            </a:pP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写作</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唐诗杂论</a:t>
            </a: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是从</a:t>
            </a:r>
            <a:r>
              <a:rPr lang="zh-CN" altLang="en-US"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“做”了再“说”</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这个角度选材的；其它两个事例是从</a:t>
            </a:r>
            <a:r>
              <a:rPr lang="zh-CN" altLang="en-US"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“做”</a:t>
            </a:r>
            <a:r>
              <a:rPr lang="zh-CN" altLang="en-US"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了也</a:t>
            </a:r>
            <a:r>
              <a:rPr lang="zh-CN" altLang="en-US" sz="3600" b="1" dirty="0" smtClean="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不一定“说”</a:t>
            </a:r>
            <a:r>
              <a:rPr lang="zh-CN" altLang="en-US" sz="3600" b="1" dirty="0">
                <a:solidFill>
                  <a:schemeClr val="accent4"/>
                </a:solidFill>
                <a:effectLst>
                  <a:outerShdw blurRad="38100" dist="38100" dir="2700000" algn="tl">
                    <a:srgbClr val="000000">
                      <a:alpha val="43137"/>
                    </a:srgbClr>
                  </a:outerShdw>
                </a:effectLst>
                <a:uFill>
                  <a:solidFill>
                    <a:srgbClr val="FF0000"/>
                  </a:solidFill>
                </a:uFill>
                <a:latin typeface="黑体" panose="02010609060101010101" charset="-122"/>
                <a:ea typeface="黑体" panose="02010609060101010101" charset="-122"/>
                <a:cs typeface="黑体" panose="02010609060101010101" charset="-122"/>
                <a:sym typeface="+mn-ea"/>
              </a:rPr>
              <a:t>的</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角度</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选材的。其中第一件</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事是详</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写，后两件</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事是略</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写。 </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1728470" y="2084070"/>
            <a:ext cx="9136380" cy="755650"/>
          </a:xfrm>
          <a:prstGeom prst="rect">
            <a:avLst/>
          </a:prstGeom>
          <a:noFill/>
        </p:spPr>
        <p:txBody>
          <a:bodyPr wrap="none" rtlCol="0" anchor="t">
            <a:spAutoFit/>
            <a:scene3d>
              <a:camera prst="orthographicFront"/>
              <a:lightRig rig="threePt" dir="t"/>
            </a:scene3d>
          </a:bodyPr>
          <a:p>
            <a:pPr>
              <a:lnSpc>
                <a:spcPct val="120000"/>
              </a:lnSpc>
            </a:pPr>
            <a:r>
              <a:rPr lang="en-US" altLang="zh-CN" sz="36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5</a:t>
            </a:r>
            <a:r>
              <a:rPr lang="zh-CN" altLang="en-US" sz="36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、综合</a:t>
            </a:r>
            <a:r>
              <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来看，闻一多先生是一个怎样的人？ </a:t>
            </a:r>
            <a:endPar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4" name="文本框 3"/>
          <p:cNvSpPr txBox="1"/>
          <p:nvPr/>
        </p:nvSpPr>
        <p:spPr>
          <a:xfrm>
            <a:off x="4847590" y="107442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精读品析</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6" name="文本框 5"/>
          <p:cNvSpPr txBox="1"/>
          <p:nvPr/>
        </p:nvSpPr>
        <p:spPr>
          <a:xfrm>
            <a:off x="1607820" y="3154680"/>
            <a:ext cx="9257030" cy="1419860"/>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p>
            <a:pPr>
              <a:lnSpc>
                <a:spcPct val="120000"/>
              </a:lnSpc>
            </a:pP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闻一多先生是一个</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言论</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和行动完全</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一致</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的人；</a:t>
            </a:r>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是口的巨人，行的高标。</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5024755" y="75184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合作探讨</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836295" y="1631315"/>
            <a:ext cx="10602595" cy="2306955"/>
          </a:xfrm>
          <a:prstGeom prst="rect">
            <a:avLst/>
          </a:prstGeom>
          <a:noFill/>
        </p:spPr>
        <p:txBody>
          <a:bodyPr wrap="square" rtlCol="0" anchor="t">
            <a:spAutoFit/>
          </a:bodyPr>
          <a:p>
            <a:pPr fontAlgn="auto">
              <a:lnSpc>
                <a:spcPct val="100000"/>
              </a:lnSpc>
            </a:pP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闻一多</a:t>
            </a:r>
            <a:r>
              <a:rPr 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先生说过“我是做了再说”“我是做了也不一定说”，但他又说：“此身别无长处，既然有一颗心，有一张嘴，讲话定要讲个痛快</a:t>
            </a:r>
            <a:r>
              <a:rPr 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”这前后的说法是否矛</a:t>
            </a:r>
            <a:r>
              <a:rPr 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盾</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为</a:t>
            </a:r>
            <a:r>
              <a:rPr 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什么</a:t>
            </a:r>
            <a:r>
              <a:rPr 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en-US"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101725" y="3938270"/>
            <a:ext cx="10337165" cy="175323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fontAlgn="auto">
              <a:lnSpc>
                <a:spcPct val="100000"/>
              </a:lnSpc>
            </a:pPr>
            <a:r>
              <a:rPr lang="en-US" alt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矛盾。前者指他</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“作为学者”</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，不说、不自夸、勤奋</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踏实</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后者</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指他</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“作为革命者”</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的表现，宣传革命道理，当然要说。</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029"/>
          <p:cNvPicPr>
            <a:picLocks noChangeAspect="1"/>
          </p:cNvPicPr>
          <p:nvPr/>
        </p:nvPicPr>
        <p:blipFill>
          <a:blip r:embed="rId1"/>
          <a:stretch>
            <a:fillRect/>
          </a:stretch>
        </p:blipFill>
        <p:spPr>
          <a:xfrm>
            <a:off x="0" y="635"/>
            <a:ext cx="12192000" cy="6858000"/>
          </a:xfrm>
          <a:prstGeom prst="rect">
            <a:avLst/>
          </a:prstGeom>
        </p:spPr>
      </p:pic>
      <p:sp>
        <p:nvSpPr>
          <p:cNvPr id="2" name="文本框 1"/>
          <p:cNvSpPr txBox="1"/>
          <p:nvPr/>
        </p:nvSpPr>
        <p:spPr>
          <a:xfrm>
            <a:off x="4983480" y="63119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合作探讨</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995680" y="1570990"/>
            <a:ext cx="10587355" cy="1198880"/>
          </a:xfrm>
          <a:prstGeom prst="rect">
            <a:avLst/>
          </a:prstGeom>
          <a:noFill/>
        </p:spPr>
        <p:txBody>
          <a:bodyPr wrap="square" rtlCol="0" anchor="t">
            <a:spAutoFit/>
          </a:bodyPr>
          <a:p>
            <a:pPr fontAlgn="auto">
              <a:lnSpc>
                <a:spcPct val="100000"/>
              </a:lnSpc>
            </a:pP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、回顾课文，作者是如何刻画人物的？用了哪些描写手法？有什么作用？</a:t>
            </a:r>
            <a:endPar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995045" y="2769870"/>
            <a:ext cx="10587990" cy="2245360"/>
          </a:xfrm>
          <a:prstGeom prst="rect">
            <a:avLst/>
          </a:prstGeom>
          <a:noFill/>
        </p:spPr>
        <p:txBody>
          <a:bodyPr wrap="square" rtlCol="0" anchor="t">
            <a:spAutoFit/>
          </a:bodyPr>
          <a:p>
            <a:pPr fontAlgn="auto">
              <a:lnSpc>
                <a:spcPct val="100000"/>
              </a:lnSpc>
            </a:pP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课文对闻一多的</a:t>
            </a:r>
            <a:r>
              <a:rPr lang="zh-CN" altLang="en-US" sz="28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语言、外貌</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有许多</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具体的描写。如</a:t>
            </a:r>
            <a:r>
              <a:rPr lang="en-US" altLang="zh-CN"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2800" b="1" dirty="0" err="1">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人家说了再做，我是做了再说</a:t>
            </a: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2800" b="1" dirty="0" err="1">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人家说了也不一定做，我是做了也不一定说</a:t>
            </a: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炯炯</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目光、头发零乱、昂首挺胸、长须飘飘</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en-US" altLang="zh-CN"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pPr fontAlgn="auto">
              <a:lnSpc>
                <a:spcPct val="100000"/>
              </a:lnSpc>
            </a:pP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en-US" altLang="zh-CN"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还有</a:t>
            </a:r>
            <a:r>
              <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细节</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描写，如</a:t>
            </a: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一个又一个大的四方竹纸本子，写满了密密麻麻的小楷，如群蚁排衙</a:t>
            </a:r>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zh-CN" altLang="en-US" sz="28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5" name="文本框 4"/>
          <p:cNvSpPr txBox="1"/>
          <p:nvPr/>
        </p:nvSpPr>
        <p:spPr>
          <a:xfrm>
            <a:off x="995045" y="5106035"/>
            <a:ext cx="10586720" cy="95313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r>
              <a:rPr lang="en-US" altLang="zh-CN"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    </a:t>
            </a:r>
            <a:r>
              <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这些描写都能起到具体再现闻一多先生那令人尊敬的高大形象的作用，使他的精神、品格、作风仿佛都成了可以具体感知的东西。</a:t>
            </a:r>
            <a:endParaRPr lang="zh-CN" altLang="en-US" sz="28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0" y="635"/>
            <a:ext cx="12192000" cy="6856730"/>
          </a:xfrm>
          <a:prstGeom prst="rect">
            <a:avLst/>
          </a:prstGeom>
        </p:spPr>
      </p:pic>
      <p:sp>
        <p:nvSpPr>
          <p:cNvPr id="2" name="文本框 1"/>
          <p:cNvSpPr txBox="1"/>
          <p:nvPr/>
        </p:nvSpPr>
        <p:spPr>
          <a:xfrm>
            <a:off x="4983480" y="69151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合作探讨</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1122680" y="1795145"/>
            <a:ext cx="10447020" cy="1198880"/>
          </a:xfrm>
          <a:prstGeom prst="rect">
            <a:avLst/>
          </a:prstGeom>
          <a:noFill/>
        </p:spPr>
        <p:txBody>
          <a:bodyPr wrap="square" rtlCol="0" anchor="t">
            <a:spAutoFit/>
          </a:bodyPr>
          <a:p>
            <a:pPr algn="l" fontAlgn="auto"/>
            <a:r>
              <a:rPr lang="en-US" altLang="zh-CN" sz="3600" b="1" dirty="0" smtClean="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a:t>
            </a:r>
            <a:r>
              <a:rPr lang="zh-CN" altLang="en-US" sz="3600" b="1" dirty="0" smtClean="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、本文在表达方式上有什么特点？这样写有什么表达效果？</a:t>
            </a:r>
            <a:endParaRPr lang="zh-CN" altLang="en-US" sz="3600" b="1" dirty="0" smtClean="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4" name="文本框 3"/>
          <p:cNvSpPr txBox="1"/>
          <p:nvPr/>
        </p:nvSpPr>
        <p:spPr>
          <a:xfrm>
            <a:off x="1122680" y="3130550"/>
            <a:ext cx="10099675" cy="2084070"/>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fontAlgn="auto">
              <a:lnSpc>
                <a:spcPct val="120000"/>
              </a:lnSpc>
            </a:pPr>
            <a:r>
              <a:rPr lang="en-US" alt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本文在表达上的一大特点是夹叙夹议</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这样写</a:t>
            </a:r>
            <a:r>
              <a:rPr 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不但使文章的</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结构</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更加</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严谨</a:t>
            </a:r>
            <a:r>
              <a:rPr 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而且</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形成</a:t>
            </a:r>
            <a:r>
              <a:rPr lang="zh-CN" altLang="en-US"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了</a:t>
            </a:r>
            <a:r>
              <a:rPr lang="zh-CN" sz="3600" b="1" dirty="0" smtClean="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一</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种旋律</a:t>
            </a:r>
            <a:r>
              <a:rPr 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增强了文章的气势和感染力。</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5079365" y="103886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rPr>
              <a:t>总结课文</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endParaRPr>
          </a:p>
        </p:txBody>
      </p:sp>
      <p:sp>
        <p:nvSpPr>
          <p:cNvPr id="3" name="文本框 2"/>
          <p:cNvSpPr txBox="1"/>
          <p:nvPr/>
        </p:nvSpPr>
        <p:spPr>
          <a:xfrm>
            <a:off x="1438910" y="1990090"/>
            <a:ext cx="9505950" cy="3412490"/>
          </a:xfrm>
          <a:prstGeom prst="rect">
            <a:avLst/>
          </a:prstGeom>
          <a:noFill/>
        </p:spPr>
        <p:txBody>
          <a:bodyPr wrap="square" rtlCol="0" anchor="t">
            <a:spAutoFit/>
          </a:bodyPr>
          <a:p>
            <a:pPr fontAlgn="auto">
              <a:lnSpc>
                <a:spcPct val="120000"/>
              </a:lnSpc>
            </a:pP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本文采用夹叙夹议的方法记述了闻一多先生作为</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学者和</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作为</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革命家两个方面</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的</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说</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做</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事迹，表现了闻一多先生言行一致、表里如一的高尚品格，赞扬了他为国家、为民族、为民主献身的革命精神。</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descr="029"/>
          <p:cNvPicPr>
            <a:picLocks noChangeAspect="1"/>
          </p:cNvPicPr>
          <p:nvPr/>
        </p:nvPicPr>
        <p:blipFill>
          <a:blip r:embed="rId1"/>
          <a:stretch>
            <a:fillRect/>
          </a:stretch>
        </p:blipFill>
        <p:spPr>
          <a:xfrm>
            <a:off x="-635" y="635"/>
            <a:ext cx="12192635" cy="6856730"/>
          </a:xfrm>
          <a:prstGeom prst="rect">
            <a:avLst/>
          </a:prstGeom>
        </p:spPr>
      </p:pic>
      <p:sp>
        <p:nvSpPr>
          <p:cNvPr id="2" name="文本框 1"/>
          <p:cNvSpPr txBox="1"/>
          <p:nvPr/>
        </p:nvSpPr>
        <p:spPr>
          <a:xfrm>
            <a:off x="4890135" y="81280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板书设计</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4248150" y="1673860"/>
            <a:ext cx="5195570" cy="1076325"/>
          </a:xfrm>
          <a:prstGeom prst="rect">
            <a:avLst/>
          </a:prstGeom>
          <a:noFill/>
        </p:spPr>
        <p:txBody>
          <a:bodyPr wrap="none" rtlCol="0" anchor="t">
            <a:spAutoFit/>
          </a:bodyPr>
          <a:p>
            <a:r>
              <a:rPr lang="en-US" altLang="zh-CN" sz="36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36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说和做</a:t>
            </a:r>
            <a:endParaRPr lang="zh-CN" altLang="en-US" sz="36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a:p>
            <a:r>
              <a:rPr lang="en-US" altLang="zh-CN" sz="28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8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记闻一多先生言行片段</a:t>
            </a:r>
            <a:endParaRPr lang="zh-CN" altLang="en-US" sz="2800" b="1">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54276" name="Text Box 4"/>
          <p:cNvSpPr txBox="1"/>
          <p:nvPr/>
        </p:nvSpPr>
        <p:spPr>
          <a:xfrm>
            <a:off x="2390140" y="3387090"/>
            <a:ext cx="1293495" cy="645160"/>
          </a:xfrm>
          <a:prstGeom prst="rect">
            <a:avLst/>
          </a:prstGeom>
          <a:noFill/>
          <a:ln w="9525">
            <a:noFill/>
          </a:ln>
        </p:spPr>
        <p:txBody>
          <a:bodyPr wrap="square">
            <a:spAutoFit/>
            <a:scene3d>
              <a:camera prst="orthographicFront"/>
              <a:lightRig rig="threePt" dir="t"/>
            </a:scene3d>
          </a:bodyPr>
          <a:p>
            <a:pPr eaLnBrk="1" hangingPunct="1"/>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学者</a:t>
            </a:r>
            <a:endPar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
        <p:nvSpPr>
          <p:cNvPr id="54279" name="Text Box 7"/>
          <p:cNvSpPr txBox="1"/>
          <p:nvPr/>
        </p:nvSpPr>
        <p:spPr>
          <a:xfrm>
            <a:off x="2066925" y="5081270"/>
            <a:ext cx="1616710" cy="645160"/>
          </a:xfrm>
          <a:prstGeom prst="rect">
            <a:avLst/>
          </a:prstGeom>
          <a:noFill/>
          <a:ln w="9525">
            <a:noFill/>
          </a:ln>
        </p:spPr>
        <p:txBody>
          <a:bodyPr wrap="square">
            <a:spAutoFit/>
            <a:scene3d>
              <a:camera prst="orthographicFront"/>
              <a:lightRig rig="threePt" dir="t"/>
            </a:scene3d>
          </a:bodyPr>
          <a:p>
            <a:pPr eaLnBrk="1" hangingPunct="1"/>
            <a:r>
              <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革命家</a:t>
            </a:r>
            <a:endParaRPr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
        <p:nvSpPr>
          <p:cNvPr id="24" name="左大括号 23"/>
          <p:cNvSpPr/>
          <p:nvPr/>
        </p:nvSpPr>
        <p:spPr>
          <a:xfrm>
            <a:off x="3683000" y="3084830"/>
            <a:ext cx="147320" cy="1245870"/>
          </a:xfrm>
          <a:prstGeom prst="leftBrace">
            <a:avLst>
              <a:gd name="adj1" fmla="val 34981"/>
              <a:gd name="adj2" fmla="val 50000"/>
            </a:avLst>
          </a:prstGeom>
          <a:ln w="15875">
            <a:solidFill>
              <a:srgbClr val="0070C0"/>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54278" name="Text Box 6"/>
          <p:cNvSpPr txBox="1"/>
          <p:nvPr/>
        </p:nvSpPr>
        <p:spPr>
          <a:xfrm>
            <a:off x="3830390" y="2886252"/>
            <a:ext cx="2955925" cy="1643527"/>
          </a:xfrm>
          <a:prstGeom prst="rect">
            <a:avLst/>
          </a:prstGeom>
          <a:noFill/>
          <a:ln w="9525">
            <a:noFill/>
          </a:ln>
        </p:spPr>
        <p:txBody>
          <a:bodyPr>
            <a:spAutoFit/>
            <a:scene3d>
              <a:camera prst="orthographicFront"/>
              <a:lightRig rig="soft" dir="t">
                <a:rot lat="0" lon="0" rev="15600000"/>
              </a:lightRig>
            </a:scene3d>
            <a:sp3d extrusionH="57150" prstMaterial="softEdge">
              <a:bevelT w="25400" h="38100"/>
            </a:sp3d>
          </a:bodyPr>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写作《唐诗杂论》</a:t>
            </a:r>
            <a:endParaRPr lang="zh-CN" altLang="en-US" sz="2800" b="1" dirty="0">
              <a:solidFill>
                <a:schemeClr val="accent4"/>
              </a:solidFill>
              <a:effectLst/>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写作《楚辞校补》</a:t>
            </a:r>
            <a:endParaRPr lang="zh-CN" altLang="en-US" sz="2800" b="1" dirty="0">
              <a:solidFill>
                <a:schemeClr val="accent4"/>
              </a:solidFill>
              <a:effectLst/>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写作《古典新义》</a:t>
            </a:r>
            <a:endParaRPr lang="zh-CN" altLang="en-US" sz="2800" b="1" dirty="0">
              <a:solidFill>
                <a:schemeClr val="accent4"/>
              </a:solidFill>
              <a:effectLst/>
              <a:latin typeface="楷体" panose="02010609060101010101" pitchFamily="49" charset="-122"/>
              <a:ea typeface="楷体" panose="02010609060101010101" pitchFamily="49" charset="-122"/>
            </a:endParaRPr>
          </a:p>
        </p:txBody>
      </p:sp>
      <p:sp>
        <p:nvSpPr>
          <p:cNvPr id="54281" name="Text Box 9"/>
          <p:cNvSpPr txBox="1"/>
          <p:nvPr/>
        </p:nvSpPr>
        <p:spPr>
          <a:xfrm>
            <a:off x="3923665" y="4531360"/>
            <a:ext cx="2526665" cy="1641475"/>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起稿政治传单</a:t>
            </a:r>
            <a:endParaRPr lang="zh-CN" altLang="en-US" sz="2800" b="1" dirty="0">
              <a:solidFill>
                <a:schemeClr val="accent4"/>
              </a:solidFill>
              <a:effectLst/>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群众大会演说</a:t>
            </a:r>
            <a:endParaRPr lang="zh-CN" altLang="en-US" sz="2800" b="1" dirty="0">
              <a:solidFill>
                <a:schemeClr val="accent4"/>
              </a:solidFill>
              <a:effectLst/>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chemeClr val="accent4"/>
                </a:solidFill>
                <a:effectLst/>
                <a:latin typeface="楷体" panose="02010609060101010101" pitchFamily="49" charset="-122"/>
                <a:ea typeface="楷体" panose="02010609060101010101" pitchFamily="49" charset="-122"/>
              </a:rPr>
              <a:t>参加游行示威</a:t>
            </a:r>
            <a:endParaRPr lang="zh-CN" altLang="en-US" sz="2800" b="1" dirty="0">
              <a:solidFill>
                <a:schemeClr val="accent4"/>
              </a:solidFill>
              <a:effectLst/>
              <a:latin typeface="楷体" panose="02010609060101010101" pitchFamily="49" charset="-122"/>
              <a:ea typeface="楷体" panose="02010609060101010101" pitchFamily="49" charset="-122"/>
            </a:endParaRPr>
          </a:p>
        </p:txBody>
      </p:sp>
      <p:sp>
        <p:nvSpPr>
          <p:cNvPr id="4" name="左大括号 3"/>
          <p:cNvSpPr/>
          <p:nvPr/>
        </p:nvSpPr>
        <p:spPr>
          <a:xfrm>
            <a:off x="3683000" y="4780915"/>
            <a:ext cx="240665" cy="1245870"/>
          </a:xfrm>
          <a:prstGeom prst="leftBrace">
            <a:avLst>
              <a:gd name="adj1" fmla="val 34981"/>
              <a:gd name="adj2" fmla="val 50000"/>
            </a:avLst>
          </a:prstGeom>
          <a:ln w="15875">
            <a:solidFill>
              <a:srgbClr val="0070C0"/>
            </a:solidFill>
          </a:ln>
        </p:spPr>
        <p:style>
          <a:lnRef idx="1">
            <a:schemeClr val="accent1"/>
          </a:lnRef>
          <a:fillRef idx="0">
            <a:schemeClr val="accent1"/>
          </a:fillRef>
          <a:effectRef idx="0">
            <a:schemeClr val="accent1"/>
          </a:effectRef>
          <a:fontRef idx="minor">
            <a:schemeClr val="tx1"/>
          </a:fontRef>
        </p:style>
        <p:txBody>
          <a:bodyPr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楷体" panose="02010609060101010101" pitchFamily="49" charset="-122"/>
              <a:ea typeface="楷体" panose="02010609060101010101" pitchFamily="49" charset="-122"/>
            </a:endParaRPr>
          </a:p>
        </p:txBody>
      </p:sp>
      <p:sp>
        <p:nvSpPr>
          <p:cNvPr id="19" name="Text Box 5"/>
          <p:cNvSpPr txBox="1"/>
          <p:nvPr/>
        </p:nvSpPr>
        <p:spPr>
          <a:xfrm>
            <a:off x="7115175" y="3206115"/>
            <a:ext cx="1724660" cy="1124585"/>
          </a:xfrm>
          <a:prstGeom prst="rect">
            <a:avLst/>
          </a:prstGeom>
          <a:noFill/>
          <a:ln w="9525">
            <a:noFill/>
          </a:ln>
        </p:spPr>
        <p:txBody>
          <a:bodyPr wrap="square">
            <a:spAutoFit/>
            <a:scene3d>
              <a:camera prst="orthographicFront"/>
              <a:lightRig rig="threePt" dir="t"/>
            </a:scene3d>
          </a:bodyPr>
          <a:p>
            <a:pPr eaLnBrk="1" hangingPunct="1">
              <a:lnSpc>
                <a:spcPct val="120000"/>
              </a:lnSpc>
            </a:pPr>
            <a:r>
              <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做了再说</a:t>
            </a:r>
            <a:endPar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eaLnBrk="1" hangingPunct="1">
              <a:lnSpc>
                <a:spcPct val="120000"/>
              </a:lnSpc>
            </a:pPr>
            <a:r>
              <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做了不说</a:t>
            </a:r>
            <a:endPar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
        <p:nvSpPr>
          <p:cNvPr id="20" name="Text Box 5"/>
          <p:cNvSpPr txBox="1"/>
          <p:nvPr/>
        </p:nvSpPr>
        <p:spPr>
          <a:xfrm>
            <a:off x="7115175" y="4811395"/>
            <a:ext cx="1724025" cy="1124585"/>
          </a:xfrm>
          <a:prstGeom prst="rect">
            <a:avLst/>
          </a:prstGeom>
          <a:noFill/>
          <a:ln w="9525">
            <a:noFill/>
          </a:ln>
        </p:spPr>
        <p:txBody>
          <a:bodyPr wrap="square">
            <a:spAutoFit/>
            <a:scene3d>
              <a:camera prst="orthographicFront"/>
              <a:lightRig rig="threePt" dir="t"/>
            </a:scene3d>
          </a:bodyPr>
          <a:p>
            <a:pPr eaLnBrk="1" hangingPunct="1">
              <a:lnSpc>
                <a:spcPct val="120000"/>
              </a:lnSpc>
            </a:pPr>
            <a:r>
              <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说了就做</a:t>
            </a:r>
            <a:endParaRPr lang="en-US" altLang="zh-CN"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a:p>
            <a:pPr eaLnBrk="1" hangingPunct="1">
              <a:lnSpc>
                <a:spcPct val="120000"/>
              </a:lnSpc>
            </a:pPr>
            <a:r>
              <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言行一致</a:t>
            </a:r>
            <a:endParaRPr lang="zh-CN" altLang="en-US" sz="28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endParaRPr>
          </a:p>
        </p:txBody>
      </p:sp>
      <p:sp>
        <p:nvSpPr>
          <p:cNvPr id="5" name="右大括号 4"/>
          <p:cNvSpPr/>
          <p:nvPr/>
        </p:nvSpPr>
        <p:spPr>
          <a:xfrm>
            <a:off x="6786245" y="3145790"/>
            <a:ext cx="154305" cy="124523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7" name="右大括号 6"/>
          <p:cNvSpPr/>
          <p:nvPr/>
        </p:nvSpPr>
        <p:spPr>
          <a:xfrm>
            <a:off x="6755765" y="4759960"/>
            <a:ext cx="215265" cy="118491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9093200" y="4032250"/>
            <a:ext cx="1828800" cy="1076325"/>
          </a:xfrm>
          <a:prstGeom prst="rect">
            <a:avLst/>
          </a:prstGeom>
          <a:noFill/>
        </p:spPr>
        <p:txBody>
          <a:bodyPr wrap="square" rtlCol="0" anchor="t">
            <a:spAutoFit/>
            <a:scene3d>
              <a:camera prst="orthographicFront"/>
              <a:lightRig rig="threePt" dir="t"/>
            </a:scene3d>
          </a:bodyPr>
          <a:p>
            <a:r>
              <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口的巨人</a:t>
            </a:r>
            <a:endPar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a:p>
            <a:r>
              <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行的高标</a:t>
            </a:r>
            <a:endPar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9" name="右大括号 8"/>
          <p:cNvSpPr/>
          <p:nvPr/>
        </p:nvSpPr>
        <p:spPr>
          <a:xfrm>
            <a:off x="8839200" y="3387090"/>
            <a:ext cx="167640" cy="24003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0" y="635"/>
            <a:ext cx="12192000" cy="6858000"/>
          </a:xfrm>
          <a:prstGeom prst="rect">
            <a:avLst/>
          </a:prstGeom>
        </p:spPr>
      </p:pic>
      <p:sp>
        <p:nvSpPr>
          <p:cNvPr id="2" name="文本框 1"/>
          <p:cNvSpPr txBox="1"/>
          <p:nvPr/>
        </p:nvSpPr>
        <p:spPr>
          <a:xfrm>
            <a:off x="1299210" y="2296160"/>
            <a:ext cx="9593580" cy="2748280"/>
          </a:xfrm>
          <a:prstGeom prst="rect">
            <a:avLst/>
          </a:prstGeom>
          <a:noFill/>
        </p:spPr>
        <p:txBody>
          <a:bodyPr wrap="square" rtlCol="0" anchor="t">
            <a:spAutoFit/>
          </a:bodyPr>
          <a:p>
            <a:pPr fontAlgn="auto">
              <a:lnSpc>
                <a:spcPct val="120000"/>
              </a:lnSpc>
            </a:pPr>
            <a:r>
              <a:rPr lang="en-US" altLang="zh-CN" sz="3600" b="1" noProof="0">
                <a:ln>
                  <a:noFill/>
                </a:ln>
                <a:solidFill>
                  <a:schemeClr val="tx2"/>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    </a:t>
            </a:r>
            <a:r>
              <a:rPr lang="zh-CN" altLang="en-US" sz="3600" b="1" noProof="0">
                <a:ln>
                  <a:noFill/>
                </a:ln>
                <a:solidFill>
                  <a:schemeClr val="tx2"/>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rPr>
              <a:t>作者使用了许多四字语（特别是成语）以及整齐的对偶句。使文章读起来，琅琅上口，铿锵有力，富于音乐美。 请分别再举出几个例子。</a:t>
            </a:r>
            <a:endParaRPr lang="zh-CN" altLang="en-US" sz="3600" b="1" noProof="0">
              <a:ln>
                <a:noFill/>
              </a:ln>
              <a:solidFill>
                <a:schemeClr val="tx2"/>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983480" y="118999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rPr>
              <a:t>拓展积累</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635" y="0"/>
            <a:ext cx="12192635" cy="6858000"/>
          </a:xfrm>
          <a:prstGeom prst="rect">
            <a:avLst/>
          </a:prstGeom>
        </p:spPr>
      </p:pic>
      <p:sp>
        <p:nvSpPr>
          <p:cNvPr id="3" name="文本框 2"/>
          <p:cNvSpPr txBox="1"/>
          <p:nvPr/>
        </p:nvSpPr>
        <p:spPr>
          <a:xfrm>
            <a:off x="4983480" y="106934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rPr>
              <a:t>拓展积累</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endParaRPr>
          </a:p>
        </p:txBody>
      </p:sp>
      <p:sp>
        <p:nvSpPr>
          <p:cNvPr id="2" name="文本框 1"/>
          <p:cNvSpPr txBox="1"/>
          <p:nvPr/>
        </p:nvSpPr>
        <p:spPr>
          <a:xfrm>
            <a:off x="3562985" y="1950720"/>
            <a:ext cx="5430520" cy="645160"/>
          </a:xfrm>
          <a:prstGeom prst="rect">
            <a:avLst/>
          </a:prstGeom>
          <a:noFill/>
        </p:spPr>
        <p:txBody>
          <a:bodyPr wrap="square" rtlCol="0" anchor="t">
            <a:spAutoFit/>
            <a:scene3d>
              <a:camera prst="orthographicFront"/>
              <a:lightRig rig="threePt" dir="t"/>
            </a:scene3d>
          </a:bodyPr>
          <a:p>
            <a:r>
              <a:rPr lang="zh-CN" altLang="en-US" sz="3600" b="1" dirty="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cs typeface="汉语拼音" panose="000B0604020202020204" pitchFamily="34" charset="0"/>
                <a:sym typeface="+mn-ea"/>
              </a:rPr>
              <a:t>（一）</a:t>
            </a:r>
            <a:r>
              <a:rPr lang="zh-CN" altLang="en-US" sz="3600" b="1" noProof="0">
                <a:solidFill>
                  <a:schemeClr val="tx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j-cs"/>
                <a:sym typeface="+mn-ea"/>
              </a:rPr>
              <a:t>四字语（成语）</a:t>
            </a:r>
            <a:endParaRPr lang="zh-CN" altLang="en-US" sz="3600" b="1" noProof="0" dirty="0">
              <a:solidFill>
                <a:schemeClr val="tx1"/>
              </a:solidFill>
              <a:effectLst>
                <a:outerShdw blurRad="38100" dist="38100" dir="2700000" algn="tl">
                  <a:srgbClr val="000000">
                    <a:alpha val="43137"/>
                  </a:srgbClr>
                </a:outerShdw>
              </a:effectLst>
              <a:uLnTx/>
              <a:uFillTx/>
              <a:latin typeface="黑体" panose="02010609060101010101" charset="-122"/>
              <a:ea typeface="黑体" panose="02010609060101010101" charset="-122"/>
              <a:cs typeface="+mj-cs"/>
              <a:sym typeface="+mn-ea"/>
            </a:endParaRPr>
          </a:p>
        </p:txBody>
      </p:sp>
      <p:sp>
        <p:nvSpPr>
          <p:cNvPr id="4" name="文本框 3"/>
          <p:cNvSpPr txBox="1"/>
          <p:nvPr/>
        </p:nvSpPr>
        <p:spPr>
          <a:xfrm>
            <a:off x="2294890" y="2920365"/>
            <a:ext cx="7602220" cy="2861310"/>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algn="ctr" fontAlgn="auto">
              <a:lnSpc>
                <a:spcPct val="100000"/>
              </a:lnSpc>
              <a:buFontTx/>
              <a:buNone/>
            </a:pP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目不窥园　       足不下楼</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endParaRPr>
          </a:p>
          <a:p>
            <a:pPr algn="ctr" fontAlgn="auto">
              <a:lnSpc>
                <a:spcPct val="100000"/>
              </a:lnSpc>
              <a:buFontTx/>
              <a:buNone/>
            </a:pP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兀兀穷年         沥尽心血</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endParaRPr>
          </a:p>
          <a:p>
            <a:pPr algn="ctr" fontAlgn="auto">
              <a:lnSpc>
                <a:spcPct val="100000"/>
              </a:lnSpc>
              <a:buFontTx/>
              <a:buNone/>
            </a:pP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潜心贯注         心会神凝</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endParaRPr>
          </a:p>
          <a:p>
            <a:pPr algn="ctr" fontAlgn="auto">
              <a:lnSpc>
                <a:spcPct val="100000"/>
              </a:lnSpc>
              <a:buFontTx/>
              <a:buNone/>
            </a:pP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仰之弥高         钻之弥坚</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endParaRPr>
          </a:p>
          <a:p>
            <a:pPr algn="ctr" fontAlgn="auto">
              <a:lnSpc>
                <a:spcPct val="100000"/>
              </a:lnSpc>
              <a:buFontTx/>
              <a:buNone/>
            </a:pPr>
            <a:r>
              <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rPr>
              <a:t>迥乎不同         一反既往</a:t>
            </a:r>
            <a:endParaRPr lang="zh-CN" altLang="en-US" sz="3600" b="1" dirty="0">
              <a:solidFill>
                <a:schemeClr val="accent4"/>
              </a:solidFill>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029"/>
          <p:cNvPicPr>
            <a:picLocks noChangeAspect="1"/>
          </p:cNvPicPr>
          <p:nvPr/>
        </p:nvPicPr>
        <p:blipFill>
          <a:blip r:embed="rId1"/>
          <a:stretch>
            <a:fillRect/>
          </a:stretch>
        </p:blipFill>
        <p:spPr>
          <a:xfrm>
            <a:off x="0" y="0"/>
            <a:ext cx="12192000" cy="6858000"/>
          </a:xfrm>
          <a:prstGeom prst="rect">
            <a:avLst/>
          </a:prstGeom>
        </p:spPr>
      </p:pic>
      <p:sp>
        <p:nvSpPr>
          <p:cNvPr id="3" name="文本框 2"/>
          <p:cNvSpPr txBox="1"/>
          <p:nvPr/>
        </p:nvSpPr>
        <p:spPr>
          <a:xfrm>
            <a:off x="4983480" y="70675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rPr>
              <a:t>拓展积累</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endParaRPr>
          </a:p>
        </p:txBody>
      </p:sp>
      <p:sp>
        <p:nvSpPr>
          <p:cNvPr id="2" name="文本框 1"/>
          <p:cNvSpPr txBox="1"/>
          <p:nvPr/>
        </p:nvSpPr>
        <p:spPr>
          <a:xfrm>
            <a:off x="4363720" y="1623695"/>
            <a:ext cx="2937510" cy="645160"/>
          </a:xfrm>
          <a:prstGeom prst="rect">
            <a:avLst/>
          </a:prstGeom>
          <a:noFill/>
        </p:spPr>
        <p:txBody>
          <a:bodyPr wrap="none" rtlCol="0" anchor="t">
            <a:spAutoFit/>
            <a:scene3d>
              <a:camera prst="orthographicFront"/>
              <a:lightRig rig="threePt" dir="t"/>
            </a:scene3d>
          </a:bodyPr>
          <a:p>
            <a:r>
              <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（二）对偶句</a:t>
            </a:r>
            <a:endParaRPr lang="zh-CN" altLang="en-US" sz="36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4" name="文本框 3"/>
          <p:cNvSpPr txBox="1"/>
          <p:nvPr/>
        </p:nvSpPr>
        <p:spPr>
          <a:xfrm>
            <a:off x="3088640" y="2555240"/>
            <a:ext cx="7313295" cy="3046095"/>
          </a:xfrm>
          <a:prstGeom prst="rect">
            <a:avLst/>
          </a:prstGeom>
          <a:noFill/>
        </p:spPr>
        <p:txBody>
          <a:bodyPr wrap="square" rtlCol="0" anchor="t">
            <a:spAutoFit/>
            <a:scene3d>
              <a:camera prst="orthographicFront"/>
              <a:lightRig rig="soft" dir="t">
                <a:rot lat="0" lon="0" rev="15600000"/>
              </a:lightRig>
            </a:scene3d>
            <a:sp3d extrusionH="57150" prstMaterial="softEdge">
              <a:bevelT w="25400" h="38100"/>
            </a:sp3d>
          </a:bodyPr>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1.</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人家说了再做，我是做了再说。</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endParaRPr>
          </a:p>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2.</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目不窥园，足不下楼。</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endParaRPr>
          </a:p>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3.</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不动不响，无声无闻 。</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endParaRPr>
          </a:p>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4.</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动人心，鼓壮志。</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endParaRPr>
          </a:p>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5.</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气冲斗牛，声震天地。</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endParaRPr>
          </a:p>
          <a:p>
            <a:pPr indent="0">
              <a:buFontTx/>
              <a:buNone/>
            </a:pPr>
            <a:r>
              <a:rPr lang="en-US" altLang="zh-CN" sz="3200" b="1" dirty="0">
                <a:solidFill>
                  <a:schemeClr val="accent4"/>
                </a:solidFill>
                <a:effectLst/>
                <a:latin typeface="黑体" panose="02010609060101010101" charset="-122"/>
                <a:ea typeface="黑体" panose="02010609060101010101" charset="-122"/>
                <a:cs typeface="黑体" panose="02010609060101010101" charset="-122"/>
                <a:sym typeface="+mn-ea"/>
              </a:rPr>
              <a:t>6.</a:t>
            </a:r>
            <a:r>
              <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rPr>
              <a:t>他，是口的巨人。他，是行的高标。</a:t>
            </a:r>
            <a:endParaRPr lang="zh-CN" altLang="en-US" sz="3200" b="1" dirty="0">
              <a:solidFill>
                <a:schemeClr val="accent4"/>
              </a:solidFill>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5031105" y="635"/>
            <a:ext cx="7160895" cy="6858000"/>
          </a:xfrm>
          <a:prstGeom prst="rect">
            <a:avLst/>
          </a:prstGeom>
        </p:spPr>
      </p:pic>
      <p:sp>
        <p:nvSpPr>
          <p:cNvPr id="2" name="文本框 1"/>
          <p:cNvSpPr txBox="1"/>
          <p:nvPr/>
        </p:nvSpPr>
        <p:spPr>
          <a:xfrm>
            <a:off x="7216140" y="431800"/>
            <a:ext cx="2735580" cy="706755"/>
          </a:xfrm>
          <a:prstGeom prst="rect">
            <a:avLst/>
          </a:prstGeom>
          <a:noFill/>
        </p:spPr>
        <p:txBody>
          <a:bodyPr wrap="none" rtlCol="0" anchor="t">
            <a:spAutoFit/>
            <a:scene3d>
              <a:camera prst="orthographicFront"/>
              <a:lightRig rig="threePt" dir="t"/>
            </a:scene3d>
          </a:bodyPr>
          <a:p>
            <a:r>
              <a:rPr lang="zh-CN" altLang="en-US" sz="4000" b="1" dirty="0" smtClean="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介绍闻一多</a:t>
            </a:r>
            <a:endParaRPr lang="zh-CN" altLang="en-US" sz="4000" b="1" dirty="0" smtClean="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pic>
        <p:nvPicPr>
          <p:cNvPr id="8195" name="Picture 3" descr="wenyiduo"/>
          <p:cNvPicPr>
            <a:picLocks noChangeAspect="1" noChangeArrowheads="1"/>
          </p:cNvPicPr>
          <p:nvPr/>
        </p:nvPicPr>
        <p:blipFill>
          <a:blip r:embed="rId2"/>
          <a:srcRect/>
          <a:stretch>
            <a:fillRect/>
          </a:stretch>
        </p:blipFill>
        <p:spPr bwMode="auto">
          <a:xfrm>
            <a:off x="635" y="0"/>
            <a:ext cx="5030470" cy="6858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p:nvPr/>
        </p:nvSpPr>
        <p:spPr>
          <a:xfrm>
            <a:off x="5647055" y="1306195"/>
            <a:ext cx="5874385" cy="5015865"/>
          </a:xfrm>
          <a:prstGeom prst="rect">
            <a:avLst/>
          </a:prstGeom>
          <a:noFill/>
        </p:spPr>
        <p:txBody>
          <a:bodyPr wrap="square" rtlCol="0" anchor="t">
            <a:spAutoFit/>
          </a:bodyPr>
          <a:p>
            <a:pPr eaLnBrk="1" hangingPunct="1">
              <a:spcBef>
                <a:spcPct val="50000"/>
              </a:spcBef>
              <a:buFontTx/>
              <a:buNone/>
            </a:pPr>
            <a:r>
              <a:rPr lang="en-US" altLang="zh-CN" sz="3200" b="1" dirty="0">
                <a:solidFill>
                  <a:srgbClr val="FF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a:t>
            </a:r>
            <a:r>
              <a:rPr lang="zh-CN" altLang="en-US" sz="32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闻一多：</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本名家骅，著名诗人、学者、爱国民主战士。</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1922</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年赴美国芝加哥美术学院学习。</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1925</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年回国，任青岛大学、清华大学教授。</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1923</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年出版第一部诗集</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红烛</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1928</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年出版第二部诗集</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死水</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“一二</a:t>
            </a:r>
            <a:r>
              <a:rPr lang="en-US" altLang="zh-CN"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一”惨案发生后，他更英勇地投身爱国民主运动，最后献出了宝贵的生命。 </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ox(in)">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3" name="文本框 2"/>
          <p:cNvSpPr txBox="1"/>
          <p:nvPr/>
        </p:nvSpPr>
        <p:spPr>
          <a:xfrm>
            <a:off x="4817110" y="137160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rPr>
              <a:t>布置作业</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cs typeface="汉语拼音" panose="000B0604020202020204" pitchFamily="34" charset="0"/>
              <a:sym typeface="+mn-ea"/>
            </a:endParaRPr>
          </a:p>
        </p:txBody>
      </p:sp>
      <p:sp>
        <p:nvSpPr>
          <p:cNvPr id="2" name="文本框 1"/>
          <p:cNvSpPr txBox="1"/>
          <p:nvPr/>
        </p:nvSpPr>
        <p:spPr>
          <a:xfrm>
            <a:off x="1560195" y="2552700"/>
            <a:ext cx="9373870" cy="1753235"/>
          </a:xfrm>
          <a:prstGeom prst="rect">
            <a:avLst/>
          </a:prstGeom>
          <a:noFill/>
        </p:spPr>
        <p:txBody>
          <a:bodyPr wrap="square" rtlCol="0" anchor="t">
            <a:spAutoFit/>
          </a:bodyPr>
          <a:p>
            <a:pPr fontAlgn="auto">
              <a:lnSpc>
                <a:spcPct val="100000"/>
              </a:lnSpc>
            </a:pP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、课</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外阅读闻一多的《太阳吟》等诗作，欣赏其艺术特色，感受其中的精神追求。</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a:p>
            <a:pPr fontAlgn="auto">
              <a:lnSpc>
                <a:spcPct val="100000"/>
              </a:lnSpc>
            </a:pP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、完成课后习题。</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0" y="0"/>
            <a:ext cx="12192000" cy="6858000"/>
          </a:xfrm>
          <a:prstGeom prst="rect">
            <a:avLst/>
          </a:prstGeom>
        </p:spPr>
      </p:pic>
      <p:sp>
        <p:nvSpPr>
          <p:cNvPr id="2" name="文本框 1"/>
          <p:cNvSpPr txBox="1"/>
          <p:nvPr/>
        </p:nvSpPr>
        <p:spPr>
          <a:xfrm>
            <a:off x="1190625" y="1644015"/>
            <a:ext cx="10031730" cy="4523105"/>
          </a:xfrm>
          <a:prstGeom prst="rect">
            <a:avLst/>
          </a:prstGeom>
          <a:noFill/>
        </p:spPr>
        <p:txBody>
          <a:bodyPr wrap="square" rtlCol="0" anchor="t">
            <a:spAutoFit/>
          </a:bodyPr>
          <a:p>
            <a:pPr fontAlgn="auto">
              <a:lnSpc>
                <a:spcPct val="100000"/>
              </a:lnSpc>
            </a:pP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    20</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世纪</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30</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年代臧克家在国立青岛大学学习期间，是闻一多先生的学生，经常出入于闻一多的办公室和家中，向其请教。闻一多也很赏识臧克家，两人书信往来甚密，相知很深。闻一多先生遇难后，臧克家于</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1946</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8</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月</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撰写了</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我的先生闻一多</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以示悼念。</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1980</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年</a:t>
            </a:r>
            <a:r>
              <a:rPr lang="en-US" altLang="zh-CN"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2</a:t>
            </a:r>
            <a:r>
              <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月又写了本篇叙事散文，介绍了闻一多先生作为诗人、学者和革命家的光荣事迹。</a:t>
            </a:r>
            <a:endParaRPr lang="zh-CN" altLang="en-US" sz="36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944745" y="663575"/>
            <a:ext cx="2225040" cy="706755"/>
          </a:xfrm>
          <a:prstGeom prst="rect">
            <a:avLst/>
          </a:prstGeom>
          <a:noFill/>
        </p:spPr>
        <p:txBody>
          <a:bodyPr wrap="none" rtlCol="0" anchor="t">
            <a:spAutoFit/>
            <a:scene3d>
              <a:camera prst="orthographicFront"/>
              <a:lightRig rig="threePt" dir="t"/>
            </a:scene3d>
          </a:bodyPr>
          <a:p>
            <a:r>
              <a:rPr lang="zh-CN" altLang="en-US" sz="4000" b="1">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rPr>
              <a:t>写作背景</a:t>
            </a:r>
            <a:endParaRPr lang="zh-CN" altLang="en-US" sz="4000" b="1">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4983480" y="55562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检查预习</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969645" y="1444625"/>
            <a:ext cx="3396615" cy="64516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zh-CN" altLang="en-US" sz="3600" b="1">
                <a:solidFill>
                  <a:schemeClr val="accent4"/>
                </a:solidFill>
                <a:effectLst/>
                <a:latin typeface="黑体" panose="02010609060101010101" charset="-122"/>
                <a:ea typeface="黑体" panose="02010609060101010101" charset="-122"/>
              </a:rPr>
              <a:t>（一）字词读音</a:t>
            </a:r>
            <a:endParaRPr lang="zh-CN" altLang="en-US" sz="3600" b="1">
              <a:solidFill>
                <a:schemeClr val="accent4"/>
              </a:solidFill>
              <a:effectLst/>
              <a:latin typeface="黑体" panose="02010609060101010101" charset="-122"/>
              <a:ea typeface="黑体" panose="02010609060101010101" charset="-122"/>
            </a:endParaRPr>
          </a:p>
        </p:txBody>
      </p:sp>
      <p:sp>
        <p:nvSpPr>
          <p:cNvPr id="8195" name="Text Box 3"/>
          <p:cNvSpPr txBox="1">
            <a:spLocks noChangeArrowheads="1"/>
          </p:cNvSpPr>
          <p:nvPr/>
        </p:nvSpPr>
        <p:spPr bwMode="auto">
          <a:xfrm>
            <a:off x="1524000" y="2700655"/>
            <a:ext cx="924433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dirty="0">
                <a:solidFill>
                  <a:schemeClr val="accent1"/>
                </a:solidFill>
                <a:effectLst>
                  <a:outerShdw blurRad="38100" dist="38100" dir="2700000" algn="tl">
                    <a:srgbClr val="000000">
                      <a:alpha val="43137"/>
                    </a:srgbClr>
                  </a:outerShdw>
                </a:effectLst>
                <a:latin typeface="黑体" panose="02010609060101010101" charset="-122"/>
                <a:ea typeface="黑体" panose="02010609060101010101" charset="-122"/>
              </a:rPr>
              <a:t>衰</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微    </a:t>
            </a:r>
            <a:r>
              <a:rPr kumimoji="1" lang="zh-CN" altLang="en-US" sz="3600" b="1" dirty="0">
                <a:solidFill>
                  <a:schemeClr val="accent1"/>
                </a:solidFill>
                <a:effectLst>
                  <a:outerShdw blurRad="38100" dist="38100" dir="2700000" algn="tl">
                    <a:srgbClr val="000000">
                      <a:alpha val="43137"/>
                    </a:srgbClr>
                  </a:outerShdw>
                </a:effectLst>
                <a:latin typeface="黑体" panose="02010609060101010101" charset="-122"/>
                <a:ea typeface="黑体" panose="02010609060101010101" charset="-122"/>
              </a:rPr>
              <a:t>赫</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然   </a:t>
            </a:r>
            <a:r>
              <a:rPr kumimoji="1" lang="zh-CN" altLang="en-US" sz="3600" b="1" dirty="0">
                <a:solidFill>
                  <a:schemeClr val="accent1"/>
                </a:solidFill>
                <a:effectLst>
                  <a:outerShdw blurRad="38100" dist="38100" dir="2700000" algn="tl">
                    <a:srgbClr val="000000">
                      <a:alpha val="43137"/>
                    </a:srgbClr>
                  </a:outerShdw>
                </a:effectLst>
                <a:latin typeface="黑体" panose="02010609060101010101" charset="-122"/>
                <a:ea typeface="黑体" panose="02010609060101010101" charset="-122"/>
              </a:rPr>
              <a:t>迭</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起    </a:t>
            </a:r>
            <a:r>
              <a:rPr kumimoji="1" lang="zh-CN" altLang="en-US" sz="3600" b="1" dirty="0">
                <a:solidFill>
                  <a:schemeClr val="accent1"/>
                </a:solidFill>
                <a:effectLst>
                  <a:outerShdw blurRad="38100" dist="38100" dir="2700000" algn="tl">
                    <a:srgbClr val="000000">
                      <a:alpha val="43137"/>
                    </a:srgbClr>
                  </a:outerShdw>
                </a:effectLst>
                <a:latin typeface="黑体" panose="02010609060101010101" charset="-122"/>
                <a:ea typeface="黑体" panose="02010609060101010101" charset="-122"/>
              </a:rPr>
              <a:t>锲</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而不舍   </a:t>
            </a:r>
            <a:r>
              <a:rPr kumimoji="1" lang="zh-CN" altLang="en-US" sz="3600" b="1" dirty="0">
                <a:solidFill>
                  <a:schemeClr val="accent1"/>
                </a:solidFill>
                <a:effectLst>
                  <a:outerShdw blurRad="38100" dist="38100" dir="2700000" algn="tl">
                    <a:srgbClr val="000000">
                      <a:alpha val="43137"/>
                    </a:srgbClr>
                  </a:outerShdw>
                </a:effectLst>
                <a:latin typeface="黑体" panose="02010609060101010101" charset="-122"/>
                <a:ea typeface="黑体" panose="02010609060101010101" charset="-122"/>
              </a:rPr>
              <a:t>卓</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越</a:t>
            </a:r>
            <a:endPar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8196" name="Text Box 4"/>
          <p:cNvSpPr txBox="1">
            <a:spLocks noChangeArrowheads="1"/>
          </p:cNvSpPr>
          <p:nvPr/>
        </p:nvSpPr>
        <p:spPr bwMode="auto">
          <a:xfrm>
            <a:off x="1524000" y="3957955"/>
            <a:ext cx="948055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沥</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尽心血      </a:t>
            </a: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潜</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心贯注      </a:t>
            </a: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慷   慨 </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淋漓</a:t>
            </a:r>
            <a:endPar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8197" name="Text Box 5"/>
          <p:cNvSpPr txBox="1">
            <a:spLocks noChangeArrowheads="1"/>
          </p:cNvSpPr>
          <p:nvPr/>
        </p:nvSpPr>
        <p:spPr bwMode="auto">
          <a:xfrm>
            <a:off x="1287145" y="5162550"/>
            <a:ext cx="971804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气</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冲斗牛   </a:t>
            </a: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迥</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乎不同   目不</a:t>
            </a: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窥</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园   兀</a:t>
            </a:r>
            <a:r>
              <a:rPr kumimoji="1" lang="zh-CN" altLang="en-US" sz="3600" b="1" dirty="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兀</a:t>
            </a:r>
            <a:r>
              <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rPr>
              <a:t>穷年　　　　　　　　　　</a:t>
            </a:r>
            <a:endParaRPr kumimoji="1" lang="zh-CN" altLang="en-US" sz="36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9222" name="Text Box 6"/>
          <p:cNvSpPr txBox="1">
            <a:spLocks noChangeArrowheads="1"/>
          </p:cNvSpPr>
          <p:nvPr/>
        </p:nvSpPr>
        <p:spPr bwMode="auto">
          <a:xfrm>
            <a:off x="1433830" y="2089785"/>
            <a:ext cx="957135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
                <a:rot lat="0" lon="0" rev="15600000"/>
              </a:lightRig>
            </a:scene3d>
            <a:sp3d extrusionH="57150" prstMaterial="softEdge">
              <a:bevelT w="25400" h="38100"/>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3600" b="1">
                <a:solidFill>
                  <a:schemeClr val="accent4"/>
                </a:solidFill>
                <a:effectLst/>
                <a:latin typeface="黑体" panose="02010609060101010101" charset="-122"/>
                <a:ea typeface="黑体" panose="02010609060101010101" charset="-122"/>
              </a:rPr>
              <a:t>shuāi    hè     dié    qiè        zhuó</a:t>
            </a:r>
            <a:endParaRPr kumimoji="1" lang="en-US" altLang="zh-CN" sz="3600" b="1">
              <a:solidFill>
                <a:schemeClr val="accent4"/>
              </a:solidFill>
              <a:effectLst/>
              <a:latin typeface="黑体" panose="02010609060101010101" charset="-122"/>
              <a:ea typeface="黑体" panose="02010609060101010101" charset="-122"/>
            </a:endParaRPr>
          </a:p>
        </p:txBody>
      </p:sp>
      <p:sp>
        <p:nvSpPr>
          <p:cNvPr id="9223" name="Text Box 7"/>
          <p:cNvSpPr txBox="1">
            <a:spLocks noChangeArrowheads="1"/>
          </p:cNvSpPr>
          <p:nvPr/>
        </p:nvSpPr>
        <p:spPr bwMode="auto">
          <a:xfrm>
            <a:off x="1524000" y="3345815"/>
            <a:ext cx="877760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
                <a:rot lat="0" lon="0" rev="15600000"/>
              </a:lightRig>
            </a:scene3d>
            <a:sp3d extrusionH="57150" prstMaterial="softEdge">
              <a:bevelT w="25400" h="38100"/>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3600" b="1" dirty="0" err="1">
                <a:solidFill>
                  <a:schemeClr val="accent4"/>
                </a:solidFill>
                <a:effectLst/>
                <a:latin typeface="黑体" panose="02010609060101010101" charset="-122"/>
                <a:ea typeface="黑体" panose="02010609060101010101" charset="-122"/>
              </a:rPr>
              <a:t>lì</a:t>
            </a:r>
            <a:r>
              <a:rPr kumimoji="1" lang="en-US" altLang="zh-CN" sz="3600" b="1" dirty="0">
                <a:solidFill>
                  <a:schemeClr val="accent4"/>
                </a:solidFill>
                <a:effectLst/>
                <a:latin typeface="黑体" panose="02010609060101010101" charset="-122"/>
                <a:ea typeface="黑体" panose="02010609060101010101" charset="-122"/>
              </a:rPr>
              <a:t>             </a:t>
            </a:r>
            <a:r>
              <a:rPr kumimoji="1" lang="en-US" altLang="zh-CN" sz="3600" b="1" dirty="0" err="1">
                <a:solidFill>
                  <a:schemeClr val="accent4"/>
                </a:solidFill>
                <a:effectLst/>
                <a:latin typeface="黑体" panose="02010609060101010101" charset="-122"/>
                <a:ea typeface="黑体" panose="02010609060101010101" charset="-122"/>
              </a:rPr>
              <a:t>qián</a:t>
            </a:r>
            <a:r>
              <a:rPr kumimoji="1" lang="en-US" altLang="zh-CN" sz="3600" b="1" dirty="0">
                <a:solidFill>
                  <a:schemeClr val="accent4"/>
                </a:solidFill>
                <a:effectLst/>
                <a:latin typeface="黑体" panose="02010609060101010101" charset="-122"/>
                <a:ea typeface="黑体" panose="02010609060101010101" charset="-122"/>
              </a:rPr>
              <a:t>        </a:t>
            </a:r>
            <a:r>
              <a:rPr kumimoji="1" lang="en-US" altLang="zh-CN" sz="3600" b="1" dirty="0" err="1">
                <a:solidFill>
                  <a:schemeClr val="accent4"/>
                </a:solidFill>
                <a:effectLst/>
                <a:latin typeface="黑体" panose="02010609060101010101" charset="-122"/>
                <a:ea typeface="黑体" panose="02010609060101010101" charset="-122"/>
              </a:rPr>
              <a:t>kāng kăi</a:t>
            </a:r>
            <a:r>
              <a:rPr kumimoji="1" lang="en-US" altLang="zh-CN" sz="3600" b="1" dirty="0">
                <a:solidFill>
                  <a:schemeClr val="accent4"/>
                </a:solidFill>
                <a:effectLst/>
                <a:latin typeface="黑体" panose="02010609060101010101" charset="-122"/>
                <a:ea typeface="黑体" panose="02010609060101010101" charset="-122"/>
              </a:rPr>
              <a:t>   </a:t>
            </a:r>
            <a:r>
              <a:rPr kumimoji="1" lang="en-US" altLang="zh-CN" sz="3200" b="1" dirty="0">
                <a:solidFill>
                  <a:schemeClr val="accent4"/>
                </a:solidFill>
                <a:effectLst/>
                <a:latin typeface="黑体" panose="02010609060101010101" charset="-122"/>
                <a:ea typeface="黑体" panose="02010609060101010101" charset="-122"/>
              </a:rPr>
              <a:t>  </a:t>
            </a:r>
            <a:endParaRPr kumimoji="1" lang="en-US" altLang="zh-CN" sz="3200" b="1" dirty="0">
              <a:solidFill>
                <a:schemeClr val="accent4"/>
              </a:solidFill>
              <a:effectLst/>
              <a:latin typeface="黑体" panose="02010609060101010101" charset="-122"/>
              <a:ea typeface="黑体" panose="02010609060101010101" charset="-122"/>
            </a:endParaRPr>
          </a:p>
        </p:txBody>
      </p:sp>
      <p:sp>
        <p:nvSpPr>
          <p:cNvPr id="9224" name="Text Box 8"/>
          <p:cNvSpPr txBox="1">
            <a:spLocks noChangeArrowheads="1"/>
          </p:cNvSpPr>
          <p:nvPr/>
        </p:nvSpPr>
        <p:spPr bwMode="auto">
          <a:xfrm>
            <a:off x="1286510" y="4603115"/>
            <a:ext cx="94818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soft" dir="t">
                <a:rot lat="0" lon="0" rev="15600000"/>
              </a:lightRig>
            </a:scene3d>
            <a:sp3d extrusionH="57150" prstMaterial="softEdge">
              <a:bevelT w="25400" h="38100"/>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kumimoji="1" lang="en-US" altLang="zh-CN" sz="3600" b="1">
                <a:solidFill>
                  <a:schemeClr val="accent4"/>
                </a:solidFill>
                <a:effectLst/>
                <a:latin typeface="黑体" panose="02010609060101010101" charset="-122"/>
                <a:ea typeface="黑体" panose="02010609060101010101" charset="-122"/>
                <a:cs typeface="黑体" panose="02010609060101010101" charset="-122"/>
              </a:rPr>
              <a:t>qì        jiŏng       </a:t>
            </a:r>
            <a:r>
              <a:rPr kumimoji="1" lang="zh-CN" altLang="en-US" sz="3600" b="1">
                <a:solidFill>
                  <a:schemeClr val="accent4"/>
                </a:solidFill>
                <a:effectLst/>
                <a:latin typeface="黑体" panose="02010609060101010101" charset="-122"/>
                <a:ea typeface="黑体" panose="02010609060101010101" charset="-122"/>
                <a:cs typeface="黑体" panose="02010609060101010101" charset="-122"/>
              </a:rPr>
              <a:t>　 </a:t>
            </a:r>
            <a:r>
              <a:rPr kumimoji="1" lang="en-US" altLang="zh-CN" sz="3600" b="1">
                <a:solidFill>
                  <a:schemeClr val="accent4"/>
                </a:solidFill>
                <a:effectLst/>
                <a:latin typeface="黑体" panose="02010609060101010101" charset="-122"/>
                <a:ea typeface="黑体" panose="02010609060101010101" charset="-122"/>
                <a:cs typeface="黑体" panose="02010609060101010101" charset="-122"/>
              </a:rPr>
              <a:t>kuī   </a:t>
            </a:r>
            <a:r>
              <a:rPr kumimoji="1" lang="zh-CN" altLang="en-US" sz="3600" b="1">
                <a:solidFill>
                  <a:schemeClr val="accent4"/>
                </a:solidFill>
                <a:effectLst/>
                <a:latin typeface="黑体" panose="02010609060101010101" charset="-122"/>
                <a:ea typeface="黑体" panose="02010609060101010101" charset="-122"/>
                <a:cs typeface="黑体" panose="02010609060101010101" charset="-122"/>
              </a:rPr>
              <a:t>　  </a:t>
            </a:r>
            <a:r>
              <a:rPr kumimoji="1" lang="en-US" altLang="zh-CN" sz="3600" b="1">
                <a:solidFill>
                  <a:schemeClr val="accent4"/>
                </a:solidFill>
                <a:effectLst/>
                <a:latin typeface="黑体" panose="02010609060101010101" charset="-122"/>
                <a:ea typeface="黑体" panose="02010609060101010101" charset="-122"/>
                <a:cs typeface="黑体" panose="02010609060101010101" charset="-122"/>
              </a:rPr>
              <a:t>wù</a:t>
            </a:r>
            <a:endParaRPr kumimoji="1" lang="en-US" altLang="zh-CN" sz="3600" b="1">
              <a:solidFill>
                <a:schemeClr val="accent4"/>
              </a:solidFill>
              <a:effectLst/>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slide(fromBottom)">
                                      <p:cBhvr>
                                        <p:cTn id="7" dur="5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transition="in" filter="slide(fromBottom)">
                                      <p:cBhvr>
                                        <p:cTn id="12" dur="500"/>
                                        <p:tgtEl>
                                          <p:spTgt spid="922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9224"/>
                                        </p:tgtEl>
                                        <p:attrNameLst>
                                          <p:attrName>style.visibility</p:attrName>
                                        </p:attrNameLst>
                                      </p:cBhvr>
                                      <p:to>
                                        <p:strVal val="visible"/>
                                      </p:to>
                                    </p:set>
                                    <p:animEffect transition="in" filter="slide(fromBottom)">
                                      <p:cBhvr>
                                        <p:cTn id="17" dur="5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autoUpdateAnimBg="0"/>
      <p:bldP spid="9223" grpId="0" autoUpdateAnimBg="0"/>
      <p:bldP spid="922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0"/>
            <a:ext cx="12192635" cy="6858000"/>
          </a:xfrm>
          <a:prstGeom prst="rect">
            <a:avLst/>
          </a:prstGeom>
        </p:spPr>
      </p:pic>
      <p:sp>
        <p:nvSpPr>
          <p:cNvPr id="2" name="文本框 1"/>
          <p:cNvSpPr txBox="1"/>
          <p:nvPr/>
        </p:nvSpPr>
        <p:spPr>
          <a:xfrm>
            <a:off x="4983480" y="55562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检查预习</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1193800" y="1262380"/>
            <a:ext cx="3396615" cy="64516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zh-CN" altLang="en-US" sz="3600" b="1" dirty="0">
                <a:solidFill>
                  <a:schemeClr val="accent4"/>
                </a:solidFill>
                <a:effectLst/>
                <a:latin typeface="黑体" panose="02010609060101010101" charset="-122"/>
                <a:ea typeface="黑体" panose="02010609060101010101" charset="-122"/>
                <a:sym typeface="+mn-ea"/>
              </a:rPr>
              <a:t>（二）词语解释</a:t>
            </a:r>
            <a:endParaRPr lang="zh-CN" altLang="en-US" sz="3600" b="1" dirty="0">
              <a:solidFill>
                <a:schemeClr val="accent4"/>
              </a:solidFill>
              <a:effectLst/>
              <a:latin typeface="黑体" panose="02010609060101010101" charset="-122"/>
              <a:ea typeface="黑体" panose="02010609060101010101" charset="-122"/>
              <a:sym typeface="+mn-ea"/>
            </a:endParaRPr>
          </a:p>
        </p:txBody>
      </p:sp>
      <p:sp>
        <p:nvSpPr>
          <p:cNvPr id="11" name="Text Box 2053"/>
          <p:cNvSpPr txBox="1"/>
          <p:nvPr/>
        </p:nvSpPr>
        <p:spPr>
          <a:xfrm>
            <a:off x="1431925" y="4862830"/>
            <a:ext cx="2369185" cy="645160"/>
          </a:xfrm>
          <a:prstGeom prst="rect">
            <a:avLst/>
          </a:prstGeom>
          <a:noFill/>
          <a:ln w="9525">
            <a:noFill/>
          </a:ln>
        </p:spPr>
        <p:txBody>
          <a:bodyPr>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一反既往：</a:t>
            </a:r>
            <a:endParaRPr lang="zh-CN" altLang="en-US" sz="3600" b="1" dirty="0">
              <a:solidFill>
                <a:schemeClr val="accent4"/>
              </a:solidFill>
              <a:effectLst/>
              <a:latin typeface="黑体" panose="02010609060101010101" charset="-122"/>
              <a:ea typeface="黑体" panose="02010609060101010101" charset="-122"/>
            </a:endParaRPr>
          </a:p>
        </p:txBody>
      </p:sp>
      <p:sp>
        <p:nvSpPr>
          <p:cNvPr id="12" name="Text Box 2051"/>
          <p:cNvSpPr txBox="1"/>
          <p:nvPr/>
        </p:nvSpPr>
        <p:spPr>
          <a:xfrm>
            <a:off x="1583055" y="2166620"/>
            <a:ext cx="2569210" cy="645160"/>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目不窥园：</a:t>
            </a:r>
            <a:endParaRPr lang="zh-CN" altLang="en-US" sz="3600" b="1" dirty="0">
              <a:solidFill>
                <a:schemeClr val="accent4"/>
              </a:solidFill>
              <a:effectLst/>
              <a:latin typeface="黑体" panose="02010609060101010101" charset="-122"/>
              <a:ea typeface="黑体" panose="02010609060101010101" charset="-122"/>
            </a:endParaRPr>
          </a:p>
        </p:txBody>
      </p:sp>
      <p:sp>
        <p:nvSpPr>
          <p:cNvPr id="13" name="Text Box 2052"/>
          <p:cNvSpPr txBox="1"/>
          <p:nvPr/>
        </p:nvSpPr>
        <p:spPr>
          <a:xfrm>
            <a:off x="1431925" y="3514408"/>
            <a:ext cx="2369443" cy="645160"/>
          </a:xfrm>
          <a:prstGeom prst="rect">
            <a:avLst/>
          </a:prstGeom>
          <a:noFill/>
          <a:ln w="9525">
            <a:noFill/>
          </a:ln>
        </p:spPr>
        <p:txBody>
          <a:bodyPr>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诗兴不作：</a:t>
            </a:r>
            <a:endParaRPr lang="zh-CN" altLang="en-US" sz="3600" b="1" dirty="0">
              <a:solidFill>
                <a:schemeClr val="accent4"/>
              </a:solidFill>
              <a:effectLst/>
              <a:latin typeface="黑体" panose="02010609060101010101" charset="-122"/>
              <a:ea typeface="黑体" panose="02010609060101010101" charset="-122"/>
            </a:endParaRPr>
          </a:p>
        </p:txBody>
      </p:sp>
      <p:sp>
        <p:nvSpPr>
          <p:cNvPr id="14" name="文本框 13"/>
          <p:cNvSpPr txBox="1"/>
          <p:nvPr/>
        </p:nvSpPr>
        <p:spPr>
          <a:xfrm>
            <a:off x="4152265" y="2166620"/>
            <a:ext cx="7080250" cy="953135"/>
          </a:xfrm>
          <a:prstGeom prst="rect">
            <a:avLst/>
          </a:prstGeom>
          <a:noFill/>
        </p:spPr>
        <p:txBody>
          <a:bodyPr wrap="square" rtlCol="0" anchor="t">
            <a:spAutoFit/>
          </a:bodyPr>
          <a:p>
            <a:r>
              <a:rPr lang="zh-CN" altLang="en-US" sz="28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窥，</a:t>
            </a: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sym typeface="+mn-ea"/>
              </a:rPr>
              <a:t>从小孔或缝隙里偷偷地看。眼睛从不暗中看一看家里的园圃，即专心致志。</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15" name="文本框 14"/>
          <p:cNvSpPr txBox="1"/>
          <p:nvPr/>
        </p:nvSpPr>
        <p:spPr>
          <a:xfrm>
            <a:off x="4001135" y="3644265"/>
            <a:ext cx="7095490" cy="953135"/>
          </a:xfrm>
          <a:prstGeom prst="rect">
            <a:avLst/>
          </a:prstGeom>
          <a:noFill/>
        </p:spPr>
        <p:txBody>
          <a:bodyPr wrap="square" rtlCol="0" anchor="t">
            <a:spAutoFit/>
          </a:bodyPr>
          <a:p>
            <a:pPr>
              <a:spcBef>
                <a:spcPct val="50000"/>
              </a:spcBef>
            </a:pPr>
            <a:r>
              <a:rPr lang="zh-CN" altLang="en-US" sz="28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“作”，</a:t>
            </a: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起的意思。诗兴不作，不是不做诗，而是写诗的兴致不起、不发。</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16" name="文本框 15"/>
          <p:cNvSpPr txBox="1"/>
          <p:nvPr/>
        </p:nvSpPr>
        <p:spPr>
          <a:xfrm>
            <a:off x="4030980" y="4986020"/>
            <a:ext cx="7201535" cy="521970"/>
          </a:xfrm>
          <a:prstGeom prst="rect">
            <a:avLst/>
          </a:prstGeom>
          <a:noFill/>
        </p:spPr>
        <p:txBody>
          <a:bodyPr wrap="square" rtlCol="0" anchor="t">
            <a:spAutoFit/>
          </a:bodyPr>
          <a:p>
            <a:pPr>
              <a:spcBef>
                <a:spcPct val="50000"/>
              </a:spcBef>
            </a:pPr>
            <a:r>
              <a:rPr lang="zh-CN" altLang="en-US" sz="28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既，</a:t>
            </a: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sym typeface="+mn-ea"/>
              </a:rPr>
              <a:t>已经。</a:t>
            </a:r>
            <a:r>
              <a:rPr lang="zh-CN" altLang="en-US" sz="2800" b="1" dirty="0">
                <a:solidFill>
                  <a:schemeClr val="tx2"/>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既往，</a:t>
            </a: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sym typeface="+mn-ea"/>
              </a:rPr>
              <a:t>过去。与过去完全不一样。</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4983480" y="55562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检查预习</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21512" name="Text Box 3"/>
          <p:cNvSpPr txBox="1"/>
          <p:nvPr/>
        </p:nvSpPr>
        <p:spPr>
          <a:xfrm>
            <a:off x="1798320" y="1682115"/>
            <a:ext cx="1554480" cy="645160"/>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衰微：</a:t>
            </a:r>
            <a:endParaRPr lang="zh-CN" altLang="en-US" sz="3600" b="1" dirty="0">
              <a:solidFill>
                <a:schemeClr val="accent4"/>
              </a:solidFill>
              <a:effectLst/>
              <a:latin typeface="黑体" panose="02010609060101010101" charset="-122"/>
              <a:ea typeface="黑体" panose="02010609060101010101" charset="-122"/>
            </a:endParaRPr>
          </a:p>
        </p:txBody>
      </p:sp>
      <p:sp>
        <p:nvSpPr>
          <p:cNvPr id="21513" name="Text Box 4"/>
          <p:cNvSpPr txBox="1"/>
          <p:nvPr/>
        </p:nvSpPr>
        <p:spPr>
          <a:xfrm>
            <a:off x="1797685" y="2811780"/>
            <a:ext cx="1359535" cy="645160"/>
          </a:xfrm>
          <a:prstGeom prst="rect">
            <a:avLst/>
          </a:prstGeom>
          <a:noFill/>
          <a:ln w="9525">
            <a:noFill/>
          </a:ln>
        </p:spPr>
        <p:txBody>
          <a:bodyPr wrap="square">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赫然：</a:t>
            </a:r>
            <a:endParaRPr lang="zh-CN" altLang="en-US" sz="3600" b="1" dirty="0">
              <a:solidFill>
                <a:schemeClr val="accent4"/>
              </a:solidFill>
              <a:effectLst/>
              <a:latin typeface="黑体" panose="02010609060101010101" charset="-122"/>
              <a:ea typeface="黑体" panose="02010609060101010101" charset="-122"/>
            </a:endParaRPr>
          </a:p>
        </p:txBody>
      </p:sp>
      <p:sp>
        <p:nvSpPr>
          <p:cNvPr id="21514" name="Text Box 5"/>
          <p:cNvSpPr txBox="1"/>
          <p:nvPr/>
        </p:nvSpPr>
        <p:spPr>
          <a:xfrm>
            <a:off x="1182370" y="3920490"/>
            <a:ext cx="2590800" cy="645160"/>
          </a:xfrm>
          <a:prstGeom prst="rect">
            <a:avLst/>
          </a:prstGeom>
          <a:noFill/>
          <a:ln w="9525">
            <a:noFill/>
          </a:ln>
        </p:spPr>
        <p:txBody>
          <a:bodyPr>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潜心贯注：</a:t>
            </a:r>
            <a:endParaRPr lang="zh-CN" altLang="en-US" sz="3600" b="1" dirty="0">
              <a:solidFill>
                <a:schemeClr val="accent4"/>
              </a:solidFill>
              <a:effectLst/>
              <a:latin typeface="黑体" panose="02010609060101010101" charset="-122"/>
              <a:ea typeface="黑体" panose="02010609060101010101" charset="-122"/>
            </a:endParaRPr>
          </a:p>
        </p:txBody>
      </p:sp>
      <p:sp>
        <p:nvSpPr>
          <p:cNvPr id="21515" name="Text Box 6"/>
          <p:cNvSpPr txBox="1"/>
          <p:nvPr/>
        </p:nvSpPr>
        <p:spPr>
          <a:xfrm>
            <a:off x="953770" y="5029835"/>
            <a:ext cx="2819400" cy="645160"/>
          </a:xfrm>
          <a:prstGeom prst="rect">
            <a:avLst/>
          </a:prstGeom>
          <a:noFill/>
          <a:ln w="9525">
            <a:noFill/>
          </a:ln>
        </p:spPr>
        <p:txBody>
          <a:bodyPr>
            <a:spAutoFit/>
            <a:scene3d>
              <a:camera prst="orthographicFront"/>
              <a:lightRig rig="soft" dir="t">
                <a:rot lat="0" lon="0" rev="15600000"/>
              </a:lightRig>
            </a:scene3d>
            <a:sp3d extrusionH="57150" prstMaterial="softEdge">
              <a:bevelT w="25400" h="38100"/>
            </a:sp3d>
          </a:bodyPr>
          <a:p>
            <a:pPr>
              <a:spcBef>
                <a:spcPct val="50000"/>
              </a:spcBef>
            </a:pPr>
            <a:r>
              <a:rPr lang="zh-CN" altLang="en-US" sz="3600" b="1" dirty="0">
                <a:solidFill>
                  <a:schemeClr val="accent4"/>
                </a:solidFill>
                <a:effectLst/>
                <a:latin typeface="黑体" panose="02010609060101010101" charset="-122"/>
                <a:ea typeface="黑体" panose="02010609060101010101" charset="-122"/>
              </a:rPr>
              <a:t>慷慨淋漓：</a:t>
            </a:r>
            <a:endParaRPr lang="zh-CN" altLang="en-US" sz="3600" b="1" dirty="0">
              <a:solidFill>
                <a:schemeClr val="accent4"/>
              </a:solidFill>
              <a:effectLst/>
              <a:latin typeface="黑体" panose="02010609060101010101" charset="-122"/>
              <a:ea typeface="黑体" panose="02010609060101010101" charset="-122"/>
            </a:endParaRPr>
          </a:p>
        </p:txBody>
      </p:sp>
      <p:sp>
        <p:nvSpPr>
          <p:cNvPr id="27655" name="Text Box 7"/>
          <p:cNvSpPr txBox="1"/>
          <p:nvPr/>
        </p:nvSpPr>
        <p:spPr>
          <a:xfrm>
            <a:off x="3204845" y="1682115"/>
            <a:ext cx="6477000" cy="583565"/>
          </a:xfrm>
          <a:prstGeom prst="rect">
            <a:avLst/>
          </a:prstGeom>
          <a:noFill/>
          <a:ln w="9525">
            <a:noFill/>
          </a:ln>
        </p:spPr>
        <p:txBody>
          <a:bodyPr>
            <a:spAutoFit/>
          </a:bodyPr>
          <a:p>
            <a:pPr>
              <a:spcBef>
                <a:spcPct val="50000"/>
              </a:spcBef>
            </a:pP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rPr>
              <a:t>（国家、民族等）衰落，不兴旺。</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3" name="文本框 2"/>
          <p:cNvSpPr txBox="1"/>
          <p:nvPr/>
        </p:nvSpPr>
        <p:spPr>
          <a:xfrm>
            <a:off x="3352800" y="2811780"/>
            <a:ext cx="7124065" cy="583565"/>
          </a:xfrm>
          <a:prstGeom prst="rect">
            <a:avLst/>
          </a:prstGeom>
          <a:noFill/>
        </p:spPr>
        <p:txBody>
          <a:bodyPr wrap="none" rtlCol="0" anchor="t">
            <a:spAutoFit/>
          </a:bodyPr>
          <a:p>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sym typeface="+mn-ea"/>
              </a:rPr>
              <a:t>形容令人惊讶的事物突然呈现的样子。</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27657" name="Text Box 9"/>
          <p:cNvSpPr txBox="1"/>
          <p:nvPr/>
        </p:nvSpPr>
        <p:spPr>
          <a:xfrm>
            <a:off x="3544570" y="3985895"/>
            <a:ext cx="5029200" cy="583565"/>
          </a:xfrm>
          <a:prstGeom prst="rect">
            <a:avLst/>
          </a:prstGeom>
          <a:noFill/>
          <a:ln w="9525">
            <a:noFill/>
          </a:ln>
        </p:spPr>
        <p:txBody>
          <a:bodyPr>
            <a:spAutoFit/>
          </a:bodyPr>
          <a:p>
            <a:pPr>
              <a:spcBef>
                <a:spcPct val="50000"/>
              </a:spcBef>
            </a:pP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rPr>
              <a:t>用心专注而深刻。</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endParaRPr>
          </a:p>
        </p:txBody>
      </p:sp>
      <p:sp>
        <p:nvSpPr>
          <p:cNvPr id="27658" name="Text Box 10"/>
          <p:cNvSpPr txBox="1"/>
          <p:nvPr/>
        </p:nvSpPr>
        <p:spPr>
          <a:xfrm>
            <a:off x="3352800" y="5091430"/>
            <a:ext cx="7661275" cy="583565"/>
          </a:xfrm>
          <a:prstGeom prst="rect">
            <a:avLst/>
          </a:prstGeom>
          <a:noFill/>
          <a:ln w="9525">
            <a:noFill/>
          </a:ln>
        </p:spPr>
        <p:txBody>
          <a:bodyPr wrap="square">
            <a:spAutoFit/>
          </a:bodyPr>
          <a:p>
            <a:pPr>
              <a:spcBef>
                <a:spcPct val="50000"/>
              </a:spcBef>
            </a:pPr>
            <a:r>
              <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rPr>
              <a:t>形容情绪、语调十分激动，说法十分畅快。</a:t>
            </a:r>
            <a:endParaRPr lang="zh-CN" altLang="en-US" sz="3200" b="1" dirty="0">
              <a:effectLst>
                <a:outerShdw blurRad="38100" dist="38100" dir="2700000" algn="tl">
                  <a:srgbClr val="000000">
                    <a:alpha val="43137"/>
                  </a:srgbClr>
                </a:outerShdw>
              </a:effectLst>
              <a:latin typeface="黑体" panose="02010609060101010101" charset="-122"/>
              <a:ea typeface="黑体" panose="02010609060101010101"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slide(fromLeft)">
                                      <p:cBhvr>
                                        <p:cTn id="7" dur="500"/>
                                        <p:tgtEl>
                                          <p:spTgt spid="2765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27657"/>
                                        </p:tgtEl>
                                        <p:attrNameLst>
                                          <p:attrName>style.visibility</p:attrName>
                                        </p:attrNameLst>
                                      </p:cBhvr>
                                      <p:to>
                                        <p:strVal val="visible"/>
                                      </p:to>
                                    </p:set>
                                    <p:animEffect transition="in" filter="slide(fromLeft)">
                                      <p:cBhvr>
                                        <p:cTn id="12" dur="500"/>
                                        <p:tgtEl>
                                          <p:spTgt spid="2765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8" fill="hold" grpId="0" nodeType="clickEffect">
                                  <p:stCondLst>
                                    <p:cond delay="0"/>
                                  </p:stCondLst>
                                  <p:childTnLst>
                                    <p:set>
                                      <p:cBhvr>
                                        <p:cTn id="16" dur="1" fill="hold">
                                          <p:stCondLst>
                                            <p:cond delay="0"/>
                                          </p:stCondLst>
                                        </p:cTn>
                                        <p:tgtEl>
                                          <p:spTgt spid="27658"/>
                                        </p:tgtEl>
                                        <p:attrNameLst>
                                          <p:attrName>style.visibility</p:attrName>
                                        </p:attrNameLst>
                                      </p:cBhvr>
                                      <p:to>
                                        <p:strVal val="visible"/>
                                      </p:to>
                                    </p:set>
                                    <p:animEffect transition="in" filter="slide(fromLeft)">
                                      <p:cBhvr>
                                        <p:cTn id="17" dur="500"/>
                                        <p:tgtEl>
                                          <p:spTgt spid="27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p:bldP spid="27657" grpId="0"/>
      <p:bldP spid="276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 name="图片 7" descr="029"/>
          <p:cNvPicPr>
            <a:picLocks noChangeAspect="1"/>
          </p:cNvPicPr>
          <p:nvPr/>
        </p:nvPicPr>
        <p:blipFill>
          <a:blip r:embed="rId1"/>
          <a:stretch>
            <a:fillRect/>
          </a:stretch>
        </p:blipFill>
        <p:spPr>
          <a:xfrm>
            <a:off x="0" y="635"/>
            <a:ext cx="12192000" cy="6856730"/>
          </a:xfrm>
          <a:prstGeom prst="rect">
            <a:avLst/>
          </a:prstGeom>
        </p:spPr>
      </p:pic>
      <p:sp>
        <p:nvSpPr>
          <p:cNvPr id="2" name="文本框 1"/>
          <p:cNvSpPr txBox="1"/>
          <p:nvPr/>
        </p:nvSpPr>
        <p:spPr>
          <a:xfrm>
            <a:off x="4983480" y="903605"/>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检查预习</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3" name="文本框 2"/>
          <p:cNvSpPr txBox="1"/>
          <p:nvPr/>
        </p:nvSpPr>
        <p:spPr>
          <a:xfrm>
            <a:off x="810260" y="1839595"/>
            <a:ext cx="2937510" cy="645160"/>
          </a:xfrm>
          <a:prstGeom prst="rect">
            <a:avLst/>
          </a:prstGeom>
          <a:noFill/>
        </p:spPr>
        <p:txBody>
          <a:bodyPr wrap="none" rtlCol="0" anchor="t">
            <a:spAutoFit/>
            <a:scene3d>
              <a:camera prst="orthographicFront"/>
              <a:lightRig rig="soft" dir="t">
                <a:rot lat="0" lon="0" rev="15600000"/>
              </a:lightRig>
            </a:scene3d>
            <a:sp3d extrusionH="57150" prstMaterial="softEdge">
              <a:bevelT w="25400" h="38100"/>
            </a:sp3d>
          </a:bodyPr>
          <a:p>
            <a:r>
              <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（三）多音字</a:t>
            </a:r>
            <a:endParaRPr lang="zh-CN" altLang="en-US"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44037" name="TextBox 22"/>
          <p:cNvSpPr txBox="1">
            <a:spLocks noChangeArrowheads="1"/>
          </p:cNvSpPr>
          <p:nvPr/>
        </p:nvSpPr>
        <p:spPr bwMode="auto">
          <a:xfrm>
            <a:off x="967105" y="3715703"/>
            <a:ext cx="571500" cy="645160"/>
          </a:xfrm>
          <a:prstGeom prst="rect">
            <a:avLst/>
          </a:prstGeom>
          <a:noFill/>
          <a:ln w="9525">
            <a:noFill/>
            <a:miter lim="800000"/>
          </a:ln>
        </p:spPr>
        <p:txBody>
          <a:bodyPr>
            <a:spAutoFit/>
            <a:scene3d>
              <a:camera prst="orthographicFront"/>
              <a:lightRig rig="soft" dir="t">
                <a:rot lat="0" lon="0" rev="15600000"/>
              </a:lightRig>
            </a:scene3d>
            <a:sp3d extrusionH="57150" prstMaterial="softEdge">
              <a:bevelT w="25400" h="38100"/>
            </a:sp3d>
          </a:bodyPr>
          <a:p>
            <a:pPr>
              <a:buFont typeface="Arial" panose="020B0604020202020204" pitchFamily="34" charset="0"/>
              <a:buNone/>
            </a:pPr>
            <a:r>
              <a:rPr lang="zh-CN" altLang="en-US" sz="3600" b="1">
                <a:solidFill>
                  <a:schemeClr val="accent4"/>
                </a:solidFill>
                <a:effectLst/>
                <a:latin typeface="黑体" panose="02010609060101010101" charset="-122"/>
                <a:ea typeface="黑体" panose="02010609060101010101" charset="-122"/>
                <a:cs typeface="楷体" panose="02010609060101010101" pitchFamily="49" charset="-122"/>
              </a:rPr>
              <a:t>校</a:t>
            </a:r>
            <a:endParaRPr lang="zh-CN" altLang="en-US" sz="3600" b="1">
              <a:solidFill>
                <a:schemeClr val="accent4"/>
              </a:solidFill>
              <a:effectLst/>
              <a:latin typeface="黑体" panose="02010609060101010101" charset="-122"/>
              <a:ea typeface="黑体" panose="02010609060101010101" charset="-122"/>
              <a:cs typeface="楷体" panose="02010609060101010101" pitchFamily="49" charset="-122"/>
            </a:endParaRPr>
          </a:p>
        </p:txBody>
      </p:sp>
      <p:sp>
        <p:nvSpPr>
          <p:cNvPr id="4" name="文本框 3"/>
          <p:cNvSpPr txBox="1">
            <a:spLocks noChangeArrowheads="1"/>
          </p:cNvSpPr>
          <p:nvPr/>
        </p:nvSpPr>
        <p:spPr bwMode="auto">
          <a:xfrm>
            <a:off x="1417955" y="3232785"/>
            <a:ext cx="1871980" cy="583565"/>
          </a:xfrm>
          <a:prstGeom prst="rect">
            <a:avLst/>
          </a:prstGeom>
          <a:noFill/>
          <a:ln w="9525">
            <a:noFill/>
            <a:miter lim="800000"/>
          </a:ln>
        </p:spPr>
        <p:txBody>
          <a:bodyPr wrap="square">
            <a:spAutoFit/>
            <a:scene3d>
              <a:camera prst="orthographicFront"/>
              <a:lightRig rig="threePt" dir="t"/>
            </a:scene3d>
          </a:bodyPr>
          <a:p>
            <a:pPr eaLnBrk="0" hangingPunct="0"/>
            <a:r>
              <a:rPr lang="zh-CN" altLang="en-US" sz="28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汉语拼音" panose="000B0604020202020204" pitchFamily="34" charset="0"/>
              </a:rPr>
              <a:t>（</a:t>
            </a:r>
            <a:r>
              <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汉语拼音" panose="000B0604020202020204" pitchFamily="34" charset="0"/>
              </a:rPr>
              <a:t>jiào）</a:t>
            </a:r>
            <a:endParaRPr lang="zh-CN" altLang="en-US" sz="3200" b="1" dirty="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汉语拼音" panose="000B0604020202020204" pitchFamily="34" charset="0"/>
            </a:endParaRPr>
          </a:p>
        </p:txBody>
      </p:sp>
      <p:sp>
        <p:nvSpPr>
          <p:cNvPr id="5" name="文本框 4"/>
          <p:cNvSpPr txBox="1"/>
          <p:nvPr/>
        </p:nvSpPr>
        <p:spPr>
          <a:xfrm>
            <a:off x="2849880" y="3294380"/>
            <a:ext cx="897890" cy="521970"/>
          </a:xfrm>
          <a:prstGeom prst="rect">
            <a:avLst/>
          </a:prstGeom>
          <a:noFill/>
        </p:spPr>
        <p:txBody>
          <a:bodyPr wrap="none" rtlCol="0" anchor="t">
            <a:spAutoFit/>
          </a:bodyPr>
          <a:p>
            <a:pPr>
              <a:buFont typeface="Arial" panose="020B0604020202020204" pitchFamily="34" charset="0"/>
              <a:buNone/>
            </a:pPr>
            <a:r>
              <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rPr>
              <a:t>校对</a:t>
            </a:r>
            <a:endPar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楷体" panose="02010609060101010101" pitchFamily="49" charset="-122"/>
              <a:sym typeface="+mn-ea"/>
            </a:endParaRPr>
          </a:p>
        </p:txBody>
      </p:sp>
      <p:sp>
        <p:nvSpPr>
          <p:cNvPr id="13325" name="TextBox 9"/>
          <p:cNvSpPr txBox="1">
            <a:spLocks noChangeArrowheads="1"/>
          </p:cNvSpPr>
          <p:nvPr/>
        </p:nvSpPr>
        <p:spPr bwMode="auto">
          <a:xfrm>
            <a:off x="1379855" y="4160520"/>
            <a:ext cx="256730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（xiào）校规</a:t>
            </a: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4038" name="TextBox 23"/>
          <p:cNvSpPr txBox="1">
            <a:spLocks noChangeArrowheads="1"/>
          </p:cNvSpPr>
          <p:nvPr/>
        </p:nvSpPr>
        <p:spPr bwMode="auto">
          <a:xfrm>
            <a:off x="4228718" y="3715773"/>
            <a:ext cx="571500" cy="583565"/>
          </a:xfrm>
          <a:prstGeom prst="rect">
            <a:avLst/>
          </a:prstGeom>
          <a:noFill/>
          <a:ln w="9525">
            <a:noFill/>
            <a:miter lim="800000"/>
          </a:ln>
        </p:spPr>
        <p:txBody>
          <a:bodyPr>
            <a:spAutoFit/>
            <a:scene3d>
              <a:camera prst="orthographicFront"/>
              <a:lightRig rig="soft" dir="t">
                <a:rot lat="0" lon="0" rev="15600000"/>
              </a:lightRig>
            </a:scene3d>
            <a:sp3d extrusionH="57150" prstMaterial="softEdge">
              <a:bevelT w="25400" h="38100"/>
            </a:sp3d>
          </a:bodyPr>
          <a:p>
            <a:pPr>
              <a:buFont typeface="Arial" panose="020B0604020202020204" pitchFamily="34" charset="0"/>
              <a:buNone/>
            </a:pPr>
            <a:r>
              <a:rPr lang="zh-CN" altLang="en-US" sz="3200" b="1">
                <a:solidFill>
                  <a:schemeClr val="accent4"/>
                </a:solidFill>
                <a:effectLst/>
                <a:latin typeface="黑体" panose="02010609060101010101" charset="-122"/>
                <a:ea typeface="黑体" panose="02010609060101010101" charset="-122"/>
                <a:cs typeface="楷体" panose="02010609060101010101" pitchFamily="49" charset="-122"/>
              </a:rPr>
              <a:t>壳</a:t>
            </a:r>
            <a:endParaRPr lang="zh-CN" altLang="en-US" sz="3200" b="1">
              <a:solidFill>
                <a:schemeClr val="accent4"/>
              </a:solidFill>
              <a:effectLst/>
              <a:latin typeface="黑体" panose="02010609060101010101" charset="-122"/>
              <a:ea typeface="黑体" panose="02010609060101010101" charset="-122"/>
              <a:cs typeface="楷体" panose="02010609060101010101" pitchFamily="49" charset="-122"/>
            </a:endParaRPr>
          </a:p>
        </p:txBody>
      </p:sp>
      <p:sp>
        <p:nvSpPr>
          <p:cNvPr id="13318" name="TextBox 8"/>
          <p:cNvSpPr txBox="1">
            <a:spLocks noChangeArrowheads="1"/>
          </p:cNvSpPr>
          <p:nvPr/>
        </p:nvSpPr>
        <p:spPr bwMode="auto">
          <a:xfrm>
            <a:off x="4799965" y="3281680"/>
            <a:ext cx="2591435" cy="521970"/>
          </a:xfrm>
          <a:prstGeom prst="rect">
            <a:avLst/>
          </a:prstGeom>
          <a:noFill/>
          <a:ln w="9525">
            <a:noFill/>
            <a:miter lim="800000"/>
          </a:ln>
        </p:spPr>
        <p:txBody>
          <a:bodyPr wrap="square">
            <a:spAutoFit/>
          </a:bodyPr>
          <a:p>
            <a:pPr>
              <a:buFont typeface="Arial" panose="020B0604020202020204" pitchFamily="34" charset="0"/>
              <a:buNone/>
            </a:pPr>
            <a:r>
              <a:rPr lang="zh-CN" altLang="en-US" sz="2800" b="1">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（ké）弹壳</a:t>
            </a:r>
            <a:r>
              <a:rPr lang="zh-CN" altLang="en-US" sz="2800" b="1">
                <a:solidFill>
                  <a:srgbClr val="0000FF"/>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2800" b="1">
              <a:solidFill>
                <a:srgbClr val="0000FF"/>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13326" name="TextBox 15"/>
          <p:cNvSpPr txBox="1">
            <a:spLocks noChangeArrowheads="1"/>
          </p:cNvSpPr>
          <p:nvPr/>
        </p:nvSpPr>
        <p:spPr bwMode="auto">
          <a:xfrm>
            <a:off x="4799648" y="4290140"/>
            <a:ext cx="2331720" cy="521970"/>
          </a:xfrm>
          <a:prstGeom prst="rect">
            <a:avLst/>
          </a:prstGeom>
          <a:noFill/>
          <a:ln w="9525">
            <a:noFill/>
            <a:miter lim="800000"/>
          </a:ln>
        </p:spPr>
        <p:txBody>
          <a:bodyPr wrap="none">
            <a:spAutoFit/>
          </a:bodyPr>
          <a:p>
            <a:pPr algn="l">
              <a:buFont typeface="Arial" panose="020B0604020202020204" pitchFamily="34" charset="0"/>
              <a:buNone/>
            </a:pPr>
            <a:r>
              <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（qiào）地壳</a:t>
            </a:r>
            <a:r>
              <a:rPr lang="zh-CN" altLang="en-US" sz="2800" b="1" dirty="0">
                <a:solidFill>
                  <a:srgbClr val="0000FF"/>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r>
              <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 </a:t>
            </a:r>
            <a:endParaRPr lang="zh-CN" altLang="en-US" sz="2800" b="1" dirty="0">
              <a:solidFill>
                <a:srgbClr val="000000"/>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44048" name="矩形 11"/>
          <p:cNvSpPr>
            <a:spLocks noChangeArrowheads="1"/>
          </p:cNvSpPr>
          <p:nvPr/>
        </p:nvSpPr>
        <p:spPr bwMode="auto">
          <a:xfrm>
            <a:off x="7734454" y="3634798"/>
            <a:ext cx="591185" cy="829945"/>
          </a:xfrm>
          <a:prstGeom prst="rect">
            <a:avLst/>
          </a:prstGeom>
          <a:noFill/>
          <a:ln w="9525">
            <a:noFill/>
            <a:miter lim="800000"/>
          </a:ln>
        </p:spPr>
        <p:txBody>
          <a:bodyPr wrap="none">
            <a:spAutoFit/>
            <a:scene3d>
              <a:camera prst="orthographicFront"/>
              <a:lightRig rig="soft" dir="t">
                <a:rot lat="0" lon="0" rev="15600000"/>
              </a:lightRig>
            </a:scene3d>
            <a:sp3d extrusionH="57150" prstMaterial="softEdge">
              <a:bevelT w="25400" h="38100"/>
            </a:sp3d>
          </a:bodyPr>
          <a:p>
            <a:pPr>
              <a:lnSpc>
                <a:spcPct val="150000"/>
              </a:lnSpc>
            </a:pPr>
            <a:r>
              <a:rPr lang="zh-CN" altLang="en-US" sz="3200" b="1">
                <a:solidFill>
                  <a:schemeClr val="accent4"/>
                </a:solidFill>
                <a:effectLst/>
                <a:latin typeface="黑体" panose="02010609060101010101" charset="-122"/>
                <a:ea typeface="黑体" panose="02010609060101010101" charset="-122"/>
                <a:cs typeface="楷体" panose="02010609060101010101" pitchFamily="49" charset="-122"/>
              </a:rPr>
              <a:t>藏</a:t>
            </a:r>
            <a:endParaRPr lang="zh-CN" altLang="en-US" sz="3200" b="1">
              <a:solidFill>
                <a:schemeClr val="accent4"/>
              </a:solidFill>
              <a:effectLst/>
              <a:latin typeface="黑体" panose="02010609060101010101" charset="-122"/>
              <a:ea typeface="黑体" panose="02010609060101010101" charset="-122"/>
              <a:cs typeface="楷体" panose="02010609060101010101" pitchFamily="49" charset="-122"/>
            </a:endParaRPr>
          </a:p>
        </p:txBody>
      </p:sp>
      <p:sp>
        <p:nvSpPr>
          <p:cNvPr id="11" name="矩形 10"/>
          <p:cNvSpPr>
            <a:spLocks noChangeArrowheads="1"/>
          </p:cNvSpPr>
          <p:nvPr/>
        </p:nvSpPr>
        <p:spPr bwMode="auto">
          <a:xfrm>
            <a:off x="8145780" y="3060700"/>
            <a:ext cx="2792730" cy="823595"/>
          </a:xfrm>
          <a:prstGeom prst="rect">
            <a:avLst/>
          </a:prstGeom>
          <a:noFill/>
          <a:ln w="9525">
            <a:noFill/>
            <a:miter lim="800000"/>
          </a:ln>
        </p:spPr>
        <p:txBody>
          <a:bodyPr wrap="square">
            <a:spAutoFit/>
          </a:bodyPr>
          <a:p>
            <a:pPr>
              <a:lnSpc>
                <a:spcPct val="170000"/>
              </a:lnSpc>
            </a:pP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rPr>
              <a:t>（zàng）宝藏</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endParaRPr>
          </a:p>
        </p:txBody>
      </p:sp>
      <p:sp>
        <p:nvSpPr>
          <p:cNvPr id="6" name="文本框 5"/>
          <p:cNvSpPr txBox="1">
            <a:spLocks noChangeArrowheads="1"/>
          </p:cNvSpPr>
          <p:nvPr/>
        </p:nvSpPr>
        <p:spPr bwMode="auto">
          <a:xfrm>
            <a:off x="8145616" y="3988493"/>
            <a:ext cx="2331720" cy="823595"/>
          </a:xfrm>
          <a:prstGeom prst="rect">
            <a:avLst/>
          </a:prstGeom>
          <a:noFill/>
          <a:ln w="9525">
            <a:noFill/>
            <a:miter lim="800000"/>
          </a:ln>
        </p:spPr>
        <p:txBody>
          <a:bodyPr wrap="none">
            <a:spAutoFit/>
          </a:bodyPr>
          <a:p>
            <a:pPr algn="l">
              <a:lnSpc>
                <a:spcPct val="170000"/>
              </a:lnSpc>
            </a:pPr>
            <a:r>
              <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（cáng）躲藏</a:t>
            </a:r>
            <a:endParaRPr lang="zh-CN" altLang="en-US" sz="2800" b="1" dirty="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7" name="左中括号 6"/>
          <p:cNvSpPr/>
          <p:nvPr/>
        </p:nvSpPr>
        <p:spPr>
          <a:xfrm>
            <a:off x="1538605" y="3446780"/>
            <a:ext cx="71755" cy="914400"/>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9" name="左中括号 8"/>
          <p:cNvSpPr/>
          <p:nvPr/>
        </p:nvSpPr>
        <p:spPr>
          <a:xfrm>
            <a:off x="4911725" y="3581400"/>
            <a:ext cx="71755" cy="914400"/>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0" name="左中括号 9"/>
          <p:cNvSpPr/>
          <p:nvPr/>
        </p:nvSpPr>
        <p:spPr>
          <a:xfrm>
            <a:off x="8325485" y="3550285"/>
            <a:ext cx="71755" cy="914400"/>
          </a:xfrm>
          <a:prstGeom prst="leftBracket">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029"/>
          <p:cNvPicPr>
            <a:picLocks noChangeAspect="1"/>
          </p:cNvPicPr>
          <p:nvPr/>
        </p:nvPicPr>
        <p:blipFill>
          <a:blip r:embed="rId1"/>
          <a:stretch>
            <a:fillRect/>
          </a:stretch>
        </p:blipFill>
        <p:spPr>
          <a:xfrm>
            <a:off x="-635" y="635"/>
            <a:ext cx="12192635" cy="6858000"/>
          </a:xfrm>
          <a:prstGeom prst="rect">
            <a:avLst/>
          </a:prstGeom>
        </p:spPr>
      </p:pic>
      <p:sp>
        <p:nvSpPr>
          <p:cNvPr id="2" name="文本框 1"/>
          <p:cNvSpPr txBox="1"/>
          <p:nvPr/>
        </p:nvSpPr>
        <p:spPr>
          <a:xfrm>
            <a:off x="5134610" y="1084580"/>
            <a:ext cx="2225040" cy="706755"/>
          </a:xfrm>
          <a:prstGeom prst="rect">
            <a:avLst/>
          </a:prstGeom>
          <a:noFill/>
        </p:spPr>
        <p:txBody>
          <a:bodyPr wrap="none" rtlCol="0" anchor="t">
            <a:spAutoFit/>
            <a:scene3d>
              <a:camera prst="orthographicFront"/>
              <a:lightRig rig="threePt" dir="t"/>
            </a:scene3d>
          </a:bodyPr>
          <a:p>
            <a:r>
              <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rPr>
              <a:t>整体感知</a:t>
            </a:r>
            <a:endParaRPr lang="zh-CN" altLang="en-US" sz="4000" b="1" dirty="0">
              <a:solidFill>
                <a:schemeClr val="accent1"/>
              </a:solidFill>
              <a:effectLst>
                <a:outerShdw blurRad="38100" dist="25400" dir="5400000" algn="ctr" rotWithShape="0">
                  <a:srgbClr val="6E747A">
                    <a:alpha val="43000"/>
                  </a:srgbClr>
                </a:outerShdw>
              </a:effectLst>
              <a:latin typeface="方正粗黑宋简体" panose="02000000000000000000" charset="-122"/>
              <a:ea typeface="方正粗黑宋简体" panose="02000000000000000000" charset="-122"/>
              <a:sym typeface="+mn-ea"/>
            </a:endParaRPr>
          </a:p>
        </p:txBody>
      </p:sp>
      <p:sp>
        <p:nvSpPr>
          <p:cNvPr id="5" name="文本框 4"/>
          <p:cNvSpPr txBox="1"/>
          <p:nvPr/>
        </p:nvSpPr>
        <p:spPr>
          <a:xfrm>
            <a:off x="1482725" y="2004060"/>
            <a:ext cx="9529445" cy="1419860"/>
          </a:xfrm>
          <a:prstGeom prst="rect">
            <a:avLst/>
          </a:prstGeom>
          <a:noFill/>
        </p:spPr>
        <p:txBody>
          <a:bodyPr wrap="square" rtlCol="0" anchor="t">
            <a:spAutoFit/>
          </a:bodyPr>
          <a:p>
            <a:pPr lvl="0" algn="l" fontAlgn="auto">
              <a:lnSpc>
                <a:spcPct val="120000"/>
              </a:lnSpc>
              <a:buClrTx/>
              <a:buSzTx/>
              <a:buFontTx/>
            </a:pP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1</a:t>
            </a:r>
            <a:r>
              <a:rPr lang="zh-CN"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r>
              <a:rPr lang="en-US" altLang="zh-CN"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文章</a:t>
            </a:r>
            <a:r>
              <a:rPr lang="zh-CN" altLang="en-US" sz="3600" b="1" dirty="0"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是</a:t>
            </a:r>
            <a:r>
              <a:rPr lang="en-US" altLang="zh-CN" sz="3600" b="1" dirty="0" err="1" smtClean="0">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从哪两个方面来写闻一多先生的说和做的</a:t>
            </a:r>
            <a:r>
              <a:rPr lang="en-US" altLang="zh-CN"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rPr>
              <a:t>？</a:t>
            </a:r>
            <a:endParaRPr lang="en-US" altLang="zh-CN" sz="3600" b="1" dirty="0">
              <a:solidFill>
                <a:srgbClr val="333333"/>
              </a:solidFill>
              <a:effectLst>
                <a:outerShdw blurRad="38100" dist="38100" dir="2700000" algn="tl">
                  <a:srgbClr val="000000">
                    <a:alpha val="43137"/>
                  </a:srgbClr>
                </a:outerShdw>
              </a:effectLst>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2253918" y="3694137"/>
            <a:ext cx="7987665" cy="645160"/>
          </a:xfrm>
          <a:prstGeom prst="rect">
            <a:avLst/>
          </a:prstGeom>
          <a:noFill/>
        </p:spPr>
        <p:txBody>
          <a:bodyPr wrap="none" rtlCol="0">
            <a:spAutoFit/>
            <a:scene3d>
              <a:camera prst="orthographicFront"/>
              <a:lightRig rig="soft" dir="t">
                <a:rot lat="0" lon="0" rev="15600000"/>
              </a:lightRig>
            </a:scene3d>
            <a:sp3d extrusionH="57150" prstMaterial="softEdge">
              <a:bevelT w="25400" h="38100"/>
            </a:sp3d>
          </a:bodyPr>
          <a:p>
            <a:pPr lvl="0" algn="l">
              <a:buClrTx/>
              <a:buSzTx/>
              <a:buFontTx/>
            </a:pPr>
            <a:r>
              <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从学者的方面和革命家的方面来写的。</a:t>
            </a:r>
            <a:endParaRPr lang="zh-CN" sz="3600" b="1" dirty="0">
              <a:solidFill>
                <a:schemeClr val="accent4"/>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REFSHAPE" val="247923492"/>
  <p:tag name="KSO_WM_UNIT_PLACING_PICTURE_USER_VIEWPORT" val="{&quot;height&quot;:4500,&quot;width&quot;:7965}"/>
</p:tagLst>
</file>

<file path=ppt/tags/tag65.xml><?xml version="1.0" encoding="utf-8"?>
<p:tagLst xmlns:p="http://schemas.openxmlformats.org/presentationml/2006/main">
  <p:tag name="KSO_WM_UNIT_PLACING_PICTURE_USER_VIEWPORT" val="{&quot;height&quot;:10801,&quot;width&quot;:7547}"/>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3030</Words>
  <Application>WPS 演示</Application>
  <PresentationFormat>宽屏</PresentationFormat>
  <Paragraphs>242</Paragraphs>
  <Slides>30</Slides>
  <Notes>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30</vt:i4>
      </vt:variant>
    </vt:vector>
  </HeadingPairs>
  <TitlesOfParts>
    <vt:vector size="41" baseType="lpstr">
      <vt:lpstr>Arial</vt:lpstr>
      <vt:lpstr>宋体</vt:lpstr>
      <vt:lpstr>Wingdings</vt:lpstr>
      <vt:lpstr>微软雅黑</vt:lpstr>
      <vt:lpstr>方正粗黑宋简体</vt:lpstr>
      <vt:lpstr>黑体</vt:lpstr>
      <vt:lpstr>楷体</vt:lpstr>
      <vt:lpstr>汉语拼音</vt:lpstr>
      <vt:lpstr>Segoe Print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甲哥</cp:lastModifiedBy>
  <cp:revision>108</cp:revision>
  <dcterms:created xsi:type="dcterms:W3CDTF">2019-06-19T02:08:00Z</dcterms:created>
  <dcterms:modified xsi:type="dcterms:W3CDTF">2020-03-13T13:21:57Z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2052-11.1.0.9440</vt:lpwstr>
  </property>
</Properties>
</file>