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</p:sldMasterIdLst>
  <p:notesMasterIdLst>
    <p:notesMasterId r:id="rId12"/>
  </p:notesMasterIdLst>
  <p:sldIdLst>
    <p:sldId id="391" r:id="rId5"/>
    <p:sldId id="305" r:id="rId6"/>
    <p:sldId id="285" r:id="rId7"/>
    <p:sldId id="284" r:id="rId8"/>
    <p:sldId id="337" r:id="rId9"/>
    <p:sldId id="268" r:id="rId10"/>
    <p:sldId id="306" r:id="rId11"/>
    <p:sldId id="307" r:id="rId13"/>
    <p:sldId id="375" r:id="rId14"/>
    <p:sldId id="376" r:id="rId15"/>
    <p:sldId id="357" r:id="rId16"/>
    <p:sldId id="373" r:id="rId17"/>
    <p:sldId id="323" r:id="rId18"/>
    <p:sldId id="326" r:id="rId19"/>
    <p:sldId id="311" r:id="rId20"/>
    <p:sldId id="313" r:id="rId21"/>
    <p:sldId id="316" r:id="rId22"/>
    <p:sldId id="374" r:id="rId23"/>
    <p:sldId id="392" r:id="rId24"/>
    <p:sldId id="318" r:id="rId25"/>
    <p:sldId id="319" r:id="rId26"/>
    <p:sldId id="320" r:id="rId27"/>
    <p:sldId id="325" r:id="rId2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4000" kern="1200">
        <a:solidFill>
          <a:srgbClr val="FF33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4000" kern="1200">
        <a:solidFill>
          <a:srgbClr val="FF33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4000" kern="1200">
        <a:solidFill>
          <a:srgbClr val="FF33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4000" kern="1200">
        <a:solidFill>
          <a:srgbClr val="FF33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4000" kern="1200">
        <a:solidFill>
          <a:srgbClr val="FF33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4000" kern="1200">
        <a:solidFill>
          <a:srgbClr val="FF33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4000" kern="1200">
        <a:solidFill>
          <a:srgbClr val="FF33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4000" kern="1200">
        <a:solidFill>
          <a:srgbClr val="FF33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4000" kern="1200">
        <a:solidFill>
          <a:srgbClr val="FF33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chemeClr val="tx1"/>
    </p:penClr>
    <p:extLst>
      <p:ext uri="{2FDB2607-1784-4EEB-B798-7EB5836EED8A}">
        <p14:showMediaCtrls xmlns:p14="http://schemas.microsoft.com/office/powerpoint/2010/main" val="1"/>
      </p:ext>
    </p:extLst>
  </p:showPr>
  <p:clrMru>
    <a:srgbClr val="66FF33"/>
    <a:srgbClr val="FF0000"/>
    <a:srgbClr val="660066"/>
    <a:srgbClr val="99CCFF"/>
    <a:srgbClr val="000066"/>
    <a:srgbClr val="800080"/>
    <a:srgbClr val="FFFF00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4" d="100"/>
          <a:sy n="84" d="100"/>
        </p:scale>
        <p:origin x="-1554" y="-78"/>
      </p:cViewPr>
      <p:guideLst>
        <p:guide orient="horz" pos="2114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endParaRPr lang="zh-CN" altLang="en-US"/>
          </a:p>
        </p:txBody>
      </p:sp>
      <p:sp>
        <p:nvSpPr>
          <p:cNvPr id="4100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</p:spPr>
      </p:sp>
      <p:sp>
        <p:nvSpPr>
          <p:cNvPr id="4101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cs typeface="Arial" panose="020B0604020202020204" pitchFamily="34" charset="0"/>
              </a:defRPr>
            </a:lvl1pPr>
          </a:lstStyle>
          <a:p>
            <a:fld id="{17483D8E-CB8C-4634-A173-6E416B2B6DAB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rrowheads="1"/>
          </p:cNvSpPr>
          <p:nvPr>
            <p:ph type="sldImg" idx="4294967295"/>
          </p:nvPr>
        </p:nvSpPr>
        <p:spPr/>
      </p:sp>
      <p:sp>
        <p:nvSpPr>
          <p:cNvPr id="12290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229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</a:ln>
        </p:spPr>
        <p:txBody>
          <a:bodyPr/>
          <a:lstStyle/>
          <a:p>
            <a:fld id="{3A724C08-19AB-4A7D-B523-00D75DAFE68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07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307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307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DD7590-3D3C-498B-AB27-BFC2E394BCB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07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307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307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75C55C-B3E1-40C8-81F8-611AA9BF226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07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307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307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EF8C5F-1682-4F61-BC52-DC5759C5515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5BD91B-9612-4B4E-A82E-D1A5D08E558F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8A3DB7-12B5-4D79-A857-F0FB3776912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7E3A71-28E3-4764-BF7F-DBD47331ADA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17F934-E9B1-44BB-8D9D-9B603622A7C6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E94747-5449-408F-A2DC-B23E7CFDAEA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6D577C-B77D-4320-BE0D-C9F0FFD08993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745FAC-0D0F-4450-A924-BFACAFA5BD9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4971F0-E992-4249-B222-87AA01C28558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07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307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307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2AA4A7-29EB-4661-9F43-3653B636F0E8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41B084-64A6-4ABF-ADF4-020CB8E6DF82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26E9F7-B3DE-45AB-878F-48BB6CDD87D3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1B587F-0113-470E-BAEB-DE6AC3E03E6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2049"/>
          <p:cNvGrpSpPr/>
          <p:nvPr/>
        </p:nvGrpSpPr>
        <p:grpSpPr bwMode="auto">
          <a:xfrm>
            <a:off x="0" y="666750"/>
            <a:ext cx="8459788" cy="6191250"/>
            <a:chOff x="0" y="0"/>
            <a:chExt cx="5329" cy="3900"/>
          </a:xfrm>
        </p:grpSpPr>
        <p:sp>
          <p:nvSpPr>
            <p:cNvPr id="5" name="矩形 2050"/>
            <p:cNvSpPr>
              <a:spLocks noChangeArrowheads="1"/>
            </p:cNvSpPr>
            <p:nvPr/>
          </p:nvSpPr>
          <p:spPr bwMode="auto">
            <a:xfrm>
              <a:off x="432" y="0"/>
              <a:ext cx="4897" cy="3480"/>
            </a:xfrm>
            <a:prstGeom prst="rect">
              <a:avLst/>
            </a:prstGeom>
            <a:gradFill rotWithShape="0">
              <a:gsLst>
                <a:gs pos="0">
                  <a:srgbClr val="FFEFD1"/>
                </a:gs>
                <a:gs pos="64999">
                  <a:srgbClr val="F0EBD5"/>
                </a:gs>
                <a:gs pos="100000">
                  <a:srgbClr val="D1C39F"/>
                </a:gs>
                <a:gs pos="100000">
                  <a:srgbClr val="D1C39F"/>
                </a:gs>
                <a:gs pos="100000">
                  <a:srgbClr val="D1C39F"/>
                </a:gs>
              </a:gsLst>
              <a:path path="shape">
                <a:fillToRect l="50000" t="50000" r="50000" b="50000"/>
              </a:path>
            </a:gradFill>
            <a:ln w="101600">
              <a:solidFill>
                <a:srgbClr val="800000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6" name="图片 2051" descr="花1-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63"/>
                </a:clrFrom>
                <a:clrTo>
                  <a:srgbClr val="FFFF63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692"/>
              <a:ext cx="1036" cy="1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图片 2052" descr="花2-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CC6B34"/>
                </a:clrFrom>
                <a:clrTo>
                  <a:srgbClr val="CC6B34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2343"/>
              <a:ext cx="2627" cy="15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057" name="标题 2056"/>
          <p:cNvSpPr>
            <a:spLocks noGrp="1"/>
          </p:cNvSpPr>
          <p:nvPr>
            <p:ph type="ctrTitle" sz="quarter"/>
          </p:nvPr>
        </p:nvSpPr>
        <p:spPr>
          <a:xfrm>
            <a:off x="685800" y="2286000"/>
            <a:ext cx="77724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lvl="0">
              <a:defRPr kern="1200"/>
            </a:lvl1pPr>
          </a:lstStyle>
          <a:p>
            <a:pPr lvl="0"/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2058" name="副标题 2057"/>
          <p:cNvSpPr>
            <a:spLocks noGrp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/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8" name="日期占位符 205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页脚占位符 205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10" name="灯片编号占位符 205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FDA260-1DAE-47D7-AE9D-863AC376807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07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307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307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2FF019-A912-4911-83A7-B73FF80E6F25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07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307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7" name="灯片编号占位符 307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F4D76A-BF4F-43CA-A066-351FE257ACD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07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307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9" name="灯片编号占位符 307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F58B4F-6A51-4B1D-9FB7-5F41DC6F2FB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07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307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5" name="灯片编号占位符 307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7C291F-A279-464C-9227-EE0C02927E0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07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307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4" name="灯片编号占位符 307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EF1D5A-2588-43BE-AE72-EEA0290E4D3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07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307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7" name="灯片编号占位符 307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8770AE-C74F-4A32-82B6-1B9CDB0CA63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07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307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7" name="灯片编号占位符 307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41E17D-F779-454D-B941-B2ED63E3DF03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3073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2051" name="文本占位符 3074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3076" name="日期占位符 3075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 noProof="1"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3077" name="页脚占位符 3076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 noProof="1">
                <a:ea typeface="宋体" panose="02010600030101010101" pitchFamily="2" charset="-122"/>
              </a:defRPr>
            </a:lvl1pPr>
          </a:lstStyle>
          <a:p>
            <a:endParaRPr lang="zh-CN"/>
          </a:p>
        </p:txBody>
      </p:sp>
      <p:sp>
        <p:nvSpPr>
          <p:cNvPr id="3078" name="灯片编号占位符 3077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solidFill>
                  <a:schemeClr val="tx1"/>
                </a:solidFill>
              </a:defRPr>
            </a:lvl1pPr>
          </a:lstStyle>
          <a:p>
            <a:fld id="{A32A8302-49ED-4237-96BE-FA48D8272A52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4000" b="0" i="0" u="none" kern="1200" baseline="0">
          <a:solidFill>
            <a:srgbClr val="FF3300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4000" b="0" i="0" u="none" kern="1200" baseline="0">
          <a:solidFill>
            <a:srgbClr val="FF3300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4000" b="0" i="0" u="none" kern="1200" baseline="0">
          <a:solidFill>
            <a:srgbClr val="FF3300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4000" b="0" i="0" u="none" kern="1200" baseline="0">
          <a:solidFill>
            <a:srgbClr val="FF3300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4000" b="0" i="0" u="none" kern="1200" baseline="0">
          <a:solidFill>
            <a:srgbClr val="FF3300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4000" b="0" i="0" u="none" kern="1200" baseline="0">
          <a:solidFill>
            <a:srgbClr val="FF3300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4000" b="0" i="0" u="none" kern="1200" baseline="0">
          <a:solidFill>
            <a:srgbClr val="FF3300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4000" b="0" i="0" u="none" kern="1200" baseline="0">
          <a:solidFill>
            <a:srgbClr val="FF3300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4"/>
          <p:cNvSpPr>
            <a:spLocks noGrp="1"/>
          </p:cNvSpPr>
          <p:nvPr>
            <p:ph type="dt" sz="half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 noProof="1" dirty="0"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1029" name="Rectangle 5"/>
          <p:cNvSpPr>
            <a:spLocks noGrp="1"/>
          </p:cNvSpPr>
          <p:nvPr>
            <p:ph type="ftr" sz="quarte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 noProof="1" dirty="0"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solidFill>
                  <a:schemeClr val="tx1"/>
                </a:solidFill>
              </a:defRPr>
            </a:lvl1pPr>
          </a:lstStyle>
          <a:p>
            <a:fld id="{43A48CC6-C37E-4032-8EFC-9E8413684667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标题 103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3079" name="文本占位符 1033"/>
          <p:cNvSpPr>
            <a:spLocks noGrp="1" noChangeArrowheads="1"/>
          </p:cNvSpPr>
          <p:nvPr>
            <p:ph type="body" idx="9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2054" name="日期占位符 2053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>
            <a:lvl1pPr>
              <a:defRPr noProof="1">
                <a:latin typeface="Times New Roman" panose="02020603050405020304" pitchFamily="2" charset="0"/>
                <a:ea typeface="+mn-ea"/>
              </a:defRPr>
            </a:lvl1pPr>
          </a:lstStyle>
          <a:p>
            <a:endParaRPr lang="zh-CN" altLang="en-US"/>
          </a:p>
        </p:txBody>
      </p:sp>
      <p:sp>
        <p:nvSpPr>
          <p:cNvPr id="2055" name="页脚占位符 2054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>
            <a:lvl1pPr>
              <a:defRPr noProof="1">
                <a:latin typeface="Times New Roman" panose="02020603050405020304" pitchFamily="2" charset="0"/>
                <a:ea typeface="+mn-ea"/>
              </a:defRPr>
            </a:lvl1pPr>
          </a:lstStyle>
          <a:p>
            <a:endParaRPr lang="zh-CN"/>
          </a:p>
        </p:txBody>
      </p:sp>
      <p:sp>
        <p:nvSpPr>
          <p:cNvPr id="2056" name="灯片编号占位符 2055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latin typeface="Times New Roman" panose="02020603050405020304" pitchFamily="2" charset="0"/>
              </a:defRPr>
            </a:lvl1pPr>
          </a:lstStyle>
          <a:p>
            <a:fld id="{D6616269-3C8B-401C-A137-4E5D9C294CF4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4.png"/><Relationship Id="rId2" Type="http://schemas.openxmlformats.org/officeDocument/2006/relationships/slide" Target="slide3.xml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audio" Target="../media/audio1.wav"/><Relationship Id="rId1" Type="http://schemas.openxmlformats.org/officeDocument/2006/relationships/audio" Target="../media/audio2.wav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4"/>
          <p:cNvSpPr txBox="1">
            <a:spLocks noChangeArrowheads="1"/>
          </p:cNvSpPr>
          <p:nvPr/>
        </p:nvSpPr>
        <p:spPr bwMode="auto">
          <a:xfrm>
            <a:off x="1187450" y="2781300"/>
            <a:ext cx="6697663" cy="1006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6000" b="1">
                <a:solidFill>
                  <a:srgbClr val="070707"/>
                </a:solidFill>
                <a:latin typeface="宋体" panose="02010600030101010101" pitchFamily="2" charset="-122"/>
              </a:rPr>
              <a:t>19 </a:t>
            </a:r>
            <a:r>
              <a:rPr lang="en-US" altLang="en-US" sz="6000" b="1">
                <a:solidFill>
                  <a:srgbClr val="070707"/>
                </a:solidFill>
                <a:latin typeface="宋体" panose="02010600030101010101" pitchFamily="2" charset="-122"/>
              </a:rPr>
              <a:t>爱莲说</a:t>
            </a:r>
            <a:endParaRPr lang="en-US" altLang="en-US" sz="6000" b="1">
              <a:solidFill>
                <a:srgbClr val="070707"/>
              </a:solidFill>
              <a:latin typeface="宋体" panose="02010600030101010101" pitchFamily="2" charset="-122"/>
            </a:endParaRPr>
          </a:p>
        </p:txBody>
      </p:sp>
      <p:sp>
        <p:nvSpPr>
          <p:cNvPr id="5155" name="MH_Text_1"/>
          <p:cNvSpPr>
            <a:spLocks noChangeArrowheads="1"/>
          </p:cNvSpPr>
          <p:nvPr/>
        </p:nvSpPr>
        <p:spPr bwMode="auto">
          <a:xfrm>
            <a:off x="735013" y="4668838"/>
            <a:ext cx="1665287" cy="1055687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  <a:round/>
          </a:ln>
          <a:effectLst>
            <a:outerShdw dist="25401" dir="2700000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algn="ctr"/>
            <a:endParaRPr lang="zh-CN" altLang="en-US"/>
          </a:p>
        </p:txBody>
      </p:sp>
      <p:sp>
        <p:nvSpPr>
          <p:cNvPr id="5156" name="MH_SubTitle_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733425" y="4940300"/>
            <a:ext cx="1665288" cy="539750"/>
          </a:xfrm>
          <a:prstGeom prst="rect">
            <a:avLst/>
          </a:prstGeom>
          <a:solidFill>
            <a:srgbClr val="008080"/>
          </a:solidFill>
          <a:ln w="9525">
            <a:noFill/>
            <a:miter lim="800000"/>
          </a:ln>
        </p:spPr>
        <p:txBody>
          <a:bodyPr lIns="0" tIns="0" rIns="0" bIns="0" anchor="ctr"/>
          <a:lstStyle/>
          <a:p>
            <a:pPr algn="ctr"/>
            <a:r>
              <a:rPr lang="zh-CN" altLang="en-US" sz="1800">
                <a:solidFill>
                  <a:srgbClr val="FFFFFF"/>
                </a:solidFill>
                <a:latin typeface="宋体" panose="02010600030101010101" pitchFamily="2" charset="-122"/>
              </a:rPr>
              <a:t>导入新课</a:t>
            </a:r>
            <a:endParaRPr lang="zh-CN" altLang="en-US"/>
          </a:p>
        </p:txBody>
      </p:sp>
      <p:sp>
        <p:nvSpPr>
          <p:cNvPr id="5157" name="MH_Other_1"/>
          <p:cNvSpPr>
            <a:spLocks noChangeArrowheads="1"/>
          </p:cNvSpPr>
          <p:nvPr/>
        </p:nvSpPr>
        <p:spPr bwMode="auto">
          <a:xfrm>
            <a:off x="2160588" y="5111750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2E617E"/>
            </a:solidFill>
            <a:round/>
          </a:ln>
        </p:spPr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5158" name="MH_Text_2"/>
          <p:cNvSpPr>
            <a:spLocks noChangeArrowheads="1"/>
          </p:cNvSpPr>
          <p:nvPr/>
        </p:nvSpPr>
        <p:spPr bwMode="auto">
          <a:xfrm>
            <a:off x="2700338" y="4652963"/>
            <a:ext cx="1665287" cy="1057275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  <a:round/>
          </a:ln>
          <a:effectLst>
            <a:outerShdw dist="25401" dir="2700000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algn="ctr"/>
            <a:endParaRPr lang="zh-CN" altLang="en-US"/>
          </a:p>
        </p:txBody>
      </p:sp>
      <p:sp>
        <p:nvSpPr>
          <p:cNvPr id="5159" name="MH_SubTitle_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722563" y="4940300"/>
            <a:ext cx="1665287" cy="539750"/>
          </a:xfrm>
          <a:prstGeom prst="rect">
            <a:avLst/>
          </a:prstGeom>
          <a:solidFill>
            <a:srgbClr val="008080"/>
          </a:solidFill>
          <a:ln w="9525">
            <a:noFill/>
            <a:miter lim="800000"/>
          </a:ln>
        </p:spPr>
        <p:txBody>
          <a:bodyPr lIns="0" tIns="0" rIns="0" bIns="0" anchor="ctr"/>
          <a:lstStyle/>
          <a:p>
            <a:pPr algn="ctr"/>
            <a:r>
              <a:rPr lang="zh-CN" altLang="en-US" sz="1800">
                <a:solidFill>
                  <a:srgbClr val="FFFFFF"/>
                </a:solidFill>
                <a:latin typeface="宋体" panose="02010600030101010101" pitchFamily="2" charset="-122"/>
              </a:rPr>
              <a:t>讲授新课</a:t>
            </a:r>
            <a:endParaRPr lang="zh-CN" altLang="en-US"/>
          </a:p>
        </p:txBody>
      </p:sp>
      <p:sp>
        <p:nvSpPr>
          <p:cNvPr id="5160" name="MH_Other_2"/>
          <p:cNvSpPr>
            <a:spLocks noChangeArrowheads="1"/>
          </p:cNvSpPr>
          <p:nvPr/>
        </p:nvSpPr>
        <p:spPr bwMode="auto">
          <a:xfrm>
            <a:off x="2757488" y="5108575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707C1A"/>
            </a:solidFill>
            <a:round/>
          </a:ln>
        </p:spPr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5161" name="MH_Other_3"/>
          <p:cNvSpPr>
            <a:spLocks noChangeArrowheads="1"/>
          </p:cNvSpPr>
          <p:nvPr/>
        </p:nvSpPr>
        <p:spPr bwMode="auto">
          <a:xfrm>
            <a:off x="4191000" y="5111750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707C1A"/>
            </a:solidFill>
            <a:round/>
          </a:ln>
        </p:spPr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5162" name="MH_Text_3"/>
          <p:cNvSpPr>
            <a:spLocks noChangeArrowheads="1"/>
          </p:cNvSpPr>
          <p:nvPr/>
        </p:nvSpPr>
        <p:spPr bwMode="auto">
          <a:xfrm>
            <a:off x="4730750" y="4667250"/>
            <a:ext cx="1666875" cy="1057275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  <a:round/>
          </a:ln>
          <a:effectLst>
            <a:outerShdw dist="25401" dir="2700000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algn="ctr"/>
            <a:endParaRPr lang="zh-CN" altLang="en-US"/>
          </a:p>
        </p:txBody>
      </p:sp>
      <p:sp>
        <p:nvSpPr>
          <p:cNvPr id="5163" name="MH_SubTitle_3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4730750" y="4940300"/>
            <a:ext cx="1665288" cy="539750"/>
          </a:xfrm>
          <a:prstGeom prst="rect">
            <a:avLst/>
          </a:prstGeom>
          <a:solidFill>
            <a:srgbClr val="008080"/>
          </a:solidFill>
          <a:ln w="9525">
            <a:noFill/>
            <a:miter lim="800000"/>
          </a:ln>
        </p:spPr>
        <p:txBody>
          <a:bodyPr lIns="0" tIns="0" rIns="0" bIns="0" anchor="ctr"/>
          <a:lstStyle/>
          <a:p>
            <a:pPr algn="ctr"/>
            <a:r>
              <a:rPr lang="zh-CN" altLang="en-US" sz="1800">
                <a:solidFill>
                  <a:srgbClr val="FFFFFF"/>
                </a:solidFill>
                <a:latin typeface="宋体" panose="02010600030101010101" pitchFamily="2" charset="-122"/>
              </a:rPr>
              <a:t>课堂小结</a:t>
            </a:r>
            <a:endParaRPr lang="zh-CN" altLang="en-US"/>
          </a:p>
        </p:txBody>
      </p:sp>
      <p:sp>
        <p:nvSpPr>
          <p:cNvPr id="5164" name="MH_Other_4"/>
          <p:cNvSpPr>
            <a:spLocks noChangeArrowheads="1"/>
          </p:cNvSpPr>
          <p:nvPr/>
        </p:nvSpPr>
        <p:spPr bwMode="auto">
          <a:xfrm>
            <a:off x="4787900" y="5108575"/>
            <a:ext cx="169863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2E617E"/>
            </a:solidFill>
            <a:round/>
          </a:ln>
        </p:spPr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5165" name="MH_Other_5"/>
          <p:cNvSpPr>
            <a:spLocks noChangeArrowheads="1"/>
          </p:cNvSpPr>
          <p:nvPr/>
        </p:nvSpPr>
        <p:spPr bwMode="auto">
          <a:xfrm>
            <a:off x="6189663" y="5111750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2E617E"/>
            </a:solidFill>
            <a:round/>
          </a:ln>
        </p:spPr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5166" name="MH_Text_4"/>
          <p:cNvSpPr>
            <a:spLocks noChangeArrowheads="1"/>
          </p:cNvSpPr>
          <p:nvPr/>
        </p:nvSpPr>
        <p:spPr bwMode="auto">
          <a:xfrm>
            <a:off x="6738938" y="4667250"/>
            <a:ext cx="1665287" cy="1057275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  <a:round/>
          </a:ln>
          <a:effectLst>
            <a:outerShdw dist="25401" dir="2700000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algn="ctr"/>
            <a:endParaRPr lang="zh-CN" altLang="en-US"/>
          </a:p>
        </p:txBody>
      </p:sp>
      <p:sp>
        <p:nvSpPr>
          <p:cNvPr id="5167" name="MH_SubTitle_4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6738938" y="4940300"/>
            <a:ext cx="1668462" cy="539750"/>
          </a:xfrm>
          <a:prstGeom prst="rect">
            <a:avLst/>
          </a:prstGeom>
          <a:solidFill>
            <a:srgbClr val="008080"/>
          </a:solidFill>
          <a:ln w="9525">
            <a:noFill/>
            <a:miter lim="800000"/>
          </a:ln>
        </p:spPr>
        <p:txBody>
          <a:bodyPr lIns="0" tIns="0" rIns="0" bIns="0" anchor="ctr"/>
          <a:lstStyle/>
          <a:p>
            <a:pPr algn="ctr"/>
            <a:r>
              <a:rPr lang="zh-CN" altLang="en-US" sz="1800">
                <a:solidFill>
                  <a:srgbClr val="FFFFFF"/>
                </a:solidFill>
                <a:latin typeface="宋体" panose="02010600030101010101" pitchFamily="2" charset="-122"/>
              </a:rPr>
              <a:t>当堂检测</a:t>
            </a:r>
            <a:endParaRPr lang="zh-CN" altLang="en-US"/>
          </a:p>
        </p:txBody>
      </p:sp>
      <p:sp>
        <p:nvSpPr>
          <p:cNvPr id="5168" name="MH_Other_6"/>
          <p:cNvSpPr>
            <a:spLocks noChangeArrowheads="1"/>
          </p:cNvSpPr>
          <p:nvPr/>
        </p:nvSpPr>
        <p:spPr bwMode="auto">
          <a:xfrm>
            <a:off x="6788150" y="5108575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707C1A"/>
            </a:solidFill>
            <a:round/>
          </a:ln>
        </p:spPr>
        <p:txBody>
          <a:bodyPr anchor="ctr"/>
          <a:lstStyle/>
          <a:p>
            <a:pPr algn="ctr"/>
            <a:endParaRPr lang="zh-CN" altLang="en-US"/>
          </a:p>
        </p:txBody>
      </p:sp>
      <p:grpSp>
        <p:nvGrpSpPr>
          <p:cNvPr id="5169" name="组合 3093"/>
          <p:cNvGrpSpPr/>
          <p:nvPr/>
        </p:nvGrpSpPr>
        <p:grpSpPr bwMode="auto">
          <a:xfrm>
            <a:off x="2097088" y="5064125"/>
            <a:ext cx="890587" cy="266700"/>
            <a:chOff x="0" y="0"/>
            <a:chExt cx="561" cy="169"/>
          </a:xfrm>
        </p:grpSpPr>
        <p:pic>
          <p:nvPicPr>
            <p:cNvPr id="5170" name="MH_Other_7"/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561" cy="1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71" name="Text Box 24"/>
            <p:cNvSpPr txBox="1">
              <a:spLocks noChangeArrowheads="1"/>
            </p:cNvSpPr>
            <p:nvPr/>
          </p:nvSpPr>
          <p:spPr bwMode="auto">
            <a:xfrm>
              <a:off x="70" y="65"/>
              <a:ext cx="422" cy="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172" name="MH_Other_8"/>
          <p:cNvSpPr>
            <a:spLocks noChangeArrowheads="1"/>
          </p:cNvSpPr>
          <p:nvPr/>
        </p:nvSpPr>
        <p:spPr bwMode="auto">
          <a:xfrm>
            <a:off x="2195513" y="5153025"/>
            <a:ext cx="695325" cy="889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1999"/>
                </a:srgbClr>
              </a:gs>
              <a:gs pos="29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71001">
                <a:srgbClr val="000000">
                  <a:alpha val="1999"/>
                </a:srgbClr>
              </a:gs>
              <a:gs pos="100000">
                <a:srgbClr val="000000">
                  <a:alpha val="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round/>
          </a:ln>
          <a:effectLst>
            <a:outerShdw sx="102000" sy="102000" algn="ctr" rotWithShape="0">
              <a:srgbClr val="000000">
                <a:alpha val="32999"/>
              </a:srgbClr>
            </a:outerShdw>
          </a:effectLst>
        </p:spPr>
        <p:txBody>
          <a:bodyPr anchor="ctr"/>
          <a:lstStyle/>
          <a:p>
            <a:pPr algn="ctr"/>
            <a:endParaRPr lang="zh-CN" altLang="en-US"/>
          </a:p>
        </p:txBody>
      </p:sp>
      <p:grpSp>
        <p:nvGrpSpPr>
          <p:cNvPr id="5173" name="组合 3097"/>
          <p:cNvGrpSpPr/>
          <p:nvPr/>
        </p:nvGrpSpPr>
        <p:grpSpPr bwMode="auto">
          <a:xfrm>
            <a:off x="4127500" y="5064125"/>
            <a:ext cx="889000" cy="266700"/>
            <a:chOff x="0" y="0"/>
            <a:chExt cx="560" cy="169"/>
          </a:xfrm>
        </p:grpSpPr>
        <p:pic>
          <p:nvPicPr>
            <p:cNvPr id="5174" name="MH_Other_9"/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560" cy="1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75" name="Text Box 28"/>
            <p:cNvSpPr txBox="1">
              <a:spLocks noChangeArrowheads="1"/>
            </p:cNvSpPr>
            <p:nvPr/>
          </p:nvSpPr>
          <p:spPr bwMode="auto">
            <a:xfrm>
              <a:off x="70" y="65"/>
              <a:ext cx="422" cy="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176" name="MH_Other_10"/>
          <p:cNvSpPr>
            <a:spLocks noChangeArrowheads="1"/>
          </p:cNvSpPr>
          <p:nvPr/>
        </p:nvSpPr>
        <p:spPr bwMode="auto">
          <a:xfrm>
            <a:off x="4225925" y="5153025"/>
            <a:ext cx="695325" cy="889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1999"/>
                </a:srgbClr>
              </a:gs>
              <a:gs pos="29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71001">
                <a:srgbClr val="000000">
                  <a:alpha val="1999"/>
                </a:srgbClr>
              </a:gs>
              <a:gs pos="100000">
                <a:srgbClr val="000000">
                  <a:alpha val="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round/>
          </a:ln>
          <a:effectLst>
            <a:outerShdw sx="102000" sy="102000" algn="ctr" rotWithShape="0">
              <a:srgbClr val="000000">
                <a:alpha val="32999"/>
              </a:srgbClr>
            </a:outerShdw>
          </a:effectLst>
        </p:spPr>
        <p:txBody>
          <a:bodyPr anchor="ctr"/>
          <a:lstStyle/>
          <a:p>
            <a:pPr algn="ctr"/>
            <a:endParaRPr lang="zh-CN" altLang="en-US"/>
          </a:p>
        </p:txBody>
      </p:sp>
      <p:pic>
        <p:nvPicPr>
          <p:cNvPr id="5177" name="MH_Other_11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26163" y="5064125"/>
            <a:ext cx="890587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78" name="Text Box 31"/>
          <p:cNvSpPr txBox="1">
            <a:spLocks noChangeArrowheads="1"/>
          </p:cNvSpPr>
          <p:nvPr/>
        </p:nvSpPr>
        <p:spPr bwMode="auto">
          <a:xfrm>
            <a:off x="6237288" y="5165725"/>
            <a:ext cx="669925" cy="61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5179" name="MH_Other_12"/>
          <p:cNvSpPr>
            <a:spLocks noChangeArrowheads="1"/>
          </p:cNvSpPr>
          <p:nvPr/>
        </p:nvSpPr>
        <p:spPr bwMode="auto">
          <a:xfrm>
            <a:off x="6224588" y="5153025"/>
            <a:ext cx="695325" cy="889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1999"/>
                </a:srgbClr>
              </a:gs>
              <a:gs pos="29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71001">
                <a:srgbClr val="000000">
                  <a:alpha val="1999"/>
                </a:srgbClr>
              </a:gs>
              <a:gs pos="100000">
                <a:srgbClr val="000000">
                  <a:alpha val="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round/>
          </a:ln>
          <a:effectLst>
            <a:outerShdw sx="102000" sy="102000" algn="ctr" rotWithShape="0">
              <a:srgbClr val="000000">
                <a:alpha val="32999"/>
              </a:srgbClr>
            </a:outerShdw>
          </a:effectLst>
        </p:spPr>
        <p:txBody>
          <a:bodyPr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文本占位符 14338"/>
          <p:cNvSpPr>
            <a:spLocks noGrp="1" noChangeArrowheads="1"/>
          </p:cNvSpPr>
          <p:nvPr>
            <p:ph idx="4294967295"/>
          </p:nvPr>
        </p:nvSpPr>
        <p:spPr bwMode="auto">
          <a:xfrm>
            <a:off x="468313" y="1628775"/>
            <a:ext cx="8229600" cy="4525963"/>
          </a:xfrm>
          <a:prstGeom prst="rect">
            <a:avLst/>
          </a:prstGeom>
          <a:solidFill>
            <a:srgbClr val="FFFFFF"/>
          </a:solidFill>
          <a:ln>
            <a:miter lim="800000"/>
          </a:ln>
        </p:spPr>
        <p:txBody>
          <a:bodyPr/>
          <a:lstStyle/>
          <a:p>
            <a:pPr marL="0" indent="0">
              <a:buFontTx/>
              <a:buNone/>
            </a:pPr>
            <a:r>
              <a:rPr lang="en-US" altLang="zh-CN"/>
              <a:t>              </a:t>
            </a:r>
            <a:r>
              <a:rPr lang="zh-CN" altLang="en-US"/>
              <a:t>2</a:t>
            </a:r>
            <a:r>
              <a:rPr lang="en-US" altLang="zh-CN"/>
              <a:t>.</a:t>
            </a:r>
            <a:r>
              <a:rPr lang="zh-CN" altLang="en-US"/>
              <a:t>中通外直，不</a:t>
            </a:r>
            <a:r>
              <a:rPr lang="zh-CN" altLang="en-US">
                <a:solidFill>
                  <a:srgbClr val="FF3300"/>
                </a:solidFill>
              </a:rPr>
              <a:t>蔓</a:t>
            </a:r>
            <a:r>
              <a:rPr lang="zh-CN" altLang="en-US"/>
              <a:t>不</a:t>
            </a:r>
            <a:r>
              <a:rPr lang="zh-CN" altLang="en-US">
                <a:solidFill>
                  <a:srgbClr val="FF3300"/>
                </a:solidFill>
              </a:rPr>
              <a:t>枝</a:t>
            </a:r>
            <a:endParaRPr lang="zh-CN" altLang="en-US">
              <a:solidFill>
                <a:srgbClr val="FF3300"/>
              </a:solidFill>
            </a:endParaRPr>
          </a:p>
        </p:txBody>
      </p:sp>
      <p:sp>
        <p:nvSpPr>
          <p:cNvPr id="14340" name="文本框 14339"/>
          <p:cNvSpPr txBox="1">
            <a:spLocks noChangeArrowheads="1"/>
          </p:cNvSpPr>
          <p:nvPr/>
        </p:nvSpPr>
        <p:spPr bwMode="auto">
          <a:xfrm>
            <a:off x="755650" y="2925763"/>
            <a:ext cx="7704138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latin typeface="Times New Roman" panose="02020603050405020304" pitchFamily="2" charset="0"/>
              </a:rPr>
              <a:t>    </a:t>
            </a:r>
            <a:r>
              <a:rPr lang="zh-CN" altLang="en-US" sz="3200" b="1">
                <a:latin typeface="Times New Roman" panose="02020603050405020304" pitchFamily="2" charset="0"/>
              </a:rPr>
              <a:t>（它的茎）中间贯通，外形挺直，</a:t>
            </a:r>
            <a:endParaRPr lang="zh-CN" altLang="en-US" sz="3200" b="1">
              <a:latin typeface="Times New Roman" panose="02020603050405020304" pitchFamily="2" charset="0"/>
            </a:endParaRPr>
          </a:p>
          <a:p>
            <a:r>
              <a:rPr lang="zh-CN" altLang="en-US" sz="3200" b="1">
                <a:latin typeface="Times New Roman" panose="02020603050405020304" pitchFamily="2" charset="0"/>
              </a:rPr>
              <a:t>不生枝蔓，不长枝节</a:t>
            </a:r>
            <a:endParaRPr lang="zh-CN" altLang="en-US" sz="3200" b="1">
              <a:latin typeface="Times New Roman" panose="02020603050405020304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标题 1536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84213" y="1411288"/>
            <a:ext cx="8135937" cy="1441450"/>
          </a:xfrm>
          <a:prstGeom prst="rect">
            <a:avLst/>
          </a:prstGeom>
          <a:solidFill>
            <a:srgbClr val="FFFFFF"/>
          </a:solidFill>
          <a:ln>
            <a:miter lim="800000"/>
          </a:ln>
        </p:spPr>
        <p:txBody>
          <a:bodyPr anchor="ctr"/>
          <a:lstStyle/>
          <a:p>
            <a:pPr algn="l">
              <a:lnSpc>
                <a:spcPct val="120000"/>
              </a:lnSpc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文章题为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爱莲说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，也就是“说说我对莲花的喜爱，作者究竟喜欢莲花的什么”（请用文章的语句回答）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363" name="内容占位符 15362"/>
          <p:cNvSpPr>
            <a:spLocks noGrp="1" noChangeArrowheads="1"/>
          </p:cNvSpPr>
          <p:nvPr>
            <p:ph idx="4294967295"/>
          </p:nvPr>
        </p:nvSpPr>
        <p:spPr bwMode="auto">
          <a:xfrm>
            <a:off x="685800" y="2997200"/>
            <a:ext cx="8207375" cy="3457575"/>
          </a:xfrm>
          <a:prstGeom prst="rect">
            <a:avLst/>
          </a:prstGeom>
          <a:solidFill>
            <a:srgbClr val="FFFFFF"/>
          </a:solidFill>
          <a:ln>
            <a:miter lim="800000"/>
          </a:ln>
        </p:spPr>
        <p:txBody>
          <a:bodyPr/>
          <a:lstStyle/>
          <a:p>
            <a:pPr mar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出淤泥而不染，濯清涟而不妖，中通外直，不蔓不枝，香远益清，亭亭净植，可远观而不可亵玩焉。</a:t>
            </a:r>
            <a:endParaRPr lang="zh-CN" altLang="en-US" b="1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387" name="文本框 15363"/>
          <p:cNvSpPr txBox="1">
            <a:spLocks noChangeArrowheads="1"/>
          </p:cNvSpPr>
          <p:nvPr/>
        </p:nvSpPr>
        <p:spPr bwMode="auto">
          <a:xfrm>
            <a:off x="539750" y="692150"/>
            <a:ext cx="2214563" cy="700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>
                <a:latin typeface="Times New Roman" panose="02020603050405020304" pitchFamily="2" charset="0"/>
              </a:rPr>
              <a:t>细读文本</a:t>
            </a:r>
            <a:endParaRPr lang="zh-CN" altLang="en-US" b="1">
              <a:latin typeface="Times New Roman" panose="02020603050405020304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标题 1638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68313" y="549275"/>
            <a:ext cx="8229600" cy="1143000"/>
          </a:xfrm>
          <a:prstGeom prst="rect">
            <a:avLst/>
          </a:prstGeom>
          <a:noFill/>
          <a:ln>
            <a:miter lim="800000"/>
          </a:ln>
        </p:spPr>
        <p:txBody>
          <a:bodyPr anchor="ctr"/>
          <a:lstStyle/>
          <a:p>
            <a:r>
              <a:rPr lang="zh-CN" altLang="en-US" sz="2800"/>
              <a:t>这些句子是从哪些方面来描写莲花的？</a:t>
            </a:r>
            <a:endParaRPr lang="zh-CN" altLang="en-US" sz="2800"/>
          </a:p>
        </p:txBody>
      </p:sp>
      <p:graphicFrame>
        <p:nvGraphicFramePr>
          <p:cNvPr id="17431" name="Group 23"/>
          <p:cNvGraphicFramePr>
            <a:graphicFrameLocks noGrp="1"/>
          </p:cNvGraphicFramePr>
          <p:nvPr>
            <p:ph type="tbl" idx="4294967295"/>
          </p:nvPr>
        </p:nvGraphicFramePr>
        <p:xfrm>
          <a:off x="755650" y="1917700"/>
          <a:ext cx="7632700" cy="4443413"/>
        </p:xfrm>
        <a:graphic>
          <a:graphicData uri="http://schemas.openxmlformats.org/drawingml/2006/table">
            <a:tbl>
              <a:tblPr/>
              <a:tblGrid>
                <a:gridCol w="3814763"/>
                <a:gridCol w="3817937"/>
              </a:tblGrid>
              <a:tr h="83343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82" charset="2"/>
                        </a:rPr>
                        <a:t>语        句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82" charset="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82" charset="2"/>
                        </a:rPr>
                        <a:t>描写角度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82" charset="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</a:tr>
              <a:tr h="83343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82" charset="2"/>
                        </a:rPr>
                        <a:t>出淤泥而不染，濯清涟而不妖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82" charset="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82" charset="2"/>
                        </a:rPr>
                        <a:t>生长环境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82" charset="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86042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82" charset="2"/>
                        </a:rPr>
                        <a:t>中通外直，不蔓不枝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82" charset="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82" charset="2"/>
                        </a:rPr>
                        <a:t>体态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82" charset="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86042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82" charset="2"/>
                        </a:rPr>
                        <a:t>香远益清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82" charset="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82" charset="2"/>
                        </a:rPr>
                        <a:t>芳香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82" charset="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86042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82" charset="2"/>
                        </a:rPr>
                        <a:t>亭亭净植，可远观而不可亵玩焉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82" charset="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82" charset="2"/>
                        </a:rPr>
                        <a:t>风度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82" charset="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文本框 17409"/>
          <p:cNvSpPr txBox="1">
            <a:spLocks noChangeArrowheads="1"/>
          </p:cNvSpPr>
          <p:nvPr/>
        </p:nvSpPr>
        <p:spPr bwMode="auto">
          <a:xfrm>
            <a:off x="971550" y="1341438"/>
            <a:ext cx="3311525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zh-CN" altLang="en-US" sz="4400">
                <a:latin typeface="Times New Roman" panose="02020603050405020304" pitchFamily="2" charset="0"/>
              </a:rPr>
              <a:t>研读课文</a:t>
            </a:r>
            <a:endParaRPr lang="zh-CN" altLang="en-US" sz="4400">
              <a:latin typeface="Times New Roman" panose="02020603050405020304" pitchFamily="2" charset="0"/>
            </a:endParaRPr>
          </a:p>
        </p:txBody>
      </p:sp>
      <p:sp>
        <p:nvSpPr>
          <p:cNvPr id="18434" name="文本框 17410"/>
          <p:cNvSpPr txBox="1">
            <a:spLocks noChangeArrowheads="1"/>
          </p:cNvSpPr>
          <p:nvPr/>
        </p:nvSpPr>
        <p:spPr bwMode="auto">
          <a:xfrm>
            <a:off x="1187450" y="2925763"/>
            <a:ext cx="7056438" cy="822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zh-CN" altLang="en-US" sz="4800">
                <a:latin typeface="Times New Roman" panose="02020603050405020304" pitchFamily="2" charset="0"/>
              </a:rPr>
              <a:t>说说各体现了什么品质。</a:t>
            </a:r>
            <a:endParaRPr lang="zh-CN" altLang="en-US" sz="4800">
              <a:latin typeface="Times New Roman" panose="02020603050405020304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文本框 18433"/>
          <p:cNvSpPr txBox="1">
            <a:spLocks noChangeArrowheads="1"/>
          </p:cNvSpPr>
          <p:nvPr/>
        </p:nvSpPr>
        <p:spPr bwMode="auto">
          <a:xfrm>
            <a:off x="900113" y="1268413"/>
            <a:ext cx="42291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1.</a:t>
            </a:r>
            <a:r>
              <a:rPr lang="zh-CN" altLang="en-US" sz="3200" b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出淤泥而不染</a:t>
            </a:r>
            <a:endParaRPr lang="zh-CN" altLang="en-US" sz="3200" b="1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8435" name="文本框 18434"/>
          <p:cNvSpPr txBox="1">
            <a:spLocks noChangeArrowheads="1"/>
          </p:cNvSpPr>
          <p:nvPr/>
        </p:nvSpPr>
        <p:spPr bwMode="auto">
          <a:xfrm>
            <a:off x="1331913" y="1700213"/>
            <a:ext cx="4402137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濯清涟而不妖</a:t>
            </a:r>
            <a:endParaRPr lang="zh-CN" altLang="en-US" sz="3200" b="1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8436" name="右箭头 18435"/>
          <p:cNvSpPr>
            <a:spLocks noChangeArrowheads="1"/>
          </p:cNvSpPr>
          <p:nvPr/>
        </p:nvSpPr>
        <p:spPr bwMode="auto">
          <a:xfrm>
            <a:off x="3924300" y="1555750"/>
            <a:ext cx="969963" cy="431800"/>
          </a:xfrm>
          <a:prstGeom prst="rightArrow">
            <a:avLst>
              <a:gd name="adj1" fmla="val 37500"/>
              <a:gd name="adj2" fmla="val 45925"/>
            </a:avLst>
          </a:prstGeom>
          <a:solidFill>
            <a:srgbClr val="FFFF99">
              <a:alpha val="50000"/>
            </a:srgbClr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>
              <a:cs typeface="Arial" panose="020B0604020202020204" pitchFamily="34" charset="0"/>
            </a:endParaRPr>
          </a:p>
        </p:txBody>
      </p:sp>
      <p:sp>
        <p:nvSpPr>
          <p:cNvPr id="18437" name="文本框 18436"/>
          <p:cNvSpPr txBox="1">
            <a:spLocks noChangeArrowheads="1"/>
          </p:cNvSpPr>
          <p:nvPr/>
        </p:nvSpPr>
        <p:spPr bwMode="auto">
          <a:xfrm>
            <a:off x="4787900" y="1268413"/>
            <a:ext cx="4752975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1.</a:t>
            </a:r>
            <a:r>
              <a:rPr lang="zh-CN" altLang="en-US" sz="3200" b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不与世俗同流合污</a:t>
            </a:r>
            <a:endParaRPr lang="zh-CN" altLang="en-US" sz="3200" b="1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8438" name="文本框 18437"/>
          <p:cNvSpPr txBox="1">
            <a:spLocks noChangeArrowheads="1"/>
          </p:cNvSpPr>
          <p:nvPr/>
        </p:nvSpPr>
        <p:spPr bwMode="auto">
          <a:xfrm>
            <a:off x="5181600" y="1752600"/>
            <a:ext cx="277495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不献媚权贵</a:t>
            </a:r>
            <a:endParaRPr lang="zh-CN" altLang="en-US" sz="3200" b="1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8439" name="文本框 18438"/>
          <p:cNvSpPr txBox="1">
            <a:spLocks noChangeArrowheads="1"/>
          </p:cNvSpPr>
          <p:nvPr/>
        </p:nvSpPr>
        <p:spPr bwMode="auto">
          <a:xfrm>
            <a:off x="1835150" y="484188"/>
            <a:ext cx="2665413" cy="8239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0030101010101" pitchFamily="49" charset="-122"/>
              </a:rPr>
              <a:t>托物</a:t>
            </a:r>
            <a:endParaRPr lang="zh-CN" altLang="en-US" sz="4800" b="1">
              <a:solidFill>
                <a:srgbClr val="FF0000"/>
              </a:solidFill>
              <a:latin typeface="Times New Roman" panose="02020603050405020304" pitchFamily="2" charset="0"/>
              <a:ea typeface="黑体" panose="02010600030101010101" pitchFamily="49" charset="-122"/>
            </a:endParaRPr>
          </a:p>
        </p:txBody>
      </p:sp>
      <p:sp>
        <p:nvSpPr>
          <p:cNvPr id="18440" name="文本框 18439"/>
          <p:cNvSpPr txBox="1">
            <a:spLocks noChangeArrowheads="1"/>
          </p:cNvSpPr>
          <p:nvPr/>
        </p:nvSpPr>
        <p:spPr bwMode="auto">
          <a:xfrm>
            <a:off x="5508625" y="444500"/>
            <a:ext cx="2665413" cy="823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0030101010101" pitchFamily="49" charset="-122"/>
              </a:rPr>
              <a:t>言志</a:t>
            </a:r>
            <a:endParaRPr lang="zh-CN" altLang="en-US" sz="4800" b="1">
              <a:solidFill>
                <a:srgbClr val="FF0000"/>
              </a:solidFill>
              <a:latin typeface="Times New Roman" panose="02020603050405020304" pitchFamily="2" charset="0"/>
              <a:ea typeface="黑体" panose="02010600030101010101" pitchFamily="49" charset="-122"/>
            </a:endParaRPr>
          </a:p>
        </p:txBody>
      </p:sp>
      <p:sp>
        <p:nvSpPr>
          <p:cNvPr id="18441" name="右箭头 18440"/>
          <p:cNvSpPr>
            <a:spLocks noChangeArrowheads="1"/>
          </p:cNvSpPr>
          <p:nvPr/>
        </p:nvSpPr>
        <p:spPr bwMode="auto">
          <a:xfrm>
            <a:off x="3492500" y="763588"/>
            <a:ext cx="1871663" cy="433387"/>
          </a:xfrm>
          <a:prstGeom prst="rightArrow">
            <a:avLst>
              <a:gd name="adj1" fmla="val 50000"/>
              <a:gd name="adj2" fmla="val 107927"/>
            </a:avLst>
          </a:prstGeom>
          <a:solidFill>
            <a:srgbClr val="99CCFF">
              <a:alpha val="50000"/>
            </a:srgbClr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>
              <a:cs typeface="Arial" panose="020B0604020202020204" pitchFamily="34" charset="0"/>
            </a:endParaRPr>
          </a:p>
        </p:txBody>
      </p:sp>
      <p:sp>
        <p:nvSpPr>
          <p:cNvPr id="18442" name="左大括号 18441"/>
          <p:cNvSpPr/>
          <p:nvPr/>
        </p:nvSpPr>
        <p:spPr bwMode="auto">
          <a:xfrm>
            <a:off x="611188" y="1655763"/>
            <a:ext cx="360362" cy="3860800"/>
          </a:xfrm>
          <a:prstGeom prst="leftBrace">
            <a:avLst>
              <a:gd name="adj1" fmla="val 89181"/>
              <a:gd name="adj2" fmla="val 50000"/>
            </a:avLst>
          </a:prstGeom>
          <a:noFill/>
          <a:ln w="57150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>
              <a:cs typeface="Arial" panose="020B0604020202020204" pitchFamily="34" charset="0"/>
            </a:endParaRPr>
          </a:p>
        </p:txBody>
      </p:sp>
      <p:sp>
        <p:nvSpPr>
          <p:cNvPr id="18443" name="文本框 18442"/>
          <p:cNvSpPr txBox="1">
            <a:spLocks noChangeArrowheads="1"/>
          </p:cNvSpPr>
          <p:nvPr/>
        </p:nvSpPr>
        <p:spPr bwMode="auto">
          <a:xfrm>
            <a:off x="76200" y="2560638"/>
            <a:ext cx="793750" cy="3316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r>
              <a:rPr lang="zh-CN" altLang="en-US" b="1">
                <a:solidFill>
                  <a:schemeClr val="tx1"/>
                </a:solidFill>
                <a:latin typeface="Times New Roman" panose="02020603050405020304" pitchFamily="2" charset="0"/>
                <a:ea typeface="黑体" panose="02010600030101010101" pitchFamily="49" charset="-122"/>
              </a:rPr>
              <a:t>花之君子</a:t>
            </a:r>
            <a:endParaRPr lang="zh-CN" altLang="en-US" b="1">
              <a:solidFill>
                <a:schemeClr val="tx1"/>
              </a:solidFill>
              <a:latin typeface="Times New Roman" panose="02020603050405020304" pitchFamily="2" charset="0"/>
              <a:ea typeface="黑体" panose="02010600030101010101" pitchFamily="49" charset="-122"/>
            </a:endParaRPr>
          </a:p>
        </p:txBody>
      </p:sp>
      <p:sp>
        <p:nvSpPr>
          <p:cNvPr id="18445" name="矩形 18444"/>
          <p:cNvSpPr>
            <a:spLocks noChangeArrowheads="1"/>
          </p:cNvSpPr>
          <p:nvPr/>
        </p:nvSpPr>
        <p:spPr bwMode="auto">
          <a:xfrm>
            <a:off x="827088" y="2563813"/>
            <a:ext cx="2690812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2.</a:t>
            </a:r>
            <a:r>
              <a:rPr lang="zh-CN" altLang="en-US" sz="3200" b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中通外直</a:t>
            </a:r>
            <a:endParaRPr lang="zh-CN" altLang="en-US" sz="3200" b="1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8446" name="矩形 18445"/>
          <p:cNvSpPr>
            <a:spLocks noChangeArrowheads="1"/>
          </p:cNvSpPr>
          <p:nvPr/>
        </p:nvSpPr>
        <p:spPr bwMode="auto">
          <a:xfrm>
            <a:off x="4787900" y="2563813"/>
            <a:ext cx="2776538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2.</a:t>
            </a:r>
            <a:r>
              <a:rPr lang="zh-CN" altLang="en-US" sz="3200" b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胸襟磊落</a:t>
            </a:r>
            <a:endParaRPr lang="zh-CN" altLang="en-US" sz="3200" b="1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8447" name="右箭头 18446"/>
          <p:cNvSpPr>
            <a:spLocks noChangeArrowheads="1"/>
          </p:cNvSpPr>
          <p:nvPr/>
        </p:nvSpPr>
        <p:spPr bwMode="auto">
          <a:xfrm>
            <a:off x="3276600" y="2674938"/>
            <a:ext cx="1584325" cy="465137"/>
          </a:xfrm>
          <a:prstGeom prst="rightArrow">
            <a:avLst>
              <a:gd name="adj1" fmla="val 37500"/>
              <a:gd name="adj2" fmla="val 69637"/>
            </a:avLst>
          </a:prstGeom>
          <a:solidFill>
            <a:srgbClr val="FFFF99">
              <a:alpha val="50000"/>
            </a:srgbClr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>
              <a:cs typeface="Arial" panose="020B0604020202020204" pitchFamily="34" charset="0"/>
            </a:endParaRPr>
          </a:p>
        </p:txBody>
      </p:sp>
      <p:sp>
        <p:nvSpPr>
          <p:cNvPr id="18448" name="文本框 18447"/>
          <p:cNvSpPr txBox="1">
            <a:spLocks noChangeArrowheads="1"/>
          </p:cNvSpPr>
          <p:nvPr/>
        </p:nvSpPr>
        <p:spPr bwMode="auto">
          <a:xfrm>
            <a:off x="539750" y="2965450"/>
            <a:ext cx="2847975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  </a:t>
            </a:r>
            <a:r>
              <a:rPr lang="zh-CN" altLang="en-US" sz="3200" b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不蔓不枝</a:t>
            </a:r>
            <a:endParaRPr lang="zh-CN" altLang="en-US" sz="3200" b="1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8449" name="矩形 18448"/>
          <p:cNvSpPr>
            <a:spLocks noChangeArrowheads="1"/>
          </p:cNvSpPr>
          <p:nvPr/>
        </p:nvSpPr>
        <p:spPr bwMode="auto">
          <a:xfrm>
            <a:off x="5219700" y="2995613"/>
            <a:ext cx="2265363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豁达正直</a:t>
            </a:r>
            <a:endParaRPr lang="zh-CN" altLang="en-US" sz="3200" b="1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8450" name="矩形 18449"/>
          <p:cNvSpPr>
            <a:spLocks noChangeArrowheads="1"/>
          </p:cNvSpPr>
          <p:nvPr/>
        </p:nvSpPr>
        <p:spPr bwMode="auto">
          <a:xfrm>
            <a:off x="827088" y="3860800"/>
            <a:ext cx="3744912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3.</a:t>
            </a:r>
            <a:r>
              <a:rPr lang="zh-CN" altLang="en-US" sz="3200" b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香远溢清</a:t>
            </a:r>
            <a:endParaRPr lang="zh-CN" altLang="en-US" sz="3200" b="1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8451" name="矩形 18450"/>
          <p:cNvSpPr>
            <a:spLocks noChangeArrowheads="1"/>
          </p:cNvSpPr>
          <p:nvPr/>
        </p:nvSpPr>
        <p:spPr bwMode="auto">
          <a:xfrm>
            <a:off x="4787900" y="3857625"/>
            <a:ext cx="4811713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3.</a:t>
            </a:r>
            <a:r>
              <a:rPr lang="zh-CN" altLang="en-US" sz="3200" b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美德可以永远传播</a:t>
            </a:r>
            <a:endParaRPr lang="zh-CN" altLang="en-US" sz="3200" b="1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8452" name="右箭头 18451"/>
          <p:cNvSpPr>
            <a:spLocks noChangeArrowheads="1"/>
          </p:cNvSpPr>
          <p:nvPr/>
        </p:nvSpPr>
        <p:spPr bwMode="auto">
          <a:xfrm>
            <a:off x="3276600" y="3932238"/>
            <a:ext cx="1584325" cy="431800"/>
          </a:xfrm>
          <a:prstGeom prst="rightArrow">
            <a:avLst>
              <a:gd name="adj1" fmla="val 37500"/>
              <a:gd name="adj2" fmla="val 75013"/>
            </a:avLst>
          </a:prstGeom>
          <a:solidFill>
            <a:srgbClr val="FFFF99">
              <a:alpha val="50000"/>
            </a:srgbClr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>
              <a:cs typeface="Arial" panose="020B0604020202020204" pitchFamily="34" charset="0"/>
            </a:endParaRPr>
          </a:p>
        </p:txBody>
      </p:sp>
      <p:sp>
        <p:nvSpPr>
          <p:cNvPr id="18453" name="矩形 18452"/>
          <p:cNvSpPr>
            <a:spLocks noChangeArrowheads="1"/>
          </p:cNvSpPr>
          <p:nvPr/>
        </p:nvSpPr>
        <p:spPr bwMode="auto">
          <a:xfrm>
            <a:off x="827088" y="4937125"/>
            <a:ext cx="2690812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4.</a:t>
            </a:r>
            <a:r>
              <a:rPr lang="zh-CN" altLang="en-US" sz="3200" b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亭亭净植</a:t>
            </a:r>
            <a:endParaRPr lang="zh-CN" altLang="en-US" sz="3200" b="1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8454" name="矩形 18453"/>
          <p:cNvSpPr>
            <a:spLocks noChangeArrowheads="1"/>
          </p:cNvSpPr>
          <p:nvPr/>
        </p:nvSpPr>
        <p:spPr bwMode="auto">
          <a:xfrm>
            <a:off x="4859338" y="4868863"/>
            <a:ext cx="4665662" cy="15541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4.</a:t>
            </a:r>
            <a:r>
              <a:rPr lang="zh-CN" altLang="en-US" sz="3200" b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仪态端庄，</a:t>
            </a:r>
            <a:endParaRPr lang="zh-CN" altLang="en-US" sz="3200" b="1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r>
              <a:rPr lang="zh-CN" altLang="en-US" sz="3200" b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 气节高尚，</a:t>
            </a:r>
            <a:endParaRPr lang="zh-CN" altLang="en-US" sz="3200" b="1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r>
              <a:rPr lang="zh-CN" altLang="en-US" sz="3200" b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 令人尊敬</a:t>
            </a:r>
            <a:endParaRPr lang="zh-CN" altLang="en-US" sz="3200" b="1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8455" name="矩形 18454"/>
          <p:cNvSpPr>
            <a:spLocks noChangeArrowheads="1"/>
          </p:cNvSpPr>
          <p:nvPr/>
        </p:nvSpPr>
        <p:spPr bwMode="auto">
          <a:xfrm>
            <a:off x="971550" y="5300663"/>
            <a:ext cx="5527675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</a:t>
            </a:r>
            <a:r>
              <a:rPr lang="zh-CN" altLang="en-US" sz="3200" b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可远观而不可亵玩</a:t>
            </a:r>
            <a:endParaRPr lang="zh-CN" altLang="en-US" sz="3200" b="1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8456" name="右箭头 18455"/>
          <p:cNvSpPr>
            <a:spLocks noChangeArrowheads="1"/>
          </p:cNvSpPr>
          <p:nvPr/>
        </p:nvSpPr>
        <p:spPr bwMode="auto">
          <a:xfrm>
            <a:off x="3203575" y="4940300"/>
            <a:ext cx="1584325" cy="393700"/>
          </a:xfrm>
          <a:prstGeom prst="rightArrow">
            <a:avLst>
              <a:gd name="adj1" fmla="val 37500"/>
              <a:gd name="adj2" fmla="val 82272"/>
            </a:avLst>
          </a:prstGeom>
          <a:solidFill>
            <a:srgbClr val="FFFF99">
              <a:alpha val="50000"/>
            </a:srgbClr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8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8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8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84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84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84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84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8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84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84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3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"/>
                            </p:stCondLst>
                            <p:childTnLst>
                              <p:par>
                                <p:cTn id="10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2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35" grpId="0"/>
      <p:bldP spid="18437" grpId="0"/>
      <p:bldP spid="18438" grpId="0"/>
      <p:bldP spid="18439" grpId="0"/>
      <p:bldP spid="18440" grpId="0"/>
      <p:bldP spid="18443" grpId="0"/>
      <p:bldP spid="18445" grpId="0"/>
      <p:bldP spid="18446" grpId="0"/>
      <p:bldP spid="18448" grpId="0"/>
      <p:bldP spid="18449" grpId="0"/>
      <p:bldP spid="18450" grpId="0"/>
      <p:bldP spid="18451" grpId="0"/>
      <p:bldP spid="18453" grpId="0"/>
      <p:bldP spid="18454" grpId="0"/>
      <p:bldP spid="1845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文本框 19457"/>
          <p:cNvSpPr txBox="1">
            <a:spLocks noChangeArrowheads="1"/>
          </p:cNvSpPr>
          <p:nvPr/>
        </p:nvSpPr>
        <p:spPr bwMode="auto">
          <a:xfrm>
            <a:off x="539750" y="765175"/>
            <a:ext cx="7561263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</a:rPr>
              <a:t>  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</a:rPr>
              <a:t>为什么写陶渊明独爱菊花？写菊有何作用？</a:t>
            </a:r>
            <a:endParaRPr lang="zh-CN" altLang="en-US" sz="2800" b="1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19459" name="文本框 19458"/>
          <p:cNvSpPr txBox="1">
            <a:spLocks noChangeArrowheads="1"/>
          </p:cNvSpPr>
          <p:nvPr/>
        </p:nvSpPr>
        <p:spPr bwMode="auto">
          <a:xfrm>
            <a:off x="179388" y="1989138"/>
            <a:ext cx="8707437" cy="2016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</a:rPr>
              <a:t>　　因为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菊花不畏严寒，傲霜斗雪，品格高洁。</a:t>
            </a:r>
            <a:r>
              <a:rPr lang="zh-CN" altLang="en-US" sz="2800" b="1">
                <a:solidFill>
                  <a:srgbClr val="FF0303"/>
                </a:solidFill>
                <a:latin typeface="宋体" panose="02010600030101010101" pitchFamily="2" charset="-122"/>
              </a:rPr>
              <a:t>不愿与世俗同流合污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</a:rPr>
              <a:t>，</a:t>
            </a:r>
            <a:r>
              <a:rPr lang="zh-CN" altLang="en-US" sz="2800" b="1">
                <a:solidFill>
                  <a:srgbClr val="FF0303"/>
                </a:solidFill>
                <a:latin typeface="宋体" panose="02010600030101010101" pitchFamily="2" charset="-122"/>
              </a:rPr>
              <a:t>超凡脱俗，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</a:rPr>
              <a:t>菊花又是花中的隐士，这符合陶渊明的处世态度。 </a:t>
            </a:r>
            <a:endParaRPr lang="zh-CN" altLang="en-US" sz="2800" b="1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19460" name="文本框 19459"/>
          <p:cNvSpPr txBox="1">
            <a:spLocks noChangeArrowheads="1"/>
          </p:cNvSpPr>
          <p:nvPr/>
        </p:nvSpPr>
        <p:spPr bwMode="auto">
          <a:xfrm>
            <a:off x="1908175" y="4437063"/>
            <a:ext cx="5184775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</a:rPr>
              <a:t>写菊是为了</a:t>
            </a:r>
            <a:r>
              <a:rPr lang="zh-CN" altLang="en-US" sz="2800" b="1">
                <a:solidFill>
                  <a:srgbClr val="FF0303"/>
                </a:solidFill>
                <a:latin typeface="宋体" panose="02010600030101010101" pitchFamily="2" charset="-122"/>
              </a:rPr>
              <a:t>正面衬托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</a:rPr>
              <a:t>莲的形象。</a:t>
            </a:r>
            <a:endParaRPr lang="zh-CN" altLang="en-US" sz="2800" b="1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  <p:bldP spid="1946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框 20481"/>
          <p:cNvSpPr txBox="1">
            <a:spLocks noChangeArrowheads="1"/>
          </p:cNvSpPr>
          <p:nvPr/>
        </p:nvSpPr>
        <p:spPr bwMode="auto">
          <a:xfrm>
            <a:off x="1187450" y="908050"/>
            <a:ext cx="4246563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latin typeface="Times New Roman" panose="02020603050405020304" pitchFamily="2" charset="0"/>
                <a:ea typeface="黑体" panose="02010600030101010101" pitchFamily="49" charset="-122"/>
              </a:rPr>
              <a:t>文中为什么要写牡丹？</a:t>
            </a:r>
            <a:endParaRPr lang="zh-CN" altLang="en-US" sz="3200" b="1">
              <a:solidFill>
                <a:schemeClr val="tx1"/>
              </a:solidFill>
              <a:latin typeface="Times New Roman" panose="02020603050405020304" pitchFamily="2" charset="0"/>
              <a:ea typeface="黑体" panose="02010600030101010101" pitchFamily="49" charset="-122"/>
            </a:endParaRPr>
          </a:p>
        </p:txBody>
      </p:sp>
      <p:sp>
        <p:nvSpPr>
          <p:cNvPr id="20483" name="文本框 20482"/>
          <p:cNvSpPr txBox="1">
            <a:spLocks noChangeArrowheads="1"/>
          </p:cNvSpPr>
          <p:nvPr/>
        </p:nvSpPr>
        <p:spPr bwMode="auto">
          <a:xfrm>
            <a:off x="1116013" y="1989138"/>
            <a:ext cx="6985000" cy="3505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2" charset="0"/>
                <a:ea typeface="黑体" panose="02010600030101010101" pitchFamily="49" charset="-122"/>
              </a:rPr>
              <a:t>　    因为牡丹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2" charset="0"/>
                <a:ea typeface="黑体" panose="02010600030101010101" pitchFamily="49" charset="-122"/>
              </a:rPr>
              <a:t>雍容华贵</a:t>
            </a:r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2" charset="0"/>
                <a:ea typeface="黑体" panose="02010600030101010101" pitchFamily="49" charset="-122"/>
              </a:rPr>
              <a:t>，历来人们把它当成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2" charset="0"/>
                <a:ea typeface="黑体" panose="02010600030101010101" pitchFamily="49" charset="-122"/>
              </a:rPr>
              <a:t>富贵的象征</a:t>
            </a:r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2" charset="0"/>
                <a:ea typeface="黑体" panose="02010600030101010101" pitchFamily="49" charset="-122"/>
              </a:rPr>
              <a:t>。</a:t>
            </a:r>
            <a:endParaRPr lang="zh-CN" altLang="en-US" sz="2800" b="1">
              <a:solidFill>
                <a:schemeClr val="tx1"/>
              </a:solidFill>
              <a:latin typeface="Times New Roman" panose="02020603050405020304" pitchFamily="2" charset="0"/>
              <a:ea typeface="黑体" panose="02010600030101010101" pitchFamily="49" charset="-122"/>
            </a:endParaRPr>
          </a:p>
          <a:p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2" charset="0"/>
                <a:ea typeface="黑体" panose="02010600030101010101" pitchFamily="49" charset="-122"/>
              </a:rPr>
              <a:t>      “世人甚爱牡丹”说明人贪慕富贵，追名逐利。</a:t>
            </a:r>
            <a:endParaRPr lang="zh-CN" altLang="en-US" sz="2800" b="1">
              <a:solidFill>
                <a:schemeClr val="tx1"/>
              </a:solidFill>
              <a:latin typeface="Times New Roman" panose="02020603050405020304" pitchFamily="2" charset="0"/>
              <a:ea typeface="黑体" panose="02010600030101010101" pitchFamily="49" charset="-122"/>
            </a:endParaRPr>
          </a:p>
          <a:p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2" charset="0"/>
                <a:ea typeface="黑体" panose="02010600030101010101" pitchFamily="49" charset="-122"/>
              </a:rPr>
              <a:t>       这种世风，这种人生态度是作者否定的。</a:t>
            </a:r>
            <a:endParaRPr lang="zh-CN" altLang="en-US" sz="2800" b="1">
              <a:solidFill>
                <a:schemeClr val="tx1"/>
              </a:solidFill>
              <a:latin typeface="Times New Roman" panose="02020603050405020304" pitchFamily="2" charset="0"/>
              <a:ea typeface="黑体" panose="02010600030101010101" pitchFamily="49" charset="-122"/>
            </a:endParaRPr>
          </a:p>
          <a:p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2" charset="0"/>
                <a:ea typeface="黑体" panose="02010600030101010101" pitchFamily="49" charset="-122"/>
              </a:rPr>
              <a:t>因此牡丹是本文的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0030101010101" pitchFamily="49" charset="-122"/>
              </a:rPr>
              <a:t>反面形象</a:t>
            </a:r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2" charset="0"/>
                <a:ea typeface="黑体" panose="02010600030101010101" pitchFamily="49" charset="-122"/>
              </a:rPr>
              <a:t>，</a:t>
            </a:r>
            <a:endParaRPr lang="zh-CN" altLang="en-US" sz="2800" b="1">
              <a:solidFill>
                <a:schemeClr val="tx1"/>
              </a:solidFill>
              <a:latin typeface="Times New Roman" panose="02020603050405020304" pitchFamily="2" charset="0"/>
              <a:ea typeface="黑体" panose="02010600030101010101" pitchFamily="49" charset="-122"/>
            </a:endParaRPr>
          </a:p>
          <a:p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2" charset="0"/>
                <a:ea typeface="黑体" panose="02010600030101010101" pitchFamily="49" charset="-122"/>
              </a:rPr>
              <a:t>        作者写牡丹实际上是从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0030101010101" pitchFamily="49" charset="-122"/>
              </a:rPr>
              <a:t>反面衬托</a:t>
            </a:r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2" charset="0"/>
                <a:ea typeface="黑体" panose="02010600030101010101" pitchFamily="49" charset="-122"/>
              </a:rPr>
              <a:t>莲的君子形象。</a:t>
            </a:r>
            <a:endParaRPr lang="zh-CN" altLang="en-US" sz="2800" b="1">
              <a:solidFill>
                <a:schemeClr val="tx1"/>
              </a:solidFill>
              <a:latin typeface="Times New Roman" panose="02020603050405020304" pitchFamily="2" charset="0"/>
              <a:ea typeface="黑体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文本框 21505"/>
          <p:cNvSpPr txBox="1">
            <a:spLocks noChangeArrowheads="1"/>
          </p:cNvSpPr>
          <p:nvPr/>
        </p:nvSpPr>
        <p:spPr bwMode="auto">
          <a:xfrm>
            <a:off x="971550" y="1484313"/>
            <a:ext cx="32766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tx1"/>
                </a:solidFill>
                <a:latin typeface="Tahoma" panose="020B0604030504040204" pitchFamily="34" charset="0"/>
                <a:ea typeface="黑体" panose="02010600030101010101" pitchFamily="49" charset="-122"/>
              </a:rPr>
              <a:t>菊：隐逸者</a:t>
            </a:r>
            <a:endParaRPr lang="zh-CN" altLang="en-US" sz="3200" b="1">
              <a:solidFill>
                <a:srgbClr val="FF3399"/>
              </a:solidFill>
              <a:latin typeface="Tahoma" panose="020B0604030504040204" pitchFamily="34" charset="0"/>
              <a:ea typeface="黑体" panose="02010600030101010101" pitchFamily="49" charset="-122"/>
            </a:endParaRPr>
          </a:p>
        </p:txBody>
      </p:sp>
      <p:sp>
        <p:nvSpPr>
          <p:cNvPr id="21507" name="文本框 21506"/>
          <p:cNvSpPr txBox="1">
            <a:spLocks noChangeArrowheads="1"/>
          </p:cNvSpPr>
          <p:nvPr/>
        </p:nvSpPr>
        <p:spPr bwMode="auto">
          <a:xfrm>
            <a:off x="5435600" y="1412875"/>
            <a:ext cx="29718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tx1"/>
                </a:solidFill>
                <a:latin typeface="Tahoma" panose="020B0604030504040204" pitchFamily="34" charset="0"/>
                <a:ea typeface="黑体" panose="02010600030101010101" pitchFamily="49" charset="-122"/>
              </a:rPr>
              <a:t>牡丹：富贵者</a:t>
            </a:r>
            <a:endParaRPr lang="zh-CN" altLang="en-US" sz="3200" b="1">
              <a:solidFill>
                <a:srgbClr val="FF3399"/>
              </a:solidFill>
              <a:latin typeface="Tahoma" panose="020B0604030504040204" pitchFamily="34" charset="0"/>
              <a:ea typeface="黑体" panose="02010600030101010101" pitchFamily="49" charset="-122"/>
            </a:endParaRPr>
          </a:p>
        </p:txBody>
      </p:sp>
      <p:sp>
        <p:nvSpPr>
          <p:cNvPr id="21508" name="直接连接符 21507"/>
          <p:cNvSpPr>
            <a:spLocks noChangeShapeType="1"/>
          </p:cNvSpPr>
          <p:nvPr/>
        </p:nvSpPr>
        <p:spPr bwMode="auto">
          <a:xfrm>
            <a:off x="2771775" y="1989138"/>
            <a:ext cx="1368425" cy="230505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>
              <a:cs typeface="Arial" panose="020B0604020202020204" pitchFamily="34" charset="0"/>
            </a:endParaRPr>
          </a:p>
        </p:txBody>
      </p:sp>
      <p:sp>
        <p:nvSpPr>
          <p:cNvPr id="21509" name="直接连接符 21508"/>
          <p:cNvSpPr>
            <a:spLocks noChangeShapeType="1"/>
          </p:cNvSpPr>
          <p:nvPr/>
        </p:nvSpPr>
        <p:spPr bwMode="auto">
          <a:xfrm flipH="1">
            <a:off x="4716463" y="2060575"/>
            <a:ext cx="1079500" cy="2160588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>
              <a:cs typeface="Arial" panose="020B0604020202020204" pitchFamily="34" charset="0"/>
            </a:endParaRPr>
          </a:p>
        </p:txBody>
      </p:sp>
      <p:sp>
        <p:nvSpPr>
          <p:cNvPr id="21510" name="文本框 21509"/>
          <p:cNvSpPr txBox="1">
            <a:spLocks noChangeArrowheads="1"/>
          </p:cNvSpPr>
          <p:nvPr/>
        </p:nvSpPr>
        <p:spPr bwMode="auto">
          <a:xfrm rot="3577091">
            <a:off x="2143125" y="3190876"/>
            <a:ext cx="1730375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0030101010101" pitchFamily="49" charset="-122"/>
              </a:rPr>
              <a:t>正衬</a:t>
            </a:r>
            <a:endParaRPr lang="zh-CN" altLang="en-US" sz="4400" b="1">
              <a:solidFill>
                <a:srgbClr val="FF0000"/>
              </a:solidFill>
              <a:latin typeface="Times New Roman" panose="02020603050405020304" pitchFamily="2" charset="0"/>
              <a:ea typeface="黑体" panose="02010600030101010101" pitchFamily="49" charset="-122"/>
            </a:endParaRPr>
          </a:p>
        </p:txBody>
      </p:sp>
      <p:sp>
        <p:nvSpPr>
          <p:cNvPr id="21511" name="文本框 21510"/>
          <p:cNvSpPr txBox="1">
            <a:spLocks noChangeArrowheads="1"/>
          </p:cNvSpPr>
          <p:nvPr/>
        </p:nvSpPr>
        <p:spPr bwMode="auto">
          <a:xfrm rot="-3516526">
            <a:off x="5152231" y="2917032"/>
            <a:ext cx="1325563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chemeClr val="tx2"/>
                </a:solidFill>
                <a:latin typeface="Times New Roman" panose="02020603050405020304" pitchFamily="2" charset="0"/>
                <a:ea typeface="黑体" panose="02010600030101010101" pitchFamily="49" charset="-122"/>
              </a:rPr>
              <a:t>反衬</a:t>
            </a:r>
            <a:endParaRPr lang="zh-CN" altLang="en-US" sz="4400" b="1">
              <a:solidFill>
                <a:schemeClr val="tx2"/>
              </a:solidFill>
              <a:latin typeface="Times New Roman" panose="02020603050405020304" pitchFamily="2" charset="0"/>
              <a:ea typeface="黑体" panose="02010600030101010101" pitchFamily="49" charset="-122"/>
            </a:endParaRPr>
          </a:p>
        </p:txBody>
      </p:sp>
      <p:sp>
        <p:nvSpPr>
          <p:cNvPr id="21512" name="文本框 21511"/>
          <p:cNvSpPr txBox="1">
            <a:spLocks noChangeArrowheads="1"/>
          </p:cNvSpPr>
          <p:nvPr/>
        </p:nvSpPr>
        <p:spPr bwMode="auto">
          <a:xfrm>
            <a:off x="4140200" y="4246563"/>
            <a:ext cx="671513" cy="2611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latin typeface="Times New Roman" panose="02020603050405020304" pitchFamily="2" charset="0"/>
                <a:ea typeface="黑体" panose="02010600030101010101" pitchFamily="49" charset="-122"/>
              </a:rPr>
              <a:t>莲：君子者</a:t>
            </a:r>
            <a:endParaRPr lang="zh-CN" altLang="en-US" sz="3200" b="1">
              <a:solidFill>
                <a:schemeClr val="tx1"/>
              </a:solidFill>
              <a:latin typeface="Times New Roman" panose="02020603050405020304" pitchFamily="2" charset="0"/>
              <a:ea typeface="黑体" panose="02010600030101010101" pitchFamily="49" charset="-122"/>
            </a:endParaRPr>
          </a:p>
        </p:txBody>
      </p:sp>
      <p:sp>
        <p:nvSpPr>
          <p:cNvPr id="22536" name="文本框 21512"/>
          <p:cNvSpPr txBox="1">
            <a:spLocks noChangeArrowheads="1"/>
          </p:cNvSpPr>
          <p:nvPr/>
        </p:nvSpPr>
        <p:spPr bwMode="auto">
          <a:xfrm>
            <a:off x="1042988" y="404813"/>
            <a:ext cx="374015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zh-CN" altLang="en-US" b="1">
                <a:latin typeface="Times New Roman" panose="02020603050405020304" pitchFamily="2" charset="0"/>
              </a:rPr>
              <a:t>菊、牡丹的作用</a:t>
            </a:r>
            <a:endParaRPr lang="zh-CN" altLang="en-US" b="1">
              <a:latin typeface="Times New Roman" panose="02020603050405020304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7" grpId="0"/>
      <p:bldP spid="21510" grpId="0"/>
      <p:bldP spid="21511" grpId="0"/>
      <p:bldP spid="215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标题 22529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84213" y="1341438"/>
            <a:ext cx="7772400" cy="1143000"/>
          </a:xfrm>
          <a:prstGeom prst="rect">
            <a:avLst/>
          </a:prstGeom>
          <a:solidFill>
            <a:srgbClr val="FFFFFF"/>
          </a:solidFill>
          <a:ln>
            <a:miter lim="800000"/>
          </a:ln>
        </p:spPr>
        <p:txBody>
          <a:bodyPr anchor="ctr"/>
          <a:lstStyle/>
          <a:p>
            <a:pPr algn="l"/>
            <a:r>
              <a:rPr lang="en-US" altLang="zh-CN" sz="3200"/>
              <a:t>       </a:t>
            </a:r>
            <a:r>
              <a:rPr lang="zh-CN" altLang="en-US" sz="3200"/>
              <a:t>找出文中能体现作者思想的句子，并指出作者的处事态度是什么？</a:t>
            </a:r>
            <a:endParaRPr lang="zh-CN" altLang="en-US" sz="3200"/>
          </a:p>
        </p:txBody>
      </p:sp>
      <p:sp>
        <p:nvSpPr>
          <p:cNvPr id="22531" name="内容占位符 22530"/>
          <p:cNvSpPr>
            <a:spLocks noGrp="1" noChangeArrowheads="1"/>
          </p:cNvSpPr>
          <p:nvPr>
            <p:ph idx="4294967295"/>
          </p:nvPr>
        </p:nvSpPr>
        <p:spPr bwMode="auto">
          <a:xfrm>
            <a:off x="468313" y="2636838"/>
            <a:ext cx="8351837" cy="3168650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 marL="0" indent="0">
              <a:buFontTx/>
              <a:buNone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作者既不愿像陶渊明那样做一个隐逸者，更不屑于像世人那样贪慕富贵。在当时浑浊的世间，他以莲自谕，志在坚贞不渝地保持正直的操守，做一名君子，我们再联系周敦颐的人生态度，他主张入世，不赞成避世。避世者不染世之尘埃，固然可贵而入世者“出淤泥而不染”，则境界更高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555" name="文本框 22531"/>
          <p:cNvSpPr txBox="1">
            <a:spLocks noChangeArrowheads="1"/>
          </p:cNvSpPr>
          <p:nvPr/>
        </p:nvSpPr>
        <p:spPr bwMode="auto">
          <a:xfrm>
            <a:off x="827088" y="547688"/>
            <a:ext cx="2214562" cy="7000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>
                <a:latin typeface="Times New Roman" panose="02020603050405020304" pitchFamily="2" charset="0"/>
              </a:rPr>
              <a:t>再看文本</a:t>
            </a:r>
            <a:endParaRPr lang="zh-CN" altLang="en-US" b="1">
              <a:latin typeface="Times New Roman" panose="02020603050405020304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标题 266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68313" y="692150"/>
            <a:ext cx="2628900" cy="609600"/>
          </a:xfrm>
          <a:prstGeom prst="rect">
            <a:avLst/>
          </a:prstGeom>
          <a:gradFill rotWithShape="0">
            <a:gsLst>
              <a:gs pos="0">
                <a:srgbClr val="FFFF99"/>
              </a:gs>
              <a:gs pos="50000">
                <a:srgbClr val="FFFFFF"/>
              </a:gs>
              <a:gs pos="100000">
                <a:srgbClr val="FFFF99"/>
              </a:gs>
            </a:gsLst>
            <a:lin ang="5400000" scaled="1"/>
          </a:gradFill>
          <a:ln>
            <a:solidFill>
              <a:srgbClr val="FF0000"/>
            </a:solidFill>
            <a:miter lim="800000"/>
          </a:ln>
        </p:spPr>
        <p:txBody>
          <a:bodyPr anchor="ctr"/>
          <a:lstStyle/>
          <a:p>
            <a:pPr algn="l"/>
            <a:r>
              <a:rPr lang="en-US" altLang="zh-CN"/>
              <a:t> </a:t>
            </a:r>
            <a:r>
              <a:rPr lang="en-US" altLang="zh-CN" sz="360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</a:t>
            </a:r>
            <a:r>
              <a:rPr lang="zh-CN" altLang="en-US" sz="360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课堂小结</a:t>
            </a:r>
            <a:endParaRPr lang="zh-CN" altLang="en-US" sz="360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6628" name="文本框 26627"/>
          <p:cNvSpPr txBox="1">
            <a:spLocks noChangeArrowheads="1"/>
          </p:cNvSpPr>
          <p:nvPr/>
        </p:nvSpPr>
        <p:spPr bwMode="auto">
          <a:xfrm>
            <a:off x="1403350" y="2420938"/>
            <a:ext cx="6696075" cy="2341562"/>
          </a:xfrm>
          <a:prstGeom prst="rect">
            <a:avLst/>
          </a:prstGeom>
          <a:gradFill rotWithShape="0">
            <a:gsLst>
              <a:gs pos="0">
                <a:srgbClr val="99CCFF"/>
              </a:gs>
              <a:gs pos="50000">
                <a:srgbClr val="FFFFFF"/>
              </a:gs>
              <a:gs pos="100000">
                <a:srgbClr val="99CCFF"/>
              </a:gs>
            </a:gsLst>
            <a:lin ang="5400000" scaled="1"/>
          </a:gradFill>
          <a:ln w="9525">
            <a:solidFill>
              <a:srgbClr val="FF0000"/>
            </a:solidFill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3200" b="1">
                <a:solidFill>
                  <a:srgbClr val="660066"/>
                </a:solidFill>
                <a:latin typeface="Times New Roman" panose="02020603050405020304" pitchFamily="2" charset="0"/>
              </a:rPr>
              <a:t>        </a:t>
            </a:r>
            <a:r>
              <a:rPr lang="zh-CN" altLang="en-US" sz="3200" b="1">
                <a:solidFill>
                  <a:srgbClr val="660066"/>
                </a:solidFill>
                <a:latin typeface="Times New Roman" panose="02020603050405020304" pitchFamily="2" charset="0"/>
              </a:rPr>
              <a:t>作者赞美莲的优美的形象和高贵</a:t>
            </a:r>
            <a:endParaRPr lang="zh-CN" altLang="en-US" sz="3200" b="1">
              <a:solidFill>
                <a:srgbClr val="660066"/>
              </a:solidFill>
              <a:latin typeface="Times New Roman" panose="02020603050405020304" pitchFamily="2" charset="0"/>
            </a:endParaRPr>
          </a:p>
          <a:p>
            <a:pPr>
              <a:spcBef>
                <a:spcPct val="20000"/>
              </a:spcBef>
            </a:pPr>
            <a:r>
              <a:rPr lang="zh-CN" altLang="en-US" sz="3200" b="1">
                <a:solidFill>
                  <a:srgbClr val="660066"/>
                </a:solidFill>
                <a:latin typeface="Times New Roman" panose="02020603050405020304" pitchFamily="2" charset="0"/>
              </a:rPr>
              <a:t>品质，说明自己洁身自好的品格，抒</a:t>
            </a:r>
            <a:endParaRPr lang="zh-CN" altLang="en-US" sz="3200" b="1">
              <a:solidFill>
                <a:srgbClr val="660066"/>
              </a:solidFill>
              <a:latin typeface="Times New Roman" panose="02020603050405020304" pitchFamily="2" charset="0"/>
            </a:endParaRPr>
          </a:p>
          <a:p>
            <a:pPr>
              <a:spcBef>
                <a:spcPct val="20000"/>
              </a:spcBef>
            </a:pPr>
            <a:r>
              <a:rPr lang="zh-CN" altLang="en-US" sz="3200" b="1">
                <a:solidFill>
                  <a:srgbClr val="660066"/>
                </a:solidFill>
                <a:latin typeface="Times New Roman" panose="02020603050405020304" pitchFamily="2" charset="0"/>
              </a:rPr>
              <a:t>发了对追慕富贵的恶浊世风的鄙弃之</a:t>
            </a:r>
            <a:endParaRPr lang="zh-CN" altLang="en-US" sz="3200" b="1">
              <a:solidFill>
                <a:srgbClr val="660066"/>
              </a:solidFill>
              <a:latin typeface="Times New Roman" panose="02020603050405020304" pitchFamily="2" charset="0"/>
            </a:endParaRPr>
          </a:p>
          <a:p>
            <a:pPr>
              <a:spcBef>
                <a:spcPct val="20000"/>
              </a:spcBef>
            </a:pPr>
            <a:r>
              <a:rPr lang="zh-CN" altLang="en-US" sz="3200" b="1">
                <a:solidFill>
                  <a:srgbClr val="660066"/>
                </a:solidFill>
                <a:latin typeface="Times New Roman" panose="02020603050405020304" pitchFamily="2" charset="0"/>
              </a:rPr>
              <a:t>情。</a:t>
            </a:r>
            <a:endParaRPr lang="zh-CN" altLang="en-US" sz="3200" b="1">
              <a:solidFill>
                <a:srgbClr val="660066"/>
              </a:solidFill>
              <a:latin typeface="Times New Roman" panose="02020603050405020304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 bldLvl="0" animBg="1"/>
      <p:bldP spid="2662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图片 5121" descr="图片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11188" y="3357563"/>
            <a:ext cx="3960812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图片 5122" descr="图片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363" y="3573463"/>
            <a:ext cx="3168650" cy="255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图片 5123" descr="图片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0113" y="765175"/>
            <a:ext cx="3311525" cy="230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6" descr="图片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620713"/>
            <a:ext cx="3676650" cy="27241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文本框 23553"/>
          <p:cNvSpPr txBox="1">
            <a:spLocks noChangeArrowheads="1"/>
          </p:cNvSpPr>
          <p:nvPr/>
        </p:nvSpPr>
        <p:spPr bwMode="auto">
          <a:xfrm>
            <a:off x="1584325" y="2127250"/>
            <a:ext cx="3968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endParaRPr lang="zh-CN" altLang="en-US" sz="2800">
              <a:solidFill>
                <a:schemeClr val="tx1"/>
              </a:solidFill>
              <a:latin typeface="Times New Roman" panose="02020603050405020304" pitchFamily="2" charset="0"/>
            </a:endParaRPr>
          </a:p>
        </p:txBody>
      </p:sp>
      <p:sp>
        <p:nvSpPr>
          <p:cNvPr id="25602" name="文本框 23554"/>
          <p:cNvSpPr txBox="1">
            <a:spLocks noChangeArrowheads="1"/>
          </p:cNvSpPr>
          <p:nvPr/>
        </p:nvSpPr>
        <p:spPr bwMode="auto">
          <a:xfrm>
            <a:off x="250825" y="615950"/>
            <a:ext cx="4319588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0030101010101" pitchFamily="49" charset="-122"/>
              </a:rPr>
              <a:t>练习：根据提示理解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2" charset="0"/>
              <a:ea typeface="黑体" panose="02010600030101010101" pitchFamily="49" charset="-122"/>
            </a:endParaRPr>
          </a:p>
        </p:txBody>
      </p:sp>
      <p:sp>
        <p:nvSpPr>
          <p:cNvPr id="25603" name="矩形 23555"/>
          <p:cNvSpPr>
            <a:spLocks noChangeArrowheads="1"/>
          </p:cNvSpPr>
          <p:nvPr/>
        </p:nvSpPr>
        <p:spPr bwMode="auto">
          <a:xfrm>
            <a:off x="250825" y="1338263"/>
            <a:ext cx="8569325" cy="2652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1.《</a:t>
            </a:r>
            <a:r>
              <a:rPr lang="zh-CN" altLang="en-US" sz="2800" b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爱莲说</a:t>
            </a:r>
            <a:r>
              <a:rPr lang="en-US" altLang="zh-CN" sz="2800" b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》</a:t>
            </a:r>
            <a:r>
              <a:rPr lang="zh-CN" altLang="en-US" sz="2800" b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中用来比喻君子既不与世俗同流合污，又不孤高自傲的句子是：</a:t>
            </a:r>
            <a:endParaRPr lang="zh-CN" altLang="en-US" sz="2800" b="1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2800" b="1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2.《</a:t>
            </a:r>
            <a:r>
              <a:rPr lang="zh-CN" altLang="en-US" sz="2800" b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爱莲说</a:t>
            </a:r>
            <a:r>
              <a:rPr lang="en-US" altLang="zh-CN" sz="2800" b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》</a:t>
            </a:r>
            <a:r>
              <a:rPr lang="zh-CN" altLang="en-US" sz="2800" b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中比喻君子通达事理，行为方正，美名远扬的句子是：</a:t>
            </a:r>
            <a:endParaRPr lang="zh-CN" altLang="en-US" sz="2800" b="1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3557" name="矩形 23556"/>
          <p:cNvSpPr>
            <a:spLocks noChangeArrowheads="1"/>
          </p:cNvSpPr>
          <p:nvPr/>
        </p:nvSpPr>
        <p:spPr bwMode="auto">
          <a:xfrm>
            <a:off x="900113" y="2349500"/>
            <a:ext cx="5872162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0030101010101" pitchFamily="49" charset="-122"/>
              </a:rPr>
              <a:t>莲之出淤泥而不染，濯清涟而不妖。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2" charset="0"/>
              <a:ea typeface="黑体" panose="02010600030101010101" pitchFamily="49" charset="-122"/>
            </a:endParaRPr>
          </a:p>
        </p:txBody>
      </p:sp>
      <p:sp>
        <p:nvSpPr>
          <p:cNvPr id="23558" name="矩形 23557"/>
          <p:cNvSpPr>
            <a:spLocks noChangeArrowheads="1"/>
          </p:cNvSpPr>
          <p:nvPr/>
        </p:nvSpPr>
        <p:spPr bwMode="auto">
          <a:xfrm>
            <a:off x="2484438" y="4292600"/>
            <a:ext cx="3738562" cy="944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0030101010101" pitchFamily="49" charset="-122"/>
              </a:rPr>
              <a:t>中通外直，不蔓不枝，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2" charset="0"/>
              <a:ea typeface="黑体" panose="02010600030101010101" pitchFamily="49" charset="-122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0030101010101" pitchFamily="49" charset="-122"/>
              </a:rPr>
              <a:t>香远益清，亭亭净植。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2" charset="0"/>
              <a:ea typeface="黑体" panose="02010600030101010101" pitchFamily="49" charset="-122"/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/>
      <p:bldP spid="2355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矩形 24577"/>
          <p:cNvSpPr>
            <a:spLocks noChangeArrowheads="1"/>
          </p:cNvSpPr>
          <p:nvPr/>
        </p:nvSpPr>
        <p:spPr bwMode="auto">
          <a:xfrm>
            <a:off x="323850" y="765175"/>
            <a:ext cx="8424863" cy="4359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3.《</a:t>
            </a:r>
            <a:r>
              <a:rPr lang="zh-CN" altLang="en-US" sz="2800" b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爱莲说</a:t>
            </a:r>
            <a:r>
              <a:rPr lang="en-US" altLang="zh-CN" sz="2800" b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》</a:t>
            </a:r>
            <a:r>
              <a:rPr lang="zh-CN" altLang="en-US" sz="2800" b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中比喻君子志洁行廉，庄重而又令人敬佩的句子是：</a:t>
            </a:r>
            <a:endParaRPr lang="zh-CN" altLang="en-US" sz="2800" b="1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endParaRPr lang="zh-CN" altLang="en-US" sz="2800" b="1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endParaRPr lang="zh-CN" altLang="en-US" sz="2800" b="1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r>
              <a:rPr lang="en-US" altLang="zh-CN" sz="2800" b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4.《</a:t>
            </a:r>
            <a:r>
              <a:rPr lang="zh-CN" altLang="en-US" sz="2800" b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爱莲说</a:t>
            </a:r>
            <a:r>
              <a:rPr lang="en-US" altLang="zh-CN" sz="2800" b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》</a:t>
            </a:r>
            <a:r>
              <a:rPr lang="zh-CN" altLang="en-US" sz="2800" b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中与“近朱者赤，近墨者黑”意思相反的一句是：</a:t>
            </a:r>
            <a:endParaRPr lang="zh-CN" altLang="en-US" sz="2800" b="1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endParaRPr lang="zh-CN" altLang="en-US" sz="2800" b="1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endParaRPr lang="zh-CN" altLang="en-US" sz="2800" b="1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endParaRPr lang="en-US" altLang="zh-CN" sz="2800" b="1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r>
              <a:rPr lang="en-US" altLang="zh-CN" sz="2800" b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5.《</a:t>
            </a:r>
            <a:r>
              <a:rPr lang="zh-CN" altLang="en-US" sz="2800" b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爱莲说</a:t>
            </a:r>
            <a:r>
              <a:rPr lang="en-US" altLang="zh-CN" sz="2800" b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》</a:t>
            </a:r>
            <a:r>
              <a:rPr lang="zh-CN" altLang="en-US" sz="2800" b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中最能概括莲的高贵品质的一句话是：</a:t>
            </a:r>
            <a:endParaRPr lang="zh-CN" altLang="en-US" sz="2800" b="1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4580" name="矩形 24579"/>
          <p:cNvSpPr>
            <a:spLocks noChangeArrowheads="1"/>
          </p:cNvSpPr>
          <p:nvPr/>
        </p:nvSpPr>
        <p:spPr bwMode="auto">
          <a:xfrm>
            <a:off x="971550" y="1844675"/>
            <a:ext cx="5516563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0030101010101" pitchFamily="49" charset="-122"/>
              </a:rPr>
              <a:t>亭亭净植，可远观而不可亵玩焉。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2" charset="0"/>
              <a:ea typeface="黑体" panose="02010600030101010101" pitchFamily="49" charset="-122"/>
            </a:endParaRPr>
          </a:p>
        </p:txBody>
      </p:sp>
      <p:sp>
        <p:nvSpPr>
          <p:cNvPr id="24581" name="矩形 24580"/>
          <p:cNvSpPr>
            <a:spLocks noChangeArrowheads="1"/>
          </p:cNvSpPr>
          <p:nvPr/>
        </p:nvSpPr>
        <p:spPr bwMode="auto">
          <a:xfrm>
            <a:off x="1187450" y="3644900"/>
            <a:ext cx="5872163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0030101010101" pitchFamily="49" charset="-122"/>
              </a:rPr>
              <a:t>莲之出淤泥而不染，濯清涟而不妖。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2" charset="0"/>
              <a:ea typeface="黑体" panose="02010600030101010101" pitchFamily="49" charset="-122"/>
            </a:endParaRPr>
          </a:p>
        </p:txBody>
      </p:sp>
      <p:sp>
        <p:nvSpPr>
          <p:cNvPr id="24582" name="矩形 24581"/>
          <p:cNvSpPr>
            <a:spLocks noChangeArrowheads="1"/>
          </p:cNvSpPr>
          <p:nvPr/>
        </p:nvSpPr>
        <p:spPr bwMode="auto">
          <a:xfrm>
            <a:off x="2916238" y="5373688"/>
            <a:ext cx="3382962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0030101010101" pitchFamily="49" charset="-122"/>
              </a:rPr>
              <a:t>莲，花之君子者也。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2" charset="0"/>
              <a:ea typeface="黑体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/>
      <p:bldP spid="24581" grpId="0"/>
      <p:bldP spid="2458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矩形 25601"/>
          <p:cNvSpPr>
            <a:spLocks noChangeArrowheads="1"/>
          </p:cNvSpPr>
          <p:nvPr/>
        </p:nvSpPr>
        <p:spPr bwMode="auto">
          <a:xfrm>
            <a:off x="395288" y="1195388"/>
            <a:ext cx="7921625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6.</a:t>
            </a:r>
            <a:r>
              <a:rPr lang="zh-CN" altLang="en-US" sz="2800" b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用自己的语言概括作者赞扬的莲花的高贵品质：</a:t>
            </a:r>
            <a:endParaRPr lang="zh-CN" altLang="en-US" sz="2800" b="1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5604" name="矩形 25603"/>
          <p:cNvSpPr>
            <a:spLocks noChangeArrowheads="1"/>
          </p:cNvSpPr>
          <p:nvPr/>
        </p:nvSpPr>
        <p:spPr bwMode="auto">
          <a:xfrm>
            <a:off x="755650" y="2060575"/>
            <a:ext cx="8208963" cy="944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正直、通达、庄重、洁身自好、</a:t>
            </a:r>
            <a:endParaRPr lang="zh-CN" altLang="en-US" sz="2800" b="1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不与世俗同流合污、清高而美名远扬。</a:t>
            </a:r>
            <a:endParaRPr lang="zh-CN" altLang="en-US" sz="2800" b="1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7651" name="矩形 25604"/>
          <p:cNvSpPr>
            <a:spLocks noChangeArrowheads="1"/>
          </p:cNvSpPr>
          <p:nvPr/>
        </p:nvSpPr>
        <p:spPr bwMode="auto">
          <a:xfrm>
            <a:off x="250825" y="3643313"/>
            <a:ext cx="8497888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7.</a:t>
            </a:r>
            <a:r>
              <a:rPr lang="zh-CN" altLang="en-US" sz="2800" b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文中对莲花的描写有什么作用？</a:t>
            </a:r>
            <a:endParaRPr lang="zh-CN" altLang="en-US" sz="2800" b="1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5606" name="矩形 25605"/>
          <p:cNvSpPr>
            <a:spLocks noChangeArrowheads="1"/>
          </p:cNvSpPr>
          <p:nvPr/>
        </p:nvSpPr>
        <p:spPr bwMode="auto">
          <a:xfrm>
            <a:off x="611188" y="4292600"/>
            <a:ext cx="8529637" cy="944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0030101010101" pitchFamily="49" charset="-122"/>
              </a:rPr>
              <a:t>通过描写莲的形象，赋予莲以美好的品质， 进而以花喻人，揭示作者不慕名利，洁身自好的品质。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2" charset="0"/>
              <a:ea typeface="黑体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/>
      <p:bldP spid="2560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标题 2765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11188" y="1052513"/>
            <a:ext cx="7772400" cy="1143000"/>
          </a:xfrm>
          <a:prstGeom prst="rect">
            <a:avLst/>
          </a:prstGeom>
          <a:solidFill>
            <a:schemeClr val="bg1"/>
          </a:solidFill>
          <a:ln>
            <a:miter lim="800000"/>
          </a:ln>
        </p:spPr>
        <p:txBody>
          <a:bodyPr anchor="ctr"/>
          <a:lstStyle/>
          <a:p>
            <a:r>
              <a:rPr lang="zh-CN" altLang="en-US">
                <a:solidFill>
                  <a:srgbClr val="0000FF"/>
                </a:solidFill>
                <a:ea typeface="黑体" panose="02010600030101010101" pitchFamily="49" charset="-122"/>
              </a:rPr>
              <a:t>仿写</a:t>
            </a:r>
            <a:r>
              <a:rPr lang="en-US" altLang="zh-CN">
                <a:solidFill>
                  <a:srgbClr val="0000FF"/>
                </a:solidFill>
                <a:ea typeface="黑体" panose="02010600030101010101" pitchFamily="49" charset="-122"/>
              </a:rPr>
              <a:t>《</a:t>
            </a:r>
            <a:r>
              <a:rPr lang="zh-CN" altLang="en-US">
                <a:solidFill>
                  <a:srgbClr val="0000FF"/>
                </a:solidFill>
                <a:ea typeface="黑体" panose="02010600030101010101" pitchFamily="49" charset="-122"/>
              </a:rPr>
              <a:t>爱莲说</a:t>
            </a:r>
            <a:r>
              <a:rPr lang="en-US" altLang="zh-CN">
                <a:solidFill>
                  <a:srgbClr val="0000FF"/>
                </a:solidFill>
                <a:ea typeface="黑体" panose="02010600030101010101" pitchFamily="49" charset="-122"/>
              </a:rPr>
              <a:t>》</a:t>
            </a:r>
            <a:endParaRPr lang="en-US" altLang="zh-CN">
              <a:solidFill>
                <a:srgbClr val="0000FF"/>
              </a:solidFill>
              <a:ea typeface="黑体" panose="02010600030101010101" pitchFamily="49" charset="-122"/>
            </a:endParaRPr>
          </a:p>
        </p:txBody>
      </p:sp>
      <p:sp>
        <p:nvSpPr>
          <p:cNvPr id="28674" name="文本占位符 27652"/>
          <p:cNvSpPr>
            <a:spLocks noGrp="1" noChangeArrowheads="1"/>
          </p:cNvSpPr>
          <p:nvPr>
            <p:ph idx="4294967295"/>
          </p:nvPr>
        </p:nvSpPr>
        <p:spPr bwMode="auto">
          <a:xfrm>
            <a:off x="900113" y="3284538"/>
            <a:ext cx="7772400" cy="2095500"/>
          </a:xfrm>
          <a:prstGeom prst="rect">
            <a:avLst/>
          </a:prstGeom>
          <a:solidFill>
            <a:schemeClr val="bg1"/>
          </a:solidFill>
          <a:ln>
            <a:miter lim="800000"/>
          </a:ln>
        </p:spPr>
        <p:txBody>
          <a:bodyPr/>
          <a:lstStyle/>
          <a:p>
            <a:pPr marL="0" indent="0">
              <a:buFontTx/>
              <a:buNone/>
            </a:pPr>
            <a:r>
              <a:rPr lang="en-US" altLang="zh-CN" sz="4000" b="1">
                <a:solidFill>
                  <a:srgbClr val="0000FF"/>
                </a:solidFill>
              </a:rPr>
              <a:t>      </a:t>
            </a:r>
            <a:r>
              <a:rPr lang="zh-CN" altLang="en-US" sz="4000" b="1">
                <a:solidFill>
                  <a:srgbClr val="0000FF"/>
                </a:solidFill>
              </a:rPr>
              <a:t>以</a:t>
            </a:r>
            <a:r>
              <a:rPr lang="zh-CN" altLang="en-US" sz="4000" b="1">
                <a:solidFill>
                  <a:srgbClr val="0000FF"/>
                </a:solidFill>
                <a:latin typeface="Tahoma" panose="020B0604030504040204"/>
              </a:rPr>
              <a:t>“</a:t>
            </a:r>
            <a:r>
              <a:rPr lang="zh-CN" altLang="en-US" sz="4000" b="1">
                <a:solidFill>
                  <a:srgbClr val="0000FF"/>
                </a:solidFill>
              </a:rPr>
              <a:t>爱</a:t>
            </a:r>
            <a:r>
              <a:rPr lang="zh-CN" altLang="en-US" sz="4000" b="1" u="sng">
                <a:solidFill>
                  <a:srgbClr val="0000FF"/>
                </a:solidFill>
              </a:rPr>
              <a:t>                </a:t>
            </a:r>
            <a:r>
              <a:rPr lang="zh-CN" altLang="en-US" sz="4000" b="1">
                <a:solidFill>
                  <a:srgbClr val="0000FF"/>
                </a:solidFill>
              </a:rPr>
              <a:t>说</a:t>
            </a:r>
            <a:r>
              <a:rPr lang="zh-CN" altLang="en-US" sz="4000" b="1">
                <a:solidFill>
                  <a:srgbClr val="0000FF"/>
                </a:solidFill>
                <a:latin typeface="Tahoma" panose="020B0604030504040204"/>
              </a:rPr>
              <a:t>”</a:t>
            </a:r>
            <a:r>
              <a:rPr lang="zh-CN" altLang="en-US" sz="4000" b="1">
                <a:solidFill>
                  <a:srgbClr val="0000FF"/>
                </a:solidFill>
              </a:rPr>
              <a:t>为题，写一篇</a:t>
            </a:r>
            <a:r>
              <a:rPr lang="en-US" altLang="zh-CN" sz="4000" b="1">
                <a:solidFill>
                  <a:srgbClr val="0000FF"/>
                </a:solidFill>
              </a:rPr>
              <a:t>300</a:t>
            </a:r>
            <a:r>
              <a:rPr lang="zh-CN" altLang="en-US" sz="4000" b="1">
                <a:solidFill>
                  <a:srgbClr val="0000FF"/>
                </a:solidFill>
              </a:rPr>
              <a:t>字的小作文，点明所爱之物，所托之志。</a:t>
            </a:r>
            <a:endParaRPr lang="zh-CN" altLang="en-US" sz="4000" b="1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图片 7169" descr="素材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932363" y="765175"/>
            <a:ext cx="4038600" cy="531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0" name="文本框 7170"/>
          <p:cNvSpPr txBox="1">
            <a:spLocks noChangeArrowheads="1"/>
          </p:cNvSpPr>
          <p:nvPr/>
        </p:nvSpPr>
        <p:spPr bwMode="auto">
          <a:xfrm>
            <a:off x="609600" y="1981200"/>
            <a:ext cx="28194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endParaRPr lang="zh-CN" altLang="en-US" sz="2400">
              <a:solidFill>
                <a:schemeClr val="tx1"/>
              </a:solidFill>
              <a:latin typeface="Times New Roman" panose="02020603050405020304" pitchFamily="2" charset="0"/>
            </a:endParaRPr>
          </a:p>
        </p:txBody>
      </p:sp>
      <p:sp>
        <p:nvSpPr>
          <p:cNvPr id="7172" name="文本框 7171"/>
          <p:cNvSpPr txBox="1">
            <a:spLocks noChangeArrowheads="1"/>
          </p:cNvSpPr>
          <p:nvPr/>
        </p:nvSpPr>
        <p:spPr bwMode="auto">
          <a:xfrm>
            <a:off x="381000" y="1447800"/>
            <a:ext cx="4343400" cy="283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3600" b="1">
                <a:solidFill>
                  <a:schemeClr val="tx1"/>
                </a:solidFill>
                <a:latin typeface="Times New Roman" panose="02020603050405020304" pitchFamily="2" charset="0"/>
                <a:ea typeface="楷体_GB2312" panose="02010609030101010101" pitchFamily="49" charset="-122"/>
              </a:rPr>
              <a:t>“</a:t>
            </a:r>
            <a:r>
              <a:rPr lang="zh-CN" altLang="en-US" sz="3600" b="1">
                <a:solidFill>
                  <a:schemeClr val="tx1"/>
                </a:solidFill>
                <a:latin typeface="Times New Roman" panose="02020603050405020304" pitchFamily="2" charset="0"/>
                <a:ea typeface="楷体_GB2312" panose="02010609030101010101" pitchFamily="49" charset="-122"/>
              </a:rPr>
              <a:t>说”是一种</a:t>
            </a:r>
            <a:r>
              <a:rPr lang="zh-CN" altLang="en-US" sz="3600" b="1">
                <a:solidFill>
                  <a:srgbClr val="FF0066"/>
                </a:solidFill>
                <a:latin typeface="Times New Roman" panose="02020603050405020304" pitchFamily="2" charset="0"/>
                <a:ea typeface="楷体_GB2312" panose="02010609030101010101" pitchFamily="49" charset="-122"/>
              </a:rPr>
              <a:t>议论文</a:t>
            </a:r>
            <a:r>
              <a:rPr lang="zh-CN" altLang="en-US" sz="3600" b="1">
                <a:solidFill>
                  <a:schemeClr val="tx1"/>
                </a:solidFill>
                <a:latin typeface="Times New Roman" panose="02020603050405020304" pitchFamily="2" charset="0"/>
                <a:ea typeface="楷体_GB2312" panose="02010609030101010101" pitchFamily="49" charset="-122"/>
              </a:rPr>
              <a:t>的文体，可以直接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2" charset="0"/>
                <a:ea typeface="楷体_GB2312" panose="02010609030101010101" pitchFamily="49" charset="-122"/>
              </a:rPr>
              <a:t>说明事物或论述道理</a:t>
            </a:r>
            <a:r>
              <a:rPr lang="zh-CN" altLang="en-US" sz="3600" b="1">
                <a:solidFill>
                  <a:schemeClr val="tx1"/>
                </a:solidFill>
                <a:latin typeface="Times New Roman" panose="02020603050405020304" pitchFamily="2" charset="0"/>
                <a:ea typeface="楷体_GB2312" panose="02010609030101010101" pitchFamily="49" charset="-122"/>
              </a:rPr>
              <a:t>，也可以</a:t>
            </a:r>
            <a:r>
              <a:rPr lang="zh-CN" altLang="en-US" sz="3600" b="1">
                <a:solidFill>
                  <a:srgbClr val="FF0066"/>
                </a:solidFill>
                <a:latin typeface="Times New Roman" panose="02020603050405020304" pitchFamily="2" charset="0"/>
                <a:ea typeface="楷体_GB2312" panose="02010609030101010101" pitchFamily="49" charset="-122"/>
              </a:rPr>
              <a:t>借人借事</a:t>
            </a:r>
            <a:r>
              <a:rPr lang="zh-CN" altLang="en-US" sz="3600" b="1">
                <a:solidFill>
                  <a:schemeClr val="tx1"/>
                </a:solidFill>
                <a:latin typeface="Times New Roman" panose="02020603050405020304" pitchFamily="2" charset="0"/>
                <a:ea typeface="楷体_GB2312" panose="02010609030101010101" pitchFamily="49" charset="-122"/>
              </a:rPr>
              <a:t>或</a:t>
            </a:r>
            <a:r>
              <a:rPr lang="zh-CN" altLang="en-US" sz="3600" b="1">
                <a:solidFill>
                  <a:srgbClr val="FF0066"/>
                </a:solidFill>
                <a:latin typeface="Times New Roman" panose="02020603050405020304" pitchFamily="2" charset="0"/>
                <a:ea typeface="楷体_GB2312" panose="02010609030101010101" pitchFamily="49" charset="-122"/>
              </a:rPr>
              <a:t>借物</a:t>
            </a:r>
            <a:r>
              <a:rPr lang="zh-CN" altLang="en-US" sz="3600" b="1">
                <a:solidFill>
                  <a:schemeClr val="tx1"/>
                </a:solidFill>
                <a:latin typeface="Times New Roman" panose="02020603050405020304" pitchFamily="2" charset="0"/>
                <a:ea typeface="楷体_GB2312" panose="02010609030101010101" pitchFamily="49" charset="-122"/>
              </a:rPr>
              <a:t>的记载来论述道理。</a:t>
            </a:r>
            <a:endParaRPr lang="zh-CN" altLang="en-US" sz="3600" b="1">
              <a:solidFill>
                <a:schemeClr val="tx1"/>
              </a:solidFill>
              <a:latin typeface="Times New Roman" panose="02020603050405020304" pitchFamily="2" charset="0"/>
              <a:ea typeface="楷体_GB2312" panose="02010609030101010101" pitchFamily="49" charset="-122"/>
            </a:endParaRPr>
          </a:p>
        </p:txBody>
      </p:sp>
      <p:sp>
        <p:nvSpPr>
          <p:cNvPr id="7173" name="文本框 7172"/>
          <p:cNvSpPr txBox="1">
            <a:spLocks noChangeArrowheads="1"/>
          </p:cNvSpPr>
          <p:nvPr/>
        </p:nvSpPr>
        <p:spPr bwMode="auto">
          <a:xfrm>
            <a:off x="323850" y="4572000"/>
            <a:ext cx="4392613" cy="1190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3600" b="1">
                <a:solidFill>
                  <a:schemeClr val="tx1"/>
                </a:solidFill>
                <a:latin typeface="Times New Roman" panose="02020603050405020304" pitchFamily="2" charset="0"/>
                <a:ea typeface="楷体_GB2312" panose="02010609030101010101" pitchFamily="49" charset="-122"/>
              </a:rPr>
              <a:t>《</a:t>
            </a:r>
            <a:r>
              <a:rPr lang="zh-CN" altLang="en-US" sz="3600" b="1">
                <a:solidFill>
                  <a:schemeClr val="tx1"/>
                </a:solidFill>
                <a:latin typeface="Times New Roman" panose="02020603050405020304" pitchFamily="2" charset="0"/>
                <a:ea typeface="楷体_GB2312" panose="02010609030101010101" pitchFamily="49" charset="-122"/>
              </a:rPr>
              <a:t>爱莲说</a:t>
            </a:r>
            <a:r>
              <a:rPr lang="en-US" altLang="zh-CN" sz="3600" b="1">
                <a:solidFill>
                  <a:schemeClr val="tx1"/>
                </a:solidFill>
                <a:latin typeface="Times New Roman" panose="02020603050405020304" pitchFamily="2" charset="0"/>
                <a:ea typeface="楷体_GB2312" panose="02010609030101010101" pitchFamily="49" charset="-122"/>
              </a:rPr>
              <a:t>》</a:t>
            </a:r>
            <a:r>
              <a:rPr lang="zh-CN" altLang="en-US" sz="3600" b="1">
                <a:solidFill>
                  <a:schemeClr val="tx1"/>
                </a:solidFill>
                <a:latin typeface="Times New Roman" panose="02020603050405020304" pitchFamily="2" charset="0"/>
                <a:ea typeface="楷体_GB2312" panose="02010609030101010101" pitchFamily="49" charset="-122"/>
              </a:rPr>
              <a:t>就是说说</a:t>
            </a:r>
            <a:r>
              <a:rPr lang="zh-CN" altLang="en-US" sz="3600" b="1">
                <a:solidFill>
                  <a:srgbClr val="FF0066"/>
                </a:solidFill>
                <a:latin typeface="Times New Roman" panose="02020603050405020304" pitchFamily="2" charset="0"/>
                <a:ea typeface="楷体_GB2312" panose="02010609030101010101" pitchFamily="49" charset="-122"/>
              </a:rPr>
              <a:t>爱好莲花</a:t>
            </a:r>
            <a:r>
              <a:rPr lang="zh-CN" altLang="en-US" sz="3600" b="1">
                <a:solidFill>
                  <a:schemeClr val="tx1"/>
                </a:solidFill>
                <a:latin typeface="Times New Roman" panose="02020603050405020304" pitchFamily="2" charset="0"/>
                <a:ea typeface="楷体_GB2312" panose="02010609030101010101" pitchFamily="49" charset="-122"/>
              </a:rPr>
              <a:t>的问题。</a:t>
            </a:r>
            <a:endParaRPr lang="zh-CN" altLang="en-US" sz="3600" b="1">
              <a:solidFill>
                <a:schemeClr val="tx1"/>
              </a:solidFill>
              <a:latin typeface="Times New Roman" panose="02020603050405020304" pitchFamily="2" charset="0"/>
              <a:ea typeface="楷体_GB2312" panose="02010609030101010101" pitchFamily="49" charset="-122"/>
            </a:endParaRPr>
          </a:p>
        </p:txBody>
      </p:sp>
      <p:sp>
        <p:nvSpPr>
          <p:cNvPr id="2" name="标题 7173"/>
          <p:cNvSpPr>
            <a:spLocks noGrp="1" noChangeArrowheads="1"/>
          </p:cNvSpPr>
          <p:nvPr>
            <p:ph type="title" idx="4294967295"/>
          </p:nvPr>
        </p:nvSpPr>
        <p:spPr>
          <a:xfrm>
            <a:off x="1331913" y="547688"/>
            <a:ext cx="2259012" cy="838200"/>
          </a:xfrm>
        </p:spPr>
        <p:txBody>
          <a:bodyPr/>
          <a:lstStyle/>
          <a:p>
            <a:r>
              <a:rPr lang="zh-CN" altLang="en-US" b="1" smtClean="0">
                <a:solidFill>
                  <a:srgbClr val="000099"/>
                </a:solidFill>
                <a:ea typeface="楷体_GB2312" panose="02010609030101010101" pitchFamily="49" charset="-122"/>
              </a:rPr>
              <a:t>说</a:t>
            </a:r>
            <a:endParaRPr lang="zh-CN" altLang="en-US" b="1" smtClean="0">
              <a:solidFill>
                <a:srgbClr val="000099"/>
              </a:solidFill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  <p:bldP spid="717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图片 8193" descr="BJyw40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00113" y="549275"/>
            <a:ext cx="7812087" cy="585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4" name="图片 8195" descr="周敦颐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913" y="1916113"/>
            <a:ext cx="16764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7" name="矩形 8196"/>
          <p:cNvSpPr/>
          <p:nvPr/>
        </p:nvSpPr>
        <p:spPr>
          <a:xfrm>
            <a:off x="4038600" y="609600"/>
            <a:ext cx="4038600" cy="109855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algn="ctr"/>
            <a:r>
              <a:rPr lang="zh-CN" altLang="en-US" sz="6600" b="1" noProof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2" charset="0"/>
                <a:ea typeface="华文新魏" panose="02010800040101010101" pitchFamily="2" charset="-122"/>
                <a:cs typeface="+mn-ea"/>
              </a:rPr>
              <a:t>周敦颐</a:t>
            </a:r>
            <a:endParaRPr lang="zh-CN" altLang="en-US" sz="6600" b="1" noProof="1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2" charset="0"/>
              <a:ea typeface="华文新魏" panose="02010800040101010101" pitchFamily="2" charset="-122"/>
            </a:endParaRPr>
          </a:p>
        </p:txBody>
      </p:sp>
      <p:sp>
        <p:nvSpPr>
          <p:cNvPr id="8196" name="矩形 8197"/>
          <p:cNvSpPr>
            <a:spLocks noChangeArrowheads="1"/>
          </p:cNvSpPr>
          <p:nvPr/>
        </p:nvSpPr>
        <p:spPr bwMode="auto">
          <a:xfrm>
            <a:off x="3581400" y="1828800"/>
            <a:ext cx="5334000" cy="3733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r>
              <a:rPr lang="en-US" altLang="zh-CN" sz="2400">
                <a:solidFill>
                  <a:schemeClr val="tx1"/>
                </a:solidFill>
                <a:latin typeface="Times New Roman" panose="02020603050405020304" pitchFamily="2" charset="0"/>
              </a:rPr>
              <a:t>          </a:t>
            </a:r>
            <a:r>
              <a:rPr lang="zh-CN" altLang="en-US" sz="3200" b="1">
                <a:solidFill>
                  <a:srgbClr val="0033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周敦颐</a:t>
            </a:r>
            <a:r>
              <a:rPr lang="en-US" altLang="zh-CN" sz="3200" b="1">
                <a:solidFill>
                  <a:srgbClr val="0033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(1017-1073) </a:t>
            </a:r>
            <a:r>
              <a:rPr lang="zh-CN" altLang="en-US" sz="3200" b="1">
                <a:solidFill>
                  <a:srgbClr val="0033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，宋代道洲</a:t>
            </a:r>
            <a:r>
              <a:rPr lang="en-US" altLang="zh-CN" sz="3200" b="1">
                <a:solidFill>
                  <a:srgbClr val="0033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(</a:t>
            </a:r>
            <a:r>
              <a:rPr lang="zh-CN" altLang="en-US" sz="3200" b="1">
                <a:solidFill>
                  <a:srgbClr val="0033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现在湖南省道县</a:t>
            </a:r>
            <a:r>
              <a:rPr lang="en-US" altLang="zh-CN" sz="3200" b="1">
                <a:solidFill>
                  <a:srgbClr val="0033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)</a:t>
            </a:r>
            <a:r>
              <a:rPr lang="zh-CN" altLang="en-US" sz="3200" b="1">
                <a:solidFill>
                  <a:srgbClr val="0033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人，字</a:t>
            </a:r>
            <a:r>
              <a:rPr lang="zh-CN" altLang="en-US" sz="3200" b="1">
                <a:solidFill>
                  <a:srgbClr val="FF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茂叔</a:t>
            </a:r>
            <a:r>
              <a:rPr lang="zh-CN" altLang="en-US" sz="32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，谥号</a:t>
            </a:r>
            <a:r>
              <a:rPr lang="zh-CN" altLang="en-US" sz="32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元公</a:t>
            </a:r>
            <a:r>
              <a:rPr lang="zh-CN" altLang="en-US" sz="32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，</a:t>
            </a:r>
            <a:r>
              <a:rPr lang="zh-CN" altLang="en-US" sz="3200" b="1">
                <a:solidFill>
                  <a:srgbClr val="0000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著名的哲学家。因他世居道县濂溪，后居庐山莲花峰前，峰下有溪，也命名为濂溪，学者们称他为</a:t>
            </a:r>
            <a:r>
              <a:rPr lang="zh-CN" altLang="en-US" sz="3200" b="1">
                <a:solidFill>
                  <a:srgbClr val="FF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濂溪先生</a:t>
            </a:r>
            <a:r>
              <a:rPr lang="zh-CN" altLang="en-US" sz="32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endParaRPr lang="zh-CN" altLang="en-US" sz="3200" b="1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标题 9217"/>
          <p:cNvSpPr>
            <a:spLocks noGrp="1" noRot="1" noChangeArrowheads="1"/>
          </p:cNvSpPr>
          <p:nvPr>
            <p:ph type="title" idx="4294967295"/>
          </p:nvPr>
        </p:nvSpPr>
        <p:spPr bwMode="auto">
          <a:xfrm>
            <a:off x="323850" y="1268413"/>
            <a:ext cx="8540750" cy="1143000"/>
          </a:xfrm>
          <a:prstGeom prst="rect">
            <a:avLst/>
          </a:prstGeom>
          <a:solidFill>
            <a:srgbClr val="FFFFFF"/>
          </a:solidFill>
          <a:ln>
            <a:miter lim="800000"/>
          </a:ln>
        </p:spPr>
        <p:txBody>
          <a:bodyPr anchor="ctr"/>
          <a:lstStyle/>
          <a:p>
            <a:r>
              <a:rPr lang="zh-CN" altLang="en-US" sz="3600"/>
              <a:t>注意朗读节奏</a:t>
            </a:r>
            <a:endParaRPr lang="zh-CN" altLang="en-US" sz="3600"/>
          </a:p>
        </p:txBody>
      </p:sp>
      <p:sp>
        <p:nvSpPr>
          <p:cNvPr id="9218" name="文本占位符 9218"/>
          <p:cNvSpPr>
            <a:spLocks noGrp="1" noRot="1" noChangeArrowheads="1"/>
          </p:cNvSpPr>
          <p:nvPr>
            <p:ph idx="4294967295"/>
          </p:nvPr>
        </p:nvSpPr>
        <p:spPr bwMode="auto">
          <a:xfrm>
            <a:off x="304800" y="2339975"/>
            <a:ext cx="8540750" cy="3886200"/>
          </a:xfrm>
          <a:prstGeom prst="rect">
            <a:avLst/>
          </a:prstGeom>
          <a:solidFill>
            <a:srgbClr val="FFFFFF"/>
          </a:solidFill>
          <a:ln>
            <a:miter lim="800000"/>
          </a:ln>
        </p:spPr>
        <p:txBody>
          <a:bodyPr/>
          <a:lstStyle/>
          <a:p>
            <a:pPr marL="0" indent="0">
              <a:buFontTx/>
              <a:buNone/>
            </a:pPr>
            <a:r>
              <a:rPr lang="zh-CN" altLang="en-US" sz="2800"/>
              <a:t>　   水陆</a:t>
            </a:r>
            <a:r>
              <a:rPr lang="en-US" altLang="zh-CN" sz="2800"/>
              <a:t>/</a:t>
            </a:r>
            <a:r>
              <a:rPr lang="zh-CN" altLang="en-US" sz="2800"/>
              <a:t>草木之花，可爱者</a:t>
            </a:r>
            <a:r>
              <a:rPr lang="en-US" altLang="zh-CN" sz="2800"/>
              <a:t>/</a:t>
            </a:r>
            <a:r>
              <a:rPr lang="zh-CN" altLang="en-US" sz="2800"/>
              <a:t>甚蕃。晋</a:t>
            </a:r>
            <a:r>
              <a:rPr lang="en-US" altLang="zh-CN" sz="2800"/>
              <a:t>/</a:t>
            </a:r>
            <a:r>
              <a:rPr lang="zh-CN" altLang="en-US" sz="2800"/>
              <a:t>陶渊明</a:t>
            </a:r>
            <a:r>
              <a:rPr lang="en-US" altLang="zh-CN" sz="2800"/>
              <a:t>/</a:t>
            </a:r>
            <a:r>
              <a:rPr lang="zh-CN" altLang="en-US" sz="2800"/>
              <a:t>独爱菊；自</a:t>
            </a:r>
            <a:r>
              <a:rPr lang="en-US" altLang="zh-CN" sz="2800"/>
              <a:t>/</a:t>
            </a:r>
            <a:r>
              <a:rPr lang="zh-CN" altLang="en-US" sz="2800"/>
              <a:t>李唐来，世人</a:t>
            </a:r>
            <a:r>
              <a:rPr lang="en-US" altLang="zh-CN" sz="2800"/>
              <a:t>/</a:t>
            </a:r>
            <a:r>
              <a:rPr lang="zh-CN" altLang="en-US" sz="2800"/>
              <a:t>甚爱</a:t>
            </a:r>
            <a:r>
              <a:rPr lang="en-US" altLang="zh-CN" sz="2800"/>
              <a:t>/</a:t>
            </a:r>
            <a:r>
              <a:rPr lang="zh-CN" altLang="en-US" sz="2800"/>
              <a:t>牡丹。予</a:t>
            </a:r>
            <a:r>
              <a:rPr lang="en-US" altLang="zh-CN" sz="2800"/>
              <a:t>/</a:t>
            </a:r>
            <a:r>
              <a:rPr lang="zh-CN" altLang="en-US" sz="2800"/>
              <a:t>独爱</a:t>
            </a:r>
            <a:r>
              <a:rPr lang="en-US" altLang="zh-CN" sz="2800"/>
              <a:t>/</a:t>
            </a:r>
            <a:r>
              <a:rPr lang="zh-CN" altLang="en-US" sz="2800"/>
              <a:t>莲之出淤泥</a:t>
            </a:r>
            <a:r>
              <a:rPr lang="en-US" altLang="zh-CN" sz="2800"/>
              <a:t>/</a:t>
            </a:r>
            <a:r>
              <a:rPr lang="zh-CN" altLang="en-US" sz="2800"/>
              <a:t>而不染，濯清涟</a:t>
            </a:r>
            <a:r>
              <a:rPr lang="en-US" altLang="zh-CN" sz="2800"/>
              <a:t>/</a:t>
            </a:r>
            <a:r>
              <a:rPr lang="zh-CN" altLang="en-US" sz="2800"/>
              <a:t>而不妖，中通</a:t>
            </a:r>
            <a:r>
              <a:rPr lang="en-US" altLang="zh-CN" sz="2800"/>
              <a:t>/</a:t>
            </a:r>
            <a:r>
              <a:rPr lang="zh-CN" altLang="en-US" sz="2800"/>
              <a:t>外直，不蔓</a:t>
            </a:r>
            <a:r>
              <a:rPr lang="en-US" altLang="zh-CN" sz="2800"/>
              <a:t>/</a:t>
            </a:r>
            <a:r>
              <a:rPr lang="zh-CN" altLang="en-US" sz="2800"/>
              <a:t>不枝，香远</a:t>
            </a:r>
            <a:r>
              <a:rPr lang="en-US" altLang="zh-CN" sz="2800"/>
              <a:t>/</a:t>
            </a:r>
            <a:r>
              <a:rPr lang="zh-CN" altLang="en-US" sz="2800"/>
              <a:t>益清，亭亭</a:t>
            </a:r>
            <a:r>
              <a:rPr lang="en-US" altLang="zh-CN" sz="2800"/>
              <a:t>/</a:t>
            </a:r>
            <a:r>
              <a:rPr lang="zh-CN" altLang="en-US" sz="2800"/>
              <a:t>净植，可远观</a:t>
            </a:r>
            <a:r>
              <a:rPr lang="en-US" altLang="zh-CN" sz="2800"/>
              <a:t>/</a:t>
            </a:r>
            <a:r>
              <a:rPr lang="zh-CN" altLang="en-US" sz="2800"/>
              <a:t>而不可亵玩焉。 </a:t>
            </a:r>
            <a:endParaRPr lang="zh-CN" altLang="en-US" sz="2800"/>
          </a:p>
          <a:p>
            <a:pPr marL="0" indent="0">
              <a:buFontTx/>
              <a:buNone/>
            </a:pPr>
            <a:r>
              <a:rPr lang="zh-CN" altLang="en-US" sz="2800"/>
              <a:t>　　予</a:t>
            </a:r>
            <a:r>
              <a:rPr lang="en-US" altLang="zh-CN" sz="2800"/>
              <a:t>/</a:t>
            </a:r>
            <a:r>
              <a:rPr lang="zh-CN" altLang="en-US" sz="2800"/>
              <a:t>谓菊，花之</a:t>
            </a:r>
            <a:r>
              <a:rPr lang="en-US" altLang="zh-CN" sz="2800"/>
              <a:t>/</a:t>
            </a:r>
            <a:r>
              <a:rPr lang="zh-CN" altLang="en-US" sz="2800"/>
              <a:t>隐逸者也；牡丹，花之</a:t>
            </a:r>
            <a:r>
              <a:rPr lang="en-US" altLang="zh-CN" sz="2800"/>
              <a:t>/</a:t>
            </a:r>
            <a:r>
              <a:rPr lang="zh-CN" altLang="en-US" sz="2800"/>
              <a:t>富贵者也；莲，花之</a:t>
            </a:r>
            <a:r>
              <a:rPr lang="en-US" altLang="zh-CN" sz="2800"/>
              <a:t>/</a:t>
            </a:r>
            <a:r>
              <a:rPr lang="zh-CN" altLang="en-US" sz="2800"/>
              <a:t>君子者也。噫！菊之爱，陶后</a:t>
            </a:r>
            <a:r>
              <a:rPr lang="en-US" altLang="zh-CN" sz="2800"/>
              <a:t>/</a:t>
            </a:r>
            <a:r>
              <a:rPr lang="zh-CN" altLang="en-US" sz="2800"/>
              <a:t>鲜有闻；莲之爱，同予者</a:t>
            </a:r>
            <a:r>
              <a:rPr lang="en-US" altLang="zh-CN" sz="2800"/>
              <a:t>/</a:t>
            </a:r>
            <a:r>
              <a:rPr lang="zh-CN" altLang="en-US" sz="2800"/>
              <a:t>何人；牡丹</a:t>
            </a:r>
            <a:r>
              <a:rPr lang="en-US" altLang="zh-CN" sz="2800"/>
              <a:t>/</a:t>
            </a:r>
            <a:r>
              <a:rPr lang="zh-CN" altLang="en-US" sz="2800"/>
              <a:t>之爱，宜乎</a:t>
            </a:r>
            <a:r>
              <a:rPr lang="en-US" altLang="zh-CN" sz="2800"/>
              <a:t>/</a:t>
            </a:r>
            <a:r>
              <a:rPr lang="zh-CN" altLang="en-US" sz="2800"/>
              <a:t>众矣。 </a:t>
            </a:r>
            <a:endParaRPr lang="zh-CN" altLang="en-US" sz="2800"/>
          </a:p>
        </p:txBody>
      </p:sp>
      <p:sp>
        <p:nvSpPr>
          <p:cNvPr id="9219" name="文本框 9220"/>
          <p:cNvSpPr txBox="1">
            <a:spLocks noChangeArrowheads="1"/>
          </p:cNvSpPr>
          <p:nvPr/>
        </p:nvSpPr>
        <p:spPr bwMode="auto">
          <a:xfrm>
            <a:off x="755650" y="620713"/>
            <a:ext cx="221615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>
                <a:latin typeface="Times New Roman" panose="02020603050405020304" pitchFamily="2" charset="0"/>
              </a:rPr>
              <a:t>初读文本</a:t>
            </a:r>
            <a:endParaRPr lang="zh-CN" altLang="en-US" b="1">
              <a:latin typeface="Times New Roman" panose="02020603050405020304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 1024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07950" y="836613"/>
            <a:ext cx="3048000" cy="838200"/>
          </a:xfrm>
          <a:prstGeom prst="rect">
            <a:avLst/>
          </a:prstGeom>
          <a:gradFill rotWithShape="0">
            <a:gsLst>
              <a:gs pos="0">
                <a:srgbClr val="336600"/>
              </a:gs>
              <a:gs pos="100000">
                <a:srgbClr val="FFFFFF"/>
              </a:gs>
            </a:gsLst>
            <a:lin ang="5400000" scaled="1"/>
          </a:gradFill>
          <a:ln>
            <a:solidFill>
              <a:srgbClr val="FF0000"/>
            </a:solidFill>
            <a:miter lim="800000"/>
          </a:ln>
        </p:spPr>
        <p:txBody>
          <a:bodyPr anchor="ctr"/>
          <a:lstStyle/>
          <a:p>
            <a:pPr algn="l"/>
            <a:r>
              <a:rPr lang="zh-CN" altLang="en-US" sz="5400">
                <a:solidFill>
                  <a:srgbClr val="FF3300"/>
                </a:solidFill>
                <a:ea typeface="隶书" panose="02010509060101010101" pitchFamily="49" charset="-122"/>
              </a:rPr>
              <a:t>字音学习</a:t>
            </a:r>
            <a:endParaRPr lang="zh-CN" altLang="en-US" sz="3200" b="1">
              <a:solidFill>
                <a:srgbClr val="FFFF00"/>
              </a:solidFill>
              <a:latin typeface="宋体" panose="02010600030101010101" pitchFamily="2" charset="-122"/>
            </a:endParaRPr>
          </a:p>
        </p:txBody>
      </p:sp>
      <p:sp>
        <p:nvSpPr>
          <p:cNvPr id="10243" name="文本框 10242"/>
          <p:cNvSpPr txBox="1">
            <a:spLocks noChangeArrowheads="1"/>
          </p:cNvSpPr>
          <p:nvPr/>
        </p:nvSpPr>
        <p:spPr bwMode="auto">
          <a:xfrm>
            <a:off x="179388" y="2924175"/>
            <a:ext cx="8763000" cy="1285875"/>
          </a:xfrm>
          <a:prstGeom prst="rect">
            <a:avLst/>
          </a:prstGeom>
          <a:gradFill rotWithShape="0">
            <a:gsLst>
              <a:gs pos="0">
                <a:srgbClr val="CCFFCC"/>
              </a:gs>
              <a:gs pos="100000">
                <a:srgbClr val="F7FFF7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miter lim="800000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200" b="1">
                <a:solidFill>
                  <a:srgbClr val="C00000"/>
                </a:solidFill>
                <a:latin typeface="宋体" panose="02010600030101010101" pitchFamily="2" charset="-122"/>
              </a:rPr>
              <a:t>蕃　 </a:t>
            </a:r>
            <a:r>
              <a:rPr lang="zh-CN" altLang="en-US" sz="3200" b="1" u="sng">
                <a:solidFill>
                  <a:srgbClr val="C00000"/>
                </a:solidFill>
                <a:latin typeface="宋体" panose="02010600030101010101" pitchFamily="2" charset="-122"/>
              </a:rPr>
              <a:t>淤</a:t>
            </a:r>
            <a:r>
              <a:rPr lang="zh-CN" altLang="en-US" sz="3200" b="1">
                <a:solidFill>
                  <a:srgbClr val="C00000"/>
                </a:solidFill>
                <a:latin typeface="宋体" panose="02010600030101010101" pitchFamily="2" charset="-122"/>
              </a:rPr>
              <a:t>泥  涟  亵    濯    </a:t>
            </a:r>
            <a:r>
              <a:rPr lang="zh-CN" altLang="en-US" sz="3200" b="1" u="sng">
                <a:solidFill>
                  <a:srgbClr val="C00000"/>
                </a:solidFill>
                <a:latin typeface="宋体" panose="02010600030101010101" pitchFamily="2" charset="-122"/>
              </a:rPr>
              <a:t>鲜</a:t>
            </a:r>
            <a:r>
              <a:rPr lang="zh-CN" altLang="en-US" sz="3200" b="1">
                <a:solidFill>
                  <a:srgbClr val="C00000"/>
                </a:solidFill>
                <a:latin typeface="宋体" panose="02010600030101010101" pitchFamily="2" charset="-122"/>
              </a:rPr>
              <a:t>有闻   </a:t>
            </a:r>
            <a:r>
              <a:rPr lang="zh-CN" altLang="en-US" sz="3200" b="1">
                <a:solidFill>
                  <a:srgbClr val="C00000"/>
                </a:solidFill>
                <a:latin typeface="Times New Roman" panose="02020603050405020304" pitchFamily="2" charset="0"/>
              </a:rPr>
              <a:t>噫</a:t>
            </a:r>
            <a:r>
              <a:rPr lang="zh-CN" altLang="en-US" sz="3200">
                <a:solidFill>
                  <a:srgbClr val="C00000"/>
                </a:solidFill>
                <a:latin typeface="Times New Roman" panose="02020603050405020304" pitchFamily="2" charset="0"/>
              </a:rPr>
              <a:t>   </a:t>
            </a:r>
            <a:r>
              <a:rPr lang="zh-CN" altLang="en-US" sz="3200" b="1">
                <a:solidFill>
                  <a:srgbClr val="C00000"/>
                </a:solidFill>
                <a:latin typeface="Times New Roman" panose="02020603050405020304" pitchFamily="2" charset="0"/>
              </a:rPr>
              <a:t>颐</a:t>
            </a:r>
            <a:r>
              <a:rPr lang="zh-CN" altLang="en-US">
                <a:latin typeface="Times New Roman" panose="02020603050405020304" pitchFamily="2" charset="0"/>
              </a:rPr>
              <a:t> </a:t>
            </a:r>
            <a:endParaRPr lang="zh-CN" altLang="en-US" sz="3200" b="1">
              <a:solidFill>
                <a:srgbClr val="800080"/>
              </a:solidFill>
              <a:latin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3200" b="1">
                <a:solidFill>
                  <a:srgbClr val="800080"/>
                </a:solidFill>
                <a:latin typeface="宋体" panose="02010600030101010101" pitchFamily="2" charset="-122"/>
              </a:rPr>
              <a:t>　</a:t>
            </a:r>
            <a:endParaRPr lang="zh-CN" altLang="en-US" sz="3200" b="1">
              <a:solidFill>
                <a:srgbClr val="800080"/>
              </a:solidFill>
              <a:latin typeface="宋体" panose="02010600030101010101" pitchFamily="2" charset="-122"/>
            </a:endParaRPr>
          </a:p>
        </p:txBody>
      </p:sp>
      <p:sp>
        <p:nvSpPr>
          <p:cNvPr id="10244" name="文本框 10243"/>
          <p:cNvSpPr txBox="1">
            <a:spLocks noChangeArrowheads="1"/>
          </p:cNvSpPr>
          <p:nvPr/>
        </p:nvSpPr>
        <p:spPr bwMode="auto">
          <a:xfrm>
            <a:off x="179388" y="3429000"/>
            <a:ext cx="796925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f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/>
              </a:rPr>
              <a:t>á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n</a:t>
            </a:r>
            <a:endParaRPr lang="en-US" altLang="zh-CN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0245" name="文本框 10244"/>
          <p:cNvSpPr txBox="1">
            <a:spLocks noChangeArrowheads="1"/>
          </p:cNvSpPr>
          <p:nvPr/>
        </p:nvSpPr>
        <p:spPr bwMode="auto">
          <a:xfrm>
            <a:off x="2051050" y="3429000"/>
            <a:ext cx="1152525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li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/>
              </a:rPr>
              <a:t>á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n</a:t>
            </a:r>
            <a:endParaRPr lang="en-US" altLang="zh-CN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0246" name="文本框 10245"/>
          <p:cNvSpPr txBox="1">
            <a:spLocks noChangeArrowheads="1"/>
          </p:cNvSpPr>
          <p:nvPr/>
        </p:nvSpPr>
        <p:spPr bwMode="auto">
          <a:xfrm>
            <a:off x="3203575" y="3429000"/>
            <a:ext cx="1008063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xi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/>
              </a:rPr>
              <a:t>è</a:t>
            </a:r>
            <a:endParaRPr lang="en-US" altLang="zh-CN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0247" name="文本框 10246"/>
          <p:cNvSpPr txBox="1">
            <a:spLocks noChangeArrowheads="1"/>
          </p:cNvSpPr>
          <p:nvPr/>
        </p:nvSpPr>
        <p:spPr bwMode="auto">
          <a:xfrm>
            <a:off x="4211638" y="3429000"/>
            <a:ext cx="1368425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zhu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/>
              </a:rPr>
              <a:t>ó</a:t>
            </a:r>
            <a:endParaRPr lang="en-US" altLang="zh-CN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0248" name="文本框 10247"/>
          <p:cNvSpPr txBox="1">
            <a:spLocks noChangeArrowheads="1"/>
          </p:cNvSpPr>
          <p:nvPr/>
        </p:nvSpPr>
        <p:spPr bwMode="auto">
          <a:xfrm>
            <a:off x="5580063" y="3429000"/>
            <a:ext cx="1368425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xiǎn</a:t>
            </a:r>
            <a:endParaRPr lang="en-US" altLang="zh-CN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0249" name="文本框 10248"/>
          <p:cNvSpPr txBox="1">
            <a:spLocks noChangeArrowheads="1"/>
          </p:cNvSpPr>
          <p:nvPr/>
        </p:nvSpPr>
        <p:spPr bwMode="auto">
          <a:xfrm>
            <a:off x="1187450" y="3429000"/>
            <a:ext cx="863600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altLang="zh-CN" sz="2800" b="1">
                <a:latin typeface="宋体" panose="02010600030101010101" pitchFamily="2" charset="-122"/>
              </a:rPr>
              <a:t>yū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  <p:sp>
        <p:nvSpPr>
          <p:cNvPr id="10250" name="文本框 10249"/>
          <p:cNvSpPr txBox="1">
            <a:spLocks noChangeArrowheads="1"/>
          </p:cNvSpPr>
          <p:nvPr/>
        </p:nvSpPr>
        <p:spPr bwMode="auto">
          <a:xfrm>
            <a:off x="7596188" y="3429000"/>
            <a:ext cx="792162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altLang="zh-CN" sz="2800" b="1">
                <a:latin typeface="宋体" panose="02010600030101010101" pitchFamily="2" charset="-122"/>
              </a:rPr>
              <a:t>yī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  <p:sp>
        <p:nvSpPr>
          <p:cNvPr id="10252" name="文本框 10251"/>
          <p:cNvSpPr txBox="1">
            <a:spLocks noChangeArrowheads="1"/>
          </p:cNvSpPr>
          <p:nvPr/>
        </p:nvSpPr>
        <p:spPr bwMode="auto">
          <a:xfrm>
            <a:off x="8316913" y="3429000"/>
            <a:ext cx="538162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y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/>
              </a:rPr>
              <a:t>í</a:t>
            </a:r>
            <a:endParaRPr lang="en-US" altLang="zh-CN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bldLvl="0" animBg="1"/>
      <p:bldP spid="10243" grpId="0" bldLvl="0" animBg="1"/>
      <p:bldP spid="10244" grpId="0"/>
      <p:bldP spid="10245" grpId="0"/>
      <p:bldP spid="10246" grpId="0"/>
      <p:bldP spid="10247" grpId="0"/>
      <p:bldP spid="10248" grpId="0"/>
      <p:bldP spid="10249" grpId="0"/>
      <p:bldP spid="10250" grpId="0"/>
      <p:bldP spid="1025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文本框 11265"/>
          <p:cNvSpPr txBox="1">
            <a:spLocks noChangeArrowheads="1"/>
          </p:cNvSpPr>
          <p:nvPr/>
        </p:nvSpPr>
        <p:spPr bwMode="auto">
          <a:xfrm>
            <a:off x="395288" y="549275"/>
            <a:ext cx="222250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zh-CN" altLang="en-US" b="1">
                <a:latin typeface="Times New Roman" panose="02020603050405020304" pitchFamily="2" charset="0"/>
              </a:rPr>
              <a:t>词语释义</a:t>
            </a:r>
            <a:endParaRPr lang="zh-CN" altLang="en-US" b="1">
              <a:latin typeface="Times New Roman" panose="02020603050405020304" pitchFamily="2" charset="0"/>
            </a:endParaRPr>
          </a:p>
        </p:txBody>
      </p:sp>
      <p:sp>
        <p:nvSpPr>
          <p:cNvPr id="11266" name="文本框 11266"/>
          <p:cNvSpPr txBox="1">
            <a:spLocks noChangeArrowheads="1"/>
          </p:cNvSpPr>
          <p:nvPr/>
        </p:nvSpPr>
        <p:spPr bwMode="auto">
          <a:xfrm>
            <a:off x="592138" y="1489075"/>
            <a:ext cx="18415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342900" indent="-342900">
              <a:spcBef>
                <a:spcPct val="20000"/>
              </a:spcBef>
            </a:pPr>
            <a:endParaRPr lang="zh-CN" altLang="en-US">
              <a:latin typeface="Times New Roman" panose="02020603050405020304" pitchFamily="2" charset="0"/>
            </a:endParaRPr>
          </a:p>
        </p:txBody>
      </p:sp>
      <p:sp>
        <p:nvSpPr>
          <p:cNvPr id="11267" name="文本框 11267"/>
          <p:cNvSpPr txBox="1">
            <a:spLocks noChangeArrowheads="1"/>
          </p:cNvSpPr>
          <p:nvPr/>
        </p:nvSpPr>
        <p:spPr bwMode="auto">
          <a:xfrm>
            <a:off x="376238" y="1273175"/>
            <a:ext cx="2620962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zh-CN" altLang="en-US" sz="3200">
                <a:solidFill>
                  <a:srgbClr val="990099"/>
                </a:solidFill>
                <a:latin typeface="Times New Roman" panose="02020603050405020304" pitchFamily="2" charset="0"/>
              </a:rPr>
              <a:t>水陆草木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2" charset="0"/>
              </a:rPr>
              <a:t>之</a:t>
            </a:r>
            <a:r>
              <a:rPr lang="zh-CN" altLang="en-US" sz="3200">
                <a:solidFill>
                  <a:srgbClr val="990099"/>
                </a:solidFill>
                <a:latin typeface="Times New Roman" panose="02020603050405020304" pitchFamily="2" charset="0"/>
              </a:rPr>
              <a:t>花</a:t>
            </a:r>
            <a:endParaRPr lang="zh-CN" altLang="en-US" sz="3200">
              <a:solidFill>
                <a:srgbClr val="990099"/>
              </a:solidFill>
              <a:latin typeface="Times New Roman" panose="02020603050405020304" pitchFamily="2" charset="0"/>
            </a:endParaRPr>
          </a:p>
        </p:txBody>
      </p:sp>
      <p:sp>
        <p:nvSpPr>
          <p:cNvPr id="11268" name="文本框 11268"/>
          <p:cNvSpPr txBox="1">
            <a:spLocks noChangeArrowheads="1"/>
          </p:cNvSpPr>
          <p:nvPr/>
        </p:nvSpPr>
        <p:spPr bwMode="auto">
          <a:xfrm>
            <a:off x="395288" y="1843088"/>
            <a:ext cx="2214562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zh-CN" altLang="en-US" sz="3200" b="1">
                <a:solidFill>
                  <a:srgbClr val="990099"/>
                </a:solidFill>
                <a:latin typeface="Times New Roman" panose="02020603050405020304" pitchFamily="2" charset="0"/>
              </a:rPr>
              <a:t>可爱者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2" charset="0"/>
              </a:rPr>
              <a:t>甚蕃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2" charset="0"/>
            </a:endParaRPr>
          </a:p>
        </p:txBody>
      </p:sp>
      <p:sp>
        <p:nvSpPr>
          <p:cNvPr id="11269" name="文本框 11269"/>
          <p:cNvSpPr txBox="1">
            <a:spLocks noChangeArrowheads="1"/>
          </p:cNvSpPr>
          <p:nvPr/>
        </p:nvSpPr>
        <p:spPr bwMode="auto">
          <a:xfrm>
            <a:off x="376238" y="2374900"/>
            <a:ext cx="1401762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2" charset="0"/>
              </a:rPr>
              <a:t>独</a:t>
            </a:r>
            <a:r>
              <a:rPr lang="zh-CN" altLang="en-US" sz="3200" b="1">
                <a:solidFill>
                  <a:srgbClr val="990099"/>
                </a:solidFill>
                <a:latin typeface="Times New Roman" panose="02020603050405020304" pitchFamily="2" charset="0"/>
              </a:rPr>
              <a:t>爱菊</a:t>
            </a:r>
            <a:endParaRPr lang="zh-CN" altLang="en-US" sz="3200" b="1">
              <a:solidFill>
                <a:srgbClr val="990099"/>
              </a:solidFill>
              <a:latin typeface="Times New Roman" panose="02020603050405020304" pitchFamily="2" charset="0"/>
            </a:endParaRPr>
          </a:p>
        </p:txBody>
      </p:sp>
      <p:sp>
        <p:nvSpPr>
          <p:cNvPr id="11270" name="文本框 11270"/>
          <p:cNvSpPr txBox="1">
            <a:spLocks noChangeArrowheads="1"/>
          </p:cNvSpPr>
          <p:nvPr/>
        </p:nvSpPr>
        <p:spPr bwMode="auto">
          <a:xfrm>
            <a:off x="395288" y="3067050"/>
            <a:ext cx="1808162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2" charset="0"/>
              </a:rPr>
              <a:t>予</a:t>
            </a:r>
            <a:r>
              <a:rPr lang="zh-CN" altLang="en-US" sz="3200" b="1">
                <a:solidFill>
                  <a:srgbClr val="990099"/>
                </a:solidFill>
                <a:latin typeface="Times New Roman" panose="02020603050405020304" pitchFamily="2" charset="0"/>
              </a:rPr>
              <a:t>独爱莲</a:t>
            </a:r>
            <a:endParaRPr lang="zh-CN" altLang="en-US" sz="3200" b="1">
              <a:solidFill>
                <a:srgbClr val="990099"/>
              </a:solidFill>
              <a:latin typeface="Times New Roman" panose="02020603050405020304" pitchFamily="2" charset="0"/>
            </a:endParaRPr>
          </a:p>
        </p:txBody>
      </p:sp>
      <p:sp>
        <p:nvSpPr>
          <p:cNvPr id="11271" name="文本框 11271"/>
          <p:cNvSpPr txBox="1">
            <a:spLocks noChangeArrowheads="1"/>
          </p:cNvSpPr>
          <p:nvPr/>
        </p:nvSpPr>
        <p:spPr bwMode="auto">
          <a:xfrm>
            <a:off x="395288" y="3714750"/>
            <a:ext cx="3433762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zh-CN" altLang="en-US" sz="3200">
                <a:solidFill>
                  <a:srgbClr val="990099"/>
                </a:solidFill>
                <a:latin typeface="Times New Roman" panose="02020603050405020304" pitchFamily="2" charset="0"/>
              </a:rPr>
              <a:t>莲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2" charset="0"/>
              </a:rPr>
              <a:t>之</a:t>
            </a:r>
            <a:r>
              <a:rPr lang="zh-CN" altLang="en-US" sz="3200">
                <a:solidFill>
                  <a:srgbClr val="990099"/>
                </a:solidFill>
                <a:latin typeface="Times New Roman" panose="02020603050405020304" pitchFamily="2" charset="0"/>
              </a:rPr>
              <a:t>出淤泥而不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2" charset="0"/>
              </a:rPr>
              <a:t>染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2" charset="0"/>
            </a:endParaRPr>
          </a:p>
        </p:txBody>
      </p:sp>
      <p:sp>
        <p:nvSpPr>
          <p:cNvPr id="11274" name="文本框 11273"/>
          <p:cNvSpPr txBox="1">
            <a:spLocks noChangeArrowheads="1"/>
          </p:cNvSpPr>
          <p:nvPr/>
        </p:nvSpPr>
        <p:spPr bwMode="auto">
          <a:xfrm>
            <a:off x="5291138" y="3716338"/>
            <a:ext cx="2790825" cy="1030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</a:rPr>
              <a:t>沾染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</a:rPr>
              <a:t>(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</a:rPr>
              <a:t>污染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</a:rPr>
              <a:t>)</a:t>
            </a:r>
            <a:endParaRPr lang="en-US" altLang="zh-CN" sz="2800" b="1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</a:pPr>
            <a:endParaRPr lang="en-US" altLang="zh-CN" sz="2800" b="1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11273" name="文本框 11274"/>
          <p:cNvSpPr txBox="1">
            <a:spLocks noChangeArrowheads="1"/>
          </p:cNvSpPr>
          <p:nvPr/>
        </p:nvSpPr>
        <p:spPr bwMode="auto">
          <a:xfrm>
            <a:off x="376238" y="4368800"/>
            <a:ext cx="2620962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2" charset="0"/>
              </a:rPr>
              <a:t>濯</a:t>
            </a:r>
            <a:r>
              <a:rPr lang="zh-CN" altLang="en-US" sz="3200" b="1">
                <a:solidFill>
                  <a:srgbClr val="990099"/>
                </a:solidFill>
                <a:latin typeface="Times New Roman" panose="02020603050405020304" pitchFamily="2" charset="0"/>
              </a:rPr>
              <a:t>清涟而不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2" charset="0"/>
              </a:rPr>
              <a:t>妖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2" charset="0"/>
            </a:endParaRPr>
          </a:p>
        </p:txBody>
      </p:sp>
      <p:sp>
        <p:nvSpPr>
          <p:cNvPr id="11276" name="文本框 11275"/>
          <p:cNvSpPr txBox="1">
            <a:spLocks noChangeArrowheads="1"/>
          </p:cNvSpPr>
          <p:nvPr/>
        </p:nvSpPr>
        <p:spPr bwMode="auto">
          <a:xfrm>
            <a:off x="4138613" y="4437063"/>
            <a:ext cx="898525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</a:rPr>
              <a:t>洗涤</a:t>
            </a:r>
            <a:endParaRPr lang="zh-CN" altLang="en-US" sz="2800" b="1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11275" name="文本框 11276"/>
          <p:cNvSpPr txBox="1">
            <a:spLocks noChangeArrowheads="1"/>
          </p:cNvSpPr>
          <p:nvPr/>
        </p:nvSpPr>
        <p:spPr bwMode="auto">
          <a:xfrm>
            <a:off x="395288" y="5011738"/>
            <a:ext cx="1808162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zh-CN" altLang="en-US" sz="3200">
                <a:solidFill>
                  <a:srgbClr val="990099"/>
                </a:solidFill>
                <a:latin typeface="Times New Roman" panose="02020603050405020304" pitchFamily="2" charset="0"/>
              </a:rPr>
              <a:t>不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2" charset="0"/>
              </a:rPr>
              <a:t>蔓</a:t>
            </a:r>
            <a:r>
              <a:rPr lang="zh-CN" altLang="en-US" sz="3200">
                <a:solidFill>
                  <a:srgbClr val="990099"/>
                </a:solidFill>
                <a:latin typeface="Times New Roman" panose="02020603050405020304" pitchFamily="2" charset="0"/>
              </a:rPr>
              <a:t>不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2" charset="0"/>
              </a:rPr>
              <a:t>枝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2" charset="0"/>
            </a:endParaRPr>
          </a:p>
        </p:txBody>
      </p:sp>
      <p:sp>
        <p:nvSpPr>
          <p:cNvPr id="2" name="文本框 11277"/>
          <p:cNvSpPr txBox="1">
            <a:spLocks noChangeArrowheads="1"/>
          </p:cNvSpPr>
          <p:nvPr/>
        </p:nvSpPr>
        <p:spPr bwMode="auto">
          <a:xfrm>
            <a:off x="468313" y="5638800"/>
            <a:ext cx="1808162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zh-CN" altLang="en-US" sz="3200">
                <a:solidFill>
                  <a:srgbClr val="990099"/>
                </a:solidFill>
                <a:latin typeface="Times New Roman" panose="02020603050405020304" pitchFamily="2" charset="0"/>
              </a:rPr>
              <a:t>香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2" charset="0"/>
              </a:rPr>
              <a:t>远益</a:t>
            </a:r>
            <a:r>
              <a:rPr lang="zh-CN" altLang="en-US" sz="3200">
                <a:solidFill>
                  <a:srgbClr val="990099"/>
                </a:solidFill>
                <a:latin typeface="Times New Roman" panose="02020603050405020304" pitchFamily="2" charset="0"/>
              </a:rPr>
              <a:t>清</a:t>
            </a:r>
            <a:endParaRPr lang="zh-CN" altLang="en-US" sz="3200">
              <a:solidFill>
                <a:srgbClr val="990099"/>
              </a:solidFill>
              <a:latin typeface="Times New Roman" panose="02020603050405020304" pitchFamily="2" charset="0"/>
            </a:endParaRPr>
          </a:p>
        </p:txBody>
      </p:sp>
      <p:sp>
        <p:nvSpPr>
          <p:cNvPr id="11279" name="文本框 11278"/>
          <p:cNvSpPr txBox="1">
            <a:spLocks noChangeArrowheads="1"/>
          </p:cNvSpPr>
          <p:nvPr/>
        </p:nvSpPr>
        <p:spPr bwMode="auto">
          <a:xfrm>
            <a:off x="5435600" y="4437063"/>
            <a:ext cx="2327275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2" charset="0"/>
              </a:rPr>
              <a:t>美丽而不庄重</a:t>
            </a:r>
            <a:endParaRPr lang="zh-CN" altLang="en-US" sz="2800" b="1">
              <a:solidFill>
                <a:schemeClr val="tx1"/>
              </a:solidFill>
              <a:latin typeface="Times New Roman" panose="02020603050405020304" pitchFamily="2" charset="0"/>
            </a:endParaRPr>
          </a:p>
        </p:txBody>
      </p:sp>
      <p:sp>
        <p:nvSpPr>
          <p:cNvPr id="11283" name="文本框 11282"/>
          <p:cNvSpPr txBox="1">
            <a:spLocks noChangeArrowheads="1"/>
          </p:cNvSpPr>
          <p:nvPr/>
        </p:nvSpPr>
        <p:spPr bwMode="auto">
          <a:xfrm>
            <a:off x="4138613" y="3716338"/>
            <a:ext cx="898525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</a:rPr>
              <a:t>不译</a:t>
            </a:r>
            <a:endParaRPr lang="zh-CN" altLang="en-US" sz="2800" b="1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11284" name="文本框 11283"/>
          <p:cNvSpPr txBox="1">
            <a:spLocks noChangeArrowheads="1"/>
          </p:cNvSpPr>
          <p:nvPr/>
        </p:nvSpPr>
        <p:spPr bwMode="auto">
          <a:xfrm>
            <a:off x="4208463" y="5659438"/>
            <a:ext cx="898525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</a:rPr>
              <a:t>远播</a:t>
            </a:r>
            <a:endParaRPr lang="zh-CN" altLang="en-US" sz="2800" b="1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11285" name="文本框 11284"/>
          <p:cNvSpPr txBox="1">
            <a:spLocks noChangeArrowheads="1"/>
          </p:cNvSpPr>
          <p:nvPr/>
        </p:nvSpPr>
        <p:spPr bwMode="auto">
          <a:xfrm>
            <a:off x="6083300" y="5734050"/>
            <a:ext cx="541338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</a:rPr>
              <a:t>更</a:t>
            </a:r>
            <a:endParaRPr lang="zh-CN" altLang="en-US" sz="2800" b="1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11286" name="文本框 11285"/>
          <p:cNvSpPr txBox="1">
            <a:spLocks noChangeArrowheads="1"/>
          </p:cNvSpPr>
          <p:nvPr/>
        </p:nvSpPr>
        <p:spPr bwMode="auto">
          <a:xfrm>
            <a:off x="4208463" y="5083175"/>
            <a:ext cx="1708150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</a:rPr>
              <a:t>生藤蔓</a:t>
            </a:r>
            <a:endParaRPr lang="zh-CN" altLang="en-US" sz="2800" b="1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11287" name="文本框 11286"/>
          <p:cNvSpPr txBox="1">
            <a:spLocks noChangeArrowheads="1"/>
          </p:cNvSpPr>
          <p:nvPr/>
        </p:nvSpPr>
        <p:spPr bwMode="auto">
          <a:xfrm>
            <a:off x="6153150" y="5083175"/>
            <a:ext cx="1255713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</a:rPr>
              <a:t>长丫枝</a:t>
            </a:r>
            <a:endParaRPr lang="zh-CN" altLang="en-US" sz="2800" b="1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文本框 1"/>
          <p:cNvSpPr txBox="1">
            <a:spLocks noChangeArrowheads="1"/>
          </p:cNvSpPr>
          <p:nvPr/>
        </p:nvSpPr>
        <p:spPr bwMode="auto">
          <a:xfrm>
            <a:off x="5002213" y="1844675"/>
            <a:ext cx="541337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</a:rPr>
              <a:t>多</a:t>
            </a:r>
            <a:endParaRPr lang="zh-CN" altLang="en-US" sz="2800" b="1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文本框 2"/>
          <p:cNvSpPr txBox="1">
            <a:spLocks noChangeArrowheads="1"/>
          </p:cNvSpPr>
          <p:nvPr/>
        </p:nvSpPr>
        <p:spPr bwMode="auto">
          <a:xfrm>
            <a:off x="4068763" y="1268413"/>
            <a:ext cx="541337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</a:rPr>
              <a:t>的</a:t>
            </a:r>
            <a:endParaRPr lang="zh-CN" altLang="en-US" sz="2800" b="1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文本框 3"/>
          <p:cNvSpPr txBox="1">
            <a:spLocks noChangeArrowheads="1"/>
          </p:cNvSpPr>
          <p:nvPr/>
        </p:nvSpPr>
        <p:spPr bwMode="auto">
          <a:xfrm>
            <a:off x="4068763" y="2347913"/>
            <a:ext cx="2828925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</a:rPr>
              <a:t>唯独、只</a:t>
            </a:r>
            <a:endParaRPr lang="zh-CN" altLang="en-US" sz="2800" b="1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文本框 4"/>
          <p:cNvSpPr txBox="1">
            <a:spLocks noChangeArrowheads="1"/>
          </p:cNvSpPr>
          <p:nvPr/>
        </p:nvSpPr>
        <p:spPr bwMode="auto">
          <a:xfrm>
            <a:off x="4067175" y="2997200"/>
            <a:ext cx="541338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</a:rPr>
              <a:t>我</a:t>
            </a:r>
            <a:endParaRPr lang="zh-CN" altLang="en-US" sz="2800" b="1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文本框 5"/>
          <p:cNvSpPr txBox="1">
            <a:spLocks noChangeArrowheads="1"/>
          </p:cNvSpPr>
          <p:nvPr/>
        </p:nvSpPr>
        <p:spPr bwMode="auto">
          <a:xfrm>
            <a:off x="4065588" y="1844675"/>
            <a:ext cx="541337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</a:rPr>
              <a:t>很</a:t>
            </a:r>
            <a:endParaRPr lang="zh-CN" altLang="en-US" sz="2800" b="1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1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1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1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1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4" grpId="0"/>
      <p:bldP spid="11276" grpId="0"/>
      <p:bldP spid="11279" grpId="0"/>
      <p:bldP spid="11283" grpId="0"/>
      <p:bldP spid="11284" grpId="0"/>
      <p:bldP spid="11285" grpId="0"/>
      <p:bldP spid="11286" grpId="0"/>
      <p:bldP spid="11287" grpId="0"/>
      <p:bldP spid="3" grpId="0"/>
      <p:bldP spid="4" grpId="0"/>
      <p:bldP spid="5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文本框 12289"/>
          <p:cNvSpPr txBox="1">
            <a:spLocks noChangeArrowheads="1"/>
          </p:cNvSpPr>
          <p:nvPr/>
        </p:nvSpPr>
        <p:spPr bwMode="auto">
          <a:xfrm>
            <a:off x="323850" y="1412875"/>
            <a:ext cx="3840163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zh-CN" altLang="en-US" sz="3200">
                <a:solidFill>
                  <a:srgbClr val="990099"/>
                </a:solidFill>
                <a:latin typeface="Times New Roman" panose="02020603050405020304" pitchFamily="2" charset="0"/>
              </a:rPr>
              <a:t>可远观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2" charset="0"/>
              </a:rPr>
              <a:t>而</a:t>
            </a:r>
            <a:r>
              <a:rPr lang="zh-CN" altLang="en-US" sz="3200">
                <a:solidFill>
                  <a:srgbClr val="990099"/>
                </a:solidFill>
                <a:latin typeface="Times New Roman" panose="02020603050405020304" pitchFamily="2" charset="0"/>
              </a:rPr>
              <a:t>不可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2" charset="0"/>
              </a:rPr>
              <a:t>亵</a:t>
            </a:r>
            <a:r>
              <a:rPr lang="zh-CN" altLang="en-US" sz="3200">
                <a:solidFill>
                  <a:srgbClr val="990099"/>
                </a:solidFill>
                <a:latin typeface="Times New Roman" panose="02020603050405020304" pitchFamily="2" charset="0"/>
              </a:rPr>
              <a:t>玩。</a:t>
            </a:r>
            <a:endParaRPr lang="zh-CN" altLang="en-US" sz="3200">
              <a:solidFill>
                <a:srgbClr val="990099"/>
              </a:solidFill>
              <a:latin typeface="Times New Roman" panose="02020603050405020304" pitchFamily="2" charset="0"/>
            </a:endParaRPr>
          </a:p>
        </p:txBody>
      </p:sp>
      <p:sp>
        <p:nvSpPr>
          <p:cNvPr id="13314" name="文本框 12290"/>
          <p:cNvSpPr txBox="1">
            <a:spLocks noChangeArrowheads="1"/>
          </p:cNvSpPr>
          <p:nvPr/>
        </p:nvSpPr>
        <p:spPr bwMode="auto">
          <a:xfrm>
            <a:off x="376238" y="2135188"/>
            <a:ext cx="2179637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zh-CN" altLang="en-US" sz="3200" b="1">
                <a:solidFill>
                  <a:srgbClr val="990099"/>
                </a:solidFill>
                <a:latin typeface="Times New Roman" panose="02020603050405020304" pitchFamily="2" charset="0"/>
              </a:rPr>
              <a:t>予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2" charset="0"/>
              </a:rPr>
              <a:t>谓</a:t>
            </a:r>
            <a:r>
              <a:rPr lang="zh-CN" altLang="en-US" sz="3200" b="1">
                <a:solidFill>
                  <a:srgbClr val="990099"/>
                </a:solidFill>
                <a:latin typeface="Times New Roman" panose="02020603050405020304" pitchFamily="2" charset="0"/>
              </a:rPr>
              <a:t>菊</a:t>
            </a:r>
            <a:endParaRPr lang="zh-CN" altLang="en-US" sz="3200" b="1">
              <a:solidFill>
                <a:srgbClr val="990099"/>
              </a:solidFill>
              <a:latin typeface="Times New Roman" panose="02020603050405020304" pitchFamily="2" charset="0"/>
            </a:endParaRPr>
          </a:p>
        </p:txBody>
      </p:sp>
      <p:sp>
        <p:nvSpPr>
          <p:cNvPr id="13315" name="文本框 12291"/>
          <p:cNvSpPr txBox="1">
            <a:spLocks noChangeArrowheads="1"/>
          </p:cNvSpPr>
          <p:nvPr/>
        </p:nvSpPr>
        <p:spPr bwMode="auto">
          <a:xfrm>
            <a:off x="376238" y="2732088"/>
            <a:ext cx="588962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2" charset="0"/>
              </a:rPr>
              <a:t>噫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2" charset="0"/>
            </a:endParaRPr>
          </a:p>
        </p:txBody>
      </p:sp>
      <p:sp>
        <p:nvSpPr>
          <p:cNvPr id="13316" name="文本框 12292"/>
          <p:cNvSpPr txBox="1">
            <a:spLocks noChangeArrowheads="1"/>
          </p:cNvSpPr>
          <p:nvPr/>
        </p:nvSpPr>
        <p:spPr bwMode="auto">
          <a:xfrm>
            <a:off x="323850" y="3424238"/>
            <a:ext cx="2087563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2" charset="0"/>
              </a:rPr>
              <a:t>鲜</a:t>
            </a:r>
            <a:r>
              <a:rPr lang="zh-CN" altLang="en-US" sz="3200" b="1">
                <a:solidFill>
                  <a:srgbClr val="990099"/>
                </a:solidFill>
                <a:latin typeface="Times New Roman" panose="02020603050405020304" pitchFamily="2" charset="0"/>
              </a:rPr>
              <a:t>有闻</a:t>
            </a:r>
            <a:endParaRPr lang="zh-CN" altLang="en-US" sz="3200" b="1">
              <a:solidFill>
                <a:srgbClr val="990099"/>
              </a:solidFill>
              <a:latin typeface="Times New Roman" panose="02020603050405020304" pitchFamily="2" charset="0"/>
            </a:endParaRPr>
          </a:p>
        </p:txBody>
      </p:sp>
      <p:sp>
        <p:nvSpPr>
          <p:cNvPr id="12294" name="文本框 12293"/>
          <p:cNvSpPr txBox="1">
            <a:spLocks noChangeArrowheads="1"/>
          </p:cNvSpPr>
          <p:nvPr/>
        </p:nvSpPr>
        <p:spPr bwMode="auto">
          <a:xfrm>
            <a:off x="3851275" y="3429000"/>
            <a:ext cx="2665413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2" charset="0"/>
              </a:rPr>
              <a:t>少、很少</a:t>
            </a:r>
            <a:endParaRPr lang="zh-CN" altLang="en-US" sz="2800" b="1">
              <a:solidFill>
                <a:schemeClr val="tx1"/>
              </a:solidFill>
              <a:latin typeface="Times New Roman" panose="02020603050405020304" pitchFamily="2" charset="0"/>
            </a:endParaRPr>
          </a:p>
        </p:txBody>
      </p:sp>
      <p:sp>
        <p:nvSpPr>
          <p:cNvPr id="13318" name="文本框 12294"/>
          <p:cNvSpPr txBox="1">
            <a:spLocks noChangeArrowheads="1"/>
          </p:cNvSpPr>
          <p:nvPr/>
        </p:nvSpPr>
        <p:spPr bwMode="auto">
          <a:xfrm>
            <a:off x="252413" y="4216400"/>
            <a:ext cx="25400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2" charset="0"/>
              </a:rPr>
              <a:t>宜</a:t>
            </a:r>
            <a:r>
              <a:rPr lang="zh-CN" altLang="en-US" sz="3200" b="1">
                <a:solidFill>
                  <a:srgbClr val="990099"/>
                </a:solidFill>
                <a:latin typeface="Times New Roman" panose="02020603050405020304" pitchFamily="2" charset="0"/>
              </a:rPr>
              <a:t>乎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2" charset="0"/>
              </a:rPr>
              <a:t>众</a:t>
            </a:r>
            <a:r>
              <a:rPr lang="zh-CN" altLang="en-US" sz="3200" b="1">
                <a:solidFill>
                  <a:srgbClr val="990099"/>
                </a:solidFill>
                <a:latin typeface="Times New Roman" panose="02020603050405020304" pitchFamily="2" charset="0"/>
              </a:rPr>
              <a:t>矣</a:t>
            </a:r>
            <a:endParaRPr lang="zh-CN" altLang="en-US" sz="3200" b="1">
              <a:solidFill>
                <a:srgbClr val="990099"/>
              </a:solidFill>
              <a:latin typeface="Times New Roman" panose="02020603050405020304" pitchFamily="2" charset="0"/>
            </a:endParaRPr>
          </a:p>
        </p:txBody>
      </p:sp>
      <p:sp>
        <p:nvSpPr>
          <p:cNvPr id="12296" name="文本框 12295"/>
          <p:cNvSpPr txBox="1">
            <a:spLocks noChangeArrowheads="1"/>
          </p:cNvSpPr>
          <p:nvPr/>
        </p:nvSpPr>
        <p:spPr bwMode="auto">
          <a:xfrm>
            <a:off x="3851275" y="4148138"/>
            <a:ext cx="1970088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2" charset="0"/>
              </a:rPr>
              <a:t>应当、应该</a:t>
            </a:r>
            <a:endParaRPr lang="zh-CN" altLang="en-US" sz="2800" b="1">
              <a:solidFill>
                <a:schemeClr val="tx1"/>
              </a:solidFill>
              <a:latin typeface="Times New Roman" panose="02020603050405020304" pitchFamily="2" charset="0"/>
            </a:endParaRPr>
          </a:p>
        </p:txBody>
      </p:sp>
      <p:sp>
        <p:nvSpPr>
          <p:cNvPr id="12297" name="文本框 12296"/>
          <p:cNvSpPr txBox="1">
            <a:spLocks noChangeArrowheads="1"/>
          </p:cNvSpPr>
          <p:nvPr/>
        </p:nvSpPr>
        <p:spPr bwMode="auto">
          <a:xfrm>
            <a:off x="4619625" y="1408113"/>
            <a:ext cx="323215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2" charset="0"/>
              </a:rPr>
              <a:t>亲近而不庄重</a:t>
            </a:r>
            <a:endParaRPr lang="zh-CN" altLang="en-US" sz="2800" b="1">
              <a:solidFill>
                <a:schemeClr val="tx1"/>
              </a:solidFill>
              <a:latin typeface="Times New Roman" panose="02020603050405020304" pitchFamily="2" charset="0"/>
            </a:endParaRPr>
          </a:p>
        </p:txBody>
      </p:sp>
      <p:sp>
        <p:nvSpPr>
          <p:cNvPr id="12298" name="文本框 12297"/>
          <p:cNvSpPr txBox="1">
            <a:spLocks noChangeArrowheads="1"/>
          </p:cNvSpPr>
          <p:nvPr/>
        </p:nvSpPr>
        <p:spPr bwMode="auto">
          <a:xfrm>
            <a:off x="3851275" y="2781300"/>
            <a:ext cx="541338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2" charset="0"/>
              </a:rPr>
              <a:t>唉</a:t>
            </a:r>
            <a:endParaRPr lang="zh-CN" altLang="en-US" sz="2800" b="1">
              <a:solidFill>
                <a:schemeClr val="tx1"/>
              </a:solidFill>
              <a:latin typeface="Times New Roman" panose="02020603050405020304" pitchFamily="2" charset="0"/>
            </a:endParaRPr>
          </a:p>
        </p:txBody>
      </p:sp>
      <p:sp>
        <p:nvSpPr>
          <p:cNvPr id="12299" name="文本框 12298"/>
          <p:cNvSpPr txBox="1">
            <a:spLocks noChangeArrowheads="1"/>
          </p:cNvSpPr>
          <p:nvPr/>
        </p:nvSpPr>
        <p:spPr bwMode="auto">
          <a:xfrm>
            <a:off x="3927475" y="1408113"/>
            <a:ext cx="836613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2" charset="0"/>
              </a:rPr>
              <a:t>却</a:t>
            </a:r>
            <a:endParaRPr lang="zh-CN" altLang="en-US" sz="2800" b="1">
              <a:solidFill>
                <a:schemeClr val="tx1"/>
              </a:solidFill>
              <a:latin typeface="Times New Roman" panose="02020603050405020304" pitchFamily="2" charset="0"/>
            </a:endParaRPr>
          </a:p>
        </p:txBody>
      </p:sp>
      <p:sp>
        <p:nvSpPr>
          <p:cNvPr id="12300" name="文本框 12299"/>
          <p:cNvSpPr txBox="1">
            <a:spLocks noChangeArrowheads="1"/>
          </p:cNvSpPr>
          <p:nvPr/>
        </p:nvSpPr>
        <p:spPr bwMode="auto">
          <a:xfrm>
            <a:off x="3851275" y="2133600"/>
            <a:ext cx="1200150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2" charset="0"/>
              </a:rPr>
              <a:t>认为</a:t>
            </a:r>
            <a:endParaRPr lang="zh-CN" altLang="en-US" sz="2800" b="1">
              <a:solidFill>
                <a:schemeClr val="tx1"/>
              </a:solidFill>
              <a:latin typeface="Times New Roman" panose="02020603050405020304" pitchFamily="2" charset="0"/>
            </a:endParaRPr>
          </a:p>
        </p:txBody>
      </p:sp>
      <p:sp>
        <p:nvSpPr>
          <p:cNvPr id="12301" name="文本框 12300"/>
          <p:cNvSpPr txBox="1">
            <a:spLocks noChangeArrowheads="1"/>
          </p:cNvSpPr>
          <p:nvPr/>
        </p:nvSpPr>
        <p:spPr bwMode="auto">
          <a:xfrm>
            <a:off x="6156325" y="4148138"/>
            <a:ext cx="541338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2" charset="0"/>
              </a:rPr>
              <a:t>多</a:t>
            </a:r>
            <a:endParaRPr lang="zh-CN" altLang="en-US" sz="2800" b="1">
              <a:solidFill>
                <a:schemeClr val="tx1"/>
              </a:solidFill>
              <a:latin typeface="Times New Roman" panose="02020603050405020304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4" grpId="0"/>
      <p:bldP spid="12296" grpId="0"/>
      <p:bldP spid="12297" grpId="0"/>
      <p:bldP spid="12298" grpId="0"/>
      <p:bldP spid="12299" grpId="0"/>
      <p:bldP spid="12300" grpId="0"/>
      <p:bldP spid="1230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标题 13313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68313" y="908050"/>
            <a:ext cx="8229600" cy="874713"/>
          </a:xfrm>
          <a:prstGeom prst="rect">
            <a:avLst/>
          </a:prstGeom>
          <a:noFill/>
          <a:ln>
            <a:miter lim="800000"/>
          </a:ln>
        </p:spPr>
        <p:txBody>
          <a:bodyPr anchor="ctr"/>
          <a:lstStyle/>
          <a:p>
            <a:r>
              <a:rPr lang="zh-CN" altLang="en-US"/>
              <a:t>重点句段翻译</a:t>
            </a:r>
            <a:endParaRPr lang="zh-CN" altLang="en-US"/>
          </a:p>
        </p:txBody>
      </p:sp>
      <p:sp>
        <p:nvSpPr>
          <p:cNvPr id="14338" name="文本占位符 13314"/>
          <p:cNvSpPr>
            <a:spLocks noGrp="1" noChangeArrowheads="1"/>
          </p:cNvSpPr>
          <p:nvPr>
            <p:ph idx="4294967295"/>
          </p:nvPr>
        </p:nvSpPr>
        <p:spPr bwMode="auto">
          <a:xfrm>
            <a:off x="684213" y="2349500"/>
            <a:ext cx="8081962" cy="3389313"/>
          </a:xfrm>
          <a:prstGeom prst="rect">
            <a:avLst/>
          </a:prstGeom>
          <a:solidFill>
            <a:srgbClr val="FFFFFF"/>
          </a:solidFill>
          <a:ln>
            <a:miter lim="800000"/>
          </a:ln>
        </p:spPr>
        <p:txBody>
          <a:bodyPr/>
          <a:lstStyle/>
          <a:p>
            <a:pPr marL="0" indent="0">
              <a:buFontTx/>
              <a:buNone/>
            </a:pPr>
            <a:r>
              <a:rPr lang="zh-CN" altLang="en-US"/>
              <a:t>1</a:t>
            </a:r>
            <a:r>
              <a:rPr lang="en-US" altLang="zh-CN"/>
              <a:t>.</a:t>
            </a:r>
            <a:r>
              <a:rPr lang="zh-CN" altLang="en-US"/>
              <a:t>予</a:t>
            </a:r>
            <a:r>
              <a:rPr lang="zh-CN" altLang="en-US">
                <a:solidFill>
                  <a:srgbClr val="FF3300"/>
                </a:solidFill>
              </a:rPr>
              <a:t>独</a:t>
            </a:r>
            <a:r>
              <a:rPr lang="zh-CN" altLang="en-US"/>
              <a:t>爱莲之出淤泥而不</a:t>
            </a:r>
            <a:r>
              <a:rPr lang="zh-CN" altLang="en-US">
                <a:solidFill>
                  <a:srgbClr val="FF3300"/>
                </a:solidFill>
              </a:rPr>
              <a:t>染</a:t>
            </a:r>
            <a:r>
              <a:rPr lang="zh-CN" altLang="en-US"/>
              <a:t>，</a:t>
            </a:r>
            <a:r>
              <a:rPr lang="zh-CN" altLang="en-US">
                <a:solidFill>
                  <a:srgbClr val="FF3300"/>
                </a:solidFill>
              </a:rPr>
              <a:t>濯</a:t>
            </a:r>
            <a:r>
              <a:rPr lang="zh-CN" altLang="en-US"/>
              <a:t>清涟而不</a:t>
            </a:r>
            <a:r>
              <a:rPr lang="zh-CN" altLang="en-US">
                <a:solidFill>
                  <a:srgbClr val="FF3300"/>
                </a:solidFill>
              </a:rPr>
              <a:t>妖</a:t>
            </a:r>
            <a:endParaRPr lang="zh-CN" altLang="en-US">
              <a:solidFill>
                <a:srgbClr val="FF3300"/>
              </a:solidFill>
            </a:endParaRPr>
          </a:p>
        </p:txBody>
      </p:sp>
      <p:sp>
        <p:nvSpPr>
          <p:cNvPr id="13316" name="文本框 13315"/>
          <p:cNvSpPr txBox="1">
            <a:spLocks noChangeArrowheads="1"/>
          </p:cNvSpPr>
          <p:nvPr/>
        </p:nvSpPr>
        <p:spPr bwMode="auto">
          <a:xfrm>
            <a:off x="900113" y="3429000"/>
            <a:ext cx="7632700" cy="137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    我唯独喜爱莲花从积存的淤泥中长出却不沾染（污秽），在清水里洗涤过却不显得妖媚。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模板">
  <a:themeElements>
    <a:clrScheme name="模板 5">
      <a:dk1>
        <a:srgbClr val="000000"/>
      </a:dk1>
      <a:lt1>
        <a:srgbClr val="FFFFD9"/>
      </a:lt1>
      <a:dk2>
        <a:srgbClr val="000000"/>
      </a:dk2>
      <a:lt2>
        <a:srgbClr val="777777"/>
      </a:lt2>
      <a:accent1>
        <a:srgbClr val="FFFFF7"/>
      </a:accent1>
      <a:accent2>
        <a:srgbClr val="33CCCC"/>
      </a:accent2>
      <a:accent3>
        <a:srgbClr val="FFFFE9"/>
      </a:accent3>
      <a:accent4>
        <a:srgbClr val="000000"/>
      </a:accent4>
      <a:accent5>
        <a:srgbClr val="FFFFFA"/>
      </a:accent5>
      <a:accent6>
        <a:srgbClr val="2DB9B9"/>
      </a:accent6>
      <a:hlink>
        <a:srgbClr val="FF5050"/>
      </a:hlink>
      <a:folHlink>
        <a:srgbClr val="FF9900"/>
      </a:folHlink>
    </a:clrScheme>
    <a:fontScheme name="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CDESIGNB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2_CDESIGNB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CDESIGNB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DESIGNB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DESIGNB 3">
        <a:dk1>
          <a:srgbClr val="000000"/>
        </a:dk1>
        <a:lt1>
          <a:srgbClr val="FFFFCC"/>
        </a:lt1>
        <a:dk2>
          <a:srgbClr val="808000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DESIGNB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DESIGNB 5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DESIGNB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DESIGNB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1878</Words>
  <Application>WPS 演示</Application>
  <PresentationFormat>全屏显示(4:3)</PresentationFormat>
  <Paragraphs>272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23</vt:i4>
      </vt:variant>
    </vt:vector>
  </HeadingPairs>
  <TitlesOfParts>
    <vt:vector size="41" baseType="lpstr">
      <vt:lpstr>Arial</vt:lpstr>
      <vt:lpstr>宋体</vt:lpstr>
      <vt:lpstr>Wingdings</vt:lpstr>
      <vt:lpstr>微软雅黑</vt:lpstr>
      <vt:lpstr>Times New Roman</vt:lpstr>
      <vt:lpstr>华文细黑</vt:lpstr>
      <vt:lpstr>楷体_GB2312</vt:lpstr>
      <vt:lpstr>华文新魏</vt:lpstr>
      <vt:lpstr>隶书</vt:lpstr>
      <vt:lpstr>Times New Roman</vt:lpstr>
      <vt:lpstr>微软雅黑</vt:lpstr>
      <vt:lpstr>Calibri</vt:lpstr>
      <vt:lpstr>黑体</vt:lpstr>
      <vt:lpstr>Tahoma</vt:lpstr>
      <vt:lpstr>Tahoma</vt:lpstr>
      <vt:lpstr>默认设计模板</vt:lpstr>
      <vt:lpstr>模板</vt:lpstr>
      <vt:lpstr>2_CDESIGNB</vt:lpstr>
      <vt:lpstr>PowerPoint 演示文稿</vt:lpstr>
      <vt:lpstr>PowerPoint 演示文稿</vt:lpstr>
      <vt:lpstr>说</vt:lpstr>
      <vt:lpstr>PowerPoint 演示文稿</vt:lpstr>
      <vt:lpstr>注意朗读节奏</vt:lpstr>
      <vt:lpstr>字音学习</vt:lpstr>
      <vt:lpstr>PowerPoint 演示文稿</vt:lpstr>
      <vt:lpstr>PowerPoint 演示文稿</vt:lpstr>
      <vt:lpstr>重点句段翻译</vt:lpstr>
      <vt:lpstr>PowerPoint 演示文稿</vt:lpstr>
      <vt:lpstr>    文章题为《爱莲说》，也就是“说说我对莲花的喜爱，作者究竟喜欢莲花的什么”（请用文章的语句回答）</vt:lpstr>
      <vt:lpstr>这些句子是从哪些方面来描写莲花的？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   找出文中能体现作者思想的句子，并指出作者的处事态度是什么？</vt:lpstr>
      <vt:lpstr>  课堂小结</vt:lpstr>
      <vt:lpstr>PowerPoint 演示文稿</vt:lpstr>
      <vt:lpstr>PowerPoint 演示文稿</vt:lpstr>
      <vt:lpstr>PowerPoint 演示文稿</vt:lpstr>
      <vt:lpstr>仿写《爱莲说》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5</cp:revision>
  <dcterms:created xsi:type="dcterms:W3CDTF">2017-02-05T06:20:18Z</dcterms:created>
  <dcterms:modified xsi:type="dcterms:W3CDTF">2017-02-05T06:20:42Z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