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347" r:id="rId3"/>
    <p:sldId id="257" r:id="rId4"/>
    <p:sldId id="258" r:id="rId5"/>
    <p:sldId id="259" r:id="rId6"/>
    <p:sldId id="260" r:id="rId7"/>
    <p:sldId id="261" r:id="rId8"/>
    <p:sldId id="262" r:id="rId9"/>
    <p:sldId id="263" r:id="rId10"/>
    <p:sldId id="264" r:id="rId11"/>
    <p:sldId id="265" r:id="rId12"/>
    <p:sldId id="266" r:id="rId13"/>
    <p:sldId id="267" r:id="rId14"/>
    <p:sldId id="268" r:id="rId15"/>
    <p:sldId id="34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8" r:id="rId35"/>
    <p:sldId id="287" r:id="rId36"/>
    <p:sldId id="349" r:id="rId37"/>
    <p:sldId id="289" r:id="rId38"/>
    <p:sldId id="290" r:id="rId39"/>
    <p:sldId id="291" r:id="rId40"/>
    <p:sldId id="292" r:id="rId41"/>
    <p:sldId id="293" r:id="rId42"/>
    <p:sldId id="294" r:id="rId43"/>
    <p:sldId id="295" r:id="rId44"/>
    <p:sldId id="296" r:id="rId45"/>
    <p:sldId id="297" r:id="rId46"/>
    <p:sldId id="298" r:id="rId47"/>
    <p:sldId id="350" r:id="rId48"/>
    <p:sldId id="299" r:id="rId49"/>
    <p:sldId id="300" r:id="rId50"/>
    <p:sldId id="301" r:id="rId51"/>
    <p:sldId id="302" r:id="rId52"/>
    <p:sldId id="303" r:id="rId53"/>
    <p:sldId id="304" r:id="rId54"/>
    <p:sldId id="306" r:id="rId55"/>
    <p:sldId id="309" r:id="rId56"/>
    <p:sldId id="308" r:id="rId57"/>
    <p:sldId id="310" r:id="rId58"/>
    <p:sldId id="311" r:id="rId59"/>
    <p:sldId id="312" r:id="rId60"/>
    <p:sldId id="313" r:id="rId61"/>
    <p:sldId id="314" r:id="rId62"/>
    <p:sldId id="315" r:id="rId63"/>
    <p:sldId id="316" r:id="rId64"/>
    <p:sldId id="317" r:id="rId65"/>
    <p:sldId id="319" r:id="rId66"/>
    <p:sldId id="320" r:id="rId67"/>
    <p:sldId id="321" r:id="rId68"/>
    <p:sldId id="351" r:id="rId69"/>
    <p:sldId id="322" r:id="rId70"/>
    <p:sldId id="325" r:id="rId71"/>
    <p:sldId id="326" r:id="rId72"/>
    <p:sldId id="327" r:id="rId73"/>
    <p:sldId id="328" r:id="rId74"/>
    <p:sldId id="323" r:id="rId75"/>
    <p:sldId id="344" r:id="rId76"/>
    <p:sldId id="330" r:id="rId77"/>
    <p:sldId id="332" r:id="rId78"/>
    <p:sldId id="331" r:id="rId79"/>
    <p:sldId id="335" r:id="rId80"/>
    <p:sldId id="336" r:id="rId81"/>
    <p:sldId id="337" r:id="rId82"/>
    <p:sldId id="338" r:id="rId83"/>
    <p:sldId id="339" r:id="rId84"/>
    <p:sldId id="340" r:id="rId85"/>
    <p:sldId id="341" r:id="rId86"/>
    <p:sldId id="342" r:id="rId87"/>
    <p:sldId id="343" r:id="rId88"/>
    <p:sldId id="345" r:id="rId89"/>
    <p:sldId id="346" r:id="rId90"/>
    <p:sldId id="324" r:id="rId91"/>
    <p:sldId id="352" r:id="rId92"/>
    <p:sldId id="353" r:id="rId93"/>
    <p:sldId id="354" r:id="rId94"/>
    <p:sldId id="355" r:id="rId95"/>
    <p:sldId id="356" r:id="rId96"/>
    <p:sldId id="357" r:id="rId97"/>
  </p:sldIdLst>
  <p:sldSz cx="12192000" cy="6858000"/>
  <p:notesSz cx="6858000" cy="9144000"/>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00" Type="http://schemas.openxmlformats.org/officeDocument/2006/relationships/viewProps" Target="viewProps.xml" /><Relationship Id="rId101" Type="http://schemas.openxmlformats.org/officeDocument/2006/relationships/theme" Target="theme/theme1.xml" /><Relationship Id="rId102" Type="http://schemas.openxmlformats.org/officeDocument/2006/relationships/tableStyles" Target="tableStyles.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slide" Target="slides/slide64.xml" /><Relationship Id="rId66" Type="http://schemas.openxmlformats.org/officeDocument/2006/relationships/slide" Target="slides/slide65.xml" /><Relationship Id="rId67" Type="http://schemas.openxmlformats.org/officeDocument/2006/relationships/slide" Target="slides/slide66.xml" /><Relationship Id="rId68" Type="http://schemas.openxmlformats.org/officeDocument/2006/relationships/slide" Target="slides/slide67.xml" /><Relationship Id="rId69" Type="http://schemas.openxmlformats.org/officeDocument/2006/relationships/slide" Target="slides/slide68.xml" /><Relationship Id="rId7" Type="http://schemas.openxmlformats.org/officeDocument/2006/relationships/slide" Target="slides/slide6.xml" /><Relationship Id="rId70" Type="http://schemas.openxmlformats.org/officeDocument/2006/relationships/slide" Target="slides/slide69.xml" /><Relationship Id="rId71" Type="http://schemas.openxmlformats.org/officeDocument/2006/relationships/slide" Target="slides/slide70.xml" /><Relationship Id="rId72" Type="http://schemas.openxmlformats.org/officeDocument/2006/relationships/slide" Target="slides/slide71.xml" /><Relationship Id="rId73" Type="http://schemas.openxmlformats.org/officeDocument/2006/relationships/slide" Target="slides/slide72.xml" /><Relationship Id="rId74" Type="http://schemas.openxmlformats.org/officeDocument/2006/relationships/slide" Target="slides/slide73.xml" /><Relationship Id="rId75" Type="http://schemas.openxmlformats.org/officeDocument/2006/relationships/slide" Target="slides/slide74.xml" /><Relationship Id="rId76" Type="http://schemas.openxmlformats.org/officeDocument/2006/relationships/slide" Target="slides/slide75.xml" /><Relationship Id="rId77" Type="http://schemas.openxmlformats.org/officeDocument/2006/relationships/slide" Target="slides/slide76.xml" /><Relationship Id="rId78" Type="http://schemas.openxmlformats.org/officeDocument/2006/relationships/slide" Target="slides/slide77.xml" /><Relationship Id="rId79" Type="http://schemas.openxmlformats.org/officeDocument/2006/relationships/slide" Target="slides/slide78.xml" /><Relationship Id="rId8" Type="http://schemas.openxmlformats.org/officeDocument/2006/relationships/slide" Target="slides/slide7.xml" /><Relationship Id="rId80" Type="http://schemas.openxmlformats.org/officeDocument/2006/relationships/slide" Target="slides/slide79.xml" /><Relationship Id="rId81" Type="http://schemas.openxmlformats.org/officeDocument/2006/relationships/slide" Target="slides/slide80.xml" /><Relationship Id="rId82" Type="http://schemas.openxmlformats.org/officeDocument/2006/relationships/slide" Target="slides/slide81.xml" /><Relationship Id="rId83" Type="http://schemas.openxmlformats.org/officeDocument/2006/relationships/slide" Target="slides/slide82.xml" /><Relationship Id="rId84" Type="http://schemas.openxmlformats.org/officeDocument/2006/relationships/slide" Target="slides/slide83.xml" /><Relationship Id="rId85" Type="http://schemas.openxmlformats.org/officeDocument/2006/relationships/slide" Target="slides/slide84.xml" /><Relationship Id="rId86" Type="http://schemas.openxmlformats.org/officeDocument/2006/relationships/slide" Target="slides/slide85.xml" /><Relationship Id="rId87" Type="http://schemas.openxmlformats.org/officeDocument/2006/relationships/slide" Target="slides/slide86.xml" /><Relationship Id="rId88" Type="http://schemas.openxmlformats.org/officeDocument/2006/relationships/slide" Target="slides/slide87.xml" /><Relationship Id="rId89" Type="http://schemas.openxmlformats.org/officeDocument/2006/relationships/slide" Target="slides/slide88.xml" /><Relationship Id="rId9" Type="http://schemas.openxmlformats.org/officeDocument/2006/relationships/slide" Target="slides/slide8.xml" /><Relationship Id="rId90" Type="http://schemas.openxmlformats.org/officeDocument/2006/relationships/slide" Target="slides/slide89.xml" /><Relationship Id="rId91" Type="http://schemas.openxmlformats.org/officeDocument/2006/relationships/slide" Target="slides/slide90.xml" /><Relationship Id="rId92" Type="http://schemas.openxmlformats.org/officeDocument/2006/relationships/slide" Target="slides/slide91.xml" /><Relationship Id="rId93" Type="http://schemas.openxmlformats.org/officeDocument/2006/relationships/slide" Target="slides/slide92.xml" /><Relationship Id="rId94" Type="http://schemas.openxmlformats.org/officeDocument/2006/relationships/slide" Target="slides/slide93.xml" /><Relationship Id="rId95" Type="http://schemas.openxmlformats.org/officeDocument/2006/relationships/slide" Target="slides/slide94.xml" /><Relationship Id="rId96" Type="http://schemas.openxmlformats.org/officeDocument/2006/relationships/slide" Target="slides/slide95.xml" /><Relationship Id="rId97" Type="http://schemas.openxmlformats.org/officeDocument/2006/relationships/slide" Target="slides/slide96.xml" /><Relationship Id="rId98" Type="http://schemas.openxmlformats.org/officeDocument/2006/relationships/tags" Target="tags/tag151.xml" /><Relationship Id="rId99" Type="http://schemas.openxmlformats.org/officeDocument/2006/relationships/presProps" Target="presProps.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tags" Target="../tags/tag20.xml" /><Relationship Id="rId4" Type="http://schemas.openxmlformats.org/officeDocument/2006/relationships/image" Target="../media/image3.png"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tags" Target="../tags/tag33.xml" /><Relationship Id="rId4" Type="http://schemas.openxmlformats.org/officeDocument/2006/relationships/image" Target="../media/image5.png"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tags" Target="../tags/tag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tags" Target="../tags/tag45.xml" /><Relationship Id="rId4" Type="http://schemas.openxmlformats.org/officeDocument/2006/relationships/tags" Target="../tags/tag4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7.xml" /><Relationship Id="rId3" Type="http://schemas.openxmlformats.org/officeDocument/2006/relationships/tags" Target="../tags/tag4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image" Target="../media/image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1.xml" /><Relationship Id="rId3" Type="http://schemas.openxmlformats.org/officeDocument/2006/relationships/tags" Target="../tags/tag5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0.xml" /><Relationship Id="rId3" Type="http://schemas.openxmlformats.org/officeDocument/2006/relationships/tags" Target="../tags/tag6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0.xml" /><Relationship Id="rId3" Type="http://schemas.openxmlformats.org/officeDocument/2006/relationships/tags" Target="../tags/tag7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9.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1.xml" /><Relationship Id="rId3" Type="http://schemas.openxmlformats.org/officeDocument/2006/relationships/image" Target="../media/image8.png" /><Relationship Id="rId4" Type="http://schemas.openxmlformats.org/officeDocument/2006/relationships/tags" Target="../tags/tag92.xml" /><Relationship Id="rId5" Type="http://schemas.openxmlformats.org/officeDocument/2006/relationships/tags" Target="../tags/tag9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5.xml" /><Relationship Id="rId3" Type="http://schemas.openxmlformats.org/officeDocument/2006/relationships/image" Target="../media/image9.png" /><Relationship Id="rId4" Type="http://schemas.openxmlformats.org/officeDocument/2006/relationships/tags" Target="../tags/tag96.xml" /><Relationship Id="rId5" Type="http://schemas.openxmlformats.org/officeDocument/2006/relationships/tags" Target="../tags/tag9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1.xml" /><Relationship Id="rId3" Type="http://schemas.openxmlformats.org/officeDocument/2006/relationships/image" Target="../media/image10.png" /><Relationship Id="rId4" Type="http://schemas.openxmlformats.org/officeDocument/2006/relationships/tags" Target="../tags/tag102.xml" /><Relationship Id="rId5" Type="http://schemas.openxmlformats.org/officeDocument/2006/relationships/tags" Target="../tags/tag10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4.xml" /><Relationship Id="rId3" Type="http://schemas.openxmlformats.org/officeDocument/2006/relationships/tags" Target="../tags/tag10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6.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8.xml" /><Relationship Id="rId3" Type="http://schemas.openxmlformats.org/officeDocument/2006/relationships/tags" Target="../tags/tag119.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1.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3.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4.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5.xml" /><Relationship Id="rId3" Type="http://schemas.openxmlformats.org/officeDocument/2006/relationships/tags" Target="../tags/tag126.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image" Target="../media/image11.png" /><Relationship Id="rId6" Type="http://schemas.openxmlformats.org/officeDocument/2006/relationships/tags" Target="../tags/tag130.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1.xml" /><Relationship Id="rId3" Type="http://schemas.openxmlformats.org/officeDocument/2006/relationships/tags" Target="../tags/tag13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image" Target="../media/image12.png" /><Relationship Id="rId6" Type="http://schemas.openxmlformats.org/officeDocument/2006/relationships/tags" Target="../tags/tag1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7.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image" Target="../media/image13.png" /><Relationship Id="rId6" Type="http://schemas.openxmlformats.org/officeDocument/2006/relationships/tags" Target="../tags/tag141.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9.xml" /><Relationship Id="rId3" Type="http://schemas.openxmlformats.org/officeDocument/2006/relationships/tags" Target="../tags/tag150.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1428750" y="584518"/>
            <a:ext cx="9144000" cy="2387600"/>
          </a:xfrm>
        </p:spPr>
        <p:txBody>
          <a:bodyPr>
            <a:normAutofit fontScale="90000"/>
          </a:bodyPr>
          <a:lstStyle/>
          <a:p>
            <a:pPr>
              <a:lnSpc>
                <a:spcPct val="150000"/>
              </a:lnSpc>
            </a:pPr>
            <a:r>
              <a:rPr lang="zh-CN" altLang="en-US"/>
              <a:t>文言文复习</a:t>
            </a:r>
            <a:br>
              <a:rPr lang="zh-CN" altLang="en-US"/>
            </a:br>
            <a:r>
              <a:rPr lang="zh-CN" altLang="en-US" sz="4400">
                <a:latin typeface="楷体" panose="02010609060101010101" charset="-122"/>
                <a:ea typeface="楷体" panose="02010609060101010101" charset="-122"/>
              </a:rPr>
              <a:t>《赤壁赋》</a:t>
            </a:r>
            <a:r>
              <a:rPr lang="zh-CN" altLang="en-US" sz="4400">
                <a:latin typeface="楷体" panose="02010609060101010101" charset="-122"/>
                <a:ea typeface="楷体" panose="02010609060101010101" charset="-122"/>
                <a:sym typeface="+mn-ea"/>
              </a:rPr>
              <a:t>《登泰山记》</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37490" y="805180"/>
            <a:ext cx="12012930" cy="3784600"/>
          </a:xfrm>
          <a:prstGeom prst="rect">
            <a:avLst/>
          </a:prstGeom>
          <a:noFill/>
        </p:spPr>
        <p:txBody>
          <a:bodyPr wrap="square" rtlCol="0">
            <a:spAutoFit/>
          </a:bodyPr>
          <a:lstStyle/>
          <a:p>
            <a:pPr>
              <a:lnSpc>
                <a:spcPct val="150000"/>
              </a:lnSpc>
            </a:pPr>
            <a:r>
              <a:rPr sz="3200">
                <a:latin typeface="楷体" panose="02010609060101010101" charset="-122"/>
                <a:ea typeface="楷体" panose="02010609060101010101" charset="-122"/>
              </a:rPr>
              <a:t>①文中从事物变化的角度来看待天地万物存在的句子是</a:t>
            </a:r>
            <a:r>
              <a:rPr sz="3200">
                <a:latin typeface="楷体" panose="02010609060101010101" charset="-122"/>
                <a:ea typeface="楷体" panose="02010609060101010101" charset="-122"/>
                <a:sym typeface="+mn-ea"/>
              </a:rPr>
              <a:t>“</a:t>
            </a:r>
            <a:r>
              <a:rPr sz="3200" u="sng">
                <a:latin typeface="楷体" panose="02010609060101010101" charset="-122"/>
                <a:ea typeface="楷体" panose="02010609060101010101" charset="-122"/>
                <a:sym typeface="+mn-ea"/>
              </a:rPr>
              <a:t>	</a:t>
            </a:r>
            <a:r>
              <a:rPr lang="en-US" sz="3200" u="sng">
                <a:latin typeface="楷体" panose="02010609060101010101" charset="-122"/>
                <a:ea typeface="楷体" panose="02010609060101010101" charset="-122"/>
                <a:sym typeface="+mn-ea"/>
              </a:rPr>
              <a:t>       </a:t>
            </a:r>
            <a:r>
              <a:rPr lang="zh-CN" altLang="en-US" sz="3200" u="sng">
                <a:latin typeface="楷体" panose="02010609060101010101" charset="-122"/>
                <a:ea typeface="楷体" panose="02010609060101010101" charset="-122"/>
                <a:sym typeface="+mn-ea"/>
              </a:rPr>
              <a:t>，</a:t>
            </a:r>
            <a:r>
              <a:rPr lang="en-US" altLang="zh-CN" sz="3200" u="sng">
                <a:latin typeface="楷体" panose="02010609060101010101" charset="-122"/>
                <a:ea typeface="楷体" panose="02010609060101010101" charset="-122"/>
                <a:sym typeface="+mn-ea"/>
              </a:rPr>
              <a:t>         </a:t>
            </a:r>
            <a:r>
              <a:rPr sz="3200">
                <a:latin typeface="楷体" panose="02010609060101010101" charset="-122"/>
                <a:ea typeface="楷体" panose="02010609060101010101" charset="-122"/>
                <a:sym typeface="+mn-ea"/>
              </a:rPr>
              <a:t>”</a:t>
            </a:r>
            <a:endParaRPr sz="3200">
              <a:latin typeface="楷体" panose="02010609060101010101" charset="-122"/>
              <a:ea typeface="楷体" panose="02010609060101010101" charset="-122"/>
              <a:sym typeface="+mn-ea"/>
            </a:endParaRPr>
          </a:p>
          <a:p>
            <a:pPr>
              <a:lnSpc>
                <a:spcPct val="150000"/>
              </a:lnSpc>
            </a:pPr>
            <a:endParaRPr sz="3200">
              <a:latin typeface="楷体" panose="02010609060101010101" charset="-122"/>
              <a:ea typeface="楷体" panose="02010609060101010101" charset="-122"/>
              <a:sym typeface="+mn-ea"/>
            </a:endParaRPr>
          </a:p>
          <a:p>
            <a:pPr>
              <a:lnSpc>
                <a:spcPct val="150000"/>
              </a:lnSpc>
            </a:pPr>
            <a:r>
              <a:rPr sz="3200">
                <a:latin typeface="楷体" panose="02010609060101010101" charset="-122"/>
                <a:ea typeface="楷体" panose="02010609060101010101" charset="-122"/>
              </a:rPr>
              <a:t>②文中</a:t>
            </a:r>
            <a:r>
              <a:rPr sz="3200">
                <a:latin typeface="楷体" panose="02010609060101010101" charset="-122"/>
                <a:ea typeface="楷体" panose="02010609060101010101" charset="-122"/>
                <a:sym typeface="+mn-ea"/>
              </a:rPr>
              <a:t>“</a:t>
            </a:r>
            <a:r>
              <a:rPr sz="3200" u="sng">
                <a:latin typeface="楷体" panose="02010609060101010101" charset="-122"/>
                <a:ea typeface="楷体" panose="02010609060101010101" charset="-122"/>
                <a:sym typeface="+mn-ea"/>
              </a:rPr>
              <a:t>	</a:t>
            </a:r>
            <a:r>
              <a:rPr lang="en-US" sz="3200" u="sng">
                <a:latin typeface="楷体" panose="02010609060101010101" charset="-122"/>
                <a:ea typeface="楷体" panose="02010609060101010101" charset="-122"/>
                <a:sym typeface="+mn-ea"/>
              </a:rPr>
              <a:t>       </a:t>
            </a:r>
            <a:r>
              <a:rPr lang="zh-CN" altLang="en-US" sz="3200" u="sng">
                <a:latin typeface="楷体" panose="02010609060101010101" charset="-122"/>
                <a:ea typeface="楷体" panose="02010609060101010101" charset="-122"/>
                <a:sym typeface="+mn-ea"/>
              </a:rPr>
              <a:t>，</a:t>
            </a:r>
            <a:r>
              <a:rPr lang="en-US" altLang="zh-CN" sz="3200" u="sng">
                <a:latin typeface="楷体" panose="02010609060101010101" charset="-122"/>
                <a:ea typeface="楷体" panose="02010609060101010101" charset="-122"/>
                <a:sym typeface="+mn-ea"/>
              </a:rPr>
              <a:t>         </a:t>
            </a:r>
            <a:r>
              <a:rPr sz="3200">
                <a:latin typeface="楷体" panose="02010609060101010101" charset="-122"/>
                <a:ea typeface="楷体" panose="02010609060101010101" charset="-122"/>
                <a:sym typeface="+mn-ea"/>
              </a:rPr>
              <a:t>”</a:t>
            </a:r>
            <a:r>
              <a:rPr sz="3200">
                <a:latin typeface="楷体" panose="02010609060101010101" charset="-122"/>
                <a:ea typeface="楷体" panose="02010609060101010101" charset="-122"/>
              </a:rPr>
              <a:t>两句,从不变的角度阐述了人与万物的关系。</a:t>
            </a:r>
            <a:endParaRPr sz="32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67310" y="1017905"/>
            <a:ext cx="12124690" cy="138366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客喜而笑，洗盏</a:t>
            </a:r>
            <a:r>
              <a:rPr sz="2800" b="1">
                <a:solidFill>
                  <a:srgbClr val="FF0000"/>
                </a:solidFill>
                <a:latin typeface="楷体" panose="02010609060101010101" charset="-122"/>
                <a:ea typeface="楷体" panose="02010609060101010101" charset="-122"/>
              </a:rPr>
              <a:t>更</a:t>
            </a:r>
            <a:r>
              <a:rPr sz="2800">
                <a:latin typeface="楷体" panose="02010609060101010101" charset="-122"/>
                <a:ea typeface="楷体" panose="02010609060101010101" charset="-122"/>
              </a:rPr>
              <a:t>酌。肴核既尽，杯盘</a:t>
            </a:r>
            <a:r>
              <a:rPr sz="2800" b="1">
                <a:solidFill>
                  <a:srgbClr val="FF0000"/>
                </a:solidFill>
                <a:latin typeface="楷体" panose="02010609060101010101" charset="-122"/>
                <a:ea typeface="楷体" panose="02010609060101010101" charset="-122"/>
              </a:rPr>
              <a:t>狼籍</a:t>
            </a:r>
            <a:r>
              <a:rPr sz="2800">
                <a:latin typeface="楷体" panose="02010609060101010101" charset="-122"/>
                <a:ea typeface="楷体" panose="02010609060101010101" charset="-122"/>
              </a:rPr>
              <a:t>。</a:t>
            </a:r>
            <a:r>
              <a:rPr sz="2800" b="1">
                <a:solidFill>
                  <a:srgbClr val="FF0000"/>
                </a:solidFill>
                <a:latin typeface="楷体" panose="02010609060101010101" charset="-122"/>
                <a:ea typeface="楷体" panose="02010609060101010101" charset="-122"/>
              </a:rPr>
              <a:t>相与枕藉</a:t>
            </a:r>
            <a:r>
              <a:rPr sz="2800">
                <a:latin typeface="楷体" panose="02010609060101010101" charset="-122"/>
                <a:ea typeface="楷体" panose="02010609060101010101" charset="-122"/>
              </a:rPr>
              <a:t>乎舟中，不知东方之</a:t>
            </a:r>
            <a:r>
              <a:rPr sz="2800" b="1">
                <a:solidFill>
                  <a:srgbClr val="FF0000"/>
                </a:solidFill>
                <a:latin typeface="楷体" panose="02010609060101010101" charset="-122"/>
                <a:ea typeface="楷体" panose="02010609060101010101" charset="-122"/>
              </a:rPr>
              <a:t>既</a:t>
            </a:r>
            <a:r>
              <a:rPr sz="2800">
                <a:latin typeface="楷体" panose="02010609060101010101" charset="-122"/>
                <a:ea typeface="楷体" panose="02010609060101010101" charset="-122"/>
              </a:rPr>
              <a:t>白。</a:t>
            </a:r>
            <a:endParaRPr sz="28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529080" y="1223010"/>
            <a:ext cx="269557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第一段：泛舟赤壁</a:t>
            </a:r>
            <a:endParaRPr lang="zh-CN" sz="2400">
              <a:latin typeface="楷体" panose="02010609060101010101" charset="-122"/>
              <a:ea typeface="楷体" panose="02010609060101010101" charset="-122"/>
            </a:endParaRPr>
          </a:p>
        </p:txBody>
      </p:sp>
      <p:sp>
        <p:nvSpPr>
          <p:cNvPr id="5" name="文本框 4" title=""/>
          <p:cNvSpPr txBox="1"/>
          <p:nvPr/>
        </p:nvSpPr>
        <p:spPr>
          <a:xfrm>
            <a:off x="4209415" y="944245"/>
            <a:ext cx="3712210" cy="1198880"/>
          </a:xfrm>
          <a:prstGeom prst="rect">
            <a:avLst/>
          </a:prstGeom>
          <a:noFill/>
        </p:spPr>
        <p:txBody>
          <a:bodyPr wrap="square" rtlCol="0">
            <a:spAutoFit/>
          </a:bodyPr>
          <a:lstStyle/>
          <a:p>
            <a:pPr>
              <a:lnSpc>
                <a:spcPct val="100000"/>
              </a:lnSpc>
            </a:pPr>
            <a:r>
              <a:rPr lang="zh-CN" sz="2400">
                <a:latin typeface="楷体" panose="02010609060101010101" charset="-122"/>
                <a:ea typeface="楷体" panose="02010609060101010101" charset="-122"/>
              </a:rPr>
              <a:t>清风徐来，水波不兴</a:t>
            </a:r>
            <a:endParaRPr lang="zh-CN" sz="2400">
              <a:latin typeface="楷体" panose="02010609060101010101" charset="-122"/>
              <a:ea typeface="楷体" panose="02010609060101010101" charset="-122"/>
            </a:endParaRPr>
          </a:p>
          <a:p>
            <a:pPr>
              <a:lnSpc>
                <a:spcPct val="100000"/>
              </a:lnSpc>
            </a:pPr>
            <a:r>
              <a:rPr lang="zh-CN" sz="2400">
                <a:latin typeface="楷体" panose="02010609060101010101" charset="-122"/>
                <a:ea typeface="楷体" panose="02010609060101010101" charset="-122"/>
              </a:rPr>
              <a:t>月出于东山，徘徊于斗牛</a:t>
            </a:r>
            <a:endParaRPr lang="zh-CN" sz="2400">
              <a:latin typeface="楷体" panose="02010609060101010101" charset="-122"/>
              <a:ea typeface="楷体" panose="02010609060101010101" charset="-122"/>
            </a:endParaRPr>
          </a:p>
          <a:p>
            <a:pPr>
              <a:lnSpc>
                <a:spcPct val="100000"/>
              </a:lnSpc>
            </a:pPr>
            <a:r>
              <a:rPr lang="zh-CN" sz="2400">
                <a:latin typeface="楷体" panose="02010609060101010101" charset="-122"/>
                <a:ea typeface="楷体" panose="02010609060101010101" charset="-122"/>
              </a:rPr>
              <a:t>白露横江水光接天</a:t>
            </a:r>
            <a:endParaRPr lang="zh-CN" sz="2400">
              <a:latin typeface="楷体" panose="02010609060101010101" charset="-122"/>
              <a:ea typeface="楷体" panose="02010609060101010101" charset="-122"/>
            </a:endParaRPr>
          </a:p>
        </p:txBody>
      </p:sp>
      <p:sp>
        <p:nvSpPr>
          <p:cNvPr id="6" name="文本框 5" title=""/>
          <p:cNvSpPr txBox="1"/>
          <p:nvPr/>
        </p:nvSpPr>
        <p:spPr>
          <a:xfrm>
            <a:off x="7780020" y="1066800"/>
            <a:ext cx="1437005" cy="829945"/>
          </a:xfrm>
          <a:prstGeom prst="rect">
            <a:avLst/>
          </a:prstGeom>
          <a:noFill/>
        </p:spPr>
        <p:txBody>
          <a:bodyPr wrap="square" rtlCol="0">
            <a:spAutoFit/>
          </a:bodyPr>
          <a:lstStyle/>
          <a:p>
            <a:pPr>
              <a:lnSpc>
                <a:spcPct val="100000"/>
              </a:lnSpc>
            </a:pPr>
            <a:r>
              <a:rPr lang="zh-CN" sz="2400">
                <a:latin typeface="楷体" panose="02010609060101010101" charset="-122"/>
                <a:ea typeface="楷体" panose="02010609060101010101" charset="-122"/>
              </a:rPr>
              <a:t>遗世独立</a:t>
            </a:r>
            <a:endParaRPr lang="zh-CN" sz="2400">
              <a:latin typeface="楷体" panose="02010609060101010101" charset="-122"/>
              <a:ea typeface="楷体" panose="02010609060101010101" charset="-122"/>
            </a:endParaRPr>
          </a:p>
          <a:p>
            <a:pPr>
              <a:lnSpc>
                <a:spcPct val="100000"/>
              </a:lnSpc>
            </a:pPr>
            <a:r>
              <a:rPr lang="zh-CN" sz="2400">
                <a:latin typeface="楷体" panose="02010609060101010101" charset="-122"/>
                <a:ea typeface="楷体" panose="02010609060101010101" charset="-122"/>
              </a:rPr>
              <a:t>羽化登仙</a:t>
            </a:r>
            <a:endParaRPr lang="zh-CN" sz="2400">
              <a:latin typeface="楷体" panose="02010609060101010101" charset="-122"/>
              <a:ea typeface="楷体" panose="02010609060101010101" charset="-122"/>
            </a:endParaRPr>
          </a:p>
        </p:txBody>
      </p:sp>
      <p:sp>
        <p:nvSpPr>
          <p:cNvPr id="7" name="文本框 6" title=""/>
          <p:cNvSpPr txBox="1"/>
          <p:nvPr/>
        </p:nvSpPr>
        <p:spPr>
          <a:xfrm>
            <a:off x="9373235" y="1189990"/>
            <a:ext cx="8763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乐</a:t>
            </a:r>
            <a:endParaRPr lang="zh-CN" altLang="en-US" sz="4000" b="1">
              <a:solidFill>
                <a:srgbClr val="FF0000"/>
              </a:solidFill>
              <a:latin typeface="楷体" panose="02010609060101010101" charset="-122"/>
              <a:ea typeface="楷体" panose="02010609060101010101" charset="-122"/>
            </a:endParaRPr>
          </a:p>
        </p:txBody>
      </p:sp>
      <p:sp>
        <p:nvSpPr>
          <p:cNvPr id="8" name="文本框 7" title=""/>
          <p:cNvSpPr txBox="1"/>
          <p:nvPr/>
        </p:nvSpPr>
        <p:spPr>
          <a:xfrm>
            <a:off x="1529080" y="2334895"/>
            <a:ext cx="269557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第二段：主乐客悲</a:t>
            </a:r>
            <a:endParaRPr lang="zh-CN" sz="2400">
              <a:latin typeface="楷体" panose="02010609060101010101" charset="-122"/>
              <a:ea typeface="楷体" panose="02010609060101010101" charset="-122"/>
            </a:endParaRPr>
          </a:p>
        </p:txBody>
      </p:sp>
      <p:sp>
        <p:nvSpPr>
          <p:cNvPr id="9" name="文本框 8" title=""/>
          <p:cNvSpPr txBox="1"/>
          <p:nvPr/>
        </p:nvSpPr>
        <p:spPr>
          <a:xfrm>
            <a:off x="4123690" y="2063750"/>
            <a:ext cx="3712210"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主：饮酒乐甚，扣舷而歌</a:t>
            </a:r>
            <a:endParaRPr lang="zh-CN" sz="2400">
              <a:latin typeface="楷体" panose="02010609060101010101" charset="-122"/>
              <a:ea typeface="楷体" panose="02010609060101010101" charset="-122"/>
            </a:endParaRPr>
          </a:p>
        </p:txBody>
      </p:sp>
      <p:sp>
        <p:nvSpPr>
          <p:cNvPr id="10" name="文本框 9" title=""/>
          <p:cNvSpPr txBox="1"/>
          <p:nvPr/>
        </p:nvSpPr>
        <p:spPr>
          <a:xfrm>
            <a:off x="4131310" y="2502535"/>
            <a:ext cx="3712210"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客：如怨如慕，如泣如诉</a:t>
            </a:r>
            <a:endParaRPr lang="zh-CN" sz="2400">
              <a:latin typeface="楷体" panose="02010609060101010101" charset="-122"/>
              <a:ea typeface="楷体" panose="02010609060101010101" charset="-122"/>
            </a:endParaRPr>
          </a:p>
        </p:txBody>
      </p:sp>
      <p:sp>
        <p:nvSpPr>
          <p:cNvPr id="11" name="文本框 10" title=""/>
          <p:cNvSpPr txBox="1"/>
          <p:nvPr/>
        </p:nvSpPr>
        <p:spPr>
          <a:xfrm>
            <a:off x="7637145" y="2019300"/>
            <a:ext cx="8763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乐</a:t>
            </a:r>
            <a:endParaRPr lang="zh-CN" altLang="en-US" sz="4000" b="1">
              <a:solidFill>
                <a:srgbClr val="FF0000"/>
              </a:solidFill>
              <a:latin typeface="楷体" panose="02010609060101010101" charset="-122"/>
              <a:ea typeface="楷体" panose="02010609060101010101" charset="-122"/>
            </a:endParaRPr>
          </a:p>
        </p:txBody>
      </p:sp>
      <p:sp>
        <p:nvSpPr>
          <p:cNvPr id="12" name="文本框 11" title=""/>
          <p:cNvSpPr txBox="1"/>
          <p:nvPr/>
        </p:nvSpPr>
        <p:spPr>
          <a:xfrm>
            <a:off x="7637145" y="2590165"/>
            <a:ext cx="876300" cy="706755"/>
          </a:xfrm>
          <a:prstGeom prst="rect">
            <a:avLst/>
          </a:prstGeom>
          <a:noFill/>
        </p:spPr>
        <p:txBody>
          <a:bodyPr wrap="square" rtlCol="0">
            <a:spAutoFit/>
          </a:bodyPr>
          <a:lstStyle/>
          <a:p>
            <a:r>
              <a:rPr lang="zh-CN" altLang="en-US" sz="4000" b="1">
                <a:solidFill>
                  <a:schemeClr val="accent5">
                    <a:lumMod val="75000"/>
                  </a:schemeClr>
                </a:solidFill>
                <a:latin typeface="楷体" panose="02010609060101010101" charset="-122"/>
                <a:ea typeface="楷体" panose="02010609060101010101" charset="-122"/>
              </a:rPr>
              <a:t>悲</a:t>
            </a:r>
            <a:endParaRPr lang="zh-CN" altLang="en-US" sz="4000" b="1">
              <a:solidFill>
                <a:schemeClr val="accent5">
                  <a:lumMod val="75000"/>
                </a:schemeClr>
              </a:solidFill>
              <a:latin typeface="楷体" panose="02010609060101010101" charset="-122"/>
              <a:ea typeface="楷体" panose="02010609060101010101" charset="-122"/>
            </a:endParaRPr>
          </a:p>
        </p:txBody>
      </p:sp>
      <p:sp>
        <p:nvSpPr>
          <p:cNvPr id="13" name="文本框 12" title=""/>
          <p:cNvSpPr txBox="1"/>
          <p:nvPr/>
        </p:nvSpPr>
        <p:spPr>
          <a:xfrm>
            <a:off x="1557655" y="3620770"/>
            <a:ext cx="269557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第三段：主客问答</a:t>
            </a:r>
            <a:endParaRPr lang="zh-CN" sz="2400">
              <a:latin typeface="楷体" panose="02010609060101010101" charset="-122"/>
              <a:ea typeface="楷体" panose="02010609060101010101" charset="-122"/>
            </a:endParaRPr>
          </a:p>
        </p:txBody>
      </p:sp>
      <p:sp>
        <p:nvSpPr>
          <p:cNvPr id="14" name="文本框 13" title=""/>
          <p:cNvSpPr txBox="1"/>
          <p:nvPr/>
        </p:nvSpPr>
        <p:spPr>
          <a:xfrm>
            <a:off x="4676775" y="3192145"/>
            <a:ext cx="3068955" cy="829945"/>
          </a:xfrm>
          <a:prstGeom prst="rect">
            <a:avLst/>
          </a:prstGeom>
          <a:noFill/>
        </p:spPr>
        <p:txBody>
          <a:bodyPr wrap="square" rtlCol="0">
            <a:spAutoFit/>
          </a:bodyPr>
          <a:lstStyle/>
          <a:p>
            <a:pPr>
              <a:lnSpc>
                <a:spcPct val="100000"/>
              </a:lnSpc>
            </a:pPr>
            <a:r>
              <a:rPr lang="zh-CN" sz="2400">
                <a:latin typeface="楷体" panose="02010609060101010101" charset="-122"/>
                <a:ea typeface="楷体" panose="02010609060101010101" charset="-122"/>
              </a:rPr>
              <a:t>孟德周郎，而今安在</a:t>
            </a:r>
            <a:endParaRPr lang="zh-CN" sz="2400">
              <a:latin typeface="楷体" panose="02010609060101010101" charset="-122"/>
              <a:ea typeface="楷体" panose="02010609060101010101" charset="-122"/>
            </a:endParaRPr>
          </a:p>
          <a:p>
            <a:pPr>
              <a:lnSpc>
                <a:spcPct val="100000"/>
              </a:lnSpc>
            </a:pPr>
            <a:r>
              <a:rPr lang="zh-CN" altLang="en-US" sz="2400">
                <a:latin typeface="楷体" panose="02010609060101010101" charset="-122"/>
                <a:ea typeface="楷体" panose="02010609060101010101" charset="-122"/>
              </a:rPr>
              <a:t>蜉蝣寄身，沧海一粟</a:t>
            </a:r>
            <a:endParaRPr lang="zh-CN" altLang="en-US" sz="2400">
              <a:latin typeface="楷体" panose="02010609060101010101" charset="-122"/>
              <a:ea typeface="楷体" panose="02010609060101010101" charset="-122"/>
            </a:endParaRPr>
          </a:p>
        </p:txBody>
      </p:sp>
      <p:sp>
        <p:nvSpPr>
          <p:cNvPr id="15" name="文本框 14" title=""/>
          <p:cNvSpPr txBox="1"/>
          <p:nvPr/>
        </p:nvSpPr>
        <p:spPr>
          <a:xfrm>
            <a:off x="4152265" y="3360420"/>
            <a:ext cx="642620" cy="460375"/>
          </a:xfrm>
          <a:prstGeom prst="rect">
            <a:avLst/>
          </a:prstGeom>
          <a:noFill/>
        </p:spPr>
        <p:txBody>
          <a:bodyPr wrap="square" rtlCol="0">
            <a:spAutoFit/>
          </a:bodyPr>
          <a:lstStyle/>
          <a:p>
            <a:r>
              <a:rPr lang="zh-CN" sz="2400">
                <a:latin typeface="楷体" panose="02010609060101010101" charset="-122"/>
                <a:ea typeface="楷体" panose="02010609060101010101" charset="-122"/>
                <a:sym typeface="+mn-ea"/>
              </a:rPr>
              <a:t>客：</a:t>
            </a:r>
            <a:endParaRPr lang="zh-CN" altLang="en-US" sz="2400"/>
          </a:p>
        </p:txBody>
      </p:sp>
      <p:sp>
        <p:nvSpPr>
          <p:cNvPr id="16" name="文本框 15" title=""/>
          <p:cNvSpPr txBox="1"/>
          <p:nvPr/>
        </p:nvSpPr>
        <p:spPr>
          <a:xfrm>
            <a:off x="4699000" y="3928745"/>
            <a:ext cx="3068955" cy="829945"/>
          </a:xfrm>
          <a:prstGeom prst="rect">
            <a:avLst/>
          </a:prstGeom>
          <a:noFill/>
        </p:spPr>
        <p:txBody>
          <a:bodyPr wrap="square" rtlCol="0">
            <a:spAutoFit/>
          </a:bodyPr>
          <a:lstStyle/>
          <a:p>
            <a:pPr>
              <a:lnSpc>
                <a:spcPct val="100000"/>
              </a:lnSpc>
            </a:pPr>
            <a:r>
              <a:rPr lang="zh-CN" altLang="en-US" sz="2400">
                <a:latin typeface="楷体" panose="02010609060101010101" charset="-122"/>
                <a:ea typeface="楷体" panose="02010609060101010101" charset="-122"/>
              </a:rPr>
              <a:t>盈虚有数，物我无尽</a:t>
            </a:r>
            <a:endParaRPr lang="zh-CN" altLang="en-US" sz="2400">
              <a:latin typeface="楷体" panose="02010609060101010101" charset="-122"/>
              <a:ea typeface="楷体" panose="02010609060101010101" charset="-122"/>
            </a:endParaRPr>
          </a:p>
          <a:p>
            <a:pPr>
              <a:lnSpc>
                <a:spcPct val="100000"/>
              </a:lnSpc>
            </a:pPr>
            <a:r>
              <a:rPr lang="zh-CN" altLang="en-US" sz="2400">
                <a:latin typeface="楷体" panose="02010609060101010101" charset="-122"/>
                <a:ea typeface="楷体" panose="02010609060101010101" charset="-122"/>
              </a:rPr>
              <a:t>清风明月，与子共适</a:t>
            </a:r>
            <a:endParaRPr lang="zh-CN" altLang="en-US" sz="2400">
              <a:latin typeface="楷体" panose="02010609060101010101" charset="-122"/>
              <a:ea typeface="楷体" panose="02010609060101010101" charset="-122"/>
            </a:endParaRPr>
          </a:p>
        </p:txBody>
      </p:sp>
      <p:sp>
        <p:nvSpPr>
          <p:cNvPr id="17" name="文本框 16" title=""/>
          <p:cNvSpPr txBox="1"/>
          <p:nvPr/>
        </p:nvSpPr>
        <p:spPr>
          <a:xfrm>
            <a:off x="4174490" y="4097020"/>
            <a:ext cx="642620" cy="460375"/>
          </a:xfrm>
          <a:prstGeom prst="rect">
            <a:avLst/>
          </a:prstGeom>
          <a:noFill/>
        </p:spPr>
        <p:txBody>
          <a:bodyPr wrap="square" rtlCol="0">
            <a:spAutoFit/>
          </a:bodyPr>
          <a:lstStyle/>
          <a:p>
            <a:r>
              <a:rPr lang="zh-CN" sz="2400">
                <a:latin typeface="楷体" panose="02010609060101010101" charset="-122"/>
                <a:ea typeface="楷体" panose="02010609060101010101" charset="-122"/>
                <a:sym typeface="+mn-ea"/>
              </a:rPr>
              <a:t>主：</a:t>
            </a:r>
            <a:endParaRPr lang="zh-CN" altLang="en-US" sz="2400"/>
          </a:p>
        </p:txBody>
      </p:sp>
      <p:sp>
        <p:nvSpPr>
          <p:cNvPr id="18" name="文本框 17" title=""/>
          <p:cNvSpPr txBox="1"/>
          <p:nvPr/>
        </p:nvSpPr>
        <p:spPr>
          <a:xfrm>
            <a:off x="7637145" y="3230245"/>
            <a:ext cx="876300" cy="706755"/>
          </a:xfrm>
          <a:prstGeom prst="rect">
            <a:avLst/>
          </a:prstGeom>
          <a:noFill/>
        </p:spPr>
        <p:txBody>
          <a:bodyPr wrap="square" rtlCol="0">
            <a:spAutoFit/>
          </a:bodyPr>
          <a:lstStyle/>
          <a:p>
            <a:r>
              <a:rPr lang="zh-CN" altLang="en-US" sz="4000" b="1">
                <a:solidFill>
                  <a:schemeClr val="accent5">
                    <a:lumMod val="75000"/>
                  </a:schemeClr>
                </a:solidFill>
                <a:latin typeface="楷体" panose="02010609060101010101" charset="-122"/>
                <a:ea typeface="楷体" panose="02010609060101010101" charset="-122"/>
              </a:rPr>
              <a:t>哀</a:t>
            </a:r>
            <a:endParaRPr lang="zh-CN" altLang="en-US" sz="4000" b="1">
              <a:solidFill>
                <a:schemeClr val="accent5">
                  <a:lumMod val="75000"/>
                </a:schemeClr>
              </a:solidFill>
              <a:latin typeface="楷体" panose="02010609060101010101" charset="-122"/>
              <a:ea typeface="楷体" panose="02010609060101010101" charset="-122"/>
            </a:endParaRPr>
          </a:p>
        </p:txBody>
      </p:sp>
      <p:sp>
        <p:nvSpPr>
          <p:cNvPr id="19" name="文本框 18" title=""/>
          <p:cNvSpPr txBox="1"/>
          <p:nvPr/>
        </p:nvSpPr>
        <p:spPr>
          <a:xfrm>
            <a:off x="7637145" y="4012565"/>
            <a:ext cx="8763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乐</a:t>
            </a:r>
            <a:endParaRPr lang="zh-CN" altLang="en-US" sz="4000" b="1">
              <a:solidFill>
                <a:srgbClr val="FF0000"/>
              </a:solidFill>
              <a:latin typeface="楷体" panose="02010609060101010101" charset="-122"/>
              <a:ea typeface="楷体" panose="02010609060101010101" charset="-122"/>
            </a:endParaRPr>
          </a:p>
        </p:txBody>
      </p:sp>
      <p:sp>
        <p:nvSpPr>
          <p:cNvPr id="20" name="文本框 19" title=""/>
          <p:cNvSpPr txBox="1"/>
          <p:nvPr/>
        </p:nvSpPr>
        <p:spPr>
          <a:xfrm>
            <a:off x="1557655" y="4815205"/>
            <a:ext cx="269557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第四段：客喜而笑</a:t>
            </a:r>
            <a:endParaRPr lang="zh-CN" sz="2400">
              <a:latin typeface="楷体" panose="02010609060101010101" charset="-122"/>
              <a:ea typeface="楷体" panose="02010609060101010101" charset="-122"/>
            </a:endParaRPr>
          </a:p>
        </p:txBody>
      </p:sp>
      <p:sp>
        <p:nvSpPr>
          <p:cNvPr id="21" name="文本框 20" title=""/>
          <p:cNvSpPr txBox="1"/>
          <p:nvPr/>
        </p:nvSpPr>
        <p:spPr>
          <a:xfrm>
            <a:off x="4618990" y="4833620"/>
            <a:ext cx="502285" cy="829945"/>
          </a:xfrm>
          <a:prstGeom prst="rect">
            <a:avLst/>
          </a:prstGeom>
          <a:noFill/>
        </p:spPr>
        <p:txBody>
          <a:bodyPr wrap="square" rtlCol="0">
            <a:spAutoFit/>
          </a:bodyPr>
          <a:lstStyle/>
          <a:p>
            <a:r>
              <a:rPr lang="zh-CN" sz="2400">
                <a:latin typeface="楷体" panose="02010609060101010101" charset="-122"/>
                <a:ea typeface="楷体" panose="02010609060101010101" charset="-122"/>
                <a:sym typeface="+mn-ea"/>
              </a:rPr>
              <a:t>更酌</a:t>
            </a:r>
            <a:endParaRPr lang="zh-CN" altLang="en-US" sz="2400"/>
          </a:p>
        </p:txBody>
      </p:sp>
      <p:sp>
        <p:nvSpPr>
          <p:cNvPr id="22" name="文本框 21" title=""/>
          <p:cNvSpPr txBox="1"/>
          <p:nvPr/>
        </p:nvSpPr>
        <p:spPr>
          <a:xfrm>
            <a:off x="5473065" y="4845685"/>
            <a:ext cx="502285" cy="829945"/>
          </a:xfrm>
          <a:prstGeom prst="rect">
            <a:avLst/>
          </a:prstGeom>
          <a:noFill/>
        </p:spPr>
        <p:txBody>
          <a:bodyPr wrap="square" rtlCol="0">
            <a:spAutoFit/>
          </a:bodyPr>
          <a:lstStyle/>
          <a:p>
            <a:r>
              <a:rPr lang="zh-CN" sz="2400">
                <a:latin typeface="楷体" panose="02010609060101010101" charset="-122"/>
                <a:ea typeface="楷体" panose="02010609060101010101" charset="-122"/>
                <a:sym typeface="+mn-ea"/>
              </a:rPr>
              <a:t>狼籍</a:t>
            </a:r>
            <a:endParaRPr lang="zh-CN" altLang="en-US" sz="2400"/>
          </a:p>
        </p:txBody>
      </p:sp>
      <p:sp>
        <p:nvSpPr>
          <p:cNvPr id="23" name="文本框 22" title=""/>
          <p:cNvSpPr txBox="1"/>
          <p:nvPr/>
        </p:nvSpPr>
        <p:spPr>
          <a:xfrm>
            <a:off x="6327140" y="4836795"/>
            <a:ext cx="502285" cy="829945"/>
          </a:xfrm>
          <a:prstGeom prst="rect">
            <a:avLst/>
          </a:prstGeom>
          <a:noFill/>
        </p:spPr>
        <p:txBody>
          <a:bodyPr wrap="square" rtlCol="0">
            <a:spAutoFit/>
          </a:bodyPr>
          <a:lstStyle/>
          <a:p>
            <a:r>
              <a:rPr lang="zh-CN" sz="2400">
                <a:latin typeface="楷体" panose="02010609060101010101" charset="-122"/>
                <a:ea typeface="楷体" panose="02010609060101010101" charset="-122"/>
                <a:sym typeface="+mn-ea"/>
              </a:rPr>
              <a:t>枕藉</a:t>
            </a:r>
            <a:endParaRPr lang="zh-CN" altLang="en-US" sz="2400"/>
          </a:p>
        </p:txBody>
      </p:sp>
      <p:sp>
        <p:nvSpPr>
          <p:cNvPr id="24" name="文本框 23" title=""/>
          <p:cNvSpPr txBox="1"/>
          <p:nvPr/>
        </p:nvSpPr>
        <p:spPr>
          <a:xfrm>
            <a:off x="9030970" y="4815205"/>
            <a:ext cx="8763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乐</a:t>
            </a:r>
            <a:endParaRPr lang="zh-CN" altLang="en-US" sz="4000" b="1">
              <a:solidFill>
                <a:srgbClr val="FF0000"/>
              </a:solidFill>
              <a:latin typeface="楷体" panose="02010609060101010101" charset="-122"/>
              <a:ea typeface="楷体" panose="02010609060101010101" charset="-122"/>
            </a:endParaRPr>
          </a:p>
        </p:txBody>
      </p:sp>
      <p:sp>
        <p:nvSpPr>
          <p:cNvPr id="26" name="左大括号 25" title=""/>
          <p:cNvSpPr/>
          <p:nvPr/>
        </p:nvSpPr>
        <p:spPr>
          <a:xfrm>
            <a:off x="999490" y="1429385"/>
            <a:ext cx="707390" cy="3935095"/>
          </a:xfrm>
          <a:prstGeom prst="leftBrace">
            <a:avLst/>
          </a:prstGeom>
          <a:ln w="38100"/>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7" name="左中括号 26" title=""/>
          <p:cNvSpPr/>
          <p:nvPr/>
        </p:nvSpPr>
        <p:spPr>
          <a:xfrm>
            <a:off x="4138295" y="1003300"/>
            <a:ext cx="271145" cy="1008380"/>
          </a:xfrm>
          <a:prstGeom prst="leftBracket">
            <a:avLst/>
          </a:prstGeom>
          <a:noFill/>
          <a:ln w="38100">
            <a:solidFill>
              <a:schemeClr val="accent6">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8" name="左中括号 27" title=""/>
          <p:cNvSpPr/>
          <p:nvPr/>
        </p:nvSpPr>
        <p:spPr>
          <a:xfrm>
            <a:off x="4123690" y="2261235"/>
            <a:ext cx="271145" cy="849630"/>
          </a:xfrm>
          <a:prstGeom prst="leftBracket">
            <a:avLst/>
          </a:prstGeom>
          <a:noFill/>
          <a:ln w="38100">
            <a:solidFill>
              <a:schemeClr val="accent5">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9" name="左中括号 28" title=""/>
          <p:cNvSpPr/>
          <p:nvPr/>
        </p:nvSpPr>
        <p:spPr>
          <a:xfrm>
            <a:off x="4123690" y="3434080"/>
            <a:ext cx="271145" cy="1048385"/>
          </a:xfrm>
          <a:prstGeom prst="leftBracket">
            <a:avLst/>
          </a:prstGeom>
          <a:noFill/>
          <a:ln w="38100">
            <a:solidFill>
              <a:schemeClr val="accent5">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0" name="左中括号 29" title=""/>
          <p:cNvSpPr/>
          <p:nvPr/>
        </p:nvSpPr>
        <p:spPr>
          <a:xfrm>
            <a:off x="4300220" y="4833620"/>
            <a:ext cx="271145" cy="777240"/>
          </a:xfrm>
          <a:prstGeom prst="leftBracket">
            <a:avLst/>
          </a:prstGeom>
          <a:noFill/>
          <a:ln w="38100">
            <a:solidFill>
              <a:schemeClr val="accent6">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1" name="左大括号 30" title=""/>
          <p:cNvSpPr/>
          <p:nvPr/>
        </p:nvSpPr>
        <p:spPr>
          <a:xfrm rot="10800000">
            <a:off x="9907270" y="1556385"/>
            <a:ext cx="707390" cy="3935095"/>
          </a:xfrm>
          <a:prstGeom prst="leftBrace">
            <a:avLst/>
          </a:prstGeom>
          <a:ln w="38100"/>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2" name="文本框 31" title=""/>
          <p:cNvSpPr txBox="1"/>
          <p:nvPr/>
        </p:nvSpPr>
        <p:spPr>
          <a:xfrm>
            <a:off x="10287000" y="3059430"/>
            <a:ext cx="903605" cy="953135"/>
          </a:xfrm>
          <a:prstGeom prst="rect">
            <a:avLst/>
          </a:prstGeom>
          <a:solidFill>
            <a:schemeClr val="bg1"/>
          </a:solidFill>
          <a:ln>
            <a:solidFill>
              <a:schemeClr val="bg1"/>
            </a:solidFill>
          </a:ln>
        </p:spPr>
        <p:txBody>
          <a:bodyPr wrap="square" rtlCol="0">
            <a:spAutoFit/>
          </a:bodyPr>
          <a:lstStyle/>
          <a:p>
            <a:r>
              <a:rPr lang="zh-CN" altLang="en-US" sz="2800" b="1">
                <a:solidFill>
                  <a:schemeClr val="accent5">
                    <a:lumMod val="75000"/>
                  </a:schemeClr>
                </a:solidFill>
              </a:rPr>
              <a:t>旷达乐观</a:t>
            </a:r>
            <a:endParaRPr lang="zh-CN" altLang="en-US" sz="2800" b="1">
              <a:solidFill>
                <a:schemeClr val="accent5">
                  <a:lumMod val="75000"/>
                </a:schemeClr>
              </a:solidFill>
            </a:endParaRPr>
          </a:p>
        </p:txBody>
      </p:sp>
      <p:sp>
        <p:nvSpPr>
          <p:cNvPr id="33" name="文本框 32" title=""/>
          <p:cNvSpPr txBox="1"/>
          <p:nvPr/>
        </p:nvSpPr>
        <p:spPr>
          <a:xfrm>
            <a:off x="723900" y="2708910"/>
            <a:ext cx="593090" cy="1383665"/>
          </a:xfrm>
          <a:prstGeom prst="rect">
            <a:avLst/>
          </a:prstGeom>
          <a:solidFill>
            <a:schemeClr val="bg1"/>
          </a:solidFill>
          <a:ln>
            <a:solidFill>
              <a:schemeClr val="bg1"/>
            </a:solidFill>
          </a:ln>
        </p:spPr>
        <p:txBody>
          <a:bodyPr wrap="square" rtlCol="0">
            <a:spAutoFit/>
          </a:bodyPr>
          <a:lstStyle/>
          <a:p>
            <a:r>
              <a:rPr lang="zh-CN" altLang="en-US" sz="2800" b="1">
                <a:solidFill>
                  <a:schemeClr val="accent5">
                    <a:lumMod val="75000"/>
                  </a:schemeClr>
                </a:solidFill>
              </a:rPr>
              <a:t>赤</a:t>
            </a:r>
            <a:endParaRPr lang="zh-CN" altLang="en-US" sz="2800" b="1">
              <a:solidFill>
                <a:schemeClr val="accent5">
                  <a:lumMod val="75000"/>
                </a:schemeClr>
              </a:solidFill>
            </a:endParaRPr>
          </a:p>
          <a:p>
            <a:r>
              <a:rPr lang="zh-CN" altLang="en-US" sz="2800" b="1">
                <a:solidFill>
                  <a:schemeClr val="accent5">
                    <a:lumMod val="75000"/>
                  </a:schemeClr>
                </a:solidFill>
              </a:rPr>
              <a:t>壁</a:t>
            </a:r>
            <a:endParaRPr lang="zh-CN" altLang="en-US" sz="2800" b="1">
              <a:solidFill>
                <a:schemeClr val="accent5">
                  <a:lumMod val="75000"/>
                </a:schemeClr>
              </a:solidFill>
            </a:endParaRPr>
          </a:p>
          <a:p>
            <a:r>
              <a:rPr lang="zh-CN" altLang="en-US" sz="2800" b="1">
                <a:solidFill>
                  <a:schemeClr val="accent5">
                    <a:lumMod val="75000"/>
                  </a:schemeClr>
                </a:solidFill>
              </a:rPr>
              <a:t>赋</a:t>
            </a:r>
            <a:endParaRPr lang="zh-CN" altLang="en-US" sz="2800" b="1">
              <a:solidFill>
                <a:schemeClr val="accent5">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ppt_x"/>
                                          </p:val>
                                        </p:tav>
                                        <p:tav tm="100000">
                                          <p:val>
                                            <p:strVal val="#ppt_x"/>
                                          </p:val>
                                        </p:tav>
                                      </p:tavLst>
                                    </p:anim>
                                    <p:anim calcmode="lin" valueType="num">
                                      <p:cBhvr additive="base">
                                        <p:cTn id="78" dur="500" fill="hold"/>
                                        <p:tgtEl>
                                          <p:spTgt spid="17"/>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ppt_x"/>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ppt_x"/>
                                          </p:val>
                                        </p:tav>
                                        <p:tav tm="100000">
                                          <p:val>
                                            <p:strVal val="#ppt_x"/>
                                          </p:val>
                                        </p:tav>
                                      </p:tavLst>
                                    </p:anim>
                                    <p:anim calcmode="lin" valueType="num">
                                      <p:cBhvr additive="base">
                                        <p:cTn id="8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500" fill="hold"/>
                                        <p:tgtEl>
                                          <p:spTgt spid="19"/>
                                        </p:tgtEl>
                                        <p:attrNameLst>
                                          <p:attrName>ppt_x</p:attrName>
                                        </p:attrNameLst>
                                      </p:cBhvr>
                                      <p:tavLst>
                                        <p:tav tm="0">
                                          <p:val>
                                            <p:strVal val="#ppt_x"/>
                                          </p:val>
                                        </p:tav>
                                        <p:tav tm="100000">
                                          <p:val>
                                            <p:strVal val="#ppt_x"/>
                                          </p:val>
                                        </p:tav>
                                      </p:tavLst>
                                    </p:anim>
                                    <p:anim calcmode="lin" valueType="num">
                                      <p:cBhvr additive="base">
                                        <p:cTn id="9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ppt_x"/>
                                          </p:val>
                                        </p:tav>
                                        <p:tav tm="100000">
                                          <p:val>
                                            <p:strVal val="#ppt_x"/>
                                          </p:val>
                                        </p:tav>
                                      </p:tavLst>
                                    </p:anim>
                                    <p:anim calcmode="lin" valueType="num">
                                      <p:cBhvr additive="base">
                                        <p:cTn id="10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additive="base">
                                        <p:cTn id="105" dur="500" fill="hold"/>
                                        <p:tgtEl>
                                          <p:spTgt spid="21"/>
                                        </p:tgtEl>
                                        <p:attrNameLst>
                                          <p:attrName>ppt_x</p:attrName>
                                        </p:attrNameLst>
                                      </p:cBhvr>
                                      <p:tavLst>
                                        <p:tav tm="0">
                                          <p:val>
                                            <p:strVal val="#ppt_x"/>
                                          </p:val>
                                        </p:tav>
                                        <p:tav tm="100000">
                                          <p:val>
                                            <p:strVal val="#ppt_x"/>
                                          </p:val>
                                        </p:tav>
                                      </p:tavLst>
                                    </p:anim>
                                    <p:anim calcmode="lin" valueType="num">
                                      <p:cBhvr additive="base">
                                        <p:cTn id="10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additive="base">
                                        <p:cTn id="111" dur="500" fill="hold"/>
                                        <p:tgtEl>
                                          <p:spTgt spid="22"/>
                                        </p:tgtEl>
                                        <p:attrNameLst>
                                          <p:attrName>ppt_x</p:attrName>
                                        </p:attrNameLst>
                                      </p:cBhvr>
                                      <p:tavLst>
                                        <p:tav tm="0">
                                          <p:val>
                                            <p:strVal val="#ppt_x"/>
                                          </p:val>
                                        </p:tav>
                                        <p:tav tm="100000">
                                          <p:val>
                                            <p:strVal val="#ppt_x"/>
                                          </p:val>
                                        </p:tav>
                                      </p:tavLst>
                                    </p:anim>
                                    <p:anim calcmode="lin" valueType="num">
                                      <p:cBhvr additive="base">
                                        <p:cTn id="1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500" fill="hold"/>
                                        <p:tgtEl>
                                          <p:spTgt spid="23"/>
                                        </p:tgtEl>
                                        <p:attrNameLst>
                                          <p:attrName>ppt_x</p:attrName>
                                        </p:attrNameLst>
                                      </p:cBhvr>
                                      <p:tavLst>
                                        <p:tav tm="0">
                                          <p:val>
                                            <p:strVal val="#ppt_x"/>
                                          </p:val>
                                        </p:tav>
                                        <p:tav tm="100000">
                                          <p:val>
                                            <p:strVal val="#ppt_x"/>
                                          </p:val>
                                        </p:tav>
                                      </p:tavLst>
                                    </p:anim>
                                    <p:anim calcmode="lin" valueType="num">
                                      <p:cBhvr additive="base">
                                        <p:cTn id="11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24"/>
                                        </p:tgtEl>
                                        <p:attrNameLst>
                                          <p:attrName>style.visibility</p:attrName>
                                        </p:attrNameLst>
                                      </p:cBhvr>
                                      <p:to>
                                        <p:strVal val="visible"/>
                                      </p:to>
                                    </p:set>
                                    <p:anim calcmode="lin" valueType="num">
                                      <p:cBhvr additive="base">
                                        <p:cTn id="123" dur="500" fill="hold"/>
                                        <p:tgtEl>
                                          <p:spTgt spid="24"/>
                                        </p:tgtEl>
                                        <p:attrNameLst>
                                          <p:attrName>ppt_x</p:attrName>
                                        </p:attrNameLst>
                                      </p:cBhvr>
                                      <p:tavLst>
                                        <p:tav tm="0">
                                          <p:val>
                                            <p:strVal val="#ppt_x"/>
                                          </p:val>
                                        </p:tav>
                                        <p:tav tm="100000">
                                          <p:val>
                                            <p:strVal val="#ppt_x"/>
                                          </p:val>
                                        </p:tav>
                                      </p:tavLst>
                                    </p:anim>
                                    <p:anim calcmode="lin" valueType="num">
                                      <p:cBhvr additive="base">
                                        <p:cTn id="124" dur="500" fill="hold"/>
                                        <p:tgtEl>
                                          <p:spTgt spid="24"/>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additive="base">
                                        <p:cTn id="127" dur="500" fill="hold"/>
                                        <p:tgtEl>
                                          <p:spTgt spid="27"/>
                                        </p:tgtEl>
                                        <p:attrNameLst>
                                          <p:attrName>ppt_x</p:attrName>
                                        </p:attrNameLst>
                                      </p:cBhvr>
                                      <p:tavLst>
                                        <p:tav tm="0">
                                          <p:val>
                                            <p:strVal val="#ppt_x"/>
                                          </p:val>
                                        </p:tav>
                                        <p:tav tm="100000">
                                          <p:val>
                                            <p:strVal val="#ppt_x"/>
                                          </p:val>
                                        </p:tav>
                                      </p:tavLst>
                                    </p:anim>
                                    <p:anim calcmode="lin" valueType="num">
                                      <p:cBhvr additive="base">
                                        <p:cTn id="128" dur="500" fill="hold"/>
                                        <p:tgtEl>
                                          <p:spTgt spid="27"/>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additive="base">
                                        <p:cTn id="131" dur="500" fill="hold"/>
                                        <p:tgtEl>
                                          <p:spTgt spid="28"/>
                                        </p:tgtEl>
                                        <p:attrNameLst>
                                          <p:attrName>ppt_x</p:attrName>
                                        </p:attrNameLst>
                                      </p:cBhvr>
                                      <p:tavLst>
                                        <p:tav tm="0">
                                          <p:val>
                                            <p:strVal val="#ppt_x"/>
                                          </p:val>
                                        </p:tav>
                                        <p:tav tm="100000">
                                          <p:val>
                                            <p:strVal val="#ppt_x"/>
                                          </p:val>
                                        </p:tav>
                                      </p:tavLst>
                                    </p:anim>
                                    <p:anim calcmode="lin" valueType="num">
                                      <p:cBhvr additive="base">
                                        <p:cTn id="132" dur="500" fill="hold"/>
                                        <p:tgtEl>
                                          <p:spTgt spid="28"/>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additive="base">
                                        <p:cTn id="135" dur="500" fill="hold"/>
                                        <p:tgtEl>
                                          <p:spTgt spid="29"/>
                                        </p:tgtEl>
                                        <p:attrNameLst>
                                          <p:attrName>ppt_x</p:attrName>
                                        </p:attrNameLst>
                                      </p:cBhvr>
                                      <p:tavLst>
                                        <p:tav tm="0">
                                          <p:val>
                                            <p:strVal val="#ppt_x"/>
                                          </p:val>
                                        </p:tav>
                                        <p:tav tm="100000">
                                          <p:val>
                                            <p:strVal val="#ppt_x"/>
                                          </p:val>
                                        </p:tav>
                                      </p:tavLst>
                                    </p:anim>
                                    <p:anim calcmode="lin" valueType="num">
                                      <p:cBhvr additive="base">
                                        <p:cTn id="136" dur="500" fill="hold"/>
                                        <p:tgtEl>
                                          <p:spTgt spid="2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30"/>
                                        </p:tgtEl>
                                        <p:attrNameLst>
                                          <p:attrName>style.visibility</p:attrName>
                                        </p:attrNameLst>
                                      </p:cBhvr>
                                      <p:to>
                                        <p:strVal val="visible"/>
                                      </p:to>
                                    </p:set>
                                    <p:anim calcmode="lin" valueType="num">
                                      <p:cBhvr additive="base">
                                        <p:cTn id="139" dur="500" fill="hold"/>
                                        <p:tgtEl>
                                          <p:spTgt spid="30"/>
                                        </p:tgtEl>
                                        <p:attrNameLst>
                                          <p:attrName>ppt_x</p:attrName>
                                        </p:attrNameLst>
                                      </p:cBhvr>
                                      <p:tavLst>
                                        <p:tav tm="0">
                                          <p:val>
                                            <p:strVal val="#ppt_x"/>
                                          </p:val>
                                        </p:tav>
                                        <p:tav tm="100000">
                                          <p:val>
                                            <p:strVal val="#ppt_x"/>
                                          </p:val>
                                        </p:tav>
                                      </p:tavLst>
                                    </p:anim>
                                    <p:anim calcmode="lin" valueType="num">
                                      <p:cBhvr additive="base">
                                        <p:cTn id="14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1" fill="hold" nodeType="clickPar">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31"/>
                                        </p:tgtEl>
                                        <p:attrNameLst>
                                          <p:attrName>style.visibility</p:attrName>
                                        </p:attrNameLst>
                                      </p:cBhvr>
                                      <p:to>
                                        <p:strVal val="visible"/>
                                      </p:to>
                                    </p:set>
                                    <p:anim calcmode="lin" valueType="num">
                                      <p:cBhvr additive="base">
                                        <p:cTn id="145" dur="500" fill="hold"/>
                                        <p:tgtEl>
                                          <p:spTgt spid="31"/>
                                        </p:tgtEl>
                                        <p:attrNameLst>
                                          <p:attrName>ppt_x</p:attrName>
                                        </p:attrNameLst>
                                      </p:cBhvr>
                                      <p:tavLst>
                                        <p:tav tm="0">
                                          <p:val>
                                            <p:strVal val="#ppt_x"/>
                                          </p:val>
                                        </p:tav>
                                        <p:tav tm="100000">
                                          <p:val>
                                            <p:strVal val="#ppt_x"/>
                                          </p:val>
                                        </p:tav>
                                      </p:tavLst>
                                    </p:anim>
                                    <p:anim calcmode="lin" valueType="num">
                                      <p:cBhvr additive="base">
                                        <p:cTn id="146" dur="500" fill="hold"/>
                                        <p:tgtEl>
                                          <p:spTgt spid="31"/>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32"/>
                                        </p:tgtEl>
                                        <p:attrNameLst>
                                          <p:attrName>style.visibility</p:attrName>
                                        </p:attrNameLst>
                                      </p:cBhvr>
                                      <p:to>
                                        <p:strVal val="visible"/>
                                      </p:to>
                                    </p:set>
                                    <p:anim calcmode="lin" valueType="num">
                                      <p:cBhvr additive="base">
                                        <p:cTn id="149" dur="500" fill="hold"/>
                                        <p:tgtEl>
                                          <p:spTgt spid="32"/>
                                        </p:tgtEl>
                                        <p:attrNameLst>
                                          <p:attrName>ppt_x</p:attrName>
                                        </p:attrNameLst>
                                      </p:cBhvr>
                                      <p:tavLst>
                                        <p:tav tm="0">
                                          <p:val>
                                            <p:strVal val="#ppt_x"/>
                                          </p:val>
                                        </p:tav>
                                        <p:tav tm="100000">
                                          <p:val>
                                            <p:strVal val="#ppt_x"/>
                                          </p:val>
                                        </p:tav>
                                      </p:tavLst>
                                    </p:anim>
                                    <p:anim calcmode="lin" valueType="num">
                                      <p:cBhvr additive="base">
                                        <p:cTn id="1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1" fill="hold" nodeType="clickPar">
                      <p:stCondLst>
                        <p:cond delay="indefinite"/>
                      </p:stCondLst>
                      <p:childTnLst>
                        <p:par>
                          <p:cTn id="152" fill="hold">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33"/>
                                        </p:tgtEl>
                                        <p:attrNameLst>
                                          <p:attrName>style.visibility</p:attrName>
                                        </p:attrNameLst>
                                      </p:cBhvr>
                                      <p:to>
                                        <p:strVal val="visible"/>
                                      </p:to>
                                    </p:set>
                                    <p:anim calcmode="lin" valueType="num">
                                      <p:cBhvr additive="base">
                                        <p:cTn id="155" dur="500" fill="hold"/>
                                        <p:tgtEl>
                                          <p:spTgt spid="33"/>
                                        </p:tgtEl>
                                        <p:attrNameLst>
                                          <p:attrName>ppt_x</p:attrName>
                                        </p:attrNameLst>
                                      </p:cBhvr>
                                      <p:tavLst>
                                        <p:tav tm="0">
                                          <p:val>
                                            <p:strVal val="#ppt_x"/>
                                          </p:val>
                                        </p:tav>
                                        <p:tav tm="100000">
                                          <p:val>
                                            <p:strVal val="#ppt_x"/>
                                          </p:val>
                                        </p:tav>
                                      </p:tavLst>
                                    </p:anim>
                                    <p:anim calcmode="lin" valueType="num">
                                      <p:cBhvr additive="base">
                                        <p:cTn id="156" dur="500" fill="hold"/>
                                        <p:tgtEl>
                                          <p:spTgt spid="33"/>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26"/>
                                        </p:tgtEl>
                                        <p:attrNameLst>
                                          <p:attrName>style.visibility</p:attrName>
                                        </p:attrNameLst>
                                      </p:cBhvr>
                                      <p:to>
                                        <p:strVal val="visible"/>
                                      </p:to>
                                    </p:set>
                                    <p:anim calcmode="lin" valueType="num">
                                      <p:cBhvr additive="base">
                                        <p:cTn id="159" dur="500" fill="hold"/>
                                        <p:tgtEl>
                                          <p:spTgt spid="26"/>
                                        </p:tgtEl>
                                        <p:attrNameLst>
                                          <p:attrName>ppt_x</p:attrName>
                                        </p:attrNameLst>
                                      </p:cBhvr>
                                      <p:tavLst>
                                        <p:tav tm="0">
                                          <p:val>
                                            <p:strVal val="#ppt_x"/>
                                          </p:val>
                                        </p:tav>
                                        <p:tav tm="100000">
                                          <p:val>
                                            <p:strVal val="#ppt_x"/>
                                          </p:val>
                                        </p:tav>
                                      </p:tavLst>
                                    </p:anim>
                                    <p:anim calcmode="lin" valueType="num">
                                      <p:cBhvr additive="base">
                                        <p:cTn id="16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5" grpId="0"/>
      <p:bldP spid="14" grpId="0"/>
      <p:bldP spid="17" grpId="0"/>
      <p:bldP spid="16" grpId="0"/>
      <p:bldP spid="18" grpId="0"/>
      <p:bldP spid="19" grpId="0"/>
      <p:bldP spid="20" grpId="0"/>
      <p:bldP spid="21" grpId="0"/>
      <p:bldP spid="22" grpId="0"/>
      <p:bldP spid="23" grpId="0"/>
      <p:bldP spid="24" grpId="0"/>
      <p:bldP spid="27" grpId="0" animBg="1"/>
      <p:bldP spid="28" grpId="0" animBg="1"/>
      <p:bldP spid="29" grpId="0" animBg="1"/>
      <p:bldP spid="30" grpId="0" animBg="1"/>
      <p:bldP spid="31" grpId="0" animBg="1"/>
      <p:bldP spid="32" grpId="0" animBg="1"/>
      <p:bldP spid="33" grpId="0" animBg="1"/>
      <p:bldP spid="26"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4" name="文本框 33" title=""/>
          <p:cNvSpPr txBox="1"/>
          <p:nvPr/>
        </p:nvSpPr>
        <p:spPr>
          <a:xfrm>
            <a:off x="234315" y="505460"/>
            <a:ext cx="11748770" cy="2011045"/>
          </a:xfrm>
          <a:prstGeom prst="rect">
            <a:avLst/>
          </a:prstGeom>
          <a:noFill/>
        </p:spPr>
        <p:txBody>
          <a:bodyPr wrap="square" rtlCol="0">
            <a:spAutoFit/>
          </a:bodyPr>
          <a:lstStyle/>
          <a:p>
            <a:pPr indent="0" algn="ctr" fontAlgn="auto">
              <a:lnSpc>
                <a:spcPct val="130000"/>
              </a:lnSpc>
            </a:pPr>
            <a:r>
              <a:rPr lang="zh-CN" altLang="en-US" sz="3200" b="1">
                <a:latin typeface="楷体" panose="02010609060101010101" charset="-122"/>
                <a:ea typeface="楷体" panose="02010609060101010101" charset="-122"/>
                <a:cs typeface="楷体" panose="02010609060101010101" charset="-122"/>
              </a:rPr>
              <a:t>文章内容概括</a:t>
            </a:r>
            <a:endParaRPr lang="zh-CN" altLang="en-US" sz="3200" b="1">
              <a:latin typeface="楷体" panose="02010609060101010101" charset="-122"/>
              <a:ea typeface="楷体" panose="02010609060101010101" charset="-122"/>
              <a:cs typeface="楷体" panose="02010609060101010101" charset="-122"/>
            </a:endParaRPr>
          </a:p>
          <a:p>
            <a:pPr indent="0" fontAlgn="auto">
              <a:lnSpc>
                <a:spcPct val="130000"/>
              </a:lnSpc>
            </a:pPr>
            <a:r>
              <a:rPr lang="en-US" altLang="zh-CN" sz="3200" b="1">
                <a:latin typeface="楷体" panose="02010609060101010101" charset="-122"/>
                <a:ea typeface="楷体" panose="02010609060101010101" charset="-122"/>
                <a:cs typeface="楷体" panose="02010609060101010101" charset="-122"/>
              </a:rPr>
              <a:t>   </a:t>
            </a:r>
            <a:r>
              <a:rPr lang="en-US" altLang="zh-CN" sz="3200" b="1">
                <a:solidFill>
                  <a:srgbClr val="FF0000"/>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记述了夜游赤壁一事,通过主客问答形式,表现了作者在贬谪生活中的复杂、矛盾心情,表达了超脱的人生态度和乐观的情怀。</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
        <p:nvSpPr>
          <p:cNvPr id="35" name="文本框 34" title=""/>
          <p:cNvSpPr txBox="1"/>
          <p:nvPr/>
        </p:nvSpPr>
        <p:spPr>
          <a:xfrm>
            <a:off x="2503170" y="2734945"/>
            <a:ext cx="7369175" cy="2503170"/>
          </a:xfrm>
          <a:prstGeom prst="rect">
            <a:avLst/>
          </a:prstGeom>
          <a:noFill/>
        </p:spPr>
        <p:txBody>
          <a:bodyPr wrap="square" rtlCol="0">
            <a:spAutoFit/>
          </a:bodyPr>
          <a:lstStyle/>
          <a:p>
            <a:pPr algn="ctr"/>
            <a:r>
              <a:rPr lang="zh-CN" altLang="en-US" sz="3200" b="1">
                <a:latin typeface="楷体" panose="02010609060101010101" charset="-122"/>
                <a:ea typeface="楷体" panose="02010609060101010101" charset="-122"/>
                <a:cs typeface="楷体" panose="02010609060101010101" charset="-122"/>
              </a:rPr>
              <a:t>艺术特色</a:t>
            </a:r>
            <a:endParaRPr lang="zh-CN" altLang="en-US" sz="3200" b="1">
              <a:latin typeface="楷体" panose="02010609060101010101" charset="-122"/>
              <a:ea typeface="楷体" panose="02010609060101010101" charset="-122"/>
              <a:cs typeface="楷体" panose="02010609060101010101" charset="-122"/>
            </a:endParaRPr>
          </a:p>
          <a:p>
            <a:pPr indent="0" fontAlgn="auto">
              <a:lnSpc>
                <a:spcPct val="130000"/>
              </a:lnSpc>
            </a:pPr>
            <a:r>
              <a:rPr lang="en-US" altLang="zh-CN" sz="3200" b="1">
                <a:solidFill>
                  <a:srgbClr val="FF0000"/>
                </a:solidFill>
                <a:latin typeface="楷体" panose="02010609060101010101" charset="-122"/>
                <a:ea typeface="楷体" panose="02010609060101010101" charset="-122"/>
                <a:cs typeface="楷体" panose="02010609060101010101" charset="-122"/>
              </a:rPr>
              <a:t>1.采用主客问答,抑客伸主的赋体形式</a:t>
            </a:r>
            <a:endParaRPr lang="en-US" altLang="zh-CN"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30000"/>
              </a:lnSpc>
            </a:pPr>
            <a:r>
              <a:rPr lang="zh-CN" altLang="en-US" sz="3200" b="1">
                <a:solidFill>
                  <a:srgbClr val="FF0000"/>
                </a:solidFill>
                <a:latin typeface="楷体" panose="02010609060101010101" charset="-122"/>
                <a:ea typeface="楷体" panose="02010609060101010101" charset="-122"/>
                <a:cs typeface="楷体" panose="02010609060101010101" charset="-122"/>
              </a:rPr>
              <a:t>2.写景、抒情、议论完美融合</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30000"/>
              </a:lnSpc>
            </a:pPr>
            <a:r>
              <a:rPr lang="zh-CN" altLang="en-US" sz="3200" b="1">
                <a:solidFill>
                  <a:srgbClr val="FF0000"/>
                </a:solidFill>
                <a:latin typeface="楷体" panose="02010609060101010101" charset="-122"/>
                <a:ea typeface="楷体" panose="02010609060101010101" charset="-122"/>
                <a:cs typeface="楷体" panose="02010609060101010101" charset="-122"/>
              </a:rPr>
              <a:t>3.语言优美形象，富有音韵</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262255" y="2597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二</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重点梳理</a:t>
            </a:r>
            <a:endParaRPr lang="zh-CN" altLang="en-US" sz="4400">
              <a:latin typeface="楷体" panose="02010609060101010101" charset="-122"/>
              <a:ea typeface="楷体" panose="02010609060101010101" charset="-122"/>
            </a:endParaRPr>
          </a:p>
        </p:txBody>
      </p:sp>
      <p:sp>
        <p:nvSpPr>
          <p:cNvPr id="5" name="标题 1" title=""/>
          <p:cNvSpPr>
            <a:spLocks noGrp="1"/>
          </p:cNvSpPr>
          <p:nvPr>
            <p:custDataLst>
              <p:tags r:id="rId3"/>
            </p:custDataLst>
          </p:nvPr>
        </p:nvSpPr>
        <p:spPr>
          <a:xfrm>
            <a:off x="3185795" y="123825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
        <p:nvSpPr>
          <p:cNvPr id="8" name="标题 1" title=""/>
          <p:cNvSpPr>
            <a:spLocks noGrp="1"/>
          </p:cNvSpPr>
          <p:nvPr>
            <p:custDataLst>
              <p:tags r:id="rId4"/>
            </p:custDataLst>
          </p:nvPr>
        </p:nvSpPr>
        <p:spPr>
          <a:xfrm>
            <a:off x="3168015" y="196088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2.</a:t>
            </a:r>
            <a:r>
              <a:rPr lang="zh-CN" altLang="en-US" sz="4400">
                <a:latin typeface="楷体" panose="02010609060101010101" charset="-122"/>
                <a:ea typeface="楷体" panose="02010609060101010101" charset="-122"/>
              </a:rPr>
              <a:t>通假字</a:t>
            </a:r>
            <a:endParaRPr lang="zh-CN" altLang="en-US" sz="4400">
              <a:latin typeface="楷体" panose="02010609060101010101" charset="-122"/>
              <a:ea typeface="楷体" panose="02010609060101010101" charset="-122"/>
            </a:endParaRPr>
          </a:p>
        </p:txBody>
      </p:sp>
      <p:sp>
        <p:nvSpPr>
          <p:cNvPr id="10" name="标题 1" title=""/>
          <p:cNvSpPr>
            <a:spLocks noGrp="1"/>
          </p:cNvSpPr>
          <p:nvPr>
            <p:custDataLst>
              <p:tags r:id="rId5"/>
            </p:custDataLst>
          </p:nvPr>
        </p:nvSpPr>
        <p:spPr>
          <a:xfrm>
            <a:off x="3185795" y="260032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3.</a:t>
            </a:r>
            <a:r>
              <a:rPr lang="zh-CN" altLang="en-US" sz="4400">
                <a:latin typeface="楷体" panose="02010609060101010101" charset="-122"/>
                <a:ea typeface="楷体" panose="02010609060101010101" charset="-122"/>
              </a:rPr>
              <a:t>古今异义</a:t>
            </a:r>
            <a:endParaRPr lang="zh-CN" altLang="en-US" sz="4400">
              <a:latin typeface="楷体" panose="02010609060101010101" charset="-122"/>
              <a:ea typeface="楷体" panose="02010609060101010101" charset="-122"/>
            </a:endParaRPr>
          </a:p>
        </p:txBody>
      </p:sp>
      <p:sp>
        <p:nvSpPr>
          <p:cNvPr id="11" name="标题 1" title=""/>
          <p:cNvSpPr>
            <a:spLocks noGrp="1"/>
          </p:cNvSpPr>
          <p:nvPr>
            <p:custDataLst>
              <p:tags r:id="rId6"/>
            </p:custDataLst>
          </p:nvPr>
        </p:nvSpPr>
        <p:spPr>
          <a:xfrm>
            <a:off x="3185795" y="377634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5.</a:t>
            </a:r>
            <a:r>
              <a:rPr lang="zh-CN" altLang="en-US" sz="4400">
                <a:latin typeface="楷体" panose="02010609060101010101" charset="-122"/>
                <a:ea typeface="楷体" panose="02010609060101010101" charset="-122"/>
              </a:rPr>
              <a:t>特殊句式</a:t>
            </a:r>
            <a:endParaRPr lang="zh-CN" altLang="en-US" sz="4400">
              <a:latin typeface="楷体" panose="02010609060101010101" charset="-122"/>
              <a:ea typeface="楷体" panose="02010609060101010101" charset="-122"/>
            </a:endParaRPr>
          </a:p>
        </p:txBody>
      </p:sp>
      <p:sp>
        <p:nvSpPr>
          <p:cNvPr id="12" name="标题 1" title=""/>
          <p:cNvSpPr>
            <a:spLocks noGrp="1"/>
          </p:cNvSpPr>
          <p:nvPr>
            <p:custDataLst>
              <p:tags r:id="rId7"/>
            </p:custDataLst>
          </p:nvPr>
        </p:nvSpPr>
        <p:spPr>
          <a:xfrm>
            <a:off x="3177540" y="318389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4.</a:t>
            </a:r>
            <a:r>
              <a:rPr lang="zh-CN" altLang="en-US" sz="4400">
                <a:latin typeface="楷体" panose="02010609060101010101" charset="-122"/>
                <a:ea typeface="楷体" panose="02010609060101010101" charset="-122"/>
              </a:rPr>
              <a:t>词类活用</a:t>
            </a:r>
            <a:endParaRPr lang="zh-CN" altLang="en-US" sz="4400">
              <a:latin typeface="楷体" panose="02010609060101010101" charset="-122"/>
              <a:ea typeface="楷体" panose="02010609060101010101" charset="-122"/>
            </a:endParaRPr>
          </a:p>
        </p:txBody>
      </p:sp>
      <p:sp>
        <p:nvSpPr>
          <p:cNvPr id="13" name="标题 1" title=""/>
          <p:cNvSpPr>
            <a:spLocks noGrp="1"/>
          </p:cNvSpPr>
          <p:nvPr>
            <p:custDataLst>
              <p:tags r:id="rId8"/>
            </p:custDataLst>
          </p:nvPr>
        </p:nvSpPr>
        <p:spPr>
          <a:xfrm>
            <a:off x="3183890" y="43078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6.</a:t>
            </a:r>
            <a:r>
              <a:rPr lang="zh-CN" altLang="en-US" sz="4400">
                <a:latin typeface="楷体" panose="02010609060101010101" charset="-122"/>
                <a:ea typeface="楷体" panose="02010609060101010101" charset="-122"/>
              </a:rPr>
              <a:t>多义实词</a:t>
            </a:r>
            <a:endParaRPr lang="zh-CN" altLang="en-US" sz="4400">
              <a:latin typeface="楷体" panose="02010609060101010101" charset="-122"/>
              <a:ea typeface="楷体" panose="02010609060101010101" charset="-122"/>
            </a:endParaRPr>
          </a:p>
        </p:txBody>
      </p:sp>
      <p:sp>
        <p:nvSpPr>
          <p:cNvPr id="14" name="标题 1" title=""/>
          <p:cNvSpPr>
            <a:spLocks noGrp="1"/>
          </p:cNvSpPr>
          <p:nvPr>
            <p:custDataLst>
              <p:tags r:id="rId9"/>
            </p:custDataLst>
          </p:nvPr>
        </p:nvSpPr>
        <p:spPr>
          <a:xfrm>
            <a:off x="3206115" y="48158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7.</a:t>
            </a:r>
            <a:r>
              <a:rPr lang="zh-CN" altLang="en-US" sz="4400">
                <a:latin typeface="楷体" panose="02010609060101010101" charset="-122"/>
                <a:ea typeface="楷体" panose="02010609060101010101" charset="-122"/>
              </a:rPr>
              <a:t>文化常识</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47980" y="2692400"/>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“望”是会意字,甲骨文上边是“目”字,中间是“人”字，下边是“土”字,合起来指人站在地上举目眺望。表示眺望。</a:t>
            </a:r>
            <a:endParaRPr sz="2800">
              <a:latin typeface="楷体" panose="02010609060101010101" charset="-122"/>
              <a:ea typeface="楷体" panose="02010609060101010101" charset="-122"/>
            </a:endParaRPr>
          </a:p>
        </p:txBody>
      </p:sp>
      <p:pic>
        <p:nvPicPr>
          <p:cNvPr id="6" name="图片 5" title=""/>
          <p:cNvPicPr>
            <a:picLocks noChangeAspect="1"/>
          </p:cNvPicPr>
          <p:nvPr>
            <p:custDataLst>
              <p:tags r:id="rId3"/>
            </p:custDataLst>
          </p:nvPr>
        </p:nvPicPr>
        <p:blipFill>
          <a:blip r:embed="rId2"/>
          <a:stretch>
            <a:fillRect/>
          </a:stretch>
        </p:blipFill>
        <p:spPr>
          <a:xfrm>
            <a:off x="4287520" y="1216025"/>
            <a:ext cx="1019175" cy="1476375"/>
          </a:xfrm>
          <a:prstGeom prst="rect">
            <a:avLst/>
          </a:prstGeom>
        </p:spPr>
      </p:pic>
      <p:pic>
        <p:nvPicPr>
          <p:cNvPr id="7" name="图片 6" title=""/>
          <p:cNvPicPr>
            <a:picLocks noChangeAspect="1"/>
          </p:cNvPicPr>
          <p:nvPr>
            <p:custDataLst>
              <p:tags r:id="rId5"/>
            </p:custDataLst>
          </p:nvPr>
        </p:nvPicPr>
        <p:blipFill>
          <a:blip r:embed="rId4"/>
          <a:stretch>
            <a:fillRect/>
          </a:stretch>
        </p:blipFill>
        <p:spPr>
          <a:xfrm>
            <a:off x="5742940" y="1187450"/>
            <a:ext cx="1228725" cy="1504950"/>
          </a:xfrm>
          <a:prstGeom prst="rect">
            <a:avLst/>
          </a:prstGeom>
        </p:spPr>
      </p:pic>
      <p:sp>
        <p:nvSpPr>
          <p:cNvPr id="5" name="标题 1" title=""/>
          <p:cNvSpPr>
            <a:spLocks noGrp="1"/>
          </p:cNvSpPr>
          <p:nvPr>
            <p:custDataLst>
              <p:tags r:id="rId6"/>
            </p:custDataLst>
          </p:nvPr>
        </p:nvSpPr>
        <p:spPr>
          <a:xfrm>
            <a:off x="39058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
        <p:nvSpPr>
          <p:cNvPr id="9" name="文本框 8" title=""/>
          <p:cNvSpPr txBox="1"/>
          <p:nvPr>
            <p:custDataLst>
              <p:tags r:id="rId7"/>
            </p:custDataLst>
          </p:nvPr>
        </p:nvSpPr>
        <p:spPr>
          <a:xfrm>
            <a:off x="7523480" y="1340485"/>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望</a:t>
            </a:r>
            <a:endParaRPr lang="zh-CN" altLang="en-US" sz="7200">
              <a:solidFill>
                <a:srgbClr val="FF0000"/>
              </a:solidFill>
              <a:latin typeface="楷体" panose="02010609060101010101" charset="-122"/>
              <a:ea typeface="楷体" panose="020106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54965" y="243205"/>
            <a:ext cx="9488170" cy="5262245"/>
          </a:xfrm>
          <a:prstGeom prst="rect">
            <a:avLst/>
          </a:prstGeom>
          <a:noFill/>
        </p:spPr>
        <p:txBody>
          <a:bodyPr wrap="square" rtlCol="0">
            <a:spAutoFit/>
          </a:bodyPr>
          <a:lstStyle/>
          <a:p>
            <a:pPr algn="l">
              <a:lnSpc>
                <a:spcPct val="200000"/>
              </a:lnSpc>
            </a:pPr>
            <a:r>
              <a:rPr lang="zh-CN" sz="2800">
                <a:latin typeface="楷体" panose="02010609060101010101" charset="-122"/>
                <a:ea typeface="楷体" panose="02010609060101010101" charset="-122"/>
              </a:rPr>
              <a:t>七月既</a:t>
            </a:r>
            <a:r>
              <a:rPr lang="zh-CN" sz="2800">
                <a:solidFill>
                  <a:srgbClr val="FF0000"/>
                </a:solidFill>
                <a:latin typeface="楷体" panose="02010609060101010101" charset="-122"/>
                <a:ea typeface="楷体" panose="02010609060101010101" charset="-122"/>
              </a:rPr>
              <a:t>望</a:t>
            </a:r>
            <a:endParaRPr lang="zh-CN" sz="2800">
              <a:latin typeface="楷体" panose="02010609060101010101" charset="-122"/>
              <a:ea typeface="楷体" panose="02010609060101010101" charset="-122"/>
            </a:endParaRPr>
          </a:p>
          <a:p>
            <a:pPr algn="l">
              <a:lnSpc>
                <a:spcPct val="200000"/>
              </a:lnSpc>
            </a:pPr>
            <a:r>
              <a:rPr lang="zh-CN" sz="2800">
                <a:solidFill>
                  <a:srgbClr val="FF0000"/>
                </a:solidFill>
                <a:latin typeface="楷体" panose="02010609060101010101" charset="-122"/>
                <a:ea typeface="楷体" panose="02010609060101010101" charset="-122"/>
              </a:rPr>
              <a:t>望</a:t>
            </a:r>
            <a:r>
              <a:rPr lang="zh-CN" sz="2800">
                <a:latin typeface="楷体" panose="02010609060101010101" charset="-122"/>
                <a:ea typeface="楷体" panose="02010609060101010101" charset="-122"/>
              </a:rPr>
              <a:t>美人兮天一方</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都督阎公之雅</a:t>
            </a:r>
            <a:r>
              <a:rPr lang="zh-CN" sz="2800">
                <a:solidFill>
                  <a:srgbClr val="FF0000"/>
                </a:solidFill>
                <a:latin typeface="楷体" panose="02010609060101010101" charset="-122"/>
                <a:ea typeface="楷体" panose="02010609060101010101" charset="-122"/>
              </a:rPr>
              <a:t>望</a:t>
            </a:r>
            <a:r>
              <a:rPr lang="zh-CN" sz="2800">
                <a:latin typeface="楷体" panose="02010609060101010101" charset="-122"/>
                <a:ea typeface="楷体" panose="02010609060101010101" charset="-122"/>
              </a:rPr>
              <a:t>（《滕王阁序》）</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日夜</a:t>
            </a:r>
            <a:r>
              <a:rPr lang="zh-CN" sz="2800">
                <a:solidFill>
                  <a:srgbClr val="FF0000"/>
                </a:solidFill>
                <a:latin typeface="楷体" panose="02010609060101010101" charset="-122"/>
                <a:ea typeface="楷体" panose="02010609060101010101" charset="-122"/>
              </a:rPr>
              <a:t>望</a:t>
            </a:r>
            <a:r>
              <a:rPr lang="zh-CN" sz="2800">
                <a:latin typeface="楷体" panose="02010609060101010101" charset="-122"/>
                <a:ea typeface="楷体" panose="02010609060101010101" charset="-122"/>
              </a:rPr>
              <a:t>将军至</a:t>
            </a:r>
            <a:r>
              <a:rPr lang="zh-CN" sz="2800">
                <a:latin typeface="楷体" panose="02010609060101010101" charset="-122"/>
                <a:ea typeface="楷体" panose="02010609060101010101" charset="-122"/>
                <a:sym typeface="+mn-ea"/>
              </a:rPr>
              <a:t>（《鸿门宴》）</a:t>
            </a:r>
            <a:endParaRPr lang="zh-CN" sz="2800">
              <a:latin typeface="楷体" panose="02010609060101010101" charset="-122"/>
              <a:ea typeface="楷体" panose="02010609060101010101" charset="-122"/>
              <a:sym typeface="+mn-ea"/>
            </a:endParaRPr>
          </a:p>
          <a:p>
            <a:pPr algn="l">
              <a:lnSpc>
                <a:spcPct val="200000"/>
              </a:lnSpc>
            </a:pPr>
            <a:r>
              <a:rPr lang="zh-CN" sz="2800">
                <a:latin typeface="楷体" panose="02010609060101010101" charset="-122"/>
                <a:ea typeface="楷体" panose="02010609060101010101" charset="-122"/>
              </a:rPr>
              <a:t>吾令人</a:t>
            </a:r>
            <a:r>
              <a:rPr lang="zh-CN" sz="2800">
                <a:solidFill>
                  <a:srgbClr val="FF0000"/>
                </a:solidFill>
                <a:latin typeface="楷体" panose="02010609060101010101" charset="-122"/>
                <a:ea typeface="楷体" panose="02010609060101010101" charset="-122"/>
              </a:rPr>
              <a:t>望</a:t>
            </a:r>
            <a:r>
              <a:rPr lang="zh-CN" sz="2800">
                <a:latin typeface="楷体" panose="02010609060101010101" charset="-122"/>
                <a:ea typeface="楷体" panose="02010609060101010101" charset="-122"/>
              </a:rPr>
              <a:t>其气，皆为龙虎</a:t>
            </a:r>
            <a:r>
              <a:rPr lang="zh-CN" sz="2800">
                <a:latin typeface="楷体" panose="02010609060101010101" charset="-122"/>
                <a:ea typeface="楷体" panose="02010609060101010101" charset="-122"/>
                <a:sym typeface="+mn-ea"/>
              </a:rPr>
              <a:t>（《鸿门宴》）</a:t>
            </a:r>
            <a:endParaRPr lang="zh-CN" sz="2800">
              <a:latin typeface="楷体" panose="02010609060101010101" charset="-122"/>
              <a:ea typeface="楷体" panose="02010609060101010101" charset="-122"/>
              <a:sym typeface="+mn-ea"/>
            </a:endParaRPr>
          </a:p>
          <a:p>
            <a:pPr algn="l">
              <a:lnSpc>
                <a:spcPct val="200000"/>
              </a:lnSpc>
            </a:pPr>
            <a:r>
              <a:rPr lang="zh-CN" sz="2800">
                <a:latin typeface="楷体" panose="02010609060101010101" charset="-122"/>
                <a:ea typeface="楷体" panose="02010609060101010101" charset="-122"/>
              </a:rPr>
              <a:t>商君相秦十年，宗室贵戚多怨</a:t>
            </a:r>
            <a:r>
              <a:rPr lang="zh-CN" sz="2800">
                <a:solidFill>
                  <a:srgbClr val="FF0000"/>
                </a:solidFill>
                <a:latin typeface="楷体" panose="02010609060101010101" charset="-122"/>
                <a:ea typeface="楷体" panose="02010609060101010101" charset="-122"/>
              </a:rPr>
              <a:t>望</a:t>
            </a:r>
            <a:r>
              <a:rPr lang="zh-CN" sz="2800">
                <a:latin typeface="楷体" panose="02010609060101010101" charset="-122"/>
                <a:ea typeface="楷体" panose="02010609060101010101" charset="-122"/>
              </a:rPr>
              <a:t>者</a:t>
            </a:r>
            <a:r>
              <a:rPr lang="zh-CN" sz="2800">
                <a:latin typeface="楷体" panose="02010609060101010101" charset="-122"/>
                <a:ea typeface="楷体" panose="02010609060101010101" charset="-122"/>
                <a:sym typeface="+mn-ea"/>
              </a:rPr>
              <a:t>（《史记</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商君列传</a:t>
            </a:r>
            <a:r>
              <a:rPr lang="zh-CN" sz="2800">
                <a:latin typeface="楷体" panose="02010609060101010101" charset="-122"/>
                <a:ea typeface="楷体" panose="02010609060101010101" charset="-122"/>
                <a:sym typeface="+mn-ea"/>
              </a:rPr>
              <a:t>》）</a:t>
            </a:r>
            <a:endParaRPr lang="zh-CN" sz="2800">
              <a:latin typeface="楷体" panose="02010609060101010101" charset="-122"/>
              <a:ea typeface="楷体" panose="02010609060101010101" charset="-122"/>
            </a:endParaRPr>
          </a:p>
        </p:txBody>
      </p:sp>
      <p:sp>
        <p:nvSpPr>
          <p:cNvPr id="2" name="文本框 1" title=""/>
          <p:cNvSpPr txBox="1"/>
          <p:nvPr/>
        </p:nvSpPr>
        <p:spPr>
          <a:xfrm>
            <a:off x="2065655" y="365125"/>
            <a:ext cx="2789555"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农历每月十五日</a:t>
            </a:r>
            <a:endParaRPr lang="zh-CN" sz="2800" b="1">
              <a:solidFill>
                <a:srgbClr val="FF0000"/>
              </a:solidFill>
              <a:latin typeface="楷体" panose="02010609060101010101" charset="-122"/>
              <a:ea typeface="楷体" panose="02010609060101010101" charset="-122"/>
            </a:endParaRPr>
          </a:p>
        </p:txBody>
      </p:sp>
      <p:sp>
        <p:nvSpPr>
          <p:cNvPr id="8" name="文本框 7" title=""/>
          <p:cNvSpPr txBox="1"/>
          <p:nvPr>
            <p:custDataLst>
              <p:tags r:id="rId2"/>
            </p:custDataLst>
          </p:nvPr>
        </p:nvSpPr>
        <p:spPr>
          <a:xfrm>
            <a:off x="3178810" y="1285240"/>
            <a:ext cx="2069465" cy="64135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远望，眺望</a:t>
            </a:r>
            <a:endParaRPr lang="zh-CN" sz="2800" b="1">
              <a:solidFill>
                <a:srgbClr val="FF0000"/>
              </a:solidFill>
              <a:latin typeface="楷体" panose="02010609060101010101" charset="-122"/>
              <a:ea typeface="楷体" panose="02010609060101010101" charset="-122"/>
            </a:endParaRPr>
          </a:p>
        </p:txBody>
      </p:sp>
      <p:sp>
        <p:nvSpPr>
          <p:cNvPr id="9" name="文本框 8" title=""/>
          <p:cNvSpPr txBox="1"/>
          <p:nvPr>
            <p:custDataLst>
              <p:tags r:id="rId3"/>
            </p:custDataLst>
          </p:nvPr>
        </p:nvSpPr>
        <p:spPr>
          <a:xfrm>
            <a:off x="5652770" y="2140585"/>
            <a:ext cx="2069465"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名望，声望</a:t>
            </a:r>
            <a:endParaRPr lang="zh-CN" sz="2800" b="1">
              <a:solidFill>
                <a:srgbClr val="FF0000"/>
              </a:solidFill>
              <a:latin typeface="楷体" panose="02010609060101010101" charset="-122"/>
              <a:ea typeface="楷体" panose="02010609060101010101" charset="-122"/>
            </a:endParaRPr>
          </a:p>
        </p:txBody>
      </p:sp>
      <p:sp>
        <p:nvSpPr>
          <p:cNvPr id="10" name="文本框 9" title=""/>
          <p:cNvSpPr txBox="1"/>
          <p:nvPr>
            <p:custDataLst>
              <p:tags r:id="rId4"/>
            </p:custDataLst>
          </p:nvPr>
        </p:nvSpPr>
        <p:spPr>
          <a:xfrm>
            <a:off x="4855210" y="2927985"/>
            <a:ext cx="3180715" cy="72390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盼望，期望，希望</a:t>
            </a:r>
            <a:endParaRPr lang="zh-CN" sz="2800" b="1">
              <a:solidFill>
                <a:srgbClr val="FF0000"/>
              </a:solidFill>
              <a:latin typeface="楷体" panose="02010609060101010101" charset="-122"/>
              <a:ea typeface="楷体" panose="02010609060101010101" charset="-122"/>
            </a:endParaRPr>
          </a:p>
        </p:txBody>
      </p:sp>
      <p:sp>
        <p:nvSpPr>
          <p:cNvPr id="11" name="文本框 10" title=""/>
          <p:cNvSpPr txBox="1"/>
          <p:nvPr>
            <p:custDataLst>
              <p:tags r:id="rId5"/>
            </p:custDataLst>
          </p:nvPr>
        </p:nvSpPr>
        <p:spPr>
          <a:xfrm>
            <a:off x="6680835" y="3828415"/>
            <a:ext cx="1041400"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观察</a:t>
            </a:r>
            <a:endParaRPr lang="zh-CN" sz="2800" b="1">
              <a:solidFill>
                <a:srgbClr val="FF0000"/>
              </a:solidFill>
              <a:latin typeface="楷体" panose="02010609060101010101" charset="-122"/>
              <a:ea typeface="楷体" panose="02010609060101010101" charset="-122"/>
            </a:endParaRPr>
          </a:p>
        </p:txBody>
      </p:sp>
      <p:sp>
        <p:nvSpPr>
          <p:cNvPr id="12" name="文本框 11" title=""/>
          <p:cNvSpPr txBox="1"/>
          <p:nvPr>
            <p:custDataLst>
              <p:tags r:id="rId6"/>
            </p:custDataLst>
          </p:nvPr>
        </p:nvSpPr>
        <p:spPr>
          <a:xfrm>
            <a:off x="9510395" y="4629150"/>
            <a:ext cx="2019300"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埋怨，责怪</a:t>
            </a:r>
            <a:endParaRPr lang="zh-CN" sz="2800" b="1">
              <a:solidFill>
                <a:srgbClr val="FF0000"/>
              </a:solidFill>
              <a:latin typeface="楷体" panose="02010609060101010101" charset="-122"/>
              <a:ea typeface="楷体" panose="02010609060101010101" charset="-122"/>
            </a:endParaRPr>
          </a:p>
        </p:txBody>
      </p:sp>
      <p:sp>
        <p:nvSpPr>
          <p:cNvPr id="13" name="文本框 12" title=""/>
          <p:cNvSpPr txBox="1"/>
          <p:nvPr/>
        </p:nvSpPr>
        <p:spPr>
          <a:xfrm>
            <a:off x="5248275" y="225425"/>
            <a:ext cx="6799580" cy="2014855"/>
          </a:xfrm>
          <a:prstGeom prst="rect">
            <a:avLst/>
          </a:prstGeom>
          <a:noFill/>
          <a:ln>
            <a:solidFill>
              <a:schemeClr val="accent1">
                <a:lumMod val="75000"/>
              </a:schemeClr>
            </a:solidFill>
          </a:ln>
        </p:spPr>
        <p:txBody>
          <a:bodyPr wrap="square" rtlCol="0">
            <a:spAutoFit/>
          </a:bodyPr>
          <a:lstStyle/>
          <a:p>
            <a:pPr indent="0" fontAlgn="auto">
              <a:lnSpc>
                <a:spcPct val="125000"/>
              </a:lnSpc>
            </a:pPr>
            <a:r>
              <a:rPr lang="zh-CN" altLang="en-US" sz="2000"/>
              <a:t>识记方法：“望”的本义是“向远处看”,故有“观察”之义;“希望,盼望”不就是“向远处看”的抽象形式吗?(由空间的“远”转变为时间的“远”)“名誉，名望”当然是每个人所期望的，反义引申为“埋怨,责怪”。农历每月十五日前后“日月相望”,所以这一天又叫“望日”。</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703580" y="1000125"/>
            <a:ext cx="11078210" cy="4184650"/>
          </a:xfrm>
          <a:prstGeom prst="rect">
            <a:avLst/>
          </a:prstGeom>
          <a:noFill/>
        </p:spPr>
        <p:txBody>
          <a:bodyPr wrap="square" rtlCol="0">
            <a:spAutoFit/>
          </a:bodyPr>
          <a:lstStyle/>
          <a:p>
            <a:pPr algn="l">
              <a:lnSpc>
                <a:spcPct val="150000"/>
              </a:lnSpc>
            </a:pPr>
            <a:r>
              <a:rPr lang="zh-CN" sz="2800">
                <a:latin typeface="楷体" panose="02010609060101010101" charset="-122"/>
                <a:ea typeface="楷体" panose="02010609060101010101" charset="-122"/>
              </a:rPr>
              <a:t>解释加点字：</a:t>
            </a:r>
            <a:endParaRPr lang="zh-CN" sz="2800">
              <a:latin typeface="楷体" panose="02010609060101010101" charset="-122"/>
              <a:ea typeface="楷体" panose="02010609060101010101" charset="-122"/>
            </a:endParaRPr>
          </a:p>
          <a:p>
            <a:pPr indent="0" algn="l" fontAlgn="auto">
              <a:lnSpc>
                <a:spcPct val="200000"/>
              </a:lnSpc>
            </a:pPr>
            <a:r>
              <a:rPr lang="zh-CN" sz="2800">
                <a:latin typeface="楷体" panose="02010609060101010101" charset="-122"/>
                <a:ea typeface="楷体" panose="02010609060101010101" charset="-122"/>
              </a:rPr>
              <a:t>三月之望(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)，司马迁因李陵之事受刑,有望(</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	)辞。日夜望</a:t>
            </a:r>
            <a:r>
              <a:rPr lang="zh-CN" sz="2800">
                <a:latin typeface="楷体" panose="02010609060101010101" charset="-122"/>
                <a:ea typeface="楷体" panose="02010609060101010101" charset="-122"/>
                <a:sym typeface="+mn-ea"/>
              </a:rPr>
              <a:t>(</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rPr>
              <a:t>)友至,心恨,后友到,友曰:“此等君王，望(</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)之不似仁君。汝宜珍重。迁发愤,遂著《史记》,名望(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)震于后世。</a:t>
            </a:r>
            <a:endParaRPr lang="zh-CN" sz="2800">
              <a:latin typeface="楷体" panose="02010609060101010101" charset="-122"/>
              <a:ea typeface="楷体" panose="02010609060101010101" charset="-122"/>
            </a:endParaRPr>
          </a:p>
        </p:txBody>
      </p:sp>
      <p:sp>
        <p:nvSpPr>
          <p:cNvPr id="2" name="文本框 1" title=""/>
          <p:cNvSpPr txBox="1"/>
          <p:nvPr/>
        </p:nvSpPr>
        <p:spPr>
          <a:xfrm>
            <a:off x="2472055" y="1774825"/>
            <a:ext cx="2789555"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农历每月十五日</a:t>
            </a:r>
            <a:endParaRPr lang="zh-CN" sz="2800" b="1">
              <a:solidFill>
                <a:srgbClr val="FF0000"/>
              </a:solidFill>
              <a:latin typeface="楷体" panose="02010609060101010101" charset="-122"/>
              <a:ea typeface="楷体" panose="02010609060101010101" charset="-122"/>
            </a:endParaRPr>
          </a:p>
        </p:txBody>
      </p:sp>
      <p:sp>
        <p:nvSpPr>
          <p:cNvPr id="9" name="文本框 8" title=""/>
          <p:cNvSpPr txBox="1"/>
          <p:nvPr>
            <p:custDataLst>
              <p:tags r:id="rId2"/>
            </p:custDataLst>
          </p:nvPr>
        </p:nvSpPr>
        <p:spPr>
          <a:xfrm>
            <a:off x="835660" y="4383405"/>
            <a:ext cx="2069465"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名望，声望</a:t>
            </a:r>
            <a:endParaRPr lang="zh-CN" sz="2800" b="1">
              <a:solidFill>
                <a:srgbClr val="FF0000"/>
              </a:solidFill>
              <a:latin typeface="楷体" panose="02010609060101010101" charset="-122"/>
              <a:ea typeface="楷体" panose="02010609060101010101" charset="-122"/>
            </a:endParaRPr>
          </a:p>
        </p:txBody>
      </p:sp>
      <p:sp>
        <p:nvSpPr>
          <p:cNvPr id="10" name="文本框 9" title=""/>
          <p:cNvSpPr txBox="1"/>
          <p:nvPr>
            <p:custDataLst>
              <p:tags r:id="rId3"/>
            </p:custDataLst>
          </p:nvPr>
        </p:nvSpPr>
        <p:spPr>
          <a:xfrm>
            <a:off x="1995805" y="2679065"/>
            <a:ext cx="3180715" cy="72390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盼望，期望，希望</a:t>
            </a:r>
            <a:endParaRPr lang="zh-CN" sz="2800" b="1">
              <a:solidFill>
                <a:srgbClr val="FF0000"/>
              </a:solidFill>
              <a:latin typeface="楷体" panose="02010609060101010101" charset="-122"/>
              <a:ea typeface="楷体" panose="02010609060101010101" charset="-122"/>
            </a:endParaRPr>
          </a:p>
        </p:txBody>
      </p:sp>
      <p:sp>
        <p:nvSpPr>
          <p:cNvPr id="11" name="文本框 10" title=""/>
          <p:cNvSpPr txBox="1"/>
          <p:nvPr>
            <p:custDataLst>
              <p:tags r:id="rId4"/>
            </p:custDataLst>
          </p:nvPr>
        </p:nvSpPr>
        <p:spPr>
          <a:xfrm>
            <a:off x="1027430" y="3503295"/>
            <a:ext cx="1041400"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观察</a:t>
            </a:r>
            <a:endParaRPr lang="zh-CN" sz="2800" b="1">
              <a:solidFill>
                <a:srgbClr val="FF0000"/>
              </a:solidFill>
              <a:latin typeface="楷体" panose="02010609060101010101" charset="-122"/>
              <a:ea typeface="楷体" panose="02010609060101010101" charset="-122"/>
            </a:endParaRPr>
          </a:p>
        </p:txBody>
      </p:sp>
      <p:sp>
        <p:nvSpPr>
          <p:cNvPr id="12" name="文本框 11" title=""/>
          <p:cNvSpPr txBox="1"/>
          <p:nvPr>
            <p:custDataLst>
              <p:tags r:id="rId5"/>
            </p:custDataLst>
          </p:nvPr>
        </p:nvSpPr>
        <p:spPr>
          <a:xfrm>
            <a:off x="9613900" y="1423035"/>
            <a:ext cx="2019300"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埋怨，责怪</a:t>
            </a:r>
            <a:endParaRPr lang="zh-CN" sz="2800" b="1">
              <a:solidFill>
                <a:srgbClr val="FF0000"/>
              </a:solidFill>
              <a:latin typeface="楷体" panose="02010609060101010101" charset="-122"/>
              <a:ea typeface="楷体" panose="02010609060101010101" charset="-122"/>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47980" y="2987675"/>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“曾”是象形字,金文下边像古代一种蒸饭的器皿，上边像蒸汽冒出,合起来指古代一种做饭用的器具,即“</a:t>
            </a: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甑”的本字。后借用来表示曾经。</a:t>
            </a:r>
            <a:endParaRPr sz="2800">
              <a:latin typeface="楷体" panose="02010609060101010101" charset="-122"/>
              <a:ea typeface="楷体" panose="02010609060101010101" charset="-122"/>
            </a:endParaRPr>
          </a:p>
        </p:txBody>
      </p:sp>
      <p:pic>
        <p:nvPicPr>
          <p:cNvPr id="2" name="图片 1" title=""/>
          <p:cNvPicPr>
            <a:picLocks noChangeAspect="1"/>
          </p:cNvPicPr>
          <p:nvPr>
            <p:custDataLst>
              <p:tags r:id="rId3"/>
            </p:custDataLst>
          </p:nvPr>
        </p:nvPicPr>
        <p:blipFill>
          <a:blip r:embed="rId2"/>
          <a:stretch>
            <a:fillRect/>
          </a:stretch>
        </p:blipFill>
        <p:spPr>
          <a:xfrm>
            <a:off x="3228975" y="1044575"/>
            <a:ext cx="1599565" cy="1289685"/>
          </a:xfrm>
          <a:prstGeom prst="rect">
            <a:avLst/>
          </a:prstGeom>
        </p:spPr>
      </p:pic>
      <p:pic>
        <p:nvPicPr>
          <p:cNvPr id="8" name="图片 7" title=""/>
          <p:cNvPicPr>
            <a:picLocks noChangeAspect="1"/>
          </p:cNvPicPr>
          <p:nvPr>
            <p:custDataLst>
              <p:tags r:id="rId5"/>
            </p:custDataLst>
          </p:nvPr>
        </p:nvPicPr>
        <p:blipFill>
          <a:blip r:embed="rId4"/>
          <a:stretch>
            <a:fillRect/>
          </a:stretch>
        </p:blipFill>
        <p:spPr>
          <a:xfrm>
            <a:off x="5443220" y="1041400"/>
            <a:ext cx="1624965" cy="1292860"/>
          </a:xfrm>
          <a:prstGeom prst="rect">
            <a:avLst/>
          </a:prstGeom>
        </p:spPr>
      </p:pic>
      <p:sp>
        <p:nvSpPr>
          <p:cNvPr id="9" name="文本框 8" title=""/>
          <p:cNvSpPr txBox="1"/>
          <p:nvPr>
            <p:custDataLst>
              <p:tags r:id="rId6"/>
            </p:custDataLst>
          </p:nvPr>
        </p:nvSpPr>
        <p:spPr>
          <a:xfrm>
            <a:off x="7339330" y="-36195"/>
            <a:ext cx="1360170" cy="1199515"/>
          </a:xfrm>
          <a:prstGeom prst="rect">
            <a:avLst/>
          </a:prstGeom>
          <a:noFill/>
        </p:spPr>
        <p:txBody>
          <a:bodyPr wrap="square" rtlCol="0">
            <a:noAutofit/>
          </a:bodyPr>
          <a:lstStyle/>
          <a:p>
            <a:r>
              <a:rPr lang="en-US" altLang="zh-CN" sz="7200">
                <a:solidFill>
                  <a:srgbClr val="FF0000"/>
                </a:solidFill>
                <a:latin typeface="楷体" panose="02010609060101010101" charset="-122"/>
                <a:ea typeface="楷体" panose="02010609060101010101" charset="-122"/>
              </a:rPr>
              <a:t>                                          </a:t>
            </a:r>
            <a:r>
              <a:rPr lang="zh-CN" altLang="en-US" sz="7200">
                <a:solidFill>
                  <a:srgbClr val="FF0000"/>
                </a:solidFill>
                <a:latin typeface="楷体" panose="02010609060101010101" charset="-122"/>
                <a:ea typeface="楷体" panose="02010609060101010101" charset="-122"/>
              </a:rPr>
              <a:t>曾</a:t>
            </a:r>
            <a:endParaRPr lang="zh-CN" altLang="en-US" sz="7200">
              <a:solidFill>
                <a:srgbClr val="FF0000"/>
              </a:solidFill>
              <a:latin typeface="楷体" panose="02010609060101010101" charset="-122"/>
              <a:ea typeface="楷体" panose="02010609060101010101" charset="-122"/>
            </a:endParaRPr>
          </a:p>
        </p:txBody>
      </p:sp>
      <p:sp>
        <p:nvSpPr>
          <p:cNvPr id="6" name="标题 1" title=""/>
          <p:cNvSpPr>
            <a:spLocks noGrp="1"/>
          </p:cNvSpPr>
          <p:nvPr>
            <p:custDataLst>
              <p:tags r:id="rId7"/>
            </p:custDataLst>
          </p:nvPr>
        </p:nvSpPr>
        <p:spPr>
          <a:xfrm>
            <a:off x="39058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54965" y="243205"/>
            <a:ext cx="9488170" cy="4399915"/>
          </a:xfrm>
          <a:prstGeom prst="rect">
            <a:avLst/>
          </a:prstGeom>
          <a:noFill/>
        </p:spPr>
        <p:txBody>
          <a:bodyPr wrap="square" rtlCol="0">
            <a:spAutoFit/>
          </a:bodyPr>
          <a:lstStyle/>
          <a:p>
            <a:pPr algn="l">
              <a:lnSpc>
                <a:spcPct val="200000"/>
              </a:lnSpc>
            </a:pPr>
            <a:r>
              <a:rPr lang="zh-CN" sz="2800">
                <a:latin typeface="楷体" panose="02010609060101010101" charset="-122"/>
                <a:ea typeface="楷体" panose="02010609060101010101" charset="-122"/>
              </a:rPr>
              <a:t>天地</a:t>
            </a:r>
            <a:r>
              <a:rPr lang="zh-CN" sz="2800" b="1">
                <a:solidFill>
                  <a:srgbClr val="FF0000"/>
                </a:solidFill>
                <a:latin typeface="楷体" panose="02010609060101010101" charset="-122"/>
                <a:ea typeface="楷体" panose="02010609060101010101" charset="-122"/>
              </a:rPr>
              <a:t>曾</a:t>
            </a:r>
            <a:r>
              <a:rPr lang="zh-CN" sz="2800">
                <a:latin typeface="楷体" panose="02010609060101010101" charset="-122"/>
                <a:ea typeface="楷体" panose="02010609060101010101" charset="-122"/>
              </a:rPr>
              <a:t>不能以一瞬</a:t>
            </a:r>
            <a:endParaRPr lang="zh-CN" sz="2800">
              <a:latin typeface="楷体" panose="02010609060101010101" charset="-122"/>
              <a:ea typeface="楷体" panose="02010609060101010101" charset="-122"/>
            </a:endParaRPr>
          </a:p>
          <a:p>
            <a:pPr algn="l">
              <a:lnSpc>
                <a:spcPct val="200000"/>
              </a:lnSpc>
            </a:pPr>
            <a:r>
              <a:rPr lang="zh-CN" sz="2800" b="1">
                <a:solidFill>
                  <a:srgbClr val="FF0000"/>
                </a:solidFill>
                <a:latin typeface="楷体" panose="02010609060101010101" charset="-122"/>
                <a:ea typeface="楷体" panose="02010609060101010101" charset="-122"/>
              </a:rPr>
              <a:t>曾</a:t>
            </a:r>
            <a:r>
              <a:rPr lang="zh-CN" sz="2800">
                <a:latin typeface="楷体" panose="02010609060101010101" charset="-122"/>
                <a:ea typeface="楷体" panose="02010609060101010101" charset="-122"/>
              </a:rPr>
              <a:t>益其所不能</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相逢何必</a:t>
            </a:r>
            <a:r>
              <a:rPr lang="zh-CN" sz="2800" b="1">
                <a:solidFill>
                  <a:srgbClr val="FF0000"/>
                </a:solidFill>
                <a:latin typeface="楷体" panose="02010609060101010101" charset="-122"/>
                <a:ea typeface="楷体" panose="02010609060101010101" charset="-122"/>
              </a:rPr>
              <a:t>曾</a:t>
            </a:r>
            <a:r>
              <a:rPr lang="zh-CN" sz="2800">
                <a:latin typeface="楷体" panose="02010609060101010101" charset="-122"/>
                <a:ea typeface="楷体" panose="02010609060101010101" charset="-122"/>
              </a:rPr>
              <a:t>相识</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高</a:t>
            </a:r>
            <a:r>
              <a:rPr lang="zh-CN" sz="2800" b="1">
                <a:solidFill>
                  <a:srgbClr val="FF0000"/>
                </a:solidFill>
                <a:latin typeface="楷体" panose="02010609060101010101" charset="-122"/>
                <a:ea typeface="楷体" panose="02010609060101010101" charset="-122"/>
              </a:rPr>
              <a:t>曾</a:t>
            </a:r>
            <a:r>
              <a:rPr lang="zh-CN" sz="2800">
                <a:latin typeface="楷体" panose="02010609060101010101" charset="-122"/>
                <a:ea typeface="楷体" panose="02010609060101010101" charset="-122"/>
              </a:rPr>
              <a:t>之时，隙地未尽辟（《治平篇》）</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荡胸生</a:t>
            </a:r>
            <a:r>
              <a:rPr lang="zh-CN" sz="2800" b="1">
                <a:solidFill>
                  <a:srgbClr val="FF0000"/>
                </a:solidFill>
                <a:latin typeface="楷体" panose="02010609060101010101" charset="-122"/>
                <a:ea typeface="楷体" panose="02010609060101010101" charset="-122"/>
              </a:rPr>
              <a:t>曾</a:t>
            </a:r>
            <a:r>
              <a:rPr lang="zh-CN" sz="2800">
                <a:latin typeface="楷体" panose="02010609060101010101" charset="-122"/>
                <a:ea typeface="楷体" panose="02010609060101010101" charset="-122"/>
              </a:rPr>
              <a:t>云</a:t>
            </a:r>
            <a:r>
              <a:rPr lang="zh-CN" sz="2800">
                <a:latin typeface="楷体" panose="02010609060101010101" charset="-122"/>
                <a:ea typeface="楷体" panose="02010609060101010101" charset="-122"/>
                <a:sym typeface="+mn-ea"/>
              </a:rPr>
              <a:t>（杜甫《望岳》）</a:t>
            </a:r>
            <a:endParaRPr lang="zh-CN" sz="2800">
              <a:latin typeface="楷体" panose="02010609060101010101" charset="-122"/>
              <a:ea typeface="楷体" panose="02010609060101010101" charset="-122"/>
            </a:endParaRPr>
          </a:p>
        </p:txBody>
      </p:sp>
      <p:sp>
        <p:nvSpPr>
          <p:cNvPr id="2" name="文本框 1" title=""/>
          <p:cNvSpPr txBox="1"/>
          <p:nvPr/>
        </p:nvSpPr>
        <p:spPr>
          <a:xfrm>
            <a:off x="3411855" y="401955"/>
            <a:ext cx="2789555"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竟，竟然</a:t>
            </a:r>
            <a:endParaRPr lang="zh-CN" sz="2800" b="1">
              <a:solidFill>
                <a:srgbClr val="FF0000"/>
              </a:solidFill>
              <a:latin typeface="楷体" panose="02010609060101010101" charset="-122"/>
              <a:ea typeface="楷体" panose="02010609060101010101" charset="-122"/>
            </a:endParaRPr>
          </a:p>
        </p:txBody>
      </p:sp>
      <p:sp>
        <p:nvSpPr>
          <p:cNvPr id="8" name="文本框 7" title=""/>
          <p:cNvSpPr txBox="1"/>
          <p:nvPr>
            <p:custDataLst>
              <p:tags r:id="rId2"/>
            </p:custDataLst>
          </p:nvPr>
        </p:nvSpPr>
        <p:spPr>
          <a:xfrm>
            <a:off x="2715895" y="1362710"/>
            <a:ext cx="2553335" cy="64135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同</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增</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增加</a:t>
            </a:r>
            <a:endParaRPr lang="zh-CN" altLang="en-US" sz="2800" b="1">
              <a:solidFill>
                <a:srgbClr val="FF0000"/>
              </a:solidFill>
              <a:latin typeface="楷体" panose="02010609060101010101" charset="-122"/>
              <a:ea typeface="楷体" panose="02010609060101010101" charset="-122"/>
            </a:endParaRPr>
          </a:p>
        </p:txBody>
      </p:sp>
      <p:sp>
        <p:nvSpPr>
          <p:cNvPr id="9" name="文本框 8" title=""/>
          <p:cNvSpPr txBox="1"/>
          <p:nvPr>
            <p:custDataLst>
              <p:tags r:id="rId3"/>
            </p:custDataLst>
          </p:nvPr>
        </p:nvSpPr>
        <p:spPr>
          <a:xfrm>
            <a:off x="3317240" y="2227580"/>
            <a:ext cx="1061085"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曾经</a:t>
            </a:r>
            <a:endParaRPr lang="zh-CN" sz="2800" b="1">
              <a:solidFill>
                <a:srgbClr val="FF0000"/>
              </a:solidFill>
              <a:latin typeface="楷体" panose="02010609060101010101" charset="-122"/>
              <a:ea typeface="楷体" panose="02010609060101010101" charset="-122"/>
            </a:endParaRPr>
          </a:p>
        </p:txBody>
      </p:sp>
      <p:sp>
        <p:nvSpPr>
          <p:cNvPr id="10" name="文本框 9" title=""/>
          <p:cNvSpPr txBox="1"/>
          <p:nvPr>
            <p:custDataLst>
              <p:tags r:id="rId4"/>
            </p:custDataLst>
          </p:nvPr>
        </p:nvSpPr>
        <p:spPr>
          <a:xfrm>
            <a:off x="5493385" y="3830320"/>
            <a:ext cx="3180715" cy="72390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同</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层</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，重叠</a:t>
            </a:r>
            <a:endParaRPr lang="zh-CN" altLang="en-US" sz="2800" b="1">
              <a:solidFill>
                <a:srgbClr val="FF0000"/>
              </a:solidFill>
              <a:latin typeface="楷体" panose="02010609060101010101" charset="-122"/>
              <a:ea typeface="楷体" panose="02010609060101010101" charset="-122"/>
            </a:endParaRPr>
          </a:p>
        </p:txBody>
      </p:sp>
      <p:sp>
        <p:nvSpPr>
          <p:cNvPr id="13" name="文本框 12" title=""/>
          <p:cNvSpPr txBox="1"/>
          <p:nvPr/>
        </p:nvSpPr>
        <p:spPr>
          <a:xfrm>
            <a:off x="5559425" y="516255"/>
            <a:ext cx="6485255" cy="860425"/>
          </a:xfrm>
          <a:prstGeom prst="rect">
            <a:avLst/>
          </a:prstGeom>
          <a:noFill/>
          <a:ln>
            <a:solidFill>
              <a:schemeClr val="accent1">
                <a:lumMod val="75000"/>
              </a:schemeClr>
            </a:solidFill>
          </a:ln>
        </p:spPr>
        <p:txBody>
          <a:bodyPr wrap="square" rtlCol="0">
            <a:spAutoFit/>
          </a:bodyPr>
          <a:lstStyle/>
          <a:p>
            <a:pPr algn="l">
              <a:lnSpc>
                <a:spcPct val="125000"/>
              </a:lnSpc>
              <a:buClrTx/>
              <a:buSzTx/>
              <a:buFontTx/>
            </a:pPr>
            <a:r>
              <a:rPr lang="zh-CN" altLang="en-US" sz="2000"/>
              <a:t>识记方法：</a:t>
            </a:r>
            <a:endParaRPr lang="zh-CN" altLang="en-US" sz="2000"/>
          </a:p>
          <a:p>
            <a:pPr algn="l">
              <a:lnSpc>
                <a:spcPct val="125000"/>
              </a:lnSpc>
              <a:buClrTx/>
              <a:buSzTx/>
              <a:buFontTx/>
            </a:pPr>
            <a:r>
              <a:rPr lang="zh-CN" altLang="en-US" sz="2000"/>
              <a:t>隔两代的亲属叫“曾”,后借为“增”义,虚化为“曾经”。</a:t>
            </a:r>
            <a:endParaRPr lang="zh-CN" altLang="en-US" sz="2000"/>
          </a:p>
        </p:txBody>
      </p:sp>
      <p:sp>
        <p:nvSpPr>
          <p:cNvPr id="3" name="文本框 2" title=""/>
          <p:cNvSpPr txBox="1"/>
          <p:nvPr>
            <p:custDataLst>
              <p:tags r:id="rId5"/>
            </p:custDataLst>
          </p:nvPr>
        </p:nvSpPr>
        <p:spPr>
          <a:xfrm>
            <a:off x="6633845" y="3106420"/>
            <a:ext cx="4239260"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与自己隔着两代的亲属</a:t>
            </a:r>
            <a:endParaRPr lang="zh-CN" sz="2800" b="1">
              <a:solidFill>
                <a:srgbClr val="FF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3" grpId="0"/>
      <p:bldP spid="13"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1880870" y="245046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6" name="标题 1" title=""/>
          <p:cNvSpPr>
            <a:spLocks noGrp="1"/>
          </p:cNvSpPr>
          <p:nvPr>
            <p:custDataLst>
              <p:tags r:id="rId3"/>
            </p:custDataLst>
          </p:nvPr>
        </p:nvSpPr>
        <p:spPr>
          <a:xfrm>
            <a:off x="2161540" y="1326515"/>
            <a:ext cx="8361680" cy="274256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sym typeface="+mn-ea"/>
              </a:rPr>
              <a:t>《赤壁赋》单篇梳理基础积累</a:t>
            </a:r>
            <a:endParaRPr lang="zh-CN" altLang="en-US" sz="4400">
              <a:latin typeface="楷体" panose="02010609060101010101" charset="-122"/>
              <a:ea typeface="楷体" panose="02010609060101010101" charset="-122"/>
            </a:endParaRPr>
          </a:p>
          <a:p>
            <a:pPr algn="l">
              <a:lnSpc>
                <a:spcPct val="150000"/>
              </a:lnSpc>
            </a:pP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76860" y="1019175"/>
            <a:ext cx="11851005" cy="3969385"/>
          </a:xfrm>
          <a:prstGeom prst="rect">
            <a:avLst/>
          </a:prstGeom>
          <a:noFill/>
        </p:spPr>
        <p:txBody>
          <a:bodyPr wrap="square" rtlCol="0">
            <a:spAutoFit/>
          </a:bodyPr>
          <a:lstStyle/>
          <a:p>
            <a:pPr algn="l">
              <a:lnSpc>
                <a:spcPct val="150000"/>
              </a:lnSpc>
            </a:pPr>
            <a:r>
              <a:rPr lang="zh-CN" sz="2800">
                <a:latin typeface="楷体" panose="02010609060101010101" charset="-122"/>
                <a:ea typeface="楷体" panose="02010609060101010101" charset="-122"/>
              </a:rPr>
              <a:t>解释加点字：</a:t>
            </a:r>
            <a:endParaRPr lang="zh-CN" sz="2800">
              <a:latin typeface="楷体" panose="02010609060101010101" charset="-122"/>
              <a:ea typeface="楷体" panose="02010609060101010101" charset="-122"/>
            </a:endParaRPr>
          </a:p>
          <a:p>
            <a:pPr algn="l">
              <a:lnSpc>
                <a:spcPct val="150000"/>
              </a:lnSpc>
            </a:pPr>
            <a:r>
              <a:rPr lang="zh-CN" sz="2800">
                <a:latin typeface="楷体" panose="02010609060101010101" charset="-122"/>
                <a:ea typeface="楷体" panose="02010609060101010101" charset="-122"/>
              </a:rPr>
              <a:t> 愚公自曾(</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	)祖起居于	太行、王屋山下。因太行、王屋二山阻隔,出入不便，愚公全家曾(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)齐议移山。于是率妻子移山，几度春秋，山不加少。愚公之邻人智叟望山上曾(</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)云,笑之。愚公笑曰:“何曾</a:t>
            </a:r>
            <a:r>
              <a:rPr lang="zh-CN" sz="2800">
                <a:latin typeface="楷体" panose="02010609060101010101" charset="-122"/>
                <a:ea typeface="楷体" panose="02010609060101010101" charset="-122"/>
                <a:sym typeface="+mn-ea"/>
              </a:rPr>
              <a:t>(</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rPr>
              <a:t>	)不若孩儿?世代移山，终有竟日。”</a:t>
            </a:r>
            <a:endParaRPr lang="zh-CN" sz="2800">
              <a:latin typeface="楷体" panose="02010609060101010101" charset="-122"/>
              <a:ea typeface="楷体" panose="02010609060101010101" charset="-122"/>
            </a:endParaRPr>
          </a:p>
          <a:p>
            <a:pPr algn="l">
              <a:lnSpc>
                <a:spcPct val="150000"/>
              </a:lnSpc>
            </a:pPr>
            <a:endParaRPr lang="zh-CN" sz="2800">
              <a:latin typeface="楷体" panose="02010609060101010101" charset="-122"/>
              <a:ea typeface="楷体" panose="02010609060101010101" charset="-122"/>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
        <p:nvSpPr>
          <p:cNvPr id="3" name="文本框 2" title=""/>
          <p:cNvSpPr txBox="1"/>
          <p:nvPr>
            <p:custDataLst>
              <p:tags r:id="rId2"/>
            </p:custDataLst>
          </p:nvPr>
        </p:nvSpPr>
        <p:spPr>
          <a:xfrm>
            <a:off x="3179445" y="3547745"/>
            <a:ext cx="1714500"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竟，竟然</a:t>
            </a:r>
            <a:endParaRPr lang="zh-CN" sz="2800" b="1">
              <a:solidFill>
                <a:srgbClr val="FF0000"/>
              </a:solidFill>
              <a:latin typeface="楷体" panose="02010609060101010101" charset="-122"/>
              <a:ea typeface="楷体" panose="02010609060101010101" charset="-122"/>
            </a:endParaRPr>
          </a:p>
        </p:txBody>
      </p:sp>
      <p:sp>
        <p:nvSpPr>
          <p:cNvPr id="6" name="文本框 5" title=""/>
          <p:cNvSpPr txBox="1"/>
          <p:nvPr>
            <p:custDataLst>
              <p:tags r:id="rId3"/>
            </p:custDataLst>
          </p:nvPr>
        </p:nvSpPr>
        <p:spPr>
          <a:xfrm>
            <a:off x="6293485" y="2321560"/>
            <a:ext cx="1061085"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曾经</a:t>
            </a:r>
            <a:endParaRPr lang="zh-CN" sz="2800" b="1">
              <a:solidFill>
                <a:srgbClr val="FF0000"/>
              </a:solidFill>
              <a:latin typeface="楷体" panose="02010609060101010101" charset="-122"/>
              <a:ea typeface="楷体" panose="02010609060101010101" charset="-122"/>
            </a:endParaRPr>
          </a:p>
        </p:txBody>
      </p:sp>
      <p:sp>
        <p:nvSpPr>
          <p:cNvPr id="7" name="文本框 6" title=""/>
          <p:cNvSpPr txBox="1"/>
          <p:nvPr>
            <p:custDataLst>
              <p:tags r:id="rId4"/>
            </p:custDataLst>
          </p:nvPr>
        </p:nvSpPr>
        <p:spPr>
          <a:xfrm>
            <a:off x="7886065" y="2938145"/>
            <a:ext cx="3180715" cy="72390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同</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层</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，重叠</a:t>
            </a:r>
            <a:endParaRPr lang="zh-CN" altLang="en-US" sz="2800" b="1">
              <a:solidFill>
                <a:srgbClr val="FF0000"/>
              </a:solidFill>
              <a:latin typeface="楷体" panose="02010609060101010101" charset="-122"/>
              <a:ea typeface="楷体" panose="02010609060101010101" charset="-122"/>
            </a:endParaRPr>
          </a:p>
        </p:txBody>
      </p:sp>
      <p:sp>
        <p:nvSpPr>
          <p:cNvPr id="14" name="文本框 13" title=""/>
          <p:cNvSpPr txBox="1"/>
          <p:nvPr>
            <p:custDataLst>
              <p:tags r:id="rId5"/>
            </p:custDataLst>
          </p:nvPr>
        </p:nvSpPr>
        <p:spPr>
          <a:xfrm>
            <a:off x="2152650" y="1676400"/>
            <a:ext cx="4239260"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与自己隔着两代的亲属</a:t>
            </a:r>
            <a:endParaRPr lang="zh-CN" sz="2800" b="1">
              <a:solidFill>
                <a:srgbClr val="FF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47980" y="2568575"/>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“望”是会意字,甲骨文上边是“目”字,中间是“人”字，下边是“土”字,合起来指人站在地上举目眺望。表示眺望。</a:t>
            </a:r>
            <a:endParaRPr sz="2800">
              <a:latin typeface="楷体" panose="02010609060101010101" charset="-122"/>
              <a:ea typeface="楷体" panose="02010609060101010101" charset="-122"/>
            </a:endParaRPr>
          </a:p>
        </p:txBody>
      </p:sp>
      <p:pic>
        <p:nvPicPr>
          <p:cNvPr id="2" name="图片 1" title=""/>
          <p:cNvPicPr>
            <a:picLocks noChangeAspect="1"/>
          </p:cNvPicPr>
          <p:nvPr>
            <p:custDataLst>
              <p:tags r:id="rId3"/>
            </p:custDataLst>
          </p:nvPr>
        </p:nvPicPr>
        <p:blipFill>
          <a:blip r:embed="rId2"/>
          <a:stretch>
            <a:fillRect/>
          </a:stretch>
        </p:blipFill>
        <p:spPr>
          <a:xfrm>
            <a:off x="3703955" y="914400"/>
            <a:ext cx="1257300" cy="1362075"/>
          </a:xfrm>
          <a:prstGeom prst="rect">
            <a:avLst/>
          </a:prstGeom>
        </p:spPr>
      </p:pic>
      <p:sp>
        <p:nvSpPr>
          <p:cNvPr id="8" name="文本框 7" title=""/>
          <p:cNvSpPr txBox="1"/>
          <p:nvPr/>
        </p:nvSpPr>
        <p:spPr>
          <a:xfrm>
            <a:off x="5979160" y="1077595"/>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徐</a:t>
            </a:r>
            <a:endParaRPr lang="zh-CN" altLang="en-US" sz="7200">
              <a:solidFill>
                <a:srgbClr val="FF0000"/>
              </a:solidFill>
              <a:latin typeface="楷体" panose="02010609060101010101" charset="-122"/>
              <a:ea typeface="楷体" panose="02010609060101010101" charset="-122"/>
            </a:endParaRPr>
          </a:p>
        </p:txBody>
      </p:sp>
      <p:sp>
        <p:nvSpPr>
          <p:cNvPr id="6" name="标题 1" title=""/>
          <p:cNvSpPr>
            <a:spLocks noGrp="1"/>
          </p:cNvSpPr>
          <p:nvPr>
            <p:custDataLst>
              <p:tags r:id="rId4"/>
            </p:custDataLst>
          </p:nvPr>
        </p:nvSpPr>
        <p:spPr>
          <a:xfrm>
            <a:off x="39058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54965" y="351155"/>
            <a:ext cx="9488170" cy="2676525"/>
          </a:xfrm>
          <a:prstGeom prst="rect">
            <a:avLst/>
          </a:prstGeom>
          <a:noFill/>
        </p:spPr>
        <p:txBody>
          <a:bodyPr wrap="square" rtlCol="0">
            <a:spAutoFit/>
          </a:bodyPr>
          <a:lstStyle/>
          <a:p>
            <a:pPr algn="l">
              <a:lnSpc>
                <a:spcPct val="200000"/>
              </a:lnSpc>
            </a:pPr>
            <a:r>
              <a:rPr lang="zh-CN" sz="2800">
                <a:latin typeface="楷体" panose="02010609060101010101" charset="-122"/>
                <a:ea typeface="楷体" panose="02010609060101010101" charset="-122"/>
              </a:rPr>
              <a:t>清风徐来，水波不兴</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宜为人主，安徐而重固（《国语》）</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鲁人徐伤归父之无后也（《公羊传》）</a:t>
            </a:r>
            <a:endParaRPr lang="zh-CN" sz="2800">
              <a:latin typeface="楷体" panose="02010609060101010101" charset="-122"/>
              <a:ea typeface="楷体" panose="02010609060101010101" charset="-122"/>
            </a:endParaRPr>
          </a:p>
        </p:txBody>
      </p:sp>
      <p:sp>
        <p:nvSpPr>
          <p:cNvPr id="2" name="文本框 1" title=""/>
          <p:cNvSpPr txBox="1"/>
          <p:nvPr/>
        </p:nvSpPr>
        <p:spPr>
          <a:xfrm>
            <a:off x="3792220" y="516255"/>
            <a:ext cx="2789555"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缓慢，慢慢地</a:t>
            </a:r>
            <a:endParaRPr lang="zh-CN" sz="2800" b="1">
              <a:solidFill>
                <a:srgbClr val="FF0000"/>
              </a:solidFill>
              <a:latin typeface="楷体" panose="02010609060101010101" charset="-122"/>
              <a:ea typeface="楷体" panose="02010609060101010101" charset="-122"/>
            </a:endParaRPr>
          </a:p>
        </p:txBody>
      </p:sp>
      <p:sp>
        <p:nvSpPr>
          <p:cNvPr id="8" name="文本框 7" title=""/>
          <p:cNvSpPr txBox="1"/>
          <p:nvPr>
            <p:custDataLst>
              <p:tags r:id="rId2"/>
            </p:custDataLst>
          </p:nvPr>
        </p:nvSpPr>
        <p:spPr>
          <a:xfrm>
            <a:off x="5885815" y="1362710"/>
            <a:ext cx="2738755" cy="64135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安闲稳重的样子</a:t>
            </a:r>
            <a:endParaRPr lang="zh-CN" sz="2800" b="1">
              <a:solidFill>
                <a:srgbClr val="FF0000"/>
              </a:solidFill>
              <a:latin typeface="楷体" panose="02010609060101010101" charset="-122"/>
              <a:ea typeface="楷体" panose="02010609060101010101" charset="-122"/>
            </a:endParaRPr>
          </a:p>
        </p:txBody>
      </p:sp>
      <p:sp>
        <p:nvSpPr>
          <p:cNvPr id="9" name="文本框 8" title=""/>
          <p:cNvSpPr txBox="1"/>
          <p:nvPr>
            <p:custDataLst>
              <p:tags r:id="rId3"/>
            </p:custDataLst>
          </p:nvPr>
        </p:nvSpPr>
        <p:spPr>
          <a:xfrm>
            <a:off x="6487160" y="2227580"/>
            <a:ext cx="3437890" cy="645160"/>
          </a:xfrm>
          <a:prstGeom prst="rect">
            <a:avLst/>
          </a:prstGeom>
          <a:noFill/>
        </p:spPr>
        <p:txBody>
          <a:bodyPr wrap="square" rtlCol="0">
            <a:noAutofit/>
          </a:bodyPr>
          <a:lstStyle/>
          <a:p>
            <a:pPr algn="l">
              <a:lnSpc>
                <a:spcPct val="150000"/>
              </a:lnSpc>
            </a:pPr>
            <a:r>
              <a:rPr lang="zh-CN" sz="2800" b="1">
                <a:solidFill>
                  <a:srgbClr val="FF0000"/>
                </a:solidFill>
                <a:latin typeface="楷体" panose="02010609060101010101" charset="-122"/>
                <a:ea typeface="楷体" panose="02010609060101010101" charset="-122"/>
              </a:rPr>
              <a:t>同</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俱</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，全、都</a:t>
            </a:r>
            <a:endParaRPr lang="zh-CN" altLang="en-US" sz="2800" b="1">
              <a:solidFill>
                <a:srgbClr val="FF0000"/>
              </a:solidFill>
              <a:latin typeface="楷体" panose="02010609060101010101" charset="-122"/>
              <a:ea typeface="楷体" panose="02010609060101010101" charset="-122"/>
            </a:endParaRPr>
          </a:p>
        </p:txBody>
      </p:sp>
      <p:sp>
        <p:nvSpPr>
          <p:cNvPr id="13" name="文本框 12" title=""/>
          <p:cNvSpPr txBox="1"/>
          <p:nvPr/>
        </p:nvSpPr>
        <p:spPr>
          <a:xfrm>
            <a:off x="1586230" y="3664585"/>
            <a:ext cx="9102090" cy="860425"/>
          </a:xfrm>
          <a:prstGeom prst="rect">
            <a:avLst/>
          </a:prstGeom>
          <a:noFill/>
          <a:ln>
            <a:solidFill>
              <a:schemeClr val="accent1"/>
            </a:solidFill>
          </a:ln>
        </p:spPr>
        <p:txBody>
          <a:bodyPr wrap="square" rtlCol="0">
            <a:spAutoFit/>
          </a:bodyPr>
          <a:lstStyle/>
          <a:p>
            <a:pPr algn="l">
              <a:lnSpc>
                <a:spcPct val="125000"/>
              </a:lnSpc>
              <a:buClrTx/>
              <a:buSzTx/>
              <a:buNone/>
            </a:pPr>
            <a:r>
              <a:rPr lang="zh-CN" altLang="en-US" sz="2000"/>
              <a:t>识记方法：</a:t>
            </a:r>
            <a:endParaRPr lang="zh-CN" altLang="en-US" sz="2000"/>
          </a:p>
          <a:p>
            <a:pPr algn="l">
              <a:lnSpc>
                <a:spcPct val="125000"/>
              </a:lnSpc>
              <a:buClrTx/>
              <a:buSzTx/>
              <a:buNone/>
            </a:pPr>
            <a:r>
              <a:rPr lang="zh-CN" altLang="en-US" sz="2000"/>
              <a:t>“徐”是形声字,小篆从“彳”部,余声(韵母相同)。表示慢走，后引申为缓慢之意。</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3"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528955" y="1310005"/>
            <a:ext cx="11590655" cy="2676525"/>
          </a:xfrm>
          <a:prstGeom prst="rect">
            <a:avLst/>
          </a:prstGeom>
          <a:noFill/>
        </p:spPr>
        <p:txBody>
          <a:bodyPr wrap="square" rtlCol="0">
            <a:spAutoFit/>
          </a:bodyPr>
          <a:lstStyle/>
          <a:p>
            <a:pPr algn="l">
              <a:lnSpc>
                <a:spcPct val="150000"/>
              </a:lnSpc>
            </a:pPr>
            <a:r>
              <a:rPr lang="zh-CN" sz="2800">
                <a:latin typeface="楷体" panose="02010609060101010101" charset="-122"/>
                <a:ea typeface="楷体" panose="02010609060101010101" charset="-122"/>
              </a:rPr>
              <a:t>解释加点字：</a:t>
            </a:r>
            <a:endParaRPr lang="zh-CN" sz="2800">
              <a:latin typeface="楷体" panose="02010609060101010101" charset="-122"/>
              <a:ea typeface="楷体" panose="02010609060101010101" charset="-122"/>
            </a:endParaRPr>
          </a:p>
          <a:p>
            <a:pPr algn="l">
              <a:lnSpc>
                <a:spcPct val="150000"/>
              </a:lnSpc>
            </a:pPr>
            <a:r>
              <a:rPr lang="zh-CN" sz="2800">
                <a:latin typeface="楷体" panose="02010609060101010101" charset="-122"/>
                <a:ea typeface="楷体" panose="02010609060101010101" charset="-122"/>
              </a:rPr>
              <a:t>城北徐(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)公儒雅，一日散步,见清风徐(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)来神清目爽。</a:t>
            </a:r>
            <a:endParaRPr lang="zh-CN" sz="2800">
              <a:latin typeface="楷体" panose="02010609060101010101" charset="-122"/>
              <a:ea typeface="楷体" panose="02010609060101010101" charset="-122"/>
            </a:endParaRPr>
          </a:p>
          <a:p>
            <a:pPr algn="l">
              <a:lnSpc>
                <a:spcPct val="150000"/>
              </a:lnSpc>
            </a:pPr>
            <a:endParaRPr lang="zh-CN" sz="2800">
              <a:latin typeface="楷体" panose="02010609060101010101" charset="-122"/>
              <a:ea typeface="楷体" panose="02010609060101010101" charset="-122"/>
            </a:endParaRPr>
          </a:p>
          <a:p>
            <a:pPr algn="l">
              <a:lnSpc>
                <a:spcPct val="150000"/>
              </a:lnSpc>
            </a:pPr>
            <a:endParaRPr lang="zh-CN" sz="2800">
              <a:latin typeface="楷体" panose="02010609060101010101" charset="-122"/>
              <a:ea typeface="楷体" panose="02010609060101010101" charset="-122"/>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
        <p:nvSpPr>
          <p:cNvPr id="3" name="文本框 2" title=""/>
          <p:cNvSpPr txBox="1"/>
          <p:nvPr>
            <p:custDataLst>
              <p:tags r:id="rId2"/>
            </p:custDataLst>
          </p:nvPr>
        </p:nvSpPr>
        <p:spPr>
          <a:xfrm>
            <a:off x="7671435" y="1962150"/>
            <a:ext cx="2789555"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缓慢，慢慢地</a:t>
            </a:r>
            <a:endParaRPr lang="zh-CN" sz="2800" b="1">
              <a:solidFill>
                <a:srgbClr val="FF0000"/>
              </a:solidFill>
              <a:latin typeface="楷体" panose="02010609060101010101" charset="-122"/>
              <a:ea typeface="楷体" panose="02010609060101010101" charset="-122"/>
            </a:endParaRPr>
          </a:p>
        </p:txBody>
      </p:sp>
      <p:sp>
        <p:nvSpPr>
          <p:cNvPr id="5" name="文本框 4" title=""/>
          <p:cNvSpPr txBox="1"/>
          <p:nvPr>
            <p:custDataLst>
              <p:tags r:id="rId3"/>
            </p:custDataLst>
          </p:nvPr>
        </p:nvSpPr>
        <p:spPr>
          <a:xfrm>
            <a:off x="1943100" y="1946275"/>
            <a:ext cx="1162685" cy="737235"/>
          </a:xfrm>
          <a:prstGeom prst="rect">
            <a:avLst/>
          </a:prstGeom>
          <a:noFill/>
        </p:spPr>
        <p:txBody>
          <a:bodyPr wrap="square" rtlCol="0">
            <a:spAutoFit/>
          </a:bodyPr>
          <a:lstStyle/>
          <a:p>
            <a:pPr algn="l">
              <a:lnSpc>
                <a:spcPct val="150000"/>
              </a:lnSpc>
            </a:pPr>
            <a:r>
              <a:rPr lang="zh-CN" sz="2800" b="1">
                <a:solidFill>
                  <a:srgbClr val="FF0000"/>
                </a:solidFill>
                <a:latin typeface="楷体" panose="02010609060101010101" charset="-122"/>
                <a:ea typeface="楷体" panose="02010609060101010101" charset="-122"/>
              </a:rPr>
              <a:t>姓氏</a:t>
            </a:r>
            <a:endParaRPr lang="zh-CN" sz="2800" b="1">
              <a:solidFill>
                <a:srgbClr val="FF0000"/>
              </a:solidFill>
              <a:latin typeface="楷体" panose="02010609060101010101" charset="-122"/>
              <a:ea typeface="楷体" panose="02010609060101010101" charset="-122"/>
            </a:endParaRPr>
          </a:p>
        </p:txBody>
      </p:sp>
      <p:pic>
        <p:nvPicPr>
          <p:cNvPr id="2" name="Picture 2"/>
          <p:cNvPicPr>
            <a:picLocks noChangeAspect="1"/>
          </p:cNvPicPr>
          <p:nvPr/>
        </p:nvPicPr>
        <p:blipFill>
          <a:blip r:embed="rId4"/>
          <a:stretch>
            <a:fillRect/>
          </a:stretch>
        </p:blipFill>
        <p:spPr>
          <a:xfrm flipH="1">
            <a:off x="12255500" y="109601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295015" y="1404620"/>
            <a:ext cx="4076065" cy="1753235"/>
          </a:xfrm>
          <a:prstGeom prst="rect">
            <a:avLst/>
          </a:prstGeom>
          <a:noFill/>
        </p:spPr>
        <p:txBody>
          <a:bodyPr wrap="square" rtlCol="0">
            <a:spAutoFit/>
          </a:bodyPr>
          <a:lstStyle/>
          <a:p>
            <a:pPr>
              <a:lnSpc>
                <a:spcPct val="150000"/>
              </a:lnSpc>
            </a:pPr>
            <a:r>
              <a:rPr lang="zh-CN" sz="3600" b="1">
                <a:solidFill>
                  <a:srgbClr val="FF0000"/>
                </a:solidFill>
                <a:latin typeface="楷体" panose="02010609060101010101" charset="-122"/>
                <a:ea typeface="楷体" panose="02010609060101010101" charset="-122"/>
              </a:rPr>
              <a:t>冯</a:t>
            </a:r>
            <a:r>
              <a:rPr lang="zh-CN" sz="3600">
                <a:latin typeface="楷体" panose="02010609060101010101" charset="-122"/>
                <a:ea typeface="楷体" panose="02010609060101010101" charset="-122"/>
              </a:rPr>
              <a:t>虚御风</a:t>
            </a:r>
            <a:endParaRPr lang="zh-CN" sz="3600">
              <a:latin typeface="楷体" panose="02010609060101010101" charset="-122"/>
              <a:ea typeface="楷体" panose="02010609060101010101" charset="-122"/>
            </a:endParaRPr>
          </a:p>
          <a:p>
            <a:pPr>
              <a:lnSpc>
                <a:spcPct val="150000"/>
              </a:lnSpc>
            </a:pPr>
            <a:r>
              <a:rPr lang="zh-CN" sz="3600">
                <a:latin typeface="楷体" panose="02010609060101010101" charset="-122"/>
                <a:ea typeface="楷体" panose="02010609060101010101" charset="-122"/>
              </a:rPr>
              <a:t>山川相</a:t>
            </a:r>
            <a:r>
              <a:rPr lang="zh-CN" sz="3600" b="1">
                <a:solidFill>
                  <a:srgbClr val="FF0000"/>
                </a:solidFill>
                <a:latin typeface="楷体" panose="02010609060101010101" charset="-122"/>
                <a:ea typeface="楷体" panose="02010609060101010101" charset="-122"/>
              </a:rPr>
              <a:t>缪</a:t>
            </a:r>
            <a:endParaRPr lang="zh-CN" sz="3600" b="1">
              <a:solidFill>
                <a:srgbClr val="FF0000"/>
              </a:solidFill>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001135" y="2597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6" name="标题 1" title=""/>
          <p:cNvSpPr>
            <a:spLocks noGrp="1"/>
          </p:cNvSpPr>
          <p:nvPr>
            <p:custDataLst>
              <p:tags r:id="rId3"/>
            </p:custDataLst>
          </p:nvPr>
        </p:nvSpPr>
        <p:spPr>
          <a:xfrm>
            <a:off x="483933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sym typeface="+mn-ea"/>
              </a:rPr>
              <a:t>2.</a:t>
            </a:r>
            <a:r>
              <a:rPr lang="zh-CN" altLang="en-US" sz="4400">
                <a:latin typeface="楷体" panose="02010609060101010101" charset="-122"/>
                <a:ea typeface="楷体" panose="02010609060101010101" charset="-122"/>
                <a:sym typeface="+mn-ea"/>
              </a:rPr>
              <a:t>通假字</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918970" y="1167765"/>
            <a:ext cx="4076065" cy="2584450"/>
          </a:xfrm>
          <a:prstGeom prst="rect">
            <a:avLst/>
          </a:prstGeom>
          <a:noFill/>
        </p:spPr>
        <p:txBody>
          <a:bodyPr wrap="square" rtlCol="0">
            <a:spAutoFit/>
          </a:bodyPr>
          <a:lstStyle/>
          <a:p>
            <a:pPr>
              <a:lnSpc>
                <a:spcPct val="150000"/>
              </a:lnSpc>
            </a:pPr>
            <a:r>
              <a:rPr lang="zh-CN" sz="3600" b="1">
                <a:solidFill>
                  <a:schemeClr val="tx1"/>
                </a:solidFill>
                <a:latin typeface="楷体" panose="02010609060101010101" charset="-122"/>
                <a:ea typeface="楷体" panose="02010609060101010101" charset="-122"/>
              </a:rPr>
              <a:t>望</a:t>
            </a:r>
            <a:r>
              <a:rPr lang="zh-CN" sz="3600" b="1">
                <a:solidFill>
                  <a:srgbClr val="FF0000"/>
                </a:solidFill>
                <a:latin typeface="楷体" panose="02010609060101010101" charset="-122"/>
                <a:ea typeface="楷体" panose="02010609060101010101" charset="-122"/>
              </a:rPr>
              <a:t>美人</a:t>
            </a:r>
            <a:r>
              <a:rPr lang="zh-CN" sz="3600" b="1">
                <a:solidFill>
                  <a:schemeClr val="tx1"/>
                </a:solidFill>
                <a:latin typeface="楷体" panose="02010609060101010101" charset="-122"/>
                <a:ea typeface="楷体" panose="02010609060101010101" charset="-122"/>
              </a:rPr>
              <a:t>兮天一方</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白露</a:t>
            </a:r>
            <a:r>
              <a:rPr lang="zh-CN" sz="3600" b="1">
                <a:solidFill>
                  <a:schemeClr val="tx1"/>
                </a:solidFill>
                <a:latin typeface="楷体" panose="02010609060101010101" charset="-122"/>
                <a:ea typeface="楷体" panose="02010609060101010101" charset="-122"/>
              </a:rPr>
              <a:t>横江水光接天</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chemeClr val="tx1"/>
                </a:solidFill>
                <a:latin typeface="楷体" panose="02010609060101010101" charset="-122"/>
                <a:ea typeface="楷体" panose="02010609060101010101" charset="-122"/>
              </a:rPr>
              <a:t>凌万顷之</a:t>
            </a:r>
            <a:r>
              <a:rPr lang="zh-CN" sz="3600" b="1">
                <a:solidFill>
                  <a:srgbClr val="FF0000"/>
                </a:solidFill>
                <a:latin typeface="楷体" panose="02010609060101010101" charset="-122"/>
                <a:ea typeface="楷体" panose="02010609060101010101" charset="-122"/>
              </a:rPr>
              <a:t>茫然</a:t>
            </a:r>
            <a:endParaRPr lang="zh-CN" sz="3600" b="1">
              <a:solidFill>
                <a:srgbClr val="FF0000"/>
              </a:solidFill>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4773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sym typeface="+mn-ea"/>
              </a:rPr>
              <a:t>3.</a:t>
            </a:r>
            <a:r>
              <a:rPr lang="zh-CN" altLang="en-US" sz="4400">
                <a:latin typeface="楷体" panose="02010609060101010101" charset="-122"/>
                <a:ea typeface="楷体" panose="02010609060101010101" charset="-122"/>
                <a:sym typeface="+mn-ea"/>
              </a:rPr>
              <a:t>古今异义</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58750" y="903605"/>
            <a:ext cx="5948045" cy="4246245"/>
          </a:xfrm>
          <a:prstGeom prst="rect">
            <a:avLst/>
          </a:prstGeom>
          <a:noFill/>
        </p:spPr>
        <p:txBody>
          <a:bodyPr wrap="square" rtlCol="0">
            <a:spAutoFit/>
          </a:bodyPr>
          <a:lstStyle/>
          <a:p>
            <a:pPr>
              <a:lnSpc>
                <a:spcPct val="150000"/>
              </a:lnSpc>
            </a:pPr>
            <a:r>
              <a:rPr lang="zh-CN" sz="3600" b="1">
                <a:solidFill>
                  <a:srgbClr val="FF0000"/>
                </a:solidFill>
                <a:latin typeface="楷体" panose="02010609060101010101" charset="-122"/>
                <a:ea typeface="楷体" panose="02010609060101010101" charset="-122"/>
              </a:rPr>
              <a:t>歌</a:t>
            </a:r>
            <a:r>
              <a:rPr lang="zh-CN" sz="3600" b="1">
                <a:solidFill>
                  <a:schemeClr val="tx1"/>
                </a:solidFill>
                <a:latin typeface="楷体" panose="02010609060101010101" charset="-122"/>
                <a:ea typeface="楷体" panose="02010609060101010101" charset="-122"/>
              </a:rPr>
              <a:t>窈窕之章</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chemeClr val="tx1"/>
                </a:solidFill>
                <a:latin typeface="楷体" panose="02010609060101010101" charset="-122"/>
                <a:ea typeface="楷体" panose="02010609060101010101" charset="-122"/>
              </a:rPr>
              <a:t>放弃</a:t>
            </a:r>
            <a:r>
              <a:rPr lang="zh-CN" sz="3600" b="1">
                <a:solidFill>
                  <a:srgbClr val="FF0000"/>
                </a:solidFill>
                <a:latin typeface="楷体" panose="02010609060101010101" charset="-122"/>
                <a:ea typeface="楷体" panose="02010609060101010101" charset="-122"/>
              </a:rPr>
              <a:t>破</a:t>
            </a:r>
            <a:r>
              <a:rPr lang="zh-CN" sz="3600" b="1">
                <a:solidFill>
                  <a:schemeClr val="tx1"/>
                </a:solidFill>
                <a:latin typeface="楷体" panose="02010609060101010101" charset="-122"/>
                <a:ea typeface="楷体" panose="02010609060101010101" charset="-122"/>
              </a:rPr>
              <a:t>荆州，</a:t>
            </a:r>
            <a:r>
              <a:rPr lang="zh-CN" sz="3600" b="1">
                <a:solidFill>
                  <a:srgbClr val="FF0000"/>
                </a:solidFill>
                <a:latin typeface="楷体" panose="02010609060101010101" charset="-122"/>
                <a:ea typeface="楷体" panose="02010609060101010101" charset="-122"/>
              </a:rPr>
              <a:t>下</a:t>
            </a:r>
            <a:r>
              <a:rPr lang="zh-CN" sz="3600" b="1">
                <a:solidFill>
                  <a:schemeClr val="tx1"/>
                </a:solidFill>
                <a:latin typeface="楷体" panose="02010609060101010101" charset="-122"/>
                <a:ea typeface="楷体" panose="02010609060101010101" charset="-122"/>
              </a:rPr>
              <a:t>江陵</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chemeClr val="tx1"/>
                </a:solidFill>
                <a:latin typeface="楷体" panose="02010609060101010101" charset="-122"/>
                <a:ea typeface="楷体" panose="02010609060101010101" charset="-122"/>
              </a:rPr>
              <a:t>顺流而</a:t>
            </a:r>
            <a:r>
              <a:rPr lang="zh-CN" sz="3600" b="1">
                <a:solidFill>
                  <a:srgbClr val="FF0000"/>
                </a:solidFill>
                <a:latin typeface="楷体" panose="02010609060101010101" charset="-122"/>
                <a:ea typeface="楷体" panose="02010609060101010101" charset="-122"/>
              </a:rPr>
              <a:t>东</a:t>
            </a:r>
            <a:r>
              <a:rPr lang="zh-CN" sz="3600" b="1">
                <a:solidFill>
                  <a:schemeClr val="tx1"/>
                </a:solidFill>
                <a:latin typeface="楷体" panose="02010609060101010101" charset="-122"/>
                <a:ea typeface="楷体" panose="02010609060101010101" charset="-122"/>
              </a:rPr>
              <a:t>也</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正</a:t>
            </a:r>
            <a:r>
              <a:rPr lang="zh-CN" sz="3600" b="1">
                <a:solidFill>
                  <a:schemeClr val="tx1"/>
                </a:solidFill>
                <a:latin typeface="楷体" panose="02010609060101010101" charset="-122"/>
                <a:ea typeface="楷体" panose="02010609060101010101" charset="-122"/>
              </a:rPr>
              <a:t>襟危坐</a:t>
            </a:r>
            <a:endParaRPr lang="zh-CN" sz="3600" b="1">
              <a:solidFill>
                <a:schemeClr val="tx1"/>
              </a:solidFill>
              <a:latin typeface="楷体" panose="02010609060101010101" charset="-122"/>
              <a:ea typeface="楷体" panose="02010609060101010101" charset="-122"/>
            </a:endParaRPr>
          </a:p>
          <a:p>
            <a:pPr>
              <a:lnSpc>
                <a:spcPct val="150000"/>
              </a:lnSpc>
            </a:pPr>
            <a:endParaRPr lang="zh-CN" sz="3600" b="1">
              <a:solidFill>
                <a:schemeClr val="tx1"/>
              </a:solidFill>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001135" y="2597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2" name="文本框 1" title=""/>
          <p:cNvSpPr txBox="1"/>
          <p:nvPr>
            <p:custDataLst>
              <p:tags r:id="rId3"/>
            </p:custDataLst>
          </p:nvPr>
        </p:nvSpPr>
        <p:spPr>
          <a:xfrm>
            <a:off x="6042025" y="1016635"/>
            <a:ext cx="6246495" cy="3415030"/>
          </a:xfrm>
          <a:prstGeom prst="rect">
            <a:avLst/>
          </a:prstGeom>
          <a:noFill/>
        </p:spPr>
        <p:txBody>
          <a:bodyPr wrap="square" rtlCol="0">
            <a:spAutoFit/>
          </a:bodyPr>
          <a:lstStyle/>
          <a:p>
            <a:pPr>
              <a:lnSpc>
                <a:spcPct val="150000"/>
              </a:lnSpc>
            </a:pPr>
            <a:r>
              <a:rPr lang="zh-CN" sz="3600" b="1">
                <a:solidFill>
                  <a:schemeClr val="tx1"/>
                </a:solidFill>
                <a:latin typeface="楷体" panose="02010609060101010101" charset="-122"/>
                <a:ea typeface="楷体" panose="02010609060101010101" charset="-122"/>
                <a:sym typeface="+mn-ea"/>
              </a:rPr>
              <a:t>不知东方之既</a:t>
            </a:r>
            <a:r>
              <a:rPr lang="zh-CN" sz="3600" b="1">
                <a:solidFill>
                  <a:srgbClr val="FF0000"/>
                </a:solidFill>
                <a:latin typeface="楷体" panose="02010609060101010101" charset="-122"/>
                <a:ea typeface="楷体" panose="02010609060101010101" charset="-122"/>
                <a:sym typeface="+mn-ea"/>
              </a:rPr>
              <a:t>白</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舞</a:t>
            </a:r>
            <a:r>
              <a:rPr lang="zh-CN" sz="3600" b="1">
                <a:solidFill>
                  <a:schemeClr val="tx1"/>
                </a:solidFill>
                <a:latin typeface="楷体" panose="02010609060101010101" charset="-122"/>
                <a:ea typeface="楷体" panose="02010609060101010101" charset="-122"/>
              </a:rPr>
              <a:t>幽壑之潜蛟</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泣</a:t>
            </a:r>
            <a:r>
              <a:rPr lang="zh-CN" sz="3600" b="1">
                <a:solidFill>
                  <a:schemeClr val="tx1"/>
                </a:solidFill>
                <a:latin typeface="楷体" panose="02010609060101010101" charset="-122"/>
                <a:ea typeface="楷体" panose="02010609060101010101" charset="-122"/>
              </a:rPr>
              <a:t>孤舟之嫠妇</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侣</a:t>
            </a:r>
            <a:r>
              <a:rPr lang="zh-CN" sz="3600" b="1">
                <a:solidFill>
                  <a:schemeClr val="tx1"/>
                </a:solidFill>
                <a:latin typeface="楷体" panose="02010609060101010101" charset="-122"/>
                <a:ea typeface="楷体" panose="02010609060101010101" charset="-122"/>
              </a:rPr>
              <a:t>鱼虾而</a:t>
            </a:r>
            <a:r>
              <a:rPr lang="zh-CN" sz="3600" b="1">
                <a:solidFill>
                  <a:srgbClr val="FF0000"/>
                </a:solidFill>
                <a:latin typeface="楷体" panose="02010609060101010101" charset="-122"/>
                <a:ea typeface="楷体" panose="02010609060101010101" charset="-122"/>
              </a:rPr>
              <a:t>友</a:t>
            </a:r>
            <a:r>
              <a:rPr lang="zh-CN" sz="3600" b="1">
                <a:solidFill>
                  <a:schemeClr val="tx1"/>
                </a:solidFill>
                <a:latin typeface="楷体" panose="02010609060101010101" charset="-122"/>
                <a:ea typeface="楷体" panose="02010609060101010101" charset="-122"/>
              </a:rPr>
              <a:t>麋鹿</a:t>
            </a:r>
            <a:endParaRPr lang="zh-CN" sz="3600" b="1">
              <a:solidFill>
                <a:schemeClr val="tx1"/>
              </a:solidFill>
              <a:latin typeface="楷体" panose="02010609060101010101" charset="-122"/>
              <a:ea typeface="楷体" panose="02010609060101010101" charset="-122"/>
            </a:endParaRPr>
          </a:p>
        </p:txBody>
      </p:sp>
      <p:sp>
        <p:nvSpPr>
          <p:cNvPr id="7" name="标题 1" title=""/>
          <p:cNvSpPr>
            <a:spLocks noGrp="1"/>
          </p:cNvSpPr>
          <p:nvPr>
            <p:custDataLst>
              <p:tags r:id="rId4"/>
            </p:custDataLst>
          </p:nvPr>
        </p:nvSpPr>
        <p:spPr>
          <a:xfrm>
            <a:off x="44773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sym typeface="+mn-ea"/>
              </a:rPr>
              <a:t>4.</a:t>
            </a:r>
            <a:r>
              <a:rPr lang="zh-CN" altLang="en-US" sz="4400">
                <a:latin typeface="楷体" panose="02010609060101010101" charset="-122"/>
                <a:ea typeface="楷体" panose="02010609060101010101" charset="-122"/>
                <a:sym typeface="+mn-ea"/>
              </a:rPr>
              <a:t>词类活用</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58775" y="903605"/>
            <a:ext cx="5948045" cy="3415030"/>
          </a:xfrm>
          <a:prstGeom prst="rect">
            <a:avLst/>
          </a:prstGeom>
          <a:noFill/>
        </p:spPr>
        <p:txBody>
          <a:bodyPr wrap="square" rtlCol="0">
            <a:spAutoFit/>
          </a:bodyPr>
          <a:lstStyle/>
          <a:p>
            <a:pPr>
              <a:lnSpc>
                <a:spcPct val="150000"/>
              </a:lnSpc>
            </a:pPr>
            <a:r>
              <a:rPr lang="zh-CN" sz="3600" b="1">
                <a:solidFill>
                  <a:schemeClr val="tx1"/>
                </a:solidFill>
                <a:latin typeface="楷体" panose="02010609060101010101" charset="-122"/>
                <a:ea typeface="楷体" panose="02010609060101010101" charset="-122"/>
              </a:rPr>
              <a:t>凌万顷</a:t>
            </a:r>
            <a:r>
              <a:rPr lang="zh-CN" sz="3600" b="1">
                <a:solidFill>
                  <a:srgbClr val="FF0000"/>
                </a:solidFill>
                <a:latin typeface="楷体" panose="02010609060101010101" charset="-122"/>
                <a:ea typeface="楷体" panose="02010609060101010101" charset="-122"/>
              </a:rPr>
              <a:t>之</a:t>
            </a:r>
            <a:r>
              <a:rPr lang="zh-CN" sz="3600" b="1">
                <a:solidFill>
                  <a:schemeClr val="tx1"/>
                </a:solidFill>
                <a:latin typeface="楷体" panose="02010609060101010101" charset="-122"/>
                <a:ea typeface="楷体" panose="02010609060101010101" charset="-122"/>
              </a:rPr>
              <a:t>茫然</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solidFill>
                  <a:schemeClr val="tx1"/>
                </a:solidFill>
                <a:latin typeface="楷体" panose="02010609060101010101" charset="-122"/>
                <a:ea typeface="楷体" panose="02010609060101010101" charset="-122"/>
              </a:rPr>
              <a:t>客有吹洞箫</a:t>
            </a:r>
            <a:r>
              <a:rPr lang="zh-CN" sz="3600" b="1">
                <a:solidFill>
                  <a:srgbClr val="FF0000"/>
                </a:solidFill>
                <a:latin typeface="楷体" panose="02010609060101010101" charset="-122"/>
                <a:ea typeface="楷体" panose="02010609060101010101" charset="-122"/>
              </a:rPr>
              <a:t>者</a:t>
            </a:r>
            <a:endParaRPr lang="zh-CN" sz="3600" b="1">
              <a:solidFill>
                <a:srgbClr val="FF0000"/>
              </a:solidFill>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何</a:t>
            </a:r>
            <a:r>
              <a:rPr lang="zh-CN" sz="3600" b="1">
                <a:solidFill>
                  <a:schemeClr val="tx1"/>
                </a:solidFill>
                <a:latin typeface="楷体" panose="02010609060101010101" charset="-122"/>
                <a:ea typeface="楷体" panose="02010609060101010101" charset="-122"/>
              </a:rPr>
              <a:t>为其然也</a:t>
            </a:r>
            <a:endParaRPr lang="zh-CN" sz="3600" b="1">
              <a:solidFill>
                <a:schemeClr val="tx1"/>
              </a:solidFill>
              <a:latin typeface="楷体" panose="02010609060101010101" charset="-122"/>
              <a:ea typeface="楷体" panose="02010609060101010101" charset="-122"/>
            </a:endParaRPr>
          </a:p>
          <a:p>
            <a:pPr>
              <a:lnSpc>
                <a:spcPct val="150000"/>
              </a:lnSpc>
            </a:pPr>
            <a:endParaRPr lang="zh-CN" sz="3600" b="1">
              <a:solidFill>
                <a:schemeClr val="tx1"/>
              </a:solidFill>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001135" y="2597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2" name="文本框 1" title=""/>
          <p:cNvSpPr txBox="1"/>
          <p:nvPr>
            <p:custDataLst>
              <p:tags r:id="rId3"/>
            </p:custDataLst>
          </p:nvPr>
        </p:nvSpPr>
        <p:spPr>
          <a:xfrm>
            <a:off x="5918200" y="1016635"/>
            <a:ext cx="6246495" cy="2584450"/>
          </a:xfrm>
          <a:prstGeom prst="rect">
            <a:avLst/>
          </a:prstGeom>
          <a:noFill/>
        </p:spPr>
        <p:txBody>
          <a:bodyPr wrap="square" rtlCol="0">
            <a:spAutoFit/>
          </a:bodyPr>
          <a:lstStyle/>
          <a:p>
            <a:pPr>
              <a:lnSpc>
                <a:spcPct val="150000"/>
              </a:lnSpc>
            </a:pPr>
            <a:r>
              <a:rPr lang="zh-CN" sz="3600" b="1">
                <a:latin typeface="楷体" panose="02010609060101010101" charset="-122"/>
                <a:ea typeface="楷体" panose="02010609060101010101" charset="-122"/>
                <a:sym typeface="+mn-ea"/>
              </a:rPr>
              <a:t>而今</a:t>
            </a:r>
            <a:r>
              <a:rPr lang="zh-CN" sz="3600" b="1">
                <a:solidFill>
                  <a:srgbClr val="FF0000"/>
                </a:solidFill>
                <a:latin typeface="楷体" panose="02010609060101010101" charset="-122"/>
                <a:ea typeface="楷体" panose="02010609060101010101" charset="-122"/>
                <a:sym typeface="+mn-ea"/>
              </a:rPr>
              <a:t>安</a:t>
            </a:r>
            <a:r>
              <a:rPr lang="zh-CN" sz="3600" b="1">
                <a:latin typeface="楷体" panose="02010609060101010101" charset="-122"/>
                <a:ea typeface="楷体" panose="02010609060101010101" charset="-122"/>
                <a:sym typeface="+mn-ea"/>
              </a:rPr>
              <a:t>在哉</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latin typeface="楷体" panose="02010609060101010101" charset="-122"/>
                <a:ea typeface="楷体" panose="02010609060101010101" charset="-122"/>
                <a:sym typeface="+mn-ea"/>
              </a:rPr>
              <a:t>而又</a:t>
            </a:r>
            <a:r>
              <a:rPr lang="zh-CN" sz="3600" b="1">
                <a:solidFill>
                  <a:srgbClr val="FF0000"/>
                </a:solidFill>
                <a:latin typeface="楷体" panose="02010609060101010101" charset="-122"/>
                <a:ea typeface="楷体" panose="02010609060101010101" charset="-122"/>
                <a:sym typeface="+mn-ea"/>
              </a:rPr>
              <a:t>何</a:t>
            </a:r>
            <a:r>
              <a:rPr lang="zh-CN" sz="3600" b="1">
                <a:latin typeface="楷体" panose="02010609060101010101" charset="-122"/>
                <a:ea typeface="楷体" panose="02010609060101010101" charset="-122"/>
                <a:sym typeface="+mn-ea"/>
              </a:rPr>
              <a:t>羡乎</a:t>
            </a:r>
            <a:endParaRPr lang="zh-CN" sz="3600" b="1">
              <a:solidFill>
                <a:schemeClr val="tx1"/>
              </a:solidFill>
              <a:latin typeface="楷体" panose="02010609060101010101" charset="-122"/>
              <a:ea typeface="楷体" panose="02010609060101010101" charset="-122"/>
            </a:endParaRPr>
          </a:p>
          <a:p>
            <a:pPr>
              <a:lnSpc>
                <a:spcPct val="150000"/>
              </a:lnSpc>
            </a:pPr>
            <a:r>
              <a:rPr lang="zh-CN" sz="3600" b="1">
                <a:latin typeface="楷体" panose="02010609060101010101" charset="-122"/>
                <a:ea typeface="楷体" panose="02010609060101010101" charset="-122"/>
                <a:sym typeface="+mn-ea"/>
              </a:rPr>
              <a:t>此非孟德</a:t>
            </a:r>
            <a:r>
              <a:rPr lang="zh-CN" sz="3600" b="1">
                <a:solidFill>
                  <a:srgbClr val="FF0000"/>
                </a:solidFill>
                <a:latin typeface="楷体" panose="02010609060101010101" charset="-122"/>
                <a:ea typeface="楷体" panose="02010609060101010101" charset="-122"/>
                <a:sym typeface="+mn-ea"/>
              </a:rPr>
              <a:t>之</a:t>
            </a:r>
            <a:r>
              <a:rPr lang="zh-CN" sz="3600" b="1">
                <a:latin typeface="楷体" panose="02010609060101010101" charset="-122"/>
                <a:ea typeface="楷体" panose="02010609060101010101" charset="-122"/>
                <a:sym typeface="+mn-ea"/>
              </a:rPr>
              <a:t>困</a:t>
            </a:r>
            <a:r>
              <a:rPr lang="zh-CN" sz="3600" b="1">
                <a:solidFill>
                  <a:srgbClr val="FF0000"/>
                </a:solidFill>
                <a:latin typeface="楷体" panose="02010609060101010101" charset="-122"/>
                <a:ea typeface="楷体" panose="02010609060101010101" charset="-122"/>
                <a:sym typeface="+mn-ea"/>
              </a:rPr>
              <a:t>于</a:t>
            </a:r>
            <a:r>
              <a:rPr lang="zh-CN" sz="3600" b="1">
                <a:latin typeface="楷体" panose="02010609060101010101" charset="-122"/>
                <a:ea typeface="楷体" panose="02010609060101010101" charset="-122"/>
                <a:sym typeface="+mn-ea"/>
              </a:rPr>
              <a:t>周郎者乎</a:t>
            </a:r>
            <a:endParaRPr lang="zh-CN" sz="3600" b="1">
              <a:solidFill>
                <a:schemeClr val="tx1"/>
              </a:solidFill>
              <a:latin typeface="楷体" panose="02010609060101010101" charset="-122"/>
              <a:ea typeface="楷体" panose="02010609060101010101" charset="-122"/>
            </a:endParaRPr>
          </a:p>
        </p:txBody>
      </p:sp>
      <p:sp>
        <p:nvSpPr>
          <p:cNvPr id="8" name="标题 1" title=""/>
          <p:cNvSpPr>
            <a:spLocks noGrp="1"/>
          </p:cNvSpPr>
          <p:nvPr>
            <p:custDataLst>
              <p:tags r:id="rId4"/>
            </p:custDataLst>
          </p:nvPr>
        </p:nvSpPr>
        <p:spPr>
          <a:xfrm>
            <a:off x="44773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sym typeface="+mn-ea"/>
              </a:rPr>
              <a:t>5.</a:t>
            </a:r>
            <a:r>
              <a:rPr lang="zh-CN" altLang="en-US" sz="4400">
                <a:latin typeface="楷体" panose="02010609060101010101" charset="-122"/>
                <a:ea typeface="楷体" panose="02010609060101010101" charset="-122"/>
                <a:sym typeface="+mn-ea"/>
              </a:rPr>
              <a:t>特殊句式</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934085" y="981710"/>
            <a:ext cx="7440930" cy="3969385"/>
          </a:xfrm>
          <a:prstGeom prst="rect">
            <a:avLst/>
          </a:prstGeom>
          <a:noFill/>
        </p:spPr>
        <p:txBody>
          <a:bodyPr wrap="square" rtlCol="0">
            <a:spAutoFit/>
          </a:bodyPr>
          <a:lstStyle/>
          <a:p>
            <a:pPr>
              <a:lnSpc>
                <a:spcPct val="150000"/>
              </a:lnSpc>
            </a:pPr>
            <a:r>
              <a:rPr lang="zh-CN" sz="2800" b="1">
                <a:latin typeface="楷体" panose="02010609060101010101" charset="-122"/>
                <a:ea typeface="楷体" panose="02010609060101010101" charset="-122"/>
              </a:rPr>
              <a:t>①《赤壁</a:t>
            </a:r>
            <a:r>
              <a:rPr lang="zh-CN" sz="2800" b="1">
                <a:solidFill>
                  <a:srgbClr val="FF0000"/>
                </a:solidFill>
                <a:latin typeface="楷体" panose="02010609060101010101" charset="-122"/>
                <a:ea typeface="楷体" panose="02010609060101010101" charset="-122"/>
              </a:rPr>
              <a:t>赋</a:t>
            </a:r>
            <a:r>
              <a:rPr lang="zh-CN" sz="2800" b="1">
                <a:latin typeface="楷体" panose="02010609060101010101" charset="-122"/>
                <a:ea typeface="楷体" panose="02010609060101010101" charset="-122"/>
              </a:rPr>
              <a:t>》</a:t>
            </a:r>
            <a:endParaRPr lang="zh-CN" sz="2800" b="1">
              <a:latin typeface="楷体" panose="02010609060101010101" charset="-122"/>
              <a:ea typeface="楷体" panose="02010609060101010101" charset="-122"/>
            </a:endParaRPr>
          </a:p>
          <a:p>
            <a:pPr>
              <a:lnSpc>
                <a:spcPct val="150000"/>
              </a:lnSpc>
            </a:pPr>
            <a:r>
              <a:rPr lang="zh-CN" sz="2800" b="1">
                <a:latin typeface="楷体" panose="02010609060101010101" charset="-122"/>
                <a:ea typeface="楷体" panose="02010609060101010101" charset="-122"/>
              </a:rPr>
              <a:t>②横槊</a:t>
            </a:r>
            <a:r>
              <a:rPr lang="zh-CN" sz="2800" b="1">
                <a:solidFill>
                  <a:srgbClr val="FF0000"/>
                </a:solidFill>
                <a:latin typeface="楷体" panose="02010609060101010101" charset="-122"/>
                <a:ea typeface="楷体" panose="02010609060101010101" charset="-122"/>
              </a:rPr>
              <a:t>赋</a:t>
            </a:r>
            <a:r>
              <a:rPr lang="zh-CN" sz="2800" b="1">
                <a:latin typeface="楷体" panose="02010609060101010101" charset="-122"/>
                <a:ea typeface="楷体" panose="02010609060101010101" charset="-122"/>
              </a:rPr>
              <a:t>诗</a:t>
            </a:r>
            <a:endParaRPr lang="zh-CN" sz="2800" b="1">
              <a:latin typeface="楷体" panose="02010609060101010101" charset="-122"/>
              <a:ea typeface="楷体" panose="02010609060101010101" charset="-122"/>
            </a:endParaRPr>
          </a:p>
          <a:p>
            <a:pPr>
              <a:lnSpc>
                <a:spcPct val="150000"/>
              </a:lnSpc>
            </a:pPr>
            <a:r>
              <a:rPr lang="zh-CN" sz="2800" b="1">
                <a:latin typeface="楷体" panose="02010609060101010101" charset="-122"/>
                <a:ea typeface="楷体" panose="02010609060101010101" charset="-122"/>
              </a:rPr>
              <a:t>③临清流而</a:t>
            </a:r>
            <a:r>
              <a:rPr lang="zh-CN" sz="2800" b="1">
                <a:solidFill>
                  <a:srgbClr val="FF0000"/>
                </a:solidFill>
                <a:latin typeface="楷体" panose="02010609060101010101" charset="-122"/>
                <a:ea typeface="楷体" panose="02010609060101010101" charset="-122"/>
              </a:rPr>
              <a:t>赋</a:t>
            </a:r>
            <a:r>
              <a:rPr lang="zh-CN" sz="2800" b="1">
                <a:latin typeface="楷体" panose="02010609060101010101" charset="-122"/>
                <a:ea typeface="楷体" panose="02010609060101010101" charset="-122"/>
              </a:rPr>
              <a:t>诗(《归去来兮辞》)</a:t>
            </a:r>
            <a:endParaRPr lang="zh-CN" sz="2800" b="1">
              <a:latin typeface="楷体" panose="02010609060101010101" charset="-122"/>
              <a:ea typeface="楷体" panose="02010609060101010101" charset="-122"/>
            </a:endParaRPr>
          </a:p>
          <a:p>
            <a:pPr>
              <a:lnSpc>
                <a:spcPct val="150000"/>
              </a:lnSpc>
            </a:pPr>
            <a:r>
              <a:rPr lang="zh-CN" sz="2800" b="1">
                <a:latin typeface="楷体" panose="02010609060101010101" charset="-122"/>
                <a:ea typeface="楷体" panose="02010609060101010101" charset="-122"/>
              </a:rPr>
              <a:t>④省刑罚,薄</a:t>
            </a:r>
            <a:r>
              <a:rPr lang="zh-CN" sz="2800" b="1">
                <a:solidFill>
                  <a:srgbClr val="FF0000"/>
                </a:solidFill>
                <a:latin typeface="楷体" panose="02010609060101010101" charset="-122"/>
                <a:ea typeface="楷体" panose="02010609060101010101" charset="-122"/>
              </a:rPr>
              <a:t>赋</a:t>
            </a:r>
            <a:r>
              <a:rPr lang="zh-CN" sz="2800" b="1">
                <a:latin typeface="楷体" panose="02010609060101010101" charset="-122"/>
                <a:ea typeface="楷体" panose="02010609060101010101" charset="-122"/>
              </a:rPr>
              <a:t>敛(《管子》)</a:t>
            </a:r>
            <a:endParaRPr lang="zh-CN" sz="2800" b="1">
              <a:latin typeface="楷体" panose="02010609060101010101" charset="-122"/>
              <a:ea typeface="楷体" panose="02010609060101010101" charset="-122"/>
            </a:endParaRPr>
          </a:p>
          <a:p>
            <a:pPr>
              <a:lnSpc>
                <a:spcPct val="150000"/>
              </a:lnSpc>
            </a:pPr>
            <a:r>
              <a:rPr lang="zh-CN" sz="2800" b="1">
                <a:latin typeface="楷体" panose="02010609060101010101" charset="-122"/>
                <a:ea typeface="楷体" panose="02010609060101010101" charset="-122"/>
              </a:rPr>
              <a:t>⑤太医以王命聚之,岁</a:t>
            </a:r>
            <a:r>
              <a:rPr lang="zh-CN" sz="2800" b="1">
                <a:solidFill>
                  <a:srgbClr val="FF0000"/>
                </a:solidFill>
                <a:latin typeface="楷体" panose="02010609060101010101" charset="-122"/>
                <a:ea typeface="楷体" panose="02010609060101010101" charset="-122"/>
              </a:rPr>
              <a:t>赋</a:t>
            </a:r>
            <a:r>
              <a:rPr lang="zh-CN" sz="2800" b="1">
                <a:latin typeface="楷体" panose="02010609060101010101" charset="-122"/>
                <a:ea typeface="楷体" panose="02010609060101010101" charset="-122"/>
              </a:rPr>
              <a:t>其二(《捕蛇者说》)</a:t>
            </a:r>
            <a:endParaRPr lang="zh-CN" sz="2800" b="1">
              <a:latin typeface="楷体" panose="02010609060101010101" charset="-122"/>
              <a:ea typeface="楷体" panose="02010609060101010101" charset="-122"/>
            </a:endParaRPr>
          </a:p>
          <a:p>
            <a:pPr>
              <a:lnSpc>
                <a:spcPct val="150000"/>
              </a:lnSpc>
            </a:pPr>
            <a:r>
              <a:rPr lang="zh-CN" sz="2800" b="1">
                <a:latin typeface="楷体" panose="02010609060101010101" charset="-122"/>
                <a:ea typeface="楷体" panose="02010609060101010101" charset="-122"/>
              </a:rPr>
              <a:t>⑥青楼梦好，难</a:t>
            </a:r>
            <a:r>
              <a:rPr lang="zh-CN" sz="2800" b="1">
                <a:solidFill>
                  <a:srgbClr val="FF0000"/>
                </a:solidFill>
                <a:latin typeface="楷体" panose="02010609060101010101" charset="-122"/>
                <a:ea typeface="楷体" panose="02010609060101010101" charset="-122"/>
              </a:rPr>
              <a:t>赋</a:t>
            </a:r>
            <a:r>
              <a:rPr lang="zh-CN" sz="2800" b="1">
                <a:latin typeface="楷体" panose="02010609060101010101" charset="-122"/>
                <a:ea typeface="楷体" panose="02010609060101010101" charset="-122"/>
              </a:rPr>
              <a:t>深情(姜夔《扬州慢》)</a:t>
            </a:r>
            <a:endParaRPr lang="zh-CN" sz="2800" b="1">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001135" y="692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8" name="标题 1" title=""/>
          <p:cNvSpPr>
            <a:spLocks noGrp="1"/>
          </p:cNvSpPr>
          <p:nvPr>
            <p:custDataLst>
              <p:tags r:id="rId3"/>
            </p:custDataLst>
          </p:nvPr>
        </p:nvSpPr>
        <p:spPr>
          <a:xfrm>
            <a:off x="44773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sym typeface="+mn-ea"/>
              </a:rPr>
              <a:t>6.</a:t>
            </a:r>
            <a:r>
              <a:rPr lang="zh-CN" altLang="en-US" sz="4400">
                <a:latin typeface="楷体" panose="02010609060101010101" charset="-122"/>
                <a:ea typeface="楷体" panose="02010609060101010101" charset="-122"/>
                <a:sym typeface="+mn-ea"/>
              </a:rPr>
              <a:t>多义实词</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36245" y="691515"/>
            <a:ext cx="11491595" cy="3415030"/>
          </a:xfrm>
          <a:prstGeom prst="rect">
            <a:avLst/>
          </a:prstGeom>
          <a:noFill/>
        </p:spPr>
        <p:txBody>
          <a:bodyPr wrap="square" rtlCol="0">
            <a:spAutoFit/>
          </a:bodyPr>
          <a:lstStyle/>
          <a:p>
            <a:pPr>
              <a:lnSpc>
                <a:spcPct val="150000"/>
              </a:lnSpc>
            </a:pPr>
            <a:r>
              <a:rPr lang="zh-CN" sz="3600" b="1">
                <a:latin typeface="楷体" panose="02010609060101010101" charset="-122"/>
                <a:ea typeface="楷体" panose="02010609060101010101" charset="-122"/>
              </a:rPr>
              <a:t>①正襟</a:t>
            </a:r>
            <a:r>
              <a:rPr lang="zh-CN" sz="3600" b="1">
                <a:solidFill>
                  <a:srgbClr val="FF0000"/>
                </a:solidFill>
                <a:latin typeface="楷体" panose="02010609060101010101" charset="-122"/>
                <a:ea typeface="楷体" panose="02010609060101010101" charset="-122"/>
              </a:rPr>
              <a:t>危</a:t>
            </a:r>
            <a:r>
              <a:rPr lang="zh-CN" sz="3600" b="1">
                <a:latin typeface="楷体" panose="02010609060101010101" charset="-122"/>
                <a:ea typeface="楷体" panose="02010609060101010101" charset="-122"/>
              </a:rPr>
              <a:t>坐而问客曰</a:t>
            </a:r>
            <a:endParaRPr lang="zh-CN" sz="3600" b="1">
              <a:latin typeface="楷体" panose="02010609060101010101" charset="-122"/>
              <a:ea typeface="楷体" panose="02010609060101010101" charset="-122"/>
            </a:endParaRPr>
          </a:p>
          <a:p>
            <a:pPr>
              <a:lnSpc>
                <a:spcPct val="150000"/>
              </a:lnSpc>
            </a:pPr>
            <a:r>
              <a:rPr lang="zh-CN" sz="3600" b="1">
                <a:latin typeface="楷体" panose="02010609060101010101" charset="-122"/>
                <a:ea typeface="楷体" panose="02010609060101010101" charset="-122"/>
              </a:rPr>
              <a:t>②</a:t>
            </a:r>
            <a:r>
              <a:rPr lang="zh-CN" sz="3600" b="1">
                <a:solidFill>
                  <a:srgbClr val="FF0000"/>
                </a:solidFill>
                <a:latin typeface="楷体" panose="02010609060101010101" charset="-122"/>
                <a:ea typeface="楷体" panose="02010609060101010101" charset="-122"/>
              </a:rPr>
              <a:t>危</a:t>
            </a:r>
            <a:r>
              <a:rPr lang="zh-CN" sz="3600" b="1">
                <a:latin typeface="楷体" panose="02010609060101010101" charset="-122"/>
                <a:ea typeface="楷体" panose="02010609060101010101" charset="-122"/>
              </a:rPr>
              <a:t>乎高哉(《蜀道难》)</a:t>
            </a:r>
            <a:endParaRPr lang="zh-CN" sz="3600" b="1">
              <a:latin typeface="楷体" panose="02010609060101010101" charset="-122"/>
              <a:ea typeface="楷体" panose="02010609060101010101" charset="-122"/>
            </a:endParaRPr>
          </a:p>
          <a:p>
            <a:pPr>
              <a:lnSpc>
                <a:spcPct val="150000"/>
              </a:lnSpc>
            </a:pPr>
            <a:r>
              <a:rPr lang="zh-CN" sz="3600" b="1">
                <a:latin typeface="楷体" panose="02010609060101010101" charset="-122"/>
                <a:ea typeface="楷体" panose="02010609060101010101" charset="-122"/>
              </a:rPr>
              <a:t>③</a:t>
            </a:r>
            <a:r>
              <a:rPr lang="zh-CN" sz="3600" b="1">
                <a:solidFill>
                  <a:srgbClr val="FF0000"/>
                </a:solidFill>
                <a:latin typeface="楷体" panose="02010609060101010101" charset="-122"/>
                <a:ea typeface="楷体" panose="02010609060101010101" charset="-122"/>
              </a:rPr>
              <a:t>危</a:t>
            </a:r>
            <a:r>
              <a:rPr lang="zh-CN" sz="3600" b="1">
                <a:latin typeface="楷体" panose="02010609060101010101" charset="-122"/>
                <a:ea typeface="楷体" panose="02010609060101010101" charset="-122"/>
              </a:rPr>
              <a:t>言危行(《论语》)</a:t>
            </a:r>
            <a:endParaRPr lang="zh-CN" sz="3600" b="1">
              <a:latin typeface="楷体" panose="02010609060101010101" charset="-122"/>
              <a:ea typeface="楷体" panose="02010609060101010101" charset="-122"/>
            </a:endParaRPr>
          </a:p>
          <a:p>
            <a:pPr>
              <a:lnSpc>
                <a:spcPct val="150000"/>
              </a:lnSpc>
            </a:pPr>
            <a:r>
              <a:rPr lang="zh-CN" sz="3600" b="1">
                <a:latin typeface="楷体" panose="02010609060101010101" charset="-122"/>
                <a:ea typeface="楷体" panose="02010609060101010101" charset="-122"/>
              </a:rPr>
              <a:t>④不念居安思</a:t>
            </a:r>
            <a:r>
              <a:rPr lang="zh-CN" sz="3600" b="1">
                <a:solidFill>
                  <a:srgbClr val="FF0000"/>
                </a:solidFill>
                <a:latin typeface="楷体" panose="02010609060101010101" charset="-122"/>
                <a:ea typeface="楷体" panose="02010609060101010101" charset="-122"/>
              </a:rPr>
              <a:t>危</a:t>
            </a:r>
            <a:r>
              <a:rPr lang="zh-CN" sz="3600" b="1">
                <a:latin typeface="楷体" panose="02010609060101010101" charset="-122"/>
                <a:ea typeface="楷体" panose="02010609060101010101" charset="-122"/>
              </a:rPr>
              <a:t>,戒奢以俭(《谏太宗十思疏》)</a:t>
            </a:r>
            <a:endParaRPr lang="zh-CN" sz="3600" b="1">
              <a:latin typeface="楷体" panose="02010609060101010101" charset="-122"/>
              <a:ea typeface="楷体" panose="02010609060101010101" charset="-122"/>
            </a:endParaRPr>
          </a:p>
        </p:txBody>
      </p:sp>
      <p:sp>
        <p:nvSpPr>
          <p:cNvPr id="8" name="标题 1" title=""/>
          <p:cNvSpPr>
            <a:spLocks noGrp="1"/>
          </p:cNvSpPr>
          <p:nvPr>
            <p:custDataLst>
              <p:tags r:id="rId2"/>
            </p:custDataLst>
          </p:nvPr>
        </p:nvSpPr>
        <p:spPr>
          <a:xfrm>
            <a:off x="44773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sym typeface="+mn-ea"/>
              </a:rPr>
              <a:t>6.</a:t>
            </a:r>
            <a:r>
              <a:rPr lang="zh-CN" altLang="en-US" sz="4400">
                <a:latin typeface="楷体" panose="02010609060101010101" charset="-122"/>
                <a:ea typeface="楷体" panose="02010609060101010101" charset="-122"/>
                <a:sym typeface="+mn-ea"/>
              </a:rPr>
              <a:t>多义实词</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747395" y="1017270"/>
            <a:ext cx="11059795" cy="3322955"/>
          </a:xfrm>
          <a:prstGeom prst="rect">
            <a:avLst/>
          </a:prstGeom>
          <a:noFill/>
        </p:spPr>
        <p:txBody>
          <a:bodyPr wrap="square" rtlCol="0">
            <a:spAutoFit/>
          </a:bodyPr>
          <a:lstStyle/>
          <a:p>
            <a:pPr>
              <a:lnSpc>
                <a:spcPct val="150000"/>
              </a:lnSpc>
            </a:pPr>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壬戌之秋，七月既望，苏子与客泛舟游于赤壁之下。清风徐来，水波不兴。举酒</a:t>
            </a:r>
            <a:r>
              <a:rPr lang="zh-CN" altLang="en-US" sz="2800" b="1">
                <a:solidFill>
                  <a:srgbClr val="FF0000"/>
                </a:solidFill>
                <a:latin typeface="楷体" panose="02010609060101010101" charset="-122"/>
                <a:ea typeface="楷体" panose="02010609060101010101" charset="-122"/>
              </a:rPr>
              <a:t>属</a:t>
            </a:r>
            <a:r>
              <a:rPr lang="zh-CN" altLang="en-US" sz="2800">
                <a:latin typeface="楷体" panose="02010609060101010101" charset="-122"/>
                <a:ea typeface="楷体" panose="02010609060101010101" charset="-122"/>
              </a:rPr>
              <a:t>客，诵明月之诗，歌窈窕之章。少焉，月出于东山之上，徘徊于斗牛之间。白露</a:t>
            </a:r>
            <a:r>
              <a:rPr lang="zh-CN" altLang="en-US" sz="2800" b="1">
                <a:solidFill>
                  <a:srgbClr val="FF0000"/>
                </a:solidFill>
                <a:latin typeface="楷体" panose="02010609060101010101" charset="-122"/>
                <a:ea typeface="楷体" panose="02010609060101010101" charset="-122"/>
              </a:rPr>
              <a:t>横</a:t>
            </a:r>
            <a:r>
              <a:rPr lang="zh-CN" altLang="en-US" sz="2800">
                <a:latin typeface="楷体" panose="02010609060101010101" charset="-122"/>
                <a:ea typeface="楷体" panose="02010609060101010101" charset="-122"/>
              </a:rPr>
              <a:t>江，水光接天。</a:t>
            </a:r>
            <a:r>
              <a:rPr lang="zh-CN" altLang="en-US" sz="2800" b="1">
                <a:solidFill>
                  <a:srgbClr val="FF0000"/>
                </a:solidFill>
                <a:latin typeface="楷体" panose="02010609060101010101" charset="-122"/>
                <a:ea typeface="楷体" panose="02010609060101010101" charset="-122"/>
              </a:rPr>
              <a:t>纵</a:t>
            </a:r>
            <a:r>
              <a:rPr lang="zh-CN" altLang="en-US" sz="2800">
                <a:latin typeface="楷体" panose="02010609060101010101" charset="-122"/>
                <a:ea typeface="楷体" panose="02010609060101010101" charset="-122"/>
              </a:rPr>
              <a:t>一苇之所</a:t>
            </a:r>
            <a:r>
              <a:rPr lang="zh-CN" altLang="en-US" sz="2800" b="1">
                <a:solidFill>
                  <a:srgbClr val="FF0000"/>
                </a:solidFill>
                <a:latin typeface="楷体" panose="02010609060101010101" charset="-122"/>
                <a:ea typeface="楷体" panose="02010609060101010101" charset="-122"/>
              </a:rPr>
              <a:t>如</a:t>
            </a:r>
            <a:r>
              <a:rPr lang="zh-CN" altLang="en-US" sz="2800">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凌万顷</a:t>
            </a:r>
            <a:r>
              <a:rPr lang="zh-CN" altLang="en-US" sz="2800">
                <a:latin typeface="楷体" panose="02010609060101010101" charset="-122"/>
                <a:ea typeface="楷体" panose="02010609060101010101" charset="-122"/>
              </a:rPr>
              <a:t>之茫然。浩浩乎如</a:t>
            </a:r>
            <a:r>
              <a:rPr lang="zh-CN" altLang="en-US" sz="2800" b="1">
                <a:solidFill>
                  <a:srgbClr val="FF0000"/>
                </a:solidFill>
                <a:latin typeface="楷体" panose="02010609060101010101" charset="-122"/>
                <a:ea typeface="楷体" panose="02010609060101010101" charset="-122"/>
              </a:rPr>
              <a:t>冯虚御风</a:t>
            </a:r>
            <a:r>
              <a:rPr lang="zh-CN" altLang="en-US" sz="2800">
                <a:latin typeface="楷体" panose="02010609060101010101" charset="-122"/>
                <a:ea typeface="楷体" panose="02010609060101010101" charset="-122"/>
              </a:rPr>
              <a:t>，而不知其所止；飘飘乎如遗世独立，</a:t>
            </a:r>
            <a:r>
              <a:rPr lang="zh-CN" altLang="en-US" sz="2800" b="1">
                <a:solidFill>
                  <a:srgbClr val="FF0000"/>
                </a:solidFill>
                <a:latin typeface="楷体" panose="02010609060101010101" charset="-122"/>
                <a:ea typeface="楷体" panose="02010609060101010101" charset="-122"/>
              </a:rPr>
              <a:t>羽化</a:t>
            </a:r>
            <a:r>
              <a:rPr lang="zh-CN" altLang="en-US" sz="2800">
                <a:latin typeface="楷体" panose="02010609060101010101" charset="-122"/>
                <a:ea typeface="楷体" panose="02010609060101010101" charset="-122"/>
              </a:rPr>
              <a:t>而登仙。</a:t>
            </a:r>
            <a:endParaRPr lang="zh-CN" altLang="en-US" sz="2800">
              <a:latin typeface="楷体" panose="02010609060101010101" charset="-122"/>
              <a:ea typeface="楷体" panose="02010609060101010101"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230630" y="963295"/>
            <a:ext cx="6288405" cy="2306955"/>
          </a:xfrm>
          <a:prstGeom prst="rect">
            <a:avLst/>
          </a:prstGeom>
          <a:noFill/>
        </p:spPr>
        <p:txBody>
          <a:bodyPr wrap="square" rtlCol="0">
            <a:spAutoFit/>
          </a:bodyPr>
          <a:lstStyle/>
          <a:p>
            <a:pPr>
              <a:lnSpc>
                <a:spcPct val="150000"/>
              </a:lnSpc>
            </a:pPr>
            <a:r>
              <a:rPr lang="zh-CN" sz="2400" b="1">
                <a:latin typeface="楷体" panose="02010609060101010101" charset="-122"/>
                <a:ea typeface="楷体" panose="02010609060101010101" charset="-122"/>
              </a:rPr>
              <a:t>①盖</a:t>
            </a:r>
            <a:r>
              <a:rPr lang="zh-CN" sz="2400" b="1">
                <a:solidFill>
                  <a:srgbClr val="FF0000"/>
                </a:solidFill>
                <a:latin typeface="楷体" panose="02010609060101010101" charset="-122"/>
                <a:ea typeface="楷体" panose="02010609060101010101" charset="-122"/>
              </a:rPr>
              <a:t>将</a:t>
            </a:r>
            <a:r>
              <a:rPr lang="zh-CN" sz="2400" b="1">
                <a:latin typeface="楷体" panose="02010609060101010101" charset="-122"/>
                <a:ea typeface="楷体" panose="02010609060101010101" charset="-122"/>
              </a:rPr>
              <a:t>自其变者而观之</a:t>
            </a:r>
            <a:endParaRPr lang="zh-CN" sz="2400" b="1">
              <a:latin typeface="楷体" panose="02010609060101010101" charset="-122"/>
              <a:ea typeface="楷体" panose="02010609060101010101" charset="-122"/>
            </a:endParaRPr>
          </a:p>
          <a:p>
            <a:pPr>
              <a:lnSpc>
                <a:spcPct val="150000"/>
              </a:lnSpc>
            </a:pPr>
            <a:r>
              <a:rPr lang="zh-CN" sz="2400" b="1">
                <a:latin typeface="楷体" panose="02010609060101010101" charset="-122"/>
                <a:ea typeface="楷体" panose="02010609060101010101" charset="-122"/>
              </a:rPr>
              <a:t>②田园</a:t>
            </a:r>
            <a:r>
              <a:rPr lang="zh-CN" sz="2400" b="1">
                <a:solidFill>
                  <a:srgbClr val="FF0000"/>
                </a:solidFill>
                <a:latin typeface="楷体" panose="02010609060101010101" charset="-122"/>
                <a:ea typeface="楷体" panose="02010609060101010101" charset="-122"/>
              </a:rPr>
              <a:t>将</a:t>
            </a:r>
            <a:r>
              <a:rPr lang="zh-CN" sz="2400" b="1">
                <a:latin typeface="楷体" panose="02010609060101010101" charset="-122"/>
                <a:ea typeface="楷体" panose="02010609060101010101" charset="-122"/>
              </a:rPr>
              <a:t>芜胡不归(《归去来兮辞》)</a:t>
            </a:r>
            <a:endParaRPr lang="zh-CN" sz="2400" b="1">
              <a:latin typeface="楷体" panose="02010609060101010101" charset="-122"/>
              <a:ea typeface="楷体" panose="02010609060101010101" charset="-122"/>
            </a:endParaRPr>
          </a:p>
          <a:p>
            <a:pPr>
              <a:lnSpc>
                <a:spcPct val="150000"/>
              </a:lnSpc>
            </a:pPr>
            <a:r>
              <a:rPr lang="zh-CN" sz="2400" b="1">
                <a:latin typeface="楷体" panose="02010609060101010101" charset="-122"/>
                <a:ea typeface="楷体" panose="02010609060101010101" charset="-122"/>
              </a:rPr>
              <a:t>③</a:t>
            </a:r>
            <a:r>
              <a:rPr lang="zh-CN" sz="2400" b="1">
                <a:solidFill>
                  <a:srgbClr val="FF0000"/>
                </a:solidFill>
                <a:latin typeface="楷体" panose="02010609060101010101" charset="-122"/>
                <a:ea typeface="楷体" panose="02010609060101010101" charset="-122"/>
              </a:rPr>
              <a:t>将</a:t>
            </a:r>
            <a:r>
              <a:rPr lang="zh-CN" sz="2400" b="1">
                <a:latin typeface="楷体" panose="02010609060101010101" charset="-122"/>
                <a:ea typeface="楷体" panose="02010609060101010101" charset="-122"/>
              </a:rPr>
              <a:t>数百之众(《过秦论》)</a:t>
            </a:r>
            <a:endParaRPr lang="zh-CN" sz="2400" b="1">
              <a:latin typeface="楷体" panose="02010609060101010101" charset="-122"/>
              <a:ea typeface="楷体" panose="02010609060101010101" charset="-122"/>
            </a:endParaRPr>
          </a:p>
          <a:p>
            <a:pPr>
              <a:lnSpc>
                <a:spcPct val="150000"/>
              </a:lnSpc>
            </a:pPr>
            <a:r>
              <a:rPr lang="zh-CN" sz="2400" b="1">
                <a:latin typeface="楷体" panose="02010609060101010101" charset="-122"/>
                <a:ea typeface="楷体" panose="02010609060101010101" charset="-122"/>
              </a:rPr>
              <a:t>④王侯</a:t>
            </a:r>
            <a:r>
              <a:rPr lang="zh-CN" sz="2400" b="1">
                <a:solidFill>
                  <a:srgbClr val="FF0000"/>
                </a:solidFill>
                <a:latin typeface="楷体" panose="02010609060101010101" charset="-122"/>
                <a:ea typeface="楷体" panose="02010609060101010101" charset="-122"/>
              </a:rPr>
              <a:t>将</a:t>
            </a:r>
            <a:r>
              <a:rPr lang="zh-CN" sz="2400" b="1">
                <a:latin typeface="楷体" panose="02010609060101010101" charset="-122"/>
                <a:ea typeface="楷体" panose="02010609060101010101" charset="-122"/>
              </a:rPr>
              <a:t>相,宁有种乎(《陈涉世家》)</a:t>
            </a:r>
            <a:endParaRPr lang="zh-CN" sz="2400" b="1">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001135" y="692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2" name="文本框 1" title=""/>
          <p:cNvSpPr txBox="1"/>
          <p:nvPr/>
        </p:nvSpPr>
        <p:spPr>
          <a:xfrm>
            <a:off x="2908935" y="3429000"/>
            <a:ext cx="6449060" cy="2306955"/>
          </a:xfrm>
          <a:prstGeom prst="rect">
            <a:avLst/>
          </a:prstGeom>
          <a:noFill/>
        </p:spPr>
        <p:txBody>
          <a:bodyPr wrap="square" rtlCol="0">
            <a:spAutoFit/>
          </a:bodyPr>
          <a:lstStyle/>
          <a:p>
            <a:pPr>
              <a:lnSpc>
                <a:spcPct val="150000"/>
              </a:lnSpc>
            </a:pPr>
            <a:r>
              <a:rPr lang="zh-CN" sz="2400" b="1">
                <a:latin typeface="楷体" panose="02010609060101010101" charset="-122"/>
                <a:ea typeface="楷体" panose="02010609060101010101" charset="-122"/>
                <a:sym typeface="+mn-ea"/>
              </a:rPr>
              <a:t>⑤出郭相扶</a:t>
            </a:r>
            <a:r>
              <a:rPr lang="zh-CN" sz="2400" b="1">
                <a:solidFill>
                  <a:srgbClr val="FF0000"/>
                </a:solidFill>
                <a:latin typeface="楷体" panose="02010609060101010101" charset="-122"/>
                <a:ea typeface="楷体" panose="02010609060101010101" charset="-122"/>
                <a:sym typeface="+mn-ea"/>
              </a:rPr>
              <a:t>将</a:t>
            </a:r>
            <a:r>
              <a:rPr lang="zh-CN" sz="2400" b="1">
                <a:latin typeface="楷体" panose="02010609060101010101" charset="-122"/>
                <a:ea typeface="楷体" panose="02010609060101010101" charset="-122"/>
                <a:sym typeface="+mn-ea"/>
              </a:rPr>
              <a:t>(《木兰诗》)</a:t>
            </a:r>
            <a:endParaRPr lang="zh-CN" sz="2400" b="1">
              <a:latin typeface="楷体" panose="02010609060101010101" charset="-122"/>
              <a:ea typeface="楷体" panose="02010609060101010101" charset="-122"/>
            </a:endParaRPr>
          </a:p>
          <a:p>
            <a:pPr>
              <a:lnSpc>
                <a:spcPct val="150000"/>
              </a:lnSpc>
            </a:pPr>
            <a:r>
              <a:rPr lang="zh-CN" sz="2400" b="1">
                <a:latin typeface="楷体" panose="02010609060101010101" charset="-122"/>
                <a:ea typeface="楷体" panose="02010609060101010101" charset="-122"/>
                <a:sym typeface="+mn-ea"/>
              </a:rPr>
              <a:t>⑥宫使驱</a:t>
            </a:r>
            <a:r>
              <a:rPr lang="zh-CN" sz="2400" b="1">
                <a:solidFill>
                  <a:srgbClr val="FF0000"/>
                </a:solidFill>
                <a:latin typeface="楷体" panose="02010609060101010101" charset="-122"/>
                <a:ea typeface="楷体" panose="02010609060101010101" charset="-122"/>
                <a:sym typeface="+mn-ea"/>
              </a:rPr>
              <a:t>将</a:t>
            </a:r>
            <a:r>
              <a:rPr lang="zh-CN" sz="2400" b="1">
                <a:latin typeface="楷体" panose="02010609060101010101" charset="-122"/>
                <a:ea typeface="楷体" panose="02010609060101010101" charset="-122"/>
                <a:sym typeface="+mn-ea"/>
              </a:rPr>
              <a:t>惜不得(《卖炭翁》)</a:t>
            </a:r>
            <a:endParaRPr lang="zh-CN" sz="2400" b="1">
              <a:latin typeface="楷体" panose="02010609060101010101" charset="-122"/>
              <a:ea typeface="楷体" panose="02010609060101010101" charset="-122"/>
            </a:endParaRPr>
          </a:p>
          <a:p>
            <a:pPr>
              <a:lnSpc>
                <a:spcPct val="150000"/>
              </a:lnSpc>
            </a:pPr>
            <a:r>
              <a:rPr lang="zh-CN" sz="2400" b="1">
                <a:latin typeface="楷体" panose="02010609060101010101" charset="-122"/>
                <a:ea typeface="楷体" panose="02010609060101010101" charset="-122"/>
                <a:sym typeface="+mn-ea"/>
              </a:rPr>
              <a:t>⑦</a:t>
            </a:r>
            <a:r>
              <a:rPr lang="zh-CN" sz="2400" b="1">
                <a:solidFill>
                  <a:srgbClr val="FF0000"/>
                </a:solidFill>
                <a:latin typeface="楷体" panose="02010609060101010101" charset="-122"/>
                <a:ea typeface="楷体" panose="02010609060101010101" charset="-122"/>
                <a:sym typeface="+mn-ea"/>
              </a:rPr>
              <a:t>将</a:t>
            </a:r>
            <a:r>
              <a:rPr lang="zh-CN" sz="2400" b="1">
                <a:latin typeface="楷体" panose="02010609060101010101" charset="-122"/>
                <a:ea typeface="楷体" panose="02010609060101010101" charset="-122"/>
                <a:sym typeface="+mn-ea"/>
              </a:rPr>
              <a:t>子无怒，秋以为期(《诗经·氓》)</a:t>
            </a:r>
            <a:endParaRPr lang="zh-CN" sz="2400" b="1">
              <a:latin typeface="楷体" panose="02010609060101010101" charset="-122"/>
              <a:ea typeface="楷体" panose="02010609060101010101" charset="-122"/>
            </a:endParaRPr>
          </a:p>
          <a:p>
            <a:pPr>
              <a:lnSpc>
                <a:spcPct val="150000"/>
              </a:lnSpc>
            </a:pPr>
            <a:r>
              <a:rPr lang="zh-CN" sz="2400" b="1">
                <a:latin typeface="楷体" panose="02010609060101010101" charset="-122"/>
                <a:ea typeface="楷体" panose="02010609060101010101" charset="-122"/>
                <a:sym typeface="+mn-ea"/>
              </a:rPr>
              <a:t>⑧</a:t>
            </a:r>
            <a:r>
              <a:rPr lang="zh-CN" sz="2400" b="1">
                <a:solidFill>
                  <a:srgbClr val="FF0000"/>
                </a:solidFill>
                <a:latin typeface="楷体" panose="02010609060101010101" charset="-122"/>
                <a:ea typeface="楷体" panose="02010609060101010101" charset="-122"/>
                <a:sym typeface="+mn-ea"/>
              </a:rPr>
              <a:t>将</a:t>
            </a:r>
            <a:r>
              <a:rPr lang="zh-CN" sz="2400" b="1">
                <a:latin typeface="楷体" panose="02010609060101010101" charset="-122"/>
                <a:ea typeface="楷体" panose="02010609060101010101" charset="-122"/>
                <a:sym typeface="+mn-ea"/>
              </a:rPr>
              <a:t>信将疑</a:t>
            </a:r>
            <a:endParaRPr lang="zh-CN" altLang="en-US" sz="2400"/>
          </a:p>
        </p:txBody>
      </p:sp>
      <p:sp>
        <p:nvSpPr>
          <p:cNvPr id="8" name="标题 1" title=""/>
          <p:cNvSpPr>
            <a:spLocks noGrp="1"/>
          </p:cNvSpPr>
          <p:nvPr>
            <p:custDataLst>
              <p:tags r:id="rId3"/>
            </p:custDataLst>
          </p:nvPr>
        </p:nvSpPr>
        <p:spPr>
          <a:xfrm>
            <a:off x="44773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sym typeface="+mn-ea"/>
              </a:rPr>
              <a:t>6.</a:t>
            </a:r>
            <a:r>
              <a:rPr lang="zh-CN" altLang="en-US" sz="4400">
                <a:latin typeface="楷体" panose="02010609060101010101" charset="-122"/>
                <a:ea typeface="楷体" panose="02010609060101010101" charset="-122"/>
                <a:sym typeface="+mn-ea"/>
              </a:rPr>
              <a:t>多义实词</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46685" y="781050"/>
            <a:ext cx="12045315" cy="3969385"/>
          </a:xfrm>
          <a:prstGeom prst="rect">
            <a:avLst/>
          </a:prstGeom>
          <a:noFill/>
        </p:spPr>
        <p:txBody>
          <a:bodyPr wrap="square" rtlCol="0">
            <a:spAutoFit/>
          </a:bodyPr>
          <a:lstStyle/>
          <a:p>
            <a:pPr>
              <a:lnSpc>
                <a:spcPct val="150000"/>
              </a:lnSpc>
            </a:pPr>
            <a:r>
              <a:rPr lang="zh-CN" sz="2400" b="1">
                <a:solidFill>
                  <a:schemeClr val="tx1"/>
                </a:solidFill>
                <a:latin typeface="楷体" panose="02010609060101010101" charset="-122"/>
                <a:ea typeface="楷体" panose="02010609060101010101" charset="-122"/>
              </a:rPr>
              <a:t>(1)赤壁赋</a:t>
            </a:r>
            <a:endParaRPr lang="zh-CN" sz="2400" b="1">
              <a:solidFill>
                <a:schemeClr val="tx1"/>
              </a:solidFill>
              <a:latin typeface="楷体" panose="02010609060101010101" charset="-122"/>
              <a:ea typeface="楷体" panose="02010609060101010101" charset="-122"/>
            </a:endParaRPr>
          </a:p>
          <a:p>
            <a:pPr>
              <a:lnSpc>
                <a:spcPct val="150000"/>
              </a:lnSpc>
            </a:pPr>
            <a:r>
              <a:rPr lang="zh-CN" sz="2400" b="1">
                <a:solidFill>
                  <a:schemeClr val="tx1"/>
                </a:solidFill>
                <a:latin typeface="楷体" panose="02010609060101010101" charset="-122"/>
                <a:ea typeface="楷体" panose="02010609060101010101" charset="-122"/>
              </a:rPr>
              <a:t>①“赋”本是一种文学表现手法,</a:t>
            </a:r>
            <a:endParaRPr lang="zh-CN" sz="2400" b="1">
              <a:solidFill>
                <a:schemeClr val="tx1"/>
              </a:solidFill>
              <a:latin typeface="楷体" panose="02010609060101010101" charset="-122"/>
              <a:ea typeface="楷体" panose="02010609060101010101" charset="-122"/>
            </a:endParaRPr>
          </a:p>
          <a:p>
            <a:pPr>
              <a:lnSpc>
                <a:spcPct val="150000"/>
              </a:lnSpc>
            </a:pPr>
            <a:r>
              <a:rPr lang="zh-CN" sz="2400" b="1">
                <a:solidFill>
                  <a:schemeClr val="tx1"/>
                </a:solidFill>
                <a:latin typeface="楷体" panose="02010609060101010101" charset="-122"/>
                <a:ea typeface="楷体" panose="02010609060101010101" charset="-122"/>
              </a:rPr>
              <a:t>为《诗经》“六义”(</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sym typeface="+mn-ea"/>
              </a:rPr>
              <a:t>、</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sym typeface="+mn-ea"/>
              </a:rPr>
              <a:t>、</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sym typeface="+mn-ea"/>
              </a:rPr>
              <a:t>、</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)之一。</a:t>
            </a:r>
            <a:endParaRPr lang="zh-CN" sz="2400" b="1">
              <a:solidFill>
                <a:schemeClr val="tx1"/>
              </a:solidFill>
              <a:latin typeface="楷体" panose="02010609060101010101" charset="-122"/>
              <a:ea typeface="楷体" panose="02010609060101010101" charset="-122"/>
            </a:endParaRPr>
          </a:p>
          <a:p>
            <a:pPr>
              <a:lnSpc>
                <a:spcPct val="150000"/>
              </a:lnSpc>
            </a:pPr>
            <a:r>
              <a:rPr lang="zh-CN" sz="2400" b="1">
                <a:solidFill>
                  <a:schemeClr val="tx1"/>
                </a:solidFill>
                <a:latin typeface="楷体" panose="02010609060101010101" charset="-122"/>
                <a:ea typeface="楷体" panose="02010609060101010101" charset="-122"/>
              </a:rPr>
              <a:t>按朱熹《诗集传》中的说法,“赋者,敷也,敷陈其事而直言之者也”。也就是说，“赋”是直陈叙述，是最基本的表现手法。</a:t>
            </a:r>
            <a:endParaRPr lang="zh-CN" sz="2400" b="1">
              <a:solidFill>
                <a:schemeClr val="tx1"/>
              </a:solidFill>
              <a:latin typeface="楷体" panose="02010609060101010101" charset="-122"/>
              <a:ea typeface="楷体" panose="02010609060101010101" charset="-122"/>
            </a:endParaRPr>
          </a:p>
          <a:p>
            <a:pPr>
              <a:lnSpc>
                <a:spcPct val="150000"/>
              </a:lnSpc>
            </a:pPr>
            <a:r>
              <a:rPr lang="zh-CN" sz="2400" b="1">
                <a:solidFill>
                  <a:schemeClr val="tx1"/>
                </a:solidFill>
                <a:latin typeface="楷体" panose="02010609060101010101" charset="-122"/>
                <a:ea typeface="楷体" panose="02010609060101010101" charset="-122"/>
              </a:rPr>
              <a:t>②汉代时,“赋”成为一种文体。该文体介于</a:t>
            </a:r>
            <a:r>
              <a:rPr lang="en-US" sz="2400" u="sng">
                <a:solidFill>
                  <a:schemeClr val="tx1"/>
                </a:solidFill>
                <a:latin typeface="楷体" panose="02010609060101010101" charset="-122"/>
                <a:ea typeface="楷体" panose="02010609060101010101" charset="-122"/>
                <a:sym typeface="+mn-ea"/>
              </a:rPr>
              <a:t>       </a:t>
            </a:r>
            <a:r>
              <a:rPr lang="zh-CN" altLang="en-US" sz="2400">
                <a:solidFill>
                  <a:schemeClr val="tx1"/>
                </a:solidFill>
                <a:latin typeface="楷体" panose="02010609060101010101" charset="-122"/>
                <a:ea typeface="楷体" panose="02010609060101010101" charset="-122"/>
                <a:sym typeface="+mn-ea"/>
              </a:rPr>
              <a:t>和</a:t>
            </a:r>
            <a:r>
              <a:rPr lang="en-US" sz="2400" u="sng">
                <a:solidFill>
                  <a:schemeClr val="tx1"/>
                </a:solidFill>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和之间,讲求文采、韵律。其特点是“铺采摘文,体物写志”,侧重于写景,借景抒情。</a:t>
            </a:r>
            <a:endParaRPr lang="zh-CN" sz="2400" b="1">
              <a:solidFill>
                <a:schemeClr val="tx1"/>
              </a:solidFill>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669790" y="-1803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7.</a:t>
            </a:r>
            <a:r>
              <a:rPr lang="zh-CN" altLang="en-US" sz="4400">
                <a:latin typeface="楷体" panose="02010609060101010101" charset="-122"/>
                <a:ea typeface="楷体" panose="02010609060101010101" charset="-122"/>
              </a:rPr>
              <a:t>文化常识</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46685" y="631190"/>
            <a:ext cx="12045315" cy="4523105"/>
          </a:xfrm>
          <a:prstGeom prst="rect">
            <a:avLst/>
          </a:prstGeom>
          <a:noFill/>
        </p:spPr>
        <p:txBody>
          <a:bodyPr wrap="square" rtlCol="0">
            <a:spAutoFit/>
          </a:bodyPr>
          <a:lstStyle/>
          <a:p>
            <a:pPr>
              <a:lnSpc>
                <a:spcPct val="150000"/>
              </a:lnSpc>
            </a:pPr>
            <a:r>
              <a:rPr lang="zh-CN" sz="2400" b="1">
                <a:solidFill>
                  <a:schemeClr val="tx1"/>
                </a:solidFill>
                <a:latin typeface="楷体" panose="02010609060101010101" charset="-122"/>
                <a:ea typeface="楷体" panose="02010609060101010101" charset="-122"/>
              </a:rPr>
              <a:t>(2)七月既望</a:t>
            </a:r>
            <a:endParaRPr lang="zh-CN" sz="2400" b="1">
              <a:solidFill>
                <a:schemeClr val="tx1"/>
              </a:solidFill>
              <a:latin typeface="楷体" panose="02010609060101010101" charset="-122"/>
              <a:ea typeface="楷体" panose="02010609060101010101" charset="-122"/>
            </a:endParaRPr>
          </a:p>
          <a:p>
            <a:pPr>
              <a:lnSpc>
                <a:spcPct val="150000"/>
              </a:lnSpc>
            </a:pPr>
            <a:r>
              <a:rPr lang="zh-CN" sz="2400" b="1">
                <a:solidFill>
                  <a:schemeClr val="tx1"/>
                </a:solidFill>
                <a:latin typeface="楷体" panose="02010609060101010101" charset="-122"/>
                <a:ea typeface="楷体" panose="02010609060101010101" charset="-122"/>
              </a:rPr>
              <a:t>既望:过了望日(农历每月</a:t>
            </a:r>
            <a:r>
              <a:rPr lang="en-US"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为望)后的第一天,即农历每月十六日。古代对农历一个月中某些特殊的日子有特定的称谓。如每月第一日为“</a:t>
            </a:r>
            <a:r>
              <a:rPr lang="en-US"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”,十五日为“</a:t>
            </a:r>
            <a:r>
              <a:rPr lang="en-US"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”,十六日为“</a:t>
            </a:r>
            <a:r>
              <a:rPr lang="en-US"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”,最后一日为“</a:t>
            </a:r>
            <a:r>
              <a:rPr lang="en-US" sz="2400" u="sng">
                <a:latin typeface="楷体" panose="02010609060101010101" charset="-122"/>
                <a:ea typeface="楷体" panose="02010609060101010101" charset="-122"/>
                <a:sym typeface="+mn-ea"/>
              </a:rPr>
              <a:t>     </a:t>
            </a:r>
            <a:r>
              <a:rPr lang="zh-CN" sz="2400" b="1">
                <a:latin typeface="楷体" panose="02010609060101010101" charset="-122"/>
                <a:ea typeface="楷体" panose="02010609060101010101" charset="-122"/>
                <a:sym typeface="+mn-ea"/>
              </a:rPr>
              <a:t>”</a:t>
            </a:r>
            <a:endParaRPr lang="zh-CN" sz="2400" b="1">
              <a:latin typeface="楷体" panose="02010609060101010101" charset="-122"/>
              <a:ea typeface="楷体" panose="02010609060101010101" charset="-122"/>
              <a:sym typeface="+mn-ea"/>
            </a:endParaRPr>
          </a:p>
          <a:p>
            <a:pPr>
              <a:lnSpc>
                <a:spcPct val="150000"/>
              </a:lnSpc>
            </a:pPr>
            <a:r>
              <a:rPr lang="zh-CN" sz="2400" b="1">
                <a:solidFill>
                  <a:schemeClr val="tx1"/>
                </a:solidFill>
                <a:latin typeface="楷体" panose="02010609060101010101" charset="-122"/>
                <a:ea typeface="楷体" panose="02010609060101010101" charset="-122"/>
              </a:rPr>
              <a:t>(3)徘徊于斗牛之间</a:t>
            </a:r>
            <a:endParaRPr lang="zh-CN" sz="2400" b="1">
              <a:solidFill>
                <a:schemeClr val="tx1"/>
              </a:solidFill>
              <a:latin typeface="楷体" panose="02010609060101010101" charset="-122"/>
              <a:ea typeface="楷体" panose="02010609060101010101" charset="-122"/>
            </a:endParaRPr>
          </a:p>
          <a:p>
            <a:pPr>
              <a:lnSpc>
                <a:spcPct val="150000"/>
              </a:lnSpc>
            </a:pPr>
            <a:r>
              <a:rPr lang="zh-CN" sz="2400" b="1">
                <a:solidFill>
                  <a:schemeClr val="tx1"/>
                </a:solidFill>
                <a:latin typeface="楷体" panose="02010609060101010101" charset="-122"/>
                <a:ea typeface="楷体" panose="02010609060101010101" charset="-122"/>
              </a:rPr>
              <a:t>斗牛:斗宿和牛宿,都是星宿名。中国有</a:t>
            </a:r>
            <a:r>
              <a:rPr lang="en-US"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宿之称,其中北方七宿为斗、牛、女、虚、危、室、壁。斗和牛都在其中。斗宿,就是</a:t>
            </a:r>
            <a:r>
              <a:rPr lang="en-US"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,勺子状。牛宿,有星六颗,因其星群组合如牛角而得名。</a:t>
            </a:r>
            <a:endParaRPr lang="zh-CN" sz="2400" b="1">
              <a:solidFill>
                <a:schemeClr val="tx1"/>
              </a:solidFill>
              <a:latin typeface="楷体" panose="02010609060101010101" charset="-122"/>
              <a:ea typeface="楷体" panose="02010609060101010101" charset="-122"/>
            </a:endParaRPr>
          </a:p>
        </p:txBody>
      </p:sp>
      <p:sp>
        <p:nvSpPr>
          <p:cNvPr id="2" name="标题 1" title=""/>
          <p:cNvSpPr>
            <a:spLocks noGrp="1"/>
          </p:cNvSpPr>
          <p:nvPr>
            <p:custDataLst>
              <p:tags r:id="rId2"/>
            </p:custDataLst>
          </p:nvPr>
        </p:nvSpPr>
        <p:spPr>
          <a:xfrm>
            <a:off x="4669790" y="-1803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7.</a:t>
            </a:r>
            <a:r>
              <a:rPr lang="zh-CN" altLang="en-US" sz="4400">
                <a:latin typeface="楷体" panose="02010609060101010101" charset="-122"/>
                <a:ea typeface="楷体" panose="02010609060101010101" charset="-122"/>
              </a:rPr>
              <a:t>文化常识</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262255" y="-225425"/>
            <a:ext cx="4380230" cy="978535"/>
          </a:xfrm>
          <a:prstGeom prst="rect">
            <a:avLst/>
          </a:prstGeom>
        </p:spPr>
        <p:txBody>
          <a:bodyPr vert="horz" lIns="91440" tIns="45720" rIns="91440" bIns="45720" rtlCol="0" anchor="b">
            <a:normAutofit fontScale="7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sz="4400">
                <a:latin typeface="楷体" panose="02010609060101010101" charset="-122"/>
                <a:ea typeface="楷体" panose="02010609060101010101" charset="-122"/>
              </a:rPr>
              <a:t>三</a:t>
            </a:r>
            <a:r>
              <a:rPr lang="en-US" altLang="zh-CN" sz="4400">
                <a:latin typeface="楷体" panose="02010609060101010101" charset="-122"/>
                <a:ea typeface="楷体" panose="02010609060101010101" charset="-122"/>
              </a:rPr>
              <a:t>.高考考过的背诵名句</a:t>
            </a:r>
            <a:endParaRPr lang="en-US" altLang="zh-CN" sz="4400">
              <a:latin typeface="楷体" panose="02010609060101010101" charset="-122"/>
              <a:ea typeface="楷体" panose="02010609060101010101" charset="-122"/>
            </a:endParaRPr>
          </a:p>
        </p:txBody>
      </p:sp>
      <p:sp>
        <p:nvSpPr>
          <p:cNvPr id="4" name="文本框 3" title=""/>
          <p:cNvSpPr txBox="1"/>
          <p:nvPr/>
        </p:nvSpPr>
        <p:spPr>
          <a:xfrm>
            <a:off x="146685" y="661670"/>
            <a:ext cx="12045315" cy="5908040"/>
          </a:xfrm>
          <a:prstGeom prst="rect">
            <a:avLst/>
          </a:prstGeom>
          <a:noFill/>
        </p:spPr>
        <p:txBody>
          <a:bodyPr wrap="square" rtlCol="0">
            <a:spAutoFit/>
          </a:bodyPr>
          <a:lstStyle/>
          <a:p>
            <a:pPr indent="0" fontAlgn="auto">
              <a:lnSpc>
                <a:spcPct val="175000"/>
              </a:lnSpc>
            </a:pPr>
            <a:r>
              <a:rPr lang="zh-CN" sz="2400" b="1">
                <a:solidFill>
                  <a:schemeClr val="tx1"/>
                </a:solidFill>
                <a:latin typeface="楷体" panose="02010609060101010101" charset="-122"/>
                <a:ea typeface="楷体" panose="02010609060101010101" charset="-122"/>
              </a:rPr>
              <a:t>(1)苏轼在《赤壁赋》中发议论说,江水不停地流去，	</a:t>
            </a:r>
            <a:r>
              <a:rPr lang="zh-CN" sz="2400" b="1">
                <a:latin typeface="楷体" panose="02010609060101010101" charset="-122"/>
                <a:ea typeface="楷体" panose="02010609060101010101" charset="-122"/>
                <a:sym typeface="+mn-ea"/>
              </a:rPr>
              <a:t>“</a:t>
            </a:r>
            <a:r>
              <a:rPr sz="2400" u="sng">
                <a:latin typeface="楷体" panose="02010609060101010101" charset="-122"/>
                <a:ea typeface="楷体" panose="02010609060101010101" charset="-122"/>
                <a:sym typeface="+mn-ea"/>
              </a:rPr>
              <a:t>	</a:t>
            </a:r>
            <a:r>
              <a:rPr lang="en-US" sz="2400" u="sng">
                <a:latin typeface="楷体" panose="02010609060101010101" charset="-122"/>
                <a:ea typeface="楷体" panose="02010609060101010101" charset="-122"/>
                <a:sym typeface="+mn-ea"/>
              </a:rPr>
              <a:t>       </a:t>
            </a:r>
            <a:r>
              <a:rPr lang="en-US" altLang="zh-CN"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”;月亮时圆时缺，</a:t>
            </a:r>
            <a:r>
              <a:rPr lang="zh-CN" sz="2400" b="1">
                <a:latin typeface="楷体" panose="02010609060101010101" charset="-122"/>
                <a:ea typeface="楷体" panose="02010609060101010101" charset="-122"/>
                <a:sym typeface="+mn-ea"/>
              </a:rPr>
              <a:t>“</a:t>
            </a:r>
            <a:r>
              <a:rPr sz="2400" u="sng">
                <a:latin typeface="楷体" panose="02010609060101010101" charset="-122"/>
                <a:ea typeface="楷体" panose="02010609060101010101" charset="-122"/>
                <a:sym typeface="+mn-ea"/>
              </a:rPr>
              <a:t>	</a:t>
            </a:r>
            <a:r>
              <a:rPr lang="en-US" sz="2400" u="sng">
                <a:latin typeface="楷体" panose="02010609060101010101" charset="-122"/>
                <a:ea typeface="楷体" panose="02010609060101010101" charset="-122"/>
                <a:sym typeface="+mn-ea"/>
              </a:rPr>
              <a:t>       </a:t>
            </a:r>
            <a:r>
              <a:rPr lang="en-US" altLang="zh-CN" sz="2400" u="sng">
                <a:latin typeface="楷体" panose="02010609060101010101" charset="-122"/>
                <a:ea typeface="楷体" panose="02010609060101010101" charset="-122"/>
                <a:sym typeface="+mn-ea"/>
              </a:rPr>
              <a:t>          </a:t>
            </a:r>
            <a:r>
              <a:rPr lang="zh-CN" sz="2400" b="1">
                <a:latin typeface="楷体" panose="02010609060101010101" charset="-122"/>
                <a:ea typeface="楷体" panose="02010609060101010101" charset="-122"/>
                <a:sym typeface="+mn-ea"/>
              </a:rPr>
              <a:t>”</a:t>
            </a:r>
            <a:r>
              <a:rPr lang="zh-CN" sz="2400" b="1">
                <a:solidFill>
                  <a:schemeClr val="tx1"/>
                </a:solidFill>
                <a:latin typeface="楷体" panose="02010609060101010101" charset="-122"/>
                <a:ea typeface="楷体" panose="02010609060101010101" charset="-122"/>
              </a:rPr>
              <a:t>。(2020年全国卷I)</a:t>
            </a:r>
            <a:endParaRPr lang="zh-CN" sz="2400" b="1">
              <a:solidFill>
                <a:schemeClr val="tx1"/>
              </a:solidFill>
              <a:latin typeface="楷体" panose="02010609060101010101" charset="-122"/>
              <a:ea typeface="楷体" panose="02010609060101010101" charset="-122"/>
            </a:endParaRPr>
          </a:p>
          <a:p>
            <a:pPr indent="0" fontAlgn="auto">
              <a:lnSpc>
                <a:spcPct val="175000"/>
              </a:lnSpc>
            </a:pPr>
            <a:r>
              <a:rPr lang="zh-CN" sz="2400" b="1">
                <a:solidFill>
                  <a:schemeClr val="tx1"/>
                </a:solidFill>
                <a:latin typeface="楷体" panose="02010609060101010101" charset="-122"/>
                <a:ea typeface="楷体" panose="02010609060101010101" charset="-122"/>
              </a:rPr>
              <a:t>(2)苏轼在《赤壁赋》中以</a:t>
            </a:r>
            <a:r>
              <a:rPr lang="zh-CN" sz="2400" b="1">
                <a:latin typeface="楷体" panose="02010609060101010101" charset="-122"/>
                <a:ea typeface="楷体" panose="02010609060101010101" charset="-122"/>
                <a:sym typeface="+mn-ea"/>
              </a:rPr>
              <a:t>“</a:t>
            </a:r>
            <a:r>
              <a:rPr sz="2400" u="sng">
                <a:latin typeface="楷体" panose="02010609060101010101" charset="-122"/>
                <a:ea typeface="楷体" panose="02010609060101010101" charset="-122"/>
                <a:sym typeface="+mn-ea"/>
              </a:rPr>
              <a:t>	</a:t>
            </a:r>
            <a:r>
              <a:rPr lang="en-US" sz="2400" u="sng">
                <a:latin typeface="楷体" panose="02010609060101010101" charset="-122"/>
                <a:ea typeface="楷体" panose="02010609060101010101" charset="-122"/>
                <a:sym typeface="+mn-ea"/>
              </a:rPr>
              <a:t>         </a:t>
            </a:r>
            <a:r>
              <a:rPr lang="zh-CN" altLang="en-US" sz="2400" u="sng">
                <a:latin typeface="楷体" panose="02010609060101010101" charset="-122"/>
                <a:ea typeface="楷体" panose="02010609060101010101" charset="-122"/>
                <a:sym typeface="+mn-ea"/>
              </a:rPr>
              <a:t>，</a:t>
            </a:r>
            <a:r>
              <a:rPr lang="en-US" sz="2400" u="sng">
                <a:latin typeface="楷体" panose="02010609060101010101" charset="-122"/>
                <a:ea typeface="楷体" panose="02010609060101010101" charset="-122"/>
                <a:sym typeface="+mn-ea"/>
              </a:rPr>
              <a:t> </a:t>
            </a:r>
            <a:r>
              <a:rPr lang="en-US" altLang="zh-CN" sz="2400" u="sng">
                <a:latin typeface="楷体" panose="02010609060101010101" charset="-122"/>
                <a:ea typeface="楷体" panose="02010609060101010101" charset="-122"/>
                <a:sym typeface="+mn-ea"/>
              </a:rPr>
              <a:t>             </a:t>
            </a:r>
            <a:r>
              <a:rPr lang="zh-CN" sz="2400" b="1">
                <a:latin typeface="楷体" panose="02010609060101010101" charset="-122"/>
                <a:ea typeface="楷体" panose="02010609060101010101" charset="-122"/>
                <a:sym typeface="+mn-ea"/>
              </a:rPr>
              <a:t>”</a:t>
            </a:r>
            <a:r>
              <a:rPr lang="zh-CN" sz="2400" b="1">
                <a:solidFill>
                  <a:schemeClr val="tx1"/>
                </a:solidFill>
                <a:latin typeface="楷体" panose="02010609060101010101" charset="-122"/>
                <a:ea typeface="楷体" panose="02010609060101010101" charset="-122"/>
              </a:rPr>
              <a:t>两句，写出了婉转悠长、延绵不尽的乐声之美。(2019年全国卷Ⅱ)	</a:t>
            </a:r>
            <a:endParaRPr lang="zh-CN" sz="2400" b="1">
              <a:solidFill>
                <a:schemeClr val="tx1"/>
              </a:solidFill>
              <a:latin typeface="楷体" panose="02010609060101010101" charset="-122"/>
              <a:ea typeface="楷体" panose="02010609060101010101" charset="-122"/>
            </a:endParaRPr>
          </a:p>
          <a:p>
            <a:pPr indent="0" fontAlgn="auto">
              <a:lnSpc>
                <a:spcPct val="175000"/>
              </a:lnSpc>
            </a:pPr>
            <a:r>
              <a:rPr lang="zh-CN" sz="2400" b="1">
                <a:solidFill>
                  <a:schemeClr val="tx1"/>
                </a:solidFill>
                <a:latin typeface="楷体" panose="02010609060101010101" charset="-122"/>
                <a:ea typeface="楷体" panose="02010609060101010101" charset="-122"/>
              </a:rPr>
              <a:t>(3)苏轼《赤壁赋》中描写明月初升的句子是</a:t>
            </a:r>
            <a:r>
              <a:rPr lang="zh-CN" sz="2400" b="1">
                <a:latin typeface="楷体" panose="02010609060101010101" charset="-122"/>
                <a:ea typeface="楷体" panose="02010609060101010101" charset="-122"/>
                <a:sym typeface="+mn-ea"/>
              </a:rPr>
              <a:t>“</a:t>
            </a:r>
            <a:r>
              <a:rPr sz="2400" u="sng">
                <a:latin typeface="楷体" panose="02010609060101010101" charset="-122"/>
                <a:ea typeface="楷体" panose="02010609060101010101" charset="-122"/>
                <a:sym typeface="+mn-ea"/>
              </a:rPr>
              <a:t>	</a:t>
            </a:r>
            <a:r>
              <a:rPr lang="en-US" sz="2400" u="sng">
                <a:latin typeface="楷体" panose="02010609060101010101" charset="-122"/>
                <a:ea typeface="楷体" panose="02010609060101010101" charset="-122"/>
                <a:sym typeface="+mn-ea"/>
              </a:rPr>
              <a:t>              </a:t>
            </a:r>
            <a:r>
              <a:rPr lang="zh-CN" altLang="en-US" sz="2400" u="sng">
                <a:latin typeface="楷体" panose="02010609060101010101" charset="-122"/>
                <a:ea typeface="楷体" panose="02010609060101010101" charset="-122"/>
                <a:sym typeface="+mn-ea"/>
              </a:rPr>
              <a:t>，</a:t>
            </a:r>
            <a:r>
              <a:rPr lang="en-US" altLang="zh-CN" sz="2400" u="sng">
                <a:latin typeface="楷体" panose="02010609060101010101" charset="-122"/>
                <a:ea typeface="楷体" panose="02010609060101010101" charset="-122"/>
                <a:sym typeface="+mn-ea"/>
              </a:rPr>
              <a:t>            </a:t>
            </a:r>
            <a:r>
              <a:rPr lang="zh-CN" sz="2400" b="1">
                <a:latin typeface="楷体" panose="02010609060101010101" charset="-122"/>
                <a:ea typeface="楷体" panose="02010609060101010101" charset="-122"/>
                <a:sym typeface="+mn-ea"/>
              </a:rPr>
              <a:t>”</a:t>
            </a:r>
            <a:endParaRPr lang="zh-CN" sz="2400" b="1">
              <a:latin typeface="楷体" panose="02010609060101010101" charset="-122"/>
              <a:ea typeface="楷体" panose="02010609060101010101" charset="-122"/>
              <a:sym typeface="+mn-ea"/>
            </a:endParaRPr>
          </a:p>
          <a:p>
            <a:pPr indent="0" algn="r" fontAlgn="auto">
              <a:lnSpc>
                <a:spcPct val="175000"/>
              </a:lnSpc>
            </a:pPr>
            <a:r>
              <a:rPr lang="zh-CN" sz="2400" b="1">
                <a:solidFill>
                  <a:schemeClr val="tx1"/>
                </a:solidFill>
                <a:latin typeface="楷体" panose="02010609060101010101" charset="-122"/>
                <a:ea typeface="楷体" panose="02010609060101010101" charset="-122"/>
              </a:rPr>
              <a:t>(2018年全国卷Ⅱ)</a:t>
            </a:r>
            <a:endParaRPr lang="zh-CN" sz="2400" b="1">
              <a:solidFill>
                <a:schemeClr val="tx1"/>
              </a:solidFill>
              <a:latin typeface="楷体" panose="02010609060101010101" charset="-122"/>
              <a:ea typeface="楷体" panose="02010609060101010101" charset="-122"/>
            </a:endParaRPr>
          </a:p>
          <a:p>
            <a:pPr indent="0" fontAlgn="auto">
              <a:lnSpc>
                <a:spcPct val="175000"/>
              </a:lnSpc>
            </a:pPr>
            <a:r>
              <a:rPr lang="zh-CN" sz="2400" b="1">
                <a:solidFill>
                  <a:schemeClr val="tx1"/>
                </a:solidFill>
                <a:latin typeface="楷体" panose="02010609060101010101" charset="-122"/>
                <a:ea typeface="楷体" panose="02010609060101010101" charset="-122"/>
              </a:rPr>
              <a:t>(4)漫步经典,我们可以感受古人的襟抱与情怀:……《赤壁赋》</a:t>
            </a:r>
            <a:r>
              <a:rPr lang="zh-CN" sz="2400" b="1">
                <a:latin typeface="楷体" panose="02010609060101010101" charset="-122"/>
                <a:ea typeface="楷体" panose="02010609060101010101" charset="-122"/>
                <a:sym typeface="+mn-ea"/>
              </a:rPr>
              <a:t>“</a:t>
            </a:r>
            <a:r>
              <a:rPr sz="2400" u="sng">
                <a:latin typeface="楷体" panose="02010609060101010101" charset="-122"/>
                <a:ea typeface="楷体" panose="02010609060101010101" charset="-122"/>
                <a:sym typeface="+mn-ea"/>
              </a:rPr>
              <a:t>	</a:t>
            </a:r>
            <a:r>
              <a:rPr lang="en-US" sz="2400" u="sng">
                <a:latin typeface="楷体" panose="02010609060101010101" charset="-122"/>
                <a:ea typeface="楷体" panose="02010609060101010101" charset="-122"/>
                <a:sym typeface="+mn-ea"/>
              </a:rPr>
              <a:t>       </a:t>
            </a:r>
            <a:r>
              <a:rPr lang="en-US" altLang="zh-CN" sz="2400" u="sng">
                <a:latin typeface="楷体" panose="02010609060101010101" charset="-122"/>
                <a:ea typeface="楷体" panose="02010609060101010101" charset="-122"/>
                <a:sym typeface="+mn-ea"/>
              </a:rPr>
              <a:t>          </a:t>
            </a:r>
            <a:r>
              <a:rPr lang="zh-CN" sz="2400" b="1">
                <a:solidFill>
                  <a:schemeClr val="tx1"/>
                </a:solidFill>
                <a:latin typeface="楷体" panose="02010609060101010101" charset="-122"/>
                <a:ea typeface="楷体" panose="02010609060101010101" charset="-122"/>
              </a:rPr>
              <a:t>，与山间之明月,耳得之而为声,目遇之而成色”,写出东坡经历人生低谷后的旷达、洒脱;………(2018年天津卷)</a:t>
            </a:r>
            <a:endParaRPr lang="zh-CN" sz="2400" b="1">
              <a:solidFill>
                <a:schemeClr val="tx1"/>
              </a:solidFill>
              <a:latin typeface="楷体" panose="02010609060101010101" charset="-122"/>
              <a:ea typeface="楷体" panose="02010609060101010101"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262255" y="-225425"/>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特别小练</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146685" y="661670"/>
            <a:ext cx="12045315" cy="2676525"/>
          </a:xfrm>
          <a:prstGeom prst="rect">
            <a:avLst/>
          </a:prstGeom>
          <a:noFill/>
        </p:spPr>
        <p:txBody>
          <a:bodyPr wrap="square" rtlCol="0">
            <a:spAutoFit/>
          </a:bodyPr>
          <a:lstStyle/>
          <a:p>
            <a:pPr indent="0" fontAlgn="auto">
              <a:lnSpc>
                <a:spcPct val="175000"/>
              </a:lnSpc>
            </a:pPr>
            <a:r>
              <a:rPr sz="2400">
                <a:latin typeface="楷体" panose="02010609060101010101" charset="-122"/>
                <a:ea typeface="楷体" panose="02010609060101010101" charset="-122"/>
              </a:rPr>
              <a:t>阅读下面的文言文，完成文后题目。</a:t>
            </a:r>
            <a:endParaRPr sz="2400">
              <a:latin typeface="楷体" panose="02010609060101010101" charset="-122"/>
              <a:ea typeface="楷体" panose="02010609060101010101" charset="-122"/>
            </a:endParaRPr>
          </a:p>
          <a:p>
            <a:pPr indent="0" fontAlgn="auto">
              <a:lnSpc>
                <a:spcPct val="175000"/>
              </a:lnSpc>
            </a:pP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于是携酒与鱼，复游于赤壁之下。</a:t>
            </a:r>
            <a:r>
              <a:rPr sz="2400" b="1" u="sng">
                <a:latin typeface="楷体" panose="02010609060101010101" charset="-122"/>
                <a:ea typeface="楷体" panose="02010609060101010101" charset="-122"/>
              </a:rPr>
              <a:t>江流有声断岸千尺山高月小水落石出曾日月之几何而江山不可复识矣</a:t>
            </a:r>
            <a:r>
              <a:rPr sz="2400">
                <a:latin typeface="楷体" panose="02010609060101010101" charset="-122"/>
                <a:ea typeface="楷体" panose="02010609060101010101" charset="-122"/>
              </a:rPr>
              <a:t>予乃摄衣而</a:t>
            </a:r>
            <a:r>
              <a:rPr sz="2400">
                <a:solidFill>
                  <a:srgbClr val="FF0000"/>
                </a:solidFill>
                <a:latin typeface="楷体" panose="02010609060101010101" charset="-122"/>
                <a:ea typeface="楷体" panose="02010609060101010101" charset="-122"/>
              </a:rPr>
              <a:t>上</a:t>
            </a:r>
            <a:r>
              <a:rPr sz="2400">
                <a:latin typeface="楷体" panose="02010609060101010101" charset="-122"/>
                <a:ea typeface="楷体" panose="02010609060101010101" charset="-122"/>
              </a:rPr>
              <a:t>,</a:t>
            </a:r>
            <a:r>
              <a:rPr sz="2400">
                <a:solidFill>
                  <a:srgbClr val="FF0000"/>
                </a:solidFill>
                <a:latin typeface="楷体" panose="02010609060101010101" charset="-122"/>
                <a:ea typeface="楷体" panose="02010609060101010101" charset="-122"/>
              </a:rPr>
              <a:t>履</a:t>
            </a:r>
            <a:r>
              <a:rPr sz="2400">
                <a:latin typeface="楷体" panose="02010609060101010101" charset="-122"/>
                <a:ea typeface="楷体" panose="02010609060101010101" charset="-122"/>
              </a:rPr>
              <a:t>巉岩,</a:t>
            </a:r>
            <a:r>
              <a:rPr sz="2400" b="1">
                <a:solidFill>
                  <a:srgbClr val="FF0000"/>
                </a:solidFill>
                <a:latin typeface="楷体" panose="02010609060101010101" charset="-122"/>
                <a:ea typeface="楷体" panose="02010609060101010101" charset="-122"/>
              </a:rPr>
              <a:t>披</a:t>
            </a:r>
            <a:r>
              <a:rPr sz="2400">
                <a:latin typeface="楷体" panose="02010609060101010101" charset="-122"/>
                <a:ea typeface="楷体" panose="02010609060101010101" charset="-122"/>
              </a:rPr>
              <a:t>蒙茸,踞虎豹,登虬龙;攀栖鹘之</a:t>
            </a:r>
            <a:r>
              <a:rPr sz="2400" b="1">
                <a:solidFill>
                  <a:srgbClr val="FF0000"/>
                </a:solidFill>
                <a:latin typeface="楷体" panose="02010609060101010101" charset="-122"/>
                <a:ea typeface="楷体" panose="02010609060101010101" charset="-122"/>
              </a:rPr>
              <a:t>危</a:t>
            </a:r>
            <a:r>
              <a:rPr sz="2400">
                <a:latin typeface="楷体" panose="02010609060101010101" charset="-122"/>
                <a:ea typeface="楷体" panose="02010609060101010101" charset="-122"/>
              </a:rPr>
              <a:t>巢,俯冯夷之幽宫。</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(节选自苏轼《后赤壁赋》)</a:t>
            </a:r>
            <a:endParaRPr sz="2400">
              <a:latin typeface="楷体" panose="02010609060101010101" charset="-122"/>
              <a:ea typeface="楷体" panose="02010609060101010101" charset="-122"/>
            </a:endParaRPr>
          </a:p>
        </p:txBody>
      </p:sp>
      <p:sp>
        <p:nvSpPr>
          <p:cNvPr id="2" name="文本框 1" title=""/>
          <p:cNvSpPr txBox="1"/>
          <p:nvPr/>
        </p:nvSpPr>
        <p:spPr>
          <a:xfrm>
            <a:off x="52705" y="3144520"/>
            <a:ext cx="12168505" cy="2784475"/>
          </a:xfrm>
          <a:prstGeom prst="rect">
            <a:avLst/>
          </a:prstGeom>
          <a:noFill/>
        </p:spPr>
        <p:txBody>
          <a:bodyPr wrap="square" rtlCol="0">
            <a:spAutoFit/>
          </a:bodyPr>
          <a:lstStyle/>
          <a:p>
            <a:pPr indent="0" fontAlgn="auto">
              <a:lnSpc>
                <a:spcPct val="125000"/>
              </a:lnSpc>
            </a:pPr>
            <a:r>
              <a:rPr lang="zh-CN" altLang="en-US" sz="2800" b="1"/>
              <a:t>1.下列对文中画波浪线部分的断句,正确的一项是</a:t>
            </a:r>
            <a:endParaRPr lang="zh-CN" altLang="en-US" sz="2800" b="1"/>
          </a:p>
          <a:p>
            <a:pPr indent="0" fontAlgn="auto">
              <a:lnSpc>
                <a:spcPct val="125000"/>
              </a:lnSpc>
            </a:pPr>
            <a:r>
              <a:rPr lang="zh-CN" altLang="en-US" sz="2800" b="1"/>
              <a:t>A.江流有声断岸/千尺山高/月小水落石出/曾日月之/几何而江山不可/复识矣/</a:t>
            </a:r>
            <a:endParaRPr lang="zh-CN" altLang="en-US" sz="2800" b="1"/>
          </a:p>
          <a:p>
            <a:pPr indent="0" fontAlgn="auto">
              <a:lnSpc>
                <a:spcPct val="125000"/>
              </a:lnSpc>
            </a:pPr>
            <a:r>
              <a:rPr lang="zh-CN" altLang="en-US" sz="2800" b="1"/>
              <a:t>B.江流有声/断岸千尺/山高月小/水落石出/曾日月之几何/而江山不可复识矣/</a:t>
            </a:r>
            <a:endParaRPr lang="zh-CN" altLang="en-US" sz="2800" b="1"/>
          </a:p>
          <a:p>
            <a:pPr indent="0" fontAlgn="auto">
              <a:lnSpc>
                <a:spcPct val="125000"/>
              </a:lnSpc>
            </a:pPr>
            <a:r>
              <a:rPr lang="zh-CN" altLang="en-US" sz="2800" b="1"/>
              <a:t>C.江流有声/断岸千尺/山高月小/水落石出/曾日月之/几何而江山不可复识矣/</a:t>
            </a:r>
            <a:endParaRPr lang="zh-CN" altLang="en-US" sz="2800" b="1"/>
          </a:p>
          <a:p>
            <a:pPr indent="0" fontAlgn="auto">
              <a:lnSpc>
                <a:spcPct val="125000"/>
              </a:lnSpc>
            </a:pPr>
            <a:r>
              <a:rPr lang="zh-CN" altLang="en-US" sz="2800" b="1"/>
              <a:t>D.江流有声断岸/千尺山高/月小水落石出/曾日月之几何/而江山不可/复识矣/</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262255" y="-225425"/>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特别小练</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146685" y="661670"/>
            <a:ext cx="12045315" cy="2676525"/>
          </a:xfrm>
          <a:prstGeom prst="rect">
            <a:avLst/>
          </a:prstGeom>
          <a:noFill/>
        </p:spPr>
        <p:txBody>
          <a:bodyPr wrap="square" rtlCol="0">
            <a:spAutoFit/>
          </a:bodyPr>
          <a:lstStyle/>
          <a:p>
            <a:pPr indent="0" fontAlgn="auto">
              <a:lnSpc>
                <a:spcPct val="175000"/>
              </a:lnSpc>
            </a:pPr>
            <a:r>
              <a:rPr sz="2400">
                <a:latin typeface="楷体" panose="02010609060101010101" charset="-122"/>
                <a:ea typeface="楷体" panose="02010609060101010101" charset="-122"/>
              </a:rPr>
              <a:t>阅读下面的文言文，完成文后题目。</a:t>
            </a:r>
            <a:endParaRPr sz="2400">
              <a:latin typeface="楷体" panose="02010609060101010101" charset="-122"/>
              <a:ea typeface="楷体" panose="02010609060101010101" charset="-122"/>
            </a:endParaRPr>
          </a:p>
          <a:p>
            <a:pPr indent="0" fontAlgn="auto">
              <a:lnSpc>
                <a:spcPct val="175000"/>
              </a:lnSpc>
            </a:pP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于是携酒与鱼，复游于赤壁之下。</a:t>
            </a:r>
            <a:r>
              <a:rPr sz="2400" b="1" u="sng">
                <a:latin typeface="楷体" panose="02010609060101010101" charset="-122"/>
                <a:ea typeface="楷体" panose="02010609060101010101" charset="-122"/>
              </a:rPr>
              <a:t>江流有声断岸千尺山高月小水落石出曾日月之几何而江山不可复识矣</a:t>
            </a:r>
            <a:r>
              <a:rPr sz="2400">
                <a:latin typeface="楷体" panose="02010609060101010101" charset="-122"/>
                <a:ea typeface="楷体" panose="02010609060101010101" charset="-122"/>
              </a:rPr>
              <a:t>予乃摄衣而</a:t>
            </a:r>
            <a:r>
              <a:rPr sz="2400">
                <a:solidFill>
                  <a:srgbClr val="FF0000"/>
                </a:solidFill>
                <a:latin typeface="楷体" panose="02010609060101010101" charset="-122"/>
                <a:ea typeface="楷体" panose="02010609060101010101" charset="-122"/>
              </a:rPr>
              <a:t>上</a:t>
            </a:r>
            <a:r>
              <a:rPr sz="2400">
                <a:latin typeface="楷体" panose="02010609060101010101" charset="-122"/>
                <a:ea typeface="楷体" panose="02010609060101010101" charset="-122"/>
              </a:rPr>
              <a:t>,</a:t>
            </a:r>
            <a:r>
              <a:rPr sz="2400">
                <a:solidFill>
                  <a:srgbClr val="FF0000"/>
                </a:solidFill>
                <a:latin typeface="楷体" panose="02010609060101010101" charset="-122"/>
                <a:ea typeface="楷体" panose="02010609060101010101" charset="-122"/>
              </a:rPr>
              <a:t>履</a:t>
            </a:r>
            <a:r>
              <a:rPr sz="2400">
                <a:latin typeface="楷体" panose="02010609060101010101" charset="-122"/>
                <a:ea typeface="楷体" panose="02010609060101010101" charset="-122"/>
              </a:rPr>
              <a:t>巉岩,</a:t>
            </a:r>
            <a:r>
              <a:rPr sz="2400" b="1">
                <a:solidFill>
                  <a:srgbClr val="FF0000"/>
                </a:solidFill>
                <a:latin typeface="楷体" panose="02010609060101010101" charset="-122"/>
                <a:ea typeface="楷体" panose="02010609060101010101" charset="-122"/>
              </a:rPr>
              <a:t>披</a:t>
            </a:r>
            <a:r>
              <a:rPr sz="2400">
                <a:latin typeface="楷体" panose="02010609060101010101" charset="-122"/>
                <a:ea typeface="楷体" panose="02010609060101010101" charset="-122"/>
              </a:rPr>
              <a:t>蒙茸,踞虎豹,登虬龙;攀栖鹘之</a:t>
            </a:r>
            <a:r>
              <a:rPr sz="2400" b="1">
                <a:solidFill>
                  <a:srgbClr val="FF0000"/>
                </a:solidFill>
                <a:latin typeface="楷体" panose="02010609060101010101" charset="-122"/>
                <a:ea typeface="楷体" panose="02010609060101010101" charset="-122"/>
              </a:rPr>
              <a:t>危</a:t>
            </a:r>
            <a:r>
              <a:rPr sz="2400">
                <a:latin typeface="楷体" panose="02010609060101010101" charset="-122"/>
                <a:ea typeface="楷体" panose="02010609060101010101" charset="-122"/>
              </a:rPr>
              <a:t>巢,俯冯夷之幽宫。</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(节选自苏轼《后赤壁赋》)</a:t>
            </a:r>
            <a:endParaRPr sz="2400">
              <a:latin typeface="楷体" panose="02010609060101010101" charset="-122"/>
              <a:ea typeface="楷体" panose="02010609060101010101" charset="-122"/>
            </a:endParaRPr>
          </a:p>
        </p:txBody>
      </p:sp>
      <p:sp>
        <p:nvSpPr>
          <p:cNvPr id="2" name="文本框 1" title=""/>
          <p:cNvSpPr txBox="1"/>
          <p:nvPr/>
        </p:nvSpPr>
        <p:spPr>
          <a:xfrm>
            <a:off x="146685" y="3098800"/>
            <a:ext cx="12192000" cy="2861310"/>
          </a:xfrm>
          <a:prstGeom prst="rect">
            <a:avLst/>
          </a:prstGeom>
          <a:noFill/>
        </p:spPr>
        <p:txBody>
          <a:bodyPr wrap="square" rtlCol="0">
            <a:spAutoFit/>
          </a:bodyPr>
          <a:lstStyle/>
          <a:p>
            <a:pPr algn="l">
              <a:lnSpc>
                <a:spcPct val="150000"/>
              </a:lnSpc>
              <a:buClrTx/>
              <a:buSzTx/>
              <a:buNone/>
            </a:pPr>
            <a:r>
              <a:rPr lang="zh-CN" altLang="en-US" sz="2400" b="1"/>
              <a:t>2.下列对文中加点的词语及相关内容的解说,不正确的一项是(</a:t>
            </a:r>
            <a:r>
              <a:rPr lang="en-US" altLang="zh-CN" sz="2400" b="1"/>
              <a:t>        </a:t>
            </a:r>
            <a:r>
              <a:rPr lang="zh-CN" altLang="en-US" sz="2400" b="1"/>
              <a:t>)	</a:t>
            </a:r>
            <a:endParaRPr lang="zh-CN" altLang="en-US" sz="2400" b="1"/>
          </a:p>
          <a:p>
            <a:pPr algn="l">
              <a:lnSpc>
                <a:spcPct val="150000"/>
              </a:lnSpc>
              <a:buClrTx/>
              <a:buSzTx/>
              <a:buNone/>
            </a:pPr>
            <a:r>
              <a:rPr lang="zh-CN" altLang="en-US" sz="2400" b="1"/>
              <a:t>A.“予乃摄衣而上”与“上食埃土”(《劝学》)两句中的“上”字含义不同。</a:t>
            </a:r>
            <a:endParaRPr lang="zh-CN" altLang="en-US" sz="2400" b="1"/>
          </a:p>
          <a:p>
            <a:pPr algn="l">
              <a:lnSpc>
                <a:spcPct val="150000"/>
              </a:lnSpc>
              <a:buClrTx/>
              <a:buSzTx/>
              <a:buNone/>
            </a:pPr>
            <a:r>
              <a:rPr lang="zh-CN" altLang="en-US" sz="2400" b="1"/>
              <a:t>B.“履巉岩”与“履至尊而制六合”(《过秦论》)两句中的“履”字含义不同。</a:t>
            </a:r>
            <a:endParaRPr lang="zh-CN" altLang="en-US" sz="2400" b="1"/>
          </a:p>
          <a:p>
            <a:pPr algn="l">
              <a:lnSpc>
                <a:spcPct val="150000"/>
              </a:lnSpc>
              <a:buClrTx/>
              <a:buSzTx/>
              <a:buNone/>
            </a:pPr>
            <a:r>
              <a:rPr lang="zh-CN" altLang="en-US" sz="2400" b="1"/>
              <a:t>C.“披蒙茸”与“哙遂入,披帷西向立”(《鸿门宴》)两句中的“披”字含义相同。</a:t>
            </a:r>
            <a:endParaRPr lang="zh-CN" altLang="en-US" sz="2400" b="1"/>
          </a:p>
          <a:p>
            <a:pPr algn="l">
              <a:lnSpc>
                <a:spcPct val="150000"/>
              </a:lnSpc>
              <a:buClrTx/>
              <a:buSzTx/>
              <a:buNone/>
            </a:pPr>
            <a:r>
              <a:rPr lang="zh-CN" altLang="en-US" sz="2400" b="1"/>
              <a:t>D.“攀栖鹘之危巢”与“正襟危坐”(《赤壁赋》)两句中的“危”字含义相同。</a:t>
            </a:r>
            <a:endParaRPr lang="zh-CN" altLang="en-US" sz="2400" b="1"/>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1880870" y="245046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6" name="标题 1" title=""/>
          <p:cNvSpPr>
            <a:spLocks noGrp="1"/>
          </p:cNvSpPr>
          <p:nvPr>
            <p:custDataLst>
              <p:tags r:id="rId3"/>
            </p:custDataLst>
          </p:nvPr>
        </p:nvSpPr>
        <p:spPr>
          <a:xfrm>
            <a:off x="2161540" y="1326515"/>
            <a:ext cx="8361680" cy="274256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sym typeface="+mn-ea"/>
              </a:rPr>
              <a:t>《登泰山记》单篇梳理基础积累</a:t>
            </a:r>
            <a:endParaRPr lang="zh-CN" altLang="en-US" sz="4400">
              <a:latin typeface="楷体" panose="02010609060101010101" charset="-122"/>
              <a:ea typeface="楷体" panose="02010609060101010101" charset="-122"/>
            </a:endParaRPr>
          </a:p>
          <a:p>
            <a:pPr algn="l">
              <a:lnSpc>
                <a:spcPct val="150000"/>
              </a:lnSpc>
            </a:pP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530225" y="90170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667385" y="1976755"/>
            <a:ext cx="11059795" cy="138366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泰山之阳，汶水西流；其阴，济水东流。阳谷皆入汶，阴谷皆入济。</a:t>
            </a:r>
            <a:r>
              <a:rPr sz="2800" b="1">
                <a:solidFill>
                  <a:srgbClr val="FF0000"/>
                </a:solidFill>
                <a:latin typeface="楷体" panose="02010609060101010101" charset="-122"/>
                <a:ea typeface="楷体" panose="02010609060101010101" charset="-122"/>
              </a:rPr>
              <a:t>当</a:t>
            </a:r>
            <a:r>
              <a:rPr sz="2800">
                <a:latin typeface="楷体" panose="02010609060101010101" charset="-122"/>
                <a:ea typeface="楷体" panose="02010609060101010101" charset="-122"/>
              </a:rPr>
              <a:t>其南北分者，古长城也。最高日观峰，在长城南十五里。</a:t>
            </a:r>
            <a:endParaRPr sz="2800">
              <a:latin typeface="楷体" panose="02010609060101010101" charset="-122"/>
              <a:ea typeface="楷体" panose="020106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530225" y="90170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73025" y="1976755"/>
            <a:ext cx="12042775" cy="1917065"/>
          </a:xfrm>
          <a:prstGeom prst="rect">
            <a:avLst/>
          </a:prstGeom>
          <a:noFill/>
        </p:spPr>
        <p:txBody>
          <a:bodyPr wrap="square" rtlCol="0">
            <a:noAutofit/>
          </a:bodyPr>
          <a:lstStyle/>
          <a:p>
            <a:pPr>
              <a:lnSpc>
                <a:spcPct val="150000"/>
              </a:lnSpc>
            </a:pPr>
            <a:r>
              <a:rPr lang="en-US"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r>
              <a:rPr lang="zh-CN" altLang="en-US" sz="2800">
                <a:sym typeface="+mn-ea"/>
              </a:rPr>
              <a:t>两句,描述横亘在阳谷与阴谷分界处的古长城，给泰山增添了雄奇的色彩。</a:t>
            </a:r>
            <a:endParaRPr lang="zh-CN" altLang="en-US" sz="2800"/>
          </a:p>
          <a:p>
            <a:pPr>
              <a:lnSpc>
                <a:spcPct val="150000"/>
              </a:lnSpc>
            </a:pPr>
            <a:endParaRPr sz="2800">
              <a:latin typeface="楷体" panose="02010609060101010101" charset="-122"/>
              <a:ea typeface="楷体" panose="02010609060101010101"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530225" y="-13716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0" y="641985"/>
            <a:ext cx="12192000" cy="526224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u="sng">
                <a:latin typeface="楷体" panose="02010609060101010101" charset="-122"/>
                <a:ea typeface="楷体" panose="02010609060101010101" charset="-122"/>
              </a:rPr>
              <a:t>余以乾隆三十九年十二月，自京师乘风雪，历齐河、长清，穿泰山西北谷，越长城之限，至于泰安。</a:t>
            </a:r>
            <a:r>
              <a:rPr sz="2800">
                <a:latin typeface="楷体" panose="02010609060101010101" charset="-122"/>
                <a:ea typeface="楷体" panose="02010609060101010101" charset="-122"/>
              </a:rPr>
              <a:t>是月丁未，与知府朱孝纯子颍由南麓登。四十五里，道皆砌石为</a:t>
            </a:r>
            <a:r>
              <a:rPr sz="2800" b="1">
                <a:solidFill>
                  <a:srgbClr val="FF0000"/>
                </a:solidFill>
                <a:latin typeface="楷体" panose="02010609060101010101" charset="-122"/>
                <a:ea typeface="楷体" panose="02010609060101010101" charset="-122"/>
              </a:rPr>
              <a:t>磴</a:t>
            </a:r>
            <a:r>
              <a:rPr sz="2800">
                <a:latin typeface="楷体" panose="02010609060101010101" charset="-122"/>
                <a:ea typeface="楷体" panose="02010609060101010101" charset="-122"/>
              </a:rPr>
              <a:t>，其级七千有余。泰山正南面有三谷。中谷绕泰安城下，郦道元所谓环水也。余始</a:t>
            </a:r>
            <a:r>
              <a:rPr sz="2800" b="1">
                <a:solidFill>
                  <a:srgbClr val="FF0000"/>
                </a:solidFill>
                <a:latin typeface="楷体" panose="02010609060101010101" charset="-122"/>
                <a:ea typeface="楷体" panose="02010609060101010101" charset="-122"/>
              </a:rPr>
              <a:t>循</a:t>
            </a:r>
            <a:r>
              <a:rPr sz="2800">
                <a:latin typeface="楷体" panose="02010609060101010101" charset="-122"/>
                <a:ea typeface="楷体" panose="02010609060101010101" charset="-122"/>
              </a:rPr>
              <a:t>以入，道少半，越中岭，复循西谷，遂至其巅。古时登山，循东谷入，道有天门。东谷者，古谓之天门溪水，余所不至也。今所经中岭及山巅</a:t>
            </a:r>
            <a:r>
              <a:rPr sz="2800" b="1">
                <a:solidFill>
                  <a:srgbClr val="FF0000"/>
                </a:solidFill>
                <a:latin typeface="楷体" panose="02010609060101010101" charset="-122"/>
                <a:ea typeface="楷体" panose="02010609060101010101" charset="-122"/>
              </a:rPr>
              <a:t>崖限</a:t>
            </a:r>
            <a:r>
              <a:rPr sz="2800">
                <a:latin typeface="楷体" panose="02010609060101010101" charset="-122"/>
                <a:ea typeface="楷体" panose="02010609060101010101" charset="-122"/>
              </a:rPr>
              <a:t>当道者，世皆谓之天门云。道中迷雾冰滑，磴几不可登。及既上，苍山</a:t>
            </a:r>
            <a:r>
              <a:rPr sz="2800" b="1">
                <a:solidFill>
                  <a:srgbClr val="FF0000"/>
                </a:solidFill>
                <a:latin typeface="楷体" panose="02010609060101010101" charset="-122"/>
                <a:ea typeface="楷体" panose="02010609060101010101" charset="-122"/>
              </a:rPr>
              <a:t>负</a:t>
            </a:r>
            <a:r>
              <a:rPr sz="2800">
                <a:latin typeface="楷体" panose="02010609060101010101" charset="-122"/>
                <a:ea typeface="楷体" panose="02010609060101010101" charset="-122"/>
              </a:rPr>
              <a:t>雪，明烛天南；望晚日照城郭，汶水、徂徕如画，而半山</a:t>
            </a:r>
            <a:r>
              <a:rPr sz="2800" b="1">
                <a:solidFill>
                  <a:srgbClr val="FF0000"/>
                </a:solidFill>
                <a:latin typeface="楷体" panose="02010609060101010101" charset="-122"/>
                <a:ea typeface="楷体" panose="02010609060101010101" charset="-122"/>
              </a:rPr>
              <a:t>居</a:t>
            </a:r>
            <a:r>
              <a:rPr sz="2800">
                <a:latin typeface="楷体" panose="02010609060101010101" charset="-122"/>
                <a:ea typeface="楷体" panose="02010609060101010101" charset="-122"/>
              </a:rPr>
              <a:t>雾若带然。</a:t>
            </a:r>
            <a:endParaRPr sz="2800">
              <a:latin typeface="楷体" panose="02010609060101010101" charset="-122"/>
              <a:ea typeface="楷体" panose="02010609060101010101"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49225" y="829945"/>
            <a:ext cx="12042775" cy="396938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①文中苏轼以精练的笔墨写风平浪静的名句是“</a:t>
            </a:r>
            <a:r>
              <a:rPr sz="2800" u="sng">
                <a:latin typeface="楷体" panose="02010609060101010101" charset="-122"/>
                <a:ea typeface="楷体" panose="02010609060101010101" charset="-122"/>
              </a:rPr>
              <a:t>	</a:t>
            </a:r>
            <a:r>
              <a:rPr lang="en-US" sz="2800" u="sng">
                <a:latin typeface="楷体" panose="02010609060101010101" charset="-122"/>
                <a:ea typeface="楷体" panose="02010609060101010101" charset="-122"/>
              </a:rPr>
              <a:t>    </a:t>
            </a:r>
            <a:r>
              <a:rPr lang="zh-CN" altLang="en-US" sz="2800" u="sng">
                <a:latin typeface="楷体" panose="02010609060101010101" charset="-122"/>
                <a:ea typeface="楷体" panose="02010609060101010101" charset="-122"/>
              </a:rPr>
              <a:t>，</a:t>
            </a:r>
            <a:r>
              <a:rPr lang="en-US" altLang="zh-CN" sz="2800" u="sng">
                <a:latin typeface="楷体" panose="02010609060101010101" charset="-122"/>
                <a:ea typeface="楷体" panose="02010609060101010101" charset="-122"/>
              </a:rPr>
              <a:t>       </a:t>
            </a:r>
            <a:r>
              <a:rPr sz="2800">
                <a:latin typeface="楷体" panose="02010609060101010101" charset="-122"/>
                <a:ea typeface="楷体" panose="02010609060101010101" charset="-122"/>
              </a:rPr>
              <a:t>”,这两句历来为人称道。</a:t>
            </a:r>
            <a:endParaRPr sz="2800">
              <a:latin typeface="楷体" panose="02010609060101010101" charset="-122"/>
              <a:ea typeface="楷体" panose="02010609060101010101" charset="-122"/>
            </a:endParaRPr>
          </a:p>
          <a:p>
            <a:pPr>
              <a:lnSpc>
                <a:spcPct val="150000"/>
              </a:lnSpc>
            </a:pPr>
            <a:r>
              <a:rPr sz="2800">
                <a:latin typeface="楷体" panose="02010609060101010101" charset="-122"/>
                <a:ea typeface="楷体" panose="02010609060101010101" charset="-122"/>
              </a:rPr>
              <a:t>②文中写作者与朋友泛舟赤壁之下,朗诵了《诗经·陈风》中的《月出》篇,即文中所谓“</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a:t>
            </a:r>
            <a:r>
              <a:rPr lang="en-US" altLang="zh-CN" sz="2800">
                <a:latin typeface="楷体" panose="02010609060101010101" charset="-122"/>
                <a:ea typeface="楷体" panose="02010609060101010101" charset="-122"/>
                <a:sym typeface="+mn-ea"/>
              </a:rPr>
              <a:t>      </a:t>
            </a:r>
            <a:endParaRPr sz="2800">
              <a:latin typeface="楷体" panose="02010609060101010101" charset="-122"/>
              <a:ea typeface="楷体" panose="02010609060101010101" charset="-122"/>
            </a:endParaRPr>
          </a:p>
          <a:p>
            <a:pPr>
              <a:lnSpc>
                <a:spcPct val="150000"/>
              </a:lnSpc>
            </a:pPr>
            <a:r>
              <a:rPr sz="2800">
                <a:latin typeface="楷体" panose="02010609060101010101" charset="-122"/>
                <a:ea typeface="楷体" panose="02010609060101010101" charset="-122"/>
              </a:rPr>
              <a:t>③文中描写江面美景，与“秋水共长天一色”(王勃《滕王阁序》)有异曲同工之妙的两句是</a:t>
            </a:r>
            <a:r>
              <a:rPr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a:t>
            </a:r>
            <a:endParaRPr sz="28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73025" y="-19050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73025" y="875030"/>
            <a:ext cx="12042775" cy="4953000"/>
          </a:xfrm>
          <a:prstGeom prst="rect">
            <a:avLst/>
          </a:prstGeom>
          <a:noFill/>
        </p:spPr>
        <p:txBody>
          <a:bodyPr wrap="square" rtlCol="0">
            <a:noAutofit/>
          </a:bodyPr>
          <a:lstStyle/>
          <a:p>
            <a:pPr>
              <a:lnSpc>
                <a:spcPct val="150000"/>
              </a:lnSpc>
            </a:pPr>
            <a:r>
              <a:rPr sz="2800">
                <a:latin typeface="楷体" panose="02010609060101010101" charset="-122"/>
                <a:ea typeface="楷体" panose="02010609060101010101" charset="-122"/>
                <a:cs typeface="楷体" panose="02010609060101010101" charset="-122"/>
                <a:sym typeface="+mn-ea"/>
              </a:rPr>
              <a:t>①文中</a:t>
            </a:r>
            <a:r>
              <a:rPr lang="en-US"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r>
              <a:rPr sz="2800">
                <a:latin typeface="楷体" panose="02010609060101010101" charset="-122"/>
                <a:ea typeface="楷体" panose="02010609060101010101" charset="-122"/>
                <a:cs typeface="楷体" panose="02010609060101010101" charset="-122"/>
                <a:sym typeface="+mn-ea"/>
              </a:rPr>
              <a:t>三句，运用数字写出了山势高拔,道路漫长,登山艰险。</a:t>
            </a:r>
            <a:endParaRPr sz="2800">
              <a:latin typeface="楷体" panose="02010609060101010101" charset="-122"/>
              <a:ea typeface="楷体" panose="02010609060101010101" charset="-122"/>
              <a:cs typeface="楷体" panose="02010609060101010101" charset="-122"/>
              <a:sym typeface="+mn-ea"/>
            </a:endParaRPr>
          </a:p>
          <a:p>
            <a:pPr>
              <a:lnSpc>
                <a:spcPct val="150000"/>
              </a:lnSpc>
            </a:pPr>
            <a:r>
              <a:rPr sz="2800">
                <a:latin typeface="楷体" panose="02010609060101010101" charset="-122"/>
                <a:ea typeface="楷体" panose="02010609060101010101" charset="-122"/>
                <a:cs typeface="楷体" panose="02010609060101010101" charset="-122"/>
                <a:sym typeface="+mn-ea"/>
              </a:rPr>
              <a:t>②文中</a:t>
            </a:r>
            <a:r>
              <a:rPr lang="en-US"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r>
              <a:rPr sz="2800">
                <a:latin typeface="楷体" panose="02010609060101010101" charset="-122"/>
                <a:ea typeface="楷体" panose="02010609060101010101" charset="-122"/>
                <a:cs typeface="楷体" panose="02010609060101010101" charset="-122"/>
                <a:sym typeface="+mn-ea"/>
              </a:rPr>
              <a:t>两句，通过云雾障目和冰滑难登突出了登山之艰险,进一步点明了风雪中登山的特点。</a:t>
            </a:r>
            <a:endParaRPr sz="2800">
              <a:latin typeface="楷体" panose="02010609060101010101" charset="-122"/>
              <a:ea typeface="楷体" panose="02010609060101010101" charset="-122"/>
              <a:cs typeface="楷体" panose="02010609060101010101" charset="-122"/>
              <a:sym typeface="+mn-ea"/>
            </a:endParaRPr>
          </a:p>
          <a:p>
            <a:pPr>
              <a:lnSpc>
                <a:spcPct val="150000"/>
              </a:lnSpc>
            </a:pPr>
            <a:r>
              <a:rPr sz="2800">
                <a:latin typeface="楷体" panose="02010609060101010101" charset="-122"/>
                <a:ea typeface="楷体" panose="02010609060101010101" charset="-122"/>
                <a:cs typeface="楷体" panose="02010609060101010101" charset="-122"/>
                <a:sym typeface="+mn-ea"/>
              </a:rPr>
              <a:t>③文中写山顶雪景的句子是</a:t>
            </a:r>
            <a:r>
              <a:rPr lang="en-US"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endParaRPr sz="2800">
              <a:latin typeface="楷体" panose="02010609060101010101" charset="-122"/>
              <a:ea typeface="楷体" panose="02010609060101010101" charset="-122"/>
              <a:cs typeface="楷体" panose="02010609060101010101" charset="-122"/>
              <a:sym typeface="+mn-ea"/>
            </a:endParaRPr>
          </a:p>
          <a:p>
            <a:pPr>
              <a:lnSpc>
                <a:spcPct val="150000"/>
              </a:lnSpc>
            </a:pPr>
            <a:r>
              <a:rPr sz="2800">
                <a:latin typeface="楷体" panose="02010609060101010101" charset="-122"/>
                <a:ea typeface="楷体" panose="02010609060101010101" charset="-122"/>
                <a:cs typeface="楷体" panose="02010609060101010101" charset="-122"/>
                <a:sym typeface="+mn-ea"/>
              </a:rPr>
              <a:t>④文中“</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cs typeface="楷体" panose="02010609060101010101" charset="-122"/>
                <a:sym typeface="+mn-ea"/>
              </a:rPr>
              <a:t>”三句,写作者在山顶上远望所见到的景象。</a:t>
            </a:r>
            <a:endParaRPr sz="280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0" y="-11493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0" y="1274445"/>
            <a:ext cx="12192000" cy="267652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戊申晦，五鼓，与子颍坐日观亭，待日出。大风扬积雪击面。亭东自足下皆云漫。稍见云中白若樗蒱数十立者，山也。</a:t>
            </a:r>
            <a:r>
              <a:rPr sz="2800" b="1">
                <a:solidFill>
                  <a:srgbClr val="FF0000"/>
                </a:solidFill>
                <a:latin typeface="楷体" panose="02010609060101010101" charset="-122"/>
                <a:ea typeface="楷体" panose="02010609060101010101" charset="-122"/>
              </a:rPr>
              <a:t>极天</a:t>
            </a:r>
            <a:r>
              <a:rPr sz="2800">
                <a:latin typeface="楷体" panose="02010609060101010101" charset="-122"/>
                <a:ea typeface="楷体" panose="02010609060101010101" charset="-122"/>
              </a:rPr>
              <a:t>云一线异色，须臾成五采。日上，正赤如丹，下有红光，动摇承之。</a:t>
            </a:r>
            <a:r>
              <a:rPr sz="2800" b="1">
                <a:solidFill>
                  <a:srgbClr val="FF0000"/>
                </a:solidFill>
                <a:latin typeface="楷体" panose="02010609060101010101" charset="-122"/>
                <a:ea typeface="楷体" panose="02010609060101010101" charset="-122"/>
              </a:rPr>
              <a:t>或</a:t>
            </a:r>
            <a:r>
              <a:rPr sz="2800">
                <a:latin typeface="楷体" panose="02010609060101010101" charset="-122"/>
                <a:ea typeface="楷体" panose="02010609060101010101" charset="-122"/>
              </a:rPr>
              <a:t>曰，此东海也。回视日观以西峰，或得日，或否，绛皓</a:t>
            </a:r>
            <a:r>
              <a:rPr sz="2800" b="1">
                <a:solidFill>
                  <a:srgbClr val="FF0000"/>
                </a:solidFill>
                <a:latin typeface="楷体" panose="02010609060101010101" charset="-122"/>
                <a:ea typeface="楷体" panose="02010609060101010101" charset="-122"/>
              </a:rPr>
              <a:t>驳</a:t>
            </a:r>
            <a:r>
              <a:rPr sz="2800">
                <a:latin typeface="楷体" panose="02010609060101010101" charset="-122"/>
                <a:ea typeface="楷体" panose="02010609060101010101" charset="-122"/>
              </a:rPr>
              <a:t>色，而皆若</a:t>
            </a:r>
            <a:r>
              <a:rPr sz="2800" b="1">
                <a:solidFill>
                  <a:srgbClr val="FF0000"/>
                </a:solidFill>
                <a:latin typeface="楷体" panose="02010609060101010101" charset="-122"/>
                <a:ea typeface="楷体" panose="02010609060101010101" charset="-122"/>
              </a:rPr>
              <a:t>偻</a:t>
            </a:r>
            <a:r>
              <a:rPr sz="2800">
                <a:latin typeface="楷体" panose="02010609060101010101" charset="-122"/>
                <a:ea typeface="楷体" panose="02010609060101010101" charset="-122"/>
              </a:rPr>
              <a:t>。</a:t>
            </a:r>
            <a:endParaRPr sz="2800">
              <a:latin typeface="楷体" panose="02010609060101010101" charset="-122"/>
              <a:ea typeface="楷体" panose="02010609060101010101"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530225" y="52578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149225" y="1574165"/>
            <a:ext cx="12042775" cy="4953000"/>
          </a:xfrm>
          <a:prstGeom prst="rect">
            <a:avLst/>
          </a:prstGeom>
          <a:noFill/>
        </p:spPr>
        <p:txBody>
          <a:bodyPr wrap="square" rtlCol="0">
            <a:noAutofit/>
          </a:bodyPr>
          <a:lstStyle/>
          <a:p>
            <a:pPr>
              <a:lnSpc>
                <a:spcPct val="150000"/>
              </a:lnSpc>
            </a:pPr>
            <a:r>
              <a:rPr sz="2800">
                <a:latin typeface="楷体" panose="02010609060101010101" charset="-122"/>
                <a:ea typeface="楷体" panose="02010609060101010101" charset="-122"/>
                <a:sym typeface="+mn-ea"/>
              </a:rPr>
              <a:t>①文中写日出时云彩的色彩变化的句子是</a:t>
            </a:r>
            <a:r>
              <a:rPr lang="en-US"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endParaRPr sz="2800">
              <a:latin typeface="楷体" panose="02010609060101010101" charset="-122"/>
              <a:ea typeface="楷体" panose="02010609060101010101" charset="-122"/>
              <a:sym typeface="+mn-ea"/>
            </a:endParaRPr>
          </a:p>
          <a:p>
            <a:pPr>
              <a:lnSpc>
                <a:spcPct val="150000"/>
              </a:lnSpc>
            </a:pPr>
            <a:r>
              <a:rPr sz="2800">
                <a:latin typeface="楷体" panose="02010609060101010101" charset="-122"/>
                <a:ea typeface="楷体" panose="02010609060101010101" charset="-122"/>
                <a:sym typeface="+mn-ea"/>
              </a:rPr>
              <a:t>②文中“</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”三句,通过描摹色彩，把太阳跃动而雄浑的形象表现得气势磅礴。</a:t>
            </a:r>
            <a:endParaRPr sz="2800">
              <a:latin typeface="楷体" panose="02010609060101010101" charset="-122"/>
              <a:ea typeface="楷体" panose="02010609060101010101" charset="-122"/>
              <a:sym typeface="+mn-ea"/>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530225" y="2819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302895" y="1665605"/>
            <a:ext cx="11585575" cy="138366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亭西有岱祠，又有碧霞元君祠；皇帝行宫在碧霞元君祠东。是日，观道中石刻，自唐显庆以来，其远古刻尽</a:t>
            </a:r>
            <a:r>
              <a:rPr sz="2800" b="1">
                <a:solidFill>
                  <a:srgbClr val="FF0000"/>
                </a:solidFill>
                <a:latin typeface="楷体" panose="02010609060101010101" charset="-122"/>
                <a:ea typeface="楷体" panose="02010609060101010101" charset="-122"/>
              </a:rPr>
              <a:t>漫</a:t>
            </a:r>
            <a:r>
              <a:rPr sz="2800">
                <a:latin typeface="楷体" panose="02010609060101010101" charset="-122"/>
                <a:ea typeface="楷体" panose="02010609060101010101" charset="-122"/>
              </a:rPr>
              <a:t>失。僻不</a:t>
            </a:r>
            <a:r>
              <a:rPr sz="2800" b="1">
                <a:solidFill>
                  <a:srgbClr val="FF0000"/>
                </a:solidFill>
                <a:latin typeface="楷体" panose="02010609060101010101" charset="-122"/>
                <a:ea typeface="楷体" panose="02010609060101010101" charset="-122"/>
              </a:rPr>
              <a:t>当</a:t>
            </a:r>
            <a:r>
              <a:rPr sz="2800">
                <a:latin typeface="楷体" panose="02010609060101010101" charset="-122"/>
                <a:ea typeface="楷体" panose="02010609060101010101" charset="-122"/>
              </a:rPr>
              <a:t>道者，皆不及往。</a:t>
            </a:r>
            <a:endParaRPr sz="2800">
              <a:latin typeface="楷体" panose="02010609060101010101" charset="-122"/>
              <a:ea typeface="楷体" panose="02010609060101010101"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530225" y="2819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302895" y="1665605"/>
            <a:ext cx="11585575" cy="203009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山多石，少土；石苍黑色，多</a:t>
            </a:r>
            <a:r>
              <a:rPr sz="2800" b="1">
                <a:solidFill>
                  <a:srgbClr val="FF0000"/>
                </a:solidFill>
                <a:latin typeface="楷体" panose="02010609060101010101" charset="-122"/>
                <a:ea typeface="楷体" panose="02010609060101010101" charset="-122"/>
              </a:rPr>
              <a:t>平方</a:t>
            </a:r>
            <a:r>
              <a:rPr sz="2800">
                <a:latin typeface="楷体" panose="02010609060101010101" charset="-122"/>
                <a:ea typeface="楷体" panose="02010609060101010101" charset="-122"/>
              </a:rPr>
              <a:t>，少圜。少杂树，多松，生石</a:t>
            </a:r>
            <a:r>
              <a:rPr sz="2800" b="1">
                <a:solidFill>
                  <a:srgbClr val="FF0000"/>
                </a:solidFill>
                <a:latin typeface="楷体" panose="02010609060101010101" charset="-122"/>
                <a:ea typeface="楷体" panose="02010609060101010101" charset="-122"/>
              </a:rPr>
              <a:t>罅</a:t>
            </a:r>
            <a:r>
              <a:rPr sz="2800">
                <a:latin typeface="楷体" panose="02010609060101010101" charset="-122"/>
                <a:ea typeface="楷体" panose="02010609060101010101" charset="-122"/>
              </a:rPr>
              <a:t>，皆平顶。冰雪，无瀑水，无鸟兽音迹。至日观数里内无树，而雪与人膝齐。</a:t>
            </a:r>
            <a:endParaRPr sz="2800">
              <a:latin typeface="楷体" panose="02010609060101010101" charset="-122"/>
              <a:ea typeface="楷体" panose="02010609060101010101" charset="-122"/>
            </a:endParaRPr>
          </a:p>
          <a:p>
            <a:pPr>
              <a:lnSpc>
                <a:spcPct val="150000"/>
              </a:lnSpc>
            </a:pPr>
            <a:r>
              <a:rPr lang="en-US" sz="2800">
                <a:latin typeface="楷体" panose="02010609060101010101" charset="-122"/>
                <a:ea typeface="楷体" panose="02010609060101010101" charset="-122"/>
              </a:rPr>
              <a:t>    桐城姚鼐记。</a:t>
            </a:r>
            <a:endParaRPr lang="en-US" sz="2800">
              <a:latin typeface="楷体" panose="02010609060101010101" charset="-122"/>
              <a:ea typeface="楷体" panose="02010609060101010101"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2691130" y="733425"/>
            <a:ext cx="9484360" cy="460375"/>
          </a:xfrm>
          <a:prstGeom prst="rect">
            <a:avLst/>
          </a:prstGeom>
          <a:noFill/>
        </p:spPr>
        <p:txBody>
          <a:bodyPr wrap="square" rtlCol="0">
            <a:spAutoFit/>
          </a:bodyPr>
          <a:lstStyle/>
          <a:p>
            <a:pPr>
              <a:lnSpc>
                <a:spcPct val="100000"/>
              </a:lnSpc>
            </a:pPr>
            <a:r>
              <a:rPr lang="zh-CN" sz="2400">
                <a:latin typeface="楷体" panose="02010609060101010101" charset="-122"/>
                <a:ea typeface="楷体" panose="02010609060101010101" charset="-122"/>
              </a:rPr>
              <a:t>至于泰安</a:t>
            </a:r>
            <a:r>
              <a:rPr lang="en-US" altLang="zh-CN" sz="2400">
                <a:latin typeface="楷体" panose="02010609060101010101" charset="-122"/>
                <a:ea typeface="楷体" panose="02010609060101010101" charset="-122"/>
              </a:rPr>
              <a:t>—</a:t>
            </a:r>
            <a:r>
              <a:rPr lang="zh-CN" sz="2400">
                <a:latin typeface="楷体" panose="02010609060101010101" charset="-122"/>
                <a:ea typeface="楷体" panose="02010609060101010101" charset="-122"/>
              </a:rPr>
              <a:t>由南麓登</a:t>
            </a:r>
            <a:r>
              <a:rPr lang="en-US" altLang="zh-CN" sz="2400">
                <a:latin typeface="楷体" panose="02010609060101010101" charset="-122"/>
                <a:ea typeface="楷体" panose="02010609060101010101" charset="-122"/>
              </a:rPr>
              <a:t>—</a:t>
            </a:r>
            <a:r>
              <a:rPr lang="zh-CN" sz="2400">
                <a:latin typeface="楷体" panose="02010609060101010101" charset="-122"/>
                <a:ea typeface="楷体" panose="02010609060101010101" charset="-122"/>
                <a:sym typeface="+mn-ea"/>
              </a:rPr>
              <a:t>循中谷人</a:t>
            </a:r>
            <a:r>
              <a:rPr lang="en-US" altLang="zh-CN" sz="2400">
                <a:latin typeface="楷体" panose="02010609060101010101" charset="-122"/>
                <a:ea typeface="楷体" panose="02010609060101010101" charset="-122"/>
                <a:sym typeface="+mn-ea"/>
              </a:rPr>
              <a:t>—</a:t>
            </a:r>
            <a:r>
              <a:rPr lang="zh-CN" sz="2400">
                <a:latin typeface="楷体" panose="02010609060101010101" charset="-122"/>
                <a:ea typeface="楷体" panose="02010609060101010101" charset="-122"/>
                <a:sym typeface="+mn-ea"/>
              </a:rPr>
              <a:t>越过中岭</a:t>
            </a:r>
            <a:r>
              <a:rPr lang="en-US" altLang="zh-CN" sz="2400">
                <a:latin typeface="楷体" panose="02010609060101010101" charset="-122"/>
                <a:ea typeface="楷体" panose="02010609060101010101" charset="-122"/>
                <a:sym typeface="+mn-ea"/>
              </a:rPr>
              <a:t>—</a:t>
            </a:r>
            <a:r>
              <a:rPr lang="zh-CN" sz="2400">
                <a:latin typeface="楷体" panose="02010609060101010101" charset="-122"/>
                <a:ea typeface="楷体" panose="02010609060101010101" charset="-122"/>
                <a:sym typeface="+mn-ea"/>
              </a:rPr>
              <a:t>复循西谷</a:t>
            </a:r>
            <a:r>
              <a:rPr lang="en-US" altLang="zh-CN" sz="2400">
                <a:latin typeface="楷体" panose="02010609060101010101" charset="-122"/>
                <a:ea typeface="楷体" panose="02010609060101010101" charset="-122"/>
                <a:sym typeface="+mn-ea"/>
              </a:rPr>
              <a:t>—</a:t>
            </a:r>
            <a:r>
              <a:rPr lang="zh-CN" sz="2400">
                <a:latin typeface="楷体" panose="02010609060101010101" charset="-122"/>
                <a:ea typeface="楷体" panose="02010609060101010101" charset="-122"/>
                <a:sym typeface="+mn-ea"/>
              </a:rPr>
              <a:t>遂至其巅</a:t>
            </a:r>
            <a:r>
              <a:rPr lang="en-US" altLang="zh-CN" sz="2400">
                <a:latin typeface="楷体" panose="02010609060101010101" charset="-122"/>
                <a:ea typeface="楷体" panose="02010609060101010101" charset="-122"/>
                <a:sym typeface="+mn-ea"/>
              </a:rPr>
              <a:t>—</a:t>
            </a:r>
            <a:endParaRPr lang="zh-CN" sz="2400">
              <a:latin typeface="楷体" panose="02010609060101010101" charset="-122"/>
              <a:ea typeface="楷体" panose="02010609060101010101" charset="-122"/>
            </a:endParaRPr>
          </a:p>
        </p:txBody>
      </p:sp>
      <p:sp>
        <p:nvSpPr>
          <p:cNvPr id="8" name="文本框 7" title=""/>
          <p:cNvSpPr txBox="1"/>
          <p:nvPr/>
        </p:nvSpPr>
        <p:spPr>
          <a:xfrm>
            <a:off x="1335405" y="427990"/>
            <a:ext cx="1563370" cy="119888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sym typeface="+mn-ea"/>
              </a:rPr>
              <a:t>泰山位置</a:t>
            </a:r>
            <a:endParaRPr lang="zh-CN" sz="2400">
              <a:latin typeface="楷体" panose="02010609060101010101" charset="-122"/>
              <a:ea typeface="楷体" panose="02010609060101010101" charset="-122"/>
            </a:endParaRPr>
          </a:p>
          <a:p>
            <a:pPr>
              <a:lnSpc>
                <a:spcPct val="150000"/>
              </a:lnSpc>
            </a:pPr>
            <a:r>
              <a:rPr lang="zh-CN" sz="2400">
                <a:latin typeface="楷体" panose="02010609060101010101" charset="-122"/>
                <a:ea typeface="楷体" panose="02010609060101010101" charset="-122"/>
              </a:rPr>
              <a:t>登山经过</a:t>
            </a:r>
            <a:endParaRPr lang="zh-CN" sz="2400">
              <a:latin typeface="楷体" panose="02010609060101010101" charset="-122"/>
              <a:ea typeface="楷体" panose="02010609060101010101" charset="-122"/>
            </a:endParaRPr>
          </a:p>
        </p:txBody>
      </p:sp>
      <p:sp>
        <p:nvSpPr>
          <p:cNvPr id="13" name="文本框 12" title=""/>
          <p:cNvSpPr txBox="1"/>
          <p:nvPr/>
        </p:nvSpPr>
        <p:spPr>
          <a:xfrm>
            <a:off x="1311275" y="1903730"/>
            <a:ext cx="144081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山巅所见</a:t>
            </a:r>
            <a:endParaRPr lang="zh-CN" sz="2400">
              <a:latin typeface="楷体" panose="02010609060101010101" charset="-122"/>
              <a:ea typeface="楷体" panose="02010609060101010101" charset="-122"/>
            </a:endParaRPr>
          </a:p>
        </p:txBody>
      </p:sp>
      <p:sp>
        <p:nvSpPr>
          <p:cNvPr id="16" name="文本框 15" title=""/>
          <p:cNvSpPr txBox="1"/>
          <p:nvPr/>
        </p:nvSpPr>
        <p:spPr>
          <a:xfrm>
            <a:off x="2752090" y="1986280"/>
            <a:ext cx="5918200" cy="460375"/>
          </a:xfrm>
          <a:prstGeom prst="rect">
            <a:avLst/>
          </a:prstGeom>
          <a:noFill/>
        </p:spPr>
        <p:txBody>
          <a:bodyPr wrap="square" rtlCol="0">
            <a:spAutoFit/>
          </a:bodyPr>
          <a:lstStyle/>
          <a:p>
            <a:pPr>
              <a:lnSpc>
                <a:spcPct val="100000"/>
              </a:lnSpc>
            </a:pPr>
            <a:r>
              <a:rPr lang="zh-CN" altLang="en-US" sz="2400">
                <a:latin typeface="楷体" panose="02010609060101010101" charset="-122"/>
                <a:ea typeface="楷体" panose="02010609060101010101" charset="-122"/>
              </a:rPr>
              <a:t>苍山负雪</a:t>
            </a: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明烛天南</a:t>
            </a: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山水如画</a:t>
            </a:r>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居雾若带</a:t>
            </a:r>
            <a:endParaRPr lang="zh-CN" altLang="en-US" sz="2400">
              <a:latin typeface="楷体" panose="02010609060101010101" charset="-122"/>
              <a:ea typeface="楷体" panose="02010609060101010101" charset="-122"/>
            </a:endParaRPr>
          </a:p>
        </p:txBody>
      </p:sp>
      <p:sp>
        <p:nvSpPr>
          <p:cNvPr id="20" name="文本框 19" title=""/>
          <p:cNvSpPr txBox="1"/>
          <p:nvPr/>
        </p:nvSpPr>
        <p:spPr>
          <a:xfrm>
            <a:off x="1399540" y="3403600"/>
            <a:ext cx="115252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观日出</a:t>
            </a:r>
            <a:endParaRPr lang="zh-CN" sz="2400">
              <a:latin typeface="楷体" panose="02010609060101010101" charset="-122"/>
              <a:ea typeface="楷体" panose="02010609060101010101" charset="-122"/>
            </a:endParaRPr>
          </a:p>
        </p:txBody>
      </p:sp>
      <p:sp>
        <p:nvSpPr>
          <p:cNvPr id="26" name="左大括号 25" title=""/>
          <p:cNvSpPr/>
          <p:nvPr/>
        </p:nvSpPr>
        <p:spPr>
          <a:xfrm>
            <a:off x="857250" y="210185"/>
            <a:ext cx="707390" cy="6013450"/>
          </a:xfrm>
          <a:prstGeom prst="leftBrace">
            <a:avLst/>
          </a:prstGeom>
          <a:ln w="38100"/>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8" name="左中括号 27" title=""/>
          <p:cNvSpPr/>
          <p:nvPr/>
        </p:nvSpPr>
        <p:spPr>
          <a:xfrm>
            <a:off x="2691130" y="431800"/>
            <a:ext cx="271145" cy="1063625"/>
          </a:xfrm>
          <a:prstGeom prst="leftBracket">
            <a:avLst/>
          </a:prstGeom>
          <a:noFill/>
          <a:ln w="38100">
            <a:solidFill>
              <a:schemeClr val="accent5">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9" name="左中括号 28" title=""/>
          <p:cNvSpPr/>
          <p:nvPr/>
        </p:nvSpPr>
        <p:spPr>
          <a:xfrm>
            <a:off x="2691130" y="1717040"/>
            <a:ext cx="271145" cy="1048385"/>
          </a:xfrm>
          <a:prstGeom prst="leftBracket">
            <a:avLst/>
          </a:prstGeom>
          <a:noFill/>
          <a:ln w="38100">
            <a:solidFill>
              <a:schemeClr val="accent5">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0" name="左中括号 29" title=""/>
          <p:cNvSpPr/>
          <p:nvPr/>
        </p:nvSpPr>
        <p:spPr>
          <a:xfrm>
            <a:off x="2549525" y="3403600"/>
            <a:ext cx="271145" cy="602615"/>
          </a:xfrm>
          <a:prstGeom prst="leftBracket">
            <a:avLst/>
          </a:prstGeom>
          <a:noFill/>
          <a:ln w="38100">
            <a:solidFill>
              <a:schemeClr val="accent6">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3" name="文本框 32" title=""/>
          <p:cNvSpPr txBox="1"/>
          <p:nvPr/>
        </p:nvSpPr>
        <p:spPr>
          <a:xfrm>
            <a:off x="580390" y="2214880"/>
            <a:ext cx="593090" cy="1814830"/>
          </a:xfrm>
          <a:prstGeom prst="rect">
            <a:avLst/>
          </a:prstGeom>
          <a:solidFill>
            <a:schemeClr val="bg1"/>
          </a:solidFill>
          <a:ln>
            <a:solidFill>
              <a:schemeClr val="bg1"/>
            </a:solidFill>
          </a:ln>
        </p:spPr>
        <p:txBody>
          <a:bodyPr wrap="square" rtlCol="0">
            <a:spAutoFit/>
          </a:bodyPr>
          <a:lstStyle/>
          <a:p>
            <a:r>
              <a:rPr lang="zh-CN" altLang="en-US" sz="2800" b="1">
                <a:solidFill>
                  <a:schemeClr val="accent5">
                    <a:lumMod val="75000"/>
                  </a:schemeClr>
                </a:solidFill>
              </a:rPr>
              <a:t>登泰山记</a:t>
            </a:r>
            <a:endParaRPr lang="zh-CN" altLang="en-US" sz="2800" b="1">
              <a:solidFill>
                <a:schemeClr val="accent5">
                  <a:lumMod val="75000"/>
                </a:schemeClr>
              </a:solidFill>
            </a:endParaRPr>
          </a:p>
        </p:txBody>
      </p:sp>
      <p:sp>
        <p:nvSpPr>
          <p:cNvPr id="2" name="文本框 1" title=""/>
          <p:cNvSpPr txBox="1"/>
          <p:nvPr>
            <p:custDataLst>
              <p:tags r:id="rId2"/>
            </p:custDataLst>
          </p:nvPr>
        </p:nvSpPr>
        <p:spPr>
          <a:xfrm>
            <a:off x="2469515" y="3475355"/>
            <a:ext cx="9624060" cy="711200"/>
          </a:xfrm>
          <a:prstGeom prst="rect">
            <a:avLst/>
          </a:prstGeom>
          <a:noFill/>
        </p:spPr>
        <p:txBody>
          <a:bodyPr wrap="square" rtlCol="0">
            <a:noAutofit/>
          </a:bodyPr>
          <a:lstStyle/>
          <a:p>
            <a:pPr>
              <a:lnSpc>
                <a:spcPct val="100000"/>
              </a:lnSpc>
            </a:pPr>
            <a:r>
              <a:rPr sz="2400">
                <a:latin typeface="楷体" panose="02010609060101010101" charset="-122"/>
                <a:ea typeface="楷体" panose="02010609060101010101" charset="-122"/>
              </a:rPr>
              <a:t>五鼓-待日出</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稍后-见山</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须臾-成五采</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日上-赤</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回视-若偻</a:t>
            </a:r>
            <a:endParaRPr sz="2400">
              <a:latin typeface="楷体" panose="02010609060101010101" charset="-122"/>
              <a:ea typeface="楷体" panose="02010609060101010101" charset="-122"/>
            </a:endParaRPr>
          </a:p>
        </p:txBody>
      </p:sp>
      <p:sp>
        <p:nvSpPr>
          <p:cNvPr id="3" name="文本框 2" title=""/>
          <p:cNvSpPr txBox="1"/>
          <p:nvPr>
            <p:custDataLst>
              <p:tags r:id="rId3"/>
            </p:custDataLst>
          </p:nvPr>
        </p:nvSpPr>
        <p:spPr>
          <a:xfrm>
            <a:off x="1109345" y="4989195"/>
            <a:ext cx="199072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泰山景特点</a:t>
            </a:r>
            <a:endParaRPr lang="zh-CN" sz="2400">
              <a:latin typeface="楷体" panose="02010609060101010101" charset="-122"/>
              <a:ea typeface="楷体" panose="02010609060101010101" charset="-122"/>
            </a:endParaRPr>
          </a:p>
        </p:txBody>
      </p:sp>
      <p:sp>
        <p:nvSpPr>
          <p:cNvPr id="25" name="左中括号 24" title=""/>
          <p:cNvSpPr/>
          <p:nvPr>
            <p:custDataLst>
              <p:tags r:id="rId4"/>
            </p:custDataLst>
          </p:nvPr>
        </p:nvSpPr>
        <p:spPr>
          <a:xfrm>
            <a:off x="2828925" y="4787900"/>
            <a:ext cx="271145" cy="1048385"/>
          </a:xfrm>
          <a:prstGeom prst="leftBracket">
            <a:avLst/>
          </a:prstGeom>
          <a:noFill/>
          <a:ln w="38100">
            <a:solidFill>
              <a:schemeClr val="accent5">
                <a:lumMod val="40000"/>
                <a:lumOff val="60000"/>
              </a:schemeClr>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4" name="文本框 33" title=""/>
          <p:cNvSpPr txBox="1"/>
          <p:nvPr/>
        </p:nvSpPr>
        <p:spPr>
          <a:xfrm>
            <a:off x="2828925" y="4896485"/>
            <a:ext cx="6446520" cy="829945"/>
          </a:xfrm>
          <a:prstGeom prst="rect">
            <a:avLst/>
          </a:prstGeom>
          <a:noFill/>
        </p:spPr>
        <p:txBody>
          <a:bodyPr wrap="square" rtlCol="0">
            <a:spAutoFit/>
          </a:bodyPr>
          <a:lstStyle/>
          <a:p>
            <a:r>
              <a:rPr lang="zh-CN" altLang="en-US" sz="2400">
                <a:latin typeface="楷体" panose="02010609060101010101" charset="-122"/>
                <a:ea typeface="楷体" panose="02010609060101010101" charset="-122"/>
                <a:cs typeface="楷体" panose="02010609060101010101" charset="-122"/>
              </a:rPr>
              <a:t>人文景观:岱祠、碧霞元君祠、皇帝行宫、石刻</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自然风貌:石、松、冰雪</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P spid="16" grpId="0"/>
      <p:bldP spid="20" grpId="0"/>
      <p:bldP spid="28" grpId="0" animBg="1"/>
      <p:bldP spid="29" grpId="0" animBg="1"/>
      <p:bldP spid="30" grpId="0" animBg="1"/>
      <p:bldP spid="33" grpId="0" animBg="1"/>
      <p:bldP spid="26" grpId="0" animBg="1"/>
      <p:bldP spid="2" grpId="0"/>
      <p:bldP spid="3" grpId="0"/>
      <p:bldP spid="25" grpId="0" animBg="1"/>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4" name="文本框 33" title=""/>
          <p:cNvSpPr txBox="1"/>
          <p:nvPr/>
        </p:nvSpPr>
        <p:spPr>
          <a:xfrm>
            <a:off x="658495" y="505460"/>
            <a:ext cx="11101705" cy="2011045"/>
          </a:xfrm>
          <a:prstGeom prst="rect">
            <a:avLst/>
          </a:prstGeom>
          <a:noFill/>
        </p:spPr>
        <p:txBody>
          <a:bodyPr wrap="square" rtlCol="0">
            <a:spAutoFit/>
          </a:bodyPr>
          <a:lstStyle/>
          <a:p>
            <a:pPr indent="0" algn="ctr" fontAlgn="auto">
              <a:lnSpc>
                <a:spcPct val="130000"/>
              </a:lnSpc>
            </a:pPr>
            <a:r>
              <a:rPr lang="zh-CN" altLang="en-US" sz="3200" b="1">
                <a:latin typeface="楷体" panose="02010609060101010101" charset="-122"/>
                <a:ea typeface="楷体" panose="02010609060101010101" charset="-122"/>
                <a:cs typeface="楷体" panose="02010609060101010101" charset="-122"/>
              </a:rPr>
              <a:t>文章内容概括</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indent="0" fontAlgn="auto">
              <a:lnSpc>
                <a:spcPct val="130000"/>
              </a:lnSpc>
            </a:pPr>
            <a:r>
              <a:rPr lang="zh-CN" altLang="en-US" sz="3200" b="1">
                <a:solidFill>
                  <a:srgbClr val="FF0000"/>
                </a:solidFill>
                <a:latin typeface="楷体" panose="02010609060101010101" charset="-122"/>
                <a:ea typeface="楷体" panose="02010609060101010101" charset="-122"/>
                <a:cs typeface="楷体" panose="02010609060101010101" charset="-122"/>
              </a:rPr>
              <a:t>生动地表现了泰山雪后初晴的瑰丽景色和日出时的雄浑景象	</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
        <p:nvSpPr>
          <p:cNvPr id="35" name="文本框 34" title=""/>
          <p:cNvSpPr txBox="1"/>
          <p:nvPr/>
        </p:nvSpPr>
        <p:spPr>
          <a:xfrm>
            <a:off x="3931285" y="2652395"/>
            <a:ext cx="4509770" cy="2503170"/>
          </a:xfrm>
          <a:prstGeom prst="rect">
            <a:avLst/>
          </a:prstGeom>
          <a:noFill/>
        </p:spPr>
        <p:txBody>
          <a:bodyPr wrap="square" rtlCol="0">
            <a:spAutoFit/>
          </a:bodyPr>
          <a:lstStyle/>
          <a:p>
            <a:pPr algn="ctr"/>
            <a:r>
              <a:rPr lang="zh-CN" altLang="en-US" sz="3200" b="1">
                <a:latin typeface="楷体" panose="02010609060101010101" charset="-122"/>
                <a:ea typeface="楷体" panose="02010609060101010101" charset="-122"/>
                <a:cs typeface="楷体" panose="02010609060101010101" charset="-122"/>
              </a:rPr>
              <a:t>艺术特色</a:t>
            </a:r>
            <a:endParaRPr lang="zh-CN" altLang="en-US" sz="3200" b="1">
              <a:latin typeface="楷体" panose="02010609060101010101" charset="-122"/>
              <a:ea typeface="楷体" panose="02010609060101010101" charset="-122"/>
              <a:cs typeface="楷体" panose="02010609060101010101" charset="-122"/>
            </a:endParaRPr>
          </a:p>
          <a:p>
            <a:pPr indent="0" fontAlgn="auto">
              <a:lnSpc>
                <a:spcPct val="13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1.紧扣题目,结构严谨</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a:p>
            <a:pPr indent="0" fontAlgn="auto">
              <a:lnSpc>
                <a:spcPct val="13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2.语言精简,用词生动</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a:p>
            <a:pPr indent="0" fontAlgn="auto">
              <a:lnSpc>
                <a:spcPct val="13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3.修辞巧妙,手法得当</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262255" y="2597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二</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重点梳理</a:t>
            </a:r>
            <a:endParaRPr lang="zh-CN" altLang="en-US" sz="4400">
              <a:latin typeface="楷体" panose="02010609060101010101" charset="-122"/>
              <a:ea typeface="楷体" panose="02010609060101010101" charset="-122"/>
            </a:endParaRPr>
          </a:p>
        </p:txBody>
      </p:sp>
      <p:sp>
        <p:nvSpPr>
          <p:cNvPr id="5" name="标题 1" title=""/>
          <p:cNvSpPr>
            <a:spLocks noGrp="1"/>
          </p:cNvSpPr>
          <p:nvPr>
            <p:custDataLst>
              <p:tags r:id="rId3"/>
            </p:custDataLst>
          </p:nvPr>
        </p:nvSpPr>
        <p:spPr>
          <a:xfrm>
            <a:off x="3185795" y="123825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
        <p:nvSpPr>
          <p:cNvPr id="8" name="标题 1" title=""/>
          <p:cNvSpPr>
            <a:spLocks noGrp="1"/>
          </p:cNvSpPr>
          <p:nvPr>
            <p:custDataLst>
              <p:tags r:id="rId4"/>
            </p:custDataLst>
          </p:nvPr>
        </p:nvSpPr>
        <p:spPr>
          <a:xfrm>
            <a:off x="3168015" y="196088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2.</a:t>
            </a:r>
            <a:r>
              <a:rPr lang="zh-CN" altLang="en-US" sz="4400">
                <a:latin typeface="楷体" panose="02010609060101010101" charset="-122"/>
                <a:ea typeface="楷体" panose="02010609060101010101" charset="-122"/>
              </a:rPr>
              <a:t>通假字</a:t>
            </a:r>
            <a:endParaRPr lang="zh-CN" altLang="en-US" sz="4400">
              <a:latin typeface="楷体" panose="02010609060101010101" charset="-122"/>
              <a:ea typeface="楷体" panose="02010609060101010101" charset="-122"/>
            </a:endParaRPr>
          </a:p>
        </p:txBody>
      </p:sp>
      <p:sp>
        <p:nvSpPr>
          <p:cNvPr id="10" name="标题 1" title=""/>
          <p:cNvSpPr>
            <a:spLocks noGrp="1"/>
          </p:cNvSpPr>
          <p:nvPr>
            <p:custDataLst>
              <p:tags r:id="rId5"/>
            </p:custDataLst>
          </p:nvPr>
        </p:nvSpPr>
        <p:spPr>
          <a:xfrm>
            <a:off x="3185795" y="260032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3.</a:t>
            </a:r>
            <a:r>
              <a:rPr lang="zh-CN" altLang="en-US" sz="4400">
                <a:latin typeface="楷体" panose="02010609060101010101" charset="-122"/>
                <a:ea typeface="楷体" panose="02010609060101010101" charset="-122"/>
              </a:rPr>
              <a:t>古今异义</a:t>
            </a:r>
            <a:endParaRPr lang="zh-CN" altLang="en-US" sz="4400">
              <a:latin typeface="楷体" panose="02010609060101010101" charset="-122"/>
              <a:ea typeface="楷体" panose="02010609060101010101" charset="-122"/>
            </a:endParaRPr>
          </a:p>
        </p:txBody>
      </p:sp>
      <p:sp>
        <p:nvSpPr>
          <p:cNvPr id="11" name="标题 1" title=""/>
          <p:cNvSpPr>
            <a:spLocks noGrp="1"/>
          </p:cNvSpPr>
          <p:nvPr>
            <p:custDataLst>
              <p:tags r:id="rId6"/>
            </p:custDataLst>
          </p:nvPr>
        </p:nvSpPr>
        <p:spPr>
          <a:xfrm>
            <a:off x="3185795" y="377634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5.</a:t>
            </a:r>
            <a:r>
              <a:rPr lang="zh-CN" altLang="en-US" sz="4400">
                <a:latin typeface="楷体" panose="02010609060101010101" charset="-122"/>
                <a:ea typeface="楷体" panose="02010609060101010101" charset="-122"/>
              </a:rPr>
              <a:t>特殊句式</a:t>
            </a:r>
            <a:endParaRPr lang="zh-CN" altLang="en-US" sz="4400">
              <a:latin typeface="楷体" panose="02010609060101010101" charset="-122"/>
              <a:ea typeface="楷体" panose="02010609060101010101" charset="-122"/>
            </a:endParaRPr>
          </a:p>
        </p:txBody>
      </p:sp>
      <p:sp>
        <p:nvSpPr>
          <p:cNvPr id="12" name="标题 1" title=""/>
          <p:cNvSpPr>
            <a:spLocks noGrp="1"/>
          </p:cNvSpPr>
          <p:nvPr>
            <p:custDataLst>
              <p:tags r:id="rId7"/>
            </p:custDataLst>
          </p:nvPr>
        </p:nvSpPr>
        <p:spPr>
          <a:xfrm>
            <a:off x="3177540" y="318389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4.</a:t>
            </a:r>
            <a:r>
              <a:rPr lang="zh-CN" altLang="en-US" sz="4400">
                <a:latin typeface="楷体" panose="02010609060101010101" charset="-122"/>
                <a:ea typeface="楷体" panose="02010609060101010101" charset="-122"/>
              </a:rPr>
              <a:t>词类活用</a:t>
            </a:r>
            <a:endParaRPr lang="zh-CN" altLang="en-US" sz="4400">
              <a:latin typeface="楷体" panose="02010609060101010101" charset="-122"/>
              <a:ea typeface="楷体" panose="02010609060101010101" charset="-122"/>
            </a:endParaRPr>
          </a:p>
        </p:txBody>
      </p:sp>
      <p:sp>
        <p:nvSpPr>
          <p:cNvPr id="13" name="标题 1" title=""/>
          <p:cNvSpPr>
            <a:spLocks noGrp="1"/>
          </p:cNvSpPr>
          <p:nvPr>
            <p:custDataLst>
              <p:tags r:id="rId8"/>
            </p:custDataLst>
          </p:nvPr>
        </p:nvSpPr>
        <p:spPr>
          <a:xfrm>
            <a:off x="3183890" y="43078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6.</a:t>
            </a:r>
            <a:r>
              <a:rPr lang="zh-CN" altLang="en-US" sz="4400">
                <a:latin typeface="楷体" panose="02010609060101010101" charset="-122"/>
                <a:ea typeface="楷体" panose="02010609060101010101" charset="-122"/>
              </a:rPr>
              <a:t>多义实词</a:t>
            </a:r>
            <a:endParaRPr lang="zh-CN" altLang="en-US" sz="4400">
              <a:latin typeface="楷体" panose="02010609060101010101" charset="-122"/>
              <a:ea typeface="楷体" panose="02010609060101010101" charset="-122"/>
            </a:endParaRPr>
          </a:p>
        </p:txBody>
      </p:sp>
      <p:sp>
        <p:nvSpPr>
          <p:cNvPr id="14" name="标题 1" title=""/>
          <p:cNvSpPr>
            <a:spLocks noGrp="1"/>
          </p:cNvSpPr>
          <p:nvPr>
            <p:custDataLst>
              <p:tags r:id="rId9"/>
            </p:custDataLst>
          </p:nvPr>
        </p:nvSpPr>
        <p:spPr>
          <a:xfrm>
            <a:off x="3206115" y="481584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7.</a:t>
            </a:r>
            <a:r>
              <a:rPr lang="zh-CN" altLang="en-US" sz="4400">
                <a:latin typeface="楷体" panose="02010609060101010101" charset="-122"/>
                <a:ea typeface="楷体" panose="02010609060101010101" charset="-122"/>
              </a:rPr>
              <a:t>文化常识</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47980" y="2588895"/>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“阴”本来写作“”,是形声字,小篆从“阜”部(即左阝),(yīn)声。表示山的北面。</a:t>
            </a:r>
            <a:endParaRPr sz="2800">
              <a:latin typeface="楷体" panose="02010609060101010101" charset="-122"/>
              <a:ea typeface="楷体" panose="02010609060101010101" charset="-122"/>
            </a:endParaRPr>
          </a:p>
        </p:txBody>
      </p:sp>
      <p:sp>
        <p:nvSpPr>
          <p:cNvPr id="9" name="文本框 8" title=""/>
          <p:cNvSpPr txBox="1"/>
          <p:nvPr>
            <p:custDataLst>
              <p:tags r:id="rId2"/>
            </p:custDataLst>
          </p:nvPr>
        </p:nvSpPr>
        <p:spPr>
          <a:xfrm>
            <a:off x="7117080" y="1192530"/>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阴</a:t>
            </a:r>
            <a:endParaRPr lang="zh-CN" altLang="en-US" sz="7200">
              <a:solidFill>
                <a:srgbClr val="FF0000"/>
              </a:solidFill>
              <a:latin typeface="楷体" panose="02010609060101010101" charset="-122"/>
              <a:ea typeface="楷体" panose="02010609060101010101" charset="-122"/>
            </a:endParaRPr>
          </a:p>
        </p:txBody>
      </p:sp>
      <p:pic>
        <p:nvPicPr>
          <p:cNvPr id="2" name="图片 1" title=""/>
          <p:cNvPicPr>
            <a:picLocks noChangeAspect="1"/>
          </p:cNvPicPr>
          <p:nvPr>
            <p:custDataLst>
              <p:tags r:id="rId4"/>
            </p:custDataLst>
          </p:nvPr>
        </p:nvPicPr>
        <p:blipFill>
          <a:blip r:embed="rId3"/>
          <a:stretch>
            <a:fillRect/>
          </a:stretch>
        </p:blipFill>
        <p:spPr>
          <a:xfrm>
            <a:off x="4084955" y="1012190"/>
            <a:ext cx="1295400" cy="1379220"/>
          </a:xfrm>
          <a:prstGeom prst="rect">
            <a:avLst/>
          </a:prstGeom>
        </p:spPr>
      </p:pic>
      <p:sp>
        <p:nvSpPr>
          <p:cNvPr id="6" name="标题 1" title=""/>
          <p:cNvSpPr>
            <a:spLocks noGrp="1"/>
          </p:cNvSpPr>
          <p:nvPr>
            <p:custDataLst>
              <p:tags r:id="rId5"/>
            </p:custDataLst>
          </p:nvPr>
        </p:nvSpPr>
        <p:spPr>
          <a:xfrm>
            <a:off x="39058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54965" y="-128270"/>
            <a:ext cx="11751945" cy="4399915"/>
          </a:xfrm>
          <a:prstGeom prst="rect">
            <a:avLst/>
          </a:prstGeom>
          <a:noFill/>
        </p:spPr>
        <p:txBody>
          <a:bodyPr wrap="square" rtlCol="0">
            <a:spAutoFit/>
          </a:bodyPr>
          <a:lstStyle/>
          <a:p>
            <a:pPr algn="l">
              <a:lnSpc>
                <a:spcPct val="200000"/>
              </a:lnSpc>
            </a:pPr>
            <a:r>
              <a:rPr lang="zh-CN" sz="2800">
                <a:latin typeface="楷体" panose="02010609060101010101" charset="-122"/>
                <a:ea typeface="楷体" panose="02010609060101010101" charset="-122"/>
              </a:rPr>
              <a:t>其阴,济水东流</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朝晖夕阴，气象万千(《岳阳楼记》)</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阴相与谋劫单于母阏氏归汉	(《苏武传》)</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日影故审堂下之阴,而知日月之行,阴阳之变(《吕氏春秋·察今》</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举爵茂阴下,携手共踌躇(何劭《赠张华》)</a:t>
            </a:r>
            <a:endParaRPr lang="zh-CN" sz="2800">
              <a:latin typeface="楷体" panose="02010609060101010101" charset="-122"/>
              <a:ea typeface="楷体" panose="02010609060101010101" charset="-122"/>
            </a:endParaRPr>
          </a:p>
        </p:txBody>
      </p:sp>
      <p:sp>
        <p:nvSpPr>
          <p:cNvPr id="13" name="文本框 12" title=""/>
          <p:cNvSpPr txBox="1"/>
          <p:nvPr/>
        </p:nvSpPr>
        <p:spPr>
          <a:xfrm>
            <a:off x="354330" y="4384675"/>
            <a:ext cx="11507470" cy="860425"/>
          </a:xfrm>
          <a:prstGeom prst="rect">
            <a:avLst/>
          </a:prstGeom>
          <a:noFill/>
          <a:ln>
            <a:solidFill>
              <a:schemeClr val="accent1">
                <a:lumMod val="75000"/>
              </a:schemeClr>
            </a:solidFill>
          </a:ln>
        </p:spPr>
        <p:txBody>
          <a:bodyPr wrap="square" rtlCol="0">
            <a:spAutoFit/>
          </a:bodyPr>
          <a:lstStyle/>
          <a:p>
            <a:pPr indent="0" fontAlgn="auto">
              <a:lnSpc>
                <a:spcPct val="125000"/>
              </a:lnSpc>
            </a:pPr>
            <a:r>
              <a:rPr lang="zh-CN" altLang="en-US" sz="2000"/>
              <a:t>识记方法：“阴”的本义是“山北或水南”(与“阳”正好相反),这里是太阳照不到的地方,故引申出“没有阳光,阴天”。由此引申出“阳光照不到的地方”“暗中,暗地里”。</a:t>
            </a:r>
            <a:endParaRPr lang="zh-CN" altLang="en-US" sz="2000"/>
          </a:p>
        </p:txBody>
      </p:sp>
      <p:sp>
        <p:nvSpPr>
          <p:cNvPr id="5" name="文本框 4" title=""/>
          <p:cNvSpPr txBox="1"/>
          <p:nvPr>
            <p:custDataLst>
              <p:tags r:id="rId2"/>
            </p:custDataLst>
          </p:nvPr>
        </p:nvSpPr>
        <p:spPr>
          <a:xfrm>
            <a:off x="7529830" y="3401695"/>
            <a:ext cx="4044315" cy="737235"/>
          </a:xfrm>
          <a:prstGeom prst="rect">
            <a:avLst/>
          </a:prstGeom>
          <a:noFill/>
        </p:spPr>
        <p:txBody>
          <a:bodyPr wrap="square" rtlCol="0">
            <a:spAutoFit/>
          </a:bodyPr>
          <a:lstStyle/>
          <a:p>
            <a:pPr algn="l">
              <a:lnSpc>
                <a:spcPct val="150000"/>
              </a:lnSpc>
            </a:pPr>
            <a:r>
              <a:rPr lang="zh-CN" sz="2800">
                <a:solidFill>
                  <a:srgbClr val="FF0000"/>
                </a:solidFill>
                <a:latin typeface="楷体" panose="02010609060101010101" charset="-122"/>
                <a:ea typeface="楷体" panose="02010609060101010101" charset="-122"/>
                <a:sym typeface="+mn-ea"/>
              </a:rPr>
              <a:t>同“荫”,阴影，树阴</a:t>
            </a:r>
            <a:endParaRPr lang="zh-CN" sz="2800" b="1">
              <a:solidFill>
                <a:srgbClr val="FF0000"/>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566420" y="920115"/>
            <a:ext cx="11059795" cy="267652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于是饮酒乐甚，</a:t>
            </a:r>
            <a:r>
              <a:rPr sz="2800" b="1">
                <a:solidFill>
                  <a:srgbClr val="FF0000"/>
                </a:solidFill>
                <a:latin typeface="楷体" panose="02010609060101010101" charset="-122"/>
                <a:ea typeface="楷体" panose="02010609060101010101" charset="-122"/>
              </a:rPr>
              <a:t>扣</a:t>
            </a:r>
            <a:r>
              <a:rPr sz="2800">
                <a:latin typeface="楷体" panose="02010609060101010101" charset="-122"/>
                <a:ea typeface="楷体" panose="02010609060101010101" charset="-122"/>
              </a:rPr>
              <a:t>舷而歌之。歌曰：“桂棹兮兰桨，击空明兮</a:t>
            </a:r>
            <a:r>
              <a:rPr sz="2800" b="1">
                <a:solidFill>
                  <a:srgbClr val="FF0000"/>
                </a:solidFill>
                <a:latin typeface="楷体" panose="02010609060101010101" charset="-122"/>
                <a:ea typeface="楷体" panose="02010609060101010101" charset="-122"/>
              </a:rPr>
              <a:t>溯</a:t>
            </a:r>
            <a:r>
              <a:rPr sz="2800">
                <a:latin typeface="楷体" panose="02010609060101010101" charset="-122"/>
                <a:ea typeface="楷体" panose="02010609060101010101" charset="-122"/>
              </a:rPr>
              <a:t>流光。</a:t>
            </a:r>
            <a:r>
              <a:rPr sz="2800" b="1">
                <a:solidFill>
                  <a:srgbClr val="FF0000"/>
                </a:solidFill>
                <a:latin typeface="楷体" panose="02010609060101010101" charset="-122"/>
                <a:ea typeface="楷体" panose="02010609060101010101" charset="-122"/>
              </a:rPr>
              <a:t>渺渺</a:t>
            </a:r>
            <a:r>
              <a:rPr sz="2800">
                <a:latin typeface="楷体" panose="02010609060101010101" charset="-122"/>
                <a:ea typeface="楷体" panose="02010609060101010101" charset="-122"/>
              </a:rPr>
              <a:t>兮予怀，望美人兮天一方。”客有吹洞箫者，</a:t>
            </a:r>
            <a:r>
              <a:rPr sz="2800" b="1">
                <a:solidFill>
                  <a:srgbClr val="FF0000"/>
                </a:solidFill>
                <a:latin typeface="楷体" panose="02010609060101010101" charset="-122"/>
                <a:ea typeface="楷体" panose="02010609060101010101" charset="-122"/>
              </a:rPr>
              <a:t>倚</a:t>
            </a:r>
            <a:r>
              <a:rPr sz="2800">
                <a:latin typeface="楷体" panose="02010609060101010101" charset="-122"/>
                <a:ea typeface="楷体" panose="02010609060101010101" charset="-122"/>
              </a:rPr>
              <a:t>歌而</a:t>
            </a:r>
            <a:r>
              <a:rPr sz="2800" b="1">
                <a:solidFill>
                  <a:srgbClr val="FF0000"/>
                </a:solidFill>
                <a:latin typeface="楷体" panose="02010609060101010101" charset="-122"/>
                <a:ea typeface="楷体" panose="02010609060101010101" charset="-122"/>
              </a:rPr>
              <a:t>和</a:t>
            </a:r>
            <a:r>
              <a:rPr sz="2800">
                <a:latin typeface="楷体" panose="02010609060101010101" charset="-122"/>
                <a:ea typeface="楷体" panose="02010609060101010101" charset="-122"/>
              </a:rPr>
              <a:t>之。其声呜呜然，如怨如慕，如泣如诉，余音</a:t>
            </a:r>
            <a:r>
              <a:rPr sz="2800" b="1">
                <a:solidFill>
                  <a:srgbClr val="FF0000"/>
                </a:solidFill>
                <a:latin typeface="楷体" panose="02010609060101010101" charset="-122"/>
                <a:ea typeface="楷体" panose="02010609060101010101" charset="-122"/>
              </a:rPr>
              <a:t>袅袅</a:t>
            </a:r>
            <a:r>
              <a:rPr sz="2800">
                <a:latin typeface="楷体" panose="02010609060101010101" charset="-122"/>
                <a:ea typeface="楷体" panose="02010609060101010101" charset="-122"/>
              </a:rPr>
              <a:t>，不绝如</a:t>
            </a:r>
            <a:r>
              <a:rPr sz="2800" b="1">
                <a:solidFill>
                  <a:srgbClr val="FF0000"/>
                </a:solidFill>
                <a:latin typeface="楷体" panose="02010609060101010101" charset="-122"/>
                <a:ea typeface="楷体" panose="02010609060101010101" charset="-122"/>
              </a:rPr>
              <a:t>缕</a:t>
            </a:r>
            <a:r>
              <a:rPr sz="2800">
                <a:latin typeface="楷体" panose="02010609060101010101" charset="-122"/>
                <a:ea typeface="楷体" panose="02010609060101010101" charset="-122"/>
              </a:rPr>
              <a:t>。</a:t>
            </a:r>
            <a:r>
              <a:rPr sz="2800" u="sng">
                <a:latin typeface="楷体" panose="02010609060101010101" charset="-122"/>
                <a:ea typeface="楷体" panose="02010609060101010101" charset="-122"/>
              </a:rPr>
              <a:t>舞幽壑之潜蛟，泣孤舟之嫠妇</a:t>
            </a:r>
            <a:r>
              <a:rPr lang="zh-CN" sz="2800" u="sng">
                <a:latin typeface="楷体" panose="02010609060101010101" charset="-122"/>
                <a:ea typeface="楷体" panose="02010609060101010101" charset="-122"/>
              </a:rPr>
              <a:t>。</a:t>
            </a:r>
            <a:endParaRPr lang="zh-CN" sz="2800" u="sng">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703580" y="1000125"/>
            <a:ext cx="11078210" cy="3322955"/>
          </a:xfrm>
          <a:prstGeom prst="rect">
            <a:avLst/>
          </a:prstGeom>
          <a:noFill/>
        </p:spPr>
        <p:txBody>
          <a:bodyPr wrap="square" rtlCol="0">
            <a:spAutoFit/>
          </a:bodyPr>
          <a:lstStyle/>
          <a:p>
            <a:pPr algn="l">
              <a:lnSpc>
                <a:spcPct val="150000"/>
              </a:lnSpc>
            </a:pPr>
            <a:r>
              <a:rPr lang="zh-CN" sz="2800">
                <a:latin typeface="楷体" panose="02010609060101010101" charset="-122"/>
                <a:ea typeface="楷体" panose="02010609060101010101" charset="-122"/>
                <a:sym typeface="+mn-ea"/>
              </a:rPr>
              <a:t>解释加点字：</a:t>
            </a:r>
            <a:endParaRPr lang="zh-CN" sz="2800">
              <a:latin typeface="楷体" panose="02010609060101010101" charset="-122"/>
              <a:ea typeface="楷体" panose="02010609060101010101" charset="-122"/>
            </a:endParaRPr>
          </a:p>
          <a:p>
            <a:pPr algn="l">
              <a:lnSpc>
                <a:spcPct val="150000"/>
              </a:lnSpc>
            </a:pP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一日，天阴(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)，一农夫于山阴(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)砍柴，其间阴(</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	)风阵阵,农夫欲还家。不料山口处忽见一恶狼,农夫躲于林中阴(	</a:t>
            </a:r>
            <a:r>
              <a:rPr lang="en-US" altLang="zh-CN" sz="2800">
                <a:latin typeface="楷体" panose="02010609060101010101" charset="-122"/>
                <a:ea typeface="楷体" panose="02010609060101010101" charset="-122"/>
              </a:rPr>
              <a:t>   </a:t>
            </a:r>
            <a:r>
              <a:rPr lang="zh-CN" sz="2800">
                <a:latin typeface="楷体" panose="02010609060101010101" charset="-122"/>
                <a:ea typeface="楷体" panose="02010609060101010101" charset="-122"/>
              </a:rPr>
              <a:t>)窥之，后以肉为饵，诱其入一暗穴,以柴薪堵于洞口,放火烧之,既而还家。</a:t>
            </a:r>
            <a:endParaRPr lang="zh-CN" sz="2800">
              <a:latin typeface="楷体" panose="02010609060101010101" charset="-122"/>
              <a:ea typeface="楷体" panose="02010609060101010101" charset="-122"/>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47980" y="2730500"/>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“阳”本来写作“陽”，是形声字,小篆从“阜”部(即左阝),易(yáng)声。表示山向阳的南坡。</a:t>
            </a:r>
            <a:endParaRPr sz="2800">
              <a:latin typeface="楷体" panose="02010609060101010101" charset="-122"/>
              <a:ea typeface="楷体" panose="02010609060101010101" charset="-122"/>
            </a:endParaRPr>
          </a:p>
        </p:txBody>
      </p:sp>
      <p:sp>
        <p:nvSpPr>
          <p:cNvPr id="9" name="文本框 8" title=""/>
          <p:cNvSpPr txBox="1"/>
          <p:nvPr>
            <p:custDataLst>
              <p:tags r:id="rId2"/>
            </p:custDataLst>
          </p:nvPr>
        </p:nvSpPr>
        <p:spPr>
          <a:xfrm>
            <a:off x="6381750" y="1265555"/>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阳</a:t>
            </a:r>
            <a:endParaRPr lang="zh-CN" altLang="en-US" sz="7200">
              <a:solidFill>
                <a:srgbClr val="FF0000"/>
              </a:solidFill>
              <a:latin typeface="楷体" panose="02010609060101010101" charset="-122"/>
              <a:ea typeface="楷体" panose="02010609060101010101" charset="-122"/>
            </a:endParaRPr>
          </a:p>
        </p:txBody>
      </p:sp>
      <p:pic>
        <p:nvPicPr>
          <p:cNvPr id="2" name="图片 1" title=""/>
          <p:cNvPicPr>
            <a:picLocks noChangeAspect="1"/>
          </p:cNvPicPr>
          <p:nvPr>
            <p:custDataLst>
              <p:tags r:id="rId4"/>
            </p:custDataLst>
          </p:nvPr>
        </p:nvPicPr>
        <p:blipFill>
          <a:blip r:embed="rId3"/>
          <a:stretch>
            <a:fillRect/>
          </a:stretch>
        </p:blipFill>
        <p:spPr>
          <a:xfrm>
            <a:off x="4133215" y="1272540"/>
            <a:ext cx="1249680" cy="1333500"/>
          </a:xfrm>
          <a:prstGeom prst="rect">
            <a:avLst/>
          </a:prstGeom>
        </p:spPr>
      </p:pic>
      <p:sp>
        <p:nvSpPr>
          <p:cNvPr id="6" name="标题 1" title=""/>
          <p:cNvSpPr>
            <a:spLocks noGrp="1"/>
          </p:cNvSpPr>
          <p:nvPr>
            <p:custDataLst>
              <p:tags r:id="rId5"/>
            </p:custDataLst>
          </p:nvPr>
        </p:nvSpPr>
        <p:spPr>
          <a:xfrm>
            <a:off x="39058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54965" y="-156845"/>
            <a:ext cx="11751945" cy="5262245"/>
          </a:xfrm>
          <a:prstGeom prst="rect">
            <a:avLst/>
          </a:prstGeom>
          <a:noFill/>
        </p:spPr>
        <p:txBody>
          <a:bodyPr wrap="square" rtlCol="0">
            <a:spAutoFit/>
          </a:bodyPr>
          <a:lstStyle/>
          <a:p>
            <a:pPr algn="l">
              <a:lnSpc>
                <a:spcPct val="200000"/>
              </a:lnSpc>
            </a:pPr>
            <a:r>
              <a:rPr lang="zh-CN" sz="2800">
                <a:latin typeface="楷体" panose="02010609060101010101" charset="-122"/>
                <a:ea typeface="楷体" panose="02010609060101010101" charset="-122"/>
              </a:rPr>
              <a:t>泰山之</a:t>
            </a:r>
            <a:r>
              <a:rPr lang="zh-CN" sz="2800" b="1">
                <a:solidFill>
                  <a:srgbClr val="FF0000"/>
                </a:solidFill>
                <a:latin typeface="楷体" panose="02010609060101010101" charset="-122"/>
                <a:ea typeface="楷体" panose="02010609060101010101" charset="-122"/>
              </a:rPr>
              <a:t>阳</a:t>
            </a:r>
            <a:r>
              <a:rPr lang="zh-CN" sz="2800">
                <a:latin typeface="楷体" panose="02010609060101010101" charset="-122"/>
                <a:ea typeface="楷体" panose="02010609060101010101" charset="-122"/>
              </a:rPr>
              <a:t>,汶水西流</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斜</a:t>
            </a:r>
            <a:r>
              <a:rPr lang="zh-CN" sz="2800" b="1">
                <a:solidFill>
                  <a:srgbClr val="FF0000"/>
                </a:solidFill>
                <a:latin typeface="楷体" panose="02010609060101010101" charset="-122"/>
                <a:ea typeface="楷体" panose="02010609060101010101" charset="-122"/>
              </a:rPr>
              <a:t>阳</a:t>
            </a:r>
            <a:r>
              <a:rPr lang="zh-CN" sz="2800">
                <a:latin typeface="楷体" panose="02010609060101010101" charset="-122"/>
                <a:ea typeface="楷体" panose="02010609060101010101" charset="-122"/>
              </a:rPr>
              <a:t>草树,寻常巷陌(辛弃疾《永遇乐·京口北固亭怀古》)</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是以箕子</a:t>
            </a:r>
            <a:r>
              <a:rPr lang="zh-CN" sz="2800" b="1">
                <a:solidFill>
                  <a:srgbClr val="FF0000"/>
                </a:solidFill>
                <a:latin typeface="楷体" panose="02010609060101010101" charset="-122"/>
                <a:ea typeface="楷体" panose="02010609060101010101" charset="-122"/>
              </a:rPr>
              <a:t>阳</a:t>
            </a:r>
            <a:r>
              <a:rPr lang="zh-CN" sz="2800">
                <a:latin typeface="楷体" panose="02010609060101010101" charset="-122"/>
                <a:ea typeface="楷体" panose="02010609060101010101" charset="-122"/>
              </a:rPr>
              <a:t>狂,接舆避世</a:t>
            </a:r>
            <a:r>
              <a:rPr lang="zh-CN" sz="2800">
                <a:latin typeface="楷体" panose="02010609060101010101" charset="-122"/>
                <a:ea typeface="楷体" panose="02010609060101010101" charset="-122"/>
                <a:sym typeface="+mn-ea"/>
              </a:rPr>
              <a:t>(《汉书》)</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近死之心，莫使复阳也</a:t>
            </a:r>
            <a:r>
              <a:rPr lang="zh-CN" sz="2800">
                <a:latin typeface="楷体" panose="02010609060101010101" charset="-122"/>
                <a:ea typeface="楷体" panose="02010609060101010101" charset="-122"/>
                <a:sym typeface="+mn-ea"/>
              </a:rPr>
              <a:t>(《庄子》)</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春日载阳,有鸣仓庚</a:t>
            </a:r>
            <a:r>
              <a:rPr lang="zh-CN" sz="2800">
                <a:latin typeface="楷体" panose="02010609060101010101" charset="-122"/>
                <a:ea typeface="楷体" panose="02010609060101010101" charset="-122"/>
                <a:sym typeface="+mn-ea"/>
              </a:rPr>
              <a:t>(《诗经》)</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	</a:t>
            </a:r>
            <a:endParaRPr lang="zh-CN" sz="2800">
              <a:latin typeface="楷体" panose="02010609060101010101" charset="-122"/>
              <a:ea typeface="楷体" panose="02010609060101010101" charset="-122"/>
            </a:endParaRPr>
          </a:p>
        </p:txBody>
      </p:sp>
      <p:sp>
        <p:nvSpPr>
          <p:cNvPr id="13" name="文本框 12" title=""/>
          <p:cNvSpPr txBox="1"/>
          <p:nvPr/>
        </p:nvSpPr>
        <p:spPr>
          <a:xfrm>
            <a:off x="64135" y="4153535"/>
            <a:ext cx="12042775" cy="1245235"/>
          </a:xfrm>
          <a:prstGeom prst="rect">
            <a:avLst/>
          </a:prstGeom>
          <a:noFill/>
          <a:ln>
            <a:solidFill>
              <a:schemeClr val="accent1">
                <a:lumMod val="75000"/>
              </a:schemeClr>
            </a:solidFill>
          </a:ln>
        </p:spPr>
        <p:txBody>
          <a:bodyPr wrap="square" rtlCol="0">
            <a:spAutoFit/>
          </a:bodyPr>
          <a:lstStyle/>
          <a:p>
            <a:pPr indent="0" fontAlgn="auto">
              <a:lnSpc>
                <a:spcPct val="125000"/>
              </a:lnSpc>
            </a:pPr>
            <a:r>
              <a:rPr lang="zh-CN" altLang="en-US" sz="2000">
                <a:sym typeface="+mn-ea"/>
              </a:rPr>
              <a:t>识记方法：</a:t>
            </a:r>
            <a:endParaRPr lang="zh-CN" altLang="en-US" sz="2000">
              <a:sym typeface="+mn-ea"/>
            </a:endParaRPr>
          </a:p>
          <a:p>
            <a:pPr indent="0" fontAlgn="auto">
              <a:lnSpc>
                <a:spcPct val="125000"/>
              </a:lnSpc>
            </a:pPr>
            <a:r>
              <a:rPr lang="zh-CN" altLang="en-US" sz="2000"/>
              <a:t>“阳”的本义是“山南或水北”。这个地方正是阳光照得到的地方,故又引申出“日光，阳光”义;后又借作“佯”，意义是“表面上，假装”。</a:t>
            </a:r>
            <a:endParaRPr lang="zh-CN" altLang="en-US" sz="2000"/>
          </a:p>
        </p:txBody>
      </p:sp>
      <p:sp>
        <p:nvSpPr>
          <p:cNvPr id="5" name="文本框 4" title=""/>
          <p:cNvSpPr txBox="1"/>
          <p:nvPr>
            <p:custDataLst>
              <p:tags r:id="rId2"/>
            </p:custDataLst>
          </p:nvPr>
        </p:nvSpPr>
        <p:spPr>
          <a:xfrm>
            <a:off x="6416040" y="1706245"/>
            <a:ext cx="4044315" cy="737235"/>
          </a:xfrm>
          <a:prstGeom prst="rect">
            <a:avLst/>
          </a:prstGeom>
          <a:noFill/>
        </p:spPr>
        <p:txBody>
          <a:bodyPr wrap="square" rtlCol="0">
            <a:spAutoFit/>
          </a:bodyPr>
          <a:lstStyle/>
          <a:p>
            <a:pPr algn="l">
              <a:lnSpc>
                <a:spcPct val="150000"/>
              </a:lnSpc>
            </a:pPr>
            <a:r>
              <a:rPr lang="zh-CN" sz="2800">
                <a:solidFill>
                  <a:srgbClr val="FF0000"/>
                </a:solidFill>
                <a:latin typeface="楷体" panose="02010609060101010101" charset="-122"/>
                <a:ea typeface="楷体" panose="02010609060101010101" charset="-122"/>
                <a:sym typeface="+mn-ea"/>
              </a:rPr>
              <a:t>表面上，假装</a:t>
            </a:r>
            <a:endParaRPr lang="zh-CN" sz="2800" b="1">
              <a:solidFill>
                <a:srgbClr val="FF0000"/>
              </a:solidFill>
              <a:latin typeface="楷体" panose="02010609060101010101" charset="-122"/>
              <a:ea typeface="楷体" panose="02010609060101010101" charset="-122"/>
              <a:sym typeface="+mn-ea"/>
            </a:endParaRPr>
          </a:p>
        </p:txBody>
      </p:sp>
      <p:sp>
        <p:nvSpPr>
          <p:cNvPr id="2" name="文本框 1" title=""/>
          <p:cNvSpPr txBox="1"/>
          <p:nvPr>
            <p:custDataLst>
              <p:tags r:id="rId3"/>
            </p:custDataLst>
          </p:nvPr>
        </p:nvSpPr>
        <p:spPr>
          <a:xfrm>
            <a:off x="6193155" y="2306320"/>
            <a:ext cx="4044315"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生,活</a:t>
            </a:r>
            <a:endParaRPr lang="zh-CN" sz="2800" b="1">
              <a:solidFill>
                <a:srgbClr val="FF0000"/>
              </a:solidFill>
              <a:latin typeface="楷体" panose="02010609060101010101" charset="-122"/>
              <a:ea typeface="楷体" panose="02010609060101010101" charset="-122"/>
              <a:sym typeface="+mn-ea"/>
            </a:endParaRPr>
          </a:p>
        </p:txBody>
      </p:sp>
      <p:sp>
        <p:nvSpPr>
          <p:cNvPr id="3" name="文本框 2" title=""/>
          <p:cNvSpPr txBox="1"/>
          <p:nvPr>
            <p:custDataLst>
              <p:tags r:id="rId4"/>
            </p:custDataLst>
          </p:nvPr>
        </p:nvSpPr>
        <p:spPr>
          <a:xfrm>
            <a:off x="5710555" y="3259455"/>
            <a:ext cx="1040765"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温暖</a:t>
            </a:r>
            <a:endParaRPr lang="zh-CN" sz="2800" b="1">
              <a:solidFill>
                <a:srgbClr val="FF0000"/>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703580" y="1000125"/>
            <a:ext cx="11078210" cy="2030095"/>
          </a:xfrm>
          <a:prstGeom prst="rect">
            <a:avLst/>
          </a:prstGeom>
          <a:noFill/>
        </p:spPr>
        <p:txBody>
          <a:bodyPr wrap="square" rtlCol="0">
            <a:spAutoFit/>
          </a:bodyPr>
          <a:lstStyle/>
          <a:p>
            <a:pPr algn="l">
              <a:lnSpc>
                <a:spcPct val="150000"/>
              </a:lnSpc>
            </a:pPr>
            <a:r>
              <a:rPr lang="zh-CN" sz="2800">
                <a:latin typeface="楷体" panose="02010609060101010101" charset="-122"/>
                <a:ea typeface="楷体" panose="02010609060101010101" charset="-122"/>
                <a:sym typeface="+mn-ea"/>
              </a:rPr>
              <a:t>解释加点字：</a:t>
            </a:r>
            <a:endParaRPr lang="zh-CN" sz="2800">
              <a:latin typeface="楷体" panose="02010609060101010101" charset="-122"/>
              <a:ea typeface="楷体" panose="02010609060101010101" charset="-122"/>
            </a:endParaRPr>
          </a:p>
          <a:p>
            <a:pPr algn="l">
              <a:lnSpc>
                <a:spcPct val="150000"/>
              </a:lnSpc>
            </a:pPr>
            <a:r>
              <a:rPr lang="en-US" altLang="zh-CN" sz="2800">
                <a:latin typeface="楷体" panose="02010609060101010101" charset="-122"/>
                <a:ea typeface="楷体" panose="02010609060101010101" charset="-122"/>
              </a:rPr>
              <a:t>    </a:t>
            </a:r>
            <a:r>
              <a:rPr sz="2800">
                <a:latin typeface="楷体" panose="02010609060101010101" charset="-122"/>
                <a:ea typeface="楷体" panose="02010609060101010101" charset="-122"/>
              </a:rPr>
              <a:t>暮，斜阳(</a:t>
            </a: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	)横照,大雁	长飞，声断衡阳之浦，衡阳以其乃衡水之阳</a:t>
            </a:r>
            <a:r>
              <a:rPr sz="2800">
                <a:latin typeface="楷体" panose="02010609060101010101" charset="-122"/>
                <a:ea typeface="楷体" panose="02010609060101010101" charset="-122"/>
                <a:sym typeface="+mn-ea"/>
              </a:rPr>
              <a:t>(</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rPr>
              <a:t>名之也。</a:t>
            </a:r>
            <a:endParaRPr sz="2800">
              <a:latin typeface="楷体" panose="02010609060101010101" charset="-122"/>
              <a:ea typeface="楷体" panose="02010609060101010101" charset="-122"/>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47980" y="2176780"/>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“数”本来写作“數”,是形声字,小篆从“”部,婁(即娄)声(古音相近)。表示计算。</a:t>
            </a:r>
            <a:endParaRPr sz="2800">
              <a:latin typeface="楷体" panose="02010609060101010101" charset="-122"/>
              <a:ea typeface="楷体" panose="02010609060101010101" charset="-122"/>
            </a:endParaRPr>
          </a:p>
        </p:txBody>
      </p:sp>
      <p:sp>
        <p:nvSpPr>
          <p:cNvPr id="9" name="文本框 8" title=""/>
          <p:cNvSpPr txBox="1"/>
          <p:nvPr>
            <p:custDataLst>
              <p:tags r:id="rId2"/>
            </p:custDataLst>
          </p:nvPr>
        </p:nvSpPr>
        <p:spPr>
          <a:xfrm>
            <a:off x="6494780" y="1253490"/>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数</a:t>
            </a:r>
            <a:endParaRPr lang="zh-CN" altLang="en-US" sz="7200">
              <a:solidFill>
                <a:srgbClr val="FF0000"/>
              </a:solidFill>
              <a:latin typeface="楷体" panose="02010609060101010101" charset="-122"/>
              <a:ea typeface="楷体" panose="02010609060101010101" charset="-122"/>
            </a:endParaRPr>
          </a:p>
        </p:txBody>
      </p:sp>
      <p:pic>
        <p:nvPicPr>
          <p:cNvPr id="2" name="图片 1" title=""/>
          <p:cNvPicPr>
            <a:picLocks noChangeAspect="1"/>
          </p:cNvPicPr>
          <p:nvPr>
            <p:custDataLst>
              <p:tags r:id="rId4"/>
            </p:custDataLst>
          </p:nvPr>
        </p:nvPicPr>
        <p:blipFill>
          <a:blip r:embed="rId3"/>
          <a:stretch>
            <a:fillRect/>
          </a:stretch>
        </p:blipFill>
        <p:spPr>
          <a:xfrm>
            <a:off x="4438650" y="1134110"/>
            <a:ext cx="1104900" cy="1318260"/>
          </a:xfrm>
          <a:prstGeom prst="rect">
            <a:avLst/>
          </a:prstGeom>
        </p:spPr>
      </p:pic>
      <p:sp>
        <p:nvSpPr>
          <p:cNvPr id="6" name="标题 1" title=""/>
          <p:cNvSpPr>
            <a:spLocks noGrp="1"/>
          </p:cNvSpPr>
          <p:nvPr>
            <p:custDataLst>
              <p:tags r:id="rId5"/>
            </p:custDataLst>
          </p:nvPr>
        </p:nvSpPr>
        <p:spPr>
          <a:xfrm>
            <a:off x="3905885" y="-1174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7305" y="227330"/>
            <a:ext cx="11751945" cy="6000750"/>
          </a:xfrm>
          <a:prstGeom prst="rect">
            <a:avLst/>
          </a:prstGeom>
          <a:noFill/>
        </p:spPr>
        <p:txBody>
          <a:bodyPr wrap="square" rtlCol="0">
            <a:spAutoFit/>
          </a:bodyPr>
          <a:lstStyle/>
          <a:p>
            <a:pPr algn="l">
              <a:lnSpc>
                <a:spcPct val="200000"/>
              </a:lnSpc>
            </a:pPr>
            <a:r>
              <a:rPr lang="zh-CN" sz="2400">
                <a:latin typeface="楷体" panose="02010609060101010101" charset="-122"/>
                <a:ea typeface="楷体" panose="02010609060101010101" charset="-122"/>
              </a:rPr>
              <a:t>稍见云中白若樗蒲</a:t>
            </a:r>
            <a:r>
              <a:rPr lang="zh-CN" sz="2400" b="1">
                <a:solidFill>
                  <a:srgbClr val="FF0000"/>
                </a:solidFill>
                <a:latin typeface="楷体" panose="02010609060101010101" charset="-122"/>
                <a:ea typeface="楷体" panose="02010609060101010101" charset="-122"/>
              </a:rPr>
              <a:t>数</a:t>
            </a:r>
            <a:r>
              <a:rPr lang="zh-CN" sz="2400">
                <a:latin typeface="楷体" panose="02010609060101010101" charset="-122"/>
                <a:ea typeface="楷体" panose="02010609060101010101" charset="-122"/>
              </a:rPr>
              <a:t>十立者,山也	</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rPr>
              <a:t>则胜负之</a:t>
            </a:r>
            <a:r>
              <a:rPr lang="zh-CN" sz="2400" b="1">
                <a:solidFill>
                  <a:srgbClr val="FF0000"/>
                </a:solidFill>
                <a:latin typeface="楷体" panose="02010609060101010101" charset="-122"/>
                <a:ea typeface="楷体" panose="02010609060101010101" charset="-122"/>
              </a:rPr>
              <a:t>数</a:t>
            </a:r>
            <a:r>
              <a:rPr lang="zh-CN" sz="2400">
                <a:latin typeface="楷体" panose="02010609060101010101" charset="-122"/>
                <a:ea typeface="楷体" panose="02010609060101010101" charset="-122"/>
              </a:rPr>
              <a:t>,存亡之理,当与秦相较,或未易量(《六国论》)</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rPr>
              <a:t>范增</a:t>
            </a:r>
            <a:r>
              <a:rPr lang="zh-CN" sz="2400" b="1">
                <a:solidFill>
                  <a:srgbClr val="FF0000"/>
                </a:solidFill>
                <a:latin typeface="楷体" panose="02010609060101010101" charset="-122"/>
                <a:ea typeface="楷体" panose="02010609060101010101" charset="-122"/>
              </a:rPr>
              <a:t>数</a:t>
            </a:r>
            <a:r>
              <a:rPr lang="zh-CN" sz="2400">
                <a:latin typeface="楷体" panose="02010609060101010101" charset="-122"/>
                <a:ea typeface="楷体" panose="02010609060101010101" charset="-122"/>
              </a:rPr>
              <a:t>目项王(《鸿门宴》)</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rPr>
              <a:t>三曰六艺:礼、乐、射、御、书、</a:t>
            </a:r>
            <a:r>
              <a:rPr lang="zh-CN" sz="2400" b="1">
                <a:solidFill>
                  <a:srgbClr val="FF0000"/>
                </a:solidFill>
                <a:latin typeface="楷体" panose="02010609060101010101" charset="-122"/>
                <a:ea typeface="楷体" panose="02010609060101010101" charset="-122"/>
                <a:sym typeface="+mn-ea"/>
              </a:rPr>
              <a:t>数</a:t>
            </a:r>
            <a:r>
              <a:rPr lang="zh-CN" sz="2400">
                <a:latin typeface="楷体" panose="02010609060101010101" charset="-122"/>
                <a:ea typeface="楷体" panose="02010609060101010101" charset="-122"/>
              </a:rPr>
              <a:t>(《周礼》)</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rPr>
              <a:t>五陵年少争缠头，一曲红绡不知</a:t>
            </a:r>
            <a:r>
              <a:rPr lang="zh-CN" sz="2400" b="1">
                <a:solidFill>
                  <a:srgbClr val="FF0000"/>
                </a:solidFill>
                <a:latin typeface="楷体" panose="02010609060101010101" charset="-122"/>
                <a:ea typeface="楷体" panose="02010609060101010101" charset="-122"/>
                <a:sym typeface="+mn-ea"/>
              </a:rPr>
              <a:t>数</a:t>
            </a:r>
            <a:r>
              <a:rPr lang="zh-CN" sz="2400">
                <a:latin typeface="楷体" panose="02010609060101010101" charset="-122"/>
                <a:ea typeface="楷体" panose="02010609060101010101" charset="-122"/>
                <a:sym typeface="+mn-ea"/>
              </a:rPr>
              <a:t>(《琵琶行》)</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rPr>
              <a:t>善</a:t>
            </a:r>
            <a:r>
              <a:rPr lang="zh-CN" sz="2400" b="1">
                <a:solidFill>
                  <a:srgbClr val="FF0000"/>
                </a:solidFill>
                <a:latin typeface="楷体" panose="02010609060101010101" charset="-122"/>
                <a:ea typeface="楷体" panose="02010609060101010101" charset="-122"/>
                <a:sym typeface="+mn-ea"/>
              </a:rPr>
              <a:t>数</a:t>
            </a:r>
            <a:r>
              <a:rPr lang="zh-CN" sz="2400">
                <a:latin typeface="楷体" panose="02010609060101010101" charset="-122"/>
                <a:ea typeface="楷体" panose="02010609060101010101" charset="-122"/>
              </a:rPr>
              <a:t>不用筹策(《&lt;老子)八章》)</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rPr>
              <a:t>其疏</a:t>
            </a:r>
            <a:r>
              <a:rPr lang="zh-CN" sz="2400" b="1">
                <a:solidFill>
                  <a:srgbClr val="FF0000"/>
                </a:solidFill>
                <a:latin typeface="楷体" panose="02010609060101010101" charset="-122"/>
                <a:ea typeface="楷体" panose="02010609060101010101" charset="-122"/>
                <a:sym typeface="+mn-ea"/>
              </a:rPr>
              <a:t>数</a:t>
            </a:r>
            <a:r>
              <a:rPr lang="zh-CN" sz="2400">
                <a:latin typeface="楷体" panose="02010609060101010101" charset="-122"/>
                <a:ea typeface="楷体" panose="02010609060101010101" charset="-122"/>
              </a:rPr>
              <a:t>偃仰,类智者所施设也(《小</a:t>
            </a:r>
            <a:r>
              <a:rPr lang="zh-CN" sz="2400">
                <a:latin typeface="楷体" panose="02010609060101010101" charset="-122"/>
                <a:ea typeface="楷体" panose="02010609060101010101" charset="-122"/>
                <a:sym typeface="+mn-ea"/>
              </a:rPr>
              <a:t>石城山记》)</a:t>
            </a:r>
            <a:r>
              <a:rPr lang="zh-CN" sz="2400">
                <a:latin typeface="楷体" panose="02010609060101010101" charset="-122"/>
                <a:ea typeface="楷体" panose="02010609060101010101" charset="-122"/>
              </a:rPr>
              <a:t>	</a:t>
            </a:r>
            <a:endParaRPr lang="zh-CN" sz="2400">
              <a:latin typeface="楷体" panose="02010609060101010101" charset="-122"/>
              <a:ea typeface="楷体" panose="02010609060101010101" charset="-122"/>
            </a:endParaRPr>
          </a:p>
          <a:p>
            <a:pPr algn="l">
              <a:lnSpc>
                <a:spcPct val="200000"/>
              </a:lnSpc>
            </a:pPr>
            <a:r>
              <a:rPr lang="zh-CN" sz="2400" b="1">
                <a:solidFill>
                  <a:srgbClr val="FF0000"/>
                </a:solidFill>
                <a:latin typeface="楷体" panose="02010609060101010101" charset="-122"/>
                <a:ea typeface="楷体" panose="02010609060101010101" charset="-122"/>
                <a:sym typeface="+mn-ea"/>
              </a:rPr>
              <a:t>数</a:t>
            </a:r>
            <a:r>
              <a:rPr lang="zh-CN" sz="2400">
                <a:latin typeface="楷体" panose="02010609060101010101" charset="-122"/>
                <a:ea typeface="楷体" panose="02010609060101010101" charset="-122"/>
              </a:rPr>
              <a:t>吕师孟叔侄为逆《指南录后序》)	</a:t>
            </a:r>
            <a:endParaRPr lang="zh-CN" sz="2400">
              <a:latin typeface="楷体" panose="02010609060101010101" charset="-122"/>
              <a:ea typeface="楷体" panose="02010609060101010101" charset="-122"/>
            </a:endParaRPr>
          </a:p>
        </p:txBody>
      </p:sp>
      <p:sp>
        <p:nvSpPr>
          <p:cNvPr id="13" name="文本框 12" title=""/>
          <p:cNvSpPr txBox="1"/>
          <p:nvPr/>
        </p:nvSpPr>
        <p:spPr>
          <a:xfrm>
            <a:off x="6805930" y="1760220"/>
            <a:ext cx="5274310" cy="3169285"/>
          </a:xfrm>
          <a:prstGeom prst="rect">
            <a:avLst/>
          </a:prstGeom>
          <a:noFill/>
          <a:ln>
            <a:solidFill>
              <a:schemeClr val="accent1">
                <a:lumMod val="75000"/>
              </a:schemeClr>
            </a:solidFill>
          </a:ln>
        </p:spPr>
        <p:txBody>
          <a:bodyPr wrap="square" rtlCol="0">
            <a:spAutoFit/>
          </a:bodyPr>
          <a:lstStyle/>
          <a:p>
            <a:pPr indent="0" fontAlgn="auto">
              <a:lnSpc>
                <a:spcPct val="125000"/>
              </a:lnSpc>
            </a:pPr>
            <a:r>
              <a:rPr lang="zh-CN" altLang="en-US" sz="2000">
                <a:sym typeface="+mn-ea"/>
              </a:rPr>
              <a:t>识记方法：</a:t>
            </a:r>
            <a:endParaRPr lang="zh-CN" altLang="en-US" sz="2000">
              <a:sym typeface="+mn-ea"/>
            </a:endParaRPr>
          </a:p>
          <a:p>
            <a:pPr indent="0" fontAlgn="auto">
              <a:lnSpc>
                <a:spcPct val="125000"/>
              </a:lnSpc>
            </a:pPr>
            <a:r>
              <a:rPr lang="zh-CN" altLang="en-US" sz="2000"/>
              <a:t>“数”的本义是“计算”。“数目”是“计算”出来的;计算成为一门技术就叫“算术”,并引申出一般意义上的“技艺”。“占卜”计算“命运、规律”等,故又有“占卜”“命运”等义。“列举罪状,加以斥责”当然需要“计算”一项一项指出;数目多了，就引申出“几”“屡次，多次”“密”等义。</a:t>
            </a:r>
            <a:endParaRPr lang="zh-CN" altLang="en-US" sz="2000"/>
          </a:p>
        </p:txBody>
      </p:sp>
      <p:sp>
        <p:nvSpPr>
          <p:cNvPr id="5" name="文本框 4" title=""/>
          <p:cNvSpPr txBox="1"/>
          <p:nvPr>
            <p:custDataLst>
              <p:tags r:id="rId2"/>
            </p:custDataLst>
          </p:nvPr>
        </p:nvSpPr>
        <p:spPr>
          <a:xfrm>
            <a:off x="6193155" y="4760595"/>
            <a:ext cx="4455795" cy="737235"/>
          </a:xfrm>
          <a:prstGeom prst="rect">
            <a:avLst/>
          </a:prstGeom>
          <a:noFill/>
        </p:spPr>
        <p:txBody>
          <a:bodyPr wrap="square" rtlCol="0">
            <a:spAutoFit/>
          </a:bodyPr>
          <a:lstStyle/>
          <a:p>
            <a:pPr algn="l">
              <a:lnSpc>
                <a:spcPct val="150000"/>
              </a:lnSpc>
            </a:pPr>
            <a:r>
              <a:rPr lang="zh-CN" sz="2800">
                <a:solidFill>
                  <a:srgbClr val="FF0000"/>
                </a:solidFill>
                <a:latin typeface="楷体" panose="02010609060101010101" charset="-122"/>
                <a:ea typeface="楷体" panose="02010609060101010101" charset="-122"/>
                <a:sym typeface="+mn-ea"/>
              </a:rPr>
              <a:t>音 cù,密，与“疏”相对</a:t>
            </a:r>
            <a:endParaRPr lang="zh-CN" sz="2800" b="1">
              <a:solidFill>
                <a:srgbClr val="FF0000"/>
              </a:solidFill>
              <a:latin typeface="楷体" panose="02010609060101010101" charset="-122"/>
              <a:ea typeface="楷体" panose="02010609060101010101" charset="-122"/>
              <a:sym typeface="+mn-ea"/>
            </a:endParaRPr>
          </a:p>
        </p:txBody>
      </p:sp>
      <p:sp>
        <p:nvSpPr>
          <p:cNvPr id="2" name="文本框 1" title=""/>
          <p:cNvSpPr txBox="1"/>
          <p:nvPr>
            <p:custDataLst>
              <p:tags r:id="rId3"/>
            </p:custDataLst>
          </p:nvPr>
        </p:nvSpPr>
        <p:spPr>
          <a:xfrm>
            <a:off x="5093335" y="5274310"/>
            <a:ext cx="5690235"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音 shǔ,列举罪状，加以斥责</a:t>
            </a:r>
            <a:endParaRPr lang="zh-CN" sz="2800" b="1">
              <a:solidFill>
                <a:srgbClr val="FF0000"/>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703580" y="1000125"/>
            <a:ext cx="11078210" cy="4615815"/>
          </a:xfrm>
          <a:prstGeom prst="rect">
            <a:avLst/>
          </a:prstGeom>
          <a:noFill/>
        </p:spPr>
        <p:txBody>
          <a:bodyPr wrap="square" rtlCol="0">
            <a:spAutoFit/>
          </a:bodyPr>
          <a:lstStyle/>
          <a:p>
            <a:pPr algn="l">
              <a:lnSpc>
                <a:spcPct val="150000"/>
              </a:lnSpc>
            </a:pP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伶人之技,雕虫小技也。而庄宗即位,独喜伶人。欲战,令伶人察国之财,方知钱财之数(	</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)少矣,于是休养生息,令数(</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	)罟(</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 )不入池。国力渐富，出征,兵卒百万,蒙冲斗舰乃以千数(</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 )。久攻不下，而军心思归，庄宗数(</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 )令伶人压之。且重征百姓之税,每需百姓数(</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)年之产,终败北。后人叹曰:“事皆有其数(	</a:t>
            </a:r>
            <a:r>
              <a:rPr lang="en-US" altLang="zh-CN" sz="2800">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),然庄宗未知。若庄宗知之，则胜负之数(	)，未能易量。”</a:t>
            </a:r>
            <a:endParaRPr lang="zh-CN" sz="2800">
              <a:latin typeface="楷体" panose="02010609060101010101" charset="-122"/>
              <a:ea typeface="楷体" panose="02010609060101010101" charset="-122"/>
              <a:sym typeface="+mn-ea"/>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606675" y="1308100"/>
            <a:ext cx="4076065" cy="1753235"/>
          </a:xfrm>
          <a:prstGeom prst="rect">
            <a:avLst/>
          </a:prstGeom>
          <a:noFill/>
        </p:spPr>
        <p:txBody>
          <a:bodyPr wrap="square" rtlCol="0">
            <a:spAutoFit/>
          </a:bodyPr>
          <a:lstStyle/>
          <a:p>
            <a:pPr>
              <a:lnSpc>
                <a:spcPct val="150000"/>
              </a:lnSpc>
            </a:pPr>
            <a:r>
              <a:rPr lang="zh-CN" sz="3600">
                <a:latin typeface="楷体" panose="02010609060101010101" charset="-122"/>
                <a:ea typeface="楷体" panose="02010609060101010101" charset="-122"/>
              </a:rPr>
              <a:t>①须臾成五</a:t>
            </a:r>
            <a:r>
              <a:rPr lang="zh-CN" sz="3600">
                <a:solidFill>
                  <a:srgbClr val="FF0000"/>
                </a:solidFill>
                <a:latin typeface="楷体" panose="02010609060101010101" charset="-122"/>
                <a:ea typeface="楷体" panose="02010609060101010101" charset="-122"/>
              </a:rPr>
              <a:t>采</a:t>
            </a:r>
            <a:endParaRPr lang="zh-CN" sz="3600">
              <a:latin typeface="楷体" panose="02010609060101010101" charset="-122"/>
              <a:ea typeface="楷体" panose="02010609060101010101" charset="-122"/>
            </a:endParaRPr>
          </a:p>
          <a:p>
            <a:pPr>
              <a:lnSpc>
                <a:spcPct val="150000"/>
              </a:lnSpc>
            </a:pPr>
            <a:r>
              <a:rPr lang="zh-CN" sz="3600">
                <a:latin typeface="楷体" panose="02010609060101010101" charset="-122"/>
                <a:ea typeface="楷体" panose="02010609060101010101" charset="-122"/>
              </a:rPr>
              <a:t>②多平方,少</a:t>
            </a:r>
            <a:r>
              <a:rPr lang="zh-CN" sz="3600">
                <a:solidFill>
                  <a:srgbClr val="FF0000"/>
                </a:solidFill>
                <a:latin typeface="楷体" panose="02010609060101010101" charset="-122"/>
                <a:ea typeface="楷体" panose="02010609060101010101" charset="-122"/>
              </a:rPr>
              <a:t>圜</a:t>
            </a:r>
            <a:endParaRPr lang="zh-CN" sz="3600">
              <a:solidFill>
                <a:srgbClr val="FF0000"/>
              </a:solidFill>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970145" y="-7937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2.</a:t>
            </a:r>
            <a:r>
              <a:rPr lang="zh-CN" altLang="en-US" sz="4400">
                <a:latin typeface="楷体" panose="02010609060101010101" charset="-122"/>
                <a:ea typeface="楷体" panose="02010609060101010101" charset="-122"/>
              </a:rPr>
              <a:t>通假字</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005965" y="1212850"/>
            <a:ext cx="4076065" cy="3415030"/>
          </a:xfrm>
          <a:prstGeom prst="rect">
            <a:avLst/>
          </a:prstGeom>
          <a:noFill/>
        </p:spPr>
        <p:txBody>
          <a:bodyPr wrap="square" rtlCol="0">
            <a:spAutoFit/>
          </a:bodyPr>
          <a:lstStyle/>
          <a:p>
            <a:pPr>
              <a:lnSpc>
                <a:spcPct val="150000"/>
              </a:lnSpc>
            </a:pPr>
            <a:r>
              <a:rPr lang="zh-CN" sz="3600">
                <a:solidFill>
                  <a:srgbClr val="FF0000"/>
                </a:solidFill>
                <a:latin typeface="楷体" panose="02010609060101010101" charset="-122"/>
                <a:ea typeface="楷体" panose="02010609060101010101" charset="-122"/>
              </a:rPr>
              <a:t>至于</a:t>
            </a:r>
            <a:r>
              <a:rPr lang="zh-CN" sz="3600">
                <a:latin typeface="楷体" panose="02010609060101010101" charset="-122"/>
                <a:ea typeface="楷体" panose="02010609060101010101" charset="-122"/>
              </a:rPr>
              <a:t>泰安</a:t>
            </a:r>
            <a:endParaRPr lang="zh-CN" sz="3600">
              <a:latin typeface="楷体" panose="02010609060101010101" charset="-122"/>
              <a:ea typeface="楷体" panose="02010609060101010101" charset="-122"/>
            </a:endParaRPr>
          </a:p>
          <a:p>
            <a:pPr>
              <a:lnSpc>
                <a:spcPct val="150000"/>
              </a:lnSpc>
            </a:pPr>
            <a:r>
              <a:rPr lang="zh-CN" sz="3600">
                <a:latin typeface="楷体" panose="02010609060101010101" charset="-122"/>
                <a:ea typeface="楷体" panose="02010609060101010101" charset="-122"/>
                <a:sym typeface="+mn-ea"/>
              </a:rPr>
              <a:t>多</a:t>
            </a:r>
            <a:r>
              <a:rPr lang="zh-CN" sz="3600">
                <a:solidFill>
                  <a:srgbClr val="FF0000"/>
                </a:solidFill>
                <a:latin typeface="楷体" panose="02010609060101010101" charset="-122"/>
                <a:ea typeface="楷体" panose="02010609060101010101" charset="-122"/>
                <a:sym typeface="+mn-ea"/>
              </a:rPr>
              <a:t>平方</a:t>
            </a:r>
            <a:r>
              <a:rPr lang="zh-CN" sz="3600">
                <a:latin typeface="楷体" panose="02010609060101010101" charset="-122"/>
                <a:ea typeface="楷体" panose="02010609060101010101" charset="-122"/>
              </a:rPr>
              <a:t>少圜</a:t>
            </a:r>
            <a:endParaRPr lang="zh-CN" sz="3600">
              <a:latin typeface="楷体" panose="02010609060101010101" charset="-122"/>
              <a:ea typeface="楷体" panose="02010609060101010101" charset="-122"/>
            </a:endParaRPr>
          </a:p>
          <a:p>
            <a:pPr>
              <a:lnSpc>
                <a:spcPct val="150000"/>
              </a:lnSpc>
            </a:pPr>
            <a:r>
              <a:rPr lang="zh-CN" sz="3600">
                <a:latin typeface="楷体" panose="02010609060101010101" charset="-122"/>
                <a:ea typeface="楷体" panose="02010609060101010101" charset="-122"/>
              </a:rPr>
              <a:t>下有红光</a:t>
            </a:r>
            <a:r>
              <a:rPr lang="zh-CN" sz="3600">
                <a:solidFill>
                  <a:srgbClr val="FF0000"/>
                </a:solidFill>
                <a:latin typeface="楷体" panose="02010609060101010101" charset="-122"/>
                <a:ea typeface="楷体" panose="02010609060101010101" charset="-122"/>
              </a:rPr>
              <a:t>动摇</a:t>
            </a:r>
            <a:r>
              <a:rPr lang="zh-CN" sz="3600">
                <a:latin typeface="楷体" panose="02010609060101010101" charset="-122"/>
                <a:ea typeface="楷体" panose="02010609060101010101" charset="-122"/>
              </a:rPr>
              <a:t>承之</a:t>
            </a:r>
            <a:endParaRPr lang="zh-CN" sz="3600">
              <a:latin typeface="楷体" panose="02010609060101010101" charset="-122"/>
              <a:ea typeface="楷体" panose="02010609060101010101" charset="-122"/>
            </a:endParaRPr>
          </a:p>
          <a:p>
            <a:pPr>
              <a:lnSpc>
                <a:spcPct val="150000"/>
              </a:lnSpc>
            </a:pPr>
            <a:endParaRPr lang="zh-CN" sz="3600">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642485" y="-13716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3.</a:t>
            </a:r>
            <a:r>
              <a:rPr lang="zh-CN" altLang="en-US" sz="4400">
                <a:latin typeface="楷体" panose="02010609060101010101" charset="-122"/>
                <a:ea typeface="楷体" panose="02010609060101010101" charset="-122"/>
              </a:rPr>
              <a:t>古今异义</a:t>
            </a:r>
            <a:endParaRPr lang="zh-CN" altLang="en-US" sz="4400">
              <a:latin typeface="楷体" panose="02010609060101010101" charset="-122"/>
              <a:ea typeface="楷体" panose="02010609060101010101" charset="-122"/>
            </a:endParaRPr>
          </a:p>
        </p:txBody>
      </p:sp>
      <p:sp>
        <p:nvSpPr>
          <p:cNvPr id="6" name="文本框 5" title=""/>
          <p:cNvSpPr txBox="1"/>
          <p:nvPr>
            <p:custDataLst>
              <p:tags r:id="rId3"/>
            </p:custDataLst>
          </p:nvPr>
        </p:nvSpPr>
        <p:spPr>
          <a:xfrm>
            <a:off x="5445760" y="1212850"/>
            <a:ext cx="6174740"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今义:表示达到某种程度或表示另提一事</a:t>
            </a:r>
            <a:endParaRPr lang="zh-CN" sz="2400">
              <a:latin typeface="楷体" panose="02010609060101010101" charset="-122"/>
              <a:ea typeface="楷体" panose="02010609060101010101" charset="-122"/>
            </a:endParaRPr>
          </a:p>
        </p:txBody>
      </p:sp>
      <p:sp>
        <p:nvSpPr>
          <p:cNvPr id="7" name="文本框 6" title=""/>
          <p:cNvSpPr txBox="1"/>
          <p:nvPr>
            <p:custDataLst>
              <p:tags r:id="rId4"/>
            </p:custDataLst>
          </p:nvPr>
        </p:nvSpPr>
        <p:spPr>
          <a:xfrm>
            <a:off x="5778500" y="2037715"/>
            <a:ext cx="407606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今义:指数是2的乘方;平方米</a:t>
            </a:r>
            <a:endParaRPr lang="zh-CN" sz="2400">
              <a:latin typeface="楷体" panose="02010609060101010101" charset="-122"/>
              <a:ea typeface="楷体" panose="02010609060101010101" charset="-122"/>
            </a:endParaRPr>
          </a:p>
        </p:txBody>
      </p:sp>
      <p:sp>
        <p:nvSpPr>
          <p:cNvPr id="8" name="文本框 7" title=""/>
          <p:cNvSpPr txBox="1"/>
          <p:nvPr>
            <p:custDataLst>
              <p:tags r:id="rId5"/>
            </p:custDataLst>
          </p:nvPr>
        </p:nvSpPr>
        <p:spPr>
          <a:xfrm>
            <a:off x="5894705" y="2980055"/>
            <a:ext cx="4076065" cy="645160"/>
          </a:xfrm>
          <a:prstGeom prst="rect">
            <a:avLst/>
          </a:prstGeom>
          <a:noFill/>
        </p:spPr>
        <p:txBody>
          <a:bodyPr wrap="square" rtlCol="0">
            <a:spAutoFit/>
          </a:bodyPr>
          <a:lstStyle/>
          <a:p>
            <a:pPr>
              <a:lnSpc>
                <a:spcPct val="150000"/>
              </a:lnSpc>
            </a:pPr>
            <a:r>
              <a:rPr lang="zh-CN" sz="2400">
                <a:latin typeface="楷体" panose="02010609060101010101" charset="-122"/>
                <a:ea typeface="楷体" panose="02010609060101010101" charset="-122"/>
              </a:rPr>
              <a:t>今义:不稳固,不坚定</a:t>
            </a:r>
            <a:endParaRPr lang="zh-CN" sz="2400">
              <a:latin typeface="楷体" panose="02010609060101010101" charset="-122"/>
              <a:ea typeface="楷体" panose="02010609060101010101" charset="-122"/>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577465" y="883920"/>
            <a:ext cx="4076065" cy="3415030"/>
          </a:xfrm>
          <a:prstGeom prst="rect">
            <a:avLst/>
          </a:prstGeom>
          <a:noFill/>
        </p:spPr>
        <p:txBody>
          <a:bodyPr wrap="square" rtlCol="0">
            <a:spAutoFit/>
          </a:bodyPr>
          <a:lstStyle/>
          <a:p>
            <a:pPr>
              <a:lnSpc>
                <a:spcPct val="150000"/>
              </a:lnSpc>
            </a:pPr>
            <a:r>
              <a:rPr lang="zh-CN" sz="3600">
                <a:latin typeface="楷体" panose="02010609060101010101" charset="-122"/>
                <a:ea typeface="楷体" panose="02010609060101010101" charset="-122"/>
              </a:rPr>
              <a:t>崖</a:t>
            </a:r>
            <a:r>
              <a:rPr lang="zh-CN" sz="3600" b="1">
                <a:solidFill>
                  <a:srgbClr val="FF0000"/>
                </a:solidFill>
                <a:latin typeface="楷体" panose="02010609060101010101" charset="-122"/>
                <a:ea typeface="楷体" panose="02010609060101010101" charset="-122"/>
              </a:rPr>
              <a:t>限</a:t>
            </a:r>
            <a:r>
              <a:rPr lang="zh-CN" sz="3600">
                <a:latin typeface="楷体" panose="02010609060101010101" charset="-122"/>
                <a:ea typeface="楷体" panose="02010609060101010101" charset="-122"/>
              </a:rPr>
              <a:t>当道者</a:t>
            </a:r>
            <a:endParaRPr lang="zh-CN" sz="3600">
              <a:latin typeface="楷体" panose="02010609060101010101" charset="-122"/>
              <a:ea typeface="楷体" panose="02010609060101010101" charset="-122"/>
            </a:endParaRPr>
          </a:p>
          <a:p>
            <a:pPr>
              <a:lnSpc>
                <a:spcPct val="150000"/>
              </a:lnSpc>
            </a:pPr>
            <a:r>
              <a:rPr lang="zh-CN" sz="3600">
                <a:latin typeface="楷体" panose="02010609060101010101" charset="-122"/>
                <a:ea typeface="楷体" panose="02010609060101010101" charset="-122"/>
              </a:rPr>
              <a:t>明</a:t>
            </a:r>
            <a:r>
              <a:rPr lang="zh-CN" sz="3600" b="1">
                <a:solidFill>
                  <a:srgbClr val="FF0000"/>
                </a:solidFill>
                <a:latin typeface="楷体" panose="02010609060101010101" charset="-122"/>
                <a:ea typeface="楷体" panose="02010609060101010101" charset="-122"/>
              </a:rPr>
              <a:t>烛</a:t>
            </a:r>
            <a:r>
              <a:rPr lang="zh-CN" sz="3600">
                <a:latin typeface="楷体" panose="02010609060101010101" charset="-122"/>
                <a:ea typeface="楷体" panose="02010609060101010101" charset="-122"/>
              </a:rPr>
              <a:t>天南</a:t>
            </a:r>
            <a:endParaRPr lang="zh-CN" sz="3600">
              <a:latin typeface="楷体" panose="02010609060101010101" charset="-122"/>
              <a:ea typeface="楷体" panose="02010609060101010101" charset="-122"/>
            </a:endParaRPr>
          </a:p>
          <a:p>
            <a:pPr>
              <a:lnSpc>
                <a:spcPct val="150000"/>
              </a:lnSpc>
            </a:pPr>
            <a:r>
              <a:rPr lang="zh-CN" sz="3600" b="1">
                <a:solidFill>
                  <a:srgbClr val="FF0000"/>
                </a:solidFill>
                <a:latin typeface="楷体" panose="02010609060101010101" charset="-122"/>
                <a:ea typeface="楷体" panose="02010609060101010101" charset="-122"/>
              </a:rPr>
              <a:t>道</a:t>
            </a:r>
            <a:r>
              <a:rPr lang="zh-CN" sz="3600">
                <a:latin typeface="楷体" panose="02010609060101010101" charset="-122"/>
                <a:ea typeface="楷体" panose="02010609060101010101" charset="-122"/>
              </a:rPr>
              <a:t>少半,越中岭</a:t>
            </a:r>
            <a:endParaRPr lang="zh-CN" sz="3600">
              <a:latin typeface="楷体" panose="02010609060101010101" charset="-122"/>
              <a:ea typeface="楷体" panose="02010609060101010101" charset="-122"/>
            </a:endParaRPr>
          </a:p>
          <a:p>
            <a:pPr>
              <a:lnSpc>
                <a:spcPct val="150000"/>
              </a:lnSpc>
            </a:pPr>
            <a:endParaRPr lang="zh-CN" sz="3600">
              <a:latin typeface="楷体" panose="02010609060101010101" charset="-122"/>
              <a:ea typeface="楷体" panose="02010609060101010101" charset="-122"/>
            </a:endParaRPr>
          </a:p>
        </p:txBody>
      </p:sp>
      <p:sp>
        <p:nvSpPr>
          <p:cNvPr id="5" name="标题 1" title=""/>
          <p:cNvSpPr>
            <a:spLocks noGrp="1"/>
          </p:cNvSpPr>
          <p:nvPr>
            <p:custDataLst>
              <p:tags r:id="rId2"/>
            </p:custDataLst>
          </p:nvPr>
        </p:nvSpPr>
        <p:spPr>
          <a:xfrm>
            <a:off x="4642485" y="-17589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4.</a:t>
            </a:r>
            <a:r>
              <a:rPr lang="zh-CN" altLang="en-US" sz="4400">
                <a:latin typeface="楷体" panose="02010609060101010101" charset="-122"/>
                <a:ea typeface="楷体" panose="02010609060101010101" charset="-122"/>
              </a:rPr>
              <a:t>词类活用</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208915" y="801370"/>
            <a:ext cx="12042775" cy="267652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①文中以“</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rPr>
              <a:t>”两句,写出了婉转悠长、延绵不尽的箫声之美。</a:t>
            </a:r>
            <a:endParaRPr sz="2800">
              <a:latin typeface="楷体" panose="02010609060101010101" charset="-122"/>
              <a:ea typeface="楷体" panose="02010609060101010101" charset="-122"/>
            </a:endParaRPr>
          </a:p>
          <a:p>
            <a:pPr>
              <a:lnSpc>
                <a:spcPct val="150000"/>
              </a:lnSpc>
            </a:pPr>
            <a:r>
              <a:rPr sz="2800">
                <a:latin typeface="楷体" panose="02010609060101010101" charset="-122"/>
                <a:ea typeface="楷体" panose="02010609060101010101" charset="-122"/>
              </a:rPr>
              <a:t>②文中“</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rPr>
              <a:t>”两句，通过侧面描写表现了箫声的凄冷、幽怨，表达了作者此时内心的感伤。</a:t>
            </a:r>
            <a:endParaRPr sz="28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4001135" y="25971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5.</a:t>
            </a:r>
            <a:r>
              <a:rPr lang="zh-CN" altLang="en-US" sz="4400">
                <a:latin typeface="楷体" panose="02010609060101010101" charset="-122"/>
                <a:ea typeface="楷体" panose="02010609060101010101" charset="-122"/>
              </a:rPr>
              <a:t>特殊句式</a:t>
            </a:r>
            <a:endParaRPr lang="zh-CN" altLang="en-US" sz="4400">
              <a:latin typeface="楷体" panose="02010609060101010101" charset="-122"/>
              <a:ea typeface="楷体" panose="02010609060101010101" charset="-122"/>
            </a:endParaRPr>
          </a:p>
        </p:txBody>
      </p:sp>
      <p:sp>
        <p:nvSpPr>
          <p:cNvPr id="2" name="文本框 1" title=""/>
          <p:cNvSpPr txBox="1"/>
          <p:nvPr/>
        </p:nvSpPr>
        <p:spPr>
          <a:xfrm>
            <a:off x="2960370" y="1745615"/>
            <a:ext cx="4064000" cy="645160"/>
          </a:xfrm>
          <a:prstGeom prst="rect">
            <a:avLst/>
          </a:prstGeom>
          <a:noFill/>
        </p:spPr>
        <p:txBody>
          <a:bodyPr wrap="square" rtlCol="0">
            <a:spAutoFit/>
          </a:bodyPr>
          <a:lstStyle/>
          <a:p>
            <a:r>
              <a:rPr lang="zh-CN" sz="3600">
                <a:latin typeface="楷体" panose="02010609060101010101" charset="-122"/>
                <a:ea typeface="楷体" panose="02010609060101010101" charset="-122"/>
                <a:sym typeface="+mn-ea"/>
              </a:rPr>
              <a:t>亭东自足下皆云漫</a:t>
            </a:r>
            <a:endParaRPr lang="zh-CN" altLang="en-US" sz="3600"/>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4369435" y="-15621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6.</a:t>
            </a:r>
            <a:r>
              <a:rPr lang="zh-CN" altLang="en-US" sz="4400">
                <a:latin typeface="楷体" panose="02010609060101010101" charset="-122"/>
                <a:ea typeface="楷体" panose="02010609060101010101" charset="-122"/>
              </a:rPr>
              <a:t>多义实词</a:t>
            </a:r>
            <a:endParaRPr lang="zh-CN" altLang="en-US" sz="4400">
              <a:latin typeface="楷体" panose="02010609060101010101" charset="-122"/>
              <a:ea typeface="楷体" panose="02010609060101010101" charset="-122"/>
            </a:endParaRPr>
          </a:p>
        </p:txBody>
      </p:sp>
      <p:sp>
        <p:nvSpPr>
          <p:cNvPr id="2" name="文本框 1" title=""/>
          <p:cNvSpPr txBox="1"/>
          <p:nvPr/>
        </p:nvSpPr>
        <p:spPr>
          <a:xfrm>
            <a:off x="724535" y="704850"/>
            <a:ext cx="10050780" cy="4246245"/>
          </a:xfrm>
          <a:prstGeom prst="rect">
            <a:avLst/>
          </a:prstGeom>
          <a:noFill/>
        </p:spPr>
        <p:txBody>
          <a:bodyPr wrap="square" rtlCol="0">
            <a:spAutoFit/>
          </a:bodyPr>
          <a:lstStyle/>
          <a:p>
            <a:pPr>
              <a:lnSpc>
                <a:spcPct val="150000"/>
              </a:lnSpc>
            </a:pPr>
            <a:r>
              <a:rPr lang="zh-CN" sz="3600">
                <a:latin typeface="楷体" panose="02010609060101010101" charset="-122"/>
                <a:ea typeface="楷体" panose="02010609060101010101" charset="-122"/>
                <a:sym typeface="+mn-ea"/>
              </a:rPr>
              <a:t>越长城之</a:t>
            </a:r>
            <a:r>
              <a:rPr lang="zh-CN" sz="3600" b="1">
                <a:solidFill>
                  <a:srgbClr val="FF0000"/>
                </a:solidFill>
                <a:latin typeface="楷体" panose="02010609060101010101" charset="-122"/>
                <a:ea typeface="楷体" panose="02010609060101010101" charset="-122"/>
                <a:sym typeface="+mn-ea"/>
              </a:rPr>
              <a:t>限</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崖</a:t>
            </a:r>
            <a:r>
              <a:rPr lang="zh-CN" sz="3600" b="1">
                <a:solidFill>
                  <a:srgbClr val="FF0000"/>
                </a:solidFill>
                <a:latin typeface="楷体" panose="02010609060101010101" charset="-122"/>
                <a:ea typeface="楷体" panose="02010609060101010101" charset="-122"/>
                <a:sym typeface="+mn-ea"/>
              </a:rPr>
              <a:t>限</a:t>
            </a:r>
            <a:r>
              <a:rPr lang="zh-CN" sz="3600">
                <a:latin typeface="楷体" panose="02010609060101010101" charset="-122"/>
                <a:ea typeface="楷体" panose="02010609060101010101" charset="-122"/>
                <a:sym typeface="+mn-ea"/>
              </a:rPr>
              <a:t>当道者</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然则诸侯之地有</a:t>
            </a:r>
            <a:r>
              <a:rPr lang="zh-CN" sz="3600" b="1">
                <a:solidFill>
                  <a:srgbClr val="FF0000"/>
                </a:solidFill>
                <a:latin typeface="楷体" panose="02010609060101010101" charset="-122"/>
                <a:ea typeface="楷体" panose="02010609060101010101" charset="-122"/>
                <a:sym typeface="+mn-ea"/>
              </a:rPr>
              <a:t>限</a:t>
            </a:r>
            <a:r>
              <a:rPr lang="zh-CN" sz="3600">
                <a:latin typeface="楷体" panose="02010609060101010101" charset="-122"/>
                <a:ea typeface="楷体" panose="02010609060101010101" charset="-122"/>
                <a:sym typeface="+mn-ea"/>
              </a:rPr>
              <a:t>(《六国论》)</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济清河浊,足以为</a:t>
            </a:r>
            <a:r>
              <a:rPr lang="zh-CN" sz="3600" b="1">
                <a:solidFill>
                  <a:srgbClr val="FF0000"/>
                </a:solidFill>
                <a:latin typeface="楷体" panose="02010609060101010101" charset="-122"/>
                <a:ea typeface="楷体" panose="02010609060101010101" charset="-122"/>
                <a:sym typeface="+mn-ea"/>
              </a:rPr>
              <a:t>限</a:t>
            </a:r>
            <a:r>
              <a:rPr lang="zh-CN" sz="3600">
                <a:latin typeface="楷体" panose="02010609060101010101" charset="-122"/>
                <a:ea typeface="楷体" panose="02010609060101010101" charset="-122"/>
                <a:sym typeface="+mn-ea"/>
              </a:rPr>
              <a:t>(《战国策》)</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敕船官悉录锯木屑,不</a:t>
            </a:r>
            <a:r>
              <a:rPr lang="zh-CN" sz="3600" b="1">
                <a:solidFill>
                  <a:srgbClr val="FF0000"/>
                </a:solidFill>
                <a:latin typeface="楷体" panose="02010609060101010101" charset="-122"/>
                <a:ea typeface="楷体" panose="02010609060101010101" charset="-122"/>
                <a:sym typeface="+mn-ea"/>
              </a:rPr>
              <a:t>限</a:t>
            </a:r>
            <a:r>
              <a:rPr lang="zh-CN" sz="3600">
                <a:latin typeface="楷体" panose="02010609060101010101" charset="-122"/>
                <a:ea typeface="楷体" panose="02010609060101010101" charset="-122"/>
                <a:sym typeface="+mn-ea"/>
              </a:rPr>
              <a:t>多少(《世说新语》)</a:t>
            </a:r>
            <a:endParaRPr lang="zh-CN" sz="3600">
              <a:latin typeface="楷体" panose="02010609060101010101" charset="-122"/>
              <a:ea typeface="楷体" panose="02010609060101010101" charset="-122"/>
              <a:sym typeface="+mn-ea"/>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4243705" y="-21399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6.</a:t>
            </a:r>
            <a:r>
              <a:rPr lang="zh-CN" altLang="en-US" sz="4400">
                <a:latin typeface="楷体" panose="02010609060101010101" charset="-122"/>
                <a:ea typeface="楷体" panose="02010609060101010101" charset="-122"/>
              </a:rPr>
              <a:t>多义实词</a:t>
            </a:r>
            <a:endParaRPr lang="zh-CN" altLang="en-US" sz="4400">
              <a:latin typeface="楷体" panose="02010609060101010101" charset="-122"/>
              <a:ea typeface="楷体" panose="02010609060101010101" charset="-122"/>
            </a:endParaRPr>
          </a:p>
        </p:txBody>
      </p:sp>
      <p:sp>
        <p:nvSpPr>
          <p:cNvPr id="2" name="文本框 1" title=""/>
          <p:cNvSpPr txBox="1"/>
          <p:nvPr/>
        </p:nvSpPr>
        <p:spPr>
          <a:xfrm>
            <a:off x="351790" y="996950"/>
            <a:ext cx="10050780" cy="4255770"/>
          </a:xfrm>
          <a:prstGeom prst="rect">
            <a:avLst/>
          </a:prstGeom>
          <a:noFill/>
        </p:spPr>
        <p:txBody>
          <a:bodyPr wrap="square" rtlCol="0">
            <a:noAutofit/>
          </a:bodyPr>
          <a:lstStyle/>
          <a:p>
            <a:pPr>
              <a:lnSpc>
                <a:spcPct val="150000"/>
              </a:lnSpc>
            </a:pPr>
            <a:r>
              <a:rPr lang="zh-CN" sz="3600" b="1">
                <a:solidFill>
                  <a:srgbClr val="FF0000"/>
                </a:solidFill>
                <a:latin typeface="楷体" panose="02010609060101010101" charset="-122"/>
                <a:ea typeface="楷体" panose="02010609060101010101" charset="-122"/>
                <a:sym typeface="+mn-ea"/>
              </a:rPr>
              <a:t>稍</a:t>
            </a:r>
            <a:r>
              <a:rPr lang="zh-CN" sz="3600">
                <a:latin typeface="楷体" panose="02010609060101010101" charset="-122"/>
                <a:ea typeface="楷体" panose="02010609060101010101" charset="-122"/>
                <a:sym typeface="+mn-ea"/>
              </a:rPr>
              <a:t>见云中白若樗蒲数十立者</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夫妻心</a:t>
            </a:r>
            <a:r>
              <a:rPr lang="zh-CN" sz="3600" b="1">
                <a:solidFill>
                  <a:srgbClr val="FF0000"/>
                </a:solidFill>
                <a:latin typeface="楷体" panose="02010609060101010101" charset="-122"/>
                <a:ea typeface="楷体" panose="02010609060101010101" charset="-122"/>
                <a:sym typeface="+mn-ea"/>
              </a:rPr>
              <a:t>稍</a:t>
            </a:r>
            <a:r>
              <a:rPr lang="zh-CN" sz="3600">
                <a:latin typeface="楷体" panose="02010609060101010101" charset="-122"/>
                <a:ea typeface="楷体" panose="02010609060101010101" charset="-122"/>
                <a:sym typeface="+mn-ea"/>
              </a:rPr>
              <a:t>慰(《促织》)</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月上柳</a:t>
            </a:r>
            <a:r>
              <a:rPr lang="zh-CN" sz="3600" b="1">
                <a:solidFill>
                  <a:srgbClr val="FF0000"/>
                </a:solidFill>
                <a:latin typeface="楷体" panose="02010609060101010101" charset="-122"/>
                <a:ea typeface="楷体" panose="02010609060101010101" charset="-122"/>
                <a:sym typeface="+mn-ea"/>
              </a:rPr>
              <a:t>稍</a:t>
            </a:r>
            <a:r>
              <a:rPr lang="zh-CN" sz="3600">
                <a:latin typeface="楷体" panose="02010609060101010101" charset="-122"/>
                <a:ea typeface="楷体" panose="02010609060101010101" charset="-122"/>
                <a:sym typeface="+mn-ea"/>
              </a:rPr>
              <a:t>头(欧阳修《生查子》)</a:t>
            </a:r>
            <a:endParaRPr lang="zh-CN" sz="3600">
              <a:latin typeface="楷体" panose="02010609060101010101" charset="-122"/>
              <a:ea typeface="楷体" panose="02010609060101010101" charset="-122"/>
              <a:sym typeface="+mn-ea"/>
            </a:endParaRPr>
          </a:p>
          <a:p>
            <a:pPr>
              <a:lnSpc>
                <a:spcPct val="150000"/>
              </a:lnSpc>
            </a:pPr>
            <a:r>
              <a:rPr lang="zh-CN" sz="3600">
                <a:latin typeface="楷体" panose="02010609060101010101" charset="-122"/>
                <a:ea typeface="楷体" panose="02010609060101010101" charset="-122"/>
                <a:sym typeface="+mn-ea"/>
              </a:rPr>
              <a:t>县官日有廪</a:t>
            </a:r>
            <a:r>
              <a:rPr lang="zh-CN" sz="3600" b="1">
                <a:solidFill>
                  <a:srgbClr val="FF0000"/>
                </a:solidFill>
                <a:latin typeface="楷体" panose="02010609060101010101" charset="-122"/>
                <a:ea typeface="楷体" panose="02010609060101010101" charset="-122"/>
                <a:sym typeface="+mn-ea"/>
              </a:rPr>
              <a:t>稍</a:t>
            </a:r>
            <a:r>
              <a:rPr lang="zh-CN" sz="3600">
                <a:latin typeface="楷体" panose="02010609060101010101" charset="-122"/>
                <a:ea typeface="楷体" panose="02010609060101010101" charset="-122"/>
                <a:sym typeface="+mn-ea"/>
              </a:rPr>
              <a:t>之供(《送东阳马生序》)	</a:t>
            </a:r>
            <a:endParaRPr lang="zh-CN" sz="3600">
              <a:latin typeface="楷体" panose="02010609060101010101" charset="-122"/>
              <a:ea typeface="楷体" panose="02010609060101010101" charset="-122"/>
              <a:sym typeface="+mn-ea"/>
            </a:endParaRPr>
          </a:p>
          <a:p>
            <a:pPr>
              <a:lnSpc>
                <a:spcPct val="150000"/>
              </a:lnSpc>
            </a:pPr>
            <a:endParaRPr lang="zh-CN" sz="3600">
              <a:latin typeface="楷体" panose="02010609060101010101" charset="-122"/>
              <a:ea typeface="楷体" panose="02010609060101010101" charset="-122"/>
              <a:sym typeface="+mn-ea"/>
            </a:endParaRPr>
          </a:p>
        </p:txBody>
      </p:sp>
      <p:sp>
        <p:nvSpPr>
          <p:cNvPr id="4" name="文本框 3" title=""/>
          <p:cNvSpPr txBox="1"/>
          <p:nvPr/>
        </p:nvSpPr>
        <p:spPr>
          <a:xfrm>
            <a:off x="8054975" y="3664585"/>
            <a:ext cx="4064000" cy="583565"/>
          </a:xfrm>
          <a:prstGeom prst="rect">
            <a:avLst/>
          </a:prstGeom>
          <a:noFill/>
        </p:spPr>
        <p:txBody>
          <a:bodyPr wrap="square" rtlCol="0">
            <a:spAutoFit/>
          </a:bodyPr>
          <a:lstStyle/>
          <a:p>
            <a:r>
              <a:rPr lang="zh-CN" sz="3200" b="1">
                <a:solidFill>
                  <a:srgbClr val="FF0000"/>
                </a:solidFill>
                <a:latin typeface="楷体" panose="02010609060101010101" charset="-122"/>
                <a:ea typeface="楷体" panose="02010609060101010101" charset="-122"/>
                <a:sym typeface="+mn-ea"/>
              </a:rPr>
              <a:t>官府发给的粮食,俸米</a:t>
            </a:r>
            <a:endParaRPr lang="zh-CN" altLang="en-US" sz="3200" b="1">
              <a:solidFill>
                <a:srgbClr val="FF0000"/>
              </a:solidFill>
              <a:latin typeface="楷体" panose="02010609060101010101" charset="-122"/>
              <a:ea typeface="楷体" panose="02010609060101010101" charset="-122"/>
              <a:sym typeface="+mn-ea"/>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4262755" y="-19748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7.</a:t>
            </a:r>
            <a:r>
              <a:rPr lang="zh-CN" altLang="en-US" sz="4400">
                <a:latin typeface="楷体" panose="02010609060101010101" charset="-122"/>
                <a:ea typeface="楷体" panose="02010609060101010101" charset="-122"/>
              </a:rPr>
              <a:t>文化常识</a:t>
            </a:r>
            <a:endParaRPr lang="zh-CN" altLang="en-US" sz="4400">
              <a:latin typeface="楷体" panose="02010609060101010101" charset="-122"/>
              <a:ea typeface="楷体" panose="02010609060101010101" charset="-122"/>
            </a:endParaRPr>
          </a:p>
        </p:txBody>
      </p:sp>
      <p:sp>
        <p:nvSpPr>
          <p:cNvPr id="2" name="文本框 1" title=""/>
          <p:cNvSpPr txBox="1"/>
          <p:nvPr/>
        </p:nvSpPr>
        <p:spPr>
          <a:xfrm>
            <a:off x="262255" y="781050"/>
            <a:ext cx="11846560" cy="4615815"/>
          </a:xfrm>
          <a:prstGeom prst="rect">
            <a:avLst/>
          </a:prstGeom>
          <a:noFill/>
        </p:spPr>
        <p:txBody>
          <a:bodyPr wrap="square" rtlCol="0">
            <a:spAutoFit/>
          </a:bodyPr>
          <a:lstStyle/>
          <a:p>
            <a:pPr>
              <a:lnSpc>
                <a:spcPct val="150000"/>
              </a:lnSpc>
            </a:pPr>
            <a:r>
              <a:rPr lang="zh-CN" sz="2800">
                <a:latin typeface="楷体" panose="02010609060101010101" charset="-122"/>
                <a:ea typeface="楷体" panose="02010609060101010101" charset="-122"/>
                <a:sym typeface="+mn-ea"/>
              </a:rPr>
              <a:t>(1)桐城派,是我国清代文坛上最大的流派。以其文统的源远流长、文论的博大精深著述的丰厚清正,风靡全国,享誉海外,在中国古代文学史上占有显赫的地位,其代表人物有</a:t>
            </a:r>
            <a:r>
              <a:rPr lang="en-US" altLang="zh-CN"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a:t>
            </a:r>
            <a:r>
              <a:rPr lang="en-US" sz="2800" u="sng">
                <a:latin typeface="楷体" panose="02010609060101010101" charset="-122"/>
                <a:ea typeface="楷体" panose="02010609060101010101" charset="-122"/>
                <a:sym typeface="+mn-ea"/>
              </a:rPr>
              <a:t>        </a:t>
            </a:r>
            <a:endParaRPr lang="zh-CN" sz="2800">
              <a:latin typeface="楷体" panose="02010609060101010101" charset="-122"/>
              <a:ea typeface="楷体" panose="02010609060101010101" charset="-122"/>
              <a:sym typeface="+mn-ea"/>
            </a:endParaRPr>
          </a:p>
          <a:p>
            <a:pPr>
              <a:lnSpc>
                <a:spcPct val="150000"/>
              </a:lnSpc>
            </a:pPr>
            <a:r>
              <a:rPr lang="zh-CN" sz="2800">
                <a:latin typeface="楷体" panose="02010609060101010101" charset="-122"/>
                <a:ea typeface="楷体" panose="02010609060101010101" charset="-122"/>
                <a:sym typeface="+mn-ea"/>
              </a:rPr>
              <a:t>(2)泰山之阳,汶水西流;其阴,济水东流泰山:又名_</a:t>
            </a:r>
            <a:r>
              <a:rPr lang="zh-CN"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_,位于山东省中部,隶属于泰安市,有“五岳之首”“五岳之长”“五岳之尊”“天下第一山”之称,是古代帝王告祭的神山。阳:山之</a:t>
            </a:r>
            <a:r>
              <a:rPr lang="zh-CN" sz="2800" u="sng">
                <a:latin typeface="楷体" panose="02010609060101010101" charset="-122"/>
                <a:ea typeface="楷体" panose="02010609060101010101" charset="-122"/>
                <a:sym typeface="+mn-ea"/>
              </a:rPr>
              <a:t>_</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为阳,河之</a:t>
            </a:r>
            <a:r>
              <a:rPr lang="en-US" altLang="zh-CN" sz="2800">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为阳。阴:山之</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为阴,河之</a:t>
            </a:r>
            <a:r>
              <a:rPr lang="en-US" altLang="zh-CN" sz="2800">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为阴。</a:t>
            </a:r>
            <a:endParaRPr lang="zh-CN" sz="2800">
              <a:latin typeface="楷体" panose="02010609060101010101" charset="-122"/>
              <a:ea typeface="楷体" panose="02010609060101010101" charset="-122"/>
              <a:sym typeface="+mn-ea"/>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4611370" y="-28448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7.</a:t>
            </a:r>
            <a:r>
              <a:rPr lang="zh-CN" altLang="en-US" sz="4400">
                <a:latin typeface="楷体" panose="02010609060101010101" charset="-122"/>
                <a:ea typeface="楷体" panose="02010609060101010101" charset="-122"/>
              </a:rPr>
              <a:t>文化常识</a:t>
            </a:r>
            <a:endParaRPr lang="zh-CN" altLang="en-US" sz="4400">
              <a:latin typeface="楷体" panose="02010609060101010101" charset="-122"/>
              <a:ea typeface="楷体" panose="02010609060101010101" charset="-122"/>
            </a:endParaRPr>
          </a:p>
        </p:txBody>
      </p:sp>
      <p:sp>
        <p:nvSpPr>
          <p:cNvPr id="2" name="文本框 1" title=""/>
          <p:cNvSpPr txBox="1"/>
          <p:nvPr/>
        </p:nvSpPr>
        <p:spPr>
          <a:xfrm>
            <a:off x="172720" y="549910"/>
            <a:ext cx="11846560" cy="4615815"/>
          </a:xfrm>
          <a:prstGeom prst="rect">
            <a:avLst/>
          </a:prstGeom>
          <a:noFill/>
        </p:spPr>
        <p:txBody>
          <a:bodyPr wrap="square" rtlCol="0">
            <a:spAutoFit/>
          </a:bodyPr>
          <a:lstStyle/>
          <a:p>
            <a:pPr>
              <a:lnSpc>
                <a:spcPct val="150000"/>
              </a:lnSpc>
            </a:pPr>
            <a:r>
              <a:rPr lang="zh-CN" sz="2800">
                <a:latin typeface="楷体" panose="02010609060101010101" charset="-122"/>
                <a:ea typeface="楷体" panose="02010609060101010101" charset="-122"/>
                <a:sym typeface="+mn-ea"/>
              </a:rPr>
              <a:t>(3)是月丁未,与知府朱孝纯子颍由南麓登</a:t>
            </a:r>
            <a:endParaRPr lang="zh-CN" sz="2800">
              <a:latin typeface="楷体" panose="02010609060101010101" charset="-122"/>
              <a:ea typeface="楷体" panose="02010609060101010101" charset="-122"/>
              <a:sym typeface="+mn-ea"/>
            </a:endParaRPr>
          </a:p>
          <a:p>
            <a:pPr>
              <a:lnSpc>
                <a:spcPct val="150000"/>
              </a:lnSpc>
            </a:pPr>
            <a:r>
              <a:rPr lang="zh-CN" sz="2800">
                <a:latin typeface="楷体" panose="02010609060101010101" charset="-122"/>
                <a:ea typeface="楷体" panose="02010609060101010101" charset="-122"/>
                <a:sym typeface="+mn-ea"/>
              </a:rPr>
              <a:t>知府:也称</a:t>
            </a:r>
            <a:r>
              <a:rPr lang="zh-CN" sz="2800" u="sng">
                <a:latin typeface="楷体" panose="02010609060101010101" charset="-122"/>
                <a:ea typeface="楷体" panose="02010609060101010101" charset="-122"/>
                <a:sym typeface="+mn-ea"/>
              </a:rPr>
              <a:t> </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,是中国古代的地方官职名,州府最高</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长官。</a:t>
            </a:r>
            <a:endParaRPr lang="zh-CN" sz="2800">
              <a:latin typeface="楷体" panose="02010609060101010101" charset="-122"/>
              <a:ea typeface="楷体" panose="02010609060101010101" charset="-122"/>
              <a:sym typeface="+mn-ea"/>
            </a:endParaRPr>
          </a:p>
          <a:p>
            <a:pPr>
              <a:lnSpc>
                <a:spcPct val="150000"/>
              </a:lnSpc>
            </a:pPr>
            <a:r>
              <a:rPr lang="zh-CN" sz="2800">
                <a:latin typeface="楷体" panose="02010609060101010101" charset="-122"/>
                <a:ea typeface="楷体" panose="02010609060101010101" charset="-122"/>
                <a:sym typeface="+mn-ea"/>
              </a:rPr>
              <a:t>(4)戊申晦,五鼓晦:农历每月的</a:t>
            </a:r>
            <a:r>
              <a:rPr lang="en-US" altLang="zh-CN" sz="2800" u="sng">
                <a:latin typeface="楷体" panose="02010609060101010101" charset="-122"/>
                <a:ea typeface="楷体" panose="02010609060101010101" charset="-122"/>
                <a:sym typeface="+mn-ea"/>
              </a:rPr>
              <a:t>        </a:t>
            </a:r>
            <a:r>
              <a:rPr lang="zh-CN" altLang="en-US" sz="2800">
                <a:latin typeface="楷体" panose="02010609060101010101" charset="-122"/>
                <a:ea typeface="楷体" panose="02010609060101010101" charset="-122"/>
                <a:sym typeface="+mn-ea"/>
              </a:rPr>
              <a:t>。</a:t>
            </a:r>
            <a:endParaRPr lang="en-US" altLang="zh-CN" sz="2800">
              <a:latin typeface="楷体" panose="02010609060101010101" charset="-122"/>
              <a:ea typeface="楷体" panose="02010609060101010101" charset="-122"/>
              <a:sym typeface="+mn-ea"/>
            </a:endParaRPr>
          </a:p>
          <a:p>
            <a:pPr>
              <a:lnSpc>
                <a:spcPct val="150000"/>
              </a:lnSpc>
            </a:pPr>
            <a:r>
              <a:rPr lang="zh-CN" sz="2800">
                <a:latin typeface="楷体" panose="02010609060101010101" charset="-122"/>
                <a:ea typeface="楷体" panose="02010609060101010101" charset="-122"/>
                <a:sym typeface="+mn-ea"/>
              </a:rPr>
              <a:t>五鼓:旧时自黄昏至拂晓一夜之间,有甲、乙、丙、丁、戊五个关键时间点,谓之“</a:t>
            </a:r>
            <a:r>
              <a:rPr lang="en-US" altLang="zh-CN" sz="2800" u="sng">
                <a:latin typeface="楷体" panose="02010609060101010101" charset="-122"/>
                <a:ea typeface="楷体" panose="02010609060101010101" charset="-122"/>
                <a:sym typeface="+mn-ea"/>
              </a:rPr>
              <a:t>        </a:t>
            </a:r>
            <a:r>
              <a:rPr lang="en-US" altLang="zh-CN" sz="2800">
                <a:latin typeface="楷体" panose="02010609060101010101" charset="-122"/>
                <a:ea typeface="楷体" panose="02010609060101010101" charset="-122"/>
                <a:sym typeface="+mn-ea"/>
              </a:rPr>
              <a:t>”</a:t>
            </a:r>
            <a:r>
              <a:rPr lang="zh-CN" sz="2800">
                <a:latin typeface="楷体" panose="02010609060101010101" charset="-122"/>
                <a:ea typeface="楷体" panose="02010609060101010101" charset="-122"/>
                <a:sym typeface="+mn-ea"/>
              </a:rPr>
              <a:t>又称五鼓。</a:t>
            </a:r>
            <a:endParaRPr lang="zh-CN" sz="2800">
              <a:latin typeface="楷体" panose="02010609060101010101" charset="-122"/>
              <a:ea typeface="楷体" panose="02010609060101010101" charset="-122"/>
              <a:sym typeface="+mn-ea"/>
            </a:endParaRPr>
          </a:p>
          <a:p>
            <a:pPr>
              <a:lnSpc>
                <a:spcPct val="150000"/>
              </a:lnSpc>
            </a:pPr>
            <a:r>
              <a:rPr lang="zh-CN" sz="2800">
                <a:latin typeface="楷体" panose="02010609060101010101" charset="-122"/>
                <a:ea typeface="楷体" panose="02010609060101010101" charset="-122"/>
                <a:sym typeface="+mn-ea"/>
              </a:rPr>
              <a:t>(5)自京师乘风雪</a:t>
            </a:r>
            <a:endParaRPr lang="zh-CN" sz="2800">
              <a:latin typeface="楷体" panose="02010609060101010101" charset="-122"/>
              <a:ea typeface="楷体" panose="02010609060101010101" charset="-122"/>
              <a:sym typeface="+mn-ea"/>
            </a:endParaRPr>
          </a:p>
          <a:p>
            <a:pPr>
              <a:lnSpc>
                <a:spcPct val="150000"/>
              </a:lnSpc>
            </a:pPr>
            <a:r>
              <a:rPr lang="zh-CN" sz="2800">
                <a:latin typeface="楷体" panose="02010609060101010101" charset="-122"/>
                <a:ea typeface="楷体" panose="02010609060101010101" charset="-122"/>
                <a:sym typeface="+mn-ea"/>
              </a:rPr>
              <a:t>京师:中国古代对	</a:t>
            </a:r>
            <a:r>
              <a:rPr lang="en-US" altLang="zh-CN" sz="2800" u="sng">
                <a:latin typeface="楷体" panose="02010609060101010101" charset="-122"/>
                <a:ea typeface="楷体" panose="02010609060101010101" charset="-122"/>
                <a:sym typeface="+mn-ea"/>
              </a:rPr>
              <a:t>        </a:t>
            </a:r>
            <a:r>
              <a:rPr lang="zh-CN" sz="2800">
                <a:latin typeface="楷体" panose="02010609060101010101" charset="-122"/>
                <a:ea typeface="楷体" panose="02010609060101010101" charset="-122"/>
                <a:sym typeface="+mn-ea"/>
              </a:rPr>
              <a:t>的称呼，在明朝和清朝一般指北京。</a:t>
            </a:r>
            <a:endParaRPr lang="zh-CN" sz="2800">
              <a:latin typeface="楷体" panose="02010609060101010101" charset="-122"/>
              <a:ea typeface="楷体" panose="02010609060101010101" charset="-122"/>
              <a:sym typeface="+mn-ea"/>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262255" y="-225425"/>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特别小练</a:t>
            </a:r>
            <a:endParaRPr lang="zh-CN" altLang="en-US" sz="4400">
              <a:latin typeface="楷体" panose="02010609060101010101" charset="-122"/>
              <a:ea typeface="楷体" panose="02010609060101010101" charset="-122"/>
            </a:endParaRPr>
          </a:p>
        </p:txBody>
      </p:sp>
      <p:sp>
        <p:nvSpPr>
          <p:cNvPr id="4" name="文本框 3" title=""/>
          <p:cNvSpPr txBox="1"/>
          <p:nvPr/>
        </p:nvSpPr>
        <p:spPr>
          <a:xfrm>
            <a:off x="95885" y="448310"/>
            <a:ext cx="12045315" cy="5908040"/>
          </a:xfrm>
          <a:prstGeom prst="rect">
            <a:avLst/>
          </a:prstGeom>
          <a:noFill/>
        </p:spPr>
        <p:txBody>
          <a:bodyPr wrap="square" rtlCol="0">
            <a:spAutoFit/>
          </a:bodyPr>
          <a:lstStyle/>
          <a:p>
            <a:pPr indent="0" fontAlgn="auto">
              <a:lnSpc>
                <a:spcPct val="175000"/>
              </a:lnSpc>
            </a:pPr>
            <a:r>
              <a:rPr sz="2400">
                <a:latin typeface="楷体" panose="02010609060101010101" charset="-122"/>
                <a:ea typeface="楷体" panose="02010609060101010101" charset="-122"/>
              </a:rPr>
              <a:t>阅读下面的文言文，完成文后题目。</a:t>
            </a:r>
            <a:endParaRPr sz="2400">
              <a:latin typeface="楷体" panose="02010609060101010101" charset="-122"/>
              <a:ea typeface="楷体" panose="02010609060101010101" charset="-122"/>
            </a:endParaRPr>
          </a:p>
          <a:p>
            <a:pPr indent="0" fontAlgn="auto">
              <a:lnSpc>
                <a:spcPct val="175000"/>
              </a:lnSpc>
            </a:pP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客有云:昔罢</a:t>
            </a:r>
            <a:r>
              <a:rPr sz="2400" b="1">
                <a:solidFill>
                  <a:srgbClr val="FF0000"/>
                </a:solidFill>
                <a:latin typeface="楷体" panose="02010609060101010101" charset="-122"/>
                <a:ea typeface="楷体" panose="02010609060101010101" charset="-122"/>
              </a:rPr>
              <a:t>兖州</a:t>
            </a:r>
            <a:r>
              <a:rPr sz="2400">
                <a:latin typeface="楷体" panose="02010609060101010101" charset="-122"/>
                <a:ea typeface="楷体" panose="02010609060101010101" charset="-122"/>
              </a:rPr>
              <a:t>曹掾,与一二友祠岱岳。因登绝顶,行四十里,宿野人之庐。前有药灶，地多鬼箭、天麻、玄参之类。约五</a:t>
            </a:r>
            <a:r>
              <a:rPr sz="2400" b="1">
                <a:solidFill>
                  <a:srgbClr val="FF0000"/>
                </a:solidFill>
                <a:latin typeface="楷体" panose="02010609060101010101" charset="-122"/>
                <a:ea typeface="楷体" panose="02010609060101010101" charset="-122"/>
              </a:rPr>
              <a:t>鼓</a:t>
            </a:r>
            <a:r>
              <a:rPr sz="2400">
                <a:latin typeface="楷体" panose="02010609060101010101" charset="-122"/>
                <a:ea typeface="楷体" panose="02010609060101010101" charset="-122"/>
              </a:rPr>
              <a:t>初,各仗策而东,仅一二里,至太平顶,丛木中有</a:t>
            </a:r>
            <a:r>
              <a:rPr sz="2400" b="1">
                <a:solidFill>
                  <a:srgbClr val="FF0000"/>
                </a:solidFill>
                <a:latin typeface="楷体" panose="02010609060101010101" charset="-122"/>
                <a:ea typeface="楷体" panose="02010609060101010101" charset="-122"/>
              </a:rPr>
              <a:t>真宗</a:t>
            </a:r>
            <a:r>
              <a:rPr sz="2400">
                <a:latin typeface="楷体" panose="02010609060101010101" charset="-122"/>
                <a:ea typeface="楷体" panose="02010609060101010101" charset="-122"/>
              </a:rPr>
              <a:t>东封坛遗址。拥褐而坐,以伺日出。久之,星斗渐稀,东望如平地，天际已明,其下则暗。又久之,明处有山数峰,如卧牛车盖之状;星斗尽不见,其下尚暗,初意日当自明处出。又久之,自大暗中,日轮涌出,正红色，腾起数十丈,半至明处,即半有光,全至明处,即全有光,其下亦暗,日渐高,渐变色,度五鼓三四点也。</a:t>
            </a:r>
            <a:r>
              <a:rPr sz="2400" u="sng">
                <a:latin typeface="楷体" panose="02010609060101010101" charset="-122"/>
                <a:ea typeface="楷体" panose="02010609060101010101" charset="-122"/>
              </a:rPr>
              <a:t>经真宗庙帐宿之地石上方柱窠甚多又经龙口泉大石有罅如龙哆其口水自中出</a:t>
            </a:r>
            <a:r>
              <a:rPr sz="2400">
                <a:latin typeface="楷体" panose="02010609060101010101" charset="-122"/>
                <a:ea typeface="楷体" panose="02010609060101010101" charset="-122"/>
              </a:rPr>
              <a:t>又经天门十八盘,峰兀秀耸,北眺青齐,诸山可指数。诚天下伟观也。	</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(节选自邵博《泰山录》,有删改)</a:t>
            </a:r>
            <a:endParaRPr sz="2400">
              <a:latin typeface="楷体" panose="02010609060101010101" charset="-122"/>
              <a:ea typeface="楷体" panose="02010609060101010101" charset="-122"/>
            </a:endParaRP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212090" y="454660"/>
            <a:ext cx="11767820" cy="3784600"/>
          </a:xfrm>
          <a:prstGeom prst="rect">
            <a:avLst/>
          </a:prstGeom>
          <a:noFill/>
        </p:spPr>
        <p:txBody>
          <a:bodyPr wrap="square" rtlCol="0">
            <a:spAutoFit/>
          </a:bodyPr>
          <a:lstStyle/>
          <a:p>
            <a:pPr indent="0" fontAlgn="auto">
              <a:lnSpc>
                <a:spcPct val="200000"/>
              </a:lnSpc>
            </a:pPr>
            <a:r>
              <a:rPr lang="zh-CN" altLang="en-US" sz="2400" b="1"/>
              <a:t>1.下列对文中画波浪线部分的断句,正确的一项是</a:t>
            </a:r>
            <a:endParaRPr lang="zh-CN" altLang="en-US" sz="2400" b="1"/>
          </a:p>
          <a:p>
            <a:pPr indent="0" fontAlgn="auto">
              <a:lnSpc>
                <a:spcPct val="200000"/>
              </a:lnSpc>
            </a:pPr>
            <a:r>
              <a:rPr lang="zh-CN" altLang="en-US" sz="2400" b="1"/>
              <a:t>A.经真宗庙/帐宿之地/石上方柱窠甚多/又经龙口/泉大石有罅/如龙哆/其口水自中出/</a:t>
            </a:r>
            <a:endParaRPr lang="zh-CN" altLang="en-US" sz="2400" b="1"/>
          </a:p>
          <a:p>
            <a:pPr indent="0" fontAlgn="auto">
              <a:lnSpc>
                <a:spcPct val="200000"/>
              </a:lnSpc>
            </a:pPr>
            <a:r>
              <a:rPr lang="zh-CN" altLang="en-US" sz="2400" b="1"/>
              <a:t> B.经真宗庙帐宿之地/石上方柱窠甚多/又经龙口/泉大石有罅/如龙哆其口/水自中出/ </a:t>
            </a:r>
            <a:endParaRPr lang="zh-CN" altLang="en-US" sz="2400" b="1"/>
          </a:p>
          <a:p>
            <a:pPr indent="0" fontAlgn="auto">
              <a:lnSpc>
                <a:spcPct val="200000"/>
              </a:lnSpc>
            </a:pPr>
            <a:r>
              <a:rPr lang="zh-CN" altLang="en-US" sz="2400" b="1"/>
              <a:t>C.经真宗庙帐宿之地/石上方柱窠甚多/又经龙口泉/大石有罅/如龙哆其口/水自中出/ </a:t>
            </a:r>
            <a:endParaRPr lang="zh-CN" altLang="en-US" sz="2400" b="1"/>
          </a:p>
          <a:p>
            <a:pPr indent="0" fontAlgn="auto">
              <a:lnSpc>
                <a:spcPct val="200000"/>
              </a:lnSpc>
            </a:pPr>
            <a:r>
              <a:rPr lang="zh-CN" altLang="en-US" sz="2400" b="1"/>
              <a:t>D.经真宗庙/帐宿之地/石上方柱窠甚多/又经龙口泉/大石有罅/如龙哆/其口水自中出/</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0" y="210820"/>
            <a:ext cx="12192635" cy="4246245"/>
          </a:xfrm>
          <a:prstGeom prst="rect">
            <a:avLst/>
          </a:prstGeom>
          <a:noFill/>
        </p:spPr>
        <p:txBody>
          <a:bodyPr wrap="square" rtlCol="0">
            <a:spAutoFit/>
          </a:bodyPr>
          <a:lstStyle/>
          <a:p>
            <a:pPr indent="0" fontAlgn="auto">
              <a:lnSpc>
                <a:spcPct val="250000"/>
              </a:lnSpc>
            </a:pPr>
            <a:r>
              <a:rPr lang="zh-CN" altLang="en-US" sz="2800" b="1"/>
              <a:t>2.下列对文中加点的词语及相关内容的解说，不正确的一项是</a:t>
            </a:r>
            <a:endParaRPr lang="zh-CN" altLang="en-US" sz="2800" b="1"/>
          </a:p>
          <a:p>
            <a:pPr indent="0" fontAlgn="auto">
              <a:lnSpc>
                <a:spcPct val="250000"/>
              </a:lnSpc>
            </a:pPr>
            <a:r>
              <a:rPr lang="zh-CN" altLang="en-US" sz="2000" b="1"/>
              <a:t>A.兖州:传说大禹治水成功后,划天下之地为九州,兖州即为其一。商周时期,九州所指略有不同,但兖州都在其列。</a:t>
            </a:r>
            <a:endParaRPr lang="zh-CN" altLang="en-US" sz="2000" b="1"/>
          </a:p>
          <a:p>
            <a:pPr indent="0" fontAlgn="auto">
              <a:lnSpc>
                <a:spcPct val="250000"/>
              </a:lnSpc>
            </a:pPr>
            <a:r>
              <a:rPr lang="zh-CN" altLang="en-US" sz="2000" b="1"/>
              <a:t>B.鼓,指更。古人将一夜划分为五更,戌时初(今19时)称为定更,定更时击鼓，所以也将“更”称为“鼓”。</a:t>
            </a:r>
            <a:endParaRPr lang="zh-CN" altLang="en-US" sz="2000" b="1"/>
          </a:p>
          <a:p>
            <a:pPr indent="0" fontAlgn="auto">
              <a:lnSpc>
                <a:spcPct val="250000"/>
              </a:lnSpc>
            </a:pPr>
            <a:r>
              <a:rPr lang="zh-CN" altLang="en-US" sz="2000" b="1"/>
              <a:t>C.真宗,是北宋第三位皇帝赵恒的庙号。隋唐后,皇帝死后普遍有庙号,如唐太宗、宋太祖、康熙帝等。</a:t>
            </a:r>
            <a:endParaRPr lang="zh-CN" altLang="en-US" sz="2000" b="1"/>
          </a:p>
          <a:p>
            <a:pPr indent="0" fontAlgn="auto">
              <a:lnSpc>
                <a:spcPct val="250000"/>
              </a:lnSpc>
            </a:pPr>
            <a:r>
              <a:rPr lang="zh-CN" altLang="en-US" sz="2000" b="1"/>
              <a:t>D.“诚天下伟观也”的“诚”指实在、确实,与《屈原列传》中“楚诚能绝齐”的“诚”含义不同。</a:t>
            </a:r>
            <a:endParaRPr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1" title=""/>
          <p:cNvSpPr>
            <a:spLocks noGrp="1"/>
          </p:cNvSpPr>
          <p:nvPr>
            <p:custDataLst>
              <p:tags r:id="rId2"/>
            </p:custDataLst>
          </p:nvPr>
        </p:nvSpPr>
        <p:spPr>
          <a:xfrm>
            <a:off x="1880870" y="245046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zh-CN" altLang="en-US" sz="4400">
              <a:latin typeface="楷体" panose="02010609060101010101" charset="-122"/>
              <a:ea typeface="楷体" panose="02010609060101010101" charset="-122"/>
            </a:endParaRPr>
          </a:p>
        </p:txBody>
      </p:sp>
      <p:sp>
        <p:nvSpPr>
          <p:cNvPr id="6" name="标题 1" title=""/>
          <p:cNvSpPr>
            <a:spLocks noGrp="1"/>
          </p:cNvSpPr>
          <p:nvPr>
            <p:custDataLst>
              <p:tags r:id="rId3"/>
            </p:custDataLst>
          </p:nvPr>
        </p:nvSpPr>
        <p:spPr>
          <a:xfrm>
            <a:off x="2975610" y="1811020"/>
            <a:ext cx="6412865" cy="11239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5400">
                <a:latin typeface="楷体" panose="02010609060101010101" charset="-122"/>
                <a:ea typeface="楷体" panose="02010609060101010101" charset="-122"/>
                <a:sym typeface="+mn-ea"/>
              </a:rPr>
              <a:t>连点成线整合突破</a:t>
            </a:r>
            <a:endParaRPr lang="zh-CN" altLang="en-US" sz="5400">
              <a:latin typeface="楷体" panose="02010609060101010101" charset="-122"/>
              <a:ea typeface="楷体" panose="02010609060101010101" charset="-122"/>
              <a:sym typeface="+mn-ea"/>
            </a:endParaRPr>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1" title=""/>
          <p:cNvSpPr>
            <a:spLocks noGrp="1"/>
          </p:cNvSpPr>
          <p:nvPr>
            <p:custDataLst>
              <p:tags r:id="rId2"/>
            </p:custDataLst>
          </p:nvPr>
        </p:nvSpPr>
        <p:spPr>
          <a:xfrm>
            <a:off x="380365" y="0"/>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基础整合</a:t>
            </a:r>
            <a:endParaRPr lang="zh-CN" altLang="en-US" sz="4400">
              <a:latin typeface="楷体" panose="02010609060101010101" charset="-122"/>
              <a:ea typeface="楷体" panose="02010609060101010101" charset="-122"/>
            </a:endParaRPr>
          </a:p>
        </p:txBody>
      </p:sp>
      <p:sp>
        <p:nvSpPr>
          <p:cNvPr id="5" name="文本框 4" title=""/>
          <p:cNvSpPr txBox="1"/>
          <p:nvPr/>
        </p:nvSpPr>
        <p:spPr>
          <a:xfrm>
            <a:off x="380365" y="798195"/>
            <a:ext cx="10988675" cy="5262245"/>
          </a:xfrm>
          <a:prstGeom prst="rect">
            <a:avLst/>
          </a:prstGeom>
          <a:noFill/>
        </p:spPr>
        <p:txBody>
          <a:bodyPr wrap="square" rtlCol="0">
            <a:spAutoFit/>
          </a:bodyPr>
          <a:lstStyle/>
          <a:p>
            <a:pPr>
              <a:lnSpc>
                <a:spcPct val="150000"/>
              </a:lnSpc>
            </a:pPr>
            <a:r>
              <a:rPr lang="zh-CN" altLang="en-US" sz="3200"/>
              <a:t>1.下列各组句子中,加点词的意思不同的一组是(</a:t>
            </a:r>
            <a:r>
              <a:rPr lang="en-US" altLang="zh-CN" sz="3200"/>
              <a:t>         </a:t>
            </a:r>
            <a:r>
              <a:rPr lang="zh-CN" altLang="en-US" sz="3200"/>
              <a:t>)</a:t>
            </a:r>
            <a:endParaRPr lang="zh-CN" altLang="en-US" sz="3200"/>
          </a:p>
          <a:p>
            <a:pPr>
              <a:lnSpc>
                <a:spcPct val="150000"/>
              </a:lnSpc>
            </a:pPr>
            <a:r>
              <a:rPr lang="zh-CN" altLang="en-US" sz="3200"/>
              <a:t>A.</a:t>
            </a:r>
            <a:r>
              <a:rPr lang="zh-CN" altLang="en-US" sz="3200">
                <a:sym typeface="+mn-ea"/>
              </a:rPr>
              <a:t>余音袅袅，不绝如缕</a:t>
            </a:r>
            <a:r>
              <a:rPr lang="en-US" altLang="zh-CN" sz="3200">
                <a:sym typeface="+mn-ea"/>
              </a:rPr>
              <a:t>            </a:t>
            </a:r>
            <a:r>
              <a:rPr lang="zh-CN" altLang="en-US" sz="3200"/>
              <a:t>非能水也，而绝江河	</a:t>
            </a:r>
            <a:endParaRPr lang="zh-CN" altLang="en-US" sz="3200"/>
          </a:p>
          <a:p>
            <a:pPr>
              <a:lnSpc>
                <a:spcPct val="150000"/>
              </a:lnSpc>
            </a:pPr>
            <a:r>
              <a:rPr lang="zh-CN" altLang="en-US" sz="3200"/>
              <a:t>B.</a:t>
            </a:r>
            <a:r>
              <a:rPr lang="zh-CN" altLang="en-US" sz="3200">
                <a:sym typeface="+mn-ea"/>
              </a:rPr>
              <a:t>水波不兴</a:t>
            </a:r>
            <a:r>
              <a:rPr lang="en-US" altLang="zh-CN" sz="3200">
                <a:sym typeface="+mn-ea"/>
              </a:rPr>
              <a:t>             </a:t>
            </a:r>
            <a:r>
              <a:rPr lang="zh-CN" altLang="en-US" sz="3200"/>
              <a:t>风雨兴焉</a:t>
            </a:r>
            <a:endParaRPr lang="zh-CN" altLang="en-US" sz="3200"/>
          </a:p>
          <a:p>
            <a:pPr>
              <a:lnSpc>
                <a:spcPct val="150000"/>
              </a:lnSpc>
            </a:pPr>
            <a:r>
              <a:rPr lang="zh-CN" altLang="en-US" sz="3200"/>
              <a:t>C.苍山负雪</a:t>
            </a:r>
            <a:r>
              <a:rPr lang="en-US" altLang="zh-CN" sz="3200"/>
              <a:t>             </a:t>
            </a:r>
            <a:r>
              <a:rPr lang="zh-CN" altLang="en-US" sz="3200">
                <a:sym typeface="+mn-ea"/>
              </a:rPr>
              <a:t>负而前趋</a:t>
            </a:r>
            <a:r>
              <a:rPr lang="zh-CN" altLang="en-US" sz="3200"/>
              <a:t>	</a:t>
            </a:r>
            <a:endParaRPr lang="zh-CN" altLang="en-US" sz="3200"/>
          </a:p>
          <a:p>
            <a:pPr>
              <a:lnSpc>
                <a:spcPct val="150000"/>
              </a:lnSpc>
            </a:pPr>
            <a:r>
              <a:rPr lang="zh-CN" altLang="en-US" sz="3200"/>
              <a:t>D</a:t>
            </a:r>
            <a:r>
              <a:rPr lang="en-US" altLang="zh-CN" sz="3200"/>
              <a:t>.</a:t>
            </a:r>
            <a:r>
              <a:rPr lang="zh-CN" altLang="en-US" sz="3200">
                <a:sym typeface="+mn-ea"/>
              </a:rPr>
              <a:t>余始循以人</a:t>
            </a:r>
            <a:r>
              <a:rPr lang="en-US" altLang="zh-CN" sz="3200">
                <a:sym typeface="+mn-ea"/>
              </a:rPr>
              <a:t>        </a:t>
            </a:r>
            <a:r>
              <a:rPr lang="zh-CN" altLang="en-US" sz="3200">
                <a:sym typeface="+mn-ea"/>
              </a:rPr>
              <a:t>循陵而走,见蹲石鳞鳞</a:t>
            </a:r>
            <a:endParaRPr lang="zh-CN" altLang="en-US" sz="3200"/>
          </a:p>
          <a:p>
            <a:pPr>
              <a:lnSpc>
                <a:spcPct val="150000"/>
              </a:lnSpc>
            </a:pPr>
            <a:endParaRPr lang="zh-CN" altLang="en-US" sz="3200"/>
          </a:p>
          <a:p>
            <a:pPr>
              <a:lnSpc>
                <a:spcPct val="150000"/>
              </a:lnSpc>
            </a:pPr>
            <a:endParaRPr lang="zh-CN" altLang="en-US" sz="32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43510" y="716915"/>
            <a:ext cx="12048490" cy="461581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苏子</a:t>
            </a:r>
            <a:r>
              <a:rPr sz="2800" b="1">
                <a:solidFill>
                  <a:srgbClr val="FF0000"/>
                </a:solidFill>
                <a:latin typeface="楷体" panose="02010609060101010101" charset="-122"/>
                <a:ea typeface="楷体" panose="02010609060101010101" charset="-122"/>
              </a:rPr>
              <a:t>愀然</a:t>
            </a:r>
            <a:r>
              <a:rPr sz="2800">
                <a:latin typeface="楷体" panose="02010609060101010101" charset="-122"/>
                <a:ea typeface="楷体" panose="02010609060101010101" charset="-122"/>
              </a:rPr>
              <a:t>，正襟</a:t>
            </a:r>
            <a:r>
              <a:rPr sz="2800" b="1">
                <a:solidFill>
                  <a:srgbClr val="FF0000"/>
                </a:solidFill>
                <a:latin typeface="楷体" panose="02010609060101010101" charset="-122"/>
                <a:ea typeface="楷体" panose="02010609060101010101" charset="-122"/>
              </a:rPr>
              <a:t>危</a:t>
            </a:r>
            <a:r>
              <a:rPr sz="2800">
                <a:latin typeface="楷体" panose="02010609060101010101" charset="-122"/>
                <a:ea typeface="楷体" panose="02010609060101010101" charset="-122"/>
              </a:rPr>
              <a:t>坐而问客曰：“何为其然也？”客曰：“月明星稀，乌鹊南飞，此非曹孟德之诗乎？西望夏口，东望武昌，山川相</a:t>
            </a:r>
            <a:r>
              <a:rPr sz="2800" b="1">
                <a:solidFill>
                  <a:srgbClr val="FF0000"/>
                </a:solidFill>
                <a:latin typeface="楷体" panose="02010609060101010101" charset="-122"/>
                <a:ea typeface="楷体" panose="02010609060101010101" charset="-122"/>
              </a:rPr>
              <a:t>缪</a:t>
            </a:r>
            <a:r>
              <a:rPr sz="2800">
                <a:latin typeface="楷体" panose="02010609060101010101" charset="-122"/>
                <a:ea typeface="楷体" panose="02010609060101010101" charset="-122"/>
              </a:rPr>
              <a:t>，郁乎苍苍，此非孟德之困于周郎者乎？</a:t>
            </a:r>
            <a:r>
              <a:rPr sz="2800" b="1">
                <a:solidFill>
                  <a:srgbClr val="FF0000"/>
                </a:solidFill>
                <a:latin typeface="楷体" panose="02010609060101010101" charset="-122"/>
                <a:ea typeface="楷体" panose="02010609060101010101" charset="-122"/>
              </a:rPr>
              <a:t>方</a:t>
            </a:r>
            <a:r>
              <a:rPr sz="2800">
                <a:latin typeface="楷体" panose="02010609060101010101" charset="-122"/>
                <a:ea typeface="楷体" panose="02010609060101010101" charset="-122"/>
              </a:rPr>
              <a:t>其破荆州，下江陵，顺流而东也，</a:t>
            </a:r>
            <a:r>
              <a:rPr sz="2800" b="1">
                <a:solidFill>
                  <a:srgbClr val="FF0000"/>
                </a:solidFill>
                <a:latin typeface="楷体" panose="02010609060101010101" charset="-122"/>
                <a:ea typeface="楷体" panose="02010609060101010101" charset="-122"/>
              </a:rPr>
              <a:t>舳舻</a:t>
            </a:r>
            <a:r>
              <a:rPr sz="2800">
                <a:latin typeface="楷体" panose="02010609060101010101" charset="-122"/>
                <a:ea typeface="楷体" panose="02010609060101010101" charset="-122"/>
              </a:rPr>
              <a:t>千里，旌旗蔽空，</a:t>
            </a:r>
            <a:r>
              <a:rPr sz="2800" b="1">
                <a:solidFill>
                  <a:srgbClr val="FF0000"/>
                </a:solidFill>
                <a:latin typeface="楷体" panose="02010609060101010101" charset="-122"/>
                <a:ea typeface="楷体" panose="02010609060101010101" charset="-122"/>
              </a:rPr>
              <a:t>酾酒</a:t>
            </a:r>
            <a:r>
              <a:rPr sz="2800">
                <a:latin typeface="楷体" panose="02010609060101010101" charset="-122"/>
                <a:ea typeface="楷体" panose="02010609060101010101" charset="-122"/>
              </a:rPr>
              <a:t>临江，横槊赋诗，</a:t>
            </a:r>
            <a:r>
              <a:rPr sz="2800" b="1">
                <a:solidFill>
                  <a:srgbClr val="FF0000"/>
                </a:solidFill>
                <a:latin typeface="楷体" panose="02010609060101010101" charset="-122"/>
                <a:ea typeface="楷体" panose="02010609060101010101" charset="-122"/>
              </a:rPr>
              <a:t>固</a:t>
            </a:r>
            <a:r>
              <a:rPr sz="2800">
                <a:latin typeface="楷体" panose="02010609060101010101" charset="-122"/>
                <a:ea typeface="楷体" panose="02010609060101010101" charset="-122"/>
              </a:rPr>
              <a:t>一世之雄也，而今安在哉？</a:t>
            </a:r>
            <a:r>
              <a:rPr sz="2800" u="sng">
                <a:latin typeface="楷体" panose="02010609060101010101" charset="-122"/>
                <a:ea typeface="楷体" panose="02010609060101010101" charset="-122"/>
              </a:rPr>
              <a:t>况吾与子渔樵于江渚之上，侣鱼虾而友麋鹿，驾一叶之扁舟，举匏樽以相属。寄蜉蝣于天地，渺沧海之一粟</a:t>
            </a:r>
            <a:r>
              <a:rPr sz="2800">
                <a:latin typeface="楷体" panose="02010609060101010101" charset="-122"/>
                <a:ea typeface="楷体" panose="02010609060101010101" charset="-122"/>
              </a:rPr>
              <a:t>。哀吾生之须臾，羡长江之无穷。挟飞仙以遨游，抱明月而长终。知不可乎</a:t>
            </a:r>
            <a:r>
              <a:rPr sz="2800" b="1">
                <a:solidFill>
                  <a:srgbClr val="FF0000"/>
                </a:solidFill>
                <a:latin typeface="楷体" panose="02010609060101010101" charset="-122"/>
                <a:ea typeface="楷体" panose="02010609060101010101" charset="-122"/>
              </a:rPr>
              <a:t>骤</a:t>
            </a:r>
            <a:r>
              <a:rPr sz="2800">
                <a:latin typeface="楷体" panose="02010609060101010101" charset="-122"/>
                <a:ea typeface="楷体" panose="02010609060101010101" charset="-122"/>
              </a:rPr>
              <a:t>得，托</a:t>
            </a:r>
            <a:r>
              <a:rPr sz="2800" b="1">
                <a:solidFill>
                  <a:srgbClr val="FF0000"/>
                </a:solidFill>
                <a:latin typeface="楷体" panose="02010609060101010101" charset="-122"/>
                <a:ea typeface="楷体" panose="02010609060101010101" charset="-122"/>
              </a:rPr>
              <a:t>遗响</a:t>
            </a:r>
            <a:r>
              <a:rPr sz="2800">
                <a:latin typeface="楷体" panose="02010609060101010101" charset="-122"/>
                <a:ea typeface="楷体" panose="02010609060101010101" charset="-122"/>
              </a:rPr>
              <a:t>于悲风。”</a:t>
            </a:r>
            <a:endParaRPr sz="28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139065" y="978535"/>
            <a:ext cx="11913870" cy="2306955"/>
          </a:xfrm>
          <a:prstGeom prst="rect">
            <a:avLst/>
          </a:prstGeom>
          <a:noFill/>
        </p:spPr>
        <p:txBody>
          <a:bodyPr wrap="square" rtlCol="0">
            <a:spAutoFit/>
          </a:bodyPr>
          <a:lstStyle/>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2.下列各项中,</a:t>
            </a:r>
            <a:r>
              <a:rPr lang="zh-CN" sz="3200" b="1">
                <a:latin typeface="宋体" panose="02010600030101010101" pitchFamily="2" charset="-122"/>
                <a:ea typeface="宋体" panose="02010600030101010101" pitchFamily="2" charset="-122"/>
                <a:cs typeface="宋体" panose="02010600030101010101" pitchFamily="2" charset="-122"/>
              </a:rPr>
              <a:t>标红</a:t>
            </a:r>
            <a:r>
              <a:rPr sz="3200" b="1">
                <a:latin typeface="宋体" panose="02010600030101010101" pitchFamily="2" charset="-122"/>
                <a:ea typeface="宋体" panose="02010600030101010101" pitchFamily="2" charset="-122"/>
                <a:cs typeface="宋体" panose="02010600030101010101" pitchFamily="2" charset="-122"/>
              </a:rPr>
              <a:t>词的意思与现代汉语完全相同的一项</a:t>
            </a:r>
            <a:r>
              <a:rPr lang="zh-CN" sz="3200" b="1">
                <a:latin typeface="宋体" panose="02010600030101010101" pitchFamily="2" charset="-122"/>
                <a:ea typeface="宋体" panose="02010600030101010101" pitchFamily="2" charset="-122"/>
                <a:cs typeface="宋体" panose="02010600030101010101" pitchFamily="2" charset="-122"/>
              </a:rPr>
              <a:t>是</a:t>
            </a:r>
            <a:r>
              <a:rPr sz="3200" b="1">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A.</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白露</a:t>
            </a:r>
            <a:r>
              <a:rPr sz="3200" b="1">
                <a:latin typeface="宋体" panose="02010600030101010101" pitchFamily="2" charset="-122"/>
                <a:ea typeface="宋体" panose="02010600030101010101" pitchFamily="2" charset="-122"/>
                <a:cs typeface="宋体" panose="02010600030101010101" pitchFamily="2" charset="-122"/>
              </a:rPr>
              <a:t>横江,水光接天</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 B.羡长江之</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无穷</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C.下有红光</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动摇</a:t>
            </a:r>
            <a:r>
              <a:rPr sz="3200" b="1">
                <a:latin typeface="宋体" panose="02010600030101010101" pitchFamily="2" charset="-122"/>
                <a:ea typeface="宋体" panose="02010600030101010101" pitchFamily="2" charset="-122"/>
                <a:cs typeface="宋体" panose="02010600030101010101" pitchFamily="2" charset="-122"/>
              </a:rPr>
              <a:t>承之</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 D.多</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平方</a:t>
            </a:r>
            <a:r>
              <a:rPr sz="3200" b="1">
                <a:latin typeface="宋体" panose="02010600030101010101" pitchFamily="2" charset="-122"/>
                <a:ea typeface="宋体" panose="02010600030101010101" pitchFamily="2" charset="-122"/>
                <a:cs typeface="宋体" panose="02010600030101010101" pitchFamily="2" charset="-122"/>
              </a:rPr>
              <a:t>,少圜</a:t>
            </a: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6" name="标题 1" title=""/>
          <p:cNvSpPr>
            <a:spLocks noGrp="1"/>
          </p:cNvSpPr>
          <p:nvPr>
            <p:custDataLst>
              <p:tags r:id="rId2"/>
            </p:custDataLst>
          </p:nvPr>
        </p:nvSpPr>
        <p:spPr>
          <a:xfrm>
            <a:off x="380365" y="0"/>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基础整合</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208915" y="978535"/>
            <a:ext cx="11913870" cy="4523105"/>
          </a:xfrm>
          <a:prstGeom prst="rect">
            <a:avLst/>
          </a:prstGeom>
          <a:noFill/>
        </p:spPr>
        <p:txBody>
          <a:bodyPr wrap="square" rtlCol="0">
            <a:spAutoFit/>
          </a:bodyPr>
          <a:lstStyle/>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3.下列各组句子中,加点词的意义和用法相同的一组是	( </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A.</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东</a:t>
            </a:r>
            <a:r>
              <a:rPr sz="3200" b="1">
                <a:latin typeface="宋体" panose="02010600030101010101" pitchFamily="2" charset="-122"/>
                <a:ea typeface="宋体" panose="02010600030101010101" pitchFamily="2" charset="-122"/>
                <a:cs typeface="宋体" panose="02010600030101010101" pitchFamily="2" charset="-122"/>
              </a:rPr>
              <a:t>望武昌	</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济水东流</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B</a:t>
            </a:r>
            <a:r>
              <a:rPr lang="en-US" sz="3200" b="1">
                <a:latin typeface="宋体" panose="02010600030101010101" pitchFamily="2" charset="-122"/>
                <a:ea typeface="宋体" panose="02010600030101010101" pitchFamily="2" charset="-122"/>
                <a:cs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sym typeface="+mn-ea"/>
              </a:rPr>
              <a:t>乌鹊</a:t>
            </a:r>
            <a:r>
              <a:rPr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南</a:t>
            </a:r>
            <a:r>
              <a:rPr sz="3200" b="1">
                <a:latin typeface="宋体" panose="02010600030101010101" pitchFamily="2" charset="-122"/>
                <a:ea typeface="宋体" panose="02010600030101010101" pitchFamily="2" charset="-122"/>
                <a:cs typeface="宋体" panose="02010600030101010101" pitchFamily="2" charset="-122"/>
                <a:sym typeface="+mn-ea"/>
              </a:rPr>
              <a:t>飞</a:t>
            </a:r>
            <a:r>
              <a:rPr lang="en-US" sz="3200" b="1">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sym typeface="+mn-ea"/>
              </a:rPr>
              <a:t>明烛天</a:t>
            </a:r>
            <a:r>
              <a:rPr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南</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C.破荆州,</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下</a:t>
            </a:r>
            <a:r>
              <a:rPr sz="3200" b="1">
                <a:latin typeface="宋体" panose="02010600030101010101" pitchFamily="2" charset="-122"/>
                <a:ea typeface="宋体" panose="02010600030101010101" pitchFamily="2" charset="-122"/>
                <a:cs typeface="宋体" panose="02010600030101010101" pitchFamily="2" charset="-122"/>
              </a:rPr>
              <a:t>江陵	其</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下</a:t>
            </a:r>
            <a:r>
              <a:rPr sz="3200" b="1">
                <a:latin typeface="宋体" panose="02010600030101010101" pitchFamily="2" charset="-122"/>
                <a:ea typeface="宋体" panose="02010600030101010101" pitchFamily="2" charset="-122"/>
                <a:cs typeface="宋体" panose="02010600030101010101" pitchFamily="2" charset="-122"/>
              </a:rPr>
              <a:t>圣人也亦远矣</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 D.</a:t>
            </a:r>
            <a:r>
              <a:rPr sz="3200" b="1">
                <a:latin typeface="宋体" panose="02010600030101010101" pitchFamily="2" charset="-122"/>
                <a:ea typeface="宋体" panose="02010600030101010101" pitchFamily="2" charset="-122"/>
                <a:cs typeface="宋体" panose="02010600030101010101" pitchFamily="2" charset="-122"/>
                <a:sym typeface="+mn-ea"/>
              </a:rPr>
              <a:t>客有吹洞箫</a:t>
            </a:r>
            <a:r>
              <a:rPr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者</a:t>
            </a:r>
            <a:r>
              <a:rPr lang="en-US" sz="3200" b="1">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rPr>
              <a:t>当其南北分</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者</a:t>
            </a:r>
            <a:r>
              <a:rPr sz="3200" b="1">
                <a:latin typeface="宋体" panose="02010600030101010101" pitchFamily="2" charset="-122"/>
                <a:ea typeface="宋体" panose="02010600030101010101" pitchFamily="2" charset="-122"/>
                <a:cs typeface="宋体" panose="02010600030101010101" pitchFamily="2" charset="-122"/>
              </a:rPr>
              <a:t>，古长城也</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6" name="标题 1" title=""/>
          <p:cNvSpPr>
            <a:spLocks noGrp="1"/>
          </p:cNvSpPr>
          <p:nvPr>
            <p:custDataLst>
              <p:tags r:id="rId2"/>
            </p:custDataLst>
          </p:nvPr>
        </p:nvSpPr>
        <p:spPr>
          <a:xfrm>
            <a:off x="380365" y="0"/>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基础整合</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671195" y="885190"/>
            <a:ext cx="11913870" cy="4523105"/>
          </a:xfrm>
          <a:prstGeom prst="rect">
            <a:avLst/>
          </a:prstGeom>
          <a:noFill/>
        </p:spPr>
        <p:txBody>
          <a:bodyPr wrap="square" rtlCol="0">
            <a:spAutoFit/>
          </a:bodyPr>
          <a:lstStyle/>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4.下列各组句子中,句式特点不同的一项是(</a:t>
            </a: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A.</a:t>
            </a:r>
            <a:r>
              <a:rPr sz="3200" b="1">
                <a:latin typeface="宋体" panose="02010600030101010101" pitchFamily="2" charset="-122"/>
                <a:ea typeface="宋体" panose="02010600030101010101" pitchFamily="2" charset="-122"/>
                <a:cs typeface="宋体" panose="02010600030101010101" pitchFamily="2" charset="-122"/>
                <a:sym typeface="+mn-ea"/>
              </a:rPr>
              <a:t>何为其然也</a:t>
            </a:r>
            <a:r>
              <a:rPr lang="en-US" sz="3200" b="1">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sym typeface="+mn-ea"/>
              </a:rPr>
              <a:t>而今安在哉</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B.</a:t>
            </a:r>
            <a:r>
              <a:rPr sz="3200" b="1">
                <a:latin typeface="宋体" panose="02010600030101010101" pitchFamily="2" charset="-122"/>
                <a:ea typeface="宋体" panose="02010600030101010101" pitchFamily="2" charset="-122"/>
                <a:cs typeface="宋体" panose="02010600030101010101" pitchFamily="2" charset="-122"/>
                <a:sym typeface="+mn-ea"/>
              </a:rPr>
              <a:t>固一世之雄也</a:t>
            </a:r>
            <a:r>
              <a:rPr lang="en-US" sz="3200" b="1">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sym typeface="+mn-ea"/>
              </a:rPr>
              <a:t>亭东自足下皆云漫</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C.</a:t>
            </a:r>
            <a:r>
              <a:rPr sz="3200" b="1">
                <a:latin typeface="宋体" panose="02010600030101010101" pitchFamily="2" charset="-122"/>
                <a:ea typeface="宋体" panose="02010600030101010101" pitchFamily="2" charset="-122"/>
                <a:cs typeface="宋体" panose="02010600030101010101" pitchFamily="2" charset="-122"/>
                <a:sym typeface="+mn-ea"/>
              </a:rPr>
              <a:t>凌万顷之茫然</a:t>
            </a:r>
            <a:r>
              <a:rPr lang="en-US" sz="3200" b="1">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sym typeface="+mn-ea"/>
              </a:rPr>
              <a:t>客有吹洞箫者</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3200" b="1">
                <a:latin typeface="宋体" panose="02010600030101010101" pitchFamily="2" charset="-122"/>
                <a:ea typeface="宋体" panose="02010600030101010101" pitchFamily="2" charset="-122"/>
                <a:cs typeface="宋体" panose="02010600030101010101" pitchFamily="2" charset="-122"/>
              </a:rPr>
              <a:t>D</a:t>
            </a:r>
            <a:r>
              <a:rPr lang="en-US" sz="3200" b="1">
                <a:latin typeface="宋体" panose="02010600030101010101" pitchFamily="2" charset="-122"/>
                <a:ea typeface="宋体" panose="02010600030101010101" pitchFamily="2" charset="-122"/>
                <a:cs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sym typeface="+mn-ea"/>
              </a:rPr>
              <a:t>月出于东山之上</a:t>
            </a:r>
            <a:r>
              <a:rPr lang="en-US" sz="3200" b="1">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sym typeface="+mn-ea"/>
              </a:rPr>
              <a:t>此非孟德之困于周郎者乎</a:t>
            </a:r>
            <a:endParaRPr sz="32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6" name="标题 1" title=""/>
          <p:cNvSpPr>
            <a:spLocks noGrp="1"/>
          </p:cNvSpPr>
          <p:nvPr>
            <p:custDataLst>
              <p:tags r:id="rId2"/>
            </p:custDataLst>
          </p:nvPr>
        </p:nvSpPr>
        <p:spPr>
          <a:xfrm>
            <a:off x="380365" y="0"/>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基础整合</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0" y="876935"/>
            <a:ext cx="12071350" cy="4615815"/>
          </a:xfrm>
          <a:prstGeom prst="rect">
            <a:avLst/>
          </a:prstGeom>
          <a:noFill/>
        </p:spPr>
        <p:txBody>
          <a:bodyPr wrap="square" rtlCol="0">
            <a:spAutoFit/>
          </a:bodyPr>
          <a:lstStyle/>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5.判断下列文化常识的正误。</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(1)古人常用“天干”(甲、乙、丙、丁等)十个字和“地支”(子、丑、寅、卯等)十二个字循环相配来纪年和纪日。	(</a:t>
            </a: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	</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(2)“望”指农历每月十五日,“既望”是农历每月十六日;农历每月的第一天称作“晦”，最后一天称作“朔”。	(</a:t>
            </a: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	</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(3)我国许多地名都带有“阴”字和“阳”字,“阳”指的是山南水北“阴”指的是山北水南。(</a:t>
            </a: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6" name="标题 1" title=""/>
          <p:cNvSpPr>
            <a:spLocks noGrp="1"/>
          </p:cNvSpPr>
          <p:nvPr>
            <p:custDataLst>
              <p:tags r:id="rId2"/>
            </p:custDataLst>
          </p:nvPr>
        </p:nvSpPr>
        <p:spPr>
          <a:xfrm>
            <a:off x="380365" y="0"/>
            <a:ext cx="4380230" cy="9785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基础整合</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标题 1" title=""/>
          <p:cNvSpPr>
            <a:spLocks noGrp="1"/>
          </p:cNvSpPr>
          <p:nvPr>
            <p:custDataLst>
              <p:tags r:id="rId2"/>
            </p:custDataLst>
          </p:nvPr>
        </p:nvSpPr>
        <p:spPr>
          <a:xfrm>
            <a:off x="2909570" y="2032000"/>
            <a:ext cx="5367655" cy="204787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2800">
                <a:latin typeface="楷体" panose="02010609060101010101" charset="-122"/>
                <a:ea typeface="楷体" panose="02010609060101010101" charset="-122"/>
                <a:sym typeface="+mn-ea"/>
              </a:rPr>
              <a:t>1.</a:t>
            </a:r>
            <a:r>
              <a:rPr lang="zh-CN" altLang="en-US" sz="2800">
                <a:latin typeface="楷体" panose="02010609060101010101" charset="-122"/>
                <a:ea typeface="楷体" panose="02010609060101010101" charset="-122"/>
                <a:sym typeface="+mn-ea"/>
              </a:rPr>
              <a:t>实词积累、识记</a:t>
            </a:r>
            <a:endParaRPr lang="zh-CN" altLang="en-US" sz="2800">
              <a:latin typeface="楷体" panose="02010609060101010101" charset="-122"/>
              <a:ea typeface="楷体" panose="02010609060101010101" charset="-122"/>
              <a:sym typeface="+mn-ea"/>
            </a:endParaRPr>
          </a:p>
          <a:p>
            <a:pPr algn="l">
              <a:lnSpc>
                <a:spcPct val="150000"/>
              </a:lnSpc>
            </a:pPr>
            <a:r>
              <a:rPr lang="en-US" sz="2800">
                <a:latin typeface="楷体" panose="02010609060101010101" charset="-122"/>
                <a:ea typeface="楷体" panose="02010609060101010101" charset="-122"/>
                <a:sym typeface="+mn-ea"/>
              </a:rPr>
              <a:t>2.</a:t>
            </a:r>
            <a:r>
              <a:rPr lang="zh-CN" altLang="en-US" sz="2800">
                <a:latin typeface="楷体" panose="02010609060101010101" charset="-122"/>
                <a:ea typeface="楷体" panose="02010609060101010101" charset="-122"/>
                <a:sym typeface="+mn-ea"/>
              </a:rPr>
              <a:t>重点虚词</a:t>
            </a:r>
            <a:endParaRPr lang="zh-CN" altLang="en-US" sz="2800">
              <a:latin typeface="楷体" panose="02010609060101010101" charset="-122"/>
              <a:ea typeface="楷体" panose="02010609060101010101" charset="-122"/>
              <a:sym typeface="+mn-ea"/>
            </a:endParaRPr>
          </a:p>
          <a:p>
            <a:pPr algn="l">
              <a:lnSpc>
                <a:spcPct val="150000"/>
              </a:lnSpc>
            </a:pPr>
            <a:r>
              <a:rPr lang="en-US" sz="2800">
                <a:latin typeface="楷体" panose="02010609060101010101" charset="-122"/>
                <a:ea typeface="楷体" panose="02010609060101010101" charset="-122"/>
                <a:sym typeface="+mn-ea"/>
              </a:rPr>
              <a:t>3.掌握名词的活用规律及特点</a:t>
            </a:r>
            <a:endParaRPr lang="en-US" altLang="zh-CN" sz="2800">
              <a:latin typeface="楷体" panose="02010609060101010101" charset="-122"/>
              <a:ea typeface="楷体" panose="02010609060101010101" charset="-122"/>
            </a:endParaRPr>
          </a:p>
        </p:txBody>
      </p:sp>
      <p:sp>
        <p:nvSpPr>
          <p:cNvPr id="8" name="标题 1" title=""/>
          <p:cNvSpPr>
            <a:spLocks noGrp="1"/>
          </p:cNvSpPr>
          <p:nvPr>
            <p:custDataLst>
              <p:tags r:id="rId3"/>
            </p:custDataLst>
          </p:nvPr>
        </p:nvSpPr>
        <p:spPr>
          <a:xfrm>
            <a:off x="3927475" y="232410"/>
            <a:ext cx="8497570" cy="16567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sz="5400">
                <a:latin typeface="楷体" panose="02010609060101010101" charset="-122"/>
                <a:ea typeface="楷体" panose="02010609060101010101" charset="-122"/>
              </a:rPr>
              <a:t>二</a:t>
            </a:r>
            <a:r>
              <a:rPr lang="en-US" altLang="zh-CN" sz="5400">
                <a:latin typeface="楷体" panose="02010609060101010101" charset="-122"/>
                <a:ea typeface="楷体" panose="02010609060101010101" charset="-122"/>
              </a:rPr>
              <a:t>.</a:t>
            </a:r>
            <a:r>
              <a:rPr lang="zh-CN" altLang="en-US" sz="5400">
                <a:latin typeface="楷体" panose="02010609060101010101" charset="-122"/>
                <a:ea typeface="楷体" panose="02010609060101010101" charset="-122"/>
              </a:rPr>
              <a:t>微点突破</a:t>
            </a:r>
            <a:endParaRPr lang="zh-CN" altLang="en-US" sz="5400">
              <a:latin typeface="楷体" panose="02010609060101010101" charset="-122"/>
              <a:ea typeface="楷体" panose="02010609060101010101" charset="-122"/>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custDataLst>
              <p:tags r:id="rId2"/>
            </p:custDataLst>
          </p:nvPr>
        </p:nvSpPr>
        <p:spPr>
          <a:xfrm>
            <a:off x="347980" y="2114550"/>
            <a:ext cx="11844020" cy="267652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属”繁体字从犀、从蜀。“犀”指“一种难以归类的动物”。“蜀”本指“带孔眼的网罩”,引申为“独立系统”“独立体系”。“犀”与“蜀”联合起来表示“从大类漏网出来而自成一类的动物”。“属”本指特殊动物种类。</a:t>
            </a:r>
            <a:endParaRPr sz="2800">
              <a:latin typeface="楷体" panose="02010609060101010101" charset="-122"/>
              <a:ea typeface="楷体" panose="02010609060101010101" charset="-122"/>
            </a:endParaRPr>
          </a:p>
        </p:txBody>
      </p:sp>
      <p:sp>
        <p:nvSpPr>
          <p:cNvPr id="9" name="文本框 8" title=""/>
          <p:cNvSpPr txBox="1"/>
          <p:nvPr>
            <p:custDataLst>
              <p:tags r:id="rId3"/>
            </p:custDataLst>
          </p:nvPr>
        </p:nvSpPr>
        <p:spPr>
          <a:xfrm>
            <a:off x="6494780" y="906780"/>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属</a:t>
            </a:r>
            <a:endParaRPr lang="zh-CN" altLang="en-US" sz="7200">
              <a:solidFill>
                <a:srgbClr val="FF0000"/>
              </a:solidFill>
              <a:latin typeface="楷体" panose="02010609060101010101" charset="-122"/>
              <a:ea typeface="楷体" panose="02010609060101010101" charset="-122"/>
            </a:endParaRPr>
          </a:p>
        </p:txBody>
      </p:sp>
      <p:sp>
        <p:nvSpPr>
          <p:cNvPr id="5" name="标题 1" title=""/>
          <p:cNvSpPr>
            <a:spLocks noGrp="1"/>
          </p:cNvSpPr>
          <p:nvPr>
            <p:custDataLst>
              <p:tags r:id="rId4"/>
            </p:custDataLst>
          </p:nvPr>
        </p:nvSpPr>
        <p:spPr>
          <a:xfrm>
            <a:off x="4141470" y="-156210"/>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pic>
        <p:nvPicPr>
          <p:cNvPr id="7" name="图片 6" title=""/>
          <p:cNvPicPr>
            <a:picLocks noChangeAspect="1"/>
          </p:cNvPicPr>
          <p:nvPr>
            <p:custDataLst>
              <p:tags r:id="rId6"/>
            </p:custDataLst>
          </p:nvPr>
        </p:nvPicPr>
        <p:blipFill>
          <a:blip r:embed="rId5"/>
          <a:stretch>
            <a:fillRect/>
          </a:stretch>
        </p:blipFill>
        <p:spPr>
          <a:xfrm>
            <a:off x="3999865" y="822325"/>
            <a:ext cx="1362075" cy="1457325"/>
          </a:xfrm>
          <a:prstGeom prst="rect">
            <a:avLst/>
          </a:prstGeom>
        </p:spPr>
      </p:pic>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638810" y="350520"/>
            <a:ext cx="10386695" cy="3818890"/>
          </a:xfrm>
          <a:prstGeom prst="rect">
            <a:avLst/>
          </a:prstGeom>
          <a:noFill/>
        </p:spPr>
        <p:txBody>
          <a:bodyPr wrap="square" rtlCol="0">
            <a:noAutofit/>
          </a:bodyPr>
          <a:lstStyle/>
          <a:p>
            <a:pPr algn="l">
              <a:lnSpc>
                <a:spcPct val="200000"/>
              </a:lnSpc>
            </a:pPr>
            <a:r>
              <a:rPr lang="zh-CN" sz="2800">
                <a:latin typeface="楷体" panose="02010609060101010101" charset="-122"/>
                <a:ea typeface="楷体" panose="02010609060101010101" charset="-122"/>
              </a:rPr>
              <a:t>举酒属客,诵明月之诗(《赤壁赋》)</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不者,若属皆且为所虏(《鸿门宴》)</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本无谋,又非亲属(《苏武传》)	</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名属教坊第一部(《琵琶行》)	</a:t>
            </a:r>
            <a:endParaRPr lang="zh-CN" sz="2800">
              <a:latin typeface="楷体" panose="02010609060101010101" charset="-122"/>
              <a:ea typeface="楷体" panose="02010609060101010101" charset="-122"/>
            </a:endParaRPr>
          </a:p>
          <a:p>
            <a:pPr algn="l">
              <a:lnSpc>
                <a:spcPct val="200000"/>
              </a:lnSpc>
            </a:pPr>
            <a:r>
              <a:rPr lang="zh-CN" sz="2800">
                <a:latin typeface="楷体" panose="02010609060101010101" charset="-122"/>
                <a:ea typeface="楷体" panose="02010609060101010101" charset="-122"/>
              </a:rPr>
              <a:t>在骨髓,司命之所属,无奈何也《扁鹊见蔡柜公》)</a:t>
            </a:r>
            <a:endParaRPr lang="zh-CN" sz="2800">
              <a:latin typeface="楷体" panose="02010609060101010101" charset="-122"/>
              <a:ea typeface="楷体" panose="02010609060101010101"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框 12" title=""/>
          <p:cNvSpPr txBox="1"/>
          <p:nvPr/>
        </p:nvSpPr>
        <p:spPr>
          <a:xfrm>
            <a:off x="85090" y="5071745"/>
            <a:ext cx="11553190" cy="1600200"/>
          </a:xfrm>
          <a:prstGeom prst="rect">
            <a:avLst/>
          </a:prstGeom>
          <a:noFill/>
          <a:ln>
            <a:solidFill>
              <a:schemeClr val="accent1">
                <a:lumMod val="75000"/>
              </a:schemeClr>
            </a:solidFill>
          </a:ln>
        </p:spPr>
        <p:txBody>
          <a:bodyPr wrap="square" rtlCol="0">
            <a:noAutofit/>
          </a:bodyPr>
          <a:lstStyle/>
          <a:p>
            <a:pPr indent="0" fontAlgn="auto">
              <a:lnSpc>
                <a:spcPct val="125000"/>
              </a:lnSpc>
            </a:pPr>
            <a:r>
              <a:rPr lang="zh-CN" altLang="en-US" sz="2000">
                <a:sym typeface="+mn-ea"/>
              </a:rPr>
              <a:t>识记方法：</a:t>
            </a:r>
            <a:endParaRPr lang="zh-CN" altLang="en-US" sz="2000">
              <a:sym typeface="+mn-ea"/>
            </a:endParaRPr>
          </a:p>
          <a:p>
            <a:pPr indent="0" fontAlgn="auto">
              <a:lnSpc>
                <a:spcPct val="125000"/>
              </a:lnSpc>
            </a:pPr>
            <a:r>
              <a:rPr lang="zh-CN" altLang="en-US" sz="2000"/>
              <a:t>“属”的本义是“特殊动物种类”,引申为“种类”“类属”。“亲属”当然也是属于同一类的。同一类的人是相连的，于是产生了“连接”“跟随”“隶属”义。“撰写”正是把一个个字连接起来。“隶属”义中又产生了“管辖”义。</a:t>
            </a:r>
            <a:endParaRPr lang="zh-CN" altLang="en-US" sz="2000"/>
          </a:p>
        </p:txBody>
      </p:sp>
      <p:sp>
        <p:nvSpPr>
          <p:cNvPr id="5" name="文本框 4" title=""/>
          <p:cNvSpPr txBox="1"/>
          <p:nvPr>
            <p:custDataLst>
              <p:tags r:id="rId2"/>
            </p:custDataLst>
          </p:nvPr>
        </p:nvSpPr>
        <p:spPr>
          <a:xfrm>
            <a:off x="7453630" y="2719705"/>
            <a:ext cx="2270760"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⑩相随,跟随</a:t>
            </a:r>
            <a:endParaRPr lang="zh-CN" sz="2800" b="1">
              <a:solidFill>
                <a:srgbClr val="FF0000"/>
              </a:solidFill>
              <a:latin typeface="楷体" panose="02010609060101010101" charset="-122"/>
              <a:ea typeface="楷体" panose="02010609060101010101" charset="-122"/>
              <a:sym typeface="+mn-ea"/>
            </a:endParaRPr>
          </a:p>
        </p:txBody>
      </p:sp>
      <p:sp>
        <p:nvSpPr>
          <p:cNvPr id="2" name="文本框 1" title=""/>
          <p:cNvSpPr txBox="1"/>
          <p:nvPr>
            <p:custDataLst>
              <p:tags r:id="rId3"/>
            </p:custDataLst>
          </p:nvPr>
        </p:nvSpPr>
        <p:spPr>
          <a:xfrm>
            <a:off x="8988425" y="3895725"/>
            <a:ext cx="2454275"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⑪委托,交付</a:t>
            </a:r>
            <a:endParaRPr lang="zh-CN" sz="2800" b="1">
              <a:solidFill>
                <a:srgbClr val="FF0000"/>
              </a:solidFill>
              <a:latin typeface="楷体" panose="02010609060101010101" charset="-122"/>
              <a:ea typeface="楷体" panose="02010609060101010101" charset="-122"/>
              <a:sym typeface="+mn-ea"/>
            </a:endParaRPr>
          </a:p>
        </p:txBody>
      </p:sp>
      <p:sp>
        <p:nvSpPr>
          <p:cNvPr id="3" name="文本框 2" title=""/>
          <p:cNvSpPr txBox="1"/>
          <p:nvPr/>
        </p:nvSpPr>
        <p:spPr>
          <a:xfrm>
            <a:off x="215900" y="-95250"/>
            <a:ext cx="9072245" cy="3901440"/>
          </a:xfrm>
          <a:prstGeom prst="rect">
            <a:avLst/>
          </a:prstGeom>
          <a:noFill/>
        </p:spPr>
        <p:txBody>
          <a:bodyPr wrap="square" rtlCol="0">
            <a:noAutofit/>
          </a:bodyPr>
          <a:lstStyle/>
          <a:p>
            <a:pPr algn="l">
              <a:lnSpc>
                <a:spcPct val="200000"/>
              </a:lnSpc>
            </a:pPr>
            <a:r>
              <a:rPr lang="zh-CN" sz="2400">
                <a:latin typeface="楷体" panose="02010609060101010101" charset="-122"/>
                <a:ea typeface="楷体" panose="02010609060101010101" charset="-122"/>
                <a:sym typeface="+mn-ea"/>
              </a:rPr>
              <a:t>时维九月,序属三秋(《滕王阁序》)	</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sym typeface="+mn-ea"/>
              </a:rPr>
              <a:t>屈平属草稿未定,上官大夫见而欲夺之(《屈原列传》)</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sym typeface="+mn-ea"/>
              </a:rPr>
              <a:t>然亡国破家相随属(《屈原列传》)	</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sym typeface="+mn-ea"/>
              </a:rPr>
              <a:t>属予作文以记之(《岳阳楼记》)</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sym typeface="+mn-ea"/>
              </a:rPr>
              <a:t>项王渡淮，骑能属者百余人耳(《史记·项羽本纪》)</a:t>
            </a:r>
            <a:endParaRPr lang="zh-CN" sz="2400">
              <a:latin typeface="楷体" panose="02010609060101010101" charset="-122"/>
              <a:ea typeface="楷体" panose="02010609060101010101" charset="-122"/>
            </a:endParaRPr>
          </a:p>
          <a:p>
            <a:pPr algn="l">
              <a:lnSpc>
                <a:spcPct val="200000"/>
              </a:lnSpc>
            </a:pPr>
            <a:r>
              <a:rPr lang="zh-CN" sz="2400">
                <a:latin typeface="楷体" panose="02010609060101010101" charset="-122"/>
                <a:ea typeface="楷体" panose="02010609060101010101" charset="-122"/>
                <a:sym typeface="+mn-ea"/>
              </a:rPr>
              <a:t>诸将或言诛秦王。沛公曰:“始怀王遣我,固以能宽容;且人已服降,又杀之,不祥。”乃以秦王属吏,遂西入咸阳(《史记·高祖本纪》)</a:t>
            </a:r>
            <a:endParaRPr lang="zh-CN" sz="2400">
              <a:latin typeface="楷体" panose="02010609060101010101" charset="-122"/>
              <a:ea typeface="楷体" panose="02010609060101010101" charset="-122"/>
            </a:endParaRPr>
          </a:p>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36245" y="1463040"/>
            <a:ext cx="11442700" cy="3322955"/>
          </a:xfrm>
          <a:prstGeom prst="rect">
            <a:avLst/>
          </a:prstGeom>
          <a:noFill/>
        </p:spPr>
        <p:txBody>
          <a:bodyPr wrap="square" rtlCol="0">
            <a:spAutoFit/>
          </a:bodyPr>
          <a:lstStyle/>
          <a:p>
            <a:pPr algn="l">
              <a:lnSpc>
                <a:spcPct val="150000"/>
              </a:lnSpc>
            </a:pP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项羽力大无穷,名属(</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)天下第一。举大业,属( </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)者百万。后沛公先入关,恨之。范增献计,属(</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	)其邀沛公至军营,于坐杀之。席间,项王屡举酒属(</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)沛公。沛公晓其意,乃佯醉归。范增长叹曰:“妇人之仁,吾属(	</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)且为之虏矣!”后项王之祸相随属(	</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a:t>
            </a:r>
            <a:endParaRPr sz="2800">
              <a:latin typeface="楷体" panose="02010609060101010101" charset="-122"/>
              <a:ea typeface="楷体" panose="02010609060101010101" charset="-122"/>
              <a:sym typeface="+mn-ea"/>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custDataLst>
              <p:tags r:id="rId2"/>
            </p:custDataLst>
          </p:nvPr>
        </p:nvSpPr>
        <p:spPr>
          <a:xfrm>
            <a:off x="347980" y="2314575"/>
            <a:ext cx="11844020" cy="138366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“兴”本来写作“興”,是象形字,甲骨文像四只手一起抬起东西。表示兴起。</a:t>
            </a:r>
            <a:endParaRPr sz="2800">
              <a:latin typeface="楷体" panose="02010609060101010101" charset="-122"/>
              <a:ea typeface="楷体" panose="02010609060101010101" charset="-122"/>
            </a:endParaRPr>
          </a:p>
        </p:txBody>
      </p:sp>
      <p:sp>
        <p:nvSpPr>
          <p:cNvPr id="9" name="文本框 8" title=""/>
          <p:cNvSpPr txBox="1"/>
          <p:nvPr>
            <p:custDataLst>
              <p:tags r:id="rId3"/>
            </p:custDataLst>
          </p:nvPr>
        </p:nvSpPr>
        <p:spPr>
          <a:xfrm>
            <a:off x="6494780" y="830580"/>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兴</a:t>
            </a:r>
            <a:endParaRPr lang="zh-CN" altLang="en-US" sz="7200">
              <a:solidFill>
                <a:srgbClr val="FF0000"/>
              </a:solidFill>
              <a:latin typeface="楷体" panose="02010609060101010101" charset="-122"/>
              <a:ea typeface="楷体" panose="02010609060101010101" charset="-122"/>
            </a:endParaRPr>
          </a:p>
        </p:txBody>
      </p:sp>
      <p:sp>
        <p:nvSpPr>
          <p:cNvPr id="5" name="标题 1" title=""/>
          <p:cNvSpPr>
            <a:spLocks noGrp="1"/>
          </p:cNvSpPr>
          <p:nvPr>
            <p:custDataLst>
              <p:tags r:id="rId4"/>
            </p:custDataLst>
          </p:nvPr>
        </p:nvSpPr>
        <p:spPr>
          <a:xfrm>
            <a:off x="3966845" y="-24320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pic>
        <p:nvPicPr>
          <p:cNvPr id="7" name="图片 6" title=""/>
          <p:cNvPicPr>
            <a:picLocks noChangeAspect="1"/>
          </p:cNvPicPr>
          <p:nvPr>
            <p:custDataLst>
              <p:tags r:id="rId6"/>
            </p:custDataLst>
          </p:nvPr>
        </p:nvPicPr>
        <p:blipFill>
          <a:blip r:embed="rId5"/>
          <a:stretch>
            <a:fillRect/>
          </a:stretch>
        </p:blipFill>
        <p:spPr>
          <a:xfrm>
            <a:off x="4613910" y="735330"/>
            <a:ext cx="1257300" cy="1552575"/>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79070" y="716280"/>
            <a:ext cx="12012930" cy="4615815"/>
          </a:xfrm>
          <a:prstGeom prst="rect">
            <a:avLst/>
          </a:prstGeom>
          <a:noFill/>
        </p:spPr>
        <p:txBody>
          <a:bodyPr wrap="square" rtlCol="0">
            <a:spAutoFit/>
          </a:bodyPr>
          <a:lstStyle/>
          <a:p>
            <a:pPr>
              <a:lnSpc>
                <a:spcPct val="150000"/>
              </a:lnSpc>
            </a:pPr>
            <a:r>
              <a:rPr sz="2800">
                <a:latin typeface="楷体" panose="02010609060101010101" charset="-122"/>
                <a:ea typeface="楷体" panose="02010609060101010101" charset="-122"/>
              </a:rPr>
              <a:t>①在文中,苏轼用“</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rPr>
              <a:t>”两句描写了曹操的军队在攻破荆州后顺流东下时的军容之盛。</a:t>
            </a:r>
            <a:endParaRPr sz="2800">
              <a:latin typeface="楷体" panose="02010609060101010101" charset="-122"/>
              <a:ea typeface="楷体" panose="02010609060101010101" charset="-122"/>
            </a:endParaRPr>
          </a:p>
          <a:p>
            <a:pPr>
              <a:lnSpc>
                <a:spcPct val="150000"/>
              </a:lnSpc>
            </a:pPr>
            <a:r>
              <a:rPr sz="2800">
                <a:latin typeface="楷体" panose="02010609060101010101" charset="-122"/>
                <a:ea typeface="楷体" panose="02010609060101010101" charset="-122"/>
              </a:rPr>
              <a:t>②在文中,苏轼用“</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rPr>
              <a:t>”两句概括了曹操攻打江东之前饮酒赋诗的英雄气概。</a:t>
            </a:r>
            <a:endParaRPr sz="2800">
              <a:latin typeface="楷体" panose="02010609060101010101" charset="-122"/>
              <a:ea typeface="楷体" panose="02010609060101010101" charset="-122"/>
            </a:endParaRPr>
          </a:p>
          <a:p>
            <a:pPr>
              <a:lnSpc>
                <a:spcPct val="150000"/>
              </a:lnSpc>
            </a:pPr>
            <a:r>
              <a:rPr sz="2800">
                <a:latin typeface="楷体" panose="02010609060101010101" charset="-122"/>
                <a:ea typeface="楷体" panose="02010609060101010101" charset="-122"/>
              </a:rPr>
              <a:t>③文中慨叹人生短促、人很渺小的句子是</a:t>
            </a:r>
            <a:r>
              <a:rPr lang="en-US"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en-US"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a:t>
            </a:r>
            <a:r>
              <a:rPr lang="en-US" altLang="zh-CN" sz="2800">
                <a:latin typeface="楷体" panose="02010609060101010101" charset="-122"/>
                <a:ea typeface="楷体" panose="02010609060101010101" charset="-122"/>
                <a:sym typeface="+mn-ea"/>
              </a:rPr>
              <a:t>        </a:t>
            </a:r>
            <a:endParaRPr sz="2800">
              <a:latin typeface="楷体" panose="02010609060101010101" charset="-122"/>
              <a:ea typeface="楷体" panose="02010609060101010101" charset="-122"/>
            </a:endParaRPr>
          </a:p>
          <a:p>
            <a:pPr>
              <a:lnSpc>
                <a:spcPct val="150000"/>
              </a:lnSpc>
            </a:pPr>
            <a:r>
              <a:rPr sz="2800">
                <a:latin typeface="楷体" panose="02010609060101010101" charset="-122"/>
                <a:ea typeface="楷体" panose="02010609060101010101" charset="-122"/>
              </a:rPr>
              <a:t>④面对永无穷尽的浩瀚长江,苏轼在文中用</a:t>
            </a:r>
            <a:r>
              <a:rPr sz="2800">
                <a:latin typeface="楷体" panose="02010609060101010101" charset="-122"/>
                <a:ea typeface="楷体" panose="02010609060101010101" charset="-122"/>
                <a:sym typeface="+mn-ea"/>
              </a:rPr>
              <a:t>“</a:t>
            </a:r>
            <a:r>
              <a:rPr sz="2800" u="sng">
                <a:latin typeface="楷体" panose="02010609060101010101" charset="-122"/>
                <a:ea typeface="楷体" panose="02010609060101010101" charset="-122"/>
                <a:sym typeface="+mn-ea"/>
              </a:rPr>
              <a:t>	</a:t>
            </a:r>
            <a:r>
              <a:rPr lang="en-US" sz="2800" u="sng">
                <a:latin typeface="楷体" panose="02010609060101010101" charset="-122"/>
                <a:ea typeface="楷体" panose="02010609060101010101" charset="-122"/>
                <a:sym typeface="+mn-ea"/>
              </a:rPr>
              <a:t>         </a:t>
            </a:r>
            <a:r>
              <a:rPr lang="zh-CN" altLang="en-US" sz="2800" u="sng">
                <a:latin typeface="楷体" panose="02010609060101010101" charset="-122"/>
                <a:ea typeface="楷体" panose="02010609060101010101" charset="-122"/>
                <a:sym typeface="+mn-ea"/>
              </a:rPr>
              <a:t>，</a:t>
            </a:r>
            <a:r>
              <a:rPr lang="en-US" altLang="zh-CN" sz="2800" u="sng">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a:t>
            </a:r>
            <a:r>
              <a:rPr sz="2800">
                <a:latin typeface="楷体" panose="02010609060101010101" charset="-122"/>
                <a:ea typeface="楷体" panose="02010609060101010101" charset="-122"/>
              </a:rPr>
              <a:t>直接抒发了人生短暂的感慨。</a:t>
            </a:r>
            <a:endParaRPr sz="28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框 12" title=""/>
          <p:cNvSpPr txBox="1"/>
          <p:nvPr/>
        </p:nvSpPr>
        <p:spPr>
          <a:xfrm>
            <a:off x="7993380" y="1419860"/>
            <a:ext cx="4051935" cy="2258695"/>
          </a:xfrm>
          <a:prstGeom prst="rect">
            <a:avLst/>
          </a:prstGeom>
          <a:noFill/>
          <a:ln>
            <a:solidFill>
              <a:schemeClr val="accent1">
                <a:lumMod val="75000"/>
              </a:schemeClr>
            </a:solidFill>
          </a:ln>
        </p:spPr>
        <p:txBody>
          <a:bodyPr wrap="square" rtlCol="0">
            <a:noAutofit/>
          </a:bodyPr>
          <a:lstStyle/>
          <a:p>
            <a:pPr indent="0" fontAlgn="auto">
              <a:lnSpc>
                <a:spcPct val="125000"/>
              </a:lnSpc>
            </a:pPr>
            <a:r>
              <a:rPr lang="zh-CN" altLang="en-US" sz="2000">
                <a:sym typeface="+mn-ea"/>
              </a:rPr>
              <a:t>识记方法：</a:t>
            </a:r>
            <a:endParaRPr lang="zh-CN" altLang="en-US" sz="2000">
              <a:sym typeface="+mn-ea"/>
            </a:endParaRPr>
          </a:p>
          <a:p>
            <a:pPr indent="0" fontAlgn="auto">
              <a:lnSpc>
                <a:spcPct val="125000"/>
              </a:lnSpc>
            </a:pPr>
            <a:r>
              <a:rPr lang="zh-CN" altLang="en-US" sz="2000"/>
              <a:t>“兴”的本义是“起来,起身”。事物“起来”就是“出现”“发动”的形象表达。由“出现”进一步引申出“创立(门派、学说等)”义。</a:t>
            </a:r>
            <a:endParaRPr lang="zh-CN" altLang="en-US" sz="2000"/>
          </a:p>
        </p:txBody>
      </p:sp>
      <p:sp>
        <p:nvSpPr>
          <p:cNvPr id="5" name="文本框 4" title=""/>
          <p:cNvSpPr txBox="1"/>
          <p:nvPr>
            <p:custDataLst>
              <p:tags r:id="rId2"/>
            </p:custDataLst>
          </p:nvPr>
        </p:nvSpPr>
        <p:spPr>
          <a:xfrm>
            <a:off x="1699260" y="4846955"/>
            <a:ext cx="6841490"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⑧诗歌的一种表现手法，由景物引发抒情</a:t>
            </a:r>
            <a:endParaRPr lang="zh-CN" sz="2800" b="1">
              <a:solidFill>
                <a:srgbClr val="FF0000"/>
              </a:solidFill>
              <a:latin typeface="楷体" panose="02010609060101010101" charset="-122"/>
              <a:ea typeface="楷体" panose="02010609060101010101" charset="-122"/>
              <a:sym typeface="+mn-ea"/>
            </a:endParaRPr>
          </a:p>
        </p:txBody>
      </p:sp>
      <p:sp>
        <p:nvSpPr>
          <p:cNvPr id="3" name="文本框 2" title=""/>
          <p:cNvSpPr txBox="1"/>
          <p:nvPr/>
        </p:nvSpPr>
        <p:spPr>
          <a:xfrm>
            <a:off x="295275" y="-203200"/>
            <a:ext cx="5573395" cy="7194550"/>
          </a:xfrm>
          <a:prstGeom prst="rect">
            <a:avLst/>
          </a:prstGeom>
          <a:noFill/>
        </p:spPr>
        <p:txBody>
          <a:bodyPr wrap="square" rtlCol="0">
            <a:noAutofit/>
          </a:bodyPr>
          <a:lstStyle/>
          <a:p>
            <a:pPr algn="l">
              <a:lnSpc>
                <a:spcPct val="200000"/>
              </a:lnSpc>
            </a:pPr>
            <a:r>
              <a:rPr lang="zh-CN" sz="2400">
                <a:latin typeface="楷体" panose="02010609060101010101" charset="-122"/>
                <a:ea typeface="楷体" panose="02010609060101010101" charset="-122"/>
                <a:sym typeface="+mn-ea"/>
              </a:rPr>
              <a:t>清风徐来,水波不兴(《赤壁赋》)	</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夙兴夜寐,靡有朝矣(《诗经·氓》)</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犹不能不以之兴怀(《兰亭集序》</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怀王怒，大兴师伐秦(《屈原列传》)</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其存君兴国而欲反覆之(《屈原列传》)</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政通人和，百废具兴《岳阳楼记》</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遥襟甫畅，逸兴遄飞(《滕王阁序》)</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《秋兴》	</a:t>
            </a:r>
            <a:endParaRPr lang="zh-CN" sz="2400">
              <a:latin typeface="楷体" panose="02010609060101010101" charset="-122"/>
              <a:ea typeface="楷体" panose="02010609060101010101" charset="-122"/>
              <a:sym typeface="+mn-ea"/>
            </a:endParaRPr>
          </a:p>
          <a:p>
            <a:pPr algn="l">
              <a:lnSpc>
                <a:spcPct val="200000"/>
              </a:lnSpc>
            </a:pPr>
            <a:endParaRPr lang="zh-CN" sz="2400">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36245" y="1463040"/>
            <a:ext cx="11442700" cy="1383665"/>
          </a:xfrm>
          <a:prstGeom prst="rect">
            <a:avLst/>
          </a:prstGeom>
          <a:noFill/>
        </p:spPr>
        <p:txBody>
          <a:bodyPr wrap="square" rtlCol="0">
            <a:spAutoFit/>
          </a:bodyPr>
          <a:lstStyle/>
          <a:p>
            <a:pPr algn="l">
              <a:lnSpc>
                <a:spcPct val="150000"/>
              </a:lnSpc>
            </a:pP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刘邦兴(</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	)兵伐秦,后	刘邦王,大汉兴(	</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)。政通人和，兴(</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	)教育,人才兴(	</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)焉。</a:t>
            </a:r>
            <a:endParaRPr sz="2800">
              <a:latin typeface="楷体" panose="02010609060101010101" charset="-122"/>
              <a:ea typeface="楷体" panose="02010609060101010101" charset="-122"/>
              <a:sym typeface="+mn-ea"/>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custDataLst>
              <p:tags r:id="rId2"/>
            </p:custDataLst>
          </p:nvPr>
        </p:nvSpPr>
        <p:spPr>
          <a:xfrm>
            <a:off x="347980" y="2143125"/>
            <a:ext cx="11844020" cy="138366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“卒”是象形字,甲骨文像衣服有标志。表示奴隶、差役穿的衣服,后引申为“奴隶、差役”。</a:t>
            </a:r>
            <a:endParaRPr sz="2800">
              <a:latin typeface="楷体" panose="02010609060101010101" charset="-122"/>
              <a:ea typeface="楷体" panose="02010609060101010101" charset="-122"/>
            </a:endParaRPr>
          </a:p>
        </p:txBody>
      </p:sp>
      <p:sp>
        <p:nvSpPr>
          <p:cNvPr id="9" name="文本框 8" title=""/>
          <p:cNvSpPr txBox="1"/>
          <p:nvPr>
            <p:custDataLst>
              <p:tags r:id="rId3"/>
            </p:custDataLst>
          </p:nvPr>
        </p:nvSpPr>
        <p:spPr>
          <a:xfrm>
            <a:off x="6494780" y="935355"/>
            <a:ext cx="1360170"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卒</a:t>
            </a:r>
            <a:endParaRPr lang="zh-CN" altLang="en-US" sz="7200">
              <a:solidFill>
                <a:srgbClr val="FF0000"/>
              </a:solidFill>
              <a:latin typeface="楷体" panose="02010609060101010101" charset="-122"/>
              <a:ea typeface="楷体" panose="02010609060101010101" charset="-122"/>
            </a:endParaRPr>
          </a:p>
        </p:txBody>
      </p:sp>
      <p:sp>
        <p:nvSpPr>
          <p:cNvPr id="5" name="标题 1" title=""/>
          <p:cNvSpPr>
            <a:spLocks noGrp="1"/>
          </p:cNvSpPr>
          <p:nvPr>
            <p:custDataLst>
              <p:tags r:id="rId4"/>
            </p:custDataLst>
          </p:nvPr>
        </p:nvSpPr>
        <p:spPr>
          <a:xfrm>
            <a:off x="3905885" y="-9842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4400">
                <a:latin typeface="楷体" panose="02010609060101010101" charset="-122"/>
                <a:ea typeface="楷体" panose="02010609060101010101" charset="-122"/>
              </a:rPr>
              <a:t>1.</a:t>
            </a:r>
            <a:r>
              <a:rPr lang="zh-CN" altLang="en-US" sz="4400">
                <a:latin typeface="楷体" panose="02010609060101010101" charset="-122"/>
                <a:ea typeface="楷体" panose="02010609060101010101" charset="-122"/>
              </a:rPr>
              <a:t>实词积累、识记</a:t>
            </a:r>
            <a:endParaRPr lang="zh-CN" altLang="en-US" sz="4400">
              <a:latin typeface="楷体" panose="02010609060101010101" charset="-122"/>
              <a:ea typeface="楷体" panose="02010609060101010101" charset="-122"/>
            </a:endParaRPr>
          </a:p>
        </p:txBody>
      </p:sp>
      <p:pic>
        <p:nvPicPr>
          <p:cNvPr id="7" name="图片 6" title=""/>
          <p:cNvPicPr>
            <a:picLocks noChangeAspect="1"/>
          </p:cNvPicPr>
          <p:nvPr>
            <p:custDataLst>
              <p:tags r:id="rId6"/>
            </p:custDataLst>
          </p:nvPr>
        </p:nvPicPr>
        <p:blipFill>
          <a:blip r:embed="rId5"/>
          <a:stretch>
            <a:fillRect/>
          </a:stretch>
        </p:blipFill>
        <p:spPr>
          <a:xfrm>
            <a:off x="4552950" y="935355"/>
            <a:ext cx="1028700" cy="1457325"/>
          </a:xfrm>
          <a:prstGeom prst="rect">
            <a:avLst/>
          </a:prstGeom>
        </p:spPr>
      </p:pic>
    </p:spTree>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框 12" title=""/>
          <p:cNvSpPr txBox="1"/>
          <p:nvPr/>
        </p:nvSpPr>
        <p:spPr>
          <a:xfrm>
            <a:off x="215265" y="3957320"/>
            <a:ext cx="11819890" cy="2092325"/>
          </a:xfrm>
          <a:prstGeom prst="rect">
            <a:avLst/>
          </a:prstGeom>
          <a:noFill/>
          <a:ln>
            <a:solidFill>
              <a:schemeClr val="accent1">
                <a:lumMod val="75000"/>
              </a:schemeClr>
            </a:solidFill>
          </a:ln>
        </p:spPr>
        <p:txBody>
          <a:bodyPr wrap="square" rtlCol="0">
            <a:noAutofit/>
          </a:bodyPr>
          <a:lstStyle/>
          <a:p>
            <a:pPr indent="0" fontAlgn="auto">
              <a:lnSpc>
                <a:spcPct val="125000"/>
              </a:lnSpc>
            </a:pPr>
            <a:r>
              <a:rPr lang="zh-CN" altLang="en-US" sz="2000">
                <a:sym typeface="+mn-ea"/>
              </a:rPr>
              <a:t>识记方法：</a:t>
            </a:r>
            <a:endParaRPr lang="zh-CN" altLang="en-US" sz="2000">
              <a:sym typeface="+mn-ea"/>
            </a:endParaRPr>
          </a:p>
          <a:p>
            <a:pPr indent="0" fontAlgn="auto">
              <a:lnSpc>
                <a:spcPct val="125000"/>
              </a:lnSpc>
            </a:pPr>
            <a:r>
              <a:rPr lang="zh-CN" altLang="en-US" sz="2000"/>
              <a:t>“卒”的本义是肚子上的创伤。(甲骨文字形外部是一“衣”字表示肚子，内里是交叉文饰,乃是肚子上的花纹,这是指狩猎或战争中搏杀后的伤口。)由于古代医疗技术差,肚子受伤意味着“死亡”,因而“卒”有“死亡”义;这一意义后来写作“猝”,表示突然死去，故后“卒”亦有“突然,匆忙”的意义。“死”就是生命“完毕”，由此进一步虚化为副词“终于”。</a:t>
            </a:r>
            <a:endParaRPr lang="zh-CN" altLang="en-US" sz="2000"/>
          </a:p>
        </p:txBody>
      </p:sp>
      <p:sp>
        <p:nvSpPr>
          <p:cNvPr id="5" name="文本框 4" title=""/>
          <p:cNvSpPr txBox="1"/>
          <p:nvPr>
            <p:custDataLst>
              <p:tags r:id="rId2"/>
            </p:custDataLst>
          </p:nvPr>
        </p:nvSpPr>
        <p:spPr>
          <a:xfrm>
            <a:off x="5776595" y="3003550"/>
            <a:ext cx="4525010" cy="953135"/>
          </a:xfrm>
          <a:prstGeom prst="rect">
            <a:avLst/>
          </a:prstGeom>
          <a:noFill/>
        </p:spPr>
        <p:txBody>
          <a:bodyPr wrap="square" rtlCol="0">
            <a:spAutoFit/>
          </a:bodyPr>
          <a:lstStyle/>
          <a:p>
            <a:pPr algn="l">
              <a:lnSpc>
                <a:spcPct val="200000"/>
              </a:lnSpc>
            </a:pPr>
            <a:r>
              <a:rPr lang="zh-CN" sz="2800">
                <a:solidFill>
                  <a:srgbClr val="FF0000"/>
                </a:solidFill>
                <a:latin typeface="楷体" panose="02010609060101010101" charset="-122"/>
                <a:ea typeface="楷体" panose="02010609060101010101" charset="-122"/>
                <a:sym typeface="+mn-ea"/>
              </a:rPr>
              <a:t>同“猝”,突然，仓猝,匆忙</a:t>
            </a:r>
            <a:endParaRPr lang="zh-CN" sz="2800" b="1">
              <a:solidFill>
                <a:srgbClr val="FF0000"/>
              </a:solidFill>
              <a:latin typeface="楷体" panose="02010609060101010101" charset="-122"/>
              <a:ea typeface="楷体" panose="02010609060101010101" charset="-122"/>
              <a:sym typeface="+mn-ea"/>
            </a:endParaRPr>
          </a:p>
        </p:txBody>
      </p:sp>
      <p:sp>
        <p:nvSpPr>
          <p:cNvPr id="3" name="文本框 2" title=""/>
          <p:cNvSpPr txBox="1"/>
          <p:nvPr/>
        </p:nvSpPr>
        <p:spPr>
          <a:xfrm>
            <a:off x="215900" y="144780"/>
            <a:ext cx="6356985" cy="7194550"/>
          </a:xfrm>
          <a:prstGeom prst="rect">
            <a:avLst/>
          </a:prstGeom>
          <a:noFill/>
        </p:spPr>
        <p:txBody>
          <a:bodyPr wrap="square" rtlCol="0">
            <a:noAutofit/>
          </a:bodyPr>
          <a:lstStyle/>
          <a:p>
            <a:pPr algn="l">
              <a:lnSpc>
                <a:spcPct val="200000"/>
              </a:lnSpc>
            </a:pPr>
            <a:r>
              <a:rPr lang="zh-CN" sz="2400">
                <a:latin typeface="楷体" panose="02010609060101010101" charset="-122"/>
                <a:ea typeface="楷体" panose="02010609060101010101" charset="-122"/>
                <a:sym typeface="+mn-ea"/>
              </a:rPr>
              <a:t>盈虚者如彼，而卒莫消长也(《赤壁赋》)</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旦日飨士卒，为击破沛公军(《鸿门宴》)</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磐石方且厚,可以卒千年(《孔雀东南飞》)</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年六十二,永和四年卒(《张衡传》)</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卒起不意,尽失其度(《荆轲刺秦王》)	</a:t>
            </a:r>
            <a:endParaRPr lang="zh-CN" sz="2400">
              <a:latin typeface="楷体" panose="02010609060101010101" charset="-122"/>
              <a:ea typeface="楷体" panose="02010609060101010101" charset="-122"/>
              <a:sym typeface="+mn-ea"/>
            </a:endParaRPr>
          </a:p>
          <a:p>
            <a:pPr algn="l">
              <a:lnSpc>
                <a:spcPct val="200000"/>
              </a:lnSpc>
            </a:pPr>
            <a:r>
              <a:rPr lang="zh-CN" sz="2400">
                <a:latin typeface="楷体" panose="02010609060101010101" charset="-122"/>
                <a:ea typeface="楷体" panose="02010609060101010101" charset="-122"/>
                <a:sym typeface="+mn-ea"/>
              </a:rPr>
              <a:t>	</a:t>
            </a:r>
            <a:endParaRPr lang="zh-CN" sz="2400">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79095" y="1463040"/>
            <a:ext cx="11442700" cy="2030095"/>
          </a:xfrm>
          <a:prstGeom prst="rect">
            <a:avLst/>
          </a:prstGeom>
          <a:noFill/>
        </p:spPr>
        <p:txBody>
          <a:bodyPr wrap="square" rtlCol="0">
            <a:spAutoFit/>
          </a:bodyPr>
          <a:lstStyle/>
          <a:p>
            <a:pPr algn="l">
              <a:lnSpc>
                <a:spcPct val="150000"/>
              </a:lnSpc>
            </a:pP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韩信拜大将军，率士卒(</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)与项王战，卒(</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	)起不意。项王难于应付,节节败退后卒(	</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)于乌江，而卒(</a:t>
            </a: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	)成万世威名。</a:t>
            </a:r>
            <a:endParaRPr sz="2800">
              <a:latin typeface="楷体" panose="02010609060101010101" charset="-122"/>
              <a:ea typeface="楷体" panose="02010609060101010101" charset="-122"/>
              <a:sym typeface="+mn-ea"/>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迁移小练</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custDataLst>
              <p:tags r:id="rId2"/>
            </p:custDataLst>
          </p:nvPr>
        </p:nvSpPr>
        <p:spPr>
          <a:xfrm>
            <a:off x="245110" y="774065"/>
            <a:ext cx="7600315" cy="4523105"/>
          </a:xfrm>
          <a:prstGeom prst="rect">
            <a:avLst/>
          </a:prstGeom>
          <a:noFill/>
        </p:spPr>
        <p:txBody>
          <a:bodyPr wrap="square" rtlCol="0">
            <a:spAutoFit/>
          </a:bodyPr>
          <a:lstStyle/>
          <a:p>
            <a:pPr>
              <a:lnSpc>
                <a:spcPct val="150000"/>
              </a:lnSpc>
            </a:pPr>
            <a:r>
              <a:rPr sz="2400">
                <a:latin typeface="楷体" panose="02010609060101010101" charset="-122"/>
                <a:ea typeface="楷体" panose="02010609060101010101" charset="-122"/>
              </a:rPr>
              <a:t>(1)说出下列句子中加点词的义项。</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①师者，</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传道受业解惑也(《师说》)</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②圣人之</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为圣(《师说》)</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③此吾</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敢率性就死不顾汝也(《与妻书》)</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④</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游目骋怀,足以极视听之娱(《兰亭集序》)</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⑤</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兴怀，其致一也(《兰亭集序》)</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⑥今君实</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见教者(《答司马谏议书》)</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⑦(贼)必于渡淮之</a:t>
            </a:r>
            <a:r>
              <a:rPr sz="2400" b="1">
                <a:solidFill>
                  <a:srgbClr val="FF0000"/>
                </a:solidFill>
                <a:latin typeface="楷体" panose="02010609060101010101" charset="-122"/>
                <a:ea typeface="楷体" panose="02010609060101010101" charset="-122"/>
              </a:rPr>
              <a:t>所以</a:t>
            </a:r>
            <a:r>
              <a:rPr sz="2400">
                <a:latin typeface="楷体" panose="02010609060101010101" charset="-122"/>
                <a:ea typeface="楷体" panose="02010609060101010101" charset="-122"/>
              </a:rPr>
              <a:t>火记其浅处(《北史·傅永传》)</a:t>
            </a:r>
            <a:endParaRPr sz="2400">
              <a:latin typeface="楷体" panose="02010609060101010101" charset="-122"/>
              <a:ea typeface="楷体" panose="02010609060101010101" charset="-122"/>
            </a:endParaRPr>
          </a:p>
        </p:txBody>
      </p:sp>
      <p:sp>
        <p:nvSpPr>
          <p:cNvPr id="5" name="标题 1" title=""/>
          <p:cNvSpPr>
            <a:spLocks noGrp="1"/>
          </p:cNvSpPr>
          <p:nvPr>
            <p:custDataLst>
              <p:tags r:id="rId3"/>
            </p:custDataLst>
          </p:nvPr>
        </p:nvSpPr>
        <p:spPr>
          <a:xfrm>
            <a:off x="4387215" y="-14160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2.</a:t>
            </a:r>
            <a:r>
              <a:rPr lang="zh-CN" altLang="en-US" sz="4400">
                <a:latin typeface="楷体" panose="02010609060101010101" charset="-122"/>
                <a:ea typeface="楷体" panose="02010609060101010101" charset="-122"/>
              </a:rPr>
              <a:t>重点虚词</a:t>
            </a:r>
            <a:endParaRPr lang="zh-CN" altLang="en-US" sz="4400">
              <a:latin typeface="楷体" panose="02010609060101010101" charset="-122"/>
              <a:ea typeface="楷体" panose="02010609060101010101" charset="-122"/>
            </a:endParaRPr>
          </a:p>
        </p:txBody>
      </p:sp>
      <p:sp>
        <p:nvSpPr>
          <p:cNvPr id="13" name="文本框 12" title=""/>
          <p:cNvSpPr txBox="1"/>
          <p:nvPr>
            <p:custDataLst>
              <p:tags r:id="rId4"/>
            </p:custDataLst>
          </p:nvPr>
        </p:nvSpPr>
        <p:spPr>
          <a:xfrm>
            <a:off x="8205470" y="1049020"/>
            <a:ext cx="3898900" cy="2062480"/>
          </a:xfrm>
          <a:prstGeom prst="rect">
            <a:avLst/>
          </a:prstGeom>
          <a:noFill/>
          <a:ln>
            <a:solidFill>
              <a:schemeClr val="accent1">
                <a:lumMod val="75000"/>
              </a:schemeClr>
            </a:solidFill>
          </a:ln>
        </p:spPr>
        <p:txBody>
          <a:bodyPr wrap="square" rtlCol="0">
            <a:noAutofit/>
          </a:bodyPr>
          <a:lstStyle/>
          <a:p>
            <a:pPr indent="0" fontAlgn="auto">
              <a:lnSpc>
                <a:spcPct val="125000"/>
              </a:lnSpc>
            </a:pPr>
            <a:r>
              <a:rPr lang="zh-CN" altLang="en-US" sz="2000">
                <a:sym typeface="+mn-ea"/>
              </a:rPr>
              <a:t>点拨：</a:t>
            </a:r>
            <a:endParaRPr lang="zh-CN" altLang="en-US" sz="2000">
              <a:sym typeface="+mn-ea"/>
            </a:endParaRPr>
          </a:p>
          <a:p>
            <a:pPr indent="0" fontAlgn="auto">
              <a:lnSpc>
                <a:spcPct val="125000"/>
              </a:lnSpc>
            </a:pPr>
            <a:r>
              <a:rPr lang="zh-CN" altLang="en-US" sz="2000"/>
              <a:t>“所以”在一般情况下是一个固定结构，有表示原因和凭借两个意思。但也有例外，如上面的⑦。总之,需结合语境灵活辨析。</a:t>
            </a:r>
            <a:endParaRPr lang="zh-CN" altLang="en-US" sz="2000"/>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379095" y="843915"/>
            <a:ext cx="11442700" cy="3969385"/>
          </a:xfrm>
          <a:prstGeom prst="rect">
            <a:avLst/>
          </a:prstGeom>
          <a:noFill/>
        </p:spPr>
        <p:txBody>
          <a:bodyPr wrap="square" rtlCol="0">
            <a:spAutoFit/>
          </a:bodyPr>
          <a:lstStyle/>
          <a:p>
            <a:pPr algn="l">
              <a:lnSpc>
                <a:spcPct val="150000"/>
              </a:lnSpc>
            </a:pPr>
            <a:r>
              <a:rPr sz="2800">
                <a:latin typeface="楷体" panose="02010609060101010101" charset="-122"/>
                <a:ea typeface="楷体" panose="02010609060101010101" charset="-122"/>
                <a:sym typeface="+mn-ea"/>
              </a:rPr>
              <a:t>翻译下面文段中画线的句子,注意加点词语的翻译。</a:t>
            </a:r>
            <a:endParaRPr sz="2800">
              <a:latin typeface="楷体" panose="02010609060101010101" charset="-122"/>
              <a:ea typeface="楷体" panose="02010609060101010101" charset="-122"/>
              <a:sym typeface="+mn-ea"/>
            </a:endParaRPr>
          </a:p>
          <a:p>
            <a:pPr algn="l">
              <a:lnSpc>
                <a:spcPct val="150000"/>
              </a:lnSpc>
            </a:pPr>
            <a:r>
              <a:rPr lang="en-US" sz="2800">
                <a:latin typeface="楷体" panose="02010609060101010101" charset="-122"/>
                <a:ea typeface="楷体" panose="02010609060101010101" charset="-122"/>
                <a:sym typeface="+mn-ea"/>
              </a:rPr>
              <a:t>    </a:t>
            </a:r>
            <a:r>
              <a:rPr sz="2800">
                <a:latin typeface="楷体" panose="02010609060101010101" charset="-122"/>
                <a:ea typeface="楷体" panose="02010609060101010101" charset="-122"/>
                <a:sym typeface="+mn-ea"/>
              </a:rPr>
              <a:t>(2019·全国Ⅲ)吴起为西河守,甚有声名。魏置相,相田文。吴起不悦,谓田文曰:“请与子论功,可乎?”文曰:“主少国疑,大臣未附,百姓不信,方是之时,属之于子乎?属之于我乎?”起默然良久,曰:“属之子矣。”</a:t>
            </a:r>
            <a:r>
              <a:rPr sz="2800" u="sng">
                <a:latin typeface="楷体" panose="02010609060101010101" charset="-122"/>
                <a:ea typeface="楷体" panose="02010609060101010101" charset="-122"/>
                <a:sym typeface="+mn-ea"/>
              </a:rPr>
              <a:t>文曰:“此</a:t>
            </a:r>
            <a:r>
              <a:rPr sz="2800" u="sng">
                <a:solidFill>
                  <a:srgbClr val="FF0000"/>
                </a:solidFill>
                <a:latin typeface="楷体" panose="02010609060101010101" charset="-122"/>
                <a:ea typeface="楷体" panose="02010609060101010101" charset="-122"/>
                <a:sym typeface="+mn-ea"/>
              </a:rPr>
              <a:t>乃</a:t>
            </a:r>
            <a:r>
              <a:rPr sz="2800" u="sng">
                <a:latin typeface="楷体" panose="02010609060101010101" charset="-122"/>
                <a:ea typeface="楷体" panose="02010609060101010101" charset="-122"/>
                <a:sym typeface="+mn-ea"/>
              </a:rPr>
              <a:t>吾</a:t>
            </a:r>
            <a:r>
              <a:rPr sz="2800" u="sng">
                <a:solidFill>
                  <a:srgbClr val="FF0000"/>
                </a:solidFill>
                <a:latin typeface="楷体" panose="02010609060101010101" charset="-122"/>
                <a:ea typeface="楷体" panose="02010609060101010101" charset="-122"/>
                <a:sym typeface="+mn-ea"/>
              </a:rPr>
              <a:t>所以</a:t>
            </a:r>
            <a:r>
              <a:rPr sz="2800" u="sng">
                <a:latin typeface="楷体" panose="02010609060101010101" charset="-122"/>
                <a:ea typeface="楷体" panose="02010609060101010101" charset="-122"/>
                <a:sym typeface="+mn-ea"/>
              </a:rPr>
              <a:t>居子之上也。”吴起</a:t>
            </a:r>
            <a:r>
              <a:rPr sz="2800" u="sng">
                <a:solidFill>
                  <a:srgbClr val="FF0000"/>
                </a:solidFill>
                <a:latin typeface="楷体" panose="02010609060101010101" charset="-122"/>
                <a:ea typeface="楷体" panose="02010609060101010101" charset="-122"/>
                <a:sym typeface="+mn-ea"/>
              </a:rPr>
              <a:t>乃</a:t>
            </a:r>
            <a:r>
              <a:rPr sz="2800" u="sng">
                <a:latin typeface="楷体" panose="02010609060101010101" charset="-122"/>
                <a:ea typeface="楷体" panose="02010609060101010101" charset="-122"/>
                <a:sym typeface="+mn-ea"/>
              </a:rPr>
              <a:t>自知弗如田文。</a:t>
            </a:r>
            <a:endParaRPr sz="2800">
              <a:latin typeface="楷体" panose="02010609060101010101" charset="-122"/>
              <a:ea typeface="楷体" panose="02010609060101010101" charset="-122"/>
              <a:sym typeface="+mn-ea"/>
            </a:endParaRPr>
          </a:p>
          <a:p>
            <a:pPr algn="r">
              <a:lnSpc>
                <a:spcPct val="150000"/>
              </a:lnSpc>
            </a:pPr>
            <a:r>
              <a:rPr sz="2800">
                <a:latin typeface="楷体" panose="02010609060101010101" charset="-122"/>
                <a:ea typeface="楷体" panose="02010609060101010101" charset="-122"/>
                <a:sym typeface="+mn-ea"/>
              </a:rPr>
              <a:t>(节选自《史记·孙子吴起列传》)</a:t>
            </a:r>
            <a:endParaRPr sz="2800">
              <a:latin typeface="楷体" panose="02010609060101010101" charset="-122"/>
              <a:ea typeface="楷体" panose="02010609060101010101" charset="-122"/>
              <a:sym typeface="+mn-ea"/>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迁移运用</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custDataLst>
              <p:tags r:id="rId2"/>
            </p:custDataLst>
          </p:nvPr>
        </p:nvSpPr>
        <p:spPr>
          <a:xfrm>
            <a:off x="511810" y="726440"/>
            <a:ext cx="7600315" cy="3415030"/>
          </a:xfrm>
          <a:prstGeom prst="rect">
            <a:avLst/>
          </a:prstGeom>
          <a:noFill/>
        </p:spPr>
        <p:txBody>
          <a:bodyPr wrap="square" rtlCol="0">
            <a:spAutoFit/>
          </a:bodyPr>
          <a:lstStyle/>
          <a:p>
            <a:pPr>
              <a:lnSpc>
                <a:spcPct val="150000"/>
              </a:lnSpc>
            </a:pPr>
            <a:r>
              <a:rPr sz="2400">
                <a:latin typeface="楷体" panose="02010609060101010101" charset="-122"/>
                <a:ea typeface="楷体" panose="02010609060101010101" charset="-122"/>
              </a:rPr>
              <a:t>(1)解释下面两组句子中加点的词语,体会其活用特点。[第1组]</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①乌鹊南飞:</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②西望夏口:</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③东望武昌:</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④大石侧立千尺:</a:t>
            </a:r>
            <a:endParaRPr sz="2400">
              <a:latin typeface="楷体" panose="02010609060101010101" charset="-122"/>
              <a:ea typeface="楷体" panose="02010609060101010101" charset="-122"/>
            </a:endParaRPr>
          </a:p>
        </p:txBody>
      </p:sp>
      <p:sp>
        <p:nvSpPr>
          <p:cNvPr id="5" name="标题 1" title=""/>
          <p:cNvSpPr>
            <a:spLocks noGrp="1"/>
          </p:cNvSpPr>
          <p:nvPr>
            <p:custDataLst>
              <p:tags r:id="rId3"/>
            </p:custDataLst>
          </p:nvPr>
        </p:nvSpPr>
        <p:spPr>
          <a:xfrm>
            <a:off x="3414395" y="-257175"/>
            <a:ext cx="5727700" cy="978535"/>
          </a:xfrm>
          <a:prstGeom prst="rect">
            <a:avLst/>
          </a:prstGeom>
        </p:spPr>
        <p:txBody>
          <a:bodyPr vert="horz" lIns="91440" tIns="45720" rIns="91440" bIns="45720" rtlCol="0" anchor="b">
            <a:normAutofit fontScale="7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3.掌握名词的活用规律及特点</a:t>
            </a:r>
            <a:endParaRPr lang="en-US" sz="4400">
              <a:latin typeface="楷体" panose="02010609060101010101" charset="-122"/>
              <a:ea typeface="楷体" panose="02010609060101010101" charset="-122"/>
            </a:endParaRPr>
          </a:p>
        </p:txBody>
      </p:sp>
      <p:sp>
        <p:nvSpPr>
          <p:cNvPr id="6" name="文本框 5" title=""/>
          <p:cNvSpPr txBox="1"/>
          <p:nvPr/>
        </p:nvSpPr>
        <p:spPr>
          <a:xfrm>
            <a:off x="5899150" y="1544955"/>
            <a:ext cx="4064000" cy="2861310"/>
          </a:xfrm>
          <a:prstGeom prst="rect">
            <a:avLst/>
          </a:prstGeom>
          <a:noFill/>
        </p:spPr>
        <p:txBody>
          <a:bodyPr wrap="square" rtlCol="0">
            <a:spAutoFit/>
          </a:bodyPr>
          <a:lstStyle/>
          <a:p>
            <a:pPr>
              <a:lnSpc>
                <a:spcPct val="150000"/>
              </a:lnSpc>
            </a:pPr>
            <a:r>
              <a:rPr sz="2400">
                <a:latin typeface="楷体" panose="02010609060101010101" charset="-122"/>
                <a:ea typeface="楷体" panose="02010609060101010101" charset="-122"/>
                <a:sym typeface="+mn-ea"/>
              </a:rPr>
              <a:t>⑤既东封郑:</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sym typeface="+mn-ea"/>
              </a:rPr>
              <a:t>⑥吾得兄事之:</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sym typeface="+mn-ea"/>
              </a:rPr>
              <a:t>⑦常以身翼蔽沛公:</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sym typeface="+mn-ea"/>
              </a:rPr>
              <a:t>⑧项伯乃夜驰之沛公军:</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sym typeface="+mn-ea"/>
              </a:rPr>
              <a:t>⑨头发上指</a:t>
            </a:r>
            <a:endParaRPr lang="zh-CN" altLang="en-US" sz="2400"/>
          </a:p>
        </p:txBody>
      </p:sp>
      <p:sp>
        <p:nvSpPr>
          <p:cNvPr id="8" name="文本框 7" title=""/>
          <p:cNvSpPr txBox="1"/>
          <p:nvPr>
            <p:custDataLst>
              <p:tags r:id="rId4"/>
            </p:custDataLst>
          </p:nvPr>
        </p:nvSpPr>
        <p:spPr>
          <a:xfrm>
            <a:off x="335915" y="4276725"/>
            <a:ext cx="11856085" cy="1694180"/>
          </a:xfrm>
          <a:prstGeom prst="rect">
            <a:avLst/>
          </a:prstGeom>
          <a:noFill/>
          <a:ln>
            <a:solidFill>
              <a:schemeClr val="accent1">
                <a:lumMod val="75000"/>
              </a:schemeClr>
            </a:solidFill>
          </a:ln>
        </p:spPr>
        <p:txBody>
          <a:bodyPr wrap="square" rtlCol="0">
            <a:noAutofit/>
          </a:bodyPr>
          <a:lstStyle/>
          <a:p>
            <a:pPr indent="0" fontAlgn="auto">
              <a:lnSpc>
                <a:spcPct val="125000"/>
              </a:lnSpc>
            </a:pPr>
            <a:r>
              <a:rPr lang="zh-CN" altLang="en-US" sz="2000">
                <a:sym typeface="+mn-ea"/>
              </a:rPr>
              <a:t>点拨：</a:t>
            </a:r>
            <a:endParaRPr lang="zh-CN" altLang="en-US" sz="2000">
              <a:sym typeface="+mn-ea"/>
            </a:endParaRPr>
          </a:p>
          <a:p>
            <a:pPr indent="0" fontAlgn="auto">
              <a:lnSpc>
                <a:spcPct val="125000"/>
              </a:lnSpc>
            </a:pPr>
            <a:r>
              <a:rPr lang="zh-CN" altLang="en-US" sz="2000"/>
              <a:t>以上加点词语为名词活用作状语。名词作状语有一个特点:该名词用在动词或形容词前如果不构成主谓关系,那么,它一定作状语。或者说,只要是处于主谓之间的名词一般都作状语。如“乌鹊南飞”,该句主谓关系为“乌鹊飞”,而“南”这个名词处在其中,只能作状语，“向南”。</a:t>
            </a:r>
            <a:endParaRPr lang="zh-CN" altLang="en-US" sz="2000"/>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custDataLst>
              <p:tags r:id="rId2"/>
            </p:custDataLst>
          </p:nvPr>
        </p:nvSpPr>
        <p:spPr>
          <a:xfrm>
            <a:off x="511810" y="478790"/>
            <a:ext cx="7600315" cy="3415030"/>
          </a:xfrm>
          <a:prstGeom prst="rect">
            <a:avLst/>
          </a:prstGeom>
          <a:noFill/>
        </p:spPr>
        <p:txBody>
          <a:bodyPr wrap="square" rtlCol="0">
            <a:spAutoFit/>
          </a:bodyPr>
          <a:lstStyle/>
          <a:p>
            <a:pPr>
              <a:lnSpc>
                <a:spcPct val="150000"/>
              </a:lnSpc>
            </a:pPr>
            <a:r>
              <a:rPr sz="2400">
                <a:latin typeface="楷体" panose="02010609060101010101" charset="-122"/>
                <a:ea typeface="楷体" panose="02010609060101010101" charset="-122"/>
              </a:rPr>
              <a:t>(1)解释下面两组句子中加点的词语,体会其活用特点。[第</a:t>
            </a:r>
            <a:r>
              <a:rPr lang="en-US" sz="2400">
                <a:latin typeface="楷体" panose="02010609060101010101" charset="-122"/>
                <a:ea typeface="楷体" panose="02010609060101010101" charset="-122"/>
              </a:rPr>
              <a:t>2</a:t>
            </a:r>
            <a:r>
              <a:rPr sz="2400">
                <a:latin typeface="楷体" panose="02010609060101010101" charset="-122"/>
                <a:ea typeface="楷体" panose="02010609060101010101" charset="-122"/>
              </a:rPr>
              <a:t>组]</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①方其破荆州，下江陵;</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②名我固当:</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③况吾与子渔樵于江渚之上:</a:t>
            </a:r>
            <a:endParaRPr sz="2400">
              <a:latin typeface="楷体" panose="02010609060101010101" charset="-122"/>
              <a:ea typeface="楷体" panose="02010609060101010101" charset="-122"/>
            </a:endParaRPr>
          </a:p>
          <a:p>
            <a:pPr>
              <a:lnSpc>
                <a:spcPct val="150000"/>
              </a:lnSpc>
            </a:pPr>
            <a:r>
              <a:rPr sz="2400">
                <a:latin typeface="楷体" panose="02010609060101010101" charset="-122"/>
                <a:ea typeface="楷体" panose="02010609060101010101" charset="-122"/>
              </a:rPr>
              <a:t>④后世之谬其传而莫能名者:</a:t>
            </a:r>
            <a:endParaRPr sz="2400">
              <a:latin typeface="楷体" panose="02010609060101010101" charset="-122"/>
              <a:ea typeface="楷体" panose="02010609060101010101" charset="-122"/>
            </a:endParaRPr>
          </a:p>
        </p:txBody>
      </p:sp>
      <p:sp>
        <p:nvSpPr>
          <p:cNvPr id="5" name="标题 1" title=""/>
          <p:cNvSpPr>
            <a:spLocks noGrp="1"/>
          </p:cNvSpPr>
          <p:nvPr>
            <p:custDataLst>
              <p:tags r:id="rId3"/>
            </p:custDataLst>
          </p:nvPr>
        </p:nvSpPr>
        <p:spPr>
          <a:xfrm>
            <a:off x="3414395" y="-257175"/>
            <a:ext cx="5727700" cy="978535"/>
          </a:xfrm>
          <a:prstGeom prst="rect">
            <a:avLst/>
          </a:prstGeom>
        </p:spPr>
        <p:txBody>
          <a:bodyPr vert="horz" lIns="91440" tIns="45720" rIns="91440" bIns="45720" rtlCol="0" anchor="b">
            <a:normAutofit fontScale="7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sz="4400">
                <a:latin typeface="楷体" panose="02010609060101010101" charset="-122"/>
                <a:ea typeface="楷体" panose="02010609060101010101" charset="-122"/>
              </a:rPr>
              <a:t>3.掌握名词的活用规律及特点</a:t>
            </a:r>
            <a:endParaRPr lang="en-US" sz="4400">
              <a:latin typeface="楷体" panose="02010609060101010101" charset="-122"/>
              <a:ea typeface="楷体" panose="02010609060101010101" charset="-122"/>
            </a:endParaRPr>
          </a:p>
        </p:txBody>
      </p:sp>
      <p:sp>
        <p:nvSpPr>
          <p:cNvPr id="6" name="文本框 5" title=""/>
          <p:cNvSpPr txBox="1"/>
          <p:nvPr/>
        </p:nvSpPr>
        <p:spPr>
          <a:xfrm>
            <a:off x="6878320" y="1453515"/>
            <a:ext cx="4064000" cy="2306955"/>
          </a:xfrm>
          <a:prstGeom prst="rect">
            <a:avLst/>
          </a:prstGeom>
          <a:noFill/>
        </p:spPr>
        <p:txBody>
          <a:bodyPr wrap="square" rtlCol="0">
            <a:spAutoFit/>
          </a:bodyPr>
          <a:lstStyle/>
          <a:p>
            <a:pPr>
              <a:lnSpc>
                <a:spcPct val="150000"/>
              </a:lnSpc>
            </a:pPr>
            <a:r>
              <a:rPr sz="2400">
                <a:latin typeface="楷体" panose="02010609060101010101" charset="-122"/>
                <a:ea typeface="楷体" panose="02010609060101010101" charset="-122"/>
                <a:sym typeface="+mn-ea"/>
              </a:rPr>
              <a:t>⑤范增数目项王:</a:t>
            </a:r>
            <a:endParaRPr sz="2400">
              <a:latin typeface="楷体" panose="02010609060101010101" charset="-122"/>
              <a:ea typeface="楷体" panose="02010609060101010101" charset="-122"/>
              <a:sym typeface="+mn-ea"/>
            </a:endParaRPr>
          </a:p>
          <a:p>
            <a:pPr>
              <a:lnSpc>
                <a:spcPct val="150000"/>
              </a:lnSpc>
            </a:pPr>
            <a:r>
              <a:rPr sz="2400">
                <a:latin typeface="楷体" panose="02010609060101010101" charset="-122"/>
                <a:ea typeface="楷体" panose="02010609060101010101" charset="-122"/>
                <a:sym typeface="+mn-ea"/>
              </a:rPr>
              <a:t>⑥君子不齿:</a:t>
            </a:r>
            <a:endParaRPr sz="2400">
              <a:latin typeface="楷体" panose="02010609060101010101" charset="-122"/>
              <a:ea typeface="楷体" panose="02010609060101010101" charset="-122"/>
              <a:sym typeface="+mn-ea"/>
            </a:endParaRPr>
          </a:p>
          <a:p>
            <a:pPr>
              <a:lnSpc>
                <a:spcPct val="150000"/>
              </a:lnSpc>
            </a:pPr>
            <a:r>
              <a:rPr sz="2400">
                <a:latin typeface="楷体" panose="02010609060101010101" charset="-122"/>
                <a:ea typeface="楷体" panose="02010609060101010101" charset="-122"/>
                <a:sym typeface="+mn-ea"/>
              </a:rPr>
              <a:t>⑦沛公欲王关中:</a:t>
            </a:r>
            <a:endParaRPr sz="2400">
              <a:latin typeface="楷体" panose="02010609060101010101" charset="-122"/>
              <a:ea typeface="楷体" panose="02010609060101010101" charset="-122"/>
              <a:sym typeface="+mn-ea"/>
            </a:endParaRPr>
          </a:p>
          <a:p>
            <a:pPr>
              <a:lnSpc>
                <a:spcPct val="150000"/>
              </a:lnSpc>
            </a:pPr>
            <a:r>
              <a:rPr sz="2400">
                <a:latin typeface="楷体" panose="02010609060101010101" charset="-122"/>
                <a:ea typeface="楷体" panose="02010609060101010101" charset="-122"/>
                <a:sym typeface="+mn-ea"/>
              </a:rPr>
              <a:t>⑧顺流而东也:</a:t>
            </a:r>
            <a:endParaRPr sz="2400">
              <a:latin typeface="楷体" panose="02010609060101010101" charset="-122"/>
              <a:ea typeface="楷体" panose="02010609060101010101" charset="-122"/>
              <a:sym typeface="+mn-ea"/>
            </a:endParaRPr>
          </a:p>
        </p:txBody>
      </p:sp>
      <p:sp>
        <p:nvSpPr>
          <p:cNvPr id="8" name="文本框 7" title=""/>
          <p:cNvSpPr txBox="1"/>
          <p:nvPr/>
        </p:nvSpPr>
        <p:spPr>
          <a:xfrm>
            <a:off x="1636395" y="3760470"/>
            <a:ext cx="8590280" cy="2605405"/>
          </a:xfrm>
          <a:prstGeom prst="rect">
            <a:avLst/>
          </a:prstGeom>
          <a:noFill/>
          <a:ln>
            <a:solidFill>
              <a:schemeClr val="accent1">
                <a:lumMod val="75000"/>
              </a:schemeClr>
            </a:solidFill>
          </a:ln>
        </p:spPr>
        <p:txBody>
          <a:bodyPr wrap="square" rtlCol="0">
            <a:noAutofit/>
          </a:bodyPr>
          <a:lstStyle/>
          <a:p>
            <a:pPr indent="0" fontAlgn="auto">
              <a:lnSpc>
                <a:spcPct val="125000"/>
              </a:lnSpc>
            </a:pPr>
            <a:r>
              <a:rPr lang="zh-CN" altLang="en-US" sz="2000">
                <a:sym typeface="+mn-ea"/>
              </a:rPr>
              <a:t>点拨：</a:t>
            </a:r>
            <a:r>
              <a:rPr lang="zh-CN" altLang="en-US"/>
              <a:t>以上加点词语为名词活用作动词。名词用作动词的情况较复杂:</a:t>
            </a:r>
            <a:endParaRPr lang="zh-CN" altLang="en-US"/>
          </a:p>
          <a:p>
            <a:pPr indent="0" fontAlgn="auto">
              <a:lnSpc>
                <a:spcPct val="125000"/>
              </a:lnSpc>
            </a:pPr>
            <a:r>
              <a:rPr lang="zh-CN" altLang="en-US"/>
              <a:t>a.副词后名词活用,因为副词只能修饰动词或形容词,如上面的⑤⑥。	</a:t>
            </a:r>
            <a:endParaRPr lang="zh-CN" altLang="en-US"/>
          </a:p>
          <a:p>
            <a:pPr indent="0" fontAlgn="auto">
              <a:lnSpc>
                <a:spcPct val="125000"/>
              </a:lnSpc>
            </a:pPr>
            <a:r>
              <a:rPr lang="zh-CN" altLang="en-US"/>
              <a:t>b.名词十名词或代词(组成动宾关系),前面的名词活用,如上面的①②。</a:t>
            </a:r>
            <a:endParaRPr lang="zh-CN" altLang="en-US"/>
          </a:p>
          <a:p>
            <a:pPr indent="0" fontAlgn="auto">
              <a:lnSpc>
                <a:spcPct val="125000"/>
              </a:lnSpc>
            </a:pPr>
            <a:r>
              <a:rPr lang="zh-CN" altLang="en-US"/>
              <a:t>c.名词十介词结构(作状语,后置),名词活用,如上面的③。</a:t>
            </a:r>
            <a:endParaRPr lang="zh-CN" altLang="en-US"/>
          </a:p>
          <a:p>
            <a:pPr indent="0" fontAlgn="auto">
              <a:lnSpc>
                <a:spcPct val="125000"/>
              </a:lnSpc>
            </a:pPr>
            <a:r>
              <a:rPr lang="zh-CN" altLang="en-US"/>
              <a:t>d.能愿动词(欲、能)后名词活用,如上面的④⑦。</a:t>
            </a:r>
            <a:endParaRPr lang="zh-CN" altLang="en-US"/>
          </a:p>
          <a:p>
            <a:pPr indent="0" fontAlgn="auto">
              <a:lnSpc>
                <a:spcPct val="125000"/>
              </a:lnSpc>
            </a:pPr>
            <a:r>
              <a:rPr lang="zh-CN" altLang="en-US"/>
              <a:t>e.名词+而十动词(不构成主谓关系)或动词十而十名词(不构成动宾关系),该名词用</a:t>
            </a:r>
            <a:endParaRPr lang="zh-CN" altLang="en-US"/>
          </a:p>
          <a:p>
            <a:pPr indent="0" fontAlgn="auto">
              <a:lnSpc>
                <a:spcPct val="125000"/>
              </a:lnSpc>
            </a:pPr>
            <a:r>
              <a:rPr lang="zh-CN" altLang="en-US"/>
              <a:t>作动词,如上面的⑧。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69545" y="720090"/>
            <a:ext cx="12022455" cy="5262245"/>
          </a:xfrm>
          <a:prstGeom prst="rect">
            <a:avLst/>
          </a:prstGeom>
          <a:noFill/>
        </p:spPr>
        <p:txBody>
          <a:bodyPr wrap="square" rtlCol="0">
            <a:spAutoFit/>
          </a:bodyPr>
          <a:lstStyle/>
          <a:p>
            <a:pPr algn="l">
              <a:lnSpc>
                <a:spcPct val="200000"/>
              </a:lnSpc>
            </a:pPr>
            <a:r>
              <a:rPr sz="2800">
                <a:latin typeface="楷体" panose="02010609060101010101" charset="-122"/>
                <a:ea typeface="楷体" panose="02010609060101010101" charset="-122"/>
                <a:sym typeface="+mn-ea"/>
              </a:rPr>
              <a:t>翻译下面的句子,注意加点词语的翻译。</a:t>
            </a:r>
            <a:endParaRPr sz="2800">
              <a:latin typeface="楷体" panose="02010609060101010101" charset="-122"/>
              <a:ea typeface="楷体" panose="02010609060101010101" charset="-122"/>
              <a:sym typeface="+mn-ea"/>
            </a:endParaRPr>
          </a:p>
          <a:p>
            <a:pPr algn="l">
              <a:lnSpc>
                <a:spcPct val="200000"/>
              </a:lnSpc>
            </a:pPr>
            <a:r>
              <a:rPr sz="2800">
                <a:latin typeface="楷体" panose="02010609060101010101" charset="-122"/>
                <a:ea typeface="楷体" panose="02010609060101010101" charset="-122"/>
                <a:sym typeface="+mn-ea"/>
              </a:rPr>
              <a:t>①黔无驴，有好事者船载以入。(《黔之驴》)</a:t>
            </a:r>
            <a:endParaRPr sz="2800">
              <a:latin typeface="楷体" panose="02010609060101010101" charset="-122"/>
              <a:ea typeface="楷体" panose="02010609060101010101" charset="-122"/>
              <a:sym typeface="+mn-ea"/>
            </a:endParaRPr>
          </a:p>
          <a:p>
            <a:pPr algn="l">
              <a:lnSpc>
                <a:spcPct val="200000"/>
              </a:lnSpc>
            </a:pPr>
            <a:r>
              <a:rPr sz="2800">
                <a:latin typeface="楷体" panose="02010609060101010101" charset="-122"/>
                <a:ea typeface="楷体" panose="02010609060101010101" charset="-122"/>
                <a:sym typeface="+mn-ea"/>
              </a:rPr>
              <a:t>②故明君不官无功之臣,不赏不战之士。(《论吏士行能令》)</a:t>
            </a:r>
            <a:endParaRPr sz="2800">
              <a:latin typeface="楷体" panose="02010609060101010101" charset="-122"/>
              <a:ea typeface="楷体" panose="02010609060101010101" charset="-122"/>
              <a:sym typeface="+mn-ea"/>
            </a:endParaRPr>
          </a:p>
          <a:p>
            <a:pPr algn="l">
              <a:lnSpc>
                <a:spcPct val="200000"/>
              </a:lnSpc>
            </a:pPr>
            <a:r>
              <a:rPr sz="2800">
                <a:latin typeface="楷体" panose="02010609060101010101" charset="-122"/>
                <a:ea typeface="楷体" panose="02010609060101010101" charset="-122"/>
                <a:sym typeface="+mn-ea"/>
              </a:rPr>
              <a:t>③(2020·新高考D)十五年,卒官。瑞无子。卒时,佥都御史王用汲入视,葛帏敝篇,有寒士所不堪者。因泣下,醵金为敛。</a:t>
            </a:r>
            <a:r>
              <a:rPr sz="2800" u="sng">
                <a:latin typeface="楷体" panose="02010609060101010101" charset="-122"/>
                <a:ea typeface="楷体" panose="02010609060101010101" charset="-122"/>
                <a:sym typeface="+mn-ea"/>
              </a:rPr>
              <a:t>小民罢市。丧出江上,白衣冠送者夹岸,酹而哭者百里不绝。</a:t>
            </a:r>
            <a:r>
              <a:rPr sz="2800">
                <a:latin typeface="楷体" panose="02010609060101010101" charset="-122"/>
                <a:ea typeface="楷体" panose="02010609060101010101" charset="-122"/>
                <a:sym typeface="+mn-ea"/>
              </a:rPr>
              <a:t>(节选自《明史·海瑞传》)</a:t>
            </a:r>
            <a:endParaRPr sz="2800">
              <a:latin typeface="楷体" panose="02010609060101010101" charset="-122"/>
              <a:ea typeface="楷体" panose="02010609060101010101" charset="-122"/>
              <a:sym typeface="+mn-ea"/>
            </a:endParaRPr>
          </a:p>
        </p:txBody>
      </p:sp>
      <p:sp>
        <p:nvSpPr>
          <p:cNvPr id="13" name="文本框 12" title=""/>
          <p:cNvSpPr txBox="1"/>
          <p:nvPr/>
        </p:nvSpPr>
        <p:spPr>
          <a:xfrm>
            <a:off x="339090" y="227965"/>
            <a:ext cx="241808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迁移运用</a:t>
            </a:r>
            <a:endParaRPr lang="zh-CN" altLang="en-US" sz="4000">
              <a:latin typeface="楷体" panose="02010609060101010101" charset="-122"/>
              <a:ea typeface="楷体" panose="02010609060101010101"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66675" y="805180"/>
            <a:ext cx="12124690" cy="3969385"/>
          </a:xfrm>
          <a:prstGeom prst="rect">
            <a:avLst/>
          </a:prstGeom>
          <a:noFill/>
        </p:spPr>
        <p:txBody>
          <a:bodyPr wrap="square" rtlCol="0">
            <a:spAutoFit/>
          </a:bodyPr>
          <a:lstStyle/>
          <a:p>
            <a:pPr>
              <a:lnSpc>
                <a:spcPct val="150000"/>
              </a:lnSpc>
            </a:pPr>
            <a:r>
              <a:rPr lang="en-US" sz="2800">
                <a:latin typeface="楷体" panose="02010609060101010101" charset="-122"/>
                <a:ea typeface="楷体" panose="02010609060101010101" charset="-122"/>
              </a:rPr>
              <a:t>    </a:t>
            </a:r>
            <a:r>
              <a:rPr sz="2800">
                <a:latin typeface="楷体" panose="02010609060101010101" charset="-122"/>
                <a:ea typeface="楷体" panose="02010609060101010101" charset="-122"/>
              </a:rPr>
              <a:t>苏子曰：“客亦知夫水与月乎？逝者如</a:t>
            </a:r>
            <a:r>
              <a:rPr sz="2800" b="1">
                <a:solidFill>
                  <a:srgbClr val="FF0000"/>
                </a:solidFill>
                <a:latin typeface="楷体" panose="02010609060101010101" charset="-122"/>
                <a:ea typeface="楷体" panose="02010609060101010101" charset="-122"/>
              </a:rPr>
              <a:t>斯</a:t>
            </a:r>
            <a:r>
              <a:rPr sz="2800">
                <a:latin typeface="楷体" panose="02010609060101010101" charset="-122"/>
                <a:ea typeface="楷体" panose="02010609060101010101" charset="-122"/>
              </a:rPr>
              <a:t>，而未尝往也；</a:t>
            </a:r>
            <a:r>
              <a:rPr sz="2800" b="1">
                <a:solidFill>
                  <a:srgbClr val="FF0000"/>
                </a:solidFill>
                <a:latin typeface="楷体" panose="02010609060101010101" charset="-122"/>
                <a:ea typeface="楷体" panose="02010609060101010101" charset="-122"/>
              </a:rPr>
              <a:t>盈虚</a:t>
            </a:r>
            <a:r>
              <a:rPr sz="2800">
                <a:latin typeface="楷体" panose="02010609060101010101" charset="-122"/>
                <a:ea typeface="楷体" panose="02010609060101010101" charset="-122"/>
              </a:rPr>
              <a:t>者如彼，而</a:t>
            </a:r>
            <a:r>
              <a:rPr sz="2800" b="1">
                <a:solidFill>
                  <a:srgbClr val="FF0000"/>
                </a:solidFill>
                <a:latin typeface="楷体" panose="02010609060101010101" charset="-122"/>
                <a:ea typeface="楷体" panose="02010609060101010101" charset="-122"/>
              </a:rPr>
              <a:t>卒</a:t>
            </a:r>
            <a:r>
              <a:rPr sz="2800">
                <a:latin typeface="楷体" panose="02010609060101010101" charset="-122"/>
                <a:ea typeface="楷体" panose="02010609060101010101" charset="-122"/>
              </a:rPr>
              <a:t>莫</a:t>
            </a:r>
            <a:r>
              <a:rPr sz="2800" b="1">
                <a:solidFill>
                  <a:srgbClr val="FF0000"/>
                </a:solidFill>
                <a:latin typeface="楷体" panose="02010609060101010101" charset="-122"/>
                <a:ea typeface="楷体" panose="02010609060101010101" charset="-122"/>
              </a:rPr>
              <a:t>消长</a:t>
            </a:r>
            <a:r>
              <a:rPr sz="2800">
                <a:latin typeface="楷体" panose="02010609060101010101" charset="-122"/>
                <a:ea typeface="楷体" panose="02010609060101010101" charset="-122"/>
              </a:rPr>
              <a:t>也。盖将自其变者而观之，则天地</a:t>
            </a:r>
            <a:r>
              <a:rPr sz="2800" b="1">
                <a:solidFill>
                  <a:srgbClr val="FF0000"/>
                </a:solidFill>
                <a:latin typeface="楷体" panose="02010609060101010101" charset="-122"/>
                <a:ea typeface="楷体" panose="02010609060101010101" charset="-122"/>
              </a:rPr>
              <a:t>曾</a:t>
            </a:r>
            <a:r>
              <a:rPr sz="2800">
                <a:latin typeface="楷体" panose="02010609060101010101" charset="-122"/>
                <a:ea typeface="楷体" panose="02010609060101010101" charset="-122"/>
              </a:rPr>
              <a:t>不能以一瞬；自其不变者而观之，则物与我皆无尽也，而又何羡乎!且夫天地之间，物各有主,</a:t>
            </a:r>
            <a:r>
              <a:rPr sz="2800" b="1">
                <a:solidFill>
                  <a:srgbClr val="FF0000"/>
                </a:solidFill>
                <a:latin typeface="楷体" panose="02010609060101010101" charset="-122"/>
                <a:ea typeface="楷体" panose="02010609060101010101" charset="-122"/>
              </a:rPr>
              <a:t>苟</a:t>
            </a:r>
            <a:r>
              <a:rPr sz="2800">
                <a:latin typeface="楷体" panose="02010609060101010101" charset="-122"/>
                <a:ea typeface="楷体" panose="02010609060101010101" charset="-122"/>
              </a:rPr>
              <a:t>非吾之所有，</a:t>
            </a:r>
            <a:r>
              <a:rPr sz="2800" b="1">
                <a:solidFill>
                  <a:srgbClr val="FF0000"/>
                </a:solidFill>
                <a:latin typeface="楷体" panose="02010609060101010101" charset="-122"/>
                <a:ea typeface="楷体" panose="02010609060101010101" charset="-122"/>
              </a:rPr>
              <a:t>虽</a:t>
            </a:r>
            <a:r>
              <a:rPr sz="2800">
                <a:latin typeface="楷体" panose="02010609060101010101" charset="-122"/>
                <a:ea typeface="楷体" panose="02010609060101010101" charset="-122"/>
              </a:rPr>
              <a:t>一毫而莫取。惟江上之清风，与山间之明月，耳得之而为声，目遇之而成色，取之无禁，用之不竭，是造物者之无尽藏也，而吾与子之所共</a:t>
            </a:r>
            <a:r>
              <a:rPr sz="2800" b="1">
                <a:solidFill>
                  <a:srgbClr val="FF0000"/>
                </a:solidFill>
                <a:latin typeface="楷体" panose="02010609060101010101" charset="-122"/>
                <a:ea typeface="楷体" panose="02010609060101010101" charset="-122"/>
              </a:rPr>
              <a:t>适</a:t>
            </a:r>
            <a:r>
              <a:rPr sz="2800">
                <a:latin typeface="楷体" panose="02010609060101010101" charset="-122"/>
                <a:ea typeface="楷体" panose="02010609060101010101" charset="-122"/>
              </a:rPr>
              <a:t>。”</a:t>
            </a:r>
            <a:endParaRPr sz="2800">
              <a:latin typeface="楷体" panose="02010609060101010101" charset="-122"/>
              <a:ea typeface="楷体" panose="02010609060101010101" charset="-122"/>
            </a:endParaRPr>
          </a:p>
        </p:txBody>
      </p:sp>
      <p:sp>
        <p:nvSpPr>
          <p:cNvPr id="6" name="标题 1" title=""/>
          <p:cNvSpPr>
            <a:spLocks noGrp="1"/>
          </p:cNvSpPr>
          <p:nvPr>
            <p:custDataLst>
              <p:tags r:id="rId2"/>
            </p:custDataLst>
          </p:nvPr>
        </p:nvSpPr>
        <p:spPr>
          <a:xfrm>
            <a:off x="4125595" y="-173355"/>
            <a:ext cx="4380230" cy="978535"/>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4400">
                <a:latin typeface="楷体" panose="02010609060101010101" charset="-122"/>
                <a:ea typeface="楷体" panose="02010609060101010101" charset="-122"/>
              </a:rPr>
              <a:t>一</a:t>
            </a:r>
            <a:r>
              <a:rPr lang="en-US" altLang="zh-CN" sz="4400">
                <a:latin typeface="楷体" panose="02010609060101010101" charset="-122"/>
                <a:ea typeface="楷体" panose="02010609060101010101" charset="-122"/>
              </a:rPr>
              <a:t>.</a:t>
            </a:r>
            <a:r>
              <a:rPr lang="zh-CN" altLang="en-US" sz="4400">
                <a:latin typeface="楷体" panose="02010609060101010101" charset="-122"/>
                <a:ea typeface="楷体" panose="02010609060101010101" charset="-122"/>
              </a:rPr>
              <a:t>基础夯实</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3767455" y="1962150"/>
            <a:ext cx="4380230" cy="978535"/>
          </a:xfrm>
        </p:spPr>
        <p:txBody>
          <a:bodyPr>
            <a:normAutofit fontScale="90000"/>
          </a:bodyPr>
          <a:lstStyle/>
          <a:p>
            <a:pPr algn="l">
              <a:lnSpc>
                <a:spcPct val="150000"/>
              </a:lnSpc>
            </a:pPr>
            <a:r>
              <a:rPr lang="zh-CN" altLang="en-US" sz="4400">
                <a:latin typeface="楷体" panose="02010609060101010101" charset="-122"/>
                <a:ea typeface="楷体" panose="02010609060101010101" charset="-122"/>
              </a:rPr>
              <a:t>拓展训练走进高考</a:t>
            </a:r>
            <a:endParaRPr lang="zh-CN" altLang="en-US" sz="4400">
              <a:latin typeface="楷体" panose="02010609060101010101" charset="-122"/>
              <a:ea typeface="楷体" panose="02010609060101010101" charset="-122"/>
            </a:endParaRPr>
          </a:p>
        </p:txBody>
      </p:sp>
    </p:spTree>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36830" y="-255905"/>
            <a:ext cx="12007215" cy="6676390"/>
          </a:xfrm>
        </p:spPr>
        <p:txBody>
          <a:bodyPr>
            <a:normAutofit fontScale="90000"/>
          </a:bodyPr>
          <a:lstStyle/>
          <a:p>
            <a:pPr algn="l">
              <a:lnSpc>
                <a:spcPct val="150000"/>
              </a:lnSpc>
            </a:pPr>
            <a:r>
              <a:rPr lang="zh-CN" altLang="en-US" sz="2220">
                <a:latin typeface="楷体" panose="02010609060101010101" charset="-122"/>
                <a:ea typeface="楷体" panose="02010609060101010101" charset="-122"/>
              </a:rPr>
              <a:t>阅读下面的文言文,完成文后题目。</a:t>
            </a:r>
            <a:br>
              <a:rPr lang="zh-CN" altLang="en-US" sz="2220">
                <a:latin typeface="楷体" panose="02010609060101010101" charset="-122"/>
                <a:ea typeface="楷体" panose="02010609060101010101" charset="-122"/>
              </a:rPr>
            </a:br>
            <a:r>
              <a:rPr lang="en-US" altLang="zh-CN" sz="2220">
                <a:latin typeface="楷体" panose="02010609060101010101" charset="-122"/>
                <a:ea typeface="楷体" panose="02010609060101010101" charset="-122"/>
              </a:rPr>
              <a:t>    </a:t>
            </a:r>
            <a:r>
              <a:rPr lang="zh-CN" altLang="en-US" sz="2220">
                <a:latin typeface="楷体" panose="02010609060101010101" charset="-122"/>
                <a:ea typeface="楷体" panose="02010609060101010101" charset="-122"/>
              </a:rPr>
              <a:t>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a:t>
            </a:r>
            <a:r>
              <a:rPr lang="zh-CN" altLang="en-US" sz="2220" b="1" u="sng">
                <a:latin typeface="楷体" panose="02010609060101010101" charset="-122"/>
                <a:ea typeface="楷体" panose="02010609060101010101" charset="-122"/>
              </a:rPr>
              <a:t>三年权知礼部贡举会大雪苦寒士坐庭中噤未能言轼宽其禁约使得尽技巡铺内侍每摧辱举子且持暧昧单词诬以为罪轼尽奏逐之</a:t>
            </a:r>
            <a:r>
              <a:rPr lang="zh-CN" altLang="en-US" sz="2220">
                <a:latin typeface="楷体" panose="02010609060101010101" charset="-122"/>
                <a:ea typeface="楷体" panose="02010609060101010101" charset="-122"/>
              </a:rPr>
              <a:t>四年,积以论事,为当轴者所恨。轼恐不见容,请外,拜龙图阁学士、知杭州。既至杭,大旱,饥疫并作。轼请于朝,免本路上供米三之一,复得赐度僧牒,易米以救饥者。明年春，</a:t>
            </a:r>
            <a:r>
              <a:rPr lang="zh-CN" altLang="en-US" sz="2220" b="1" u="sng">
                <a:solidFill>
                  <a:srgbClr val="FF0000"/>
                </a:solidFill>
                <a:latin typeface="楷体" panose="02010609060101010101" charset="-122"/>
                <a:ea typeface="楷体" panose="02010609060101010101" charset="-122"/>
              </a:rPr>
              <a:t>又减价粜常平米,多作馆粥药剂,遣使挟医分坊治病,活者甚众</a:t>
            </a:r>
            <a:r>
              <a:rPr lang="zh-CN" altLang="en-US" sz="2220">
                <a:latin typeface="楷体" panose="02010609060101010101" charset="-122"/>
                <a:ea typeface="楷体" panose="02010609060101010101" charset="-122"/>
              </a:rPr>
              <a:t>。轼曰:“杭,水陆之会,疫死比他处常多。”乃裒羡缗得二千,复发橐中黄金五十两,以作病坊,稍畜钱粮待之。徽宗立,更三大赦,遂提举玉局观,复朝奉郎。轼自元祐以来,未尝以岁课乞迁,故官止于此。建中有儿中午丁吊州物既而得之千天。尝自谓:“作文如行云流水,初无定质,但常行于所当行,止于所不可不止。”虽嬉笑怒骂之辞,皆可书而诵之。</a:t>
            </a:r>
            <a:r>
              <a:rPr lang="zh-CN" altLang="en-US" sz="2220" b="1" u="sng">
                <a:solidFill>
                  <a:srgbClr val="FF0000"/>
                </a:solidFill>
                <a:latin typeface="楷体" panose="02010609060101010101" charset="-122"/>
                <a:ea typeface="楷体" panose="02010609060101010101" charset="-122"/>
              </a:rPr>
              <a:t>其体浑涵光芒,雄视百代,有文章以来,盖亦鲜矣。</a:t>
            </a:r>
            <a:r>
              <a:rPr lang="en-US" altLang="zh-CN" sz="2220">
                <a:latin typeface="楷体" panose="02010609060101010101" charset="-122"/>
                <a:ea typeface="楷体" panose="02010609060101010101" charset="-122"/>
              </a:rPr>
              <a:t>                                           </a:t>
            </a:r>
            <a:r>
              <a:rPr lang="zh-CN" altLang="en-US" sz="2220">
                <a:latin typeface="楷体" panose="02010609060101010101" charset="-122"/>
                <a:ea typeface="楷体" panose="02010609060101010101" charset="-122"/>
              </a:rPr>
              <a:t>(节选自《宋史·苏轼传》)</a:t>
            </a:r>
            <a:endParaRPr lang="zh-CN" altLang="en-US" sz="2220">
              <a:latin typeface="楷体" panose="02010609060101010101" charset="-122"/>
              <a:ea typeface="楷体" panose="02010609060101010101" charset="-122"/>
            </a:endParaRPr>
          </a:p>
        </p:txBody>
      </p:sp>
    </p:spTree>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92710" y="83185"/>
            <a:ext cx="12007215" cy="5358765"/>
          </a:xfrm>
        </p:spPr>
        <p:txBody>
          <a:bodyPr>
            <a:normAutofit/>
          </a:bodyPr>
          <a:lstStyle/>
          <a:p>
            <a:pPr algn="l">
              <a:lnSpc>
                <a:spcPct val="150000"/>
              </a:lnSpc>
            </a:pPr>
            <a:r>
              <a:rPr sz="2400">
                <a:latin typeface="楷体" panose="02010609060101010101" charset="-122"/>
                <a:ea typeface="楷体" panose="02010609060101010101" charset="-122"/>
              </a:rPr>
              <a:t>1.下列对文中画波浪线部分的断句,正确的一项是(</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 </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A.三年/权知礼部贡举/会大雪苦寒/士坐庭中/噤未能言/轼宽其禁约/使得尽技/巡铺内侍每摧辱举子/且持暧昧单词/诬以为罪/轼尽奏逐之/ </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B.三年/权知礼部贡举/会大雪苦寒/士坐庭中噤/未能言轼/宽其禁约/使得尽技/巡铺内侍每摧辱举子/且持暧昧单词/诬以为罪/轼尽奏逐之/ </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C.三年/权知礼部贡举/会大雪苦寒/士坐庭中噤/未能言轼/宽其禁约/使得尽技巡铺内侍/每摧辱举子/且持暧昧单词/诬以为罪/轼尽奏逐之/ </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D.三年/权知礼部贡举/会大雪苦寒/士坐庭中/噤未能言/轼宽其禁约/使得尽技巡铺内侍/每摧辱举子/且持暧昧单词/诬以为罪/轼尽奏逐之/</a:t>
            </a:r>
            <a:endParaRPr sz="2400">
              <a:latin typeface="楷体" panose="02010609060101010101" charset="-122"/>
              <a:ea typeface="楷体" panose="02010609060101010101" charset="-122"/>
            </a:endParaRPr>
          </a:p>
        </p:txBody>
      </p:sp>
    </p:spTree>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378460" y="83185"/>
            <a:ext cx="12007215" cy="3973195"/>
          </a:xfrm>
        </p:spPr>
        <p:txBody>
          <a:bodyPr>
            <a:normAutofit/>
          </a:bodyPr>
          <a:lstStyle/>
          <a:p>
            <a:pPr algn="l">
              <a:lnSpc>
                <a:spcPct val="150000"/>
              </a:lnSpc>
            </a:pPr>
            <a:r>
              <a:rPr sz="2400">
                <a:latin typeface="楷体" panose="02010609060101010101" charset="-122"/>
                <a:ea typeface="楷体" panose="02010609060101010101" charset="-122"/>
              </a:rPr>
              <a:t>2.下列对文中加点的词语及相关内容的解说，不正确的一项是(</a:t>
            </a:r>
            <a:r>
              <a:rPr lang="en-US" sz="2400">
                <a:latin typeface="楷体" panose="02010609060101010101" charset="-122"/>
                <a:ea typeface="楷体" panose="02010609060101010101" charset="-122"/>
              </a:rPr>
              <a:t>       </a:t>
            </a:r>
            <a:r>
              <a:rPr sz="2400">
                <a:latin typeface="楷体" panose="02010609060101010101" charset="-122"/>
                <a:ea typeface="楷体" panose="02010609060101010101" charset="-122"/>
              </a:rPr>
              <a:t>)	</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A.主司,既可指主管某项事务的官员,又可特指科举的主试官,文中指后者。</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B.“吾当避此人出一头地”的“当”指应当，与《陈情表》中“猥以微贱，当侍东宫”的“当”相同。</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C.司农是官名,又称为大司农,主要掌管农桑、仓储、租税等相关事务。</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D.当轴,指做官处在重要的位置;当轴者则指身居显赫职位的当权官员。</a:t>
            </a:r>
            <a:endParaRPr sz="2400">
              <a:latin typeface="楷体" panose="02010609060101010101" charset="-122"/>
              <a:ea typeface="楷体" panose="02010609060101010101" charset="-122"/>
            </a:endParaRPr>
          </a:p>
        </p:txBody>
      </p:sp>
    </p:spTree>
  </p:cSld>
  <p:clrMapOvr>
    <a:masterClrMapping/>
  </p:clrMapOvr>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378460" y="83185"/>
            <a:ext cx="12007215" cy="5125720"/>
          </a:xfrm>
        </p:spPr>
        <p:txBody>
          <a:bodyPr>
            <a:normAutofit fontScale="90000"/>
          </a:bodyPr>
          <a:lstStyle/>
          <a:p>
            <a:pPr algn="l">
              <a:lnSpc>
                <a:spcPct val="150000"/>
              </a:lnSpc>
            </a:pPr>
            <a:r>
              <a:rPr sz="2400">
                <a:latin typeface="楷体" panose="02010609060101010101" charset="-122"/>
                <a:ea typeface="楷体" panose="02010609060101010101" charset="-122"/>
              </a:rPr>
              <a:t>3.下列对原文有关内容的概括和分析,不正确的一项是</a:t>
            </a:r>
            <a:r>
              <a:rPr sz="2400">
                <a:latin typeface="楷体" panose="02010609060101010101" charset="-122"/>
                <a:ea typeface="楷体" panose="02010609060101010101" charset="-122"/>
                <a:sym typeface="+mn-ea"/>
              </a:rPr>
              <a:t>(</a:t>
            </a:r>
            <a:r>
              <a:rPr lang="en-US" sz="2400">
                <a:latin typeface="楷体" panose="02010609060101010101" charset="-122"/>
                <a:ea typeface="楷体" panose="02010609060101010101" charset="-122"/>
                <a:sym typeface="+mn-ea"/>
              </a:rPr>
              <a:t>       </a:t>
            </a:r>
            <a:r>
              <a:rPr sz="2400">
                <a:latin typeface="楷体" panose="02010609060101010101" charset="-122"/>
                <a:ea typeface="楷体" panose="02010609060101010101" charset="-122"/>
                <a:sym typeface="+mn-ea"/>
              </a:rPr>
              <a:t>)</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A.苏轼自幼聪颖,深受时贤赏识。母亲亲自为他授课，他往往能说出要点。欧阳修十分看重他,曾对梅圣俞表示，应当避开此人让他出人头地</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B.苏轼因势利导,利用新法便民。当时王安石创行新法,他上书论其不便;新政下达,他常常设法使这些法令有利于百姓,百姓生活得以安宁。</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C.苏轼直面饥疫,解救受灾百姓。他在任职杭州时</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遭遇旱灾病疫,减免上供米三分之一纾缓灾情;同时又集贮钱粮、建造治病场所以防备疫病。</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D.苏轼天赋异禀,为文得心应手。他从父习文,又</a:t>
            </a: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极具才华,作文如行云流水,行止有度,嬉笑怒骂之辞,皆可书而诵之,最终成为一代文宗。</a:t>
            </a:r>
            <a:endParaRPr sz="2400">
              <a:latin typeface="楷体" panose="02010609060101010101" charset="-122"/>
              <a:ea typeface="楷体" panose="02010609060101010101" charset="-122"/>
            </a:endParaRPr>
          </a:p>
        </p:txBody>
      </p:sp>
    </p:spTree>
  </p:cSld>
  <p:clrMapOvr>
    <a:masterClrMapping/>
  </p:clrMapOvr>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271780" y="606425"/>
            <a:ext cx="10883265" cy="3003550"/>
          </a:xfrm>
        </p:spPr>
        <p:txBody>
          <a:bodyPr>
            <a:normAutofit/>
          </a:bodyPr>
          <a:lstStyle/>
          <a:p>
            <a:pPr algn="l">
              <a:lnSpc>
                <a:spcPct val="150000"/>
              </a:lnSpc>
            </a:pPr>
            <a:r>
              <a:rPr sz="2400">
                <a:latin typeface="楷体" panose="02010609060101010101" charset="-122"/>
                <a:ea typeface="楷体" panose="02010609060101010101" charset="-122"/>
              </a:rPr>
              <a:t>4.把文中画横线的句子翻译成现代汉语。</a:t>
            </a:r>
            <a:br>
              <a:rPr sz="2400">
                <a:latin typeface="楷体" panose="02010609060101010101" charset="-122"/>
                <a:ea typeface="楷体" panose="02010609060101010101" charset="-122"/>
              </a:rPr>
            </a:b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(1)又减价粜常平米,多作馆粥药剂,遣使挟医分坊治病,活者甚众。</a:t>
            </a:r>
            <a:br>
              <a:rPr sz="2400">
                <a:latin typeface="楷体" panose="02010609060101010101" charset="-122"/>
                <a:ea typeface="楷体" panose="02010609060101010101" charset="-122"/>
              </a:rPr>
            </a:br>
            <a:br>
              <a:rPr sz="2400">
                <a:latin typeface="楷体" panose="02010609060101010101" charset="-122"/>
                <a:ea typeface="楷体" panose="02010609060101010101" charset="-122"/>
              </a:rPr>
            </a:br>
            <a:r>
              <a:rPr sz="2400">
                <a:latin typeface="楷体" panose="02010609060101010101" charset="-122"/>
                <a:ea typeface="楷体" panose="02010609060101010101" charset="-122"/>
              </a:rPr>
              <a:t>(2)其体浑涵光芒,雄视百代,有文章以来,盖亦鲜矣。</a:t>
            </a:r>
            <a:endParaRPr sz="2400">
              <a:latin typeface="楷体" panose="02010609060101010101" charset="-122"/>
              <a:ea typeface="楷体" panose="02010609060101010101" charset="-122"/>
            </a:endParaRPr>
          </a:p>
        </p:txBody>
      </p:sp>
    </p:spTree>
  </p:cSld>
  <p:clrMapOvr>
    <a:masterClrMapping/>
  </p:clrMapOvr>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ctrTitle"/>
          </p:nvPr>
        </p:nvSpPr>
        <p:spPr>
          <a:xfrm>
            <a:off x="1618615" y="499745"/>
            <a:ext cx="5290820" cy="1123950"/>
          </a:xfrm>
        </p:spPr>
        <p:txBody>
          <a:bodyPr>
            <a:normAutofit/>
          </a:bodyPr>
          <a:lstStyle/>
          <a:p>
            <a:pPr algn="l">
              <a:lnSpc>
                <a:spcPct val="150000"/>
              </a:lnSpc>
            </a:pPr>
            <a:r>
              <a:rPr sz="2800">
                <a:latin typeface="楷体" panose="02010609060101010101" charset="-122"/>
                <a:ea typeface="楷体" panose="02010609060101010101" charset="-122"/>
              </a:rPr>
              <a:t>5.文中体现了苏轼的哪些特点?</a:t>
            </a:r>
            <a:endParaRPr sz="2800">
              <a:latin typeface="楷体" panose="02010609060101010101" charset="-122"/>
              <a:ea typeface="楷体" panose="02010609060101010101" charset="-122"/>
            </a:endParaRPr>
          </a:p>
        </p:txBody>
      </p:sp>
    </p:spTree>
  </p:cSld>
  <p:clrMapOvr>
    <a:masterClrMapping/>
  </p:clrMapOvr>
  <p:transition/>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AS_OS" val="Unix 3.10 unknown"/>
  <p:tag name="AS_RELEASE_DATE" val="2023.03.31"/>
  <p:tag name="AS_TITLE" val="Aspose.Slides for Java"/>
  <p:tag name="AS_VERSION" val="23.3"/>
  <p:tag name="COMMONDATA" val="eyJoZGlkIjoiYWRjZjA3YjgzYjU2YWExMjU0NWUyMmU3MTFjZWFjYzIifQ=="/>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r="http://schemas.openxmlformats.org/officeDocument/2006/relationships"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494</Paragraphs>
  <Slides>96</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96</vt:i4>
      </vt:variant>
    </vt:vector>
  </HeadingPairs>
  <TitlesOfParts>
    <vt:vector baseType="lpstr" size="102">
      <vt:lpstr>Arial</vt:lpstr>
      <vt:lpstr>Calibri</vt:lpstr>
      <vt:lpstr>微软雅黑</vt:lpstr>
      <vt:lpstr>楷体</vt:lpstr>
      <vt:lpstr>宋体</vt:lpstr>
      <vt:lpstr>WPS</vt:lpstr>
      <vt:lpstr>文言文复习《赤壁赋》《登泰山记》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拓展训练走进高考</vt:lpstr>
      <vt:lpstr>阅读下面的文言文,完成文后题目。    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三年权知礼部贡举会大雪苦寒士坐庭中噤未能言轼宽其禁约使得尽技巡铺内侍每摧辱举子且持暧昧单词诬以为罪轼尽奏逐之四年,积以论事,为当轴者所恨。轼恐不见容,请外,拜龙图阁学士、知杭州。既至杭,大旱,饥疫并作。轼请于朝,免本路上供米三之一,复得赐度僧牒,易米以救饥者。明年春，又减价粜常平米,多作馆粥药剂,遣使挟医分坊治病,活者甚众。轼曰:“杭,水陆之会,疫死比他处常多。”乃裒羡缗得二千,复发橐中黄金五十两,以作病坊,稍畜钱粮待之。徽宗立,更三大赦,遂提举玉局观,复朝奉郎。轼自元祐以来,未尝以岁课乞迁,故官止于此。建中有儿中午丁吊州物既而得之千天。尝自谓:“作文如行云流水,初无定质,但常行于所当行,止于所不可不止。”虽嬉笑怒骂之辞,皆可书而诵之。其体浑涵光芒,雄视百代,有文章以来,盖亦鲜矣。                                           (节选自《宋史·苏轼传》)</vt:lpstr>
      <vt:lpstr>1.下列对文中画波浪线部分的断句,正确的一项是(       ) A.三年/权知礼部贡举/会大雪苦寒/士坐庭中/噤未能言/轼宽其禁约/使得尽技/巡铺内侍每摧辱举子/且持暧昧单词/诬以为罪/轼尽奏逐之/ B.三年/权知礼部贡举/会大雪苦寒/士坐庭中噤/未能言轼/宽其禁约/使得尽技/巡铺内侍每摧辱举子/且持暧昧单词/诬以为罪/轼尽奏逐之/ C.三年/权知礼部贡举/会大雪苦寒/士坐庭中噤/未能言轼/宽其禁约/使得尽技巡铺内侍/每摧辱举子/且持暧昧单词/诬以为罪/轼尽奏逐之/ D.三年/权知礼部贡举/会大雪苦寒/士坐庭中/噤未能言/轼宽其禁约/使得尽技巡铺内侍/每摧辱举子/且持暧昧单词/诬以为罪/轼尽奏逐之/</vt:lpstr>
      <vt:lpstr>2.下列对文中加点的词语及相关内容的解说，不正确的一项是(       )	A.主司,既可指主管某项事务的官员,又可特指科举的主试官,文中指后者。B.“吾当避此人出一头地”的“当”指应当，与《陈情表》中“猥以微贱，当侍东宫”的“当”相同。C.司农是官名,又称为大司农,主要掌管农桑、仓储、租税等相关事务。D.当轴,指做官处在重要的位置;当轴者则指身居显赫职位的当权官员。</vt:lpstr>
      <vt:lpstr>3.下列对原文有关内容的概括和分析,不正确的一项是(       )A.苏轼自幼聪颖,深受时贤赏识。母亲亲自为他授课，他往往能说出要点。欧阳修十分看重他,曾对梅圣俞表示，应当避开此人让他出人头地B.苏轼因势利导,利用新法便民。当时王安石创行新法,他上书论其不便;新政下达,他常常设法使这些法令有利于百姓,百姓生活得以安宁。C.苏轼直面饥疫,解救受灾百姓。他在任职杭州时遭遇旱灾病疫,减免上供米三分之一纾缓灾情;同时又集贮钱粮、建造治病场所以防备疫病。D.苏轼天赋异禀,为文得心应手。他从父习文,又极具才华,作文如行云流水,行止有度,嬉笑怒骂之辞,皆可书而诵之,最终成为一代文宗。</vt:lpstr>
      <vt:lpstr>4.把文中画横线的句子翻译成现代汉语。(1)又减价粜常平米,多作馆粥药剂,遣使挟医分坊治病,活者甚众。(2)其体浑涵光芒,雄视百代,有文章以来,盖亦鲜矣。</vt:lpstr>
      <vt:lpstr>5.文中体现了苏轼的哪些特点?</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2023-09-21T11:51:33.731</cp:lastPrinted>
  <dcterms:created xsi:type="dcterms:W3CDTF">2023-09-21T11:51:33Z</dcterms:created>
  <dcterms:modified xsi:type="dcterms:W3CDTF">2023-09-21T03:51:33Z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