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81" r:id="rId4"/>
    <p:sldId id="279" r:id="rId5"/>
    <p:sldId id="280" r:id="rId6"/>
    <p:sldId id="257" r:id="rId7"/>
    <p:sldId id="262" r:id="rId8"/>
    <p:sldId id="261" r:id="rId9"/>
    <p:sldId id="267" r:id="rId10"/>
    <p:sldId id="277" r:id="rId11"/>
    <p:sldId id="260" r:id="rId12"/>
    <p:sldId id="271" r:id="rId13"/>
    <p:sldId id="259" r:id="rId14"/>
    <p:sldId id="272" r:id="rId15"/>
    <p:sldId id="270" r:id="rId16"/>
    <p:sldId id="269" r:id="rId17"/>
    <p:sldId id="273" r:id="rId18"/>
    <p:sldId id="268" r:id="rId19"/>
    <p:sldId id="274" r:id="rId20"/>
    <p:sldId id="275" r:id="rId21"/>
    <p:sldId id="276" r:id="rId22"/>
    <p:sldId id="283" r:id="rId23"/>
    <p:sldId id="284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9" d="100"/>
          <a:sy n="89" d="100"/>
        </p:scale>
        <p:origin x="37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AE158-6959-4FC8-80DA-87709D4AB16E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045887-D643-44EA-992F-D47E17B3E0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919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45887-D643-44EA-992F-D47E17B3E08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88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045887-D643-44EA-992F-D47E17B3E08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25771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F9F4AE-2BC2-4188-85BD-ED6A30DFAA7D}" type="datetimeFigureOut">
              <a:rPr lang="zh-CN" altLang="en-US" smtClean="0"/>
              <a:t>2021/11/22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E1271C-422B-45F2-856B-6D0B9AC06E0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3">
            <a:lum/>
          </a:blip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2348880"/>
            <a:ext cx="7920880" cy="1470025"/>
          </a:xfrm>
        </p:spPr>
        <p:txBody>
          <a:bodyPr>
            <a:normAutofit/>
          </a:bodyPr>
          <a:lstStyle/>
          <a:p>
            <a:r>
              <a:rPr lang="zh-CN" altLang="en-US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基于考纲   活用教材</a:t>
            </a:r>
            <a:br>
              <a:rPr lang="en-US" altLang="zh-CN" b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</a:br>
            <a:r>
              <a:rPr lang="en-US" altLang="zh-CN" sz="3100" smtClean="0">
                <a:latin typeface="+mn-ea"/>
                <a:ea typeface="+mn-ea"/>
              </a:rPr>
              <a:t> ——</a:t>
            </a:r>
            <a:r>
              <a:rPr lang="zh-CN" altLang="en-US" sz="3100" smtClean="0">
                <a:latin typeface="+mn-ea"/>
                <a:ea typeface="+mn-ea"/>
              </a:rPr>
              <a:t>高考标点符号的试题特点及教学启示</a:t>
            </a:r>
            <a:endParaRPr lang="zh-CN" altLang="en-US" sz="3100"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二 书名号的用法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20688"/>
            <a:ext cx="8496944" cy="6048672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b="1" smtClean="0">
                <a:solidFill>
                  <a:srgbClr val="FF0000"/>
                </a:solidFill>
              </a:rPr>
              <a:t>1. </a:t>
            </a:r>
            <a:r>
              <a:rPr lang="zh-CN" altLang="en-US" sz="2400" b="1" smtClean="0">
                <a:solidFill>
                  <a:srgbClr val="FF0000"/>
                </a:solidFill>
              </a:rPr>
              <a:t>书名、篇名、报纸名、刊物名，用书名号标示。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400" smtClean="0"/>
              <a:t>示例：</a:t>
            </a:r>
            <a:r>
              <a:rPr lang="en-US" altLang="zh-CN" sz="2400" smtClean="0"/>
              <a:t>《</a:t>
            </a:r>
            <a:r>
              <a:rPr lang="zh-CN" altLang="en-US" sz="2400" smtClean="0"/>
              <a:t>三国演义</a:t>
            </a:r>
            <a:r>
              <a:rPr lang="en-US" altLang="zh-CN" sz="2400" smtClean="0"/>
              <a:t>》‖《&lt;</a:t>
            </a:r>
            <a:r>
              <a:rPr lang="zh-CN" altLang="en-US" sz="2400" smtClean="0"/>
              <a:t>物种起源</a:t>
            </a:r>
            <a:r>
              <a:rPr lang="en-US" altLang="zh-CN" sz="2400" smtClean="0"/>
              <a:t>&gt;</a:t>
            </a:r>
            <a:r>
              <a:rPr lang="zh-CN" altLang="en-US" sz="2400" smtClean="0"/>
              <a:t>绪论</a:t>
            </a:r>
            <a:r>
              <a:rPr lang="en-US" altLang="zh-CN" sz="2400" smtClean="0"/>
              <a:t>》‖《</a:t>
            </a:r>
            <a:r>
              <a:rPr lang="zh-CN" altLang="en-US" sz="2400" smtClean="0"/>
              <a:t>人民日报</a:t>
            </a:r>
            <a:r>
              <a:rPr lang="en-US" altLang="zh-CN" sz="2400" smtClean="0"/>
              <a:t>》‖《</a:t>
            </a:r>
            <a:r>
              <a:rPr lang="zh-CN" altLang="en-US" sz="2400" smtClean="0"/>
              <a:t>大众电影</a:t>
            </a:r>
            <a:r>
              <a:rPr lang="en-US" altLang="zh-CN" sz="2400" smtClean="0"/>
              <a:t>》‖《</a:t>
            </a:r>
            <a:r>
              <a:rPr lang="zh-CN" altLang="en-US" sz="2400" smtClean="0"/>
              <a:t>读者</a:t>
            </a:r>
            <a:r>
              <a:rPr lang="en-US" altLang="zh-CN" sz="2400" smtClean="0"/>
              <a:t>》</a:t>
            </a:r>
            <a:r>
              <a:rPr lang="zh-CN" altLang="en-US" sz="2400" smtClean="0"/>
              <a:t>杂志。</a:t>
            </a:r>
            <a:endParaRPr lang="en-US" altLang="zh-CN" sz="2400" smtClean="0"/>
          </a:p>
          <a:p>
            <a:pPr>
              <a:buNone/>
            </a:pPr>
            <a:r>
              <a:rPr lang="en-US" altLang="zh-CN" sz="2400" b="1" smtClean="0">
                <a:solidFill>
                  <a:srgbClr val="FF0000"/>
                </a:solidFill>
              </a:rPr>
              <a:t>2. </a:t>
            </a:r>
            <a:r>
              <a:rPr lang="zh-CN" altLang="en-US" sz="2400" b="1" smtClean="0">
                <a:solidFill>
                  <a:srgbClr val="FF0000"/>
                </a:solidFill>
              </a:rPr>
              <a:t>法律、规章、规定、合同等文书的标题，用书名号标示。</a:t>
            </a:r>
            <a:endParaRPr lang="en-US" altLang="zh-CN" sz="2400" b="1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2400" smtClean="0"/>
              <a:t>示例：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新闻出版统计管理办法</a:t>
            </a:r>
            <a:r>
              <a:rPr lang="en-US" altLang="zh-CN" sz="2400" smtClean="0"/>
              <a:t>》‖《</a:t>
            </a:r>
            <a:r>
              <a:rPr lang="zh-CN" altLang="en-US" sz="2400" smtClean="0"/>
              <a:t>汉语拼音方案</a:t>
            </a:r>
            <a:r>
              <a:rPr lang="en-US" altLang="zh-CN" sz="2400" smtClean="0"/>
              <a:t>》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pPr>
              <a:buNone/>
            </a:pPr>
            <a:r>
              <a:rPr lang="en-US" altLang="zh-CN" sz="2400" b="1" smtClean="0">
                <a:solidFill>
                  <a:srgbClr val="FF0000"/>
                </a:solidFill>
              </a:rPr>
              <a:t>3. </a:t>
            </a:r>
            <a:r>
              <a:rPr lang="zh-CN" altLang="en-US" sz="2400" b="1" smtClean="0">
                <a:solidFill>
                  <a:srgbClr val="FF0000"/>
                </a:solidFill>
              </a:rPr>
              <a:t>文化产品（电影、戏剧、绘画、歌曲、舞蹈、摄影、邮票等）的题目，用书名号标示。</a:t>
            </a:r>
            <a:r>
              <a:rPr lang="zh-CN" altLang="en-US" sz="2400" smtClean="0"/>
              <a:t>示例：影片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我和我的祖国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小提琴协奏曲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梁祝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独舞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月光下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摄影董希文的</a:t>
            </a:r>
            <a:r>
              <a:rPr lang="en-US" altLang="zh-CN" sz="2400" smtClean="0"/>
              <a:t>《</a:t>
            </a:r>
            <a:r>
              <a:rPr lang="zh-CN" altLang="en-US" sz="2400" smtClean="0"/>
              <a:t>开国大典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石雕</a:t>
            </a:r>
            <a:r>
              <a:rPr lang="en-US" altLang="zh-CN" sz="2400" smtClean="0"/>
              <a:t>《</a:t>
            </a:r>
            <a:r>
              <a:rPr lang="zh-CN" altLang="en-US" sz="2400" smtClean="0"/>
              <a:t>和平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湘绣</a:t>
            </a:r>
            <a:r>
              <a:rPr lang="en-US" altLang="zh-CN" sz="2400" smtClean="0"/>
              <a:t>《</a:t>
            </a:r>
            <a:r>
              <a:rPr lang="zh-CN" altLang="en-US" sz="2400" smtClean="0"/>
              <a:t>龙凤呈祥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特种邮票</a:t>
            </a:r>
            <a:r>
              <a:rPr lang="en-US" altLang="zh-CN" sz="2400" smtClean="0"/>
              <a:t>《</a:t>
            </a:r>
            <a:r>
              <a:rPr lang="zh-CN" altLang="en-US" sz="2400" smtClean="0"/>
              <a:t>中国皮影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相声</a:t>
            </a:r>
            <a:r>
              <a:rPr lang="en-US" altLang="zh-CN" sz="2400" smtClean="0"/>
              <a:t>《</a:t>
            </a:r>
            <a:r>
              <a:rPr lang="zh-CN" altLang="en-US" sz="2400" smtClean="0"/>
              <a:t>钓鱼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小品</a:t>
            </a:r>
            <a:r>
              <a:rPr lang="en-US" altLang="zh-CN" sz="2400" smtClean="0"/>
              <a:t>《</a:t>
            </a:r>
            <a:r>
              <a:rPr lang="zh-CN" altLang="en-US" sz="2400" smtClean="0"/>
              <a:t>有事您说话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游戏软件</a:t>
            </a:r>
            <a:r>
              <a:rPr lang="en-US" altLang="zh-CN" sz="2400" smtClean="0"/>
              <a:t>《</a:t>
            </a:r>
            <a:r>
              <a:rPr lang="zh-CN" altLang="en-US" sz="2400" smtClean="0"/>
              <a:t>王者荣耀</a:t>
            </a:r>
            <a:r>
              <a:rPr lang="en-US" altLang="zh-CN" sz="2400" smtClean="0"/>
              <a:t>》</a:t>
            </a:r>
            <a:r>
              <a:rPr lang="zh-CN" altLang="en-US" sz="2400" smtClean="0"/>
              <a:t>。</a:t>
            </a:r>
            <a:endParaRPr lang="en-US" altLang="zh-CN" sz="2400" smtClean="0"/>
          </a:p>
          <a:p>
            <a:pPr>
              <a:buNone/>
            </a:pPr>
            <a:r>
              <a:rPr lang="zh-CN" altLang="en-US" sz="2400" smtClean="0"/>
              <a:t> </a:t>
            </a:r>
            <a:r>
              <a:rPr lang="en-US" altLang="zh-CN" sz="2400" b="1" smtClean="0">
                <a:solidFill>
                  <a:srgbClr val="FF0000"/>
                </a:solidFill>
              </a:rPr>
              <a:t>4. </a:t>
            </a:r>
            <a:r>
              <a:rPr lang="zh-CN" altLang="en-US" sz="2400" b="1" smtClean="0">
                <a:solidFill>
                  <a:srgbClr val="FF0000"/>
                </a:solidFill>
              </a:rPr>
              <a:t>报纸、杂志、电台、电视台的栏目与板块名称，用书名号标示。</a:t>
            </a:r>
            <a:r>
              <a:rPr lang="zh-CN" altLang="en-US" sz="2400" smtClean="0"/>
              <a:t>示例：该报</a:t>
            </a:r>
            <a:r>
              <a:rPr lang="en-US" altLang="zh-CN" sz="2400" smtClean="0"/>
              <a:t>《</a:t>
            </a:r>
            <a:r>
              <a:rPr lang="zh-CN" altLang="en-US" sz="2400" smtClean="0"/>
              <a:t>人民子弟兵</a:t>
            </a:r>
            <a:r>
              <a:rPr lang="en-US" altLang="zh-CN" sz="2400" smtClean="0"/>
              <a:t>》</a:t>
            </a:r>
            <a:r>
              <a:rPr lang="zh-CN" altLang="en-US" sz="2400" smtClean="0"/>
              <a:t>专栏</a:t>
            </a:r>
            <a:r>
              <a:rPr lang="en-US" altLang="zh-CN" sz="2400" smtClean="0"/>
              <a:t>‖</a:t>
            </a:r>
            <a:r>
              <a:rPr lang="zh-CN" altLang="en-US" sz="2400" smtClean="0"/>
              <a:t>副刊</a:t>
            </a:r>
            <a:r>
              <a:rPr lang="en-US" altLang="zh-CN" sz="2400" smtClean="0"/>
              <a:t>《</a:t>
            </a:r>
            <a:r>
              <a:rPr lang="zh-CN" altLang="en-US" sz="2400" smtClean="0"/>
              <a:t>笔会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中央电视台专题节目</a:t>
            </a:r>
            <a:r>
              <a:rPr lang="en-US" altLang="zh-CN" sz="2400" smtClean="0"/>
              <a:t>《</a:t>
            </a:r>
            <a:r>
              <a:rPr lang="zh-CN" altLang="en-US" sz="2400" smtClean="0"/>
              <a:t>体育沙龙</a:t>
            </a:r>
            <a:r>
              <a:rPr lang="en-US" altLang="zh-CN" sz="2400" smtClean="0"/>
              <a:t>》‖</a:t>
            </a:r>
            <a:r>
              <a:rPr lang="zh-CN" altLang="en-US" sz="2400" smtClean="0"/>
              <a:t>北京文艺台</a:t>
            </a:r>
            <a:r>
              <a:rPr lang="en-US" altLang="zh-CN" sz="2400" smtClean="0"/>
              <a:t>《</a:t>
            </a:r>
            <a:r>
              <a:rPr lang="zh-CN" altLang="en-US" sz="2400" smtClean="0"/>
              <a:t>周末三人谈</a:t>
            </a:r>
            <a:r>
              <a:rPr lang="en-US" altLang="zh-CN" sz="2400" smtClean="0"/>
              <a:t>》</a:t>
            </a:r>
            <a:r>
              <a:rPr lang="zh-CN" altLang="en-US" sz="2400" smtClean="0"/>
              <a:t>专题节目。 </a:t>
            </a:r>
            <a:endParaRPr lang="zh-CN" altLang="en-US" sz="24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判断正误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268760"/>
            <a:ext cx="8229600" cy="51125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mtClean="0"/>
              <a:t>1</a:t>
            </a:r>
            <a:r>
              <a:rPr lang="zh-CN" altLang="en-US" smtClean="0"/>
              <a:t>、直到</a:t>
            </a:r>
            <a:r>
              <a:rPr lang="en-US" altLang="zh-CN" smtClean="0"/>
              <a:t>1988</a:t>
            </a:r>
            <a:r>
              <a:rPr lang="zh-CN" altLang="en-US" smtClean="0"/>
              <a:t>年，“歌曲”杂志第一次署名发表了“在那遥远的地方”。</a:t>
            </a:r>
            <a:endParaRPr lang="en-US" altLang="zh-CN" smtClean="0"/>
          </a:p>
          <a:p>
            <a:pPr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、</a:t>
            </a:r>
            <a:r>
              <a:rPr lang="en-US" altLang="zh-CN" smtClean="0"/>
              <a:t>1992</a:t>
            </a:r>
            <a:r>
              <a:rPr lang="zh-CN" altLang="en-US" smtClean="0"/>
              <a:t>年</a:t>
            </a:r>
            <a:r>
              <a:rPr lang="en-US" altLang="zh-CN" smtClean="0"/>
              <a:t>10</a:t>
            </a:r>
            <a:r>
              <a:rPr lang="zh-CN" altLang="en-US" smtClean="0"/>
              <a:t>月，这首歌还获得了中国唱片总公司颁发的</a:t>
            </a:r>
            <a:r>
              <a:rPr lang="en-US" altLang="zh-CN" smtClean="0"/>
              <a:t>《</a:t>
            </a:r>
            <a:r>
              <a:rPr lang="zh-CN" altLang="en-US" smtClean="0"/>
              <a:t>金唱片奖</a:t>
            </a:r>
            <a:r>
              <a:rPr lang="en-US" altLang="zh-CN" smtClean="0"/>
              <a:t>》</a:t>
            </a:r>
            <a:r>
              <a:rPr lang="zh-CN" altLang="en-US" smtClean="0"/>
              <a:t>，并与</a:t>
            </a:r>
            <a:r>
              <a:rPr lang="en-US" altLang="zh-CN" smtClean="0"/>
              <a:t>《</a:t>
            </a:r>
            <a:r>
              <a:rPr lang="zh-CN" altLang="en-US" smtClean="0"/>
              <a:t>半个月亮爬上来</a:t>
            </a:r>
            <a:r>
              <a:rPr lang="en-US" altLang="zh-CN" smtClean="0"/>
              <a:t>》</a:t>
            </a:r>
            <a:r>
              <a:rPr lang="zh-CN" altLang="en-US" smtClean="0"/>
              <a:t>一起入选为“</a:t>
            </a:r>
            <a:r>
              <a:rPr lang="en-US" altLang="zh-CN" smtClean="0"/>
              <a:t>20</a:t>
            </a:r>
            <a:r>
              <a:rPr lang="zh-CN" altLang="en-US" smtClean="0"/>
              <a:t>世界华人音乐经典作品”。</a:t>
            </a:r>
            <a:endParaRPr lang="en-US" altLang="zh-CN" smtClean="0"/>
          </a:p>
          <a:p>
            <a:pPr>
              <a:buNone/>
            </a:pPr>
            <a:r>
              <a:rPr lang="en-US" altLang="zh-CN" smtClean="0"/>
              <a:t>3</a:t>
            </a:r>
            <a:r>
              <a:rPr lang="zh-CN" altLang="en-US" smtClean="0"/>
              <a:t>、也许，年轻人嘴里还哼唱着“常回家看看”的歌曲，而双脚却已走在了离家千万里的路上。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419872" y="1268760"/>
            <a:ext cx="172819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《</a:t>
            </a:r>
            <a:r>
              <a:rPr lang="zh-CN" altLang="en-US" sz="3200" b="1" smtClean="0">
                <a:solidFill>
                  <a:srgbClr val="FF0000"/>
                </a:solidFill>
              </a:rPr>
              <a:t>歌曲</a:t>
            </a:r>
            <a:r>
              <a:rPr lang="en-US" altLang="zh-CN" sz="3200" b="1" smtClean="0">
                <a:solidFill>
                  <a:srgbClr val="FF0000"/>
                </a:solidFill>
              </a:rPr>
              <a:t>》</a:t>
            </a:r>
            <a:endParaRPr lang="zh-CN" altLang="en-US" sz="3200" b="1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71800" y="2852937"/>
            <a:ext cx="2736305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“金唱片奖”</a:t>
            </a:r>
          </a:p>
        </p:txBody>
      </p:sp>
      <p:sp>
        <p:nvSpPr>
          <p:cNvPr id="6" name="矩形 5"/>
          <p:cNvSpPr/>
          <p:nvPr/>
        </p:nvSpPr>
        <p:spPr>
          <a:xfrm>
            <a:off x="1475656" y="1772816"/>
            <a:ext cx="3600400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</a:rPr>
              <a:t>《</a:t>
            </a:r>
            <a:r>
              <a:rPr lang="zh-CN" altLang="en-US" sz="3200" b="1" smtClean="0">
                <a:solidFill>
                  <a:srgbClr val="FF0000"/>
                </a:solidFill>
              </a:rPr>
              <a:t>在那遥远的地方</a:t>
            </a:r>
            <a:r>
              <a:rPr lang="en-US" altLang="zh-CN" sz="3200" b="1" smtClean="0">
                <a:solidFill>
                  <a:srgbClr val="FF0000"/>
                </a:solidFill>
              </a:rPr>
              <a:t>》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48680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三 冒号的作用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5976664"/>
          </a:xfrm>
        </p:spPr>
        <p:txBody>
          <a:bodyPr>
            <a:normAutofit fontScale="92500" lnSpcReduction="20000"/>
          </a:bodyPr>
          <a:lstStyle/>
          <a:p>
            <a:pPr indent="457200">
              <a:buNone/>
            </a:pPr>
            <a:r>
              <a:rPr lang="en-US" altLang="zh-CN" smtClean="0"/>
              <a:t>  </a:t>
            </a:r>
            <a:r>
              <a:rPr lang="zh-CN" altLang="zh-CN" b="1" smtClean="0">
                <a:latin typeface="+mj-ea"/>
                <a:ea typeface="+mj-ea"/>
              </a:rPr>
              <a:t>冒号，表示提示语之后或总括语之前的停顿，有提示下文或总括上文的作用。</a:t>
            </a:r>
            <a:endParaRPr lang="en-US" altLang="zh-CN" b="1" smtClean="0">
              <a:latin typeface="+mj-ea"/>
              <a:ea typeface="+mj-ea"/>
            </a:endParaRPr>
          </a:p>
          <a:p>
            <a:pPr indent="457200">
              <a:buNone/>
            </a:pPr>
            <a:r>
              <a:rPr lang="zh-CN" altLang="zh-CN" smtClean="0">
                <a:latin typeface="+mj-ea"/>
                <a:ea typeface="+mj-ea"/>
              </a:rPr>
              <a:t>使用冒号要注意</a:t>
            </a:r>
            <a:r>
              <a:rPr lang="zh-CN" altLang="en-US" smtClean="0">
                <a:latin typeface="+mj-ea"/>
                <a:ea typeface="+mj-ea"/>
              </a:rPr>
              <a:t>四点</a:t>
            </a:r>
            <a:r>
              <a:rPr lang="zh-CN" altLang="zh-CN" smtClean="0">
                <a:latin typeface="+mj-ea"/>
                <a:ea typeface="+mj-ea"/>
              </a:rPr>
              <a:t>：</a:t>
            </a:r>
            <a:endParaRPr lang="en-US" altLang="zh-CN" smtClean="0">
              <a:latin typeface="+mj-ea"/>
              <a:ea typeface="+mj-ea"/>
            </a:endParaRPr>
          </a:p>
          <a:p>
            <a:pPr indent="457200">
              <a:buNone/>
            </a:pPr>
            <a:r>
              <a:rPr lang="en-US" altLang="zh-CN" b="1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</a:rPr>
              <a:t>、没有提示的意思，</a:t>
            </a:r>
            <a:r>
              <a:rPr lang="zh-CN" altLang="zh-CN" b="1" smtClean="0">
                <a:solidFill>
                  <a:srgbClr val="FF0000"/>
                </a:solidFill>
                <a:latin typeface="+mj-ea"/>
                <a:ea typeface="+mj-ea"/>
              </a:rPr>
              <a:t>没有较大的停顿不要用冒号；</a:t>
            </a:r>
            <a:endParaRPr lang="en-US" altLang="zh-CN" b="1" smtClean="0">
              <a:solidFill>
                <a:srgbClr val="FF0000"/>
              </a:solidFill>
              <a:latin typeface="+mj-ea"/>
              <a:ea typeface="+mj-ea"/>
            </a:endParaRPr>
          </a:p>
          <a:p>
            <a:pPr indent="457200">
              <a:buNone/>
            </a:pPr>
            <a:r>
              <a:rPr lang="en-US" altLang="zh-CN" b="1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</a:rPr>
              <a:t>、</a:t>
            </a:r>
            <a:r>
              <a:rPr lang="zh-CN" altLang="zh-CN" b="1" smtClean="0">
                <a:solidFill>
                  <a:srgbClr val="FF0000"/>
                </a:solidFill>
                <a:latin typeface="+mj-ea"/>
                <a:ea typeface="+mj-ea"/>
              </a:rPr>
              <a:t>冒号管到句尾；</a:t>
            </a:r>
            <a:endParaRPr lang="en-US" altLang="zh-CN" b="1" smtClean="0">
              <a:solidFill>
                <a:srgbClr val="FF0000"/>
              </a:solidFill>
              <a:latin typeface="+mj-ea"/>
              <a:ea typeface="+mj-ea"/>
            </a:endParaRPr>
          </a:p>
          <a:p>
            <a:pPr indent="457200">
              <a:buNone/>
            </a:pPr>
            <a:r>
              <a:rPr lang="en-US" altLang="zh-CN" b="1" smtClean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</a:rPr>
              <a:t>、</a:t>
            </a:r>
            <a:r>
              <a:rPr lang="zh-CN" altLang="zh-CN" b="1" smtClean="0">
                <a:solidFill>
                  <a:srgbClr val="FF0000"/>
                </a:solidFill>
                <a:latin typeface="+mj-ea"/>
                <a:ea typeface="+mj-ea"/>
              </a:rPr>
              <a:t>冒号一般不在同一句话中重复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</a:rPr>
              <a:t>出现；</a:t>
            </a:r>
            <a:endParaRPr lang="en-US" altLang="zh-CN" b="1" smtClean="0">
              <a:solidFill>
                <a:srgbClr val="FF0000"/>
              </a:solidFill>
              <a:latin typeface="+mj-ea"/>
              <a:ea typeface="+mj-ea"/>
            </a:endParaRPr>
          </a:p>
          <a:p>
            <a:pPr indent="457200">
              <a:buNone/>
            </a:pPr>
            <a:r>
              <a:rPr lang="zh-CN" altLang="en-US" smtClean="0">
                <a:latin typeface="+mj-ea"/>
                <a:ea typeface="+mj-ea"/>
              </a:rPr>
              <a:t>（</a:t>
            </a:r>
            <a:r>
              <a:rPr lang="en-US" altLang="zh-CN" smtClean="0">
                <a:latin typeface="+mj-ea"/>
                <a:ea typeface="+mj-ea"/>
              </a:rPr>
              <a:t>2013</a:t>
            </a:r>
            <a:r>
              <a:rPr lang="zh-CN" altLang="en-US" smtClean="0">
                <a:latin typeface="+mj-ea"/>
                <a:ea typeface="+mj-ea"/>
              </a:rPr>
              <a:t>江西）云斋主人说</a:t>
            </a:r>
            <a:r>
              <a:rPr lang="zh-CN" altLang="en-US" smtClean="0">
                <a:solidFill>
                  <a:srgbClr val="FF0000"/>
                </a:solidFill>
                <a:latin typeface="+mj-ea"/>
                <a:ea typeface="+mj-ea"/>
              </a:rPr>
              <a:t>：</a:t>
            </a:r>
            <a:r>
              <a:rPr lang="zh-CN" altLang="en-US" smtClean="0">
                <a:latin typeface="+mj-ea"/>
                <a:ea typeface="+mj-ea"/>
              </a:rPr>
              <a:t>鲁迅先生有言</a:t>
            </a:r>
            <a:r>
              <a:rPr lang="zh-CN" altLang="en-US" smtClean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zh-CN" altLang="en-US" smtClean="0">
                <a:latin typeface="+mj-ea"/>
                <a:ea typeface="+mj-ea"/>
              </a:rPr>
              <a:t>真的猛士，敢于直面惨淡的人生，敢于正视淋漓的鲜血。</a:t>
            </a:r>
            <a:endParaRPr lang="en-US" altLang="zh-CN" smtClean="0">
              <a:latin typeface="+mj-ea"/>
              <a:ea typeface="+mj-ea"/>
            </a:endParaRPr>
          </a:p>
          <a:p>
            <a:pPr indent="457200">
              <a:buNone/>
            </a:pPr>
            <a:r>
              <a:rPr lang="en-US" altLang="zh-CN" b="1" smtClean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</a:rPr>
              <a:t>、“</a:t>
            </a:r>
            <a:r>
              <a:rPr lang="en-US" altLang="zh-CN" b="1" smtClean="0">
                <a:solidFill>
                  <a:srgbClr val="FF0000"/>
                </a:solidFill>
                <a:latin typeface="+mj-ea"/>
                <a:ea typeface="+mj-ea"/>
              </a:rPr>
              <a:t>xx</a:t>
            </a:r>
            <a:r>
              <a:rPr lang="zh-CN" altLang="en-US" b="1" smtClean="0">
                <a:solidFill>
                  <a:srgbClr val="FF0000"/>
                </a:solidFill>
                <a:latin typeface="+mj-ea"/>
                <a:ea typeface="+mj-ea"/>
              </a:rPr>
              <a:t>说”之类放在引用语前头，用冒号；放在引用语中间，不用冒号。</a:t>
            </a:r>
            <a:endParaRPr lang="en-US" altLang="zh-CN" b="1" smtClean="0">
              <a:solidFill>
                <a:srgbClr val="FF0000"/>
              </a:solidFill>
              <a:latin typeface="+mj-ea"/>
              <a:ea typeface="+mj-ea"/>
            </a:endParaRPr>
          </a:p>
          <a:p>
            <a:pPr indent="457200">
              <a:buNone/>
            </a:pPr>
            <a:r>
              <a:rPr lang="zh-CN" altLang="en-US" smtClean="0">
                <a:latin typeface="+mj-ea"/>
                <a:ea typeface="+mj-ea"/>
              </a:rPr>
              <a:t>“得啦！”一个老妇人说</a:t>
            </a:r>
            <a:r>
              <a:rPr lang="zh-CN" altLang="en-US" smtClean="0">
                <a:solidFill>
                  <a:srgbClr val="FF0000"/>
                </a:solidFill>
                <a:latin typeface="+mj-ea"/>
                <a:ea typeface="+mj-ea"/>
              </a:rPr>
              <a:t>，</a:t>
            </a:r>
            <a:r>
              <a:rPr lang="zh-CN" altLang="en-US" smtClean="0">
                <a:latin typeface="+mj-ea"/>
                <a:ea typeface="+mj-ea"/>
              </a:rPr>
              <a:t>“那就是刑台上的怪笑了。什么时候他才在绞刑架上做怪笑呢？</a:t>
            </a: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endParaRPr lang="en-US" altLang="zh-CN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778098"/>
          </a:xfrm>
        </p:spPr>
        <p:txBody>
          <a:bodyPr/>
          <a:lstStyle/>
          <a:p>
            <a:r>
              <a:rPr lang="zh-CN" altLang="en-US" smtClean="0"/>
              <a:t>判断正误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908720"/>
            <a:ext cx="8363272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mtClean="0"/>
              <a:t>1</a:t>
            </a:r>
            <a:r>
              <a:rPr lang="zh-CN" altLang="en-US" smtClean="0"/>
              <a:t>、中学地理课本向我展示由外太空拍摄到的卫星图片：藏蓝的深渊里，地球孤独地转动，布满褐色的古怪斑纹，这是人类偷偷登上神的瞭望台，模拟神的视角</a:t>
            </a:r>
            <a:r>
              <a:rPr lang="en-US" altLang="zh-CN" smtClean="0"/>
              <a:t>——</a:t>
            </a:r>
            <a:r>
              <a:rPr lang="zh-CN" altLang="en-US" smtClean="0"/>
              <a:t>我们谓之的广大世界，不过是神铺在桌面的一张地图。</a:t>
            </a:r>
            <a:endParaRPr lang="en-US" altLang="zh-CN" smtClean="0"/>
          </a:p>
          <a:p>
            <a:pPr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、有一次到单位，他跟我说，这一周他就说了两句话，一句是，到公园散步，碰上一个人问他“老大爷，您今年多大年纪了”？他回答人家；再一句话呢，是我们单位一个同事给他送报纸、杂志，他说了声“谢谢”。</a:t>
            </a:r>
            <a:endParaRPr lang="en-US" altLang="zh-CN" smtClean="0"/>
          </a:p>
          <a:p>
            <a:pPr>
              <a:buNone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539552" y="1916832"/>
            <a:ext cx="428835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布满褐色的古怪斑纹。</a:t>
            </a:r>
          </a:p>
        </p:txBody>
      </p:sp>
      <p:sp>
        <p:nvSpPr>
          <p:cNvPr id="5" name="矩形 4"/>
          <p:cNvSpPr/>
          <p:nvPr/>
        </p:nvSpPr>
        <p:spPr>
          <a:xfrm>
            <a:off x="539552" y="3933056"/>
            <a:ext cx="2016224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了两句话：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79912" y="4437112"/>
            <a:ext cx="410445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您今年多大年纪了？”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四 顿号的用法</a:t>
            </a:r>
            <a:endParaRPr lang="zh-CN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764704"/>
            <a:ext cx="8229600" cy="1224136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b="1" smtClean="0"/>
              <a:t>1</a:t>
            </a:r>
            <a:r>
              <a:rPr lang="zh-CN" altLang="en-US" b="1" smtClean="0"/>
              <a:t>、</a:t>
            </a:r>
            <a:r>
              <a:rPr lang="zh-CN" altLang="en-US" sz="2800" b="1" smtClean="0"/>
              <a:t>用于</a:t>
            </a:r>
            <a:r>
              <a:rPr lang="zh-CN" altLang="en-US" sz="2800" b="1"/>
              <a:t>并列词语之间</a:t>
            </a:r>
            <a:r>
              <a:rPr lang="zh-CN" altLang="en-US" sz="2800" b="1" smtClean="0"/>
              <a:t>。</a:t>
            </a:r>
            <a:r>
              <a:rPr lang="en-US" altLang="zh-CN" sz="2800" b="1" smtClean="0"/>
              <a:t>2</a:t>
            </a:r>
            <a:r>
              <a:rPr lang="zh-CN" altLang="en-US" sz="2800" b="1" smtClean="0"/>
              <a:t>、用于</a:t>
            </a:r>
            <a:r>
              <a:rPr lang="zh-CN" altLang="en-US" sz="2800" b="1"/>
              <a:t>某些序次</a:t>
            </a:r>
            <a:r>
              <a:rPr lang="zh-CN" altLang="en-US" sz="2800" b="1" smtClean="0"/>
              <a:t>语之后。</a:t>
            </a:r>
            <a:endParaRPr lang="en-US" altLang="zh-CN" sz="2800" b="1" smtClean="0"/>
          </a:p>
          <a:p>
            <a:pPr>
              <a:lnSpc>
                <a:spcPct val="90000"/>
              </a:lnSpc>
              <a:buFontTx/>
              <a:buNone/>
            </a:pPr>
            <a:endParaRPr lang="zh-CN" altLang="en-US" b="1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1268760"/>
            <a:ext cx="871296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+mj-ea"/>
                <a:ea typeface="+mj-ea"/>
              </a:rPr>
              <a:t>顿号的使用时要注意</a:t>
            </a:r>
            <a:endParaRPr lang="en-US" altLang="zh-CN" sz="2800" b="1" smtClean="0">
              <a:latin typeface="+mj-ea"/>
              <a:ea typeface="+mj-ea"/>
            </a:endParaRPr>
          </a:p>
          <a:p>
            <a:r>
              <a:rPr lang="en-US" altLang="zh-CN" sz="2800" b="1" smtClean="0">
                <a:solidFill>
                  <a:srgbClr val="FF0000"/>
                </a:solidFill>
                <a:latin typeface="+mj-ea"/>
                <a:ea typeface="+mj-ea"/>
              </a:rPr>
              <a:t> (1)</a:t>
            </a:r>
            <a:r>
              <a:rPr lang="zh-CN" altLang="en-US" sz="2800" b="1" smtClean="0">
                <a:solidFill>
                  <a:srgbClr val="FF0000"/>
                </a:solidFill>
                <a:latin typeface="+mj-ea"/>
                <a:ea typeface="+mj-ea"/>
              </a:rPr>
              <a:t>相邻或相近两数字连用表示概数通常不用顿号。</a:t>
            </a:r>
            <a:endParaRPr lang="en-US" altLang="zh-CN" sz="2800" b="1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sz="2800" b="1" smtClean="0">
                <a:solidFill>
                  <a:schemeClr val="tx2"/>
                </a:solidFill>
                <a:latin typeface="+mj-ea"/>
                <a:ea typeface="+mj-ea"/>
              </a:rPr>
              <a:t>    </a:t>
            </a:r>
            <a:r>
              <a:rPr lang="zh-CN" altLang="en-US" sz="2800" b="1" smtClean="0">
                <a:solidFill>
                  <a:srgbClr val="0000CC"/>
                </a:solidFill>
                <a:latin typeface="+mj-ea"/>
                <a:ea typeface="+mj-ea"/>
              </a:rPr>
              <a:t>七八里    三四岁</a:t>
            </a:r>
            <a:endParaRPr lang="en-US" altLang="zh-CN" sz="2800" b="1" smtClean="0">
              <a:solidFill>
                <a:srgbClr val="0000CC"/>
              </a:solidFill>
              <a:latin typeface="+mj-ea"/>
              <a:ea typeface="+mj-ea"/>
            </a:endParaRPr>
          </a:p>
          <a:p>
            <a:r>
              <a:rPr lang="zh-CN" altLang="en-US" sz="2800" b="1" smtClean="0">
                <a:latin typeface="+mj-ea"/>
                <a:ea typeface="+mj-ea"/>
              </a:rPr>
              <a:t>（</a:t>
            </a:r>
            <a:r>
              <a:rPr lang="en-US" altLang="zh-CN" sz="2800" b="1" smtClean="0">
                <a:latin typeface="+mj-ea"/>
                <a:ea typeface="+mj-ea"/>
              </a:rPr>
              <a:t>2</a:t>
            </a:r>
            <a:r>
              <a:rPr lang="zh-CN" altLang="en-US" sz="2800" b="1" smtClean="0">
                <a:latin typeface="+mj-ea"/>
                <a:ea typeface="+mj-ea"/>
              </a:rPr>
              <a:t>）标有</a:t>
            </a:r>
            <a:r>
              <a:rPr lang="zh-CN" altLang="en-US" sz="2800" b="1" smtClean="0">
                <a:solidFill>
                  <a:srgbClr val="FF0000"/>
                </a:solidFill>
                <a:latin typeface="+mj-ea"/>
                <a:ea typeface="+mj-ea"/>
              </a:rPr>
              <a:t>引号的</a:t>
            </a:r>
            <a:r>
              <a:rPr lang="zh-CN" altLang="en-US" sz="2800" b="1" smtClean="0">
                <a:latin typeface="+mj-ea"/>
                <a:ea typeface="+mj-ea"/>
              </a:rPr>
              <a:t>并列成分之间，标有</a:t>
            </a:r>
            <a:r>
              <a:rPr lang="zh-CN" altLang="en-US" sz="2800" b="1" smtClean="0">
                <a:solidFill>
                  <a:srgbClr val="FF0000"/>
                </a:solidFill>
                <a:latin typeface="+mj-ea"/>
                <a:ea typeface="+mj-ea"/>
              </a:rPr>
              <a:t>书名号</a:t>
            </a:r>
            <a:r>
              <a:rPr lang="zh-CN" altLang="en-US" sz="2800" b="1" smtClean="0">
                <a:latin typeface="+mj-ea"/>
                <a:ea typeface="+mj-ea"/>
              </a:rPr>
              <a:t>的并列成分之间通常</a:t>
            </a:r>
            <a:r>
              <a:rPr lang="zh-CN" altLang="en-US" sz="2800" b="1" smtClean="0">
                <a:solidFill>
                  <a:srgbClr val="FF0000"/>
                </a:solidFill>
                <a:latin typeface="+mj-ea"/>
                <a:ea typeface="+mj-ea"/>
              </a:rPr>
              <a:t>不用顿号</a:t>
            </a:r>
            <a:r>
              <a:rPr lang="zh-CN" altLang="en-US" sz="2800" b="1" smtClean="0">
                <a:latin typeface="+mj-ea"/>
                <a:ea typeface="+mj-ea"/>
              </a:rPr>
              <a:t>。若有其他成分插在并列的引号之间或并列的书名号之间（如引语或书名号之后还有括注），宜用顿号。</a:t>
            </a:r>
            <a:endParaRPr lang="en-US" altLang="zh-CN" sz="2800" b="1" smtClean="0">
              <a:latin typeface="+mj-ea"/>
              <a:ea typeface="+mj-ea"/>
            </a:endParaRPr>
          </a:p>
          <a:p>
            <a:r>
              <a:rPr lang="zh-CN" altLang="en-US" sz="3200" b="1" smtClean="0">
                <a:solidFill>
                  <a:srgbClr val="0000CC"/>
                </a:solidFill>
                <a:latin typeface="+mj-ea"/>
                <a:ea typeface="+mj-ea"/>
              </a:rPr>
              <a:t>    因而说它是“绛囊”“红星”“珊瑚珠”，都很逼真。</a:t>
            </a:r>
            <a:endParaRPr lang="en-US" altLang="zh-CN" sz="3200" b="1" smtClean="0">
              <a:solidFill>
                <a:srgbClr val="0000CC"/>
              </a:solidFill>
              <a:latin typeface="+mj-ea"/>
              <a:ea typeface="+mj-ea"/>
            </a:endParaRPr>
          </a:p>
          <a:p>
            <a:r>
              <a:rPr lang="zh-CN" altLang="en-US" sz="3200" b="1" smtClean="0">
                <a:solidFill>
                  <a:srgbClr val="0000CC"/>
                </a:solidFill>
                <a:latin typeface="+mj-ea"/>
                <a:ea typeface="+mj-ea"/>
              </a:rPr>
              <a:t>    当时是“昼夜奔腾，有毒虫猛兽之害”（宋蔡襄）、“颠坑仆谷相枕藉”、“惊尘溅血流千载”（宋苏轼）。</a:t>
            </a:r>
            <a:endParaRPr lang="en-US" altLang="zh-CN" sz="3200" b="1" smtClean="0">
              <a:solidFill>
                <a:srgbClr val="0000CC"/>
              </a:solidFill>
              <a:latin typeface="+mj-ea"/>
              <a:ea typeface="+mj-ea"/>
            </a:endParaRPr>
          </a:p>
          <a:p>
            <a:endParaRPr lang="zh-CN" altLang="en-US" b="1" smtClean="0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>
              <a:buFontTx/>
              <a:buNone/>
            </a:pPr>
            <a:endParaRPr lang="zh-CN" altLang="en-US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692696"/>
            <a:ext cx="8229600" cy="59766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mtClean="0">
                <a:latin typeface="+mn-ea"/>
              </a:rPr>
              <a:t>（</a:t>
            </a:r>
            <a:r>
              <a:rPr lang="en-US" altLang="zh-CN" smtClean="0">
                <a:latin typeface="+mn-ea"/>
              </a:rPr>
              <a:t>3</a:t>
            </a:r>
            <a:r>
              <a:rPr lang="zh-CN" altLang="en-US" smtClean="0">
                <a:latin typeface="+mn-ea"/>
              </a:rPr>
              <a:t>）并列的词组比较长、停顿较大的，就不用顿号，而用逗号。</a:t>
            </a:r>
            <a:endParaRPr lang="en-US" altLang="zh-CN" smtClean="0">
              <a:latin typeface="+mn-ea"/>
            </a:endParaRPr>
          </a:p>
          <a:p>
            <a:pPr>
              <a:buNone/>
            </a:pPr>
            <a:r>
              <a:rPr lang="zh-CN" altLang="en-US" smtClean="0">
                <a:latin typeface="+mn-ea"/>
              </a:rPr>
              <a:t>（</a:t>
            </a:r>
            <a:r>
              <a:rPr lang="en-US" altLang="zh-CN" smtClean="0">
                <a:latin typeface="+mn-ea"/>
              </a:rPr>
              <a:t>4</a:t>
            </a:r>
            <a:r>
              <a:rPr lang="zh-CN" altLang="en-US" smtClean="0">
                <a:latin typeface="+mn-ea"/>
              </a:rPr>
              <a:t>）并列词语作</a:t>
            </a:r>
            <a:r>
              <a:rPr lang="zh-CN" altLang="en-US" smtClean="0">
                <a:solidFill>
                  <a:srgbClr val="FF0000"/>
                </a:solidFill>
                <a:latin typeface="+mn-ea"/>
              </a:rPr>
              <a:t>谓语、补语</a:t>
            </a:r>
            <a:r>
              <a:rPr lang="zh-CN" altLang="en-US" smtClean="0">
                <a:latin typeface="+mn-ea"/>
              </a:rPr>
              <a:t>，那么并列词语之间用逗号，不用顿号。</a:t>
            </a:r>
            <a:endParaRPr lang="en-US" altLang="zh-CN" smtClean="0">
              <a:latin typeface="+mn-ea"/>
            </a:endParaRPr>
          </a:p>
          <a:p>
            <a:pPr>
              <a:buNone/>
            </a:pPr>
            <a:r>
              <a:rPr lang="en-US" altLang="zh-CN" smtClean="0">
                <a:latin typeface="+mn-ea"/>
              </a:rPr>
              <a:t>     </a:t>
            </a:r>
            <a:r>
              <a:rPr lang="zh-CN" altLang="en-US" smtClean="0">
                <a:latin typeface="+mn-ea"/>
              </a:rPr>
              <a:t>如果并列谓语搭配的是同一个宾语，并列谓语间用顿号。</a:t>
            </a:r>
            <a:endParaRPr lang="en-US" altLang="zh-CN" smtClean="0">
              <a:latin typeface="+mn-ea"/>
            </a:endParaRPr>
          </a:p>
          <a:p>
            <a:pPr>
              <a:buNone/>
            </a:pPr>
            <a:r>
              <a:rPr lang="en-US" altLang="zh-CN" smtClean="0">
                <a:solidFill>
                  <a:schemeClr val="tx2"/>
                </a:solidFill>
                <a:latin typeface="+mn-ea"/>
              </a:rPr>
              <a:t>    </a:t>
            </a:r>
            <a:r>
              <a:rPr lang="zh-CN" altLang="en-US" smtClean="0">
                <a:solidFill>
                  <a:srgbClr val="0000CC"/>
                </a:solidFill>
                <a:latin typeface="+mn-ea"/>
              </a:rPr>
              <a:t>她们能做的只有紧闭双眼，紧咬嘴唇，默默祈祷。</a:t>
            </a:r>
            <a:endParaRPr lang="en-US" altLang="zh-CN" smtClean="0">
              <a:solidFill>
                <a:srgbClr val="0000CC"/>
              </a:solidFill>
              <a:latin typeface="+mn-ea"/>
            </a:endParaRPr>
          </a:p>
          <a:p>
            <a:pPr>
              <a:buNone/>
            </a:pPr>
            <a:r>
              <a:rPr lang="en-US" altLang="zh-CN" smtClean="0">
                <a:solidFill>
                  <a:schemeClr val="tx2"/>
                </a:solidFill>
                <a:latin typeface="+mn-ea"/>
              </a:rPr>
              <a:t> </a:t>
            </a:r>
            <a:r>
              <a:rPr lang="zh-CN" altLang="en-US" smtClean="0">
                <a:latin typeface="+mn-ea"/>
              </a:rPr>
              <a:t>（</a:t>
            </a:r>
            <a:r>
              <a:rPr lang="en-US" altLang="zh-CN" smtClean="0">
                <a:latin typeface="+mn-ea"/>
              </a:rPr>
              <a:t>5</a:t>
            </a:r>
            <a:r>
              <a:rPr lang="zh-CN" altLang="en-US" smtClean="0">
                <a:latin typeface="+mn-ea"/>
              </a:rPr>
              <a:t>）如果并列词语中还有并列词语，大的并列词语之间用逗号，小的并列词语之间用顿号。</a:t>
            </a:r>
            <a:endParaRPr lang="zh-CN" altLang="en-US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判断正误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mtClean="0"/>
              <a:t>1</a:t>
            </a:r>
            <a:r>
              <a:rPr lang="zh-CN" altLang="en-US" smtClean="0"/>
              <a:t>、他像小学生一样，拜草原的牧人和终年奔走在大漠的“赶脚人”为师，搜集，整理，改编在西北大地广泛流传的“花儿”和新疆维吾尔族、哈萨克族民歌。</a:t>
            </a:r>
            <a:endParaRPr lang="en-US" altLang="zh-CN" smtClean="0"/>
          </a:p>
          <a:p>
            <a:pPr>
              <a:buNone/>
            </a:pPr>
            <a:r>
              <a:rPr lang="en-US" altLang="zh-CN" smtClean="0"/>
              <a:t>2</a:t>
            </a:r>
            <a:r>
              <a:rPr lang="zh-CN" altLang="en-US" smtClean="0"/>
              <a:t>、但是，从不主张拆除城墙的人的论点上说，这种看法是有偏见的、片面的、狭隘的，也缺乏实际的计算的。</a:t>
            </a:r>
            <a:endParaRPr lang="en-US" altLang="zh-CN" smtClean="0"/>
          </a:p>
          <a:p>
            <a:pPr>
              <a:buNone/>
            </a:pPr>
            <a:r>
              <a:rPr lang="en-US" altLang="zh-CN" smtClean="0"/>
              <a:t>3</a:t>
            </a:r>
            <a:r>
              <a:rPr lang="zh-CN" altLang="en-US" smtClean="0"/>
              <a:t>、高大奇伟的马头墙有骄傲睥睨的表情、跌宕飞扬的韵致、灰白的屋壁被时间涂画出斑驳的线条。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84168" y="1556792"/>
            <a:ext cx="2646878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搜集、整理、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899592" y="3356993"/>
            <a:ext cx="7556523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这种看法是有偏见的，片面的，狭隘的，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19872" y="4797152"/>
            <a:ext cx="360040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</a:rPr>
              <a:t>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五、 破折号的用法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04664"/>
            <a:ext cx="8964488" cy="6453336"/>
          </a:xfrm>
        </p:spPr>
        <p:txBody>
          <a:bodyPr>
            <a:normAutofit fontScale="92500"/>
          </a:bodyPr>
          <a:lstStyle/>
          <a:p>
            <a:pPr>
              <a:buFontTx/>
              <a:buNone/>
            </a:pPr>
            <a:r>
              <a:rPr lang="zh-CN" altLang="en-US" smtClean="0"/>
              <a:t>    破折号表示文中注释性的部分和意思的跃进。“破”是点破、注释之意，“折”是中断、转折之意。</a:t>
            </a:r>
            <a:endParaRPr lang="en-US" altLang="zh-CN" smtClean="0"/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en-US" b="1" smtClean="0">
                <a:solidFill>
                  <a:srgbClr val="FF0000"/>
                </a:solidFill>
              </a:rPr>
              <a:t>）表示注释内容或补充说明   </a:t>
            </a:r>
            <a:r>
              <a:rPr lang="zh-CN" altLang="en-US" b="1" smtClean="0">
                <a:solidFill>
                  <a:srgbClr val="0000CC"/>
                </a:solidFill>
              </a:rPr>
              <a:t>当我们进去的 时候，便发现他已经睡着了</a:t>
            </a:r>
            <a:r>
              <a:rPr lang="en-US" altLang="zh-CN" b="1" smtClean="0">
                <a:solidFill>
                  <a:srgbClr val="0000CC"/>
                </a:solidFill>
              </a:rPr>
              <a:t>——</a:t>
            </a:r>
            <a:r>
              <a:rPr lang="zh-CN" altLang="en-US" b="1" smtClean="0">
                <a:solidFill>
                  <a:srgbClr val="0000CC"/>
                </a:solidFill>
              </a:rPr>
              <a:t>但已经永远睡着了。</a:t>
            </a: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2</a:t>
            </a:r>
            <a:r>
              <a:rPr lang="zh-CN" altLang="en-US" b="1" smtClean="0">
                <a:solidFill>
                  <a:srgbClr val="FF0000"/>
                </a:solidFill>
              </a:rPr>
              <a:t>）表示插入语</a:t>
            </a:r>
            <a:endParaRPr lang="en-US" altLang="zh-CN" b="1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0000CC"/>
                </a:solidFill>
              </a:rPr>
              <a:t>           你的生日</a:t>
            </a:r>
            <a:r>
              <a:rPr lang="en-US" altLang="zh-CN" b="1" smtClean="0">
                <a:solidFill>
                  <a:srgbClr val="0000CC"/>
                </a:solidFill>
              </a:rPr>
              <a:t>——</a:t>
            </a:r>
            <a:r>
              <a:rPr lang="zh-CN" altLang="en-US" b="1" smtClean="0">
                <a:solidFill>
                  <a:srgbClr val="0000CC"/>
                </a:solidFill>
              </a:rPr>
              <a:t>四月十八</a:t>
            </a:r>
            <a:r>
              <a:rPr lang="en-US" altLang="zh-CN" b="1" smtClean="0">
                <a:solidFill>
                  <a:srgbClr val="0000CC"/>
                </a:solidFill>
              </a:rPr>
              <a:t>——</a:t>
            </a:r>
            <a:r>
              <a:rPr lang="zh-CN" altLang="en-US" b="1" smtClean="0">
                <a:solidFill>
                  <a:srgbClr val="0000CC"/>
                </a:solidFill>
              </a:rPr>
              <a:t>每年我总记得。</a:t>
            </a: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3</a:t>
            </a:r>
            <a:r>
              <a:rPr lang="zh-CN" altLang="en-US" b="1" smtClean="0">
                <a:solidFill>
                  <a:srgbClr val="FF0000"/>
                </a:solidFill>
              </a:rPr>
              <a:t>）表示总结上文或提示下文</a:t>
            </a:r>
            <a:endParaRPr lang="en-US" altLang="zh-CN" b="1" smtClean="0">
              <a:solidFill>
                <a:srgbClr val="FF0000"/>
              </a:solidFill>
            </a:endParaRP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4</a:t>
            </a:r>
            <a:r>
              <a:rPr lang="zh-CN" altLang="en-US" b="1" smtClean="0">
                <a:solidFill>
                  <a:srgbClr val="FF0000"/>
                </a:solidFill>
              </a:rPr>
              <a:t>）表示话题转换     </a:t>
            </a:r>
            <a:r>
              <a:rPr lang="zh-CN" altLang="en-US" b="1" smtClean="0">
                <a:solidFill>
                  <a:srgbClr val="0000CC"/>
                </a:solidFill>
              </a:rPr>
              <a:t>哦，</a:t>
            </a:r>
            <a:r>
              <a:rPr lang="en-US" altLang="zh-CN" b="1" smtClean="0">
                <a:solidFill>
                  <a:srgbClr val="0000CC"/>
                </a:solidFill>
              </a:rPr>
              <a:t>——</a:t>
            </a:r>
            <a:r>
              <a:rPr lang="zh-CN" altLang="en-US" b="1" smtClean="0">
                <a:solidFill>
                  <a:srgbClr val="0000CC"/>
                </a:solidFill>
              </a:rPr>
              <a:t>老爷没有事了？</a:t>
            </a: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5</a:t>
            </a:r>
            <a:r>
              <a:rPr lang="zh-CN" altLang="en-US" b="1" smtClean="0">
                <a:solidFill>
                  <a:srgbClr val="FF0000"/>
                </a:solidFill>
              </a:rPr>
              <a:t>）表示声音的延长    </a:t>
            </a:r>
            <a:r>
              <a:rPr lang="zh-CN" altLang="en-US" b="1" smtClean="0">
                <a:solidFill>
                  <a:srgbClr val="0000CC"/>
                </a:solidFill>
              </a:rPr>
              <a:t>你</a:t>
            </a:r>
            <a:r>
              <a:rPr lang="en-US" altLang="zh-CN" b="1" smtClean="0">
                <a:solidFill>
                  <a:srgbClr val="0000CC"/>
                </a:solidFill>
              </a:rPr>
              <a:t>——</a:t>
            </a:r>
            <a:r>
              <a:rPr lang="zh-CN" altLang="en-US" b="1" smtClean="0">
                <a:solidFill>
                  <a:srgbClr val="0000CC"/>
                </a:solidFill>
              </a:rPr>
              <a:t>侍萍？</a:t>
            </a:r>
            <a:endParaRPr lang="zh-CN" altLang="en-US" smtClean="0">
              <a:solidFill>
                <a:srgbClr val="0000CC"/>
              </a:solidFill>
            </a:endParaRP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6</a:t>
            </a:r>
            <a:r>
              <a:rPr lang="zh-CN" altLang="en-US" b="1" smtClean="0">
                <a:solidFill>
                  <a:srgbClr val="FF0000"/>
                </a:solidFill>
              </a:rPr>
              <a:t>）表示话语的中断或间断   </a:t>
            </a:r>
            <a:r>
              <a:rPr lang="zh-CN" altLang="en-US" b="1" smtClean="0">
                <a:solidFill>
                  <a:srgbClr val="0000CC"/>
                </a:solidFill>
              </a:rPr>
              <a:t>可是你</a:t>
            </a:r>
            <a:r>
              <a:rPr lang="en-US" altLang="zh-CN" b="1" smtClean="0">
                <a:solidFill>
                  <a:srgbClr val="0000CC"/>
                </a:solidFill>
              </a:rPr>
              <a:t>——</a:t>
            </a: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7</a:t>
            </a:r>
            <a:r>
              <a:rPr lang="zh-CN" altLang="en-US" b="1" smtClean="0">
                <a:solidFill>
                  <a:srgbClr val="FF0000"/>
                </a:solidFill>
              </a:rPr>
              <a:t>）用于副标题之前</a:t>
            </a:r>
          </a:p>
          <a:p>
            <a:pPr>
              <a:buFontTx/>
              <a:buNone/>
            </a:pPr>
            <a:r>
              <a:rPr lang="zh-CN" altLang="en-US" b="1" smtClean="0">
                <a:solidFill>
                  <a:srgbClr val="FF0000"/>
                </a:solidFill>
              </a:rPr>
              <a:t>（</a:t>
            </a:r>
            <a:r>
              <a:rPr lang="en-US" altLang="zh-CN" b="1" smtClean="0">
                <a:solidFill>
                  <a:srgbClr val="FF0000"/>
                </a:solidFill>
              </a:rPr>
              <a:t>8</a:t>
            </a:r>
            <a:r>
              <a:rPr lang="zh-CN" altLang="en-US" b="1" smtClean="0">
                <a:solidFill>
                  <a:srgbClr val="FF0000"/>
                </a:solidFill>
              </a:rPr>
              <a:t>）用于引文、注文后，标示作者、出处或注释者。</a:t>
            </a:r>
            <a:endParaRPr lang="zh-CN" altLang="en-US" b="1" smtClean="0">
              <a:solidFill>
                <a:srgbClr val="0000FF"/>
              </a:solidFill>
            </a:endParaRPr>
          </a:p>
          <a:p>
            <a:pPr>
              <a:buNone/>
            </a:pP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zh-CN" altLang="en-US" smtClean="0"/>
              <a:t>判断正误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altLang="zh-CN" sz="3600" smtClean="0"/>
              <a:t>1</a:t>
            </a:r>
            <a:r>
              <a:rPr lang="zh-CN" altLang="en-US" sz="3600" smtClean="0"/>
              <a:t>、我毫不怀疑地主张，许多自然学者直到最近还保持着的和我以前所保持的观点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每一物种都是被独立创造的观点是错误的。</a:t>
            </a:r>
            <a:endParaRPr lang="en-US" altLang="zh-CN" sz="3600" smtClean="0"/>
          </a:p>
          <a:p>
            <a:pPr>
              <a:buNone/>
            </a:pPr>
            <a:r>
              <a:rPr lang="en-US" altLang="zh-CN" sz="3600" smtClean="0"/>
              <a:t>2</a:t>
            </a:r>
            <a:r>
              <a:rPr lang="zh-CN" altLang="en-US" sz="3600" smtClean="0"/>
              <a:t>、镰刀的弧光闪过，庄稼留下短小尖利的根茬</a:t>
            </a:r>
            <a:r>
              <a:rPr lang="en-US" altLang="zh-CN" sz="3600" smtClean="0"/>
              <a:t>——</a:t>
            </a:r>
            <a:r>
              <a:rPr lang="zh-CN" altLang="en-US" sz="3600" smtClean="0"/>
              <a:t>这就是丰收。</a:t>
            </a:r>
            <a:endParaRPr lang="en-US" altLang="zh-CN" sz="3600" smtClean="0"/>
          </a:p>
          <a:p>
            <a:pPr>
              <a:buNone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9592" y="3284984"/>
            <a:ext cx="3801041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</a:rPr>
              <a:t>点</a:t>
            </a:r>
            <a:r>
              <a:rPr lang="en-US" altLang="zh-CN" sz="3600" b="1" smtClean="0">
                <a:solidFill>
                  <a:srgbClr val="FF0000"/>
                </a:solidFill>
              </a:rPr>
              <a:t>——</a:t>
            </a:r>
            <a:r>
              <a:rPr lang="zh-CN" altLang="en-US" sz="3600" b="1" smtClean="0">
                <a:solidFill>
                  <a:srgbClr val="FF0000"/>
                </a:solidFill>
              </a:rPr>
              <a:t>是错误的。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64096"/>
          </a:xfrm>
        </p:spPr>
        <p:txBody>
          <a:bodyPr/>
          <a:lstStyle/>
          <a:p>
            <a:r>
              <a:rPr lang="zh-CN" altLang="en-US" smtClean="0"/>
              <a:t>六 括号的用法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4929411"/>
          </a:xfrm>
        </p:spPr>
        <p:txBody>
          <a:bodyPr>
            <a:normAutofit/>
          </a:bodyPr>
          <a:lstStyle/>
          <a:p>
            <a:pPr marL="0" indent="720090">
              <a:buNone/>
            </a:pPr>
            <a:r>
              <a:rPr lang="en-US" altLang="zh-CN" b="1" smtClean="0"/>
              <a:t> </a:t>
            </a:r>
            <a:r>
              <a:rPr lang="zh-CN" altLang="zh-CN" b="1" smtClean="0"/>
              <a:t>括号表示文中注释的部分。括号里的注释一般是不必念出来的，因为它和正文的文意不一定连接得起来。</a:t>
            </a:r>
            <a:endParaRPr lang="zh-CN" altLang="zh-CN" smtClean="0"/>
          </a:p>
          <a:p>
            <a:pPr marL="0" indent="720090">
              <a:buNone/>
            </a:pPr>
            <a:r>
              <a:rPr lang="en-US" altLang="zh-CN" b="1" smtClean="0"/>
              <a:t> </a:t>
            </a:r>
            <a:r>
              <a:rPr lang="zh-CN" altLang="zh-CN" b="1" smtClean="0"/>
              <a:t>括号有</a:t>
            </a:r>
            <a:r>
              <a:rPr lang="zh-CN" altLang="zh-CN" b="1" smtClean="0">
                <a:solidFill>
                  <a:srgbClr val="FF0000"/>
                </a:solidFill>
              </a:rPr>
              <a:t>句内括号</a:t>
            </a:r>
            <a:r>
              <a:rPr lang="zh-CN" altLang="zh-CN" b="1" smtClean="0"/>
              <a:t>和</a:t>
            </a:r>
            <a:r>
              <a:rPr lang="zh-CN" altLang="zh-CN" b="1" smtClean="0">
                <a:solidFill>
                  <a:srgbClr val="FF0000"/>
                </a:solidFill>
              </a:rPr>
              <a:t>句外括号</a:t>
            </a:r>
            <a:r>
              <a:rPr lang="zh-CN" altLang="zh-CN" b="1" smtClean="0"/>
              <a:t>两种。</a:t>
            </a:r>
            <a:endParaRPr lang="en-US" altLang="zh-CN" b="1" smtClean="0"/>
          </a:p>
          <a:p>
            <a:pPr marL="0" indent="720090">
              <a:buNone/>
            </a:pPr>
            <a:r>
              <a:rPr lang="zh-CN" altLang="zh-CN" b="1" smtClean="0"/>
              <a:t>只注释或补充说明句内一部分词语的叫句内括号</a:t>
            </a:r>
            <a:r>
              <a:rPr lang="zh-CN" altLang="en-US" b="1" smtClean="0"/>
              <a:t>。</a:t>
            </a:r>
            <a:endParaRPr lang="en-US" altLang="zh-CN" b="1" smtClean="0"/>
          </a:p>
          <a:p>
            <a:pPr marL="0" indent="720090">
              <a:buNone/>
            </a:pPr>
            <a:r>
              <a:rPr lang="zh-CN" altLang="zh-CN" b="1" smtClean="0"/>
              <a:t>注释或补充说明全句的叫句外括号。</a:t>
            </a:r>
            <a:endParaRPr lang="zh-CN" altLang="zh-CN" smtClean="0"/>
          </a:p>
          <a:p>
            <a:pPr marL="0" indent="720090"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句内括号紧挨着被注释的词语，句外括号则放在句子之后。</a:t>
            </a:r>
            <a:endParaRPr lang="zh-CN" altLang="zh-CN" smtClean="0">
              <a:solidFill>
                <a:srgbClr val="FF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916832"/>
            <a:ext cx="8229600" cy="2376264"/>
          </a:xfrm>
        </p:spPr>
        <p:txBody>
          <a:bodyPr>
            <a:normAutofit/>
          </a:bodyPr>
          <a:lstStyle/>
          <a:p>
            <a:r>
              <a:rPr lang="zh-CN" altLang="en-US" sz="4800" b="1" smtClean="0"/>
              <a:t>标点考题回顾</a:t>
            </a:r>
            <a:endParaRPr lang="zh-CN" altLang="en-US" sz="4800" b="1"/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判断正误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052736"/>
            <a:ext cx="8363272" cy="547260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sz="3500" smtClean="0">
                <a:latin typeface="+mj-ea"/>
                <a:ea typeface="+mj-ea"/>
              </a:rPr>
              <a:t>1</a:t>
            </a:r>
            <a:r>
              <a:rPr lang="zh-CN" altLang="en-US" sz="3500" smtClean="0">
                <a:latin typeface="+mj-ea"/>
                <a:ea typeface="+mj-ea"/>
              </a:rPr>
              <a:t>、福建荔枝旧无人记载，自从蔡襄的</a:t>
            </a:r>
            <a:r>
              <a:rPr lang="en-US" altLang="zh-CN" sz="3500" smtClean="0">
                <a:latin typeface="+mj-ea"/>
                <a:ea typeface="+mj-ea"/>
              </a:rPr>
              <a:t>《</a:t>
            </a:r>
            <a:r>
              <a:rPr lang="zh-CN" altLang="en-US" sz="3500" smtClean="0">
                <a:latin typeface="+mj-ea"/>
                <a:ea typeface="+mj-ea"/>
              </a:rPr>
              <a:t>荔枝谱</a:t>
            </a:r>
            <a:r>
              <a:rPr lang="en-US" altLang="zh-CN" sz="3500" smtClean="0">
                <a:latin typeface="+mj-ea"/>
                <a:ea typeface="+mj-ea"/>
              </a:rPr>
              <a:t>》</a:t>
            </a:r>
            <a:r>
              <a:rPr lang="zh-CN" altLang="en-US" sz="3500" smtClean="0">
                <a:latin typeface="+mj-ea"/>
                <a:ea typeface="+mj-ea"/>
              </a:rPr>
              <a:t>成书以后（</a:t>
            </a:r>
            <a:r>
              <a:rPr lang="en-US" altLang="zh-CN" sz="3500" smtClean="0">
                <a:latin typeface="+mj-ea"/>
                <a:ea typeface="+mj-ea"/>
              </a:rPr>
              <a:t>1059</a:t>
            </a:r>
            <a:r>
              <a:rPr lang="zh-CN" altLang="en-US" sz="3500" smtClean="0">
                <a:latin typeface="+mj-ea"/>
                <a:ea typeface="+mj-ea"/>
              </a:rPr>
              <a:t>），就最为人所重视。</a:t>
            </a:r>
            <a:endParaRPr lang="en-US" altLang="zh-CN" sz="350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500" smtClean="0">
                <a:latin typeface="+mj-ea"/>
                <a:ea typeface="+mj-ea"/>
              </a:rPr>
              <a:t>2</a:t>
            </a:r>
            <a:r>
              <a:rPr lang="zh-CN" altLang="en-US" sz="3500" smtClean="0">
                <a:latin typeface="+mj-ea"/>
                <a:ea typeface="+mj-ea"/>
              </a:rPr>
              <a:t>、师者，所以传道受业解惑也（韩愈</a:t>
            </a:r>
            <a:r>
              <a:rPr lang="en-US" altLang="zh-CN" sz="3500" smtClean="0">
                <a:latin typeface="+mj-ea"/>
                <a:ea typeface="+mj-ea"/>
              </a:rPr>
              <a:t>《</a:t>
            </a:r>
            <a:r>
              <a:rPr lang="zh-CN" altLang="en-US" sz="3500" smtClean="0">
                <a:latin typeface="+mj-ea"/>
                <a:ea typeface="+mj-ea"/>
              </a:rPr>
              <a:t>师说</a:t>
            </a:r>
            <a:r>
              <a:rPr lang="en-US" altLang="zh-CN" sz="3500" smtClean="0">
                <a:latin typeface="+mj-ea"/>
                <a:ea typeface="+mj-ea"/>
              </a:rPr>
              <a:t>》</a:t>
            </a:r>
            <a:r>
              <a:rPr lang="zh-CN" altLang="en-US" sz="3500" smtClean="0">
                <a:latin typeface="+mj-ea"/>
                <a:ea typeface="+mj-ea"/>
              </a:rPr>
              <a:t>）。</a:t>
            </a:r>
            <a:endParaRPr lang="en-US" altLang="zh-CN" sz="3500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500" smtClean="0">
                <a:latin typeface="+mj-ea"/>
                <a:ea typeface="+mj-ea"/>
              </a:rPr>
              <a:t>3</a:t>
            </a:r>
            <a:r>
              <a:rPr lang="zh-CN" altLang="en-US" sz="3500" smtClean="0">
                <a:latin typeface="+mj-ea"/>
                <a:ea typeface="+mj-ea"/>
              </a:rPr>
              <a:t>、</a:t>
            </a:r>
            <a:r>
              <a:rPr lang="zh-CN" altLang="zh-CN" sz="3500" smtClean="0">
                <a:latin typeface="+mj-ea"/>
                <a:ea typeface="+mj-ea"/>
              </a:rPr>
              <a:t>中国猿人（全名为“中国猿人北京种”，或简称“北京人”。）在我国的发现，是对古人类学的一个重大贡献。</a:t>
            </a:r>
          </a:p>
          <a:p>
            <a:endParaRPr lang="zh-CN" altLang="zh-CN" smtClean="0"/>
          </a:p>
          <a:p>
            <a:pPr>
              <a:buNone/>
            </a:pPr>
            <a:r>
              <a:rPr lang="zh-CN" altLang="zh-CN" b="1" smtClean="0">
                <a:solidFill>
                  <a:srgbClr val="FF0000"/>
                </a:solidFill>
              </a:rPr>
              <a:t>◆特别提醒</a:t>
            </a:r>
            <a:endParaRPr lang="zh-CN" altLang="zh-CN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     </a:t>
            </a:r>
            <a:r>
              <a:rPr lang="zh-CN" altLang="zh-CN" b="1" smtClean="0">
                <a:solidFill>
                  <a:srgbClr val="FF0000"/>
                </a:solidFill>
              </a:rPr>
              <a:t>句内注释末尾的点号为“问号”或“感叹号”时可保留。</a:t>
            </a:r>
            <a:endParaRPr lang="zh-CN" altLang="zh-CN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smtClean="0"/>
          </a:p>
        </p:txBody>
      </p:sp>
      <p:sp>
        <p:nvSpPr>
          <p:cNvPr id="4" name="矩形 3"/>
          <p:cNvSpPr/>
          <p:nvPr/>
        </p:nvSpPr>
        <p:spPr>
          <a:xfrm>
            <a:off x="539552" y="1484784"/>
            <a:ext cx="4392488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</a:rPr>
              <a:t>谱</a:t>
            </a:r>
            <a:r>
              <a:rPr lang="en-US" altLang="zh-CN" sz="3200" b="1" smtClean="0">
                <a:solidFill>
                  <a:srgbClr val="FF0000"/>
                </a:solidFill>
                <a:latin typeface="+mj-ea"/>
                <a:ea typeface="+mj-ea"/>
              </a:rPr>
              <a:t>》</a:t>
            </a:r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</a:rPr>
              <a:t>（</a:t>
            </a:r>
            <a:r>
              <a:rPr lang="en-US" altLang="zh-CN" sz="3200" b="1" smtClean="0">
                <a:solidFill>
                  <a:srgbClr val="FF0000"/>
                </a:solidFill>
                <a:latin typeface="+mj-ea"/>
                <a:ea typeface="+mj-ea"/>
              </a:rPr>
              <a:t>1059</a:t>
            </a:r>
            <a:r>
              <a:rPr lang="zh-CN" altLang="en-US" sz="3200" b="1" smtClean="0">
                <a:solidFill>
                  <a:srgbClr val="FF0000"/>
                </a:solidFill>
                <a:latin typeface="+mj-ea"/>
                <a:ea typeface="+mj-ea"/>
              </a:rPr>
              <a:t>）成书以后，</a:t>
            </a:r>
            <a:endParaRPr lang="zh-CN" altLang="en-US" sz="3200" b="1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051720" y="3429000"/>
            <a:ext cx="2286838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zh-CN" sz="3200" b="1" smtClean="0">
                <a:solidFill>
                  <a:srgbClr val="FF0000"/>
                </a:solidFill>
                <a:latin typeface="+mj-ea"/>
              </a:rPr>
              <a:t>“北京人”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1988840"/>
            <a:ext cx="7344816" cy="107721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smtClean="0">
                <a:latin typeface="+mj-ea"/>
              </a:rPr>
              <a:t>师者，所以传道受业解惑也</a:t>
            </a:r>
            <a:r>
              <a:rPr lang="zh-CN" altLang="en-US" sz="3200" smtClean="0">
                <a:solidFill>
                  <a:srgbClr val="FF0000"/>
                </a:solidFill>
                <a:latin typeface="+mj-ea"/>
              </a:rPr>
              <a:t>。（韩愈</a:t>
            </a:r>
            <a:r>
              <a:rPr lang="en-US" altLang="zh-CN" sz="3200" smtClean="0">
                <a:solidFill>
                  <a:srgbClr val="FF0000"/>
                </a:solidFill>
                <a:latin typeface="+mj-ea"/>
              </a:rPr>
              <a:t>《</a:t>
            </a:r>
            <a:r>
              <a:rPr lang="zh-CN" altLang="en-US" sz="3200" smtClean="0">
                <a:solidFill>
                  <a:srgbClr val="FF0000"/>
                </a:solidFill>
                <a:latin typeface="+mj-ea"/>
              </a:rPr>
              <a:t>师说</a:t>
            </a:r>
            <a:r>
              <a:rPr lang="en-US" altLang="zh-CN" sz="3200" smtClean="0">
                <a:solidFill>
                  <a:srgbClr val="FF0000"/>
                </a:solidFill>
                <a:latin typeface="+mj-ea"/>
              </a:rPr>
              <a:t>》</a:t>
            </a:r>
            <a:r>
              <a:rPr lang="zh-CN" altLang="en-US" sz="3200" smtClean="0">
                <a:solidFill>
                  <a:srgbClr val="FF0000"/>
                </a:solidFill>
                <a:latin typeface="+mj-ea"/>
              </a:rPr>
              <a:t>）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七 分号的用法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435280" cy="5616624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zh-CN" altLang="en-US" smtClean="0"/>
              <a:t>   分号一般用于并列复句内部分句之间的停顿，停顿比逗号要长。 </a:t>
            </a:r>
            <a:endParaRPr lang="en-US" altLang="zh-CN" smtClean="0"/>
          </a:p>
          <a:p>
            <a:pPr>
              <a:buNone/>
            </a:pPr>
            <a:r>
              <a:rPr lang="en-US" altLang="zh-CN" sz="3000" b="1" smtClean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3000" b="1" smtClean="0">
                <a:solidFill>
                  <a:srgbClr val="FF0000"/>
                </a:solidFill>
                <a:latin typeface="+mj-ea"/>
                <a:ea typeface="+mj-ea"/>
              </a:rPr>
              <a:t>、 当两个相并列的句子都很短小，里面没有使用逗号，那么这些句子之间就直接使用逗号连接。</a:t>
            </a:r>
            <a:endParaRPr lang="en-US" altLang="zh-CN" sz="3000" b="1" smtClean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000" smtClean="0">
                <a:solidFill>
                  <a:srgbClr val="0000CC"/>
                </a:solidFill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r>
              <a:rPr lang="zh-CN" altLang="en-US" sz="3000" smtClean="0">
                <a:solidFill>
                  <a:srgbClr val="0000CC"/>
                </a:solidFill>
                <a:latin typeface="+mj-ea"/>
                <a:ea typeface="+mj-ea"/>
                <a:cs typeface="Times New Roman" panose="02020603050405020304" pitchFamily="18" charset="0"/>
              </a:rPr>
              <a:t>夜幕初垂，明月东升，轻风徐来，湖水荡漾。</a:t>
            </a:r>
            <a:endParaRPr lang="en-US" altLang="zh-CN" sz="3000" smtClean="0">
              <a:solidFill>
                <a:srgbClr val="0000CC"/>
              </a:solidFill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000" b="1" smtClean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3000" b="1" smtClean="0">
                <a:solidFill>
                  <a:srgbClr val="FF0000"/>
                </a:solidFill>
                <a:latin typeface="+mj-ea"/>
                <a:ea typeface="+mj-ea"/>
              </a:rPr>
              <a:t>、并列复句中，如果分句内已用了逗号，分句间则使用分号。</a:t>
            </a:r>
            <a:r>
              <a:rPr lang="zh-CN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zh-CN" altLang="en-US" sz="3000" smtClean="0">
                <a:solidFill>
                  <a:schemeClr val="tx2"/>
                </a:solidFill>
                <a:latin typeface="+mn-ea"/>
              </a:rPr>
              <a:t>     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盖西伯拘而演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《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周易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》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；仲尼厄而作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《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春秋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》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；屈原放逐，乃赋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《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离骚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》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；左丘失明，厥有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《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国语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》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；孙子膑脚，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《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兵法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》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修列；不韦迁蜀，世传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《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吕览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》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；韩非囚秦，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《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说难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》《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孤愤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》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；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《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诗</a:t>
            </a:r>
            <a:r>
              <a:rPr lang="en-US" altLang="zh-CN" sz="3000" smtClean="0">
                <a:solidFill>
                  <a:srgbClr val="0000CC"/>
                </a:solidFill>
                <a:latin typeface="+mn-ea"/>
              </a:rPr>
              <a:t>》</a:t>
            </a:r>
            <a:r>
              <a:rPr lang="zh-CN" altLang="en-US" sz="3000" smtClean="0">
                <a:solidFill>
                  <a:srgbClr val="0000CC"/>
                </a:solidFill>
                <a:latin typeface="+mn-ea"/>
              </a:rPr>
              <a:t>三百篇，大底圣贤发愤之所为作也。  </a:t>
            </a:r>
            <a:endParaRPr lang="zh-CN" altLang="en-US" sz="3000">
              <a:solidFill>
                <a:srgbClr val="0000CC"/>
              </a:solidFill>
              <a:latin typeface="+mn-ea"/>
            </a:endParaRP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判断正误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mtClean="0">
                <a:latin typeface="+mj-ea"/>
              </a:rPr>
              <a:t>  </a:t>
            </a:r>
            <a:r>
              <a:rPr lang="en-US" altLang="zh-CN" smtClean="0">
                <a:latin typeface="+mj-ea"/>
              </a:rPr>
              <a:t>1</a:t>
            </a:r>
            <a:r>
              <a:rPr lang="zh-CN" altLang="en-US" smtClean="0">
                <a:latin typeface="+mj-ea"/>
              </a:rPr>
              <a:t> 走到一个十字路口，左拐；继续向前，走到第二个十字路口，还是左拐，跨过马路，就是图书馆。</a:t>
            </a: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60032" y="2132856"/>
            <a:ext cx="2164502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latin typeface="+mj-ea"/>
              </a:rPr>
              <a:t>还是左拐；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  <p:pic>
        <p:nvPicPr>
          <p:cNvPr id="5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039600" y="11811000"/>
            <a:ext cx="3302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8964488" cy="6453336"/>
          </a:xfrm>
          <a:noFill/>
        </p:spPr>
        <p:txBody>
          <a:bodyPr>
            <a:normAutofit fontScale="62500" lnSpcReduction="20000"/>
          </a:bodyPr>
          <a:lstStyle/>
          <a:p>
            <a:pPr indent="342900">
              <a:lnSpc>
                <a:spcPct val="120000"/>
              </a:lnSpc>
              <a:buNone/>
            </a:pPr>
            <a:r>
              <a:rPr lang="zh-CN" altLang="zh-CN"/>
              <a:t>阅读下面的文字，完后</a:t>
            </a:r>
            <a:r>
              <a:rPr lang="en-US" altLang="zh-CN"/>
              <a:t>2-3</a:t>
            </a:r>
            <a:r>
              <a:rPr lang="zh-CN" altLang="zh-CN"/>
              <a:t>题。</a:t>
            </a:r>
          </a:p>
          <a:p>
            <a:pPr indent="342900">
              <a:lnSpc>
                <a:spcPct val="120000"/>
              </a:lnSpc>
              <a:buNone/>
            </a:pPr>
            <a:r>
              <a:rPr lang="zh-CN" altLang="zh-CN" sz="4500" b="1"/>
              <a:t>有人曾将人工智能与人类之间存在的微妙关系，称为“智慧争夺战”。</a:t>
            </a:r>
            <a:r>
              <a:rPr lang="en-US" altLang="zh-CN" sz="4500" b="1" u="sng"/>
              <a:t>[</a:t>
            </a:r>
            <a:r>
              <a:rPr lang="zh-CN" altLang="zh-CN" sz="4500" b="1" u="sng"/>
              <a:t>甲</a:t>
            </a:r>
            <a:r>
              <a:rPr lang="en-US" altLang="zh-CN" sz="4500" b="1" u="sng"/>
              <a:t>]</a:t>
            </a:r>
            <a:r>
              <a:rPr lang="zh-CN" altLang="zh-CN" sz="4500" b="1" u="sng"/>
              <a:t>也是在这个意义上，欧洲开启了</a:t>
            </a:r>
            <a:r>
              <a:rPr lang="zh-CN" altLang="zh-CN" sz="4500" b="1" u="sng">
                <a:solidFill>
                  <a:srgbClr val="FF0000"/>
                </a:solidFill>
              </a:rPr>
              <a:t>“</a:t>
            </a:r>
            <a:r>
              <a:rPr lang="zh-CN" altLang="zh-CN" sz="4500" b="1" u="sng"/>
              <a:t>人脑项目</a:t>
            </a:r>
            <a:r>
              <a:rPr lang="zh-CN" altLang="zh-CN" sz="4500" b="1" u="sng">
                <a:solidFill>
                  <a:srgbClr val="FF0000"/>
                </a:solidFill>
              </a:rPr>
              <a:t>”</a:t>
            </a:r>
            <a:r>
              <a:rPr lang="zh-CN" altLang="zh-CN" sz="4500" b="1" u="sng"/>
              <a:t>，集神经科学</a:t>
            </a:r>
            <a:r>
              <a:rPr lang="zh-CN" altLang="zh-CN" sz="4500" b="1" u="sng">
                <a:solidFill>
                  <a:srgbClr val="FF0000"/>
                </a:solidFill>
              </a:rPr>
              <a:t>、</a:t>
            </a:r>
            <a:r>
              <a:rPr lang="zh-CN" altLang="zh-CN" sz="4500" b="1" u="sng"/>
              <a:t>医学和计算机等多领域为一体，试图从科学高地上把握技术。这种</a:t>
            </a:r>
            <a:r>
              <a:rPr lang="zh-CN" altLang="zh-CN" sz="4500" b="1" u="sng">
                <a:solidFill>
                  <a:srgbClr val="FF0000"/>
                </a:solidFill>
              </a:rPr>
              <a:t>“</a:t>
            </a:r>
            <a:r>
              <a:rPr lang="zh-CN" altLang="zh-CN" sz="4500" b="1" u="sng"/>
              <a:t>智慧竞争</a:t>
            </a:r>
            <a:r>
              <a:rPr lang="zh-CN" altLang="zh-CN" sz="4500" b="1" u="sng">
                <a:solidFill>
                  <a:srgbClr val="FF0000"/>
                </a:solidFill>
              </a:rPr>
              <a:t>”</a:t>
            </a:r>
            <a:r>
              <a:rPr lang="zh-CN" altLang="zh-CN" sz="4500" b="1" u="sng"/>
              <a:t>不只是人类脑科学研究的自我赶超，更包括心理与情绪在内的自我认知。</a:t>
            </a:r>
            <a:endParaRPr lang="zh-CN" altLang="zh-CN" sz="4500" b="1"/>
          </a:p>
          <a:p>
            <a:pPr indent="342900">
              <a:lnSpc>
                <a:spcPct val="120000"/>
              </a:lnSpc>
              <a:buNone/>
            </a:pPr>
            <a:r>
              <a:rPr lang="zh-CN" altLang="zh-CN" sz="4500" b="1"/>
              <a:t>让这场智能革命惠及所有的人群，使得人人可以享受智能的红利，这是时代付与我们的使命。</a:t>
            </a:r>
            <a:r>
              <a:rPr lang="en-US" altLang="zh-CN" sz="4500" b="1" u="sng"/>
              <a:t>[</a:t>
            </a:r>
            <a:r>
              <a:rPr lang="zh-CN" altLang="zh-CN" sz="4500" b="1" u="sng"/>
              <a:t>乙</a:t>
            </a:r>
            <a:r>
              <a:rPr lang="en-US" altLang="zh-CN" sz="4500" b="1" u="sng"/>
              <a:t>]</a:t>
            </a:r>
            <a:r>
              <a:rPr lang="zh-CN" altLang="zh-CN" sz="4500" b="1" u="sng"/>
              <a:t>不管达到临界值，越过人类智能综合的</a:t>
            </a:r>
            <a:r>
              <a:rPr lang="zh-CN" altLang="zh-CN" sz="4500" b="1" u="sng">
                <a:solidFill>
                  <a:srgbClr val="FF0000"/>
                </a:solidFill>
              </a:rPr>
              <a:t>“</a:t>
            </a:r>
            <a:r>
              <a:rPr lang="zh-CN" altLang="zh-CN" sz="4500" b="1" u="sng"/>
              <a:t>奇点时刻</a:t>
            </a:r>
            <a:r>
              <a:rPr lang="zh-CN" altLang="zh-CN" sz="4500" b="1" u="sng">
                <a:solidFill>
                  <a:srgbClr val="FF0000"/>
                </a:solidFill>
              </a:rPr>
              <a:t>”</a:t>
            </a:r>
            <a:r>
              <a:rPr lang="zh-CN" altLang="zh-CN" sz="4500" b="1" u="sng"/>
              <a:t>能否到来，我们都应当从智慧的延伸中努力升华那独一无二的想象与思考</a:t>
            </a:r>
            <a:r>
              <a:rPr lang="zh-CN" altLang="zh-CN" sz="4500" b="1" u="sng">
                <a:solidFill>
                  <a:srgbClr val="FF0000"/>
                </a:solidFill>
              </a:rPr>
              <a:t>，</a:t>
            </a:r>
            <a:r>
              <a:rPr lang="zh-CN" altLang="zh-CN" sz="4500" b="1" u="sng"/>
              <a:t>理性与善良。</a:t>
            </a:r>
            <a:r>
              <a:rPr lang="en-US" altLang="zh-CN" sz="4500" b="1" u="sng"/>
              <a:t>[</a:t>
            </a:r>
            <a:r>
              <a:rPr lang="zh-CN" altLang="zh-CN" sz="4500" b="1" u="sng"/>
              <a:t>丙</a:t>
            </a:r>
            <a:r>
              <a:rPr lang="en-US" altLang="zh-CN" sz="4500" b="1" u="sng"/>
              <a:t>]</a:t>
            </a:r>
            <a:r>
              <a:rPr lang="zh-CN" altLang="zh-CN" sz="4500" b="1" u="sng"/>
              <a:t>这或许才是人类认识自己</a:t>
            </a:r>
            <a:r>
              <a:rPr lang="zh-CN" altLang="zh-CN" sz="4500" b="1" u="sng">
                <a:solidFill>
                  <a:srgbClr val="FF0000"/>
                </a:solidFill>
              </a:rPr>
              <a:t>、</a:t>
            </a:r>
            <a:r>
              <a:rPr lang="zh-CN" altLang="zh-CN" sz="4500" b="1" u="sng"/>
              <a:t>激发潜力的关键所在。</a:t>
            </a:r>
            <a:endParaRPr lang="zh-CN" altLang="zh-CN" sz="4500" b="1"/>
          </a:p>
          <a:p>
            <a:pPr indent="342900">
              <a:lnSpc>
                <a:spcPct val="120000"/>
              </a:lnSpc>
              <a:buNone/>
            </a:pPr>
            <a:r>
              <a:rPr lang="zh-CN" altLang="zh-CN" smtClean="0"/>
              <a:t>文</a:t>
            </a:r>
            <a:r>
              <a:rPr lang="zh-CN" altLang="zh-CN"/>
              <a:t>段中画线的甲、乙、丙句，标点有误的一项是（</a:t>
            </a:r>
            <a:r>
              <a:rPr lang="en-US" altLang="zh-CN"/>
              <a:t>2</a:t>
            </a:r>
            <a:r>
              <a:rPr lang="zh-CN" altLang="zh-CN"/>
              <a:t>分）</a:t>
            </a:r>
          </a:p>
          <a:p>
            <a:pPr indent="342900">
              <a:lnSpc>
                <a:spcPct val="120000"/>
              </a:lnSpc>
              <a:buNone/>
            </a:pPr>
            <a:r>
              <a:rPr lang="en-US" altLang="zh-CN"/>
              <a:t>A</a:t>
            </a:r>
            <a:r>
              <a:rPr lang="zh-CN" altLang="zh-CN"/>
              <a:t>．甲</a:t>
            </a:r>
            <a:r>
              <a:rPr lang="en-US" altLang="zh-CN"/>
              <a:t>     B</a:t>
            </a:r>
            <a:r>
              <a:rPr lang="zh-CN" altLang="zh-CN"/>
              <a:t>．乙</a:t>
            </a:r>
            <a:r>
              <a:rPr lang="en-US" altLang="zh-CN"/>
              <a:t>      </a:t>
            </a:r>
            <a:r>
              <a:rPr lang="en-US" altLang="zh-CN" smtClean="0"/>
              <a:t>C</a:t>
            </a:r>
            <a:r>
              <a:rPr lang="zh-CN" altLang="zh-CN" smtClean="0"/>
              <a:t>．丙</a:t>
            </a:r>
          </a:p>
          <a:p>
            <a:pPr indent="342900">
              <a:lnSpc>
                <a:spcPct val="120000"/>
              </a:lnSpc>
              <a:buNone/>
            </a:pPr>
            <a:endParaRPr lang="zh-CN" altLang="zh-CN"/>
          </a:p>
        </p:txBody>
      </p:sp>
      <p:sp>
        <p:nvSpPr>
          <p:cNvPr id="4" name="TextBox 3"/>
          <p:cNvSpPr txBox="1"/>
          <p:nvPr/>
        </p:nvSpPr>
        <p:spPr>
          <a:xfrm>
            <a:off x="7380312" y="5589240"/>
            <a:ext cx="936104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5400" smtClean="0">
                <a:solidFill>
                  <a:srgbClr val="FF0000"/>
                </a:solidFill>
              </a:rPr>
              <a:t>B</a:t>
            </a:r>
            <a:endParaRPr lang="zh-CN" altLang="en-US" sz="5400" smtClean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4941168"/>
            <a:ext cx="4752528" cy="50405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smtClean="0">
                <a:solidFill>
                  <a:srgbClr val="0000CC"/>
                </a:solidFill>
              </a:rPr>
              <a:t>无二的想象与思考</a:t>
            </a:r>
            <a:r>
              <a:rPr lang="zh-CN" altLang="en-US" sz="2400" b="1" smtClean="0">
                <a:solidFill>
                  <a:srgbClr val="0000CC"/>
                </a:solidFill>
              </a:rPr>
              <a:t>、</a:t>
            </a:r>
            <a:r>
              <a:rPr lang="zh-CN" altLang="zh-CN" sz="2400" b="1" smtClean="0">
                <a:solidFill>
                  <a:srgbClr val="0000CC"/>
                </a:solidFill>
              </a:rPr>
              <a:t>理性与善良</a:t>
            </a:r>
            <a:r>
              <a:rPr lang="zh-CN" altLang="en-US" sz="2400" b="1" smtClean="0">
                <a:solidFill>
                  <a:srgbClr val="0000CC"/>
                </a:solidFill>
              </a:rPr>
              <a:t>。</a:t>
            </a:r>
            <a:endParaRPr lang="zh-CN" altLang="en-US" sz="240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0"/>
            <a:ext cx="8712968" cy="6858000"/>
          </a:xfrm>
        </p:spPr>
        <p:txBody>
          <a:bodyPr>
            <a:normAutofit fontScale="70000" lnSpcReduction="20000"/>
          </a:bodyPr>
          <a:lstStyle/>
          <a:p>
            <a:pPr indent="342900">
              <a:lnSpc>
                <a:spcPct val="120000"/>
              </a:lnSpc>
              <a:buNone/>
            </a:pPr>
            <a:r>
              <a:rPr lang="zh-CN" altLang="zh-CN"/>
              <a:t>阅读下面的文字，完成</a:t>
            </a:r>
            <a:r>
              <a:rPr lang="en-US" altLang="zh-CN"/>
              <a:t>2</a:t>
            </a:r>
            <a:r>
              <a:rPr lang="zh-CN" altLang="zh-CN"/>
              <a:t>－</a:t>
            </a:r>
            <a:r>
              <a:rPr lang="en-US" altLang="zh-CN"/>
              <a:t>3</a:t>
            </a:r>
            <a:r>
              <a:rPr lang="zh-CN" altLang="zh-CN"/>
              <a:t>题。（</a:t>
            </a:r>
            <a:r>
              <a:rPr lang="en-US" altLang="zh-CN"/>
              <a:t>5</a:t>
            </a:r>
            <a:r>
              <a:rPr lang="zh-CN" altLang="zh-CN"/>
              <a:t>分）</a:t>
            </a:r>
          </a:p>
          <a:p>
            <a:pPr indent="342900">
              <a:lnSpc>
                <a:spcPct val="120000"/>
              </a:lnSpc>
              <a:buNone/>
            </a:pPr>
            <a:r>
              <a:rPr lang="en-US" altLang="zh-CN" b="1" smtClean="0">
                <a:latin typeface="+mj-ea"/>
                <a:ea typeface="+mj-ea"/>
              </a:rPr>
              <a:t>  </a:t>
            </a:r>
            <a:r>
              <a:rPr lang="zh-CN" altLang="zh-CN" sz="3400" b="1" smtClean="0">
                <a:latin typeface="+mj-ea"/>
                <a:ea typeface="+mj-ea"/>
              </a:rPr>
              <a:t>在</a:t>
            </a:r>
            <a:r>
              <a:rPr lang="zh-CN" altLang="zh-CN" sz="3400" b="1">
                <a:latin typeface="+mj-ea"/>
                <a:ea typeface="+mj-ea"/>
              </a:rPr>
              <a:t>第</a:t>
            </a:r>
            <a:r>
              <a:rPr lang="en-US" altLang="zh-CN" sz="3400" b="1">
                <a:latin typeface="+mj-ea"/>
                <a:ea typeface="+mj-ea"/>
              </a:rPr>
              <a:t>55</a:t>
            </a:r>
            <a:r>
              <a:rPr lang="zh-CN" altLang="zh-CN" sz="3400" b="1">
                <a:latin typeface="+mj-ea"/>
                <a:ea typeface="+mj-ea"/>
              </a:rPr>
              <a:t>届博洛尼亚国际儿童书展上，中国插画展现场的观众络绎不绝，显示出各界对中国插画现状与发展的关切。【甲】</a:t>
            </a:r>
            <a:r>
              <a:rPr lang="zh-CN" altLang="zh-CN" sz="3400" b="1" u="sng">
                <a:latin typeface="+mj-ea"/>
                <a:ea typeface="+mj-ea"/>
              </a:rPr>
              <a:t>什么是插画？插画就是出版物中的插图</a:t>
            </a:r>
            <a:r>
              <a:rPr lang="zh-CN" altLang="zh-CN" sz="3400" b="1" u="sng">
                <a:solidFill>
                  <a:srgbClr val="FF0000"/>
                </a:solidFill>
                <a:latin typeface="+mj-ea"/>
                <a:ea typeface="+mj-ea"/>
              </a:rPr>
              <a:t>：</a:t>
            </a:r>
            <a:r>
              <a:rPr lang="zh-CN" altLang="zh-CN" sz="3400" b="1" u="sng">
                <a:latin typeface="+mj-ea"/>
                <a:ea typeface="+mj-ea"/>
              </a:rPr>
              <a:t>一本书如果以插画为主，以文字为辅，就被称为绘本，顾名思义就是画出来的书。</a:t>
            </a:r>
            <a:r>
              <a:rPr lang="zh-CN" altLang="zh-CN" sz="3400" b="1">
                <a:latin typeface="+mj-ea"/>
                <a:ea typeface="+mj-ea"/>
              </a:rPr>
              <a:t>一本优秀的绘本，可以让不认字的孩子</a:t>
            </a:r>
            <a:r>
              <a:rPr lang="en-US" altLang="zh-CN" sz="3400" b="1">
                <a:latin typeface="+mj-ea"/>
                <a:ea typeface="+mj-ea"/>
              </a:rPr>
              <a:t>“</a:t>
            </a:r>
            <a:r>
              <a:rPr lang="zh-CN" altLang="zh-CN" sz="3400" b="1">
                <a:latin typeface="+mj-ea"/>
                <a:ea typeface="+mj-ea"/>
              </a:rPr>
              <a:t>读</a:t>
            </a:r>
            <a:r>
              <a:rPr lang="en-US" altLang="zh-CN" sz="3400" b="1">
                <a:latin typeface="+mj-ea"/>
                <a:ea typeface="+mj-ea"/>
              </a:rPr>
              <a:t>”</a:t>
            </a:r>
            <a:r>
              <a:rPr lang="zh-CN" altLang="zh-CN" sz="3400" b="1">
                <a:latin typeface="+mj-ea"/>
                <a:ea typeface="+mj-ea"/>
              </a:rPr>
              <a:t>出其中蕴涵的深意。【乙］</a:t>
            </a:r>
            <a:r>
              <a:rPr lang="zh-CN" altLang="zh-CN" sz="3400" b="1" u="sng">
                <a:latin typeface="+mj-ea"/>
                <a:ea typeface="+mj-ea"/>
              </a:rPr>
              <a:t>在各色画笔下，蝴蝶</a:t>
            </a:r>
            <a:r>
              <a:rPr lang="zh-CN" altLang="zh-CN" sz="3400" b="1" u="sng">
                <a:solidFill>
                  <a:srgbClr val="FF0000"/>
                </a:solidFill>
                <a:latin typeface="+mj-ea"/>
                <a:ea typeface="+mj-ea"/>
              </a:rPr>
              <a:t>、</a:t>
            </a:r>
            <a:r>
              <a:rPr lang="zh-CN" altLang="zh-CN" sz="3400" b="1" u="sng">
                <a:latin typeface="+mj-ea"/>
                <a:ea typeface="+mj-ea"/>
              </a:rPr>
              <a:t>花朵</a:t>
            </a:r>
            <a:r>
              <a:rPr lang="zh-CN" altLang="zh-CN" sz="3400" b="1" u="sng">
                <a:solidFill>
                  <a:srgbClr val="FF0000"/>
                </a:solidFill>
                <a:latin typeface="+mj-ea"/>
                <a:ea typeface="+mj-ea"/>
              </a:rPr>
              <a:t>、</a:t>
            </a:r>
            <a:r>
              <a:rPr lang="zh-CN" altLang="zh-CN" sz="3400" b="1" u="sng">
                <a:latin typeface="+mj-ea"/>
                <a:ea typeface="+mj-ea"/>
              </a:rPr>
              <a:t>叶子</a:t>
            </a:r>
            <a:r>
              <a:rPr lang="zh-CN" altLang="zh-CN" sz="3400" b="1" u="sng">
                <a:solidFill>
                  <a:srgbClr val="FF0000"/>
                </a:solidFill>
                <a:latin typeface="+mj-ea"/>
                <a:ea typeface="+mj-ea"/>
              </a:rPr>
              <a:t>、</a:t>
            </a:r>
            <a:r>
              <a:rPr lang="zh-CN" altLang="zh-CN" sz="3400" b="1" u="sng">
                <a:latin typeface="+mj-ea"/>
                <a:ea typeface="+mj-ea"/>
              </a:rPr>
              <a:t>大树等跃然纸上，孩子可以对色彩</a:t>
            </a:r>
            <a:r>
              <a:rPr lang="zh-CN" altLang="zh-CN" sz="3400" b="1" u="sng">
                <a:solidFill>
                  <a:srgbClr val="FF0000"/>
                </a:solidFill>
                <a:latin typeface="+mj-ea"/>
                <a:ea typeface="+mj-ea"/>
              </a:rPr>
              <a:t>、</a:t>
            </a:r>
            <a:r>
              <a:rPr lang="zh-CN" altLang="zh-CN" sz="3400" b="1" u="sng">
                <a:latin typeface="+mj-ea"/>
                <a:ea typeface="+mj-ea"/>
              </a:rPr>
              <a:t>实物进行认知学习。</a:t>
            </a:r>
            <a:r>
              <a:rPr lang="zh-CN" altLang="zh-CN" sz="3400" b="1">
                <a:latin typeface="+mj-ea"/>
                <a:ea typeface="+mj-ea"/>
              </a:rPr>
              <a:t>在学校里阅读的绘本，父母在家里也可以和孩子一起阅读。如此一来，孩子在幼儿园抑或在家里，都拥有一个语言互通的环境。【丙】</a:t>
            </a:r>
            <a:r>
              <a:rPr lang="en-US" altLang="zh-CN" sz="3400" b="1" u="sng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zh-CN" altLang="zh-CN" sz="3400" b="1" u="sng">
                <a:latin typeface="+mj-ea"/>
                <a:ea typeface="+mj-ea"/>
              </a:rPr>
              <a:t>绘本在儿童早期教育中的作用已被越来越多的人认识，但绘本的发展还需加快步伐</a:t>
            </a:r>
            <a:r>
              <a:rPr lang="zh-CN" altLang="zh-CN" sz="3400" b="1" u="sng">
                <a:solidFill>
                  <a:srgbClr val="FF0000"/>
                </a:solidFill>
                <a:latin typeface="+mj-ea"/>
                <a:ea typeface="+mj-ea"/>
              </a:rPr>
              <a:t>。</a:t>
            </a:r>
            <a:r>
              <a:rPr lang="en-US" altLang="zh-CN" sz="3400" b="1" u="sng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zh-CN" sz="3400" b="1">
                <a:latin typeface="+mj-ea"/>
                <a:ea typeface="+mj-ea"/>
              </a:rPr>
              <a:t>书展上多家出版社的负责人都持类似观点。当然，关于绘本创作者，需要观照的，不仅有儿童心灵成长的需求，还有成年读者的精神世界。</a:t>
            </a:r>
          </a:p>
          <a:p>
            <a:pPr>
              <a:buNone/>
            </a:pPr>
            <a:r>
              <a:rPr lang="en-US" altLang="zh-CN" smtClean="0">
                <a:latin typeface="+mj-ea"/>
                <a:ea typeface="+mj-ea"/>
              </a:rPr>
              <a:t>    </a:t>
            </a:r>
            <a:r>
              <a:rPr lang="zh-CN" altLang="zh-CN" smtClean="0">
                <a:latin typeface="+mj-ea"/>
                <a:ea typeface="+mj-ea"/>
              </a:rPr>
              <a:t>文</a:t>
            </a:r>
            <a:r>
              <a:rPr lang="zh-CN" altLang="zh-CN">
                <a:latin typeface="+mj-ea"/>
                <a:ea typeface="+mj-ea"/>
              </a:rPr>
              <a:t>段中画线的甲、乙、丙句，标点有误的一项是（</a:t>
            </a:r>
            <a:r>
              <a:rPr lang="en-US" altLang="zh-CN">
                <a:latin typeface="+mj-ea"/>
                <a:ea typeface="+mj-ea"/>
              </a:rPr>
              <a:t>2</a:t>
            </a:r>
            <a:r>
              <a:rPr lang="zh-CN" altLang="zh-CN">
                <a:latin typeface="+mj-ea"/>
                <a:ea typeface="+mj-ea"/>
              </a:rPr>
              <a:t>分）</a:t>
            </a:r>
          </a:p>
          <a:p>
            <a:pPr>
              <a:buNone/>
            </a:pPr>
            <a:r>
              <a:rPr lang="en-US" altLang="zh-CN" smtClean="0"/>
              <a:t>    A</a:t>
            </a:r>
            <a:r>
              <a:rPr lang="zh-CN" altLang="zh-CN"/>
              <a:t>．甲 </a:t>
            </a:r>
            <a:r>
              <a:rPr lang="en-US" altLang="zh-CN"/>
              <a:t>           B</a:t>
            </a:r>
            <a:r>
              <a:rPr lang="zh-CN" altLang="zh-CN"/>
              <a:t>．乙 </a:t>
            </a:r>
            <a:r>
              <a:rPr lang="en-US" altLang="zh-CN"/>
              <a:t>            C</a:t>
            </a:r>
            <a:r>
              <a:rPr lang="zh-CN" altLang="zh-CN" smtClean="0"/>
              <a:t>．</a:t>
            </a:r>
            <a:endParaRPr lang="zh-CN" altLang="zh-CN"/>
          </a:p>
        </p:txBody>
      </p:sp>
      <p:sp>
        <p:nvSpPr>
          <p:cNvPr id="4" name="TextBox 3"/>
          <p:cNvSpPr txBox="1"/>
          <p:nvPr/>
        </p:nvSpPr>
        <p:spPr>
          <a:xfrm>
            <a:off x="8028384" y="5445224"/>
            <a:ext cx="7920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smtClean="0">
                <a:solidFill>
                  <a:srgbClr val="FF0000"/>
                </a:solidFill>
                <a:latin typeface="+mn-ea"/>
              </a:rPr>
              <a:t>A</a:t>
            </a:r>
            <a:endParaRPr lang="zh-CN" altLang="en-US" sz="540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7864" y="1196752"/>
            <a:ext cx="3600400" cy="43204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smtClean="0">
                <a:solidFill>
                  <a:srgbClr val="0000CC"/>
                </a:solidFill>
                <a:latin typeface="+mj-ea"/>
              </a:rPr>
              <a:t>插画就是出版物中的插图</a:t>
            </a:r>
            <a:r>
              <a:rPr lang="zh-CN" altLang="en-US" sz="2400" b="1" smtClean="0">
                <a:solidFill>
                  <a:srgbClr val="0000CC"/>
                </a:solidFill>
                <a:latin typeface="+mj-ea"/>
              </a:rPr>
              <a:t>。</a:t>
            </a:r>
            <a:endParaRPr lang="zh-CN" altLang="en-US" sz="240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8964488" cy="68580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zh-CN" altLang="zh-CN" b="1">
                <a:latin typeface="+mj-ea"/>
                <a:ea typeface="+mj-ea"/>
              </a:rPr>
              <a:t>阅读下面的文字，完成</a:t>
            </a:r>
            <a:r>
              <a:rPr lang="en-US" altLang="zh-CN" b="1">
                <a:latin typeface="+mj-ea"/>
                <a:ea typeface="+mj-ea"/>
              </a:rPr>
              <a:t>2-3</a:t>
            </a:r>
            <a:r>
              <a:rPr lang="zh-CN" altLang="zh-CN" b="1">
                <a:latin typeface="+mj-ea"/>
                <a:ea typeface="+mj-ea"/>
              </a:rPr>
              <a:t>题。（</a:t>
            </a:r>
            <a:r>
              <a:rPr lang="en-US" altLang="zh-CN" b="1">
                <a:latin typeface="+mj-ea"/>
                <a:ea typeface="+mj-ea"/>
              </a:rPr>
              <a:t>5</a:t>
            </a:r>
            <a:r>
              <a:rPr lang="zh-CN" altLang="zh-CN" b="1">
                <a:latin typeface="+mj-ea"/>
                <a:ea typeface="+mj-ea"/>
              </a:rPr>
              <a:t>分）</a:t>
            </a:r>
          </a:p>
          <a:p>
            <a:pPr indent="342900">
              <a:lnSpc>
                <a:spcPct val="120000"/>
              </a:lnSpc>
              <a:buNone/>
            </a:pPr>
            <a:r>
              <a:rPr lang="zh-CN" altLang="zh-CN" b="1">
                <a:latin typeface="+mj-ea"/>
                <a:ea typeface="+mj-ea"/>
              </a:rPr>
              <a:t>近两年，中央电视台综艺频道播出的文化类综艺节目《国家宝藏》可谓亮点突出。该节目以博物馆为主题，以文物为线索，每件文物绑定一位与之气质相符的嘉宾，他们或娓娓道来地讲述文物的历史，或扮成古人演绎国宝故事，串联起国宝的前世今生。近两年来，该节目收获了大量粉丝。许多观众表示，从《国家宝藏》中看到了文化自信。</a:t>
            </a:r>
          </a:p>
          <a:p>
            <a:pPr indent="342900">
              <a:lnSpc>
                <a:spcPct val="120000"/>
              </a:lnSpc>
              <a:buNone/>
            </a:pPr>
            <a:r>
              <a:rPr lang="zh-CN" altLang="zh-CN" sz="4000" b="1" u="sng">
                <a:latin typeface="+mj-ea"/>
                <a:ea typeface="+mj-ea"/>
              </a:rPr>
              <a:t>【甲】近期发布的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《</a:t>
            </a:r>
            <a:r>
              <a:rPr lang="zh-CN" altLang="zh-CN" sz="4000" b="1" u="sng">
                <a:latin typeface="+mj-ea"/>
                <a:ea typeface="+mj-ea"/>
              </a:rPr>
              <a:t>中国文化综艺白皮书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》</a:t>
            </a:r>
            <a:r>
              <a:rPr lang="zh-CN" altLang="zh-CN" sz="4000" b="1" u="sng">
                <a:latin typeface="+mj-ea"/>
                <a:ea typeface="+mj-ea"/>
              </a:rPr>
              <a:t>显示，在关于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zh-CN" altLang="zh-CN" sz="4000" b="1" u="sng">
                <a:latin typeface="+mj-ea"/>
                <a:ea typeface="+mj-ea"/>
              </a:rPr>
              <a:t>文化综艺节目的什么要素最吸引你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zh-CN" sz="4000" b="1" u="sng">
                <a:latin typeface="+mj-ea"/>
                <a:ea typeface="+mj-ea"/>
              </a:rPr>
              <a:t>的调查里，</a:t>
            </a:r>
            <a:r>
              <a:rPr lang="zh-CN" altLang="zh-CN" sz="4000" b="1" u="sng" smtClean="0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zh-CN" altLang="zh-CN" sz="4000" b="1" u="sng" smtClean="0">
                <a:latin typeface="+mj-ea"/>
                <a:ea typeface="+mj-ea"/>
              </a:rPr>
              <a:t>精神</a:t>
            </a:r>
            <a:r>
              <a:rPr lang="zh-CN" altLang="en-US" sz="4000" b="1" u="sng" smtClean="0">
                <a:latin typeface="+mj-ea"/>
                <a:ea typeface="+mj-ea"/>
              </a:rPr>
              <a:t>内</a:t>
            </a:r>
            <a:r>
              <a:rPr lang="zh-CN" altLang="zh-CN" sz="4000" b="1" u="sng" smtClean="0">
                <a:latin typeface="+mj-ea"/>
                <a:ea typeface="+mj-ea"/>
              </a:rPr>
              <a:t>涵</a:t>
            </a:r>
            <a:r>
              <a:rPr lang="zh-CN" altLang="zh-CN" sz="4000" b="1" u="sng" smtClean="0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zh-CN" altLang="zh-CN" sz="4000" b="1" u="sng">
                <a:latin typeface="+mj-ea"/>
                <a:ea typeface="+mj-ea"/>
              </a:rPr>
              <a:t>价值导向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zh-CN" sz="4000" b="1" u="sng">
                <a:latin typeface="+mj-ea"/>
                <a:ea typeface="+mj-ea"/>
              </a:rPr>
              <a:t>成为受访者的首选，选择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zh-CN" altLang="zh-CN" sz="4000" b="1" u="sng">
                <a:latin typeface="+mj-ea"/>
                <a:ea typeface="+mj-ea"/>
              </a:rPr>
              <a:t>节目创新性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zh-CN" sz="4000" b="1" u="sng">
                <a:latin typeface="+mj-ea"/>
                <a:ea typeface="+mj-ea"/>
              </a:rPr>
              <a:t>的比例也接近六成。【乙】白皮书还显示，相比娱乐综艺，观众对本土原创的文化类综艺节目的满意度更</a:t>
            </a:r>
            <a:r>
              <a:rPr lang="zh-CN" altLang="zh-CN" sz="4000" b="1" u="sng" smtClean="0">
                <a:latin typeface="+mj-ea"/>
                <a:ea typeface="+mj-ea"/>
              </a:rPr>
              <a:t>高</a:t>
            </a:r>
            <a:r>
              <a:rPr lang="zh-CN" altLang="en-US" sz="4000" b="1" u="sng" smtClean="0">
                <a:latin typeface="+mj-ea"/>
                <a:ea typeface="+mj-ea"/>
              </a:rPr>
              <a:t>，</a:t>
            </a:r>
            <a:r>
              <a:rPr lang="zh-CN" altLang="zh-CN" sz="4000" b="1" u="sng" smtClean="0">
                <a:latin typeface="+mj-ea"/>
                <a:ea typeface="+mj-ea"/>
              </a:rPr>
              <a:t>据此</a:t>
            </a:r>
            <a:r>
              <a:rPr lang="zh-CN" altLang="zh-CN" sz="4000" b="1" u="sng">
                <a:latin typeface="+mj-ea"/>
                <a:ea typeface="+mj-ea"/>
              </a:rPr>
              <a:t>，不少业内人土认为，文化类综艺迎来了最好的时代。</a:t>
            </a:r>
            <a:endParaRPr lang="zh-CN" altLang="zh-CN" sz="4000" b="1">
              <a:latin typeface="+mj-ea"/>
              <a:ea typeface="+mj-ea"/>
            </a:endParaRPr>
          </a:p>
          <a:p>
            <a:pPr indent="342900">
              <a:lnSpc>
                <a:spcPct val="120000"/>
              </a:lnSpc>
              <a:buNone/>
            </a:pPr>
            <a:r>
              <a:rPr lang="zh-CN" altLang="zh-CN" sz="4000" b="1" u="sng">
                <a:latin typeface="+mj-ea"/>
                <a:ea typeface="+mj-ea"/>
              </a:rPr>
              <a:t>【丙】有导演认为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：</a:t>
            </a:r>
            <a:r>
              <a:rPr lang="zh-CN" altLang="zh-CN" sz="4000" b="1" u="sng">
                <a:latin typeface="+mj-ea"/>
                <a:ea typeface="+mj-ea"/>
              </a:rPr>
              <a:t>文化类综艺节目传达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zh-CN" altLang="zh-CN" sz="4000" b="1" u="sng">
                <a:latin typeface="+mj-ea"/>
                <a:ea typeface="+mj-ea"/>
              </a:rPr>
              <a:t>硬知识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zh-CN" sz="4000" b="1" u="sng">
                <a:latin typeface="+mj-ea"/>
                <a:ea typeface="+mj-ea"/>
              </a:rPr>
              <a:t>并不需要站在娱乐节目的对立面，而是需要借鉴娱乐节目，找到大众喜闻乐见的形式，把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“</a:t>
            </a:r>
            <a:r>
              <a:rPr lang="zh-CN" altLang="zh-CN" sz="4000" b="1" u="sng">
                <a:latin typeface="+mj-ea"/>
                <a:ea typeface="+mj-ea"/>
              </a:rPr>
              <a:t>硬知识</a:t>
            </a:r>
            <a:r>
              <a:rPr lang="zh-CN" altLang="zh-CN" sz="4000" b="1" u="sng">
                <a:solidFill>
                  <a:srgbClr val="FF0000"/>
                </a:solidFill>
                <a:latin typeface="+mj-ea"/>
                <a:ea typeface="+mj-ea"/>
              </a:rPr>
              <a:t>”</a:t>
            </a:r>
            <a:r>
              <a:rPr lang="zh-CN" altLang="zh-CN" sz="4000" b="1" u="sng">
                <a:latin typeface="+mj-ea"/>
                <a:ea typeface="+mj-ea"/>
              </a:rPr>
              <a:t>软化，确保节目的文化表达流畅而轻快。</a:t>
            </a:r>
            <a:endParaRPr lang="zh-CN" altLang="zh-CN" sz="4000" b="1">
              <a:latin typeface="+mj-ea"/>
              <a:ea typeface="+mj-ea"/>
            </a:endParaRPr>
          </a:p>
          <a:p>
            <a:pPr indent="342900">
              <a:lnSpc>
                <a:spcPct val="120000"/>
              </a:lnSpc>
              <a:buNone/>
            </a:pPr>
            <a:r>
              <a:rPr lang="en-US" altLang="zh-CN" b="1">
                <a:latin typeface="+mj-ea"/>
                <a:ea typeface="+mj-ea"/>
              </a:rPr>
              <a:t>3</a:t>
            </a:r>
            <a:r>
              <a:rPr lang="zh-CN" altLang="zh-CN" b="1">
                <a:latin typeface="+mj-ea"/>
                <a:ea typeface="+mj-ea"/>
              </a:rPr>
              <a:t>．文段中画线的甲、乙、丙句，标点有误的一项是（</a:t>
            </a:r>
            <a:r>
              <a:rPr lang="en-US" altLang="zh-CN" b="1">
                <a:latin typeface="+mj-ea"/>
                <a:ea typeface="+mj-ea"/>
              </a:rPr>
              <a:t>2</a:t>
            </a:r>
            <a:r>
              <a:rPr lang="zh-CN" altLang="zh-CN" b="1">
                <a:latin typeface="+mj-ea"/>
                <a:ea typeface="+mj-ea"/>
              </a:rPr>
              <a:t>分）</a:t>
            </a:r>
          </a:p>
          <a:p>
            <a:pPr indent="342900">
              <a:lnSpc>
                <a:spcPct val="120000"/>
              </a:lnSpc>
              <a:buNone/>
            </a:pPr>
            <a:r>
              <a:rPr lang="en-US" altLang="zh-CN" b="1">
                <a:latin typeface="+mj-ea"/>
                <a:ea typeface="+mj-ea"/>
              </a:rPr>
              <a:t>A</a:t>
            </a:r>
            <a:r>
              <a:rPr lang="zh-CN" altLang="zh-CN" b="1">
                <a:latin typeface="+mj-ea"/>
                <a:ea typeface="+mj-ea"/>
              </a:rPr>
              <a:t>．甲</a:t>
            </a:r>
            <a:r>
              <a:rPr lang="en-US" altLang="zh-CN" b="1">
                <a:latin typeface="+mj-ea"/>
                <a:ea typeface="+mj-ea"/>
              </a:rPr>
              <a:t>  B</a:t>
            </a:r>
            <a:r>
              <a:rPr lang="zh-CN" altLang="zh-CN" b="1">
                <a:latin typeface="+mj-ea"/>
                <a:ea typeface="+mj-ea"/>
              </a:rPr>
              <a:t>．乙</a:t>
            </a:r>
            <a:r>
              <a:rPr lang="en-US" altLang="zh-CN" b="1">
                <a:latin typeface="+mj-ea"/>
                <a:ea typeface="+mj-ea"/>
              </a:rPr>
              <a:t>   C</a:t>
            </a:r>
            <a:r>
              <a:rPr lang="zh-CN" altLang="zh-CN" b="1" smtClean="0">
                <a:latin typeface="+mj-ea"/>
                <a:ea typeface="+mj-ea"/>
              </a:rPr>
              <a:t>．丙</a:t>
            </a:r>
          </a:p>
          <a:p>
            <a:pPr>
              <a:buNone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668344" y="5733256"/>
            <a:ext cx="1008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smtClean="0">
                <a:solidFill>
                  <a:srgbClr val="FF0000"/>
                </a:solidFill>
              </a:rPr>
              <a:t>B</a:t>
            </a:r>
            <a:endParaRPr lang="zh-CN" altLang="en-US" sz="480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7904" y="3068960"/>
            <a:ext cx="1512168" cy="36004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smtClean="0">
                <a:solidFill>
                  <a:srgbClr val="0000CC"/>
                </a:solidFill>
              </a:rPr>
              <a:t>“白皮书”</a:t>
            </a:r>
            <a:endParaRPr lang="zh-CN" altLang="en-US" sz="240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一 引号的用法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809328"/>
            <a:ext cx="8748464" cy="542798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、表示引用的话。</a:t>
            </a:r>
            <a:endParaRPr lang="en-US" altLang="zh-CN" sz="2400" b="1" smtClean="0">
              <a:solidFill>
                <a:srgbClr val="FF0000"/>
              </a:solidFill>
              <a:latin typeface="+mn-ea"/>
            </a:endParaRPr>
          </a:p>
          <a:p>
            <a:pPr>
              <a:buNone/>
            </a:pPr>
            <a:r>
              <a:rPr lang="zh-CN" altLang="en-US" sz="2400" b="1" smtClean="0">
                <a:latin typeface="+mn-ea"/>
              </a:rPr>
              <a:t>  </a:t>
            </a:r>
            <a:r>
              <a:rPr lang="zh-CN" altLang="en-US" sz="2400" smtClean="0">
                <a:latin typeface="+mn-ea"/>
              </a:rPr>
              <a:t>观众也都被感染到了，大家拍着手喊道：</a:t>
            </a: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“好极了，好极了！”</a:t>
            </a:r>
            <a:endParaRPr lang="en-US" altLang="zh-CN" sz="2400" smtClean="0">
              <a:solidFill>
                <a:srgbClr val="FF0000"/>
              </a:solidFill>
              <a:latin typeface="+mn-ea"/>
            </a:endParaRPr>
          </a:p>
          <a:p>
            <a:pPr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、表示特殊含义</a:t>
            </a:r>
            <a:endParaRPr lang="en-US" altLang="zh-CN" sz="2400" b="1" smtClean="0">
              <a:solidFill>
                <a:srgbClr val="FF0000"/>
              </a:solidFill>
              <a:latin typeface="+mn-ea"/>
            </a:endParaRPr>
          </a:p>
          <a:p>
            <a:pPr>
              <a:buNone/>
            </a:pPr>
            <a:r>
              <a:rPr lang="en-US" altLang="zh-CN" sz="2400" b="1" smtClean="0">
                <a:latin typeface="+mn-ea"/>
              </a:rPr>
              <a:t>   </a:t>
            </a:r>
            <a:r>
              <a:rPr lang="zh-CN" altLang="en-US" sz="2400" smtClean="0">
                <a:latin typeface="+mn-ea"/>
              </a:rPr>
              <a:t>现在暂时就讲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“特别待遇”</a:t>
            </a:r>
            <a:r>
              <a:rPr lang="zh-CN" altLang="en-US" sz="2400" smtClean="0">
                <a:latin typeface="+mn-ea"/>
              </a:rPr>
              <a:t>吧。难道一定要用新词汇吗？</a:t>
            </a:r>
            <a:endParaRPr lang="en-US" altLang="zh-CN" sz="2400" smtClean="0">
              <a:latin typeface="+mn-ea"/>
            </a:endParaRPr>
          </a:p>
          <a:p>
            <a:pPr>
              <a:buNone/>
            </a:pPr>
            <a:r>
              <a:rPr lang="en-US" altLang="zh-CN" sz="2400" smtClean="0">
                <a:solidFill>
                  <a:srgbClr val="FF0000"/>
                </a:solidFill>
                <a:latin typeface="+mn-ea"/>
              </a:rPr>
              <a:t>   </a:t>
            </a:r>
            <a:r>
              <a:rPr lang="zh-CN" altLang="en-US" sz="2400" smtClean="0">
                <a:latin typeface="+mn-ea"/>
              </a:rPr>
              <a:t>柏林传来的命令提到过所谓的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“特别待遇”</a:t>
            </a:r>
            <a:r>
              <a:rPr lang="zh-CN" altLang="en-US" sz="2400" smtClean="0">
                <a:latin typeface="+mn-ea"/>
              </a:rPr>
              <a:t>。</a:t>
            </a:r>
            <a:endParaRPr lang="en-US" altLang="zh-CN" sz="2400" smtClean="0">
              <a:latin typeface="+mn-ea"/>
            </a:endParaRPr>
          </a:p>
          <a:p>
            <a:pPr>
              <a:buNone/>
            </a:pPr>
            <a:r>
              <a:rPr lang="en-US" altLang="zh-CN" sz="2400" smtClean="0">
                <a:latin typeface="+mn-ea"/>
              </a:rPr>
              <a:t>   </a:t>
            </a:r>
            <a:r>
              <a:rPr lang="zh-CN" altLang="en-US" sz="2400" smtClean="0">
                <a:latin typeface="+mn-ea"/>
              </a:rPr>
              <a:t>我让高斯答应我为你说清，到了那边你会受到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特别待遇</a:t>
            </a:r>
            <a:r>
              <a:rPr lang="zh-CN" altLang="en-US" sz="2400" smtClean="0">
                <a:latin typeface="+mn-ea"/>
              </a:rPr>
              <a:t>。</a:t>
            </a:r>
            <a:endParaRPr lang="en-US" altLang="zh-CN" sz="2400" smtClean="0">
              <a:latin typeface="+mn-ea"/>
            </a:endParaRPr>
          </a:p>
          <a:p>
            <a:pPr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、表示特定称谓</a:t>
            </a:r>
            <a:endParaRPr lang="en-US" altLang="zh-CN" sz="2400" b="1" smtClean="0">
              <a:solidFill>
                <a:srgbClr val="FF0000"/>
              </a:solidFill>
              <a:latin typeface="+mn-ea"/>
            </a:endParaRPr>
          </a:p>
          <a:p>
            <a:pPr>
              <a:buNone/>
            </a:pPr>
            <a:r>
              <a:rPr lang="zh-CN" altLang="en-US" sz="2400" smtClean="0">
                <a:solidFill>
                  <a:srgbClr val="FF0000"/>
                </a:solidFill>
                <a:latin typeface="+mn-ea"/>
              </a:rPr>
              <a:t>  </a:t>
            </a:r>
            <a:r>
              <a:rPr lang="zh-CN" altLang="en-US" sz="2400" smtClean="0">
                <a:latin typeface="+mn-ea"/>
              </a:rPr>
              <a:t>由于这种理由，我把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“摘要”</a:t>
            </a:r>
            <a:r>
              <a:rPr lang="zh-CN" altLang="en-US" sz="2400" smtClean="0">
                <a:latin typeface="+mn-ea"/>
              </a:rPr>
              <a:t>的第一章用来专门讨论“在家养状况下的变异”。</a:t>
            </a:r>
            <a:endParaRPr lang="en-US" altLang="zh-CN" sz="2400" smtClean="0">
              <a:latin typeface="+mn-ea"/>
            </a:endParaRPr>
          </a:p>
          <a:p>
            <a:pPr>
              <a:buNone/>
            </a:pPr>
            <a:r>
              <a:rPr lang="en-US" altLang="zh-CN" sz="2400" b="1" smtClean="0">
                <a:solidFill>
                  <a:srgbClr val="FF0000"/>
                </a:solidFill>
                <a:latin typeface="+mn-ea"/>
              </a:rPr>
              <a:t>4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表示讽刺或否定</a:t>
            </a:r>
            <a:endParaRPr lang="en-US" altLang="zh-CN" sz="2400" b="1" smtClean="0">
              <a:solidFill>
                <a:srgbClr val="FF0000"/>
              </a:solidFill>
              <a:latin typeface="+mn-ea"/>
            </a:endParaRPr>
          </a:p>
          <a:p>
            <a:pPr>
              <a:buNone/>
            </a:pPr>
            <a:r>
              <a:rPr lang="zh-CN" altLang="en-US" sz="2400" b="1" smtClean="0">
                <a:latin typeface="+mn-ea"/>
              </a:rPr>
              <a:t>  </a:t>
            </a:r>
            <a:r>
              <a:rPr lang="zh-CN" altLang="en-US" sz="2400" smtClean="0">
                <a:latin typeface="+mn-ea"/>
              </a:rPr>
              <a:t>还有几位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“大师们”</a:t>
            </a:r>
            <a:r>
              <a:rPr lang="zh-CN" altLang="en-US" sz="2400" smtClean="0">
                <a:latin typeface="+mn-ea"/>
              </a:rPr>
              <a:t>捧着几张古画，和新画，在欧洲各国一路挂过去，叫做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</a:rPr>
              <a:t>“发扬国光”</a:t>
            </a:r>
            <a:r>
              <a:rPr lang="zh-CN" altLang="en-US" sz="2400" smtClean="0">
                <a:latin typeface="+mn-ea"/>
              </a:rPr>
              <a:t>。</a:t>
            </a:r>
            <a:endParaRPr lang="zh-CN" altLang="en-US" sz="240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984776" cy="634082"/>
          </a:xfrm>
        </p:spPr>
        <p:txBody>
          <a:bodyPr>
            <a:noAutofit/>
          </a:bodyPr>
          <a:lstStyle/>
          <a:p>
            <a:pPr algn="l"/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易错点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全部引用和部分引用区分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1"/>
          <p:cNvSpPr txBox="1">
            <a:spLocks noGrp="1" noChangeArrowheads="1"/>
          </p:cNvSpPr>
          <p:nvPr>
            <p:ph idx="1"/>
          </p:nvPr>
        </p:nvSpPr>
        <p:spPr bwMode="auto">
          <a:xfrm>
            <a:off x="251520" y="836713"/>
            <a:ext cx="8640960" cy="518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buNone/>
            </a:pPr>
            <a:r>
              <a:rPr lang="en-US" altLang="zh-CN" sz="2400"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z="2400">
                <a:latin typeface="Times New Roman" panose="02020603050405020304" pitchFamily="18" charset="0"/>
                <a:ea typeface="楷体_GB2312" pitchFamily="49" charset="-122"/>
              </a:rPr>
              <a:t>上了小学，老师讲授白居易的《荔枝图序》，读到</a:t>
            </a:r>
            <a:r>
              <a:rPr lang="en-US" altLang="zh-CN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壳如红缯，膜如紫绡，瓤肉莹白如冰雪，浆液甘酸如醴酪</a:t>
            </a:r>
            <a:r>
              <a:rPr lang="en-US" altLang="zh-CN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2400">
                <a:latin typeface="Times New Roman" panose="02020603050405020304" pitchFamily="18" charset="0"/>
                <a:ea typeface="楷体_GB2312" pitchFamily="49" charset="-122"/>
              </a:rPr>
              <a:t>时，实在无法理解：荔枝哪里会是红色的！荔枝肉像冰雪那样洁白，不是更可怪吗？</a:t>
            </a:r>
          </a:p>
          <a:p>
            <a:pPr algn="l">
              <a:buNone/>
            </a:pPr>
            <a:r>
              <a:rPr lang="en-US" altLang="zh-CN" sz="2400"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r>
              <a:rPr lang="zh-CN" altLang="en-US" sz="2400">
                <a:latin typeface="Times New Roman" panose="02020603050405020304" pitchFamily="18" charset="0"/>
                <a:ea typeface="楷体_GB2312" pitchFamily="49" charset="-122"/>
              </a:rPr>
              <a:t>至于整株树以至成片树林，那就成为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"飞焰欲横天"（明郭子章）、"红云几万重"（宋邓肃）</a:t>
            </a:r>
            <a:r>
              <a:rPr lang="zh-CN" altLang="en-US" sz="2400">
                <a:latin typeface="Times New Roman" panose="02020603050405020304" pitchFamily="18" charset="0"/>
                <a:ea typeface="楷体_GB2312" pitchFamily="49" charset="-122"/>
              </a:rPr>
              <a:t>的绚丽景色了。</a:t>
            </a:r>
          </a:p>
          <a:p>
            <a:pPr algn="l">
              <a:buNone/>
            </a:pPr>
            <a:r>
              <a:rPr lang="en-US" altLang="zh-CN" sz="2400">
                <a:latin typeface="Times New Roman" panose="02020603050405020304" pitchFamily="18" charset="0"/>
                <a:ea typeface="楷体_GB2312" pitchFamily="49" charset="-122"/>
              </a:rPr>
              <a:t>3.明代徐勃有一首《咏荔枝膜》诗，描写吃荔枝时把壳和膜扔在地上，好似</a:t>
            </a:r>
            <a:r>
              <a:rPr lang="en-US" altLang="zh-CN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"盈盈荷瓣风前落，片片桃花雨后娇"，</a:t>
            </a:r>
            <a:r>
              <a:rPr lang="en-US" altLang="zh-CN" sz="2400" err="1">
                <a:latin typeface="Times New Roman" panose="02020603050405020304" pitchFamily="18" charset="0"/>
                <a:ea typeface="楷体_GB2312" pitchFamily="49" charset="-122"/>
              </a:rPr>
              <a:t>是夸张的说法。</a:t>
            </a:r>
          </a:p>
          <a:p>
            <a:pPr algn="l">
              <a:buNone/>
            </a:pPr>
            <a:r>
              <a:rPr lang="en-US" altLang="zh-CN" sz="2400">
                <a:latin typeface="Times New Roman" panose="02020603050405020304" pitchFamily="18" charset="0"/>
                <a:ea typeface="楷体_GB2312" pitchFamily="49" charset="-122"/>
              </a:rPr>
              <a:t>4.荔枝不耐贮藏，正如白居易说的</a:t>
            </a:r>
            <a:r>
              <a:rPr lang="en-US" altLang="zh-CN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："一日而色变，二日而香变，三日而味变，四五日外，色香味尽去矣。"</a:t>
            </a:r>
          </a:p>
          <a:p>
            <a:pPr algn="l">
              <a:buNone/>
            </a:pPr>
            <a:r>
              <a:rPr lang="en-US" altLang="zh-CN" sz="2400">
                <a:latin typeface="Times New Roman" panose="02020603050405020304" pitchFamily="18" charset="0"/>
                <a:ea typeface="楷体_GB2312" pitchFamily="49" charset="-122"/>
              </a:rPr>
              <a:t>5.唐代杜牧诗云</a:t>
            </a:r>
            <a:r>
              <a:rPr lang="en-US" altLang="zh-CN" sz="2400" b="1" u="sng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："长安回望诱成堆，山顶千门次第开。一骑红尘妃子笑，无人知是荔枝来</a:t>
            </a:r>
            <a:r>
              <a:rPr lang="en-US" altLang="zh-CN" sz="24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。"</a:t>
            </a:r>
            <a:endParaRPr lang="en-US" altLang="zh-CN" sz="2400" b="1" u="sng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小结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zh-CN" altLang="en-US" sz="3600" b="1" smtClean="0">
                <a:latin typeface="+mj-ea"/>
                <a:ea typeface="+mj-ea"/>
              </a:rPr>
              <a:t>     如果引文独立成句，意思完整，句末点号放在引号里面。</a:t>
            </a:r>
            <a:endParaRPr lang="en-US" altLang="zh-CN" sz="3600" b="1" smtClean="0">
              <a:latin typeface="+mj-ea"/>
              <a:ea typeface="+mj-ea"/>
            </a:endParaRPr>
          </a:p>
          <a:p>
            <a:pPr>
              <a:buNone/>
            </a:pPr>
            <a:r>
              <a:rPr lang="zh-CN" altLang="en-US" sz="3600" b="1" smtClean="0">
                <a:latin typeface="+mj-ea"/>
                <a:ea typeface="+mj-ea"/>
              </a:rPr>
              <a:t> </a:t>
            </a:r>
            <a:endParaRPr lang="en-US" altLang="zh-CN" sz="3600" b="1" smtClean="0">
              <a:latin typeface="+mj-ea"/>
              <a:ea typeface="+mj-ea"/>
            </a:endParaRPr>
          </a:p>
          <a:p>
            <a:pPr>
              <a:buNone/>
            </a:pPr>
            <a:r>
              <a:rPr lang="en-US" altLang="zh-CN" sz="3600" b="1" smtClean="0">
                <a:latin typeface="+mj-ea"/>
                <a:ea typeface="+mj-ea"/>
              </a:rPr>
              <a:t>     </a:t>
            </a:r>
            <a:r>
              <a:rPr lang="zh-CN" altLang="en-US" sz="3600" b="1" smtClean="0">
                <a:latin typeface="+mj-ea"/>
                <a:ea typeface="+mj-ea"/>
              </a:rPr>
              <a:t>引文不完整或者说引文作为自己话的一部分，这时，句末点号（问号、感叹号除外）放在后引号的外面。</a:t>
            </a:r>
            <a:endParaRPr lang="zh-CN" altLang="en-US" sz="3600" b="1">
              <a:latin typeface="+mj-ea"/>
              <a:ea typeface="+mj-ea"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zh-CN" altLang="en-US" smtClean="0"/>
              <a:t>判断正误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47260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mtClean="0">
                <a:latin typeface="Times New Roman" panose="02020603050405020304" pitchFamily="18" charset="0"/>
                <a:ea typeface="楷体_GB2312" pitchFamily="49" charset="-122"/>
              </a:rPr>
              <a:t>1.</a:t>
            </a:r>
            <a:r>
              <a:rPr lang="zh-CN" altLang="en-US" smtClean="0">
                <a:latin typeface="Times New Roman" panose="02020603050405020304" pitchFamily="18" charset="0"/>
                <a:ea typeface="楷体_GB2312" pitchFamily="49" charset="-122"/>
              </a:rPr>
              <a:t>微宗写诗吹嘘说</a:t>
            </a:r>
            <a:r>
              <a:rPr lang="zh-CN" altLang="en-US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："密移造化出闽山，禁御新栽荔枝丹"。</a:t>
            </a:r>
          </a:p>
          <a:p>
            <a:pPr>
              <a:buNone/>
            </a:pPr>
            <a:r>
              <a:rPr lang="en-US" altLang="zh-CN" smtClean="0"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r>
              <a:rPr lang="zh-CN" altLang="en-US" smtClean="0">
                <a:latin typeface="Times New Roman" panose="02020603050405020304" pitchFamily="18" charset="0"/>
                <a:ea typeface="楷体_GB2312" pitchFamily="49" charset="-122"/>
              </a:rPr>
              <a:t>实际上不过当年成熟一次而已。明代文征明有《新荔篇》诗，说常熟顾氏种活了几株，</a:t>
            </a:r>
            <a:r>
              <a:rPr lang="zh-CN" altLang="en-US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“仙人本是海山姿，从此江乡亦萌蘖 。"</a:t>
            </a:r>
          </a:p>
          <a:p>
            <a:pPr>
              <a:buNone/>
            </a:pPr>
            <a:r>
              <a:rPr lang="en-US" altLang="zh-CN" smtClean="0">
                <a:latin typeface="Times New Roman" panose="02020603050405020304" pitchFamily="18" charset="0"/>
                <a:ea typeface="楷体_GB2312" pitchFamily="49" charset="-122"/>
              </a:rPr>
              <a:t>3.苏轼有</a:t>
            </a:r>
            <a:r>
              <a:rPr lang="en-US" altLang="zh-CN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"罗浮山下四时春，卢橘杨梅次第新。日啖荔枝三百颗，不妨长作岭南人。"</a:t>
            </a:r>
            <a:r>
              <a:rPr lang="zh-CN" altLang="en-US" smtClean="0">
                <a:latin typeface="Times New Roman" panose="02020603050405020304" pitchFamily="18" charset="0"/>
                <a:ea typeface="楷体_GB2312" pitchFamily="49" charset="-122"/>
              </a:rPr>
              <a:t>一诗，久为人所传诵。</a:t>
            </a:r>
            <a:endParaRPr lang="en-US" altLang="zh-CN" smtClean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buNone/>
            </a:pPr>
            <a:r>
              <a:rPr lang="en-US" altLang="zh-CN" smtClean="0">
                <a:latin typeface="Times New Roman" panose="02020603050405020304" pitchFamily="18" charset="0"/>
                <a:ea typeface="楷体_GB2312" pitchFamily="49" charset="-122"/>
              </a:rPr>
              <a:t>4.</a:t>
            </a:r>
            <a:r>
              <a:rPr lang="zh-CN" altLang="en-US" smtClean="0">
                <a:latin typeface="Times New Roman" panose="02020603050405020304" pitchFamily="18" charset="0"/>
                <a:ea typeface="楷体_GB2312" pitchFamily="49" charset="-122"/>
              </a:rPr>
              <a:t>宋徽宗赵佶时，福建“</a:t>
            </a:r>
            <a:r>
              <a:rPr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以小株结实者，置瓦器中，     航海至阙下（开封），  移植宣和殿（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三山志</a:t>
            </a:r>
            <a:r>
              <a:rPr lang="en-US" altLang="zh-CN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）。”</a:t>
            </a:r>
          </a:p>
          <a:p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899592" y="1412776"/>
            <a:ext cx="2884123" cy="584775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200" b="1" u="sng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新栽荔枝丹。"</a:t>
            </a:r>
            <a:endParaRPr lang="zh-CN" altLang="en-US" sz="3200" smtClean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24328" y="2780928"/>
            <a:ext cx="79208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smtClean="0">
                <a:solidFill>
                  <a:srgbClr val="FF0000"/>
                </a:solidFill>
              </a:rPr>
              <a:t>”。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39952" y="3789040"/>
            <a:ext cx="3528392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u="sng" smtClean="0">
                <a:solidFill>
                  <a:srgbClr val="FF0000"/>
                </a:solidFill>
              </a:rPr>
              <a:t>不妨长作岭南人</a:t>
            </a:r>
            <a:r>
              <a:rPr lang="zh-CN" altLang="en-US" sz="3200" smtClean="0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55576" y="5733256"/>
            <a:ext cx="4817344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殿”（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《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三山志</a:t>
            </a: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》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）。</a:t>
            </a:r>
            <a:endParaRPr lang="zh-CN" altLang="en-US" sz="36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3600" dirty="0" smtClean="0">
            <a:solidFill>
              <a:srgbClr val="FF0000"/>
            </a:solidFill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141</Paragraphs>
  <Slides>22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1">
      <vt:lpstr>Arial</vt:lpstr>
      <vt:lpstr>Calibri</vt:lpstr>
      <vt:lpstr>Arial Unicode MS</vt:lpstr>
      <vt:lpstr>黑体</vt:lpstr>
      <vt:lpstr>Times New Roman</vt:lpstr>
      <vt:lpstr>楷体_GB2312</vt:lpstr>
      <vt:lpstr>华文新魏</vt:lpstr>
      <vt:lpstr>宋体</vt:lpstr>
      <vt:lpstr>Office 主题</vt:lpstr>
      <vt:lpstr>基于考纲   活用教材 ——高考标点符号的试题特点及教学启示</vt:lpstr>
      <vt:lpstr>标点考题回顾</vt:lpstr>
      <vt:lpstr>PowerPoint Presentation</vt:lpstr>
      <vt:lpstr>PowerPoint Presentation</vt:lpstr>
      <vt:lpstr>PowerPoint Presentation</vt:lpstr>
      <vt:lpstr>一 引号的用法</vt:lpstr>
      <vt:lpstr>易错点:全部引用和部分引用区分</vt:lpstr>
      <vt:lpstr>小结</vt:lpstr>
      <vt:lpstr>判断正误</vt:lpstr>
      <vt:lpstr>二 书名号的用法</vt:lpstr>
      <vt:lpstr>判断正误</vt:lpstr>
      <vt:lpstr>三 冒号的作用</vt:lpstr>
      <vt:lpstr>判断正误</vt:lpstr>
      <vt:lpstr>四 顿号的用法</vt:lpstr>
      <vt:lpstr>PowerPoint Presentation</vt:lpstr>
      <vt:lpstr>判断正误</vt:lpstr>
      <vt:lpstr>五、 破折号的用法</vt:lpstr>
      <vt:lpstr>判断正误</vt:lpstr>
      <vt:lpstr>六 括号的用法</vt:lpstr>
      <vt:lpstr>判断正误</vt:lpstr>
      <vt:lpstr>七 分号的用法</vt:lpstr>
      <vt:lpstr>判断正误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2021-11-22T01:12:21.873</cp:lastPrinted>
  <dcterms:created xsi:type="dcterms:W3CDTF">2021-11-22T01:12:21Z</dcterms:created>
  <dcterms:modified xsi:type="dcterms:W3CDTF">2021-11-21T17:12:22Z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