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zh-CN" altLang="en-US" sz="6600">
                <a:ea typeface="方正黄草简体" pitchFamily="2" charset="-122"/>
              </a:rPr>
              <a:t>速度时代的闲暇</a:t>
            </a: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速度带来闲暇</a:t>
            </a:r>
            <a:r>
              <a:rPr lang="en-US" altLang="zh-CN" sz="4000" smtClean="0">
                <a:solidFill>
                  <a:srgbClr val="FF0000"/>
                </a:solidFill>
                <a:ea typeface="隶书" pitchFamily="49" charset="-122"/>
              </a:rPr>
              <a:t>”</a:t>
            </a:r>
            <a:r>
              <a:rPr sz="4000" smtClean="0">
                <a:solidFill>
                  <a:srgbClr val="FF0000"/>
                </a:solidFill>
                <a:ea typeface="隶书" pitchFamily="49" charset="-122"/>
              </a:rPr>
              <a:t>作文讲评</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0" y="1825625"/>
            <a:ext cx="11940540" cy="4351655"/>
          </a:xfrm>
        </p:spPr>
        <p:txBody>
          <a:bodyPr>
            <a:normAutofit fontScale="90000"/>
          </a:bodyPr>
          <a:lstStyle/>
          <a:p>
            <a:r>
              <a:rPr lang="zh-CN" altLang="en-US"/>
              <a:t>4、当我们正在为生活疲于奔命的时候，生活已经离我们而去。——约翰列侬</a:t>
            </a:r>
          </a:p>
          <a:p>
            <a:r>
              <a:rPr lang="zh-CN" altLang="en-US"/>
              <a:t>5、只知道物质享受而丧失了精神追求,只有物欲而没有灵魂,只屈从现实而不能批判现实,即纯然地接受现实,盲目地接受现实,将自身完全融入现实。——《单向度的人》</a:t>
            </a:r>
          </a:p>
          <a:p>
            <a:r>
              <a:rPr lang="zh-CN" altLang="en-US"/>
              <a:t>6、从前的日色变得慢</a:t>
            </a:r>
          </a:p>
          <a:p>
            <a:pPr marL="0" indent="0">
              <a:buNone/>
            </a:pPr>
            <a:r>
              <a:rPr lang="en-US" altLang="zh-CN"/>
              <a:t>        </a:t>
            </a:r>
            <a:r>
              <a:rPr lang="zh-CN" altLang="en-US"/>
              <a:t>车，马，邮件都慢</a:t>
            </a:r>
          </a:p>
          <a:p>
            <a:pPr marL="0" indent="0">
              <a:buNone/>
            </a:pPr>
            <a:r>
              <a:rPr lang="en-US" altLang="zh-CN"/>
              <a:t>        </a:t>
            </a:r>
            <a:r>
              <a:rPr lang="zh-CN" altLang="en-US"/>
              <a:t>一生只够爱一个人</a:t>
            </a:r>
          </a:p>
          <a:p>
            <a:pPr marL="0" indent="0">
              <a:buNone/>
            </a:pPr>
            <a:r>
              <a:rPr lang="en-US" altLang="zh-CN"/>
              <a:t>                     </a:t>
            </a:r>
            <a:r>
              <a:rPr lang="zh-CN" altLang="en-US"/>
              <a:t>——木心《从前慢》</a:t>
            </a:r>
          </a:p>
          <a:p>
            <a:r>
              <a:rPr lang="zh-CN" altLang="en-US"/>
              <a:t>7、异化理论：社会生产虽有巨大发展,物质财富也不再匮乏,但人们生活得并不幸福,人们孤独、不安、机械化,人们同自己、同他人、同自然日渐分离,人被全面异化。</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42950"/>
            <a:ext cx="8229600" cy="46291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153670" y="1566545"/>
            <a:ext cx="11835130" cy="5078730"/>
          </a:xfrm>
        </p:spPr>
        <p:txBody>
          <a:bodyPr>
            <a:normAutofit fontScale="40000"/>
          </a:bodyPr>
          <a:lstStyle/>
          <a:p>
            <a:pPr algn="ctr"/>
            <a:r>
              <a:rPr lang="zh-CN" altLang="en-US" sz="6000"/>
              <a:t>利用速度时代的闲暇</a:t>
            </a:r>
          </a:p>
          <a:p>
            <a:r>
              <a:rPr lang="en-US" altLang="zh-CN" sz="6000"/>
              <a:t>        </a:t>
            </a:r>
            <a:r>
              <a:rPr lang="zh-CN" altLang="en-US" sz="6000"/>
              <a:t>有人认为，速度时代的来临，可以为人们创造闲暇，但也有人认为不尽如此。</a:t>
            </a:r>
          </a:p>
          <a:p>
            <a:r>
              <a:rPr lang="en-US" altLang="zh-CN" sz="6000"/>
              <a:t>       </a:t>
            </a:r>
            <a:r>
              <a:rPr lang="zh-CN" altLang="en-US" sz="6000"/>
              <a:t>随着科技的进步，人们的生活节奏似乎越来越快，整天马不停蹄的来回与工作与生活之间，但速度时代的来临，真的能为我们创造更多的闲暇吗？</a:t>
            </a:r>
          </a:p>
          <a:p>
            <a:r>
              <a:rPr lang="en-US" altLang="zh-CN" sz="6000"/>
              <a:t>       </a:t>
            </a:r>
            <a:r>
              <a:rPr lang="zh-CN" altLang="en-US" sz="6000"/>
              <a:t>速度时代的来临伴随着新兴行业的滋生。短自媒体、外卖行业日益壮大，短视频应用迅速成为人们打发时间的第一选择，但享受短视频的同时，人们也不禁疑惑，明明自己刚打开手机，怎么就好几个小时过去了，本来可以利用的时间，如白驹过隙一般，白白浪费了。</a:t>
            </a:r>
          </a:p>
          <a:p>
            <a:r>
              <a:rPr lang="en-US" altLang="zh-CN" sz="6000"/>
              <a:t>       </a:t>
            </a:r>
            <a:r>
              <a:rPr lang="zh-CN" altLang="en-US" sz="6000"/>
              <a:t>速度时代的来临，也同时带来了更多的压力，现如今，“内卷”一词常常出现在学生以及上班族口中。越来越多的工作，学习压力使人们喘不上气，甚至导致躺倒不干，以平凡可贵安慰自己。</a:t>
            </a:r>
          </a:p>
          <a:p>
            <a:r>
              <a:rPr lang="en-US" altLang="zh-CN" sz="6000"/>
              <a:t>      </a:t>
            </a:r>
            <a:r>
              <a:rPr lang="zh-CN" altLang="en-US" sz="6000"/>
              <a:t>因此，我认为，速度时代的来临为积极上进，抱有良好心态的人，创造了闲暇的时间。</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55" y="739140"/>
            <a:ext cx="12025630" cy="6118860"/>
          </a:xfrm>
        </p:spPr>
        <p:txBody>
          <a:bodyPr>
            <a:normAutofit/>
          </a:bodyPr>
          <a:lstStyle/>
          <a:p>
            <a:r>
              <a:rPr lang="en-US" altLang="zh-CN"/>
              <a:t>       </a:t>
            </a:r>
            <a:r>
              <a:rPr lang="zh-CN" altLang="en-US"/>
              <a:t>前不久，一外卖小哥在商场弹钢琴的视频突然走红，记者来到他的家中采访，他表示了自己的工作时间很长，同时又要辅导孩子读书，但也因为自己对钢琴有一份热爱，他自学钢琴挤出深夜的时间练习，才有了视频中优美的旋律。显然，外卖行业的压力，以及辅导孩子的重任都需要他来承担，但他并没有因此放弃对钢琴对热爱，所以，速度时代带来的闲暇，是为积极向上的人准备的。</a:t>
            </a:r>
          </a:p>
          <a:p>
            <a:r>
              <a:rPr lang="en-US" altLang="zh-CN"/>
              <a:t>       </a:t>
            </a:r>
            <a:r>
              <a:rPr lang="zh-CN" altLang="en-US"/>
              <a:t>古希腊哲学家伊壁鸠鲁曾主张人们要抓住今天，速度时代确实为人们创造了更多的闲暇，然而有些人则浪费时间，一事无成，我们应该抓住更多的闲暇时间，在某些方面挑战自己。跳出自己的舒适圈，重视平日对自己的培养，注重量的积累，扎住时机，促成质变，这样才能更好的利用闲暇时间，而不是一事无成。</a:t>
            </a:r>
          </a:p>
          <a:p>
            <a:r>
              <a:rPr lang="en-US" altLang="zh-CN"/>
              <a:t>      </a:t>
            </a:r>
            <a:r>
              <a:rPr lang="zh-CN" altLang="en-US"/>
              <a:t>速度时代即为人们带来了更多的压力，又为人们带来的新的机遇，叔本华说：“要么孤独，要么平庸。”在速度时代的背景下，我们应利用闲暇，而不是接受自己的平庸。</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1825" y="613410"/>
            <a:ext cx="8229600" cy="671195"/>
          </a:xfrm>
        </p:spPr>
        <p:txBody>
          <a:bodyPr>
            <a:normAutofit fontScale="90000"/>
          </a:bodyPr>
          <a:lstStyle/>
          <a:p>
            <a:pPr algn="ctr"/>
            <a:r>
              <a:rPr lang="zh-CN" altLang="en-US" b="1">
                <a:solidFill>
                  <a:srgbClr val="FF0000"/>
                </a:solidFill>
              </a:rPr>
              <a:t>范文</a:t>
            </a:r>
            <a:r>
              <a:rPr lang="en-US" altLang="zh-CN" b="1">
                <a:solidFill>
                  <a:srgbClr val="FF0000"/>
                </a:solidFill>
              </a:rPr>
              <a:t>2</a:t>
            </a:r>
          </a:p>
        </p:txBody>
      </p:sp>
      <p:sp>
        <p:nvSpPr>
          <p:cNvPr id="3" name="内容占位符 2"/>
          <p:cNvSpPr>
            <a:spLocks noGrp="1"/>
          </p:cNvSpPr>
          <p:nvPr>
            <p:ph idx="1"/>
          </p:nvPr>
        </p:nvSpPr>
        <p:spPr>
          <a:xfrm>
            <a:off x="84455" y="1284605"/>
            <a:ext cx="12108180" cy="5492115"/>
          </a:xfrm>
        </p:spPr>
        <p:txBody>
          <a:bodyPr>
            <a:normAutofit/>
          </a:bodyPr>
          <a:lstStyle/>
          <a:p>
            <a:pPr algn="ctr"/>
            <a:r>
              <a:rPr lang="zh-CN" altLang="en-US"/>
              <a:t>与疾风同行，守心性宁静</a:t>
            </a:r>
          </a:p>
          <a:p>
            <a:r>
              <a:rPr lang="en-US" altLang="zh-CN"/>
              <a:t>    </a:t>
            </a:r>
            <a:r>
              <a:rPr lang="zh-CN" altLang="en-US"/>
              <a:t>有人说，速度时代的来临，可以为我们创作更多的闲暇，也有人认为速度时代影响了我们对生活的理解。我认为，我们应追随速度时代的疾风，但也不能因风沙而迷失方向。</a:t>
            </a:r>
          </a:p>
          <a:p>
            <a:r>
              <a:rPr lang="en-US" altLang="zh-CN"/>
              <a:t>    </a:t>
            </a:r>
            <a:r>
              <a:rPr lang="zh-CN" altLang="en-US"/>
              <a:t>现代的时代，人们常称为速度时代，从工业革命至今，随着科技进步，人们的速度正一步步加快。从出行工具至生产方式，从生活节奏至文学艺术，时代的疯狂无一例外呼啸而过。</a:t>
            </a:r>
          </a:p>
          <a:p>
            <a:r>
              <a:rPr lang="en-US" altLang="zh-CN"/>
              <a:t>    </a:t>
            </a:r>
            <a:r>
              <a:rPr lang="zh-CN" altLang="en-US"/>
              <a:t>随着生产方式的加速、高效，我们的生活也一步步的便利。古时农耕社会，游山玩水只是统治阶级的特权，农民们由于生产条件落后缓慢，困在了土地上，披星戴月早起晚息，仍难以维持生计。而随着技术的发展，人们可以更高效的生产，也腾出了娱乐的时间，丰富我们的内心、精神世界，使生活的乐趣意义增长。因此，速度时代的来临诚然是我们的福音。</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72795"/>
            <a:ext cx="12017375" cy="5934710"/>
          </a:xfrm>
        </p:spPr>
        <p:txBody>
          <a:bodyPr>
            <a:normAutofit fontScale="80000"/>
          </a:bodyPr>
          <a:lstStyle/>
          <a:p>
            <a:r>
              <a:rPr lang="en-US" altLang="zh-CN"/>
              <a:t>       </a:t>
            </a:r>
            <a:r>
              <a:rPr lang="zh-CN" altLang="en-US"/>
              <a:t>但是，时代的狂风在刮过生产方式的同时，也吹入了我们的日常生活。快节奏的生活、快节奏的阅读、快节奏的娱乐……在生活中，快并不代表高效，而更多是半知半解，与其带来的空虚感。我相信大多数人有过这样的体验：刷着刷着短视频就忘记了时间，等回过神来反思，竟发现前一段时间自己什么也没有学到。这些被狂风吹走了的时间，便是速度带来的弊端。于是，焦躁笼罩着人们，并与之相伴的忙碌感。时代的狂风给我们吹来了闲暇，此刻却又将其再次吹走，使我们内心更加空洞、不安。因此，我们在速度时代中也要坚守本心，以不急不慢的姿态去感悟、享受生活。</a:t>
            </a:r>
          </a:p>
          <a:p>
            <a:r>
              <a:rPr lang="en-US" altLang="zh-CN"/>
              <a:t>       </a:t>
            </a:r>
            <a:r>
              <a:rPr lang="zh-CN" altLang="en-US"/>
              <a:t>风起，风息；云卷，云舒。阵阵春风，为我们吹走了冬的疲倦、负担，吹来了闲暇、自由；北风复还，吹入我们的生活，吹走我们的宁静，乍暖还寒，最难将息。速度时代的狂风中，我们已经得到了轻松，闲暇的生活，现在我们要从风中守护内心的平静意趣，才能获得真正的闲适——风不止树自静，风不息而波自平。</a:t>
            </a:r>
          </a:p>
          <a:p>
            <a:r>
              <a:rPr lang="en-US" altLang="zh-CN"/>
              <a:t>      </a:t>
            </a:r>
            <a:r>
              <a:rPr lang="zh-CN" altLang="en-US"/>
              <a:t>但在现实生活中，我们也应追随时代疾风的步伐，才能在日新月异的时代中稳立风头，呼风唤雨。</a:t>
            </a:r>
          </a:p>
          <a:p>
            <a:r>
              <a:rPr lang="en-US" altLang="zh-CN"/>
              <a:t>       </a:t>
            </a:r>
            <a:r>
              <a:rPr lang="zh-CN" altLang="en-US"/>
              <a:t>风卷起落叶，扬起沙土，吹过时代的深谷，吹进寻常百姓家。我愿扬风起帆，向前启程，追寻风而前行；同时扬起长笛，沙鸥携行，不负万里之盟。</a:t>
            </a:r>
          </a:p>
          <a:p>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1825" y="603250"/>
            <a:ext cx="8229600" cy="730885"/>
          </a:xfrm>
        </p:spPr>
        <p:txBody>
          <a:bodyPr>
            <a:normAutofit/>
          </a:bodyPr>
          <a:lstStyle/>
          <a:p>
            <a:pPr algn="ctr"/>
            <a:r>
              <a:rPr lang="zh-CN" altLang="en-US" b="1">
                <a:solidFill>
                  <a:srgbClr val="FF0000"/>
                </a:solidFill>
              </a:rPr>
              <a:t>范文</a:t>
            </a:r>
            <a:r>
              <a:rPr lang="en-US" altLang="zh-CN" b="1">
                <a:solidFill>
                  <a:srgbClr val="FF0000"/>
                </a:solidFill>
              </a:rPr>
              <a:t>3</a:t>
            </a:r>
          </a:p>
        </p:txBody>
      </p:sp>
      <p:sp>
        <p:nvSpPr>
          <p:cNvPr id="3" name="内容占位符 2"/>
          <p:cNvSpPr>
            <a:spLocks noGrp="1"/>
          </p:cNvSpPr>
          <p:nvPr>
            <p:ph idx="1"/>
          </p:nvPr>
        </p:nvSpPr>
        <p:spPr>
          <a:xfrm>
            <a:off x="635" y="1577975"/>
            <a:ext cx="12011660" cy="5280025"/>
          </a:xfrm>
        </p:spPr>
        <p:txBody>
          <a:bodyPr>
            <a:normAutofit fontScale="90000"/>
          </a:bodyPr>
          <a:lstStyle/>
          <a:p>
            <a:pPr algn="ctr"/>
            <a:r>
              <a:rPr lang="zh-CN" altLang="en-US"/>
              <a:t>快速发展时代下的闲暇与忙碌</a:t>
            </a:r>
          </a:p>
          <a:p>
            <a:r>
              <a:rPr lang="en-US" altLang="zh-CN"/>
              <a:t>      </a:t>
            </a:r>
            <a:r>
              <a:rPr lang="zh-CN" altLang="en-US"/>
              <a:t>一个正在高速发展的时代，总是存在各式各样的生活方式，有人认为在速度时代中，享受着更多闲暇，有人认为在这急速之中，生活更加忙碌，人的欲望会越来越多，不断放大。因此，快速发展时代下的人们是如何选择生活方式的呢？</a:t>
            </a:r>
          </a:p>
          <a:p>
            <a:r>
              <a:rPr lang="en-US" altLang="zh-CN"/>
              <a:t>       </a:t>
            </a:r>
            <a:r>
              <a:rPr lang="zh-CN" altLang="en-US"/>
              <a:t>一个时代中的闲暇与忙碌是人的选择。有的人说，速度时代的来临可以为我们创造更多闲暇，也就是说现代生活中出现的网购、外卖、手机支付等节约了当时人的时间，让我们有更多时间，缩短了时间的浪费。他们可以读书、工作享受生活在闲暇的时间，这对于他们来说不仅便捷生活更加提升自己，这就是速度时代来临的好处。而忙碌是为什么呢？快节奏的生活，以及对人生的价值追求的不同，让他们在更加繁忙的社会中，紧跟社会发展的步伐，不敢懈怠，这是对于人所处困境的映射，也是对自我的升华。因此，在社会发展中闲暇和忙碌都是人的选择和自我的追求。</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63905"/>
            <a:ext cx="12089130" cy="5953125"/>
          </a:xfrm>
        </p:spPr>
        <p:txBody>
          <a:bodyPr>
            <a:normAutofit/>
          </a:bodyPr>
          <a:lstStyle/>
          <a:p>
            <a:r>
              <a:rPr lang="en-US" altLang="zh-CN"/>
              <a:t>      </a:t>
            </a:r>
            <a:r>
              <a:rPr lang="zh-CN" altLang="en-US"/>
              <a:t>闲暇是存在于对于生活的态度。在社会中，无论是速度时代还是慢时代中，都会存在闲暇，有的人会在其中一点点探索与发现闲暇，他们享受着这个世界的美好，以及优势，这种生活态度往往不是积极进取的，只是要求安稳简单的人生而已，这种时候总会出现与其相同的定义，也有的人是为了摆脱世俗的烦恼而选择闲暇，这些观点都是因人而异各部相同的，因此，闲暇只是一种对于生活的态度无论是什么时候都是一样的。</a:t>
            </a:r>
          </a:p>
          <a:p>
            <a:r>
              <a:rPr lang="en-US" altLang="zh-CN"/>
              <a:t>     </a:t>
            </a:r>
            <a:r>
              <a:rPr lang="zh-CN" altLang="en-US"/>
              <a:t>忙碌是存在于有追求人的身上，无论是在正在发展初期的中国，有着勤劳质朴的袁隆平老先生，还是在速度时代中，社会中航天工作者，对于真理的追寻以及探索，都体现在人的价值追求以及贡献上。在这种忙碌与发展并存的时代中，都有着自己的人生追求与价值观，无可畏之恐惧、坚难。</a:t>
            </a:r>
          </a:p>
          <a:p>
            <a:r>
              <a:rPr lang="en-US" altLang="zh-CN"/>
              <a:t>      </a:t>
            </a:r>
            <a:r>
              <a:rPr lang="zh-CN" altLang="en-US"/>
              <a:t>速度时代的来临，并不会影响人的价值追求，反而会成为一种向上的推动力，在闲暇之中忙碌，忙碌之中休息，做到闲暇与忙碌并存，这种闲暇与忙碌，正是当今社会的影响造成。</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1825" y="613410"/>
            <a:ext cx="8229600" cy="711200"/>
          </a:xfrm>
        </p:spPr>
        <p:txBody>
          <a:bodyPr>
            <a:normAutofit fontScale="90000"/>
          </a:bodyPr>
          <a:lstStyle/>
          <a:p>
            <a:pPr algn="ctr"/>
            <a:r>
              <a:rPr lang="zh-CN" altLang="en-US" b="1">
                <a:solidFill>
                  <a:srgbClr val="FF0000"/>
                </a:solidFill>
              </a:rPr>
              <a:t>范文</a:t>
            </a:r>
            <a:r>
              <a:rPr lang="en-US" altLang="zh-CN" b="1">
                <a:solidFill>
                  <a:srgbClr val="FF0000"/>
                </a:solidFill>
              </a:rPr>
              <a:t>4</a:t>
            </a:r>
          </a:p>
        </p:txBody>
      </p:sp>
      <p:sp>
        <p:nvSpPr>
          <p:cNvPr id="3" name="内容占位符 2"/>
          <p:cNvSpPr>
            <a:spLocks noGrp="1"/>
          </p:cNvSpPr>
          <p:nvPr>
            <p:ph idx="1"/>
          </p:nvPr>
        </p:nvSpPr>
        <p:spPr>
          <a:xfrm>
            <a:off x="68580" y="1543685"/>
            <a:ext cx="11998960" cy="5061585"/>
          </a:xfrm>
        </p:spPr>
        <p:txBody>
          <a:bodyPr>
            <a:normAutofit fontScale="90000"/>
          </a:bodyPr>
          <a:lstStyle/>
          <a:p>
            <a:pPr algn="ctr"/>
            <a:r>
              <a:rPr lang="zh-CN" altLang="en-US"/>
              <a:t>切莫让速度时代偷走闲暇时间</a:t>
            </a:r>
          </a:p>
          <a:p>
            <a:r>
              <a:rPr lang="en-US" altLang="zh-CN"/>
              <a:t>       </a:t>
            </a:r>
            <a:r>
              <a:rPr lang="zh-CN" altLang="en-US"/>
              <a:t>有人说速度时代的来临，可以为我们创造更多的闲暇。我想，不可将“速度时代的来临”作为“创造更多闲暇”的充分条件且不禁反问“速度时代能为我们创造更多的闲暇吗？”</a:t>
            </a:r>
          </a:p>
          <a:p>
            <a:r>
              <a:rPr lang="en-US" altLang="zh-CN"/>
              <a:t>       </a:t>
            </a:r>
            <a:r>
              <a:rPr lang="zh-CN" altLang="en-US"/>
              <a:t>我们所看见的表象是波浪，暗示着海面下的乱象呈现在浪面上的表象。诚然，速度时代就像是为我们生活中的每个有关电子设施和现代化工具的操作摁上了加速键。就像是从前坐十几个小时的火车才能达到的地方，现在在飞机休息几个小时就能看见目的地，又比如邮件时代半个月才能收到的信5G网络却能做到“即秒达”，可即使是这样，上至七十岁的老头老太，下到七岁的孩子都在用全身细胞叫嚣着“我很忙碌”更别说夹在中间的“三明治一代”，那我们的空闲时间呢？</a:t>
            </a:r>
          </a:p>
          <a:p>
            <a:r>
              <a:rPr lang="en-US" altLang="zh-CN"/>
              <a:t>      </a:t>
            </a:r>
            <a:r>
              <a:rPr lang="zh-CN" altLang="en-US"/>
              <a:t>正如南怀瑾先生所说的：“当今时代是物质文明最发达的年代，可以说是历史上最幸福的一代，但人们为了生存而奔波，为了欲望之难填而烦恼，可以说是精神文明最匮乏的年代。”我们所谓的闲暇已被“疲于奔波”和“难填欲海”而消耗殆净。</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87705"/>
            <a:ext cx="12192635" cy="5867400"/>
          </a:xfrm>
        </p:spPr>
        <p:txBody>
          <a:bodyPr>
            <a:noAutofit/>
          </a:bodyPr>
          <a:lstStyle/>
          <a:p>
            <a:r>
              <a:rPr lang="en-US" altLang="zh-CN" sz="1900"/>
              <a:t> </a:t>
            </a:r>
            <a:r>
              <a:rPr lang="en-US" altLang="zh-CN" sz="2300"/>
              <a:t>     </a:t>
            </a:r>
            <a:r>
              <a:rPr lang="zh-CN" altLang="en-US" sz="2300"/>
              <a:t>“疲于奔波”是社会所施加的效应，速度时代提高的是工作送达的效率而并非工作完成效率。当互联网正式铺满工作场所的那一刻起，所谓空闲时间就被消磨，视频、邮件淹没得丝毫不剩，当社会给其本身提出更高要求时，给社会下的群体则下达了更多的指令，“996”和“007”从不是戏谑，而是切实地反映了速度时代带走人们的闲暇的本质体现。</a:t>
            </a:r>
          </a:p>
          <a:p>
            <a:r>
              <a:rPr lang="en-US" altLang="zh-CN" sz="2300"/>
              <a:t>       </a:t>
            </a:r>
            <a:r>
              <a:rPr lang="zh-CN" altLang="en-US" sz="2300"/>
              <a:t>与此同时，个人本身所存在的“难填欲海”的问题也浮上水面，近期《时间都去哪了》这一喜剧引爆网络，小品扮演的是当代青年在完成工作时无法抵抗信息时代的数据轰炸，沉迷于微博、抖音等娱乐软件导致工作拖延到凌晨占据本属于他的闲暇时间，或许有人说，小品中的娱乐时间也是闲暇时间的一部分，但我认为闲暇是指完成工作后的非碎片化且有意义的时间。</a:t>
            </a:r>
          </a:p>
          <a:p>
            <a:r>
              <a:rPr lang="en-US" altLang="zh-CN" sz="2300"/>
              <a:t>       </a:t>
            </a:r>
            <a:r>
              <a:rPr lang="zh-CN" altLang="en-US" sz="2300"/>
              <a:t>可以预计的是，随着互联网技术的发展，速度时代的步伐仍会加快，等到那时，我们又该到哪里寻找名为“闲暇”的时间？因此，我们呼吁高效率的回归。当社会下达的指令在工作时间内高效完成，当人们从碎片化娱乐中高效脱离，原本属于社会和个人的闲暇时间便悉数奉还。</a:t>
            </a:r>
          </a:p>
        </p:txBody>
      </p:sp>
      <p:pic>
        <p:nvPicPr>
          <p:cNvPr id="4" name="New picture"/>
          <p:cNvPicPr/>
          <p:nvPr/>
        </p:nvPicPr>
        <p:blipFill>
          <a:blip r:embed="rId2"/>
          <a:stretch>
            <a:fillRect/>
          </a:stretch>
        </p:blipFill>
        <p:spPr>
          <a:xfrm>
            <a:off x="12446000" y="12166600"/>
            <a:ext cx="355600" cy="2667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lstStyle/>
          <a:p>
            <a:r>
              <a:rPr lang="en-US" smtClean="0"/>
              <a:t>         </a:t>
            </a:r>
            <a:r>
              <a:rPr sz="4000" smtClean="0"/>
              <a:t>有人说，速度时代的来临，可以为我们创造更多闲暇；也有人认为不尽如此。你怎么看？请写一篇文章，谈谈你的思考。</a:t>
            </a:r>
          </a:p>
          <a:p>
            <a:r>
              <a:rPr lang="en-US" sz="4000" smtClean="0"/>
              <a:t>      </a:t>
            </a:r>
            <a:r>
              <a:rPr sz="4000" smtClean="0"/>
              <a:t>要求：（1）自拟题目；（2）不少于800字。</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界定概念</a:t>
            </a:r>
          </a:p>
        </p:txBody>
      </p:sp>
      <p:sp>
        <p:nvSpPr>
          <p:cNvPr id="3" name="内容占位符 2"/>
          <p:cNvSpPr>
            <a:spLocks noGrp="1"/>
          </p:cNvSpPr>
          <p:nvPr>
            <p:ph idx="1"/>
          </p:nvPr>
        </p:nvSpPr>
        <p:spPr/>
        <p:txBody>
          <a:bodyPr/>
          <a:lstStyle/>
          <a:p>
            <a:r>
              <a:rPr lang="zh-CN" altLang="en-US" sz="4000" smtClean="0">
                <a:solidFill>
                  <a:srgbClr val="FF0000"/>
                </a:solidFill>
              </a:rPr>
              <a:t>速度时代:</a:t>
            </a:r>
            <a:r>
              <a:rPr lang="zh-CN" altLang="en-US" sz="4000" smtClean="0"/>
              <a:t>经济飞速发展、科技高速发展、信息时代……</a:t>
            </a:r>
          </a:p>
          <a:p>
            <a:r>
              <a:rPr lang="zh-CN" altLang="en-US" sz="4000" smtClean="0">
                <a:solidFill>
                  <a:srgbClr val="FF0000"/>
                </a:solidFill>
              </a:rPr>
              <a:t>闲暇:</a:t>
            </a:r>
            <a:r>
              <a:rPr lang="zh-CN" altLang="en-US" sz="4000" smtClean="0"/>
              <a:t>指个人不受其他条件限制，完全根据自己的意愿，寻求内心片刻的宁静，缓解心灵之劳的时间；也是反省自身，沉淀自身，提升自身的时间。</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en-US" altLang="zh-CN"/>
              <a:t>      </a:t>
            </a:r>
            <a:r>
              <a:rPr lang="zh-CN" altLang="en-US"/>
              <a:t>从农业社会到工业社会，再到如今的信息数字时代，速度时代的来临，为我们创造更多闲暇。的确，汽车、高铁、飞机、地铁等各种交通工具的发明；电脑、手机等电子设备的更新，给人们生活带来了诸多便利，让我们节省了更多的时间，也有更多的闲暇时光。但是，各项设备速度的提升，对人们的工作效率要求更高，同时也刺激社会各方面过快的发展，人们永远眼花缭乱，永远都在追求高速，并没有太多的闲暇时光。而当今社会的闲暇更多需要的是寻求内心片刻的喘息，是自我内省，是内心的富足，寻求自适状态。</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sz="3600">
                <a:gradFill>
                  <a:gsLst>
                    <a:gs pos="0">
                      <a:srgbClr val="7B32B2"/>
                    </a:gs>
                    <a:gs pos="100000">
                      <a:srgbClr val="401A5D"/>
                    </a:gs>
                  </a:gsLst>
                  <a:lin scaled="0"/>
                </a:gradFill>
              </a:rPr>
              <a:t>1、速度时代为我们创造更多闲暇？(真相是什么？）</a:t>
            </a:r>
          </a:p>
          <a:p>
            <a:r>
              <a:rPr lang="zh-CN" altLang="en-US" sz="3600"/>
              <a:t>早高峰快速奔跑的人们，马路上紧挨着的车辆，夜晚灯火通明的办公楼，这似乎是当前社会随处可见的现象。“偷得浮生半日闲”，这是忙碌生活奢求的一刻闲暇，在速度时代，我们有似乎闲暇时光很少。</a:t>
            </a:r>
          </a:p>
          <a:p>
            <a:endParaRPr lang="zh-CN" altLang="en-US"/>
          </a:p>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7575" y="733425"/>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a:xfrm>
            <a:off x="300990" y="1825625"/>
            <a:ext cx="11052810" cy="4351655"/>
          </a:xfrm>
        </p:spPr>
        <p:txBody>
          <a:bodyPr>
            <a:normAutofit/>
          </a:bodyPr>
          <a:lstStyle/>
          <a:p>
            <a:r>
              <a:rPr lang="zh-CN" altLang="en-US">
                <a:gradFill>
                  <a:gsLst>
                    <a:gs pos="0">
                      <a:srgbClr val="7B32B2"/>
                    </a:gs>
                    <a:gs pos="100000">
                      <a:srgbClr val="401A5D"/>
                    </a:gs>
                  </a:gsLst>
                  <a:lin scaled="0"/>
                </a:gradFill>
                <a:sym typeface="+mn-ea"/>
              </a:rPr>
              <a:t>2、为什么在速度时代我们并没有更多闲暇？</a:t>
            </a:r>
            <a:endParaRPr lang="zh-CN" altLang="en-US">
              <a:gradFill>
                <a:gsLst>
                  <a:gs pos="0">
                    <a:srgbClr val="7B32B2"/>
                  </a:gs>
                  <a:gs pos="100000">
                    <a:srgbClr val="401A5D"/>
                  </a:gs>
                </a:gsLst>
                <a:lin scaled="0"/>
              </a:gradFill>
            </a:endParaRPr>
          </a:p>
          <a:p>
            <a:r>
              <a:rPr lang="zh-CN" altLang="en-US">
                <a:sym typeface="+mn-ea"/>
              </a:rPr>
              <a:t>（1）各行各业内卷严重。整个社会竞争变得更残酷、激烈，社会如同一个高速运转的机器，人人都在超负荷运转。这样造成的结果是，很多人被迫内卷，真正能够去感受生活的人越来越少，速度裹挟着我们前进。</a:t>
            </a:r>
            <a:endParaRPr lang="zh-CN" altLang="en-US"/>
          </a:p>
          <a:p>
            <a:endParaRPr lang="zh-CN" altLang="en-US"/>
          </a:p>
          <a:p>
            <a:r>
              <a:rPr lang="zh-CN" altLang="en-US">
                <a:sym typeface="+mn-ea"/>
              </a:rPr>
              <a:t>（2）人具有社会属性，没有人是一座孤岛，社会高速发展的趋势，使得人们不断迎合时代发展，以确保不被社会落下。人们没有更多的时间去思考为什么这样做，大部分情况下，都在“奋力一搏”，真正的闲暇时间越来越少。</a:t>
            </a:r>
            <a:endParaRPr lang="zh-CN" altLang="en-US"/>
          </a:p>
          <a:p>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33425"/>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gradFill>
                  <a:gsLst>
                    <a:gs pos="0">
                      <a:srgbClr val="7B32B2"/>
                    </a:gs>
                    <a:gs pos="100000">
                      <a:srgbClr val="401A5D"/>
                    </a:gs>
                  </a:gsLst>
                  <a:lin scaled="0"/>
                </a:gradFill>
              </a:rPr>
              <a:t>3、速度时代闲暇缺失的后果？</a:t>
            </a:r>
          </a:p>
          <a:p>
            <a:r>
              <a:rPr lang="zh-CN" altLang="en-US"/>
              <a:t>（1）心态浮躁，迷失方向。习惯于快节奏的生活，对速度和效率的追逐，人们产生近乎急功近利的浮躁心理。各种快餐文化、碎片式阅读、各种速成班充斥整个社会。</a:t>
            </a:r>
          </a:p>
          <a:p>
            <a:r>
              <a:rPr lang="zh-CN" altLang="en-US"/>
              <a:t>（2）闲暇不等于悠闲。当有闲暇时，有多少人真能够去休息的，大部分还是抱着手机，浏览行业动态，接受推送消息，我们被各种信息包围着，充斥其中的不乏有一些为了利益大肆宣扬焦虑的推文。而真正能够悠闲地体会幸福生活的少之又少，于是焦虑在无止境的蔓延，人们的身心健康受到极大威胁。</a:t>
            </a:r>
          </a:p>
          <a:p>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sym typeface="+mn-ea"/>
              </a:rPr>
              <a:t>重点问题</a:t>
            </a:r>
            <a:endParaRPr lang="zh-CN" altLang="en-US"/>
          </a:p>
        </p:txBody>
      </p:sp>
      <p:sp>
        <p:nvSpPr>
          <p:cNvPr id="3" name="内容占位符 2"/>
          <p:cNvSpPr>
            <a:spLocks noGrp="1"/>
          </p:cNvSpPr>
          <p:nvPr>
            <p:ph idx="1"/>
          </p:nvPr>
        </p:nvSpPr>
        <p:spPr/>
        <p:txBody>
          <a:bodyPr/>
          <a:lstStyle/>
          <a:p>
            <a:r>
              <a:rPr lang="zh-CN" altLang="en-US" sz="3600">
                <a:gradFill>
                  <a:gsLst>
                    <a:gs pos="0">
                      <a:srgbClr val="7B32B2"/>
                    </a:gs>
                    <a:gs pos="100000">
                      <a:srgbClr val="401A5D"/>
                    </a:gs>
                  </a:gsLst>
                  <a:lin scaled="0"/>
                </a:gradFill>
                <a:sym typeface="+mn-ea"/>
              </a:rPr>
              <a:t>4、速度时代我们应该怎样对待闲暇？</a:t>
            </a:r>
            <a:endParaRPr lang="zh-CN" altLang="en-US" sz="3600">
              <a:gradFill>
                <a:gsLst>
                  <a:gs pos="0">
                    <a:srgbClr val="7B32B2"/>
                  </a:gs>
                  <a:gs pos="100000">
                    <a:srgbClr val="401A5D"/>
                  </a:gs>
                </a:gsLst>
                <a:lin scaled="0"/>
              </a:gradFill>
            </a:endParaRPr>
          </a:p>
          <a:p>
            <a:r>
              <a:rPr lang="zh-CN" altLang="en-US" sz="3600">
                <a:sym typeface="+mn-ea"/>
              </a:rPr>
              <a:t>追求“无己”“无功”“无名”的心境，心存悠闲诗意。</a:t>
            </a:r>
            <a:endParaRPr lang="zh-CN" altLang="en-US" sz="3600"/>
          </a:p>
          <a:p>
            <a:r>
              <a:rPr lang="zh-CN" altLang="en-US" sz="3600">
                <a:sym typeface="+mn-ea"/>
              </a:rPr>
              <a:t>不必被时代洪流裹挟前行，心中常留闲暇，自省与生命同步，内心富足让生命长青。</a:t>
            </a:r>
            <a:endParaRPr lang="zh-CN" altLang="en-US" sz="360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61595" y="1421130"/>
            <a:ext cx="11593830" cy="5254625"/>
          </a:xfrm>
        </p:spPr>
        <p:txBody>
          <a:bodyPr>
            <a:normAutofit fontScale="87500" lnSpcReduction="10000"/>
          </a:bodyPr>
          <a:lstStyle/>
          <a:p>
            <a:r>
              <a:rPr lang="zh-CN" altLang="en-US"/>
              <a:t>1、日出而作，日落而息。他们没有闹钟，那时叫“鸡叫头遍”。太阳下山，就意味着休息了。如果不休息，就违背了大自然的规律，属于折腾。——《整个社会陷入了一场“忙碌症”》</a:t>
            </a:r>
          </a:p>
          <a:p>
            <a:r>
              <a:rPr lang="zh-CN" altLang="en-US"/>
              <a:t>2、贝多芬的《英雄交响曲》演奏时长变化。</a:t>
            </a:r>
          </a:p>
          <a:p>
            <a:r>
              <a:rPr lang="zh-CN" altLang="en-US"/>
              <a:t>最近50年来，全世界都加快了速度。贝多芬的《英雄交响曲》，首演时的时长是60分钟；1987年，同样的曲子用43分钟就演奏完了。这也就是为什么德国作家把这个时代称为感染了“速度病毒”的时代。（书目链接——博夏德《速度病毒》，译文《为什么我们越来越快》）。</a:t>
            </a:r>
          </a:p>
          <a:p>
            <a:r>
              <a:rPr lang="zh-CN" altLang="en-US"/>
              <a:t>3、小慢慢”传递着“不让一个人掉队”的温度</a:t>
            </a:r>
          </a:p>
          <a:p>
            <a:r>
              <a:rPr lang="zh-CN" altLang="en-US"/>
              <a:t>“小慢慢”是普速列车的昵称。这种列车大都在山区穿梭，速度不快，逢站必停，票价实惠，最低仅1元，大大降低了沿线人民的出行成本。在高铁快速普及的时代，“小慢慢”承载着沿线群众对更加美好生活的向往，是当地人的“心头爱”，展示了发展路上“不让一个人掉队”的温度。（人民网《从“小慢慢”看发展的速度与温度》）</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3044</Words>
  <Application>Microsoft Office PowerPoint</Application>
  <PresentationFormat>自定义</PresentationFormat>
  <Paragraphs>74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速度时代的闲暇</vt:lpstr>
      <vt:lpstr>作文题</vt:lpstr>
      <vt:lpstr>界定概念</vt:lpstr>
      <vt:lpstr>立意参考</vt:lpstr>
      <vt:lpstr>重点问题</vt:lpstr>
      <vt:lpstr>重点问题 </vt:lpstr>
      <vt:lpstr>重点问题 </vt:lpstr>
      <vt:lpstr>重点问题</vt:lpstr>
      <vt:lpstr>素材</vt:lpstr>
      <vt:lpstr>素材</vt:lpstr>
      <vt:lpstr>范文1</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速度时代的闲暇</dc:title>
  <dc:creator>rbm.xkw.com</dc:creator>
  <cp:lastModifiedBy>User</cp:lastModifiedBy>
  <cp:revision>2</cp:revision>
  <cp:lastPrinted>2022-02-22T16:49:20Z</cp:lastPrinted>
  <dcterms:created xsi:type="dcterms:W3CDTF">2022-02-22T16:49:20Z</dcterms:created>
  <dcterms:modified xsi:type="dcterms:W3CDTF">2022-03-01T03:34:58Z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