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3" r:id="rId3"/>
    <p:sldMasterId id="2147483687" r:id="rId4"/>
  </p:sldMasterIdLst>
  <p:sldIdLst>
    <p:sldId id="315" r:id="rId5"/>
    <p:sldId id="275" r:id="rId6"/>
    <p:sldId id="276" r:id="rId7"/>
    <p:sldId id="277" r:id="rId8"/>
    <p:sldId id="263" r:id="rId9"/>
    <p:sldId id="356" r:id="rId10"/>
    <p:sldId id="357" r:id="rId11"/>
    <p:sldId id="326" r:id="rId12"/>
    <p:sldId id="327" r:id="rId13"/>
    <p:sldId id="328" r:id="rId14"/>
    <p:sldId id="329" r:id="rId15"/>
    <p:sldId id="330" r:id="rId16"/>
    <p:sldId id="264" r:id="rId17"/>
    <p:sldId id="348" r:id="rId18"/>
    <p:sldId id="318" r:id="rId19"/>
    <p:sldId id="319" r:id="rId20"/>
    <p:sldId id="349" r:id="rId21"/>
    <p:sldId id="350" r:id="rId22"/>
    <p:sldId id="351" r:id="rId23"/>
    <p:sldId id="352" r:id="rId24"/>
    <p:sldId id="353" r:id="rId25"/>
    <p:sldId id="355" r:id="rId26"/>
    <p:sldId id="354" r:id="rId27"/>
    <p:sldId id="321" r:id="rId28"/>
    <p:sldId id="297" r:id="rId29"/>
    <p:sldId id="298" r:id="rId30"/>
    <p:sldId id="299" r:id="rId31"/>
    <p:sldId id="300" r:id="rId32"/>
    <p:sldId id="301" r:id="rId33"/>
    <p:sldId id="311" r:id="rId34"/>
    <p:sldId id="323" r:id="rId35"/>
    <p:sldId id="322" r:id="rId36"/>
    <p:sldId id="287" r:id="rId37"/>
    <p:sldId id="289" r:id="rId38"/>
    <p:sldId id="324" r:id="rId39"/>
    <p:sldId id="309" r:id="rId40"/>
    <p:sldId id="358" r:id="rId41"/>
    <p:sldId id="359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AB13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/>
    <p:restoredTop sz="94660"/>
  </p:normalViewPr>
  <p:slideViewPr>
    <p:cSldViewPr showGuides="1">
      <p:cViewPr varScale="1">
        <p:scale>
          <a:sx n="108" d="100"/>
          <a:sy n="108" d="100"/>
        </p:scale>
        <p:origin x="-1704" y="-84"/>
      </p:cViewPr>
      <p:guideLst>
        <p:guide orient="horz" pos="2161"/>
        <p:guide pos="28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1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5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1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2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3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4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5" name="Freeform 8"/>
            <p:cNvSpPr/>
            <p:nvPr/>
          </p:nvSpPr>
          <p:spPr bwMode="auto">
            <a:xfrm>
              <a:off x="3272" y="645"/>
              <a:ext cx="681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9"/>
            <p:cNvSpPr/>
            <p:nvPr/>
          </p:nvSpPr>
          <p:spPr bwMode="auto">
            <a:xfrm>
              <a:off x="4046" y="1545"/>
              <a:ext cx="492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Freeform 15"/>
            <p:cNvSpPr/>
            <p:nvPr/>
          </p:nvSpPr>
          <p:spPr bwMode="auto">
            <a:xfrm>
              <a:off x="5042" y="1656"/>
              <a:ext cx="583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89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5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8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9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235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1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987" name="Rectangle 163"/>
          <p:cNvSpPr>
            <a:spLocks noGrp="1" noRot="1" noChangeArrowheads="1"/>
          </p:cNvSpPr>
          <p:nvPr>
            <p:ph type="ctrTitle"/>
          </p:nvPr>
        </p:nvSpPr>
        <p:spPr bwMode="auto">
          <a:xfrm>
            <a:off x="685800" y="2057400"/>
            <a:ext cx="77724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7991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24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ffectLst/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1C78DC-535C-44A5-92F0-073EDA03F9C3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2019/2/27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5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ffectLst/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6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400" strike="noStrike" noProof="1">
              <a:effectLst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274638"/>
            <a:ext cx="2076450" cy="5824537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76950" cy="58245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305800" cy="58245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762500" y="1600200"/>
            <a:ext cx="4000500" cy="4498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2288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76803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04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05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06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07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08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09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0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1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2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3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4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5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6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7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8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19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0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1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2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3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4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5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6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7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8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29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0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1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2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3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4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5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6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7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8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39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0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1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2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3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4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5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6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7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8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49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0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1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2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3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4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5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6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7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8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59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0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1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2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3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4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5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6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7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8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69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0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1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2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3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4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5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6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7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8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79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0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1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2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3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4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5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6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7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8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89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0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1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2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3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4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5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6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7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8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99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0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1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2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3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4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5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6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7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8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09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0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1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2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3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4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5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6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7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8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19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0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1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2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3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4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5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6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7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8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29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0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1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2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3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4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5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6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7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8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39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40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41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42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43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44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45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46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47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72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76949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0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1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2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3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4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5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6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7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8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59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60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61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86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76963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64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65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66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67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68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69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70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71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72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73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74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75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00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76977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78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79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0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1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2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3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4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5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6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7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8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89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14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76991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92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93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94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95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96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97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98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99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00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01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02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03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28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77005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06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07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08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09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10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11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12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13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14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15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16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17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4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77019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0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1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2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3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4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5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6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7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8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29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30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031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56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77033" name="Freeform 233"/>
            <p:cNvSpPr/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258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77035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36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37" name="Freeform 237"/>
              <p:cNvSpPr/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38" name="Freeform 238"/>
              <p:cNvSpPr/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39" name="Freeform 239"/>
              <p:cNvSpPr/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40" name="Freeform 240"/>
              <p:cNvSpPr/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41" name="Freeform 241"/>
              <p:cNvSpPr/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42" name="Freeform 242"/>
              <p:cNvSpPr/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43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44" name="Freeform 244"/>
              <p:cNvSpPr/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45" name="Freeform 245"/>
              <p:cNvSpPr/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46" name="Freeform 246"/>
              <p:cNvSpPr/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047" name="Freeform 247"/>
              <p:cNvSpPr/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272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ransition spd="slow">
    <p:randomBar dir="vert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j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>
          <a:solidFill>
            <a:schemeClr val="tx1"/>
          </a:solidFill>
          <a:latin typeface="+mn-lt"/>
          <a:ea typeface="+mj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j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j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j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j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j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j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1.bin"/><Relationship Id="rId4" Type="http://schemas.openxmlformats.org/officeDocument/2006/relationships/audio" Target="../media/audio5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矩形 99329"/>
          <p:cNvSpPr/>
          <p:nvPr/>
        </p:nvSpPr>
        <p:spPr>
          <a:xfrm>
            <a:off x="4787900" y="3141663"/>
            <a:ext cx="1152525" cy="577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10000"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鲁迅</a:t>
            </a:r>
          </a:p>
        </p:txBody>
      </p:sp>
      <p:sp>
        <p:nvSpPr>
          <p:cNvPr id="99332" name="矩形 99331"/>
          <p:cNvSpPr/>
          <p:nvPr/>
        </p:nvSpPr>
        <p:spPr>
          <a:xfrm>
            <a:off x="3563938" y="1846263"/>
            <a:ext cx="34575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28"/>
              </a:avLst>
            </a:prstTxWarp>
            <a:normAutofit/>
          </a:bodyPr>
          <a:lstStyle/>
          <a:p>
            <a:pPr algn="ctr"/>
            <a:r>
              <a:rPr lang="zh-CN" altLang="en-US" sz="3600" b="1" spc="720">
                <a:ln w="9525" cap="flat" cmpd="sng">
                  <a:solidFill>
                    <a:srgbClr val="9933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7D7D7D"/>
                    </a:gs>
                    <a:gs pos="100000">
                      <a:srgbClr val="18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sy="50000" rotWithShape="0">
                    <a:srgbClr val="4D4D4D">
                      <a:alpha val="50000"/>
                    </a:srgbClr>
                  </a:outerShdw>
                </a:effectLst>
                <a:latin typeface="楷体_GB2312" charset="0"/>
                <a:ea typeface="楷体_GB2312" charset="0"/>
              </a:rPr>
              <a:t>孔乙己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5" name="文本框 112644"/>
          <p:cNvSpPr txBox="1"/>
          <p:nvPr/>
        </p:nvSpPr>
        <p:spPr>
          <a:xfrm>
            <a:off x="0" y="0"/>
            <a:ext cx="8893175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话题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：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这些看似不相干的情节怎样连成一个整体？为什么用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“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我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”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的口吻来写？</a:t>
            </a:r>
          </a:p>
        </p:txBody>
      </p:sp>
      <p:sp>
        <p:nvSpPr>
          <p:cNvPr id="112646" name="文本框 112645"/>
          <p:cNvSpPr txBox="1"/>
          <p:nvPr/>
        </p:nvSpPr>
        <p:spPr>
          <a:xfrm>
            <a:off x="1582738" y="1340768"/>
            <a:ext cx="75612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安排了一个线索人物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“我”</a:t>
            </a:r>
            <a:r>
              <a:rPr lang="zh-CN" altLang="en-US" sz="2800" b="1" dirty="0">
                <a:latin typeface="Arial" panose="020B0604020202020204" pitchFamily="34" charset="0"/>
              </a:rPr>
              <a:t>作为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“见证人”，</a:t>
            </a:r>
            <a:r>
              <a:rPr lang="zh-CN" altLang="en-US" sz="2800" b="1" dirty="0">
                <a:latin typeface="Arial" panose="020B0604020202020204" pitchFamily="34" charset="0"/>
              </a:rPr>
              <a:t>用第一人称来讲述故事，把五个片段连成一个严密的整体。</a:t>
            </a:r>
          </a:p>
        </p:txBody>
      </p:sp>
      <p:sp>
        <p:nvSpPr>
          <p:cNvPr id="112648" name="矩形 112647"/>
          <p:cNvSpPr/>
          <p:nvPr/>
        </p:nvSpPr>
        <p:spPr>
          <a:xfrm>
            <a:off x="2340074" y="2792279"/>
            <a:ext cx="666090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）“我”是孔乙己命运的见证人。小说都是通过“我”的所见所闻所感来写，用第一人称可以使故事显得真实可信。</a:t>
            </a:r>
          </a:p>
        </p:txBody>
      </p:sp>
      <p:sp>
        <p:nvSpPr>
          <p:cNvPr id="112649" name="矩形 112648"/>
          <p:cNvSpPr/>
          <p:nvPr/>
        </p:nvSpPr>
        <p:spPr>
          <a:xfrm>
            <a:off x="2572136" y="4009456"/>
            <a:ext cx="47513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）可以使故事情节集中。</a:t>
            </a:r>
          </a:p>
        </p:txBody>
      </p:sp>
      <p:sp>
        <p:nvSpPr>
          <p:cNvPr id="112650" name="矩形 112649"/>
          <p:cNvSpPr/>
          <p:nvPr/>
        </p:nvSpPr>
        <p:spPr>
          <a:xfrm>
            <a:off x="2340074" y="4725144"/>
            <a:ext cx="6696075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）可以表现周围人对孔乙己的态度，连</a:t>
            </a:r>
            <a:r>
              <a:rPr lang="en-US" altLang="zh-CN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12</a:t>
            </a: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岁的小伙计都鄙视孔乙己，更能说明这个社会对不幸者的冷漠，使作品更增加了悲剧的意味。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6" grpId="0"/>
      <p:bldP spid="112648" grpId="0"/>
      <p:bldP spid="112649" grpId="0"/>
      <p:bldP spid="1126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文本框 113667"/>
          <p:cNvSpPr txBox="1"/>
          <p:nvPr/>
        </p:nvSpPr>
        <p:spPr>
          <a:xfrm>
            <a:off x="0" y="476250"/>
            <a:ext cx="9144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话题</a:t>
            </a:r>
            <a:r>
              <a:rPr lang="en-US" altLang="zh-CN" sz="4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3</a:t>
            </a: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侧面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写孔乙己有哪些内容？</a:t>
            </a:r>
          </a:p>
        </p:txBody>
      </p:sp>
      <p:sp>
        <p:nvSpPr>
          <p:cNvPr id="113669" name="文本框 113668"/>
          <p:cNvSpPr txBox="1"/>
          <p:nvPr/>
        </p:nvSpPr>
        <p:spPr>
          <a:xfrm>
            <a:off x="532448" y="1701165"/>
            <a:ext cx="8243887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插叙孔乙己“读过书”的经历。（第</a:t>
            </a:r>
            <a:r>
              <a:rPr lang="en-US" altLang="zh-CN" sz="3200" b="1" dirty="0">
                <a:latin typeface="Arial" panose="020B0604020202020204" pitchFamily="34" charset="0"/>
              </a:rPr>
              <a:t>5</a:t>
            </a:r>
            <a:r>
              <a:rPr lang="zh-CN" altLang="en-US" sz="3200" b="1" dirty="0">
                <a:latin typeface="Arial" panose="020B0604020202020204" pitchFamily="34" charset="0"/>
              </a:rPr>
              <a:t>段）</a:t>
            </a:r>
            <a:r>
              <a:rPr lang="zh-CN" altLang="en-US" sz="3200" dirty="0">
                <a:latin typeface="Arial" panose="020B0604020202020204" pitchFamily="34" charset="0"/>
              </a:rPr>
              <a:t>       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                                                </a:t>
            </a:r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笔触由现实伸向历史</a:t>
            </a:r>
          </a:p>
        </p:txBody>
      </p:sp>
      <p:sp>
        <p:nvSpPr>
          <p:cNvPr id="113670" name="文本框 113669"/>
          <p:cNvSpPr txBox="1"/>
          <p:nvPr/>
        </p:nvSpPr>
        <p:spPr>
          <a:xfrm>
            <a:off x="418148" y="3184208"/>
            <a:ext cx="784860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间接写被丁举人打折腿的遭遇。（第</a:t>
            </a:r>
            <a:r>
              <a:rPr lang="en-US" altLang="zh-CN" sz="3200" b="1" dirty="0">
                <a:latin typeface="Arial" panose="020B0604020202020204" pitchFamily="34" charset="0"/>
              </a:rPr>
              <a:t>10</a:t>
            </a:r>
            <a:r>
              <a:rPr lang="zh-CN" altLang="en-US" sz="3200" b="1" dirty="0">
                <a:latin typeface="Arial" panose="020B0604020202020204" pitchFamily="34" charset="0"/>
              </a:rPr>
              <a:t>段）</a:t>
            </a:r>
            <a:r>
              <a:rPr lang="zh-CN" altLang="en-US" dirty="0">
                <a:latin typeface="Arial" panose="020B0604020202020204" pitchFamily="34" charset="0"/>
              </a:rPr>
              <a:t>     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                                                 </a:t>
            </a:r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笔触由酒店伸向店外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/>
      <p:bldP spid="1136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2" name="文本框 114691"/>
          <p:cNvSpPr txBox="1"/>
          <p:nvPr/>
        </p:nvSpPr>
        <p:spPr>
          <a:xfrm>
            <a:off x="0" y="0"/>
            <a:ext cx="8893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话题</a:t>
            </a:r>
            <a:r>
              <a:rPr lang="en-US" altLang="zh-CN" sz="40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：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文章开头为什么要交代酒店的情况？为什么要把故事放在酒店中？</a:t>
            </a:r>
          </a:p>
        </p:txBody>
      </p:sp>
      <p:pic>
        <p:nvPicPr>
          <p:cNvPr id="114693" name="图片 114692" descr="xianhe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8400"/>
            <a:ext cx="4859338" cy="568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4" name="文本框 114693"/>
          <p:cNvSpPr txBox="1"/>
          <p:nvPr/>
        </p:nvSpPr>
        <p:spPr>
          <a:xfrm>
            <a:off x="5076825" y="1484313"/>
            <a:ext cx="3671888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为下文做铺垫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。将整个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社会浓缩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到一个小酒店，在酒店的环境中描写人物；又通过酒店去透视社会，通过典型人物去表现主题，使整个故事更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凝聚集中。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/>
          <p:nvPr/>
        </p:nvSpPr>
        <p:spPr>
          <a:xfrm>
            <a:off x="323850" y="1412875"/>
            <a:ext cx="8640763" cy="62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x-none" sz="3200" b="1" dirty="0">
                <a:solidFill>
                  <a:srgbClr val="AB1307"/>
                </a:solidFill>
                <a:latin typeface="宋体" panose="02010600030101010101" pitchFamily="2" charset="-122"/>
              </a:rPr>
              <a:t>第一部分（1－</a:t>
            </a:r>
            <a:r>
              <a:rPr lang="en-US" altLang="zh-CN" sz="3200" b="1" dirty="0">
                <a:solidFill>
                  <a:srgbClr val="AB1307"/>
                </a:solidFill>
                <a:latin typeface="宋体" panose="02010600030101010101" pitchFamily="2" charset="-122"/>
              </a:rPr>
              <a:t> </a:t>
            </a:r>
            <a:r>
              <a:rPr lang="zh-CN" altLang="x-none" sz="3200" b="1" dirty="0">
                <a:solidFill>
                  <a:srgbClr val="AB1307"/>
                </a:solidFill>
                <a:latin typeface="宋体" panose="02010600030101010101" pitchFamily="2" charset="-122"/>
              </a:rPr>
              <a:t>3）</a:t>
            </a:r>
            <a:r>
              <a:rPr lang="zh-CN" altLang="x-none" sz="32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介绍咸亨酒店，交代环境。</a:t>
            </a:r>
          </a:p>
        </p:txBody>
      </p:sp>
      <p:sp>
        <p:nvSpPr>
          <p:cNvPr id="12291" name="矩形 12290"/>
          <p:cNvSpPr/>
          <p:nvPr/>
        </p:nvSpPr>
        <p:spPr>
          <a:xfrm>
            <a:off x="112713" y="2420938"/>
            <a:ext cx="7993062" cy="62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180000"/>
                </a:solidFill>
                <a:latin typeface="宋体" panose="02010600030101010101" pitchFamily="2" charset="-122"/>
              </a:rPr>
              <a:t> </a:t>
            </a:r>
            <a:r>
              <a:rPr lang="zh-CN" altLang="x-none" sz="3200" b="1" dirty="0">
                <a:solidFill>
                  <a:srgbClr val="AB1307"/>
                </a:solidFill>
                <a:latin typeface="宋体" panose="02010600030101010101" pitchFamily="2" charset="-122"/>
              </a:rPr>
              <a:t>第二部分（4－13）写孔乙己的悲惨遭遇</a:t>
            </a:r>
          </a:p>
        </p:txBody>
      </p:sp>
      <p:sp>
        <p:nvSpPr>
          <p:cNvPr id="12292" name="矩形 12291"/>
          <p:cNvSpPr/>
          <p:nvPr/>
        </p:nvSpPr>
        <p:spPr>
          <a:xfrm>
            <a:off x="287973" y="3475038"/>
            <a:ext cx="79200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x-none" sz="3200" b="1" dirty="0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第一层（</a:t>
            </a:r>
            <a:r>
              <a:rPr lang="zh-CN" altLang="x-none" sz="3200" b="1" dirty="0">
                <a:solidFill>
                  <a:srgbClr val="AB1307"/>
                </a:solidFill>
                <a:latin typeface="Arial" panose="020B0604020202020204" pitchFamily="34" charset="0"/>
                <a:ea typeface="楷体_GB2312" pitchFamily="49" charset="-122"/>
              </a:rPr>
              <a:t>4</a:t>
            </a:r>
            <a:r>
              <a:rPr lang="zh-CN" altLang="x-none" sz="3200" b="1" dirty="0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－</a:t>
            </a:r>
            <a:r>
              <a:rPr lang="zh-CN" altLang="x-none" sz="3200" b="1" dirty="0">
                <a:solidFill>
                  <a:srgbClr val="AB1307"/>
                </a:solidFill>
                <a:latin typeface="Arial" panose="020B0604020202020204" pitchFamily="34" charset="0"/>
                <a:ea typeface="楷体_GB2312" pitchFamily="49" charset="-122"/>
              </a:rPr>
              <a:t>9</a:t>
            </a:r>
            <a:r>
              <a:rPr lang="zh-CN" altLang="x-none" sz="3200" b="1" dirty="0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）</a:t>
            </a:r>
            <a:r>
              <a:rPr lang="zh-CN" altLang="en-US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交代</a:t>
            </a:r>
            <a:r>
              <a:rPr lang="zh-CN" altLang="x-none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孔乙己的经历和性格</a:t>
            </a:r>
          </a:p>
        </p:txBody>
      </p:sp>
      <p:sp>
        <p:nvSpPr>
          <p:cNvPr id="12293" name="矩形 12292"/>
          <p:cNvSpPr/>
          <p:nvPr/>
        </p:nvSpPr>
        <p:spPr>
          <a:xfrm>
            <a:off x="287973" y="4377373"/>
            <a:ext cx="87487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第二层（</a:t>
            </a:r>
            <a:r>
              <a:rPr lang="en-US" altLang="zh-CN" sz="3200" b="1">
                <a:solidFill>
                  <a:srgbClr val="AB1307"/>
                </a:solidFill>
                <a:latin typeface="Arial" panose="020B0604020202020204" pitchFamily="34" charset="0"/>
                <a:ea typeface="楷体_GB2312" pitchFamily="49" charset="-122"/>
              </a:rPr>
              <a:t>10</a:t>
            </a:r>
            <a:r>
              <a:rPr lang="zh-CN" altLang="en-US" sz="3200" b="1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－</a:t>
            </a:r>
            <a:r>
              <a:rPr lang="en-US" altLang="zh-CN" sz="3200" b="1">
                <a:solidFill>
                  <a:srgbClr val="AB1307"/>
                </a:solidFill>
                <a:latin typeface="Arial" panose="020B0604020202020204" pitchFamily="34" charset="0"/>
                <a:ea typeface="楷体_GB2312" pitchFamily="49" charset="-122"/>
              </a:rPr>
              <a:t>11</a:t>
            </a:r>
            <a:r>
              <a:rPr lang="zh-CN" altLang="en-US" sz="3200" b="1" dirty="0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）孔乙己最后一</a:t>
            </a:r>
            <a:r>
              <a:rPr lang="zh-CN" altLang="en-US" sz="3200" b="1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次到酒店喝酒。</a:t>
            </a:r>
            <a:endParaRPr lang="zh-CN" altLang="en-US" sz="3200" b="1">
              <a:solidFill>
                <a:srgbClr val="AB1307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4" name="矩形 12293"/>
          <p:cNvSpPr/>
          <p:nvPr/>
        </p:nvSpPr>
        <p:spPr>
          <a:xfrm>
            <a:off x="251143" y="5364163"/>
            <a:ext cx="76342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第三层（</a:t>
            </a:r>
            <a:r>
              <a:rPr lang="en-US" altLang="zh-CN" sz="3200" b="1">
                <a:solidFill>
                  <a:srgbClr val="AB1307"/>
                </a:solidFill>
                <a:latin typeface="Arial" panose="020B0604020202020204" pitchFamily="34" charset="0"/>
                <a:ea typeface="楷体_GB2312" pitchFamily="49" charset="-122"/>
              </a:rPr>
              <a:t>12</a:t>
            </a:r>
            <a:r>
              <a:rPr lang="zh-CN" altLang="en-US" sz="3200" b="1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－</a:t>
            </a:r>
            <a:r>
              <a:rPr lang="en-US" altLang="zh-CN" sz="3200" b="1">
                <a:solidFill>
                  <a:srgbClr val="AB1307"/>
                </a:solidFill>
                <a:latin typeface="Arial" panose="020B0604020202020204" pitchFamily="34" charset="0"/>
                <a:ea typeface="楷体_GB2312" pitchFamily="49" charset="-122"/>
              </a:rPr>
              <a:t>13</a:t>
            </a:r>
            <a:r>
              <a:rPr lang="zh-CN" altLang="en-US" sz="3200" b="1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）孔乙己</a:t>
            </a:r>
            <a:r>
              <a:rPr lang="zh-CN" altLang="en-US" sz="3200" b="1" dirty="0">
                <a:solidFill>
                  <a:srgbClr val="AB1307"/>
                </a:solidFill>
                <a:latin typeface="Arial" panose="020B0604020202020204" pitchFamily="34" charset="0"/>
                <a:ea typeface="楷体_GB2312" pitchFamily="49" charset="-122"/>
              </a:rPr>
              <a:t>的悲惨</a:t>
            </a:r>
            <a:r>
              <a:rPr lang="zh-CN" altLang="en-US" sz="3200" b="1">
                <a:solidFill>
                  <a:srgbClr val="AB1307"/>
                </a:solidFill>
                <a:latin typeface="Arial" panose="020B0604020202020204" pitchFamily="34" charset="0"/>
                <a:ea typeface="楷体_GB2312" pitchFamily="49" charset="-122"/>
              </a:rPr>
              <a:t>结局</a:t>
            </a:r>
            <a:r>
              <a:rPr lang="zh-CN" altLang="en-US" sz="3200" b="1">
                <a:solidFill>
                  <a:srgbClr val="AB1307"/>
                </a:solidFill>
                <a:latin typeface="宋体" panose="02010600030101010101" pitchFamily="2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AB1307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</a:p>
        </p:txBody>
      </p:sp>
      <p:sp>
        <p:nvSpPr>
          <p:cNvPr id="12295" name="文本框 12294"/>
          <p:cNvSpPr txBox="1"/>
          <p:nvPr/>
        </p:nvSpPr>
        <p:spPr>
          <a:xfrm>
            <a:off x="3851275" y="3933825"/>
            <a:ext cx="33131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66FF"/>
                </a:solidFill>
                <a:latin typeface="Arial" panose="020B0604020202020204" pitchFamily="34" charset="0"/>
              </a:rPr>
              <a:t>（开端、发展）</a:t>
            </a:r>
          </a:p>
        </p:txBody>
      </p:sp>
      <p:sp>
        <p:nvSpPr>
          <p:cNvPr id="12296" name="文本框 12295"/>
          <p:cNvSpPr txBox="1"/>
          <p:nvPr/>
        </p:nvSpPr>
        <p:spPr>
          <a:xfrm>
            <a:off x="5257800" y="594360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3924300" y="4868863"/>
            <a:ext cx="27368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66FF"/>
                </a:solidFill>
                <a:latin typeface="Arial" panose="020B0604020202020204" pitchFamily="34" charset="0"/>
              </a:rPr>
              <a:t>（高潮）</a:t>
            </a:r>
          </a:p>
        </p:txBody>
      </p:sp>
      <p:sp>
        <p:nvSpPr>
          <p:cNvPr id="12298" name="文本框 12297"/>
          <p:cNvSpPr txBox="1"/>
          <p:nvPr/>
        </p:nvSpPr>
        <p:spPr>
          <a:xfrm>
            <a:off x="3995738" y="5876925"/>
            <a:ext cx="1657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66FF"/>
                </a:solidFill>
                <a:latin typeface="Arial" panose="020B0604020202020204" pitchFamily="34" charset="0"/>
              </a:rPr>
              <a:t>（结局）</a:t>
            </a:r>
          </a:p>
        </p:txBody>
      </p:sp>
      <p:sp>
        <p:nvSpPr>
          <p:cNvPr id="12299" name="文本框 12298"/>
          <p:cNvSpPr txBox="1"/>
          <p:nvPr/>
        </p:nvSpPr>
        <p:spPr>
          <a:xfrm>
            <a:off x="4464050" y="1949768"/>
            <a:ext cx="20875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</a:rPr>
              <a:t>（</a:t>
            </a:r>
            <a:r>
              <a:rPr lang="zh-CN" altLang="x-none" sz="3200" b="1" dirty="0">
                <a:solidFill>
                  <a:srgbClr val="3366FF"/>
                </a:solidFill>
                <a:latin typeface="Arial" panose="020B0604020202020204" pitchFamily="34" charset="0"/>
              </a:rPr>
              <a:t>铺垫</a:t>
            </a:r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</a:rPr>
              <a:t>）</a:t>
            </a:r>
            <a:endParaRPr lang="zh-CN" altLang="x-none" sz="3200" b="1" dirty="0">
              <a:solidFill>
                <a:srgbClr val="3366FF"/>
              </a:solidFill>
              <a:latin typeface="Arial" panose="020B0604020202020204" pitchFamily="34" charset="0"/>
            </a:endParaRPr>
          </a:p>
        </p:txBody>
      </p:sp>
      <p:sp>
        <p:nvSpPr>
          <p:cNvPr id="12302" name="文本框 12301"/>
          <p:cNvSpPr txBox="1"/>
          <p:nvPr/>
        </p:nvSpPr>
        <p:spPr>
          <a:xfrm>
            <a:off x="611188" y="188913"/>
            <a:ext cx="72739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根据情节的发展划分文章的结构：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4" grpId="0"/>
      <p:bldP spid="12295" grpId="0"/>
      <p:bldP spid="12297" grpId="0"/>
      <p:bldP spid="12298" grpId="0"/>
      <p:bldP spid="12299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955" y="44450"/>
            <a:ext cx="6286500" cy="5325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97635" y="5370195"/>
            <a:ext cx="769937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填表说明：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①社会关系——是指小说中与孔乙己发生联系的人物。（注明关系）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②生活经历——是指小说中孔乙己做过的一些事，表达准确清楚，可根据课文中语言，也可以自己概括。③注意将课文中有关孔乙己的信息都要罗列显示出来。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4490" y="149860"/>
            <a:ext cx="736600" cy="52901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探究人物形象</a:t>
            </a:r>
            <a:r>
              <a:rPr lang="en-US" altLang="zh-CN" sz="3600" b="1">
                <a:solidFill>
                  <a:srgbClr val="FF0000"/>
                </a:solidFill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</a:rPr>
              <a:t>孔乙己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56" name="表格 102455"/>
          <p:cNvGraphicFramePr/>
          <p:nvPr/>
        </p:nvGraphicFramePr>
        <p:xfrm>
          <a:off x="0" y="990600"/>
          <a:ext cx="9067800" cy="5643245"/>
        </p:xfrm>
        <a:graphic>
          <a:graphicData uri="http://schemas.openxmlformats.org/drawingml/2006/table">
            <a:tbl>
              <a:tblPr/>
              <a:tblGrid>
                <a:gridCol w="1447800"/>
                <a:gridCol w="2895600"/>
                <a:gridCol w="1676400"/>
                <a:gridCol w="3048000"/>
              </a:tblGrid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dirty="0">
                          <a:ea typeface="楷体_GB2312" pitchFamily="49" charset="-122"/>
                        </a:rPr>
                        <a:t> </a:t>
                      </a:r>
                      <a:r>
                        <a:rPr lang="zh-CN" altLang="en-US" sz="2400" dirty="0">
                          <a:ea typeface="楷体_GB2312" pitchFamily="49" charset="-122"/>
                        </a:rPr>
                        <a:t>姓    名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dirty="0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    </a:t>
                      </a:r>
                      <a:r>
                        <a:rPr lang="zh-CN" altLang="en-US" sz="2400" dirty="0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籍      贯</a:t>
                      </a:r>
                      <a:endParaRPr lang="zh-CN" altLang="en-US" sz="2400">
                        <a:solidFill>
                          <a:srgbClr val="000000"/>
                        </a:solidFill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dirty="0">
                          <a:ea typeface="楷体_GB2312" pitchFamily="49" charset="-122"/>
                        </a:rPr>
                        <a:t> </a:t>
                      </a:r>
                      <a:r>
                        <a:rPr lang="zh-CN" altLang="en-US" sz="2400" dirty="0">
                          <a:ea typeface="楷体_GB2312" pitchFamily="49" charset="-122"/>
                        </a:rPr>
                        <a:t>年      龄</a:t>
                      </a:r>
                      <a:endParaRPr lang="zh-CN" altLang="en-US" sz="2400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dirty="0">
                          <a:ea typeface="楷体_GB2312" pitchFamily="49" charset="-122"/>
                        </a:rPr>
                        <a:t>   </a:t>
                      </a:r>
                      <a:r>
                        <a:rPr lang="zh-CN" altLang="en-US" sz="2400" dirty="0">
                          <a:ea typeface="楷体_GB2312" pitchFamily="49" charset="-122"/>
                        </a:rPr>
                        <a:t>出生年月</a:t>
                      </a:r>
                      <a:endParaRPr lang="zh-CN" altLang="en-US" sz="240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dirty="0">
                          <a:ea typeface="楷体_GB2312" pitchFamily="49" charset="-122"/>
                        </a:rPr>
                        <a:t> </a:t>
                      </a:r>
                      <a:r>
                        <a:rPr lang="zh-CN" altLang="en-US" sz="2400" dirty="0">
                          <a:ea typeface="楷体_GB2312" pitchFamily="49" charset="-122"/>
                        </a:rPr>
                        <a:t>学      历</a:t>
                      </a:r>
                      <a:endParaRPr lang="zh-CN" altLang="en-US" sz="2400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dirty="0">
                          <a:ea typeface="楷体_GB2312" pitchFamily="49" charset="-122"/>
                        </a:rPr>
                        <a:t>身体状况</a:t>
                      </a:r>
                      <a:endParaRPr lang="zh-CN" altLang="en-US" sz="240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6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dirty="0">
                          <a:ea typeface="楷体_GB2312" pitchFamily="49" charset="-122"/>
                        </a:rPr>
                        <a:t> </a:t>
                      </a:r>
                      <a:r>
                        <a:rPr lang="zh-CN" altLang="en-US" sz="2400" dirty="0">
                          <a:ea typeface="楷体_GB2312" pitchFamily="49" charset="-122"/>
                        </a:rPr>
                        <a:t>特      长</a:t>
                      </a:r>
                      <a:endParaRPr lang="zh-CN" altLang="en-US" sz="2400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dirty="0">
                          <a:ea typeface="楷体_GB2312" pitchFamily="49" charset="-122"/>
                        </a:rPr>
                        <a:t>   </a:t>
                      </a:r>
                      <a:r>
                        <a:rPr lang="zh-CN" altLang="en-US" sz="2400" dirty="0">
                          <a:ea typeface="楷体_GB2312" pitchFamily="49" charset="-122"/>
                        </a:rPr>
                        <a:t>工作单位</a:t>
                      </a:r>
                      <a:endParaRPr lang="zh-CN" altLang="en-US" sz="240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 </a:t>
                      </a:r>
                      <a:endParaRPr lang="zh-CN" altLang="en-US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dirty="0">
                          <a:ea typeface="楷体_GB2312" pitchFamily="49" charset="-122"/>
                        </a:rPr>
                        <a:t>家庭成员</a:t>
                      </a:r>
                      <a:endParaRPr lang="zh-CN" altLang="en-US" sz="2400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6908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dirty="0">
                          <a:ea typeface="楷体_GB2312" pitchFamily="49" charset="-122"/>
                        </a:rPr>
                        <a:t>主要社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400" dirty="0">
                          <a:ea typeface="楷体_GB2312" pitchFamily="49" charset="-122"/>
                        </a:rPr>
                        <a:t>会关系</a:t>
                      </a:r>
                      <a:endParaRPr lang="zh-CN" altLang="en-US" sz="2400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436" name="矩形 102435"/>
          <p:cNvSpPr/>
          <p:nvPr/>
        </p:nvSpPr>
        <p:spPr>
          <a:xfrm>
            <a:off x="2057400" y="1116013"/>
            <a:ext cx="152558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姓孔名不详 </a:t>
            </a:r>
          </a:p>
        </p:txBody>
      </p:sp>
      <p:sp>
        <p:nvSpPr>
          <p:cNvPr id="102437" name="矩形 102436"/>
          <p:cNvSpPr/>
          <p:nvPr/>
        </p:nvSpPr>
        <p:spPr>
          <a:xfrm>
            <a:off x="7162800" y="1143000"/>
            <a:ext cx="1219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鲁镇</a:t>
            </a:r>
          </a:p>
        </p:txBody>
      </p:sp>
      <p:sp>
        <p:nvSpPr>
          <p:cNvPr id="102438" name="矩形 102437"/>
          <p:cNvSpPr/>
          <p:nvPr/>
        </p:nvSpPr>
        <p:spPr>
          <a:xfrm>
            <a:off x="2133600" y="1524000"/>
            <a:ext cx="16065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五十多岁</a:t>
            </a:r>
          </a:p>
        </p:txBody>
      </p:sp>
      <p:sp>
        <p:nvSpPr>
          <p:cNvPr id="102439" name="矩形 102438"/>
          <p:cNvSpPr/>
          <p:nvPr/>
        </p:nvSpPr>
        <p:spPr>
          <a:xfrm>
            <a:off x="7162800" y="1600200"/>
            <a:ext cx="1295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晚清 </a:t>
            </a:r>
          </a:p>
        </p:txBody>
      </p:sp>
      <p:sp>
        <p:nvSpPr>
          <p:cNvPr id="102440" name="矩形 102439"/>
          <p:cNvSpPr/>
          <p:nvPr/>
        </p:nvSpPr>
        <p:spPr>
          <a:xfrm>
            <a:off x="1752600" y="2182813"/>
            <a:ext cx="203676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半个秀才没捞到 </a:t>
            </a:r>
          </a:p>
        </p:txBody>
      </p:sp>
      <p:sp>
        <p:nvSpPr>
          <p:cNvPr id="102441" name="矩形 102440"/>
          <p:cNvSpPr/>
          <p:nvPr/>
        </p:nvSpPr>
        <p:spPr>
          <a:xfrm>
            <a:off x="6172200" y="2209800"/>
            <a:ext cx="254793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身材高大、被打致残 </a:t>
            </a:r>
          </a:p>
        </p:txBody>
      </p:sp>
      <p:sp>
        <p:nvSpPr>
          <p:cNvPr id="102442" name="矩形 102441"/>
          <p:cNvSpPr/>
          <p:nvPr/>
        </p:nvSpPr>
        <p:spPr>
          <a:xfrm>
            <a:off x="1600200" y="2743200"/>
            <a:ext cx="2971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写得一笔好字、会茴字的四种写法 </a:t>
            </a:r>
          </a:p>
        </p:txBody>
      </p:sp>
      <p:sp>
        <p:nvSpPr>
          <p:cNvPr id="102443" name="矩形 102442"/>
          <p:cNvSpPr/>
          <p:nvPr/>
        </p:nvSpPr>
        <p:spPr>
          <a:xfrm>
            <a:off x="7239000" y="2819400"/>
            <a:ext cx="43973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无</a:t>
            </a:r>
          </a:p>
        </p:txBody>
      </p:sp>
      <p:sp>
        <p:nvSpPr>
          <p:cNvPr id="102444" name="矩形 102443"/>
          <p:cNvSpPr/>
          <p:nvPr/>
        </p:nvSpPr>
        <p:spPr>
          <a:xfrm>
            <a:off x="4343400" y="3505200"/>
            <a:ext cx="43973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无</a:t>
            </a:r>
          </a:p>
        </p:txBody>
      </p:sp>
      <p:sp>
        <p:nvSpPr>
          <p:cNvPr id="102445" name="矩形 102444"/>
          <p:cNvSpPr/>
          <p:nvPr/>
        </p:nvSpPr>
        <p:spPr>
          <a:xfrm>
            <a:off x="1447800" y="4038600"/>
            <a:ext cx="7537641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小伙计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短暂的“师生”关系（可惜“学生”不认“老师”</a:t>
            </a: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） </a:t>
            </a:r>
          </a:p>
        </p:txBody>
      </p:sp>
      <p:sp>
        <p:nvSpPr>
          <p:cNvPr id="102446" name="矩形 102445"/>
          <p:cNvSpPr/>
          <p:nvPr/>
        </p:nvSpPr>
        <p:spPr>
          <a:xfrm>
            <a:off x="1447800" y="4419600"/>
            <a:ext cx="254476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掌　柜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_GB2312" pitchFamily="49" charset="-122"/>
              </a:rPr>
              <a:t>买卖关系 </a:t>
            </a:r>
          </a:p>
        </p:txBody>
      </p:sp>
      <p:sp>
        <p:nvSpPr>
          <p:cNvPr id="102447" name="矩形 102446"/>
          <p:cNvSpPr/>
          <p:nvPr/>
        </p:nvSpPr>
        <p:spPr>
          <a:xfrm>
            <a:off x="1447800" y="4724400"/>
            <a:ext cx="5472973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短衣帮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同为“站着喝酒”的“酒友”关系 </a:t>
            </a:r>
          </a:p>
        </p:txBody>
      </p:sp>
      <p:sp>
        <p:nvSpPr>
          <p:cNvPr id="102448" name="矩形 102447"/>
          <p:cNvSpPr/>
          <p:nvPr/>
        </p:nvSpPr>
        <p:spPr>
          <a:xfrm>
            <a:off x="1447800" y="5105400"/>
            <a:ext cx="401478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邻居小孩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_GB2312" pitchFamily="49" charset="-122"/>
              </a:rPr>
              <a:t>同分吃茴香豆的关系</a:t>
            </a:r>
          </a:p>
        </p:txBody>
      </p:sp>
      <p:sp>
        <p:nvSpPr>
          <p:cNvPr id="102449" name="矩形 102448"/>
          <p:cNvSpPr/>
          <p:nvPr/>
        </p:nvSpPr>
        <p:spPr>
          <a:xfrm>
            <a:off x="1371600" y="5486400"/>
            <a:ext cx="7772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丁举人</a:t>
            </a: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同为读书人的关系，偷与被偷，被打与打的关系， “摔</a:t>
            </a:r>
          </a:p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      下来”了的可怜虫与“爬上去”了的胜利者之间的关系。 </a:t>
            </a:r>
          </a:p>
        </p:txBody>
      </p:sp>
      <p:sp>
        <p:nvSpPr>
          <p:cNvPr id="102450" name="矩形 102449"/>
          <p:cNvSpPr/>
          <p:nvPr/>
        </p:nvSpPr>
        <p:spPr>
          <a:xfrm>
            <a:off x="1447800" y="6172200"/>
            <a:ext cx="7086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咸亨酒店所有的人</a:t>
            </a: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嘲笑与被嘲笑的关系 </a:t>
            </a:r>
          </a:p>
        </p:txBody>
      </p:sp>
      <p:pic>
        <p:nvPicPr>
          <p:cNvPr id="102451" name="图片 102450" descr="0006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800" y="304800"/>
            <a:ext cx="731838" cy="43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2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2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6" grpId="0"/>
      <p:bldP spid="102437" grpId="0"/>
      <p:bldP spid="102438" grpId="0"/>
      <p:bldP spid="102439" grpId="0"/>
      <p:bldP spid="102440" grpId="0"/>
      <p:bldP spid="102441" grpId="0"/>
      <p:bldP spid="102442" grpId="0"/>
      <p:bldP spid="102443" grpId="0"/>
      <p:bldP spid="102444" grpId="0"/>
      <p:bldP spid="102445" grpId="0"/>
      <p:bldP spid="102446" grpId="0"/>
      <p:bldP spid="102447" grpId="0"/>
      <p:bldP spid="102448" grpId="0"/>
      <p:bldP spid="102449" grpId="0"/>
      <p:bldP spid="1024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表格 103425"/>
          <p:cNvGraphicFramePr/>
          <p:nvPr/>
        </p:nvGraphicFramePr>
        <p:xfrm>
          <a:off x="0" y="152400"/>
          <a:ext cx="8915400" cy="4877435"/>
        </p:xfrm>
        <a:graphic>
          <a:graphicData uri="http://schemas.openxmlformats.org/drawingml/2006/table">
            <a:tbl>
              <a:tblPr/>
              <a:tblGrid>
                <a:gridCol w="2133600"/>
                <a:gridCol w="6781800"/>
              </a:tblGrid>
              <a:tr h="2590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工作生活经历</a:t>
                      </a:r>
                      <a:endParaRPr lang="zh-CN" altLang="en-US" sz="2400" b="1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endParaRPr lang="zh-CN" altLang="en-US" dirty="0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主要工作成就</a:t>
                      </a:r>
                      <a:endParaRPr lang="zh-CN" altLang="en-US" sz="2400" b="1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ea typeface="楷体_GB2312" pitchFamily="49" charset="-122"/>
                        </a:rPr>
                        <a:t>    </a:t>
                      </a:r>
                      <a:r>
                        <a:rPr lang="zh-CN" altLang="en-US" sz="2400" b="1" dirty="0">
                          <a:ea typeface="楷体_GB2312" pitchFamily="49" charset="-122"/>
                        </a:rPr>
                        <a:t>主要优点</a:t>
                      </a:r>
                      <a:endParaRPr lang="zh-CN" altLang="en-US" sz="2400" b="1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ea typeface="楷体_GB2312" pitchFamily="49" charset="-122"/>
                        </a:rPr>
                        <a:t>    </a:t>
                      </a:r>
                      <a:r>
                        <a:rPr lang="zh-CN" altLang="en-US" sz="2400" b="1" dirty="0">
                          <a:ea typeface="楷体_GB2312" pitchFamily="49" charset="-122"/>
                        </a:rPr>
                        <a:t>主要缺点</a:t>
                      </a:r>
                      <a:endParaRPr lang="zh-CN" altLang="en-US" sz="2400" b="1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ea typeface="楷体_GB2312" pitchFamily="49" charset="-122"/>
                        </a:rPr>
                        <a:t>      </a:t>
                      </a:r>
                      <a:r>
                        <a:rPr lang="zh-CN" altLang="en-US" sz="2400" b="1" dirty="0">
                          <a:ea typeface="楷体_GB2312" pitchFamily="49" charset="-122"/>
                        </a:rPr>
                        <a:t>总评价</a:t>
                      </a:r>
                      <a:endParaRPr lang="zh-CN" altLang="en-US" sz="2400" b="1"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chemeClr val="hlink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446" name="矩形 103445"/>
          <p:cNvSpPr/>
          <p:nvPr/>
        </p:nvSpPr>
        <p:spPr>
          <a:xfrm>
            <a:off x="0" y="5084763"/>
            <a:ext cx="9067800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3400" algn="just">
              <a:buClr>
                <a:schemeClr val="bg1"/>
              </a:buClr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填表说明：</a:t>
            </a:r>
          </a:p>
          <a:p>
            <a:pPr indent="533400" algn="just" eaLnBrk="0" hangingPunct="0">
              <a:buClr>
                <a:schemeClr val="bg1"/>
              </a:buClr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社会关系</a:t>
            </a: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是指小说中与孔乙己发生联系的人物。（注明关系）</a:t>
            </a:r>
          </a:p>
          <a:p>
            <a:pPr indent="533400" algn="just" eaLnBrk="0" hangingPunct="0">
              <a:buClr>
                <a:schemeClr val="bg1"/>
              </a:buClr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生活经历</a:t>
            </a: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是指小说中孔乙己做过的一些事，表达准确清楚，可根据课文中</a:t>
            </a:r>
          </a:p>
          <a:p>
            <a:pPr indent="533400" algn="just" eaLnBrk="0" hangingPunct="0">
              <a:buClr>
                <a:schemeClr val="bg1"/>
              </a:buClr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        语言，也可以自己概括。</a:t>
            </a:r>
          </a:p>
          <a:p>
            <a:pPr indent="533400" eaLnBrk="0" hangingPunct="0">
              <a:buClr>
                <a:schemeClr val="bg1"/>
              </a:buClr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注意将课文中有关孔乙己的信息都要罗列显示出来。 </a:t>
            </a:r>
          </a:p>
        </p:txBody>
      </p:sp>
      <p:sp>
        <p:nvSpPr>
          <p:cNvPr id="103447" name="矩形 103446"/>
          <p:cNvSpPr/>
          <p:nvPr/>
        </p:nvSpPr>
        <p:spPr>
          <a:xfrm>
            <a:off x="2057400" y="228600"/>
            <a:ext cx="31242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en-US" altLang="zh-CN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读过书</a:t>
            </a:r>
            <a:r>
              <a:rPr lang="en-US" altLang="zh-CN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终于但没有进学</a:t>
            </a:r>
          </a:p>
        </p:txBody>
      </p:sp>
      <p:sp>
        <p:nvSpPr>
          <p:cNvPr id="103448" name="矩形 103447"/>
          <p:cNvSpPr/>
          <p:nvPr/>
        </p:nvSpPr>
        <p:spPr>
          <a:xfrm>
            <a:off x="1544638" y="533400"/>
            <a:ext cx="77279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altLang="zh-CN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②</a:t>
            </a: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替人家钞钞书，连人和书籍纸张笔砚一齐失踪（顺手牵羊） </a:t>
            </a:r>
          </a:p>
        </p:txBody>
      </p:sp>
      <p:sp>
        <p:nvSpPr>
          <p:cNvPr id="103449" name="矩形 103448"/>
          <p:cNvSpPr/>
          <p:nvPr/>
        </p:nvSpPr>
        <p:spPr>
          <a:xfrm>
            <a:off x="2057400" y="838200"/>
            <a:ext cx="350678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③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偶然做些窃书的事，被吊打</a:t>
            </a:r>
          </a:p>
        </p:txBody>
      </p:sp>
      <p:sp>
        <p:nvSpPr>
          <p:cNvPr id="103450" name="矩形 103449"/>
          <p:cNvSpPr/>
          <p:nvPr/>
        </p:nvSpPr>
        <p:spPr>
          <a:xfrm>
            <a:off x="2057400" y="1066800"/>
            <a:ext cx="35956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④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常去咸酒店喝酒，受人嘲笑</a:t>
            </a:r>
            <a:r>
              <a:rPr lang="zh-CN" altLang="en-US" sz="28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3451" name="矩形 103450"/>
          <p:cNvSpPr/>
          <p:nvPr/>
        </p:nvSpPr>
        <p:spPr>
          <a:xfrm>
            <a:off x="2057400" y="1371600"/>
            <a:ext cx="2573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⑤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分茴香豆给孩子吃</a:t>
            </a:r>
            <a:r>
              <a:rPr lang="zh-CN" altLang="en-US" sz="28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3452" name="矩形 103451"/>
          <p:cNvSpPr/>
          <p:nvPr/>
        </p:nvSpPr>
        <p:spPr>
          <a:xfrm>
            <a:off x="2057400" y="1676400"/>
            <a:ext cx="20621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⑥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教小伙计识字</a:t>
            </a:r>
            <a:r>
              <a:rPr lang="zh-CN" altLang="en-US" sz="28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3453" name="矩形 103452"/>
          <p:cNvSpPr/>
          <p:nvPr/>
        </p:nvSpPr>
        <p:spPr>
          <a:xfrm>
            <a:off x="2057400" y="1981200"/>
            <a:ext cx="53848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⑦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因偷丁举人家的东西，被丁举人打断了腿。</a:t>
            </a:r>
            <a:r>
              <a:rPr lang="zh-CN" altLang="en-US" sz="28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3454" name="矩形 103453"/>
          <p:cNvSpPr/>
          <p:nvPr/>
        </p:nvSpPr>
        <p:spPr>
          <a:xfrm>
            <a:off x="2057400" y="2362200"/>
            <a:ext cx="648493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⑧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用手走来喝酒</a:t>
            </a: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,(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笑声中出场</a:t>
            </a: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笑声中退场</a:t>
            </a:r>
            <a:r>
              <a:rPr lang="en-US" altLang="zh-CN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用手走着退场</a:t>
            </a:r>
            <a:r>
              <a:rPr lang="en-US" altLang="zh-CN" sz="20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en-US" altLang="zh-CN" sz="20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3455" name="文本框 103454"/>
          <p:cNvSpPr txBox="1"/>
          <p:nvPr/>
        </p:nvSpPr>
        <p:spPr>
          <a:xfrm>
            <a:off x="4419600" y="2819400"/>
            <a:ext cx="2514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一事无成</a:t>
            </a:r>
            <a:endParaRPr lang="zh-CN" altLang="en-US" sz="2000" b="1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3456" name="矩形 103455"/>
          <p:cNvSpPr/>
          <p:nvPr/>
        </p:nvSpPr>
        <p:spPr>
          <a:xfrm>
            <a:off x="3581400" y="3276600"/>
            <a:ext cx="33416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不拖欠酒钱</a:t>
            </a:r>
            <a:r>
              <a:rPr lang="en-US" altLang="zh-CN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善良而且热心</a:t>
            </a:r>
            <a:r>
              <a:rPr lang="zh-CN" altLang="en-US" sz="28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3457" name="矩形 103456"/>
          <p:cNvSpPr/>
          <p:nvPr/>
        </p:nvSpPr>
        <p:spPr>
          <a:xfrm>
            <a:off x="2743200" y="3914775"/>
            <a:ext cx="42735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好喝懒做、偷东西、迂腐、死要面子</a:t>
            </a:r>
          </a:p>
        </p:txBody>
      </p:sp>
      <p:sp>
        <p:nvSpPr>
          <p:cNvPr id="103458" name="矩形 103457"/>
          <p:cNvSpPr/>
          <p:nvPr/>
        </p:nvSpPr>
        <p:spPr>
          <a:xfrm>
            <a:off x="2057400" y="4343400"/>
            <a:ext cx="688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2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孔乙己是个热衷功名，轻视劳动，好喝懒做，死要面子、迂腐可笑而又有诚实善良一面的读书人。 </a:t>
            </a:r>
          </a:p>
        </p:txBody>
      </p:sp>
      <p:sp>
        <p:nvSpPr>
          <p:cNvPr id="103459" name="动作按钮: 后退或前一项 103458">
            <a:hlinkClick r:id="" action="ppaction://hlinkshowjump?jump=previousslide"/>
          </p:cNvPr>
          <p:cNvSpPr/>
          <p:nvPr/>
        </p:nvSpPr>
        <p:spPr>
          <a:xfrm>
            <a:off x="8458200" y="6477000"/>
            <a:ext cx="457200" cy="228600"/>
          </a:xfrm>
          <a:prstGeom prst="actionButtonBackPreviou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3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47" grpId="0"/>
      <p:bldP spid="103448" grpId="0"/>
      <p:bldP spid="103449" grpId="0"/>
      <p:bldP spid="103450" grpId="0"/>
      <p:bldP spid="103451" grpId="0"/>
      <p:bldP spid="103452" grpId="0"/>
      <p:bldP spid="103453" grpId="0"/>
      <p:bldP spid="103454" grpId="0"/>
      <p:bldP spid="103455" grpId="0"/>
      <p:bldP spid="103456" grpId="0"/>
      <p:bldP spid="103457" grpId="0"/>
      <p:bldP spid="1034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TextEdit="1"/>
          </p:cNvSpPr>
          <p:nvPr/>
        </p:nvSpPr>
        <p:spPr>
          <a:xfrm>
            <a:off x="4495800" y="188913"/>
            <a:ext cx="4252913" cy="273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概括</a:t>
            </a: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孔乙己身份</a:t>
            </a: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的一句话</a:t>
            </a:r>
          </a:p>
        </p:txBody>
      </p:sp>
      <p:pic>
        <p:nvPicPr>
          <p:cNvPr id="51203" name="Picture 3" descr="孔乙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417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Text Box 4"/>
          <p:cNvSpPr txBox="1"/>
          <p:nvPr/>
        </p:nvSpPr>
        <p:spPr>
          <a:xfrm>
            <a:off x="4211638" y="42926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CC3300"/>
                </a:solidFill>
              </a:rPr>
              <a:t>站喝</a:t>
            </a:r>
          </a:p>
        </p:txBody>
      </p:sp>
      <p:sp>
        <p:nvSpPr>
          <p:cNvPr id="51205" name="Text Box 5"/>
          <p:cNvSpPr txBox="1"/>
          <p:nvPr/>
        </p:nvSpPr>
        <p:spPr>
          <a:xfrm>
            <a:off x="6659563" y="3141663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CC3300"/>
                </a:solidFill>
              </a:rPr>
              <a:t>长衫</a:t>
            </a:r>
          </a:p>
        </p:txBody>
      </p:sp>
      <p:sp>
        <p:nvSpPr>
          <p:cNvPr id="51206" name="Text Box 6"/>
          <p:cNvSpPr txBox="1"/>
          <p:nvPr/>
        </p:nvSpPr>
        <p:spPr>
          <a:xfrm>
            <a:off x="5219700" y="47244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/>
              <a:t>唯一的</a:t>
            </a:r>
          </a:p>
        </p:txBody>
      </p:sp>
      <p:sp>
        <p:nvSpPr>
          <p:cNvPr id="51207" name="Rectangle 7"/>
          <p:cNvSpPr/>
          <p:nvPr/>
        </p:nvSpPr>
        <p:spPr>
          <a:xfrm>
            <a:off x="4284663" y="3357563"/>
            <a:ext cx="990600" cy="609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/>
              <a:t>短衣</a:t>
            </a:r>
          </a:p>
        </p:txBody>
      </p:sp>
      <p:sp>
        <p:nvSpPr>
          <p:cNvPr id="51208" name="Rectangle 8"/>
          <p:cNvSpPr/>
          <p:nvPr/>
        </p:nvSpPr>
        <p:spPr>
          <a:xfrm>
            <a:off x="6659563" y="4149725"/>
            <a:ext cx="838200" cy="533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/>
              <a:t>坐喝</a:t>
            </a:r>
          </a:p>
        </p:txBody>
      </p:sp>
      <p:sp>
        <p:nvSpPr>
          <p:cNvPr id="15369" name="Line 9"/>
          <p:cNvSpPr/>
          <p:nvPr/>
        </p:nvSpPr>
        <p:spPr>
          <a:xfrm>
            <a:off x="4716463" y="4005263"/>
            <a:ext cx="0" cy="381000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0" name="Line 10"/>
          <p:cNvSpPr/>
          <p:nvPr/>
        </p:nvSpPr>
        <p:spPr>
          <a:xfrm>
            <a:off x="7092950" y="3644900"/>
            <a:ext cx="0" cy="457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11" name="Oval 11"/>
          <p:cNvSpPr/>
          <p:nvPr/>
        </p:nvSpPr>
        <p:spPr>
          <a:xfrm>
            <a:off x="5364163" y="2997200"/>
            <a:ext cx="1295400" cy="1828800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C3300"/>
                </a:solidFill>
              </a:rPr>
              <a:t>孔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C3300"/>
                </a:solidFill>
              </a:rPr>
              <a:t>乙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C3300"/>
                </a:solidFill>
              </a:rPr>
              <a:t>己</a:t>
            </a:r>
          </a:p>
        </p:txBody>
      </p:sp>
      <p:sp>
        <p:nvSpPr>
          <p:cNvPr id="15372" name="Line 12"/>
          <p:cNvSpPr/>
          <p:nvPr/>
        </p:nvSpPr>
        <p:spPr>
          <a:xfrm flipH="1">
            <a:off x="5076825" y="4292600"/>
            <a:ext cx="381000" cy="228600"/>
          </a:xfrm>
          <a:prstGeom prst="line">
            <a:avLst/>
          </a:prstGeom>
          <a:ln w="5715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3" name="Line 13"/>
          <p:cNvSpPr/>
          <p:nvPr/>
        </p:nvSpPr>
        <p:spPr>
          <a:xfrm flipH="1">
            <a:off x="6588125" y="3644900"/>
            <a:ext cx="304800" cy="152400"/>
          </a:xfrm>
          <a:prstGeom prst="line">
            <a:avLst/>
          </a:prstGeom>
          <a:ln w="5715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14" name="Text Box 14"/>
          <p:cNvSpPr txBox="1"/>
          <p:nvPr/>
        </p:nvSpPr>
        <p:spPr>
          <a:xfrm>
            <a:off x="1143000" y="3200400"/>
            <a:ext cx="251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chemeClr val="bg1"/>
                </a:solidFill>
              </a:rPr>
              <a:t>特殊身份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/>
      <p:bldP spid="51207" grpId="0" bldLvl="0" animBg="1"/>
      <p:bldP spid="51208" grpId="0" bldLvl="0" animBg="1"/>
      <p:bldP spid="51211" grpId="0" bldLvl="0" animBg="1"/>
      <p:bldP spid="512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16387" name="Rectangle 3" descr="孔乙己05"/>
          <p:cNvSpPr>
            <a:spLocks noGrp="1" noChangeAspect="1"/>
          </p:cNvSpPr>
          <p:nvPr/>
        </p:nvSpPr>
        <p:spPr>
          <a:xfrm>
            <a:off x="73025" y="144463"/>
            <a:ext cx="4643438" cy="558958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b="1" dirty="0"/>
          </a:p>
        </p:txBody>
      </p:sp>
      <p:sp>
        <p:nvSpPr>
          <p:cNvPr id="52228" name="Text Box 4"/>
          <p:cNvSpPr txBox="1"/>
          <p:nvPr/>
        </p:nvSpPr>
        <p:spPr>
          <a:xfrm>
            <a:off x="433388" y="5791200"/>
            <a:ext cx="3994150" cy="98425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/>
              <a:t>孔乙己是站着喝酒而穿长衫的唯一的人</a:t>
            </a:r>
          </a:p>
        </p:txBody>
      </p:sp>
      <p:sp>
        <p:nvSpPr>
          <p:cNvPr id="52229" name="Text Box 5"/>
          <p:cNvSpPr txBox="1"/>
          <p:nvPr/>
        </p:nvSpPr>
        <p:spPr>
          <a:xfrm>
            <a:off x="4859338" y="234950"/>
            <a:ext cx="3960812" cy="1106488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400" dirty="0">
                <a:latin typeface="华文新魏" panose="02010800040101010101" pitchFamily="2" charset="-122"/>
              </a:rPr>
              <a:t>　</a:t>
            </a:r>
            <a:r>
              <a:rPr lang="zh-CN" altLang="en-US" sz="2400" b="1" dirty="0">
                <a:latin typeface="华文新魏" panose="02010800040101010101" pitchFamily="2" charset="-122"/>
              </a:rPr>
              <a:t>　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3300"/>
                </a:solidFill>
                <a:latin typeface="华文新魏" panose="02010800040101010101" pitchFamily="2" charset="-122"/>
              </a:rPr>
              <a:t>站着喝酒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华文新魏" panose="02010800040101010101" pitchFamily="2" charset="-122"/>
              </a:rPr>
              <a:t>表明他生活贫困，经济地位和社会地位都和</a:t>
            </a:r>
            <a:r>
              <a:rPr lang="zh-CN" altLang="en-US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华文新魏" panose="02010800040101010101" pitchFamily="2" charset="-122"/>
              </a:rPr>
              <a:t>短衣帮</a:t>
            </a:r>
            <a:r>
              <a:rPr lang="zh-CN" altLang="en-US" sz="2400" b="1" dirty="0"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华文新魏" panose="02010800040101010101" pitchFamily="2" charset="-122"/>
              </a:rPr>
              <a:t>一样。</a:t>
            </a:r>
          </a:p>
        </p:txBody>
      </p:sp>
      <p:sp>
        <p:nvSpPr>
          <p:cNvPr id="52230" name="Text Box 6"/>
          <p:cNvSpPr txBox="1"/>
          <p:nvPr/>
        </p:nvSpPr>
        <p:spPr>
          <a:xfrm>
            <a:off x="4859338" y="1484313"/>
            <a:ext cx="3997325" cy="1946275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dirty="0">
                <a:solidFill>
                  <a:srgbClr val="FF3300"/>
                </a:solidFill>
                <a:latin typeface="黑体" panose="02010609060101010101" pitchFamily="49" charset="-122"/>
              </a:rPr>
              <a:t>　　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3300"/>
                </a:solidFill>
                <a:latin typeface="黑体" panose="02010609060101010101" pitchFamily="49" charset="-122"/>
              </a:rPr>
              <a:t>穿长衫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</a:rPr>
              <a:t>则含蓄地说明他硬摆</a:t>
            </a:r>
            <a:r>
              <a:rPr lang="zh-CN" altLang="en-US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</a:rPr>
              <a:t>读书人</a:t>
            </a:r>
            <a:r>
              <a:rPr lang="zh-CN" altLang="en-US" sz="2400" b="1" dirty="0"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</a:rPr>
              <a:t>的架子，思想上羡慕上层阶级，轻视劳动人民，不愿与</a:t>
            </a:r>
            <a:r>
              <a:rPr lang="zh-CN" altLang="en-US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</a:rPr>
              <a:t>短衣帮</a:t>
            </a:r>
            <a:r>
              <a:rPr lang="zh-CN" altLang="en-US" sz="2400" b="1" dirty="0"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</a:rPr>
              <a:t>为伍。</a:t>
            </a:r>
            <a:r>
              <a:rPr lang="zh-CN" altLang="en-US" sz="2400" dirty="0">
                <a:latin typeface="楷体_GB2312" pitchFamily="49" charset="-122"/>
              </a:rPr>
              <a:t>　　</a:t>
            </a:r>
          </a:p>
        </p:txBody>
      </p:sp>
      <p:sp>
        <p:nvSpPr>
          <p:cNvPr id="52231" name="Text Box 7"/>
          <p:cNvSpPr txBox="1"/>
          <p:nvPr/>
        </p:nvSpPr>
        <p:spPr>
          <a:xfrm>
            <a:off x="4859338" y="3500438"/>
            <a:ext cx="3997325" cy="304165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dirty="0">
                <a:latin typeface="楷体_GB2312" pitchFamily="49" charset="-122"/>
              </a:rPr>
              <a:t>　　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刻画了他与众不同的特殊身份和性格特征，预示了他的悲剧命运。</a:t>
            </a:r>
            <a:r>
              <a:rPr lang="zh-CN" altLang="en-US" sz="2400" b="1" dirty="0">
                <a:latin typeface="楷体_GB2312" pitchFamily="49" charset="-122"/>
              </a:rPr>
              <a:t>他喝酒方式和衣着的矛盾，正反映了他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</a:rPr>
              <a:t>经济地位和思想意识</a:t>
            </a:r>
            <a:r>
              <a:rPr lang="zh-CN" altLang="en-US" sz="2400" b="1" dirty="0">
                <a:latin typeface="楷体_GB2312" pitchFamily="49" charset="-122"/>
              </a:rPr>
              <a:t>的矛盾。</a:t>
            </a:r>
            <a:r>
              <a:rPr lang="zh-CN" altLang="en-US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</a:rPr>
              <a:t>惟一</a:t>
            </a:r>
            <a:r>
              <a:rPr lang="zh-CN" altLang="en-US" sz="2400" b="1" dirty="0"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</a:rPr>
              <a:t>说明他和酒店的上层和下层人都有距离，身份很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</a:rPr>
              <a:t>特殊</a:t>
            </a:r>
            <a:r>
              <a:rPr lang="zh-CN" altLang="en-US" sz="2400" b="1" dirty="0">
                <a:latin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22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ldLvl="0" animBg="1"/>
      <p:bldP spid="52229" grpId="0" bldLvl="0" animBg="1"/>
      <p:bldP spid="522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Text Box 7"/>
          <p:cNvSpPr txBox="1"/>
          <p:nvPr/>
        </p:nvSpPr>
        <p:spPr>
          <a:xfrm>
            <a:off x="758825" y="291465"/>
            <a:ext cx="6084888" cy="650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</a:rPr>
              <a:t>第一片段：酒店喝酒受辱 </a:t>
            </a:r>
          </a:p>
        </p:txBody>
      </p:sp>
      <p:sp>
        <p:nvSpPr>
          <p:cNvPr id="23560" name="Text Box 8"/>
          <p:cNvSpPr txBox="1"/>
          <p:nvPr/>
        </p:nvSpPr>
        <p:spPr>
          <a:xfrm>
            <a:off x="304800" y="1093788"/>
            <a:ext cx="631348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人物描写           形象、性格 </a:t>
            </a:r>
          </a:p>
        </p:txBody>
      </p:sp>
      <p:grpSp>
        <p:nvGrpSpPr>
          <p:cNvPr id="23588" name="Group 36"/>
          <p:cNvGrpSpPr/>
          <p:nvPr/>
        </p:nvGrpSpPr>
        <p:grpSpPr>
          <a:xfrm>
            <a:off x="0" y="1960563"/>
            <a:ext cx="1905000" cy="2286000"/>
            <a:chOff x="0" y="1235"/>
            <a:chExt cx="1200" cy="1440"/>
          </a:xfrm>
        </p:grpSpPr>
        <p:sp>
          <p:nvSpPr>
            <p:cNvPr id="17430" name="Text Box 9"/>
            <p:cNvSpPr txBox="1"/>
            <p:nvPr/>
          </p:nvSpPr>
          <p:spPr>
            <a:xfrm>
              <a:off x="0" y="1621"/>
              <a:ext cx="6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外貌 </a:t>
              </a:r>
            </a:p>
          </p:txBody>
        </p:sp>
        <p:grpSp>
          <p:nvGrpSpPr>
            <p:cNvPr id="17431" name="Group 10"/>
            <p:cNvGrpSpPr/>
            <p:nvPr/>
          </p:nvGrpSpPr>
          <p:grpSpPr>
            <a:xfrm>
              <a:off x="528" y="1235"/>
              <a:ext cx="672" cy="1440"/>
              <a:chOff x="2520" y="1752"/>
              <a:chExt cx="1797" cy="1755"/>
            </a:xfrm>
          </p:grpSpPr>
          <p:sp>
            <p:nvSpPr>
              <p:cNvPr id="17432" name="AutoShape 11"/>
              <p:cNvSpPr/>
              <p:nvPr/>
            </p:nvSpPr>
            <p:spPr>
              <a:xfrm>
                <a:off x="2520" y="1752"/>
                <a:ext cx="180" cy="1716"/>
              </a:xfrm>
              <a:prstGeom prst="leftBrace">
                <a:avLst>
                  <a:gd name="adj1" fmla="val 79444"/>
                  <a:gd name="adj2" fmla="val 47861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b="1" dirty="0"/>
              </a:p>
            </p:txBody>
          </p:sp>
          <p:sp>
            <p:nvSpPr>
              <p:cNvPr id="17433" name="Text Box 12"/>
              <p:cNvSpPr txBox="1"/>
              <p:nvPr/>
            </p:nvSpPr>
            <p:spPr>
              <a:xfrm>
                <a:off x="2877" y="1911"/>
                <a:ext cx="1440" cy="15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just">
                  <a:spcBef>
                    <a:spcPct val="0"/>
                  </a:spcBef>
                  <a:buNone/>
                </a:pPr>
                <a:endParaRPr lang="zh-CN" altLang="zh-CN" sz="1000" b="1" dirty="0">
                  <a:solidFill>
                    <a:srgbClr val="0000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23565" name="Text Box 13"/>
          <p:cNvSpPr txBox="1"/>
          <p:nvPr/>
        </p:nvSpPr>
        <p:spPr>
          <a:xfrm>
            <a:off x="1135063" y="1768475"/>
            <a:ext cx="23304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身材   高大 </a:t>
            </a:r>
          </a:p>
        </p:txBody>
      </p:sp>
      <p:sp>
        <p:nvSpPr>
          <p:cNvPr id="23566" name="Text Box 14"/>
          <p:cNvSpPr txBox="1"/>
          <p:nvPr/>
        </p:nvSpPr>
        <p:spPr>
          <a:xfrm>
            <a:off x="1195388" y="2381250"/>
            <a:ext cx="21510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脸色  青白 </a:t>
            </a:r>
          </a:p>
        </p:txBody>
      </p:sp>
      <p:sp>
        <p:nvSpPr>
          <p:cNvPr id="23567" name="Text Box 15"/>
          <p:cNvSpPr txBox="1"/>
          <p:nvPr/>
        </p:nvSpPr>
        <p:spPr>
          <a:xfrm>
            <a:off x="1135063" y="2990850"/>
            <a:ext cx="322103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胡子乱蓬蓬、花白 </a:t>
            </a:r>
          </a:p>
        </p:txBody>
      </p:sp>
      <p:sp>
        <p:nvSpPr>
          <p:cNvPr id="23568" name="Text Box 16"/>
          <p:cNvSpPr txBox="1"/>
          <p:nvPr/>
        </p:nvSpPr>
        <p:spPr>
          <a:xfrm>
            <a:off x="1042988" y="3676650"/>
            <a:ext cx="23288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长衫 脏、破 </a:t>
            </a:r>
          </a:p>
        </p:txBody>
      </p:sp>
      <p:sp>
        <p:nvSpPr>
          <p:cNvPr id="17417" name="Text Box 22"/>
          <p:cNvSpPr txBox="1"/>
          <p:nvPr/>
        </p:nvSpPr>
        <p:spPr>
          <a:xfrm>
            <a:off x="1508125" y="5126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23589" name="Group 37"/>
          <p:cNvGrpSpPr/>
          <p:nvPr/>
        </p:nvGrpSpPr>
        <p:grpSpPr>
          <a:xfrm>
            <a:off x="0" y="4724400"/>
            <a:ext cx="1752600" cy="1752600"/>
            <a:chOff x="0" y="2976"/>
            <a:chExt cx="1104" cy="1104"/>
          </a:xfrm>
        </p:grpSpPr>
        <p:sp>
          <p:nvSpPr>
            <p:cNvPr id="17426" name="Text Box 21"/>
            <p:cNvSpPr txBox="1"/>
            <p:nvPr/>
          </p:nvSpPr>
          <p:spPr>
            <a:xfrm>
              <a:off x="0" y="3264"/>
              <a:ext cx="6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语言 </a:t>
              </a:r>
            </a:p>
          </p:txBody>
        </p:sp>
        <p:grpSp>
          <p:nvGrpSpPr>
            <p:cNvPr id="17427" name="Group 23"/>
            <p:cNvGrpSpPr/>
            <p:nvPr/>
          </p:nvGrpSpPr>
          <p:grpSpPr>
            <a:xfrm>
              <a:off x="528" y="2976"/>
              <a:ext cx="576" cy="1104"/>
              <a:chOff x="2520" y="1752"/>
              <a:chExt cx="1797" cy="1755"/>
            </a:xfrm>
          </p:grpSpPr>
          <p:sp>
            <p:nvSpPr>
              <p:cNvPr id="17428" name="AutoShape 24"/>
              <p:cNvSpPr/>
              <p:nvPr/>
            </p:nvSpPr>
            <p:spPr>
              <a:xfrm>
                <a:off x="2520" y="1752"/>
                <a:ext cx="180" cy="1716"/>
              </a:xfrm>
              <a:prstGeom prst="leftBrace">
                <a:avLst>
                  <a:gd name="adj1" fmla="val 79444"/>
                  <a:gd name="adj2" fmla="val 47861"/>
                </a:avLst>
              </a:pr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b="1" dirty="0"/>
              </a:p>
            </p:txBody>
          </p:sp>
          <p:sp>
            <p:nvSpPr>
              <p:cNvPr id="17429" name="Text Box 25"/>
              <p:cNvSpPr txBox="1"/>
              <p:nvPr/>
            </p:nvSpPr>
            <p:spPr>
              <a:xfrm>
                <a:off x="2877" y="1911"/>
                <a:ext cx="1440" cy="15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just">
                  <a:spcBef>
                    <a:spcPct val="0"/>
                  </a:spcBef>
                  <a:buNone/>
                </a:pPr>
                <a:r>
                  <a:rPr lang="en-US" altLang="zh-CN" sz="1000" b="1" dirty="0">
                    <a:latin typeface="宋体" panose="02010600030101010101" pitchFamily="2" charset="-122"/>
                  </a:rPr>
                  <a:t> </a:t>
                </a:r>
              </a:p>
            </p:txBody>
          </p:sp>
        </p:grpSp>
      </p:grpSp>
      <p:grpSp>
        <p:nvGrpSpPr>
          <p:cNvPr id="23592" name="Group 40"/>
          <p:cNvGrpSpPr/>
          <p:nvPr/>
        </p:nvGrpSpPr>
        <p:grpSpPr>
          <a:xfrm>
            <a:off x="1066800" y="4438650"/>
            <a:ext cx="2506663" cy="2195513"/>
            <a:chOff x="672" y="2796"/>
            <a:chExt cx="1579" cy="1383"/>
          </a:xfrm>
        </p:grpSpPr>
        <p:sp>
          <p:nvSpPr>
            <p:cNvPr id="17422" name="Text Box 26"/>
            <p:cNvSpPr txBox="1"/>
            <p:nvPr/>
          </p:nvSpPr>
          <p:spPr>
            <a:xfrm>
              <a:off x="672" y="2796"/>
              <a:ext cx="112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之乎者也 </a:t>
              </a:r>
            </a:p>
          </p:txBody>
        </p:sp>
        <p:sp>
          <p:nvSpPr>
            <p:cNvPr id="17423" name="Text Box 27"/>
            <p:cNvSpPr txBox="1"/>
            <p:nvPr/>
          </p:nvSpPr>
          <p:spPr>
            <a:xfrm>
              <a:off x="672" y="3132"/>
              <a:ext cx="15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凭空污人清白 </a:t>
              </a:r>
            </a:p>
          </p:txBody>
        </p:sp>
        <p:sp>
          <p:nvSpPr>
            <p:cNvPr id="17424" name="Text Box 28"/>
            <p:cNvSpPr txBox="1"/>
            <p:nvPr/>
          </p:nvSpPr>
          <p:spPr>
            <a:xfrm>
              <a:off x="672" y="3516"/>
              <a:ext cx="15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窃书不能算偷 </a:t>
              </a:r>
            </a:p>
          </p:txBody>
        </p:sp>
        <p:sp>
          <p:nvSpPr>
            <p:cNvPr id="17425" name="Text Box 29"/>
            <p:cNvSpPr txBox="1"/>
            <p:nvPr/>
          </p:nvSpPr>
          <p:spPr>
            <a:xfrm>
              <a:off x="672" y="3852"/>
              <a:ext cx="112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君子固穷 </a:t>
              </a:r>
            </a:p>
          </p:txBody>
        </p:sp>
      </p:grpSp>
      <p:sp>
        <p:nvSpPr>
          <p:cNvPr id="23582" name="Text Box 30"/>
          <p:cNvSpPr txBox="1"/>
          <p:nvPr/>
        </p:nvSpPr>
        <p:spPr>
          <a:xfrm>
            <a:off x="3657600" y="46482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D60093"/>
                </a:solidFill>
                <a:latin typeface="宋体" panose="02010600030101010101" pitchFamily="2" charset="-122"/>
              </a:rPr>
              <a:t>自命清高、迂腐、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D60093"/>
                </a:solidFill>
                <a:latin typeface="宋体" panose="02010600030101010101" pitchFamily="2" charset="-122"/>
              </a:rPr>
              <a:t>死要面子、自欺欺人 </a:t>
            </a:r>
          </a:p>
        </p:txBody>
      </p:sp>
      <p:sp>
        <p:nvSpPr>
          <p:cNvPr id="23591" name="Text Box 39"/>
          <p:cNvSpPr txBox="1"/>
          <p:nvPr/>
        </p:nvSpPr>
        <p:spPr>
          <a:xfrm>
            <a:off x="3924300" y="2276475"/>
            <a:ext cx="21605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D60093"/>
                </a:solidFill>
                <a:latin typeface="宋体" panose="02010600030101010101" pitchFamily="2" charset="-122"/>
              </a:rPr>
              <a:t>穷、懒、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D60093"/>
                </a:solidFill>
                <a:latin typeface="宋体" panose="02010600030101010101" pitchFamily="2" charset="-122"/>
              </a:rPr>
              <a:t>死要面子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bldLvl="0" animBg="1"/>
      <p:bldP spid="23565" grpId="0"/>
      <p:bldP spid="23566" grpId="0"/>
      <p:bldP spid="23567" grpId="0"/>
      <p:bldP spid="23568" grpId="0"/>
      <p:bldP spid="23582" grpId="0"/>
      <p:bldP spid="235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54273" descr="鲁迅像"/>
          <p:cNvPicPr>
            <a:picLocks noChangeAspect="1"/>
          </p:cNvPicPr>
          <p:nvPr/>
        </p:nvPicPr>
        <p:blipFill>
          <a:blip r:embed="rId2">
            <a:lum contrast="-12000"/>
          </a:blip>
          <a:srcRect l="7367" b="10098"/>
          <a:stretch>
            <a:fillRect/>
          </a:stretch>
        </p:blipFill>
        <p:spPr>
          <a:xfrm>
            <a:off x="1588" y="7938"/>
            <a:ext cx="9142412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矩形 54274"/>
          <p:cNvSpPr/>
          <p:nvPr/>
        </p:nvSpPr>
        <p:spPr>
          <a:xfrm>
            <a:off x="6227763" y="3068638"/>
            <a:ext cx="2447925" cy="259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鲁迅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97" name="Object 21"/>
          <p:cNvGraphicFramePr>
            <a:graphicFrameLocks noChangeAspect="1"/>
          </p:cNvGraphicFramePr>
          <p:nvPr/>
        </p:nvGraphicFramePr>
        <p:xfrm>
          <a:off x="5791200" y="0"/>
          <a:ext cx="3352800" cy="333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r:id="rId5" imgW="3352800" imgH="3333750" progId="Paint.Picture">
                  <p:embed/>
                </p:oleObj>
              </mc:Choice>
              <mc:Fallback>
                <p:oleObj r:id="rId5" imgW="3352800" imgH="33337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91200" y="0"/>
                        <a:ext cx="3352800" cy="333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Text Box 6"/>
          <p:cNvSpPr txBox="1"/>
          <p:nvPr/>
        </p:nvSpPr>
        <p:spPr>
          <a:xfrm>
            <a:off x="381000" y="1371600"/>
            <a:ext cx="1200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动作 </a:t>
            </a:r>
          </a:p>
        </p:txBody>
      </p:sp>
      <p:sp>
        <p:nvSpPr>
          <p:cNvPr id="24583" name="Text Box 7"/>
          <p:cNvSpPr txBox="1"/>
          <p:nvPr/>
        </p:nvSpPr>
        <p:spPr>
          <a:xfrm>
            <a:off x="1905000" y="13716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latin typeface="宋体" panose="02010600030101010101" pitchFamily="2" charset="-122"/>
              </a:rPr>
              <a:t>排 </a:t>
            </a:r>
          </a:p>
        </p:txBody>
      </p:sp>
      <p:sp>
        <p:nvSpPr>
          <p:cNvPr id="24584" name="Text Box 8"/>
          <p:cNvSpPr txBox="1"/>
          <p:nvPr/>
        </p:nvSpPr>
        <p:spPr>
          <a:xfrm>
            <a:off x="3708400" y="1341438"/>
            <a:ext cx="1727200" cy="588962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得意</a:t>
            </a:r>
          </a:p>
        </p:txBody>
      </p:sp>
      <p:sp>
        <p:nvSpPr>
          <p:cNvPr id="24585" name="Text Box 9"/>
          <p:cNvSpPr txBox="1"/>
          <p:nvPr/>
        </p:nvSpPr>
        <p:spPr>
          <a:xfrm>
            <a:off x="304800" y="3633788"/>
            <a:ext cx="10731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神态 </a:t>
            </a:r>
          </a:p>
        </p:txBody>
      </p:sp>
      <p:sp>
        <p:nvSpPr>
          <p:cNvPr id="24589" name="Oval 13"/>
          <p:cNvSpPr/>
          <p:nvPr/>
        </p:nvSpPr>
        <p:spPr>
          <a:xfrm>
            <a:off x="900113" y="4941888"/>
            <a:ext cx="2592387" cy="9144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/>
              <a:t>偷</a:t>
            </a:r>
          </a:p>
        </p:txBody>
      </p:sp>
      <p:sp>
        <p:nvSpPr>
          <p:cNvPr id="24590" name="Oval 14"/>
          <p:cNvSpPr/>
          <p:nvPr/>
        </p:nvSpPr>
        <p:spPr>
          <a:xfrm>
            <a:off x="4067175" y="4797425"/>
            <a:ext cx="2305050" cy="9144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/>
              <a:t>识字</a:t>
            </a:r>
          </a:p>
        </p:txBody>
      </p:sp>
      <p:sp>
        <p:nvSpPr>
          <p:cNvPr id="24591" name="Oval 15"/>
          <p:cNvSpPr/>
          <p:nvPr/>
        </p:nvSpPr>
        <p:spPr>
          <a:xfrm>
            <a:off x="6877050" y="4868863"/>
            <a:ext cx="2266950" cy="9144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/>
              <a:t>秀才</a:t>
            </a:r>
          </a:p>
        </p:txBody>
      </p:sp>
      <p:grpSp>
        <p:nvGrpSpPr>
          <p:cNvPr id="24604" name="Group 28"/>
          <p:cNvGrpSpPr/>
          <p:nvPr/>
        </p:nvGrpSpPr>
        <p:grpSpPr>
          <a:xfrm>
            <a:off x="900113" y="6092825"/>
            <a:ext cx="8243887" cy="519113"/>
            <a:chOff x="720" y="3825"/>
            <a:chExt cx="5060" cy="327"/>
          </a:xfrm>
        </p:grpSpPr>
        <p:sp>
          <p:nvSpPr>
            <p:cNvPr id="18451" name="Text Box 19"/>
            <p:cNvSpPr txBox="1"/>
            <p:nvPr/>
          </p:nvSpPr>
          <p:spPr>
            <a:xfrm>
              <a:off x="1632" y="3825"/>
              <a:ext cx="414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latin typeface="宋体" panose="02010600030101010101" pitchFamily="2" charset="-122"/>
                </a:rPr>
                <a:t>自欺欺人、自命清高，科举观念根深蒂固</a:t>
              </a:r>
            </a:p>
          </p:txBody>
        </p:sp>
        <p:sp>
          <p:nvSpPr>
            <p:cNvPr id="18452" name="Line 20"/>
            <p:cNvSpPr/>
            <p:nvPr/>
          </p:nvSpPr>
          <p:spPr>
            <a:xfrm>
              <a:off x="720" y="3984"/>
              <a:ext cx="816" cy="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4603" name="Group 27"/>
          <p:cNvGrpSpPr/>
          <p:nvPr/>
        </p:nvGrpSpPr>
        <p:grpSpPr>
          <a:xfrm>
            <a:off x="1981200" y="3352800"/>
            <a:ext cx="7162800" cy="1449388"/>
            <a:chOff x="1248" y="2112"/>
            <a:chExt cx="4512" cy="913"/>
          </a:xfrm>
        </p:grpSpPr>
        <p:grpSp>
          <p:nvGrpSpPr>
            <p:cNvPr id="18444" name="Group 25"/>
            <p:cNvGrpSpPr/>
            <p:nvPr/>
          </p:nvGrpSpPr>
          <p:grpSpPr>
            <a:xfrm>
              <a:off x="1248" y="2112"/>
              <a:ext cx="4512" cy="913"/>
              <a:chOff x="1248" y="2112"/>
              <a:chExt cx="4512" cy="913"/>
            </a:xfrm>
          </p:grpSpPr>
          <p:sp>
            <p:nvSpPr>
              <p:cNvPr id="18448" name="Text Box 10"/>
              <p:cNvSpPr txBox="1"/>
              <p:nvPr/>
            </p:nvSpPr>
            <p:spPr>
              <a:xfrm>
                <a:off x="1248" y="2112"/>
                <a:ext cx="1236" cy="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涨红了脸，</a:t>
                </a:r>
              </a:p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青筋绽出，</a:t>
                </a:r>
              </a:p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争辩 </a:t>
                </a:r>
              </a:p>
            </p:txBody>
          </p:sp>
          <p:sp>
            <p:nvSpPr>
              <p:cNvPr id="18449" name="Text Box 11"/>
              <p:cNvSpPr txBox="1"/>
              <p:nvPr/>
            </p:nvSpPr>
            <p:spPr>
              <a:xfrm>
                <a:off x="2928" y="2352"/>
                <a:ext cx="1124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不屑置辩 </a:t>
                </a:r>
              </a:p>
            </p:txBody>
          </p:sp>
          <p:sp>
            <p:nvSpPr>
              <p:cNvPr id="18450" name="Text Box 12"/>
              <p:cNvSpPr txBox="1"/>
              <p:nvPr/>
            </p:nvSpPr>
            <p:spPr>
              <a:xfrm>
                <a:off x="4464" y="2160"/>
                <a:ext cx="1296" cy="8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颓唐不安，</a:t>
                </a:r>
              </a:p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脸上笼上了一层灰色 </a:t>
                </a:r>
              </a:p>
            </p:txBody>
          </p:sp>
        </p:grpSp>
        <p:grpSp>
          <p:nvGrpSpPr>
            <p:cNvPr id="18445" name="Group 26"/>
            <p:cNvGrpSpPr/>
            <p:nvPr/>
          </p:nvGrpSpPr>
          <p:grpSpPr>
            <a:xfrm>
              <a:off x="2562" y="2523"/>
              <a:ext cx="1902" cy="21"/>
              <a:chOff x="2562" y="2523"/>
              <a:chExt cx="1902" cy="21"/>
            </a:xfrm>
          </p:grpSpPr>
          <p:sp>
            <p:nvSpPr>
              <p:cNvPr id="18446" name="Line 23"/>
              <p:cNvSpPr/>
              <p:nvPr/>
            </p:nvSpPr>
            <p:spPr>
              <a:xfrm>
                <a:off x="2562" y="2523"/>
                <a:ext cx="288" cy="0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18447" name="Line 24"/>
              <p:cNvSpPr/>
              <p:nvPr/>
            </p:nvSpPr>
            <p:spPr>
              <a:xfrm>
                <a:off x="4080" y="2544"/>
                <a:ext cx="384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/>
      <p:bldP spid="24584" grpId="0" bldLvl="0" animBg="1"/>
      <p:bldP spid="24585" grpId="0"/>
      <p:bldP spid="24589" grpId="0" bldLvl="0" animBg="1"/>
      <p:bldP spid="24590" grpId="0" bldLvl="0" animBg="1"/>
      <p:bldP spid="2459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/>
          <p:nvPr/>
        </p:nvSpPr>
        <p:spPr>
          <a:xfrm>
            <a:off x="0" y="252413"/>
            <a:ext cx="5451475" cy="650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华文行楷" panose="02010800040101010101" charset="-122"/>
                <a:ea typeface="华文行楷" panose="02010800040101010101" charset="-122"/>
              </a:rPr>
              <a:t>第二片段：教小伙计识字 </a:t>
            </a:r>
          </a:p>
        </p:txBody>
      </p:sp>
      <p:sp>
        <p:nvSpPr>
          <p:cNvPr id="30725" name="Text Box 5"/>
          <p:cNvSpPr txBox="1"/>
          <p:nvPr/>
        </p:nvSpPr>
        <p:spPr>
          <a:xfrm>
            <a:off x="5562600" y="276225"/>
            <a:ext cx="3581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迂腐、心地善良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b="1" dirty="0">
              <a:solidFill>
                <a:srgbClr val="FF3300"/>
              </a:solidFill>
            </a:endParaRPr>
          </a:p>
        </p:txBody>
      </p:sp>
      <p:sp>
        <p:nvSpPr>
          <p:cNvPr id="30726" name="Text Box 6"/>
          <p:cNvSpPr txBox="1"/>
          <p:nvPr/>
        </p:nvSpPr>
        <p:spPr>
          <a:xfrm>
            <a:off x="0" y="1143000"/>
            <a:ext cx="6365875" cy="650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华文行楷" panose="02010800040101010101" charset="-122"/>
                <a:ea typeface="华文行楷" panose="02010800040101010101" charset="-122"/>
              </a:rPr>
              <a:t>第三片段：给孩子们茴香豆吃 </a:t>
            </a:r>
          </a:p>
        </p:txBody>
      </p:sp>
      <p:sp>
        <p:nvSpPr>
          <p:cNvPr id="30727" name="Text Box 7"/>
          <p:cNvSpPr txBox="1"/>
          <p:nvPr/>
        </p:nvSpPr>
        <p:spPr>
          <a:xfrm>
            <a:off x="6858000" y="1066800"/>
            <a:ext cx="19177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心地善良 </a:t>
            </a:r>
          </a:p>
        </p:txBody>
      </p:sp>
      <p:sp>
        <p:nvSpPr>
          <p:cNvPr id="30728" name="Text Box 8"/>
          <p:cNvSpPr txBox="1"/>
          <p:nvPr/>
        </p:nvSpPr>
        <p:spPr>
          <a:xfrm>
            <a:off x="257810" y="2743518"/>
            <a:ext cx="3622675" cy="650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华文行楷" panose="02010800040101010101" charset="-122"/>
                <a:ea typeface="华文行楷" panose="02010800040101010101" charset="-122"/>
              </a:rPr>
              <a:t>归纳人物形象： </a:t>
            </a:r>
          </a:p>
        </p:txBody>
      </p:sp>
      <p:sp>
        <p:nvSpPr>
          <p:cNvPr id="30730" name="Text Box 10"/>
          <p:cNvSpPr txBox="1"/>
          <p:nvPr/>
        </p:nvSpPr>
        <p:spPr>
          <a:xfrm>
            <a:off x="0" y="3573463"/>
            <a:ext cx="4748213" cy="25288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孔乙己是一个</a:t>
            </a:r>
            <a:r>
              <a:rPr lang="zh-CN" altLang="en-US" b="1" i="1" dirty="0">
                <a:solidFill>
                  <a:schemeClr val="tx2"/>
                </a:solidFill>
              </a:rPr>
              <a:t>好喝懒做、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i="1" dirty="0">
                <a:solidFill>
                  <a:schemeClr val="tx2"/>
                </a:solidFill>
              </a:rPr>
              <a:t>    迂腐穷酸、自命清高、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i="1" dirty="0">
                <a:solidFill>
                  <a:schemeClr val="tx2"/>
                </a:solidFill>
              </a:rPr>
              <a:t>    死要面子、自欺欺人、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  心地善良，</a:t>
            </a:r>
            <a:r>
              <a:rPr lang="zh-CN" altLang="en-US" b="1" i="1" dirty="0">
                <a:solidFill>
                  <a:schemeClr val="tx2"/>
                </a:solidFill>
              </a:rPr>
              <a:t>深受封建科 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i="1" dirty="0">
                <a:solidFill>
                  <a:schemeClr val="tx2"/>
                </a:solidFill>
              </a:rPr>
              <a:t>  举毒害的下层知识分子</a:t>
            </a:r>
            <a:r>
              <a:rPr lang="zh-CN" altLang="en-US" b="1" dirty="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19464" name="Rectangle 22"/>
          <p:cNvSpPr/>
          <p:nvPr/>
        </p:nvSpPr>
        <p:spPr>
          <a:xfrm>
            <a:off x="2967038" y="14430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b="1" dirty="0"/>
          </a:p>
        </p:txBody>
      </p:sp>
      <p:sp>
        <p:nvSpPr>
          <p:cNvPr id="19465" name="Rectangle 24"/>
          <p:cNvSpPr/>
          <p:nvPr/>
        </p:nvSpPr>
        <p:spPr>
          <a:xfrm>
            <a:off x="2895600" y="17383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b="1" dirty="0"/>
          </a:p>
        </p:txBody>
      </p:sp>
      <p:graphicFrame>
        <p:nvGraphicFramePr>
          <p:cNvPr id="30743" name="Object 23"/>
          <p:cNvGraphicFramePr>
            <a:graphicFrameLocks noChangeAspect="1"/>
          </p:cNvGraphicFramePr>
          <p:nvPr/>
        </p:nvGraphicFramePr>
        <p:xfrm>
          <a:off x="4689475" y="1828800"/>
          <a:ext cx="4454525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r:id="rId3" imgW="3352800" imgH="3381375" progId="Paint.Picture">
                  <p:embed/>
                </p:oleObj>
              </mc:Choice>
              <mc:Fallback>
                <p:oleObj r:id="rId3" imgW="3352800" imgH="338137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89475" y="1828800"/>
                        <a:ext cx="4454525" cy="50292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5" name="Text Box 13"/>
          <p:cNvSpPr txBox="1"/>
          <p:nvPr/>
        </p:nvSpPr>
        <p:spPr>
          <a:xfrm>
            <a:off x="95568" y="1912938"/>
            <a:ext cx="6337300" cy="650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第四片断：惨遭毒打，折了腿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nimBg="1"/>
      <p:bldP spid="30725" grpId="0"/>
      <p:bldP spid="30726" grpId="0" bldLvl="0" animBg="1"/>
      <p:bldP spid="30727" grpId="0"/>
      <p:bldP spid="30728" grpId="0" bldLvl="0" animBg="1"/>
      <p:bldP spid="30730" grpId="0" bldLvl="0" animBg="1"/>
      <p:bldP spid="7988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ky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"/>
            <a:ext cx="2894013" cy="578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Picture 3" descr="kyj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8688" y="333375"/>
            <a:ext cx="3135312" cy="583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Text Box 4"/>
          <p:cNvSpPr txBox="1"/>
          <p:nvPr/>
        </p:nvSpPr>
        <p:spPr>
          <a:xfrm>
            <a:off x="3851275" y="66675"/>
            <a:ext cx="140652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rgbClr val="660066"/>
                </a:solidFill>
                <a:ea typeface="华文新魏" panose="02010800040101010101" pitchFamily="2" charset="-122"/>
              </a:rPr>
              <a:t>对比</a:t>
            </a:r>
          </a:p>
        </p:txBody>
      </p:sp>
      <p:sp>
        <p:nvSpPr>
          <p:cNvPr id="53253" name="Text Box 5"/>
          <p:cNvSpPr txBox="1"/>
          <p:nvPr/>
        </p:nvSpPr>
        <p:spPr>
          <a:xfrm>
            <a:off x="4038600" y="944563"/>
            <a:ext cx="1184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u="sng" dirty="0">
                <a:solidFill>
                  <a:srgbClr val="FF3399"/>
                </a:solidFill>
                <a:ea typeface="华文新魏" panose="02010800040101010101" pitchFamily="2" charset="-122"/>
              </a:rPr>
              <a:t>外貌</a:t>
            </a:r>
          </a:p>
        </p:txBody>
      </p:sp>
      <p:sp>
        <p:nvSpPr>
          <p:cNvPr id="53254" name="Text Box 6"/>
          <p:cNvSpPr txBox="1"/>
          <p:nvPr/>
        </p:nvSpPr>
        <p:spPr>
          <a:xfrm>
            <a:off x="3962400" y="3810000"/>
            <a:ext cx="1292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u="sng" dirty="0">
                <a:solidFill>
                  <a:srgbClr val="FF0000"/>
                </a:solidFill>
                <a:ea typeface="华文新魏" panose="02010800040101010101" pitchFamily="2" charset="-122"/>
              </a:rPr>
              <a:t> </a:t>
            </a:r>
            <a:r>
              <a:rPr lang="zh-CN" altLang="en-US" sz="3600" b="1" u="sng" dirty="0">
                <a:solidFill>
                  <a:srgbClr val="FF3399"/>
                </a:solidFill>
                <a:ea typeface="华文新魏" panose="02010800040101010101" pitchFamily="2" charset="-122"/>
              </a:rPr>
              <a:t>动作</a:t>
            </a:r>
          </a:p>
        </p:txBody>
      </p:sp>
      <p:sp>
        <p:nvSpPr>
          <p:cNvPr id="53255" name="Text Box 7"/>
          <p:cNvSpPr txBox="1"/>
          <p:nvPr/>
        </p:nvSpPr>
        <p:spPr>
          <a:xfrm>
            <a:off x="4114800" y="5049838"/>
            <a:ext cx="1198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u="sng" dirty="0">
                <a:solidFill>
                  <a:srgbClr val="FF3399"/>
                </a:solidFill>
                <a:ea typeface="华文新魏" panose="02010800040101010101" pitchFamily="2" charset="-122"/>
              </a:rPr>
              <a:t>语言</a:t>
            </a:r>
          </a:p>
        </p:txBody>
      </p:sp>
      <p:sp>
        <p:nvSpPr>
          <p:cNvPr id="53256" name="Text Box 8"/>
          <p:cNvSpPr txBox="1"/>
          <p:nvPr/>
        </p:nvSpPr>
        <p:spPr>
          <a:xfrm>
            <a:off x="3203575" y="1700213"/>
            <a:ext cx="3097213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800000"/>
                </a:solidFill>
              </a:rPr>
              <a:t>身材高大 盘着腿 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>
              <a:solidFill>
                <a:srgbClr val="80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800000"/>
                </a:solidFill>
              </a:rPr>
              <a:t>脸色青白 脸黑而瘦 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b="1" dirty="0">
              <a:solidFill>
                <a:srgbClr val="80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800000"/>
                </a:solidFill>
              </a:rPr>
              <a:t>穿长衫    　穿破夹袄</a:t>
            </a:r>
          </a:p>
        </p:txBody>
      </p:sp>
      <p:sp>
        <p:nvSpPr>
          <p:cNvPr id="53257" name="Text Box 9"/>
          <p:cNvSpPr txBox="1"/>
          <p:nvPr/>
        </p:nvSpPr>
        <p:spPr>
          <a:xfrm>
            <a:off x="3652838" y="4556125"/>
            <a:ext cx="1936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800000"/>
                </a:solidFill>
                <a:ea typeface="华文细黑" panose="02010600040101010101" pitchFamily="2" charset="-122"/>
              </a:rPr>
              <a:t>排              摸 </a:t>
            </a:r>
          </a:p>
        </p:txBody>
      </p:sp>
      <p:sp>
        <p:nvSpPr>
          <p:cNvPr id="53258" name="Text Box 10"/>
          <p:cNvSpPr txBox="1"/>
          <p:nvPr/>
        </p:nvSpPr>
        <p:spPr>
          <a:xfrm>
            <a:off x="3276600" y="5876925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800000"/>
                </a:solidFill>
                <a:ea typeface="华文细黑" panose="02010600040101010101" pitchFamily="2" charset="-122"/>
              </a:rPr>
              <a:t>争辩   不十分争辩 </a:t>
            </a:r>
          </a:p>
        </p:txBody>
      </p:sp>
      <p:sp>
        <p:nvSpPr>
          <p:cNvPr id="21515" name="Line 11"/>
          <p:cNvSpPr/>
          <p:nvPr/>
        </p:nvSpPr>
        <p:spPr>
          <a:xfrm>
            <a:off x="4500563" y="1844675"/>
            <a:ext cx="0" cy="16557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6" name="Line 12"/>
          <p:cNvSpPr/>
          <p:nvPr/>
        </p:nvSpPr>
        <p:spPr>
          <a:xfrm>
            <a:off x="4572000" y="4581525"/>
            <a:ext cx="0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7" name="Line 13"/>
          <p:cNvSpPr/>
          <p:nvPr/>
        </p:nvSpPr>
        <p:spPr>
          <a:xfrm>
            <a:off x="4067175" y="5949950"/>
            <a:ext cx="0" cy="3587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8" name="Line 14"/>
          <p:cNvSpPr/>
          <p:nvPr/>
        </p:nvSpPr>
        <p:spPr>
          <a:xfrm flipH="1">
            <a:off x="4572000" y="1844675"/>
            <a:ext cx="0" cy="16557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  <p:bldP spid="53254" grpId="0"/>
      <p:bldP spid="53255" grpId="0"/>
      <p:bldP spid="53256" grpId="0"/>
      <p:bldP spid="53257" grpId="0"/>
      <p:bldP spid="532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588125" y="0"/>
          <a:ext cx="27432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r:id="rId3" imgW="1704975" imgH="3752850" progId="Paint.Picture">
                  <p:embed/>
                </p:oleObj>
              </mc:Choice>
              <mc:Fallback>
                <p:oleObj r:id="rId3" imgW="1704975" imgH="375285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88125" y="0"/>
                        <a:ext cx="27432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75" name="Text Box 3"/>
          <p:cNvSpPr txBox="1"/>
          <p:nvPr/>
        </p:nvSpPr>
        <p:spPr>
          <a:xfrm>
            <a:off x="250825" y="4282123"/>
            <a:ext cx="5629275" cy="5889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3366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3366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3366FF"/>
                </a:solidFill>
                <a:latin typeface="宋体" panose="02010600030101010101" pitchFamily="2" charset="-122"/>
              </a:rPr>
              <a:t>孔乙己</a:t>
            </a:r>
            <a:r>
              <a:rPr lang="en-US" altLang="zh-CN" sz="2800" b="1" dirty="0">
                <a:solidFill>
                  <a:srgbClr val="3366FF"/>
                </a:solidFill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solidFill>
                  <a:srgbClr val="3366FF"/>
                </a:solidFill>
                <a:latin typeface="宋体" panose="02010600030101010101" pitchFamily="2" charset="-122"/>
              </a:rPr>
              <a:t>与人们</a:t>
            </a:r>
            <a:r>
              <a:rPr lang="en-US" altLang="zh-CN" sz="2800" b="1" dirty="0">
                <a:solidFill>
                  <a:srgbClr val="3366FF"/>
                </a:solidFill>
                <a:latin typeface="宋体" panose="02010600030101010101" pitchFamily="2" charset="-122"/>
              </a:rPr>
              <a:t>(   )</a:t>
            </a:r>
            <a:r>
              <a:rPr lang="zh-CN" altLang="en-US" sz="2800" b="1" dirty="0">
                <a:solidFill>
                  <a:srgbClr val="3366FF"/>
                </a:solidFill>
                <a:latin typeface="宋体" panose="02010600030101010101" pitchFamily="2" charset="-122"/>
              </a:rPr>
              <a:t>对比</a:t>
            </a:r>
            <a:r>
              <a:rPr lang="zh-CN" altLang="en-US" b="1" dirty="0">
                <a:solidFill>
                  <a:srgbClr val="3366FF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79876" name="Text Box 4"/>
          <p:cNvSpPr txBox="1"/>
          <p:nvPr/>
        </p:nvSpPr>
        <p:spPr>
          <a:xfrm>
            <a:off x="415290" y="2909570"/>
            <a:ext cx="4664075" cy="5889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、丁举人与孔乙己对比 </a:t>
            </a:r>
          </a:p>
        </p:txBody>
      </p:sp>
      <p:sp>
        <p:nvSpPr>
          <p:cNvPr id="79877" name="Text Box 5"/>
          <p:cNvSpPr txBox="1"/>
          <p:nvPr/>
        </p:nvSpPr>
        <p:spPr>
          <a:xfrm>
            <a:off x="777875" y="3643630"/>
            <a:ext cx="5102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封建科举的罪恶</a:t>
            </a: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79878" name="Text Box 6"/>
          <p:cNvSpPr txBox="1"/>
          <p:nvPr/>
        </p:nvSpPr>
        <p:spPr>
          <a:xfrm>
            <a:off x="695325" y="5189220"/>
            <a:ext cx="5610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表现了民众的冷漠、麻木，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渲染了悲剧气氛 </a:t>
            </a:r>
          </a:p>
        </p:txBody>
      </p:sp>
      <p:sp>
        <p:nvSpPr>
          <p:cNvPr id="79879" name="Text Box 7"/>
          <p:cNvSpPr txBox="1"/>
          <p:nvPr/>
        </p:nvSpPr>
        <p:spPr>
          <a:xfrm>
            <a:off x="2195513" y="4351973"/>
            <a:ext cx="457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悲</a:t>
            </a:r>
          </a:p>
        </p:txBody>
      </p:sp>
      <p:sp>
        <p:nvSpPr>
          <p:cNvPr id="79880" name="Text Box 8"/>
          <p:cNvSpPr txBox="1"/>
          <p:nvPr/>
        </p:nvSpPr>
        <p:spPr>
          <a:xfrm>
            <a:off x="4164965" y="4282123"/>
            <a:ext cx="5794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笑</a:t>
            </a:r>
          </a:p>
        </p:txBody>
      </p:sp>
      <p:sp>
        <p:nvSpPr>
          <p:cNvPr id="79881" name="Text Box 9"/>
          <p:cNvSpPr txBox="1"/>
          <p:nvPr/>
        </p:nvSpPr>
        <p:spPr>
          <a:xfrm>
            <a:off x="250825" y="312420"/>
            <a:ext cx="6235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b="1" dirty="0"/>
              <a:t>通过比较理解孔乙己的悲剧色彩</a:t>
            </a:r>
          </a:p>
        </p:txBody>
      </p:sp>
      <p:sp>
        <p:nvSpPr>
          <p:cNvPr id="79882" name="Text Box 10"/>
          <p:cNvSpPr txBox="1"/>
          <p:nvPr/>
        </p:nvSpPr>
        <p:spPr>
          <a:xfrm>
            <a:off x="587058" y="1307465"/>
            <a:ext cx="3960812" cy="5889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、人物描写对比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9883" name="Text Box 11"/>
          <p:cNvSpPr txBox="1"/>
          <p:nvPr/>
        </p:nvSpPr>
        <p:spPr>
          <a:xfrm>
            <a:off x="26670" y="2118360"/>
            <a:ext cx="63452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封建社会对孔乙己从精神到肉体的摧残</a:t>
            </a:r>
            <a:r>
              <a:rPr lang="zh-CN" altLang="en-US" sz="28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0492" name="Rectangle 12"/>
          <p:cNvSpPr/>
          <p:nvPr/>
        </p:nvSpPr>
        <p:spPr>
          <a:xfrm>
            <a:off x="3719513" y="1552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ldLvl="0" animBg="1"/>
      <p:bldP spid="79876" grpId="0" bldLvl="0" animBg="1"/>
      <p:bldP spid="79877" grpId="0"/>
      <p:bldP spid="79878" grpId="0"/>
      <p:bldP spid="79879" grpId="0"/>
      <p:bldP spid="79880" grpId="0"/>
      <p:bldP spid="79881" grpId="0"/>
      <p:bldP spid="79882" grpId="0" bldLvl="0" animBg="1"/>
      <p:bldP spid="7988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4" name="组合 105473"/>
          <p:cNvGrpSpPr/>
          <p:nvPr/>
        </p:nvGrpSpPr>
        <p:grpSpPr>
          <a:xfrm>
            <a:off x="0" y="0"/>
            <a:ext cx="4968875" cy="1433513"/>
            <a:chOff x="0" y="0"/>
            <a:chExt cx="3130" cy="903"/>
          </a:xfrm>
        </p:grpSpPr>
        <p:sp>
          <p:nvSpPr>
            <p:cNvPr id="105475" name="棱台 105474"/>
            <p:cNvSpPr/>
            <p:nvPr/>
          </p:nvSpPr>
          <p:spPr>
            <a:xfrm>
              <a:off x="0" y="0"/>
              <a:ext cx="3130" cy="816"/>
            </a:xfrm>
            <a:prstGeom prst="bevel">
              <a:avLst>
                <a:gd name="adj" fmla="val 15931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rgbClr val="FFFFFF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9525" cap="flat" cmpd="sng">
              <a:solidFill>
                <a:srgbClr val="D4989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>
                <a:spcBef>
                  <a:spcPct val="2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endParaRPr sz="4000" dirty="0">
                <a:latin typeface="Times New Roman" panose="02020603050405020304" pitchFamily="18" charset="0"/>
              </a:endParaRPr>
            </a:p>
          </p:txBody>
        </p:sp>
        <p:sp>
          <p:nvSpPr>
            <p:cNvPr id="105476" name="文本框 105475"/>
            <p:cNvSpPr txBox="1"/>
            <p:nvPr/>
          </p:nvSpPr>
          <p:spPr>
            <a:xfrm>
              <a:off x="345" y="70"/>
              <a:ext cx="2526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r>
                <a:rPr lang="zh-CN" altLang="en-US" sz="4000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探究孔乙己周围人物形象</a:t>
              </a:r>
            </a:p>
          </p:txBody>
        </p:sp>
      </p:grpSp>
      <p:grpSp>
        <p:nvGrpSpPr>
          <p:cNvPr id="105477" name="组合 105476"/>
          <p:cNvGrpSpPr/>
          <p:nvPr/>
        </p:nvGrpSpPr>
        <p:grpSpPr>
          <a:xfrm>
            <a:off x="900113" y="1628775"/>
            <a:ext cx="2520950" cy="936625"/>
            <a:chOff x="567" y="1026"/>
            <a:chExt cx="1588" cy="590"/>
          </a:xfrm>
        </p:grpSpPr>
        <p:sp>
          <p:nvSpPr>
            <p:cNvPr id="105478" name="矩形 105477"/>
            <p:cNvSpPr/>
            <p:nvPr/>
          </p:nvSpPr>
          <p:spPr>
            <a:xfrm>
              <a:off x="567" y="1026"/>
              <a:ext cx="1588" cy="59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CCFF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79" name="矩形 105478"/>
            <p:cNvSpPr/>
            <p:nvPr/>
          </p:nvSpPr>
          <p:spPr>
            <a:xfrm>
              <a:off x="612" y="1071"/>
              <a:ext cx="13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2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r>
                <a:rPr lang="zh-CN" altLang="en-US" sz="400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长衫主顾</a:t>
              </a:r>
            </a:p>
          </p:txBody>
        </p:sp>
      </p:grpSp>
      <p:grpSp>
        <p:nvGrpSpPr>
          <p:cNvPr id="105480" name="组合 105479"/>
          <p:cNvGrpSpPr/>
          <p:nvPr/>
        </p:nvGrpSpPr>
        <p:grpSpPr>
          <a:xfrm>
            <a:off x="900113" y="2636838"/>
            <a:ext cx="2520950" cy="792162"/>
            <a:chOff x="567" y="1661"/>
            <a:chExt cx="1588" cy="499"/>
          </a:xfrm>
        </p:grpSpPr>
        <p:sp>
          <p:nvSpPr>
            <p:cNvPr id="105481" name="矩形 105480"/>
            <p:cNvSpPr/>
            <p:nvPr/>
          </p:nvSpPr>
          <p:spPr>
            <a:xfrm>
              <a:off x="567" y="1661"/>
              <a:ext cx="1588" cy="499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CCFF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82" name="矩形 105481"/>
            <p:cNvSpPr/>
            <p:nvPr/>
          </p:nvSpPr>
          <p:spPr>
            <a:xfrm>
              <a:off x="975" y="1661"/>
              <a:ext cx="75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spcBef>
                  <a:spcPct val="2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r>
                <a:rPr lang="zh-CN" altLang="en-US" sz="400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掌柜</a:t>
              </a:r>
            </a:p>
          </p:txBody>
        </p:sp>
      </p:grpSp>
      <p:grpSp>
        <p:nvGrpSpPr>
          <p:cNvPr id="105483" name="组合 105482"/>
          <p:cNvGrpSpPr/>
          <p:nvPr/>
        </p:nvGrpSpPr>
        <p:grpSpPr>
          <a:xfrm>
            <a:off x="900113" y="3500438"/>
            <a:ext cx="2520950" cy="792162"/>
            <a:chOff x="567" y="2205"/>
            <a:chExt cx="1588" cy="499"/>
          </a:xfrm>
        </p:grpSpPr>
        <p:sp>
          <p:nvSpPr>
            <p:cNvPr id="105484" name="矩形 105483"/>
            <p:cNvSpPr/>
            <p:nvPr/>
          </p:nvSpPr>
          <p:spPr>
            <a:xfrm>
              <a:off x="567" y="2205"/>
              <a:ext cx="1588" cy="499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CCFF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85" name="矩形 105484"/>
            <p:cNvSpPr/>
            <p:nvPr/>
          </p:nvSpPr>
          <p:spPr>
            <a:xfrm>
              <a:off x="793" y="2205"/>
              <a:ext cx="107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spcBef>
                  <a:spcPct val="2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r>
                <a:rPr lang="zh-CN" altLang="en-US" sz="400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短衣帮</a:t>
              </a:r>
            </a:p>
          </p:txBody>
        </p:sp>
      </p:grpSp>
      <p:grpSp>
        <p:nvGrpSpPr>
          <p:cNvPr id="105486" name="组合 105485"/>
          <p:cNvGrpSpPr/>
          <p:nvPr/>
        </p:nvGrpSpPr>
        <p:grpSpPr>
          <a:xfrm>
            <a:off x="900113" y="4365625"/>
            <a:ext cx="2520950" cy="792163"/>
            <a:chOff x="567" y="2750"/>
            <a:chExt cx="1588" cy="499"/>
          </a:xfrm>
        </p:grpSpPr>
        <p:sp>
          <p:nvSpPr>
            <p:cNvPr id="105487" name="矩形 105486"/>
            <p:cNvSpPr/>
            <p:nvPr/>
          </p:nvSpPr>
          <p:spPr>
            <a:xfrm>
              <a:off x="567" y="2750"/>
              <a:ext cx="1588" cy="499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CCFF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88" name="矩形 105487"/>
            <p:cNvSpPr/>
            <p:nvPr/>
          </p:nvSpPr>
          <p:spPr>
            <a:xfrm>
              <a:off x="793" y="2750"/>
              <a:ext cx="107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spcBef>
                  <a:spcPct val="2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r>
                <a:rPr lang="zh-CN" altLang="en-US" sz="400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小伙计</a:t>
              </a:r>
            </a:p>
          </p:txBody>
        </p:sp>
      </p:grpSp>
      <p:grpSp>
        <p:nvGrpSpPr>
          <p:cNvPr id="105489" name="组合 105488"/>
          <p:cNvGrpSpPr/>
          <p:nvPr/>
        </p:nvGrpSpPr>
        <p:grpSpPr>
          <a:xfrm>
            <a:off x="900113" y="5300663"/>
            <a:ext cx="2520950" cy="792162"/>
            <a:chOff x="567" y="3339"/>
            <a:chExt cx="1588" cy="499"/>
          </a:xfrm>
        </p:grpSpPr>
        <p:sp>
          <p:nvSpPr>
            <p:cNvPr id="105490" name="矩形 105489"/>
            <p:cNvSpPr/>
            <p:nvPr/>
          </p:nvSpPr>
          <p:spPr>
            <a:xfrm>
              <a:off x="567" y="3339"/>
              <a:ext cx="1588" cy="499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CCFF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91" name="矩形 105490"/>
            <p:cNvSpPr/>
            <p:nvPr/>
          </p:nvSpPr>
          <p:spPr>
            <a:xfrm>
              <a:off x="793" y="3339"/>
              <a:ext cx="107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>
                <a:spcBef>
                  <a:spcPct val="2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r>
                <a:rPr lang="zh-CN" altLang="en-US" sz="400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孩子们</a:t>
              </a:r>
            </a:p>
          </p:txBody>
        </p:sp>
      </p:grpSp>
      <p:grpSp>
        <p:nvGrpSpPr>
          <p:cNvPr id="105492" name="组合 105491"/>
          <p:cNvGrpSpPr/>
          <p:nvPr/>
        </p:nvGrpSpPr>
        <p:grpSpPr>
          <a:xfrm>
            <a:off x="5003800" y="2420938"/>
            <a:ext cx="2665413" cy="2665412"/>
            <a:chOff x="3152" y="1525"/>
            <a:chExt cx="1679" cy="1679"/>
          </a:xfrm>
        </p:grpSpPr>
        <p:sp>
          <p:nvSpPr>
            <p:cNvPr id="105493" name="椭圆 105492"/>
            <p:cNvSpPr/>
            <p:nvPr/>
          </p:nvSpPr>
          <p:spPr>
            <a:xfrm>
              <a:off x="3152" y="1525"/>
              <a:ext cx="1679" cy="16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7DDF7D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94" name="矩形 105493"/>
            <p:cNvSpPr/>
            <p:nvPr/>
          </p:nvSpPr>
          <p:spPr>
            <a:xfrm>
              <a:off x="3424" y="1752"/>
              <a:ext cx="1134" cy="1270"/>
            </a:xfrm>
            <a:prstGeom prst="rect">
              <a:avLst/>
            </a:prstGeom>
          </p:spPr>
          <p:txBody>
            <a:bodyPr wrap="none" fromWordArt="1">
              <a:prstTxWarp prst="textStop">
                <a:avLst>
                  <a:gd name="adj" fmla="val 22222"/>
                </a:avLst>
              </a:prstTxWarp>
              <a:normAutofit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333399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FF0000"/>
                      </a:gs>
                      <a:gs pos="100000">
                        <a:srgbClr val="FF9E87"/>
                      </a:gs>
                    </a:gsLst>
                    <a:lin ang="5400000" scaled="1"/>
                    <a:tileRect/>
                  </a:gradFill>
                  <a:latin typeface="隶书" panose="02010509060101010101" pitchFamily="49" charset="-122"/>
                  <a:ea typeface="隶书" panose="02010509060101010101" pitchFamily="49" charset="-122"/>
                </a:rPr>
                <a:t>笑</a:t>
              </a:r>
            </a:p>
          </p:txBody>
        </p:sp>
      </p:grpSp>
      <p:sp>
        <p:nvSpPr>
          <p:cNvPr id="105495" name="直接连接符 105494"/>
          <p:cNvSpPr/>
          <p:nvPr/>
        </p:nvSpPr>
        <p:spPr>
          <a:xfrm>
            <a:off x="3419475" y="2276475"/>
            <a:ext cx="1657350" cy="1008063"/>
          </a:xfrm>
          <a:prstGeom prst="line">
            <a:avLst/>
          </a:prstGeom>
          <a:ln w="57150" cap="flat" cmpd="sng">
            <a:solidFill>
              <a:srgbClr val="000099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5496" name="直接连接符 105495"/>
          <p:cNvSpPr/>
          <p:nvPr/>
        </p:nvSpPr>
        <p:spPr>
          <a:xfrm>
            <a:off x="3419475" y="3141663"/>
            <a:ext cx="1584325" cy="431800"/>
          </a:xfrm>
          <a:prstGeom prst="line">
            <a:avLst/>
          </a:prstGeom>
          <a:ln w="57150" cap="flat" cmpd="sng">
            <a:solidFill>
              <a:srgbClr val="000099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5497" name="直接连接符 105496"/>
          <p:cNvSpPr/>
          <p:nvPr/>
        </p:nvSpPr>
        <p:spPr>
          <a:xfrm flipV="1">
            <a:off x="3419475" y="3860800"/>
            <a:ext cx="1584325" cy="0"/>
          </a:xfrm>
          <a:prstGeom prst="line">
            <a:avLst/>
          </a:prstGeom>
          <a:ln w="57150" cap="flat" cmpd="sng">
            <a:solidFill>
              <a:srgbClr val="000099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5498" name="直接连接符 105497"/>
          <p:cNvSpPr/>
          <p:nvPr/>
        </p:nvSpPr>
        <p:spPr>
          <a:xfrm flipV="1">
            <a:off x="3348038" y="4076700"/>
            <a:ext cx="1655762" cy="647700"/>
          </a:xfrm>
          <a:prstGeom prst="line">
            <a:avLst/>
          </a:prstGeom>
          <a:ln w="57150" cap="flat" cmpd="sng">
            <a:solidFill>
              <a:srgbClr val="000099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5499" name="直接连接符 105498"/>
          <p:cNvSpPr/>
          <p:nvPr/>
        </p:nvSpPr>
        <p:spPr>
          <a:xfrm flipV="1">
            <a:off x="3419475" y="4292600"/>
            <a:ext cx="1728788" cy="1441450"/>
          </a:xfrm>
          <a:prstGeom prst="line">
            <a:avLst/>
          </a:prstGeom>
          <a:ln w="57150" cap="flat" cmpd="sng">
            <a:solidFill>
              <a:srgbClr val="000099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5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5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5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矩形 78849"/>
          <p:cNvSpPr/>
          <p:nvPr/>
        </p:nvSpPr>
        <p:spPr>
          <a:xfrm>
            <a:off x="250825" y="444500"/>
            <a:ext cx="864235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endParaRPr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1" name="矩形 78850"/>
          <p:cNvSpPr/>
          <p:nvPr/>
        </p:nvSpPr>
        <p:spPr>
          <a:xfrm>
            <a:off x="2268538" y="1052513"/>
            <a:ext cx="6480175" cy="44211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45000"/>
              </a:lnSpc>
            </a:pPr>
            <a:r>
              <a:rPr lang="en-US" altLang="zh-CN" sz="36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第一次，写“掌柜是一副凶脸孔，主顾也没有好声气，教人活泼不得；只有孔乙己到店，才可以笑几声”这里突出“笑”字，既造成悬念，又笼住全文。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冷酷的氛围中突出“笑”，这种“笑”带着冷酷的意味。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矩形 79873"/>
          <p:cNvSpPr/>
          <p:nvPr/>
        </p:nvSpPr>
        <p:spPr>
          <a:xfrm>
            <a:off x="2447925" y="544513"/>
            <a:ext cx="6156325" cy="54340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第二次是孔乙己第一次出场，酒客们拿孔乙己的伤疤来取笑就是拿孔乙己的不幸和痛苦来取乐，勾画出这些人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麻木冷漠的嘴脸，笑声里蕴蓄着悲凉的意味。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酒客们还取笑孔乙己偷书，孔乙己自欺欺人的辩驳更引得众人都哄笑起来。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矩形 80897"/>
          <p:cNvSpPr/>
          <p:nvPr/>
        </p:nvSpPr>
        <p:spPr>
          <a:xfrm>
            <a:off x="2916238" y="1058863"/>
            <a:ext cx="5759450" cy="49418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第三次是酒客们取笑孔乙己“连半个秀才也捞不到”，孔乙己颓唐不安的模样和之乎者也的听不懂的话又引起众人的哄笑。文章着力渲染哄笑的声浪和快活的空气，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笑声迭起，悲凉的意味也就更浓。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矩形 81921"/>
          <p:cNvSpPr/>
          <p:nvPr/>
        </p:nvSpPr>
        <p:spPr>
          <a:xfrm>
            <a:off x="2411413" y="692150"/>
            <a:ext cx="6264275" cy="53990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第四次是孔乙己分茴香豆给孩子们吃，在年幼无知的孩子的面前才能得意忘形的乐一乐，于是这一群孩子都在笑声里走散了。分豆的动作和语言将孔乙己迂腐可笑得穷酸尽相。而孩子们的笑则是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天真无邪的笑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矩形 82945"/>
          <p:cNvSpPr/>
          <p:nvPr/>
        </p:nvSpPr>
        <p:spPr>
          <a:xfrm>
            <a:off x="2411413" y="1052513"/>
            <a:ext cx="6048375" cy="52816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6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第五次是孔乙己第二次出场，孔乙己被打折了腿，已经不成样子了，然而掌柜仍然同平常一样取笑孔乙己。这种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笑声越发显得悲凉，毫无人性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，当时社会人跟人冷漠无情。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xfrm>
            <a:off x="468313" y="260350"/>
            <a:ext cx="2266950" cy="720725"/>
          </a:xfrm>
          <a:gradFill rotWithShape="1">
            <a:gsLst>
              <a:gs pos="0">
                <a:schemeClr val="bg1">
                  <a:alpha val="100000"/>
                </a:schemeClr>
              </a:gs>
              <a:gs pos="50000">
                <a:schemeClr val="tx2">
                  <a:alpha val="100000"/>
                </a:schemeClr>
              </a:gs>
              <a:gs pos="100000">
                <a:schemeClr val="bg1">
                  <a:alpha val="100000"/>
                </a:schemeClr>
              </a:gs>
            </a:gsLst>
            <a:lin ang="5400000" scaled="1"/>
            <a:tileRect/>
          </a:gradFill>
        </p:spPr>
        <p:txBody>
          <a:bodyPr anchor="ctr"/>
          <a:lstStyle/>
          <a:p>
            <a:r>
              <a:rPr lang="zh-CN" altLang="en-US" sz="4000" b="1" i="1" u="sng" dirty="0">
                <a:solidFill>
                  <a:srgbClr val="9C0C32"/>
                </a:solidFill>
              </a:rPr>
              <a:t>文学常识</a:t>
            </a:r>
            <a:r>
              <a:rPr lang="zh-CN" altLang="en-US" sz="4000" dirty="0"/>
              <a:t>　</a:t>
            </a:r>
            <a:endParaRPr lang="zh-CN" altLang="en-US" sz="2400">
              <a:solidFill>
                <a:srgbClr val="0000CC"/>
              </a:solidFill>
            </a:endParaRPr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0" y="1196975"/>
            <a:ext cx="9144000" cy="2449513"/>
          </a:xfrm>
        </p:spPr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ea typeface="黑体" panose="02010609060101010101" pitchFamily="49" charset="-122"/>
              </a:rPr>
              <a:t>鲁迅，原名＿＿＿＿，字豫才，现代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</a:rPr>
              <a:t>_______</a:t>
            </a:r>
            <a:r>
              <a:rPr lang="zh-CN" altLang="en-US" dirty="0">
                <a:solidFill>
                  <a:srgbClr val="000000"/>
                </a:solidFill>
                <a:ea typeface="黑体" panose="02010609060101010101" pitchFamily="49" charset="-122"/>
              </a:rPr>
              <a:t>、＿＿＿、＿＿＿，中国文化革命的主将。作品有小说集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</a:rPr>
              <a:t>_____________</a:t>
            </a:r>
            <a:r>
              <a:rPr lang="zh-CN" altLang="en-US" dirty="0">
                <a:solidFill>
                  <a:srgbClr val="000000"/>
                </a:solidFill>
                <a:ea typeface="黑体" panose="02010609060101010101" pitchFamily="49" charset="-122"/>
              </a:rPr>
              <a:t>，散文集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</a:rPr>
              <a:t>__________</a:t>
            </a:r>
            <a:r>
              <a:rPr lang="zh-CN" altLang="en-US" dirty="0">
                <a:solidFill>
                  <a:srgbClr val="000000"/>
                </a:solidFill>
                <a:ea typeface="黑体" panose="02010609060101010101" pitchFamily="49" charset="-122"/>
              </a:rPr>
              <a:t>，散文诗集</a:t>
            </a:r>
            <a:r>
              <a:rPr lang="en-US" altLang="zh-CN" dirty="0">
                <a:solidFill>
                  <a:srgbClr val="000000"/>
                </a:solidFill>
                <a:ea typeface="黑体" panose="02010609060101010101" pitchFamily="49" charset="-122"/>
              </a:rPr>
              <a:t>________</a:t>
            </a:r>
            <a:r>
              <a:rPr lang="zh-CN" altLang="en-US" dirty="0">
                <a:solidFill>
                  <a:srgbClr val="000000"/>
                </a:solidFill>
                <a:ea typeface="黑体" panose="02010609060101010101" pitchFamily="49" charset="-122"/>
              </a:rPr>
              <a:t>。</a:t>
            </a:r>
          </a:p>
          <a:p>
            <a:endParaRPr lang="zh-CN" altLang="en-US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5300" name="文本框 55299"/>
          <p:cNvSpPr txBox="1"/>
          <p:nvPr/>
        </p:nvSpPr>
        <p:spPr>
          <a:xfrm>
            <a:off x="2554288" y="1125538"/>
            <a:ext cx="15128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周树人</a:t>
            </a:r>
          </a:p>
        </p:txBody>
      </p:sp>
      <p:sp>
        <p:nvSpPr>
          <p:cNvPr id="55301" name="文本框 55300"/>
          <p:cNvSpPr txBox="1"/>
          <p:nvPr/>
        </p:nvSpPr>
        <p:spPr>
          <a:xfrm>
            <a:off x="7019925" y="1196975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文学家</a:t>
            </a:r>
          </a:p>
        </p:txBody>
      </p:sp>
      <p:sp>
        <p:nvSpPr>
          <p:cNvPr id="55302" name="文本框 55301"/>
          <p:cNvSpPr txBox="1"/>
          <p:nvPr/>
        </p:nvSpPr>
        <p:spPr>
          <a:xfrm>
            <a:off x="395288" y="1701800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思想家</a:t>
            </a:r>
          </a:p>
        </p:txBody>
      </p:sp>
      <p:sp>
        <p:nvSpPr>
          <p:cNvPr id="55303" name="文本框 55302"/>
          <p:cNvSpPr txBox="1"/>
          <p:nvPr/>
        </p:nvSpPr>
        <p:spPr>
          <a:xfrm>
            <a:off x="2051050" y="1701800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革命家</a:t>
            </a:r>
          </a:p>
        </p:txBody>
      </p:sp>
      <p:sp>
        <p:nvSpPr>
          <p:cNvPr id="55304" name="文本框 55303"/>
          <p:cNvSpPr txBox="1"/>
          <p:nvPr/>
        </p:nvSpPr>
        <p:spPr>
          <a:xfrm>
            <a:off x="1476375" y="2205038"/>
            <a:ext cx="32400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呐喊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》《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彷徨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</a:p>
        </p:txBody>
      </p:sp>
      <p:sp>
        <p:nvSpPr>
          <p:cNvPr id="55305" name="文本框 55304"/>
          <p:cNvSpPr txBox="1"/>
          <p:nvPr/>
        </p:nvSpPr>
        <p:spPr>
          <a:xfrm>
            <a:off x="6227763" y="2133600"/>
            <a:ext cx="23749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朝花夕拾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</a:p>
        </p:txBody>
      </p:sp>
      <p:sp>
        <p:nvSpPr>
          <p:cNvPr id="55306" name="文本框 55305"/>
          <p:cNvSpPr txBox="1"/>
          <p:nvPr/>
        </p:nvSpPr>
        <p:spPr>
          <a:xfrm>
            <a:off x="1835150" y="2709863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野草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</a:p>
        </p:txBody>
      </p:sp>
      <p:sp>
        <p:nvSpPr>
          <p:cNvPr id="55307" name="矩形 55306"/>
          <p:cNvSpPr/>
          <p:nvPr/>
        </p:nvSpPr>
        <p:spPr>
          <a:xfrm>
            <a:off x="323850" y="3573463"/>
            <a:ext cx="8569325" cy="2376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b="1" dirty="0">
                <a:solidFill>
                  <a:srgbClr val="0000CC"/>
                </a:solidFill>
                <a:ea typeface="华文新魏" panose="02010800040101010101" pitchFamily="2" charset="-122"/>
              </a:rPr>
              <a:t>     </a:t>
            </a:r>
            <a:r>
              <a:rPr lang="zh-CN" altLang="en-US" b="1" dirty="0">
                <a:solidFill>
                  <a:srgbClr val="0000CC"/>
                </a:solidFill>
                <a:ea typeface="华文新魏" panose="02010800040101010101" pitchFamily="2" charset="-122"/>
              </a:rPr>
              <a:t>一副由美国作家斯诺与剧作家姚克合写的悼念鲁迅的挽联，请根据下联补全上联内容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49" charset="-122"/>
              <a:ea typeface="华文新魏" panose="02010800040101010101" pitchFamily="2" charset="-122"/>
            </a:endParaRPr>
          </a:p>
          <a:p>
            <a:pPr lvl="0"/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译著尚未成功，惊闻陨星，中国何人领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 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2800" u="sng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</a:p>
          <a:p>
            <a:pPr lvl="0"/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先生已经作古，痛忆旧雨，文坛从此感彷徨。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8" name="文本框 55307"/>
          <p:cNvSpPr txBox="1"/>
          <p:nvPr/>
        </p:nvSpPr>
        <p:spPr>
          <a:xfrm>
            <a:off x="6474143" y="4472305"/>
            <a:ext cx="1511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呐喊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53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  <p:bldP spid="55300" grpId="0"/>
      <p:bldP spid="55301" grpId="0"/>
      <p:bldP spid="55302" grpId="0"/>
      <p:bldP spid="55303" grpId="0"/>
      <p:bldP spid="55304" grpId="0"/>
      <p:bldP spid="55305" grpId="0"/>
      <p:bldP spid="55306" grpId="0"/>
      <p:bldP spid="55307" grpId="0"/>
      <p:bldP spid="5530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矩形 95233"/>
          <p:cNvSpPr/>
          <p:nvPr/>
        </p:nvSpPr>
        <p:spPr>
          <a:xfrm>
            <a:off x="1476375" y="188913"/>
            <a:ext cx="5903913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400" b="1" dirty="0">
                <a:solidFill>
                  <a:srgbClr val="AB1307"/>
                </a:solidFill>
                <a:latin typeface="楷体_GB2312" pitchFamily="49" charset="-122"/>
                <a:ea typeface="楷体_GB2312" pitchFamily="49" charset="-122"/>
              </a:rPr>
              <a:t>的艺术效果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95235" name="矩形 95234"/>
          <p:cNvSpPr/>
          <p:nvPr/>
        </p:nvSpPr>
        <p:spPr>
          <a:xfrm>
            <a:off x="611188" y="1541463"/>
            <a:ext cx="7777162" cy="4540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小说以“我”为见证人，以“笑”为线索，孔乙己在笑声中出场，在笑声中活动，在笑声中走向死亡。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这哄笑是麻木的笑，这使孔乙己的悲剧更笼上一层令人窒息的悲凉的意味。一面是悲惨的遭遇和伤痛，另一面不是同情和眼泪，而是无聊的逗笑和取乐，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以笑衬悲，更令人悲哀，表示孔乙己的悲剧不是个人的悲剧，而是社会的悲剧，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作品反封建的意义就更加深刻了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95236" name="矩形 95235"/>
          <p:cNvSpPr/>
          <p:nvPr/>
        </p:nvSpPr>
        <p:spPr>
          <a:xfrm>
            <a:off x="323850" y="1052513"/>
            <a:ext cx="8229600" cy="5113337"/>
          </a:xfrm>
          <a:prstGeom prst="rect">
            <a:avLst/>
          </a:prstGeom>
          <a:noFill/>
          <a:ln w="38100" cap="flat" cmpd="sng">
            <a:solidFill>
              <a:srgbClr val="198F5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u="sng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5237" name="文本框 95236"/>
          <p:cNvSpPr txBox="1"/>
          <p:nvPr/>
        </p:nvSpPr>
        <p:spPr>
          <a:xfrm>
            <a:off x="971550" y="0"/>
            <a:ext cx="94615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5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B130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矩形 107521"/>
          <p:cNvSpPr/>
          <p:nvPr/>
        </p:nvSpPr>
        <p:spPr>
          <a:xfrm>
            <a:off x="900113" y="620713"/>
            <a:ext cx="3168650" cy="1519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以乐写哀</a:t>
            </a:r>
          </a:p>
        </p:txBody>
      </p:sp>
      <p:sp>
        <p:nvSpPr>
          <p:cNvPr id="107523" name="矩形 107522"/>
          <p:cNvSpPr/>
          <p:nvPr/>
        </p:nvSpPr>
        <p:spPr>
          <a:xfrm>
            <a:off x="4932363" y="620713"/>
            <a:ext cx="3106737" cy="1519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倍增其哀</a:t>
            </a:r>
          </a:p>
        </p:txBody>
      </p:sp>
      <p:grpSp>
        <p:nvGrpSpPr>
          <p:cNvPr id="107524" name="组合 107523"/>
          <p:cNvGrpSpPr/>
          <p:nvPr/>
        </p:nvGrpSpPr>
        <p:grpSpPr>
          <a:xfrm>
            <a:off x="468313" y="2060575"/>
            <a:ext cx="8675687" cy="3887788"/>
            <a:chOff x="295" y="1298"/>
            <a:chExt cx="5465" cy="2449"/>
          </a:xfrm>
        </p:grpSpPr>
        <p:sp>
          <p:nvSpPr>
            <p:cNvPr id="107525" name="上箭头标注 107524"/>
            <p:cNvSpPr/>
            <p:nvPr/>
          </p:nvSpPr>
          <p:spPr>
            <a:xfrm>
              <a:off x="295" y="1298"/>
              <a:ext cx="5170" cy="2449"/>
            </a:xfrm>
            <a:prstGeom prst="upArrowCallout">
              <a:avLst>
                <a:gd name="adj1" fmla="val 12666"/>
                <a:gd name="adj2" fmla="val 17230"/>
                <a:gd name="adj3" fmla="val 19925"/>
                <a:gd name="adj4" fmla="val 67370"/>
              </a:avLst>
            </a:prstGeom>
            <a:gradFill rotWithShape="1">
              <a:gsLst>
                <a:gs pos="0">
                  <a:srgbClr val="D6B19C">
                    <a:alpha val="64999"/>
                  </a:srgbClr>
                </a:gs>
                <a:gs pos="30000">
                  <a:srgbClr val="D49E6C">
                    <a:alpha val="65899"/>
                  </a:srgbClr>
                </a:gs>
                <a:gs pos="70000">
                  <a:srgbClr val="A65528">
                    <a:alpha val="67099"/>
                  </a:srgbClr>
                </a:gs>
                <a:gs pos="100000">
                  <a:srgbClr val="663012">
                    <a:alpha val="6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26" name="文本框 107525"/>
            <p:cNvSpPr txBox="1"/>
            <p:nvPr/>
          </p:nvSpPr>
          <p:spPr>
            <a:xfrm>
              <a:off x="340" y="2432"/>
              <a:ext cx="5420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r>
                <a:rPr lang="en-US" altLang="zh-CN" sz="40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rPr>
                <a:t>——</a:t>
              </a:r>
              <a:r>
                <a:rPr lang="zh-CN" altLang="en-US" sz="40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rPr>
                <a:t>使小说超越了个人悲剧的范畴，揭示出更广泛的社会悲剧意义</a:t>
              </a: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矩形 106497"/>
          <p:cNvSpPr/>
          <p:nvPr/>
        </p:nvSpPr>
        <p:spPr>
          <a:xfrm>
            <a:off x="0" y="476250"/>
            <a:ext cx="2339975" cy="6623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长衫主顾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掌   柜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丁举人：</a:t>
            </a: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短衣帮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小伙计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孩子们：</a:t>
            </a: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Monotype Sorts" pitchFamily="2" charset="2"/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6499" name="组合 106498"/>
          <p:cNvGrpSpPr/>
          <p:nvPr/>
        </p:nvGrpSpPr>
        <p:grpSpPr>
          <a:xfrm>
            <a:off x="6084940" y="621030"/>
            <a:ext cx="2981555" cy="1295400"/>
            <a:chOff x="4179" y="300"/>
            <a:chExt cx="1372" cy="816"/>
          </a:xfrm>
        </p:grpSpPr>
        <p:sp>
          <p:nvSpPr>
            <p:cNvPr id="106500" name="矩形 106499"/>
            <p:cNvSpPr/>
            <p:nvPr/>
          </p:nvSpPr>
          <p:spPr>
            <a:xfrm>
              <a:off x="4179" y="300"/>
              <a:ext cx="1372" cy="816"/>
            </a:xfrm>
            <a:prstGeom prst="rect">
              <a:avLst/>
            </a:prstGeom>
            <a:gradFill rotWithShape="1">
              <a:gsLst>
                <a:gs pos="0">
                  <a:srgbClr val="CCFF33"/>
                </a:gs>
                <a:gs pos="50000">
                  <a:srgbClr val="FFFF66"/>
                </a:gs>
                <a:gs pos="100000">
                  <a:srgbClr val="CCFF33"/>
                </a:gs>
              </a:gsLst>
              <a:lin ang="0" scaled="1"/>
              <a:tileRect/>
            </a:gradFill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501" name="矩形 106500"/>
            <p:cNvSpPr/>
            <p:nvPr/>
          </p:nvSpPr>
          <p:spPr>
            <a:xfrm>
              <a:off x="4277" y="505"/>
              <a:ext cx="1220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spcBef>
                  <a:spcPct val="2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揭露和批判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6502" name="组合 106501"/>
          <p:cNvGrpSpPr/>
          <p:nvPr/>
        </p:nvGrpSpPr>
        <p:grpSpPr>
          <a:xfrm>
            <a:off x="5876925" y="2801620"/>
            <a:ext cx="2799806" cy="1295400"/>
            <a:chOff x="3533" y="1200"/>
            <a:chExt cx="1459" cy="816"/>
          </a:xfrm>
        </p:grpSpPr>
        <p:sp>
          <p:nvSpPr>
            <p:cNvPr id="106503" name="矩形 106502"/>
            <p:cNvSpPr/>
            <p:nvPr/>
          </p:nvSpPr>
          <p:spPr>
            <a:xfrm>
              <a:off x="3533" y="1200"/>
              <a:ext cx="1459" cy="816"/>
            </a:xfrm>
            <a:prstGeom prst="rect">
              <a:avLst/>
            </a:prstGeom>
            <a:gradFill rotWithShape="1">
              <a:gsLst>
                <a:gs pos="0">
                  <a:srgbClr val="CCFF33"/>
                </a:gs>
                <a:gs pos="50000">
                  <a:srgbClr val="FFFF66"/>
                </a:gs>
                <a:gs pos="100000">
                  <a:srgbClr val="CCFF33"/>
                </a:gs>
              </a:gsLst>
              <a:lin ang="0" scaled="1"/>
              <a:tileRect/>
            </a:gradFill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504" name="矩形 106503"/>
            <p:cNvSpPr/>
            <p:nvPr/>
          </p:nvSpPr>
          <p:spPr>
            <a:xfrm>
              <a:off x="3573" y="1383"/>
              <a:ext cx="1353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2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同情又批判</a:t>
              </a:r>
            </a:p>
          </p:txBody>
        </p:sp>
      </p:grpSp>
      <p:sp>
        <p:nvSpPr>
          <p:cNvPr id="106505" name="右箭头 106504"/>
          <p:cNvSpPr/>
          <p:nvPr/>
        </p:nvSpPr>
        <p:spPr>
          <a:xfrm>
            <a:off x="5364163" y="836613"/>
            <a:ext cx="720725" cy="1152525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FF"/>
              </a:gs>
              <a:gs pos="100000">
                <a:srgbClr val="4B4BC3"/>
              </a:gs>
            </a:gsLst>
            <a:lin ang="0" scaled="1"/>
            <a:tileRect/>
          </a:gra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6" name="矩形 106505"/>
          <p:cNvSpPr/>
          <p:nvPr/>
        </p:nvSpPr>
        <p:spPr>
          <a:xfrm>
            <a:off x="2339975" y="620713"/>
            <a:ext cx="2286000" cy="38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冷酷、鄙视</a:t>
            </a:r>
          </a:p>
        </p:txBody>
      </p:sp>
      <p:sp>
        <p:nvSpPr>
          <p:cNvPr id="106507" name="矩形 106506"/>
          <p:cNvSpPr/>
          <p:nvPr/>
        </p:nvSpPr>
        <p:spPr>
          <a:xfrm>
            <a:off x="2124075" y="1341438"/>
            <a:ext cx="3025775" cy="38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贪婪、无情、冷酷</a:t>
            </a:r>
          </a:p>
        </p:txBody>
      </p:sp>
      <p:sp>
        <p:nvSpPr>
          <p:cNvPr id="106508" name="矩形 106507"/>
          <p:cNvSpPr/>
          <p:nvPr/>
        </p:nvSpPr>
        <p:spPr>
          <a:xfrm>
            <a:off x="2268538" y="3213100"/>
            <a:ext cx="2295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麻木、愚昧</a:t>
            </a:r>
          </a:p>
        </p:txBody>
      </p:sp>
      <p:sp>
        <p:nvSpPr>
          <p:cNvPr id="106509" name="矩形 106508"/>
          <p:cNvSpPr/>
          <p:nvPr/>
        </p:nvSpPr>
        <p:spPr>
          <a:xfrm>
            <a:off x="2163763" y="5251133"/>
            <a:ext cx="320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轻松解脱、鄙视</a:t>
            </a:r>
          </a:p>
        </p:txBody>
      </p:sp>
      <p:sp>
        <p:nvSpPr>
          <p:cNvPr id="106510" name="矩形 106509"/>
          <p:cNvSpPr/>
          <p:nvPr/>
        </p:nvSpPr>
        <p:spPr>
          <a:xfrm>
            <a:off x="2164080" y="5918835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纯真无邪</a:t>
            </a:r>
          </a:p>
        </p:txBody>
      </p:sp>
      <p:sp>
        <p:nvSpPr>
          <p:cNvPr id="106511" name="右箭头 106510"/>
          <p:cNvSpPr/>
          <p:nvPr/>
        </p:nvSpPr>
        <p:spPr>
          <a:xfrm>
            <a:off x="4676140" y="3160395"/>
            <a:ext cx="1223963" cy="576263"/>
          </a:xfrm>
          <a:prstGeom prst="rightArrow">
            <a:avLst>
              <a:gd name="adj1" fmla="val 50000"/>
              <a:gd name="adj2" fmla="val 53099"/>
            </a:avLst>
          </a:prstGeom>
          <a:gradFill rotWithShape="1">
            <a:gsLst>
              <a:gs pos="0">
                <a:srgbClr val="FFFFFF"/>
              </a:gs>
              <a:gs pos="100000">
                <a:srgbClr val="4B4BC3"/>
              </a:gs>
            </a:gsLst>
            <a:lin ang="0" scaled="1"/>
            <a:tileRect/>
          </a:gra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6512" name="组合 106511"/>
          <p:cNvGrpSpPr/>
          <p:nvPr/>
        </p:nvGrpSpPr>
        <p:grpSpPr>
          <a:xfrm>
            <a:off x="4044950" y="4362450"/>
            <a:ext cx="5021580" cy="720725"/>
            <a:chOff x="1701" y="2205"/>
            <a:chExt cx="3447" cy="454"/>
          </a:xfrm>
        </p:grpSpPr>
        <p:sp>
          <p:nvSpPr>
            <p:cNvPr id="106513" name="圆角矩形标注 106512"/>
            <p:cNvSpPr/>
            <p:nvPr/>
          </p:nvSpPr>
          <p:spPr>
            <a:xfrm>
              <a:off x="1701" y="2205"/>
              <a:ext cx="3447" cy="454"/>
            </a:xfrm>
            <a:prstGeom prst="wedgeRoundRectCallout">
              <a:avLst>
                <a:gd name="adj1" fmla="val -61894"/>
                <a:gd name="adj2" fmla="val -113657"/>
                <a:gd name="adj3" fmla="val 16667"/>
              </a:avLst>
            </a:prstGeom>
            <a:gradFill rotWithShape="1">
              <a:gsLst>
                <a:gs pos="0">
                  <a:srgbClr val="FF9F9F"/>
                </a:gs>
                <a:gs pos="50000">
                  <a:srgbClr val="FFFF99"/>
                </a:gs>
                <a:gs pos="100000">
                  <a:srgbClr val="FF9F9F"/>
                </a:gs>
              </a:gsLst>
              <a:lin ang="18900000" scaled="1"/>
              <a:tileRect/>
            </a:gradFill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spcBef>
                  <a:spcPct val="20000"/>
                </a:spcBef>
                <a:buClr>
                  <a:schemeClr val="tx1"/>
                </a:buClr>
                <a:buFont typeface="Monotype Sorts" pitchFamily="2" charset="2"/>
                <a:buNone/>
              </a:pPr>
              <a:endParaRPr sz="4000" dirty="0">
                <a:latin typeface="Times New Roman" panose="02020603050405020304" pitchFamily="18" charset="0"/>
              </a:endParaRPr>
            </a:p>
          </p:txBody>
        </p:sp>
        <p:sp>
          <p:nvSpPr>
            <p:cNvPr id="106514" name="矩形 106513"/>
            <p:cNvSpPr/>
            <p:nvPr/>
          </p:nvSpPr>
          <p:spPr>
            <a:xfrm>
              <a:off x="2109" y="2296"/>
              <a:ext cx="2857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77500" lnSpcReduction="1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“哀其不幸，怒其不争”</a:t>
              </a:r>
            </a:p>
          </p:txBody>
        </p:sp>
      </p:grpSp>
      <p:sp>
        <p:nvSpPr>
          <p:cNvPr id="106518" name="矩形 106517"/>
          <p:cNvSpPr/>
          <p:nvPr/>
        </p:nvSpPr>
        <p:spPr>
          <a:xfrm>
            <a:off x="2195513" y="2060575"/>
            <a:ext cx="3168650" cy="38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倚权仗势，残忍无道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0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2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106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6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20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06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106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68609"/>
          <p:cNvSpPr txBox="1"/>
          <p:nvPr/>
        </p:nvSpPr>
        <p:spPr>
          <a:xfrm>
            <a:off x="268605" y="2833370"/>
            <a:ext cx="8605838" cy="34880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</a:rPr>
              <a:t>　</a:t>
            </a:r>
            <a:r>
              <a:rPr lang="zh-CN" altLang="x-none" sz="2800" b="1" dirty="0">
                <a:solidFill>
                  <a:srgbClr val="3366FF"/>
                </a:solidFill>
                <a:latin typeface="Arial" panose="020B0604020202020204" pitchFamily="34" charset="0"/>
              </a:rPr>
              <a:t> </a:t>
            </a:r>
            <a:r>
              <a:rPr lang="zh-CN" altLang="x-none" sz="32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“大约”表估计、推测， 因为没有人说起这件事，没有确凿的证据。</a:t>
            </a:r>
            <a:r>
              <a:rPr lang="zh-CN" altLang="x-none" sz="3200" b="1" dirty="0">
                <a:latin typeface="Arial" panose="020B0604020202020204" pitchFamily="34" charset="0"/>
              </a:rPr>
              <a:t>而根据 “到现在终于没有见”这样的情况估计，选用</a:t>
            </a:r>
            <a:r>
              <a:rPr lang="zh-CN" altLang="x-none" sz="3200" b="1" dirty="0">
                <a:solidFill>
                  <a:srgbClr val="FF3300"/>
                </a:solidFill>
                <a:latin typeface="Arial" panose="020B0604020202020204" pitchFamily="34" charset="0"/>
              </a:rPr>
              <a:t>“的确死了”表示推测的可靠。</a:t>
            </a:r>
            <a:r>
              <a:rPr lang="zh-CN" altLang="x-none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小说以这一含蓄语句作结尾，让读者自己去想象孔乙己的悲惨结局，思索造成悲剧的社会根源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x-none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言虽尽而意无穷。</a:t>
            </a:r>
          </a:p>
        </p:txBody>
      </p:sp>
      <p:sp>
        <p:nvSpPr>
          <p:cNvPr id="68612" name="文本框 68611"/>
          <p:cNvSpPr txBox="1"/>
          <p:nvPr/>
        </p:nvSpPr>
        <p:spPr>
          <a:xfrm>
            <a:off x="377508" y="1009015"/>
            <a:ext cx="838835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　</a:t>
            </a:r>
            <a:r>
              <a:rPr lang="zh-CN" altLang="en-US" sz="4000" b="1" dirty="0">
                <a:solidFill>
                  <a:srgbClr val="AB1307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请问你是如何理解“我到现在终于没有见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——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大约孔乙己的确死了”这句话的含义的？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0710" y="90805"/>
            <a:ext cx="3510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探究悲剧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ldLvl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70657"/>
          <p:cNvSpPr txBox="1"/>
          <p:nvPr/>
        </p:nvSpPr>
        <p:spPr>
          <a:xfrm>
            <a:off x="215265" y="519430"/>
            <a:ext cx="87137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x-none" sz="4400" b="1" dirty="0"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造成孔乙己悲剧的原因</a:t>
            </a: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有哪些</a:t>
            </a:r>
            <a:r>
              <a:rPr lang="zh-CN" altLang="x-none" sz="4400" b="1" dirty="0"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？</a:t>
            </a:r>
          </a:p>
        </p:txBody>
      </p:sp>
      <p:sp>
        <p:nvSpPr>
          <p:cNvPr id="70659" name="文本框 70658"/>
          <p:cNvSpPr txBox="1"/>
          <p:nvPr/>
        </p:nvSpPr>
        <p:spPr>
          <a:xfrm>
            <a:off x="323850" y="1341438"/>
            <a:ext cx="7345363" cy="725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）根本原因：封建科举制度的毒害。</a:t>
            </a:r>
          </a:p>
        </p:txBody>
      </p:sp>
      <p:sp>
        <p:nvSpPr>
          <p:cNvPr id="70660" name="文本框 70659"/>
          <p:cNvSpPr txBox="1"/>
          <p:nvPr/>
        </p:nvSpPr>
        <p:spPr>
          <a:xfrm>
            <a:off x="323850" y="1916113"/>
            <a:ext cx="8820150" cy="135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）社会原因：贫富悬殊，阶级对立，人</a:t>
            </a:r>
            <a:r>
              <a:rPr lang="zh-CN" altLang="en-US" sz="3200" b="1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际关系的冷漠势利。</a:t>
            </a:r>
          </a:p>
        </p:txBody>
      </p:sp>
      <p:sp>
        <p:nvSpPr>
          <p:cNvPr id="70661" name="文本框 70660"/>
          <p:cNvSpPr txBox="1"/>
          <p:nvPr/>
        </p:nvSpPr>
        <p:spPr>
          <a:xfrm>
            <a:off x="368300" y="3284538"/>
            <a:ext cx="8775700" cy="725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x-none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（3）直接原因：因</a:t>
            </a:r>
            <a:r>
              <a:rPr lang="zh-CN" altLang="en-US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为</a:t>
            </a:r>
            <a:r>
              <a:rPr lang="zh-CN" altLang="x-none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偷窃而遭</a:t>
            </a:r>
            <a:r>
              <a:rPr lang="zh-CN" altLang="en-US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到</a:t>
            </a:r>
            <a:r>
              <a:rPr lang="zh-CN" altLang="x-none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丁举人的毒打</a:t>
            </a:r>
            <a:r>
              <a:rPr lang="zh-CN" altLang="en-US" sz="32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x-none" sz="3200" b="1" dirty="0">
              <a:solidFill>
                <a:srgbClr val="AB1307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0662" name="文本框 70661"/>
          <p:cNvSpPr txBox="1"/>
          <p:nvPr/>
        </p:nvSpPr>
        <p:spPr>
          <a:xfrm>
            <a:off x="468313" y="4221163"/>
            <a:ext cx="7345362" cy="725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）自身原因：好喝懒做，鄙视劳动。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ldLvl="0"/>
      <p:bldP spid="70660" grpId="0" bldLvl="0"/>
      <p:bldP spid="70661" grpId="0" bldLvl="0"/>
      <p:bldP spid="70662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46" name="组合 108545"/>
          <p:cNvGrpSpPr/>
          <p:nvPr/>
        </p:nvGrpSpPr>
        <p:grpSpPr>
          <a:xfrm>
            <a:off x="0" y="0"/>
            <a:ext cx="7667625" cy="1268413"/>
            <a:chOff x="0" y="0"/>
            <a:chExt cx="4830" cy="799"/>
          </a:xfrm>
        </p:grpSpPr>
        <p:sp>
          <p:nvSpPr>
            <p:cNvPr id="108547" name="矩形 108546"/>
            <p:cNvSpPr/>
            <p:nvPr/>
          </p:nvSpPr>
          <p:spPr>
            <a:xfrm>
              <a:off x="0" y="0"/>
              <a:ext cx="4830" cy="799"/>
            </a:xfrm>
            <a:prstGeom prst="rect">
              <a:avLst/>
            </a:prstGeom>
            <a:gradFill rotWithShape="1">
              <a:gsLst>
                <a:gs pos="0">
                  <a:srgbClr val="D6B19C">
                    <a:alpha val="100000"/>
                  </a:srgbClr>
                </a:gs>
                <a:gs pos="30000">
                  <a:srgbClr val="D49E6C">
                    <a:alpha val="100000"/>
                  </a:srgbClr>
                </a:gs>
                <a:gs pos="70000">
                  <a:srgbClr val="A65528">
                    <a:alpha val="100000"/>
                  </a:srgbClr>
                </a:gs>
                <a:gs pos="100000">
                  <a:srgbClr val="663012">
                    <a:alpha val="100000"/>
                  </a:srgbClr>
                </a:gs>
              </a:gsLst>
              <a:lin ang="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48" name="矩形 108547"/>
            <p:cNvSpPr/>
            <p:nvPr/>
          </p:nvSpPr>
          <p:spPr>
            <a:xfrm>
              <a:off x="657" y="0"/>
              <a:ext cx="1905" cy="7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600" b="1">
                  <a:solidFill>
                    <a:srgbClr val="003366"/>
                  </a:solidFill>
                  <a:effectLst>
                    <a:outerShdw dist="35921" dir="2699999" algn="ctr" rotWithShape="0">
                      <a:srgbClr val="C0C0C0">
                        <a:alpha val="80000"/>
                      </a:srgbClr>
                    </a:outerShdw>
                  </a:effectLst>
                  <a:latin typeface="华文行楷" panose="02010800040101010101" charset="-122"/>
                  <a:ea typeface="华文行楷" panose="02010800040101010101" charset="-122"/>
                </a:rPr>
                <a:t>探究主题</a:t>
              </a:r>
            </a:p>
          </p:txBody>
        </p:sp>
      </p:grpSp>
      <p:sp>
        <p:nvSpPr>
          <p:cNvPr id="108549" name="文本框 108548"/>
          <p:cNvSpPr txBox="1"/>
          <p:nvPr/>
        </p:nvSpPr>
        <p:spPr>
          <a:xfrm>
            <a:off x="1116013" y="1341438"/>
            <a:ext cx="7597775" cy="442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en-US" altLang="zh-CN" sz="40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通过孔乙己的悲惨遭遇</a:t>
            </a:r>
            <a:r>
              <a:rPr lang="en-US" altLang="zh-CN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,</a:t>
            </a: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表现了封建社会末期下层知识分子精神和肉体受到的双重摧残</a:t>
            </a:r>
            <a:r>
              <a:rPr lang="en-US" altLang="zh-CN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,</a:t>
            </a: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揭露了封建文化和封建教育的罪恶</a:t>
            </a:r>
            <a:r>
              <a:rPr lang="en-US" altLang="zh-CN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,</a:t>
            </a: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更主要的是</a:t>
            </a:r>
            <a:r>
              <a:rPr lang="en-US" altLang="zh-CN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,</a:t>
            </a: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揭示了民众的精神麻木、思想愚钝的精神状态，小说正是为了揭示社会的这一病态，以“引起疗救的注意” 。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矩形 93188"/>
          <p:cNvSpPr/>
          <p:nvPr/>
        </p:nvSpPr>
        <p:spPr>
          <a:xfrm>
            <a:off x="250825" y="260350"/>
            <a:ext cx="2190750" cy="8651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D0D">
                      <a:alpha val="67999"/>
                    </a:srgbClr>
                  </a:outerShdw>
                </a:effectLst>
                <a:latin typeface="楷体_GB2312" charset="0"/>
                <a:ea typeface="楷体_GB2312" charset="0"/>
              </a:rPr>
              <a:t>拓展延伸</a:t>
            </a:r>
          </a:p>
        </p:txBody>
      </p:sp>
      <p:sp>
        <p:nvSpPr>
          <p:cNvPr id="93190" name="矩形 93189"/>
          <p:cNvSpPr/>
          <p:nvPr/>
        </p:nvSpPr>
        <p:spPr>
          <a:xfrm>
            <a:off x="2268538" y="1125538"/>
            <a:ext cx="5975350" cy="379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x-none" sz="36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小说的结尾并没有明确交代孔乙己的死去，你认为孔乙己死了没有</a:t>
            </a:r>
            <a:r>
              <a:rPr lang="zh-CN" altLang="x-none" sz="3600" b="1" dirty="0">
                <a:solidFill>
                  <a:srgbClr val="AB1307"/>
                </a:solidFill>
                <a:latin typeface="Arial" panose="020B0604020202020204" pitchFamily="34" charset="0"/>
                <a:sym typeface="Times New Roman" panose="02020603050405020304" pitchFamily="18" charset="0"/>
              </a:rPr>
              <a:t>?</a:t>
            </a:r>
            <a:r>
              <a:rPr lang="zh-CN" altLang="x-none" sz="3600" b="1" dirty="0">
                <a:solidFill>
                  <a:srgbClr val="AB1307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请展开想像，写一篇短文来明确交代，300字左右。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/>
          <p:nvPr/>
        </p:nvSpPr>
        <p:spPr>
          <a:xfrm>
            <a:off x="0" y="0"/>
            <a:ext cx="9144000" cy="644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6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新编孔乙己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600" b="1" dirty="0">
                <a:latin typeface="Arial" panose="020B0604020202020204" pitchFamily="34" charset="0"/>
              </a:rPr>
              <a:t>        天太冷了，几乎把一切东西都冻得僵硬，风往北吹，伴着沙石狂飙着，太阳好像离我们那么远，为什么不多给我们一些光热呢？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600" b="1" dirty="0">
                <a:latin typeface="Arial" panose="020B0604020202020204" pitchFamily="34" charset="0"/>
              </a:rPr>
              <a:t>        孔乙己拖着那两只已被打断的腿，用双手撑着地向前艰难地移动着，他依然穿着那件破夹袄，当然已经不能遮住身体，他在寒冷和饥饿的折磨下几乎无法呼吸，嘴里好似不停地叨咕着：“冻死我也，冻死我也</a:t>
            </a:r>
            <a:r>
              <a:rPr lang="en-US" altLang="zh-CN" sz="2600" b="1" dirty="0">
                <a:latin typeface="Arial" panose="020B0604020202020204" pitchFamily="34" charset="0"/>
              </a:rPr>
              <a:t>……”</a:t>
            </a:r>
            <a:r>
              <a:rPr lang="zh-CN" altLang="en-US" sz="2600" b="1" dirty="0">
                <a:latin typeface="Arial" panose="020B0604020202020204" pitchFamily="34" charset="0"/>
              </a:rPr>
              <a:t>就是这样他不知不觉地已经到了菜市场。他看到那些做买卖的都在不停地吆喝着，又都在给那些有钱的长衫主顾低三下四地点头哈腰</a:t>
            </a:r>
            <a:r>
              <a:rPr lang="en-US" altLang="zh-CN" sz="2600" b="1" dirty="0">
                <a:latin typeface="Arial" panose="020B0604020202020204" pitchFamily="34" charset="0"/>
              </a:rPr>
              <a:t>……</a:t>
            </a:r>
            <a:r>
              <a:rPr lang="zh-CN" altLang="en-US" sz="2600" b="1" dirty="0">
                <a:latin typeface="Arial" panose="020B0604020202020204" pitchFamily="34" charset="0"/>
              </a:rPr>
              <a:t>在饥饿的驱使下，他拖着那两条被打断的腿，企盼能够得到一些食物。但是他还是放不下那读书人的架子，不肯说出那句：“给我点饭吃吧！”那买卖人见到这个臭乞丐，好似害怕妨碍他们的生意，连声骂道：“臭乞丐，离我们这远点，别妨碍我们的生意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/>
          <p:nvPr/>
        </p:nvSpPr>
        <p:spPr>
          <a:xfrm>
            <a:off x="179388" y="11113"/>
            <a:ext cx="8964612" cy="6481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否则就废了你。”就在这时从菜市口东面来了一队人马，后面有一座小轿子，见孔乙己坐在街当中，几个当差的过来，把孔乙己连打带骂的赶到了街边。这下可把轿子里的大老爷惊动了。那个大老爷从轿子里出来走到孔乙己跟前，提提嗓子喊道：“我范老爷如今乃是爱民如子的大好人，哎！当差的，拿几个馒头给这个乞丐。”孔乙己见几个干馒头扔了下来，为了保持读书人的架子并没有理睬。这个反老爷见到孔乙己不理他的馒头。话题一转，双眉倒竖，由刚才的心平气和突变晴天霹雳，把那尖嘴猴腮一噘便骂道：“呀哈！你这个臭乞丐，真不识抬举，你这个现世宝、癞蛤蟆，你在这真是影响市容</a:t>
            </a:r>
            <a:r>
              <a:rPr lang="en-US" altLang="zh-CN" sz="2400" b="1" dirty="0"/>
              <a:t>……”</a:t>
            </a:r>
            <a:r>
              <a:rPr lang="zh-CN" altLang="en-US" sz="2400" b="1" dirty="0"/>
              <a:t>就这样孔乙己又遭受了一次拳脚的洗礼。把那已经非常破烂的衣服打得更加破烂，使孔乙己的身上又多了几处伤口。可是在这拳打脚踢中似乎夹杂着一个声音：“非礼也</a:t>
            </a:r>
            <a:r>
              <a:rPr lang="en-US" altLang="zh-CN" sz="2400" b="1" dirty="0"/>
              <a:t>……</a:t>
            </a:r>
            <a:r>
              <a:rPr lang="zh-CN" altLang="en-US" sz="2400" b="1" dirty="0"/>
              <a:t>非礼也</a:t>
            </a:r>
            <a:r>
              <a:rPr lang="en-US" altLang="zh-CN" sz="2400" b="1" dirty="0"/>
              <a:t>……”</a:t>
            </a:r>
            <a:r>
              <a:rPr lang="zh-CN" altLang="en-US" sz="2400" b="1" dirty="0"/>
              <a:t>这个范老爷的所作所为好似会使每一个人快乐，在众人的围观下，孔乙己好像被人观赏演戏的猴子一样。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        慢慢的人群散去了，也许是他们认为没有什么好戏可看了吧。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占位符 56321"/>
          <p:cNvSpPr>
            <a:spLocks noGrp="1"/>
          </p:cNvSpPr>
          <p:nvPr>
            <p:ph type="body" idx="1"/>
          </p:nvPr>
        </p:nvSpPr>
        <p:spPr>
          <a:xfrm>
            <a:off x="0" y="260350"/>
            <a:ext cx="5003800" cy="6165850"/>
          </a:xfrm>
        </p:spPr>
        <p:txBody>
          <a:bodyPr/>
          <a:lstStyle/>
          <a:p>
            <a:pPr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孔乙己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写于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1918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年冬天，最初发表于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1919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新青年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，后收入小说集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呐喊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。这是鲁迅创作的第二篇白话小说，也是他继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狂人日记</a:t>
            </a:r>
            <a:r>
              <a:rPr lang="en-US" altLang="zh-CN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之后的又一篇讨伐封建制度和封建文化的战斗檄文。 </a:t>
            </a:r>
          </a:p>
        </p:txBody>
      </p:sp>
      <p:pic>
        <p:nvPicPr>
          <p:cNvPr id="56323" name="图片 56322" descr="孔乙己1"/>
          <p:cNvPicPr>
            <a:picLocks noChangeAspect="1"/>
          </p:cNvPicPr>
          <p:nvPr/>
        </p:nvPicPr>
        <p:blipFill>
          <a:blip r:embed="rId2">
            <a:lum bright="-29999" contrast="48000"/>
          </a:blip>
          <a:srcRect l="4681" t="17336" r="3911" b="31482"/>
          <a:stretch>
            <a:fillRect/>
          </a:stretch>
        </p:blipFill>
        <p:spPr>
          <a:xfrm>
            <a:off x="5219700" y="0"/>
            <a:ext cx="39243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0" y="2273300"/>
            <a:ext cx="9036496" cy="2308324"/>
          </a:xfrm>
          <a:prstGeom prst="rect">
            <a:avLst/>
          </a:prstGeom>
          <a:noFill/>
          <a:ln w="38100" cap="flat" cmpd="dbl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304800" indent="-304800"/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1、小说的三</a:t>
            </a:r>
            <a:r>
              <a:rPr lang="zh-CN" altLang="x-none" sz="3600" b="1" dirty="0" smtClean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要素</a:t>
            </a:r>
            <a:r>
              <a:rPr lang="zh-CN" altLang="en-US" sz="3600" b="1" dirty="0" smtClean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是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</a:t>
            </a:r>
            <a:r>
              <a:rPr lang="zh-CN" altLang="en-US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  </a:t>
            </a:r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</a:t>
            </a:r>
            <a:r>
              <a:rPr lang="zh-CN" altLang="en-US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　　</a:t>
            </a:r>
            <a:r>
              <a:rPr lang="zh-CN" altLang="en-US" sz="3600" b="1" dirty="0" smtClean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  </a:t>
            </a:r>
            <a:r>
              <a:rPr lang="zh-CN" altLang="x-none" sz="28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 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</a:t>
            </a:r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</a:p>
          <a:p>
            <a:pPr marL="304800" indent="-304800"/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2、故事情节</a:t>
            </a:r>
            <a:r>
              <a:rPr lang="zh-CN" altLang="en-US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可</a:t>
            </a:r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分</a:t>
            </a:r>
            <a:r>
              <a:rPr lang="zh-CN" altLang="en-US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为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</a:t>
            </a:r>
            <a:r>
              <a:rPr lang="zh-CN" altLang="en-US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</a:t>
            </a:r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  </a:t>
            </a:r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  </a:t>
            </a:r>
            <a:r>
              <a:rPr lang="zh-CN" altLang="en-US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x-none" sz="28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    </a:t>
            </a:r>
            <a:r>
              <a:rPr lang="zh-CN" altLang="x-none" sz="3600" b="1" dirty="0" smtClean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四</a:t>
            </a:r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部分。</a:t>
            </a:r>
          </a:p>
          <a:p>
            <a:pPr marL="304800" indent="-304800"/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3、小说的环境</a:t>
            </a:r>
            <a:r>
              <a:rPr lang="zh-CN" altLang="en-US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主要</a:t>
            </a:r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包括</a:t>
            </a:r>
            <a:r>
              <a:rPr lang="zh-CN" altLang="en-US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</a:t>
            </a:r>
            <a:r>
              <a:rPr lang="zh-CN" altLang="x-none" sz="28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   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</a:t>
            </a:r>
            <a:r>
              <a:rPr lang="zh-CN" altLang="en-US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   </a:t>
            </a:r>
            <a:r>
              <a:rPr lang="zh-CN" altLang="x-none" sz="28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  </a:t>
            </a:r>
            <a:r>
              <a:rPr lang="zh-CN" altLang="x-none" sz="3600" b="1" u="sng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</a:t>
            </a:r>
            <a:r>
              <a:rPr lang="zh-CN" altLang="x-none" sz="3600" b="1" dirty="0">
                <a:solidFill>
                  <a:srgbClr val="AB1307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11276" name="文本框 11275"/>
          <p:cNvSpPr txBox="1"/>
          <p:nvPr/>
        </p:nvSpPr>
        <p:spPr>
          <a:xfrm>
            <a:off x="684213" y="333375"/>
            <a:ext cx="8135937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rgbClr val="AB13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小说是一种文学体裁，以刻画人物形象为中心，通过完整的故事情节和具体的环境描写来反映社会生活。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  <p:bldP spid="1127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 dirty="0">
                <a:ea typeface="华文新魏" panose="02010800040101010101" pitchFamily="2" charset="-122"/>
              </a:rPr>
              <a:t>小说阅读习惯</a:t>
            </a:r>
            <a:endParaRPr lang="en-US" altLang="zh-CN" b="1" dirty="0">
              <a:ea typeface="华文新魏" panose="02010800040101010101" pitchFamily="2" charset="-122"/>
            </a:endParaRPr>
          </a:p>
        </p:txBody>
      </p:sp>
      <p:sp>
        <p:nvSpPr>
          <p:cNvPr id="17411" name="Rectangle 3"/>
          <p:cNvSpPr/>
          <p:nvPr/>
        </p:nvSpPr>
        <p:spPr>
          <a:xfrm>
            <a:off x="684213" y="1773238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r>
              <a:rPr lang="zh-CN" altLang="en-US" sz="4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阅读小说应该从哪几个方面入手？</a:t>
            </a:r>
          </a:p>
        </p:txBody>
      </p:sp>
      <p:sp>
        <p:nvSpPr>
          <p:cNvPr id="17412" name="Text Box 4"/>
          <p:cNvSpPr txBox="1"/>
          <p:nvPr/>
        </p:nvSpPr>
        <p:spPr>
          <a:xfrm>
            <a:off x="1116013" y="3644900"/>
            <a:ext cx="1943100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故事情节</a:t>
            </a:r>
          </a:p>
        </p:txBody>
      </p:sp>
      <p:sp>
        <p:nvSpPr>
          <p:cNvPr id="17413" name="Text Box 5"/>
          <p:cNvSpPr txBox="1"/>
          <p:nvPr/>
        </p:nvSpPr>
        <p:spPr>
          <a:xfrm>
            <a:off x="5436096" y="3623408"/>
            <a:ext cx="2303463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环境描写</a:t>
            </a:r>
          </a:p>
        </p:txBody>
      </p:sp>
      <p:sp>
        <p:nvSpPr>
          <p:cNvPr id="17414" name="Text Box 6"/>
          <p:cNvSpPr txBox="1"/>
          <p:nvPr/>
        </p:nvSpPr>
        <p:spPr>
          <a:xfrm>
            <a:off x="3346450" y="3623408"/>
            <a:ext cx="1944688" cy="51911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人物形象</a:t>
            </a:r>
          </a:p>
        </p:txBody>
      </p:sp>
      <p:sp>
        <p:nvSpPr>
          <p:cNvPr id="17415" name="AutoShape 7"/>
          <p:cNvSpPr/>
          <p:nvPr/>
        </p:nvSpPr>
        <p:spPr>
          <a:xfrm rot="5400000">
            <a:off x="4164013" y="2682875"/>
            <a:ext cx="381000" cy="3455988"/>
          </a:xfrm>
          <a:prstGeom prst="rightBrace">
            <a:avLst>
              <a:gd name="adj1" fmla="val 75464"/>
              <a:gd name="adj2" fmla="val 49977"/>
            </a:avLst>
          </a:prstGeom>
          <a:noFill/>
          <a:ln w="9525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419475" y="4724400"/>
            <a:ext cx="1871663" cy="579438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主题思想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0730" name="下箭头 30729"/>
          <p:cNvSpPr/>
          <p:nvPr/>
        </p:nvSpPr>
        <p:spPr>
          <a:xfrm>
            <a:off x="4211638" y="5300663"/>
            <a:ext cx="144462" cy="719137"/>
          </a:xfrm>
          <a:prstGeom prst="downArrow">
            <a:avLst>
              <a:gd name="adj1" fmla="val 50000"/>
              <a:gd name="adj2" fmla="val 12438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1" name="文本框 30730"/>
          <p:cNvSpPr txBox="1"/>
          <p:nvPr/>
        </p:nvSpPr>
        <p:spPr>
          <a:xfrm>
            <a:off x="2742565" y="6019800"/>
            <a:ext cx="3082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语言与艺术手法</a:t>
            </a:r>
            <a:endParaRPr lang="zh-CN" altLang="en-US" sz="3200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600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600" decel="100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600" decel="100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0" decel="100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0" decel="100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307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 bldLvl="0" animBg="1"/>
      <p:bldP spid="174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/>
          </p:cNvSpPr>
          <p:nvPr>
            <p:ph type="body" sz="half" idx="1"/>
          </p:nvPr>
        </p:nvSpPr>
        <p:spPr>
          <a:xfrm>
            <a:off x="98425" y="1049338"/>
            <a:ext cx="8891588" cy="5722938"/>
          </a:xfrm>
        </p:spPr>
        <p:txBody>
          <a:bodyPr vert="horz" wrap="square" lIns="91440" tIns="45720" rIns="91440" bIns="45720" anchor="t"/>
          <a:lstStyle/>
          <a:p>
            <a:pPr eaLnBrk="1" fontAlgn="base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要求：</a:t>
            </a:r>
          </a:p>
          <a:p>
            <a:pPr eaLnBrk="1" fontAlgn="base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）标出自然段序号；</a:t>
            </a:r>
          </a:p>
          <a:p>
            <a:pPr eaLnBrk="1" fontAlgn="base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）积累字词。</a:t>
            </a:r>
          </a:p>
          <a:p>
            <a:pPr eaLnBrk="1" fontAlgn="base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3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）标识出能表现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情节发展的语句</a:t>
            </a:r>
            <a:r>
              <a:rPr lang="zh-CN" altLang="en-US" sz="3600" b="1" u="sng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（时间的发展、地点的转换、感情的变化等，一般在段首。）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，理清线索、情节的发展。</a:t>
            </a:r>
          </a:p>
          <a:p>
            <a:pPr eaLnBrk="1" fontAlgn="base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4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）标注出小说中的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插叙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成分。</a:t>
            </a:r>
          </a:p>
          <a:p>
            <a:pPr eaLnBrk="1" fontAlgn="base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5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）标识出文中的</a:t>
            </a:r>
            <a:r>
              <a:rPr lang="zh-CN" altLang="en-US" sz="3600" b="1" u="wavyHeavy" strike="noStrike" noProof="1">
                <a:solidFill>
                  <a:srgbClr val="FF000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人物及批注人物描写的语句段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。</a:t>
            </a:r>
          </a:p>
          <a:p>
            <a:pPr eaLnBrk="1" fontAlgn="base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6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</a:t>
            </a:r>
            <a:r>
              <a:rPr lang="zh-CN" altLang="en-US" sz="3600" b="1" u="wavyHeavy" strike="noStrike" noProof="1">
                <a:solidFill>
                  <a:srgbClr val="00000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画出文中</a:t>
            </a:r>
            <a:r>
              <a:rPr lang="zh-CN" altLang="en-US" sz="3600" b="1" u="wavyHeavy" strike="noStrike" noProof="1">
                <a:solidFill>
                  <a:srgbClr val="FF000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环境描写</a:t>
            </a:r>
            <a:r>
              <a:rPr lang="zh-CN" altLang="en-US" sz="3600" b="1" u="wavyHeavy" strike="noStrike" noProof="1">
                <a:solidFill>
                  <a:srgbClr val="00000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的语句</a:t>
            </a:r>
            <a:r>
              <a:rPr lang="zh-CN" altLang="en-US" sz="3600" b="1" strike="noStrike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。</a:t>
            </a:r>
            <a:endParaRPr lang="zh-CN" altLang="en-US" sz="3600" b="1" strike="noStrike" noProof="1">
              <a:solidFill>
                <a:srgbClr val="660066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fontAlgn="base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strike="noStrike" noProof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0243" name="WordArt 4"/>
          <p:cNvSpPr>
            <a:spLocks noTextEdit="1"/>
          </p:cNvSpPr>
          <p:nvPr/>
        </p:nvSpPr>
        <p:spPr>
          <a:xfrm>
            <a:off x="1090613" y="163513"/>
            <a:ext cx="4667250" cy="576262"/>
          </a:xfrm>
          <a:prstGeom prst="rect">
            <a:avLst/>
          </a:prstGeom>
        </p:spPr>
        <p:txBody>
          <a:bodyPr wrap="none" fromWordArt="1">
            <a:normAutofit fontScale="92500" lnSpcReduction="10000"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速读小说  养成习惯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24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4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4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4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4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24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build="p"/>
      <p:bldP spid="102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文本框 110595"/>
          <p:cNvSpPr txBox="1"/>
          <p:nvPr/>
        </p:nvSpPr>
        <p:spPr>
          <a:xfrm>
            <a:off x="755650" y="404813"/>
            <a:ext cx="39608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读准字音</a:t>
            </a:r>
          </a:p>
        </p:txBody>
      </p:sp>
      <p:sp>
        <p:nvSpPr>
          <p:cNvPr id="110597" name="文本框 110596"/>
          <p:cNvSpPr txBox="1"/>
          <p:nvPr/>
        </p:nvSpPr>
        <p:spPr>
          <a:xfrm>
            <a:off x="611188" y="1412875"/>
            <a:ext cx="7848600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阔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绰 </a:t>
            </a:r>
            <a:r>
              <a:rPr lang="zh-CN" altLang="en-US" sz="3600" b="1" dirty="0">
                <a:latin typeface="Arial" panose="020B0604020202020204" pitchFamily="34" charset="0"/>
              </a:rPr>
              <a:t>          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舀 </a:t>
            </a:r>
            <a:r>
              <a:rPr lang="zh-CN" altLang="en-US" sz="3600" b="1" dirty="0">
                <a:latin typeface="Arial" panose="020B0604020202020204" pitchFamily="34" charset="0"/>
              </a:rPr>
              <a:t>         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羼</a:t>
            </a:r>
            <a:r>
              <a:rPr lang="zh-CN" altLang="en-US" sz="3600" b="1" dirty="0">
                <a:latin typeface="Arial" panose="020B0604020202020204" pitchFamily="34" charset="0"/>
              </a:rPr>
              <a:t>水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绽</a:t>
            </a:r>
            <a:r>
              <a:rPr lang="zh-CN" altLang="en-US" sz="3600" b="1" dirty="0">
                <a:latin typeface="Arial" panose="020B0604020202020204" pitchFamily="34" charset="0"/>
              </a:rPr>
              <a:t>出           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颓</a:t>
            </a:r>
            <a:r>
              <a:rPr lang="zh-CN" altLang="en-US" sz="3600" b="1" dirty="0">
                <a:latin typeface="Arial" panose="020B0604020202020204" pitchFamily="34" charset="0"/>
              </a:rPr>
              <a:t>唐       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蘸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打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折</a:t>
            </a:r>
            <a:r>
              <a:rPr lang="zh-CN" altLang="en-US" sz="3600" b="1" dirty="0">
                <a:latin typeface="Arial" panose="020B0604020202020204" pitchFamily="34" charset="0"/>
              </a:rPr>
              <a:t>                  附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和 </a:t>
            </a:r>
            <a:r>
              <a:rPr lang="zh-CN" altLang="en-US" sz="3600" b="1" dirty="0">
                <a:latin typeface="Arial" panose="020B0604020202020204" pitchFamily="34" charset="0"/>
              </a:rPr>
              <a:t>             笔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砚</a:t>
            </a:r>
            <a:r>
              <a:rPr lang="zh-CN" altLang="en-US" sz="3600" b="1" dirty="0">
                <a:latin typeface="Arial" panose="020B0604020202020204" pitchFamily="34" charset="0"/>
              </a:rPr>
              <a:t>               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咸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亨</a:t>
            </a:r>
            <a:r>
              <a:rPr lang="zh-CN" altLang="en-US" sz="3600" b="1" dirty="0">
                <a:latin typeface="Arial" panose="020B0604020202020204" pitchFamily="34" charset="0"/>
              </a:rPr>
              <a:t>             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荤</a:t>
            </a:r>
            <a:r>
              <a:rPr lang="zh-CN" altLang="en-US" sz="3600" b="1" dirty="0">
                <a:latin typeface="Arial" panose="020B0604020202020204" pitchFamily="34" charset="0"/>
              </a:rPr>
              <a:t>菜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不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屑</a:t>
            </a:r>
            <a:r>
              <a:rPr lang="zh-CN" altLang="en-US" sz="3600" b="1" dirty="0">
                <a:latin typeface="Arial" panose="020B0604020202020204" pitchFamily="34" charset="0"/>
              </a:rPr>
              <a:t>置辩</a:t>
            </a: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10598" name="文本框 110597"/>
          <p:cNvSpPr txBox="1"/>
          <p:nvPr/>
        </p:nvSpPr>
        <p:spPr>
          <a:xfrm>
            <a:off x="1763713" y="1484313"/>
            <a:ext cx="14414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chuò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599" name="文本框 110598"/>
          <p:cNvSpPr txBox="1"/>
          <p:nvPr/>
        </p:nvSpPr>
        <p:spPr>
          <a:xfrm>
            <a:off x="4643438" y="1412875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yǎo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0" name="文本框 110599"/>
          <p:cNvSpPr txBox="1"/>
          <p:nvPr/>
        </p:nvSpPr>
        <p:spPr>
          <a:xfrm>
            <a:off x="7524750" y="1484313"/>
            <a:ext cx="1619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chàn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1" name="文本框 110600"/>
          <p:cNvSpPr txBox="1"/>
          <p:nvPr/>
        </p:nvSpPr>
        <p:spPr>
          <a:xfrm>
            <a:off x="1763713" y="2349500"/>
            <a:ext cx="1223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zhàn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2" name="文本框 110601"/>
          <p:cNvSpPr txBox="1"/>
          <p:nvPr/>
        </p:nvSpPr>
        <p:spPr>
          <a:xfrm>
            <a:off x="4932363" y="2276475"/>
            <a:ext cx="14398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tuí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3" name="文本框 110602"/>
          <p:cNvSpPr txBox="1"/>
          <p:nvPr/>
        </p:nvSpPr>
        <p:spPr>
          <a:xfrm>
            <a:off x="7380288" y="2276475"/>
            <a:ext cx="1512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zhàn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4" name="文本框 110603"/>
          <p:cNvSpPr txBox="1"/>
          <p:nvPr/>
        </p:nvSpPr>
        <p:spPr>
          <a:xfrm>
            <a:off x="1835150" y="3213100"/>
            <a:ext cx="1655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shé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5" name="文本框 110604"/>
          <p:cNvSpPr txBox="1"/>
          <p:nvPr/>
        </p:nvSpPr>
        <p:spPr>
          <a:xfrm>
            <a:off x="5003800" y="3141663"/>
            <a:ext cx="11509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hè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6" name="文本框 110605"/>
          <p:cNvSpPr txBox="1"/>
          <p:nvPr/>
        </p:nvSpPr>
        <p:spPr>
          <a:xfrm>
            <a:off x="7596188" y="3068638"/>
            <a:ext cx="15478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err="1">
                <a:solidFill>
                  <a:schemeClr val="accent2"/>
                </a:solidFill>
                <a:latin typeface="Arial" panose="020B0604020202020204" pitchFamily="34" charset="0"/>
              </a:rPr>
              <a:t>yàn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7" name="文本框 110606"/>
          <p:cNvSpPr txBox="1"/>
          <p:nvPr/>
        </p:nvSpPr>
        <p:spPr>
          <a:xfrm>
            <a:off x="1835150" y="4005263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chemeClr val="accent2"/>
                </a:solidFill>
                <a:latin typeface="Arial" panose="020B0604020202020204" pitchFamily="34" charset="0"/>
              </a:rPr>
              <a:t>hēng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8" name="文本框 110607"/>
          <p:cNvSpPr txBox="1"/>
          <p:nvPr/>
        </p:nvSpPr>
        <p:spPr>
          <a:xfrm>
            <a:off x="5148263" y="3933825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hūn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0609" name="文本框 110608"/>
          <p:cNvSpPr txBox="1"/>
          <p:nvPr/>
        </p:nvSpPr>
        <p:spPr>
          <a:xfrm>
            <a:off x="2916238" y="4868863"/>
            <a:ext cx="2160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err="1">
                <a:solidFill>
                  <a:schemeClr val="accent2"/>
                </a:solidFill>
                <a:latin typeface="Arial" panose="020B0604020202020204" pitchFamily="34" charset="0"/>
              </a:rPr>
              <a:t>xiè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110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10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11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/>
      <p:bldP spid="110599" grpId="0"/>
      <p:bldP spid="110600" grpId="0"/>
      <p:bldP spid="110601" grpId="0"/>
      <p:bldP spid="110602" grpId="0"/>
      <p:bldP spid="110603" grpId="0"/>
      <p:bldP spid="110604" grpId="0"/>
      <p:bldP spid="110605" grpId="0"/>
      <p:bldP spid="110606" grpId="0"/>
      <p:bldP spid="110607" grpId="0"/>
      <p:bldP spid="110608" grpId="0"/>
      <p:bldP spid="1106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文本占位符 111618"/>
          <p:cNvSpPr>
            <a:spLocks noGrp="1"/>
          </p:cNvSpPr>
          <p:nvPr>
            <p:ph type="body" idx="1"/>
          </p:nvPr>
        </p:nvSpPr>
        <p:spPr>
          <a:xfrm>
            <a:off x="311150" y="1988840"/>
            <a:ext cx="9010650" cy="3079750"/>
          </a:xfrm>
        </p:spPr>
        <p:txBody>
          <a:bodyPr/>
          <a:lstStyle/>
          <a:p>
            <a:pPr lvl="3" algn="l"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酒店里的人取笑孔乙己偷东西（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4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段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</a:t>
            </a:r>
          </a:p>
          <a:p>
            <a:pPr lvl="3" algn="l"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酒店里的人取笑孔乙己未进 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学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6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段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</a:t>
            </a:r>
          </a:p>
          <a:p>
            <a:pPr lvl="3" algn="l"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孔乙己教小伙计写字。            （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7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段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</a:t>
            </a:r>
          </a:p>
          <a:p>
            <a:pPr lvl="3" algn="l"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孔乙己给孩子们吃茴香豆。     （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8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段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</a:t>
            </a:r>
          </a:p>
          <a:p>
            <a:pPr lvl="3" algn="l"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孔乙己用手走到酒店喝酒。     （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10</a:t>
            </a:r>
            <a:r>
              <a:rPr lang="zh-CN" altLang="en-US" sz="3200" b="1" dirty="0" smtClean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段</a:t>
            </a:r>
            <a:r>
              <a:rPr lang="zh-CN" altLang="en-US" sz="32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</a:t>
            </a:r>
            <a:endParaRPr lang="zh-CN" altLang="en-US" sz="3200" b="1" dirty="0">
              <a:solidFill>
                <a:schemeClr val="accent2"/>
              </a:solidFill>
            </a:endParaRPr>
          </a:p>
          <a:p>
            <a:pPr lvl="3" algn="l">
              <a:buNone/>
            </a:pPr>
            <a:endParaRPr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111620" name="文本框 111619"/>
          <p:cNvSpPr txBox="1"/>
          <p:nvPr/>
        </p:nvSpPr>
        <p:spPr>
          <a:xfrm>
            <a:off x="514350" y="1119505"/>
            <a:ext cx="86042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话题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：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小说直接写孔乙己的情节有哪些？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58190" y="165735"/>
            <a:ext cx="3382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阅读探究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古瓶荷花">
  <a:themeElements>
    <a:clrScheme name="古瓶荷花 3">
      <a:dk1>
        <a:srgbClr val="000000"/>
      </a:dk1>
      <a:lt1>
        <a:srgbClr val="CCFFCC"/>
      </a:lt1>
      <a:dk2>
        <a:srgbClr val="E88A00"/>
      </a:dk2>
      <a:lt2>
        <a:srgbClr val="C0C0C0"/>
      </a:lt2>
      <a:accent1>
        <a:srgbClr val="CCECFF"/>
      </a:accent1>
      <a:accent2>
        <a:srgbClr val="336600"/>
      </a:accent2>
      <a:accent3>
        <a:srgbClr val="E2FFE2"/>
      </a:accent3>
      <a:accent4>
        <a:srgbClr val="000000"/>
      </a:accent4>
      <a:accent5>
        <a:srgbClr val="E2F4FF"/>
      </a:accent5>
      <a:accent6>
        <a:srgbClr val="2D5C00"/>
      </a:accent6>
      <a:hlink>
        <a:srgbClr val="3333CC"/>
      </a:hlink>
      <a:folHlink>
        <a:srgbClr val="3399FF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2681</Words>
  <Application>Microsoft Office PowerPoint</Application>
  <PresentationFormat>全屏显示(4:3)</PresentationFormat>
  <Paragraphs>270</Paragraphs>
  <Slides>38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3" baseType="lpstr">
      <vt:lpstr>默认设计模板</vt:lpstr>
      <vt:lpstr>1_默认设计模板</vt:lpstr>
      <vt:lpstr>吉祥如意</vt:lpstr>
      <vt:lpstr>古瓶荷花</vt:lpstr>
      <vt:lpstr>Bitmap Image</vt:lpstr>
      <vt:lpstr>PowerPoint 演示文稿</vt:lpstr>
      <vt:lpstr>PowerPoint 演示文稿</vt:lpstr>
      <vt:lpstr>文学常识　</vt:lpstr>
      <vt:lpstr>PowerPoint 演示文稿</vt:lpstr>
      <vt:lpstr>PowerPoint 演示文稿</vt:lpstr>
      <vt:lpstr>小说阅读习惯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xx</cp:lastModifiedBy>
  <cp:revision>37</cp:revision>
  <dcterms:created xsi:type="dcterms:W3CDTF">2010-01-17T09:17:00Z</dcterms:created>
  <dcterms:modified xsi:type="dcterms:W3CDTF">2019-02-27T09:57:00Z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