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5"/>
  </p:notesMasterIdLst>
  <p:sldIdLst>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 id="481" r:id="rId227"/>
    <p:sldId id="482" r:id="rId228"/>
    <p:sldId id="483" r:id="rId229"/>
    <p:sldId id="484" r:id="rId230"/>
    <p:sldId id="485" r:id="rId231"/>
    <p:sldId id="486" r:id="rId232"/>
    <p:sldId id="487" r:id="rId233"/>
    <p:sldId id="488" r:id="rId234"/>
    <p:sldId id="489" r:id="rId235"/>
    <p:sldId id="490" r:id="rId236"/>
    <p:sldId id="491" r:id="rId237"/>
    <p:sldId id="492" r:id="rId238"/>
    <p:sldId id="493" r:id="rId239"/>
    <p:sldId id="494" r:id="rId240"/>
    <p:sldId id="495" r:id="rId241"/>
    <p:sldId id="496" r:id="rId242"/>
    <p:sldId id="497" r:id="rId243"/>
    <p:sldId id="498" r:id="rId244"/>
    <p:sldId id="499" r:id="rId245"/>
    <p:sldId id="500" r:id="rId246"/>
    <p:sldId id="501" r:id="rId247"/>
    <p:sldId id="502" r:id="rId248"/>
    <p:sldId id="503" r:id="rId249"/>
    <p:sldId id="504" r:id="rId250"/>
    <p:sldId id="505" r:id="rId251"/>
    <p:sldId id="506" r:id="rId252"/>
    <p:sldId id="507" r:id="rId253"/>
    <p:sldId id="508" r:id="rId254"/>
    <p:sldId id="509" r:id="rId255"/>
    <p:sldId id="510" r:id="rId256"/>
    <p:sldId id="511" r:id="rId257"/>
    <p:sldId id="512" r:id="rId258"/>
    <p:sldId id="513" r:id="rId259"/>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notesMaster" Target="notesMasters/notesMaster1.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2" Type="http://schemas.openxmlformats.org/officeDocument/2006/relationships/tableStyles" Target="tableStyles.xml"/><Relationship Id="rId261" Type="http://schemas.openxmlformats.org/officeDocument/2006/relationships/viewProps" Target="viewProps.xml"/><Relationship Id="rId260" Type="http://schemas.openxmlformats.org/officeDocument/2006/relationships/presProps" Target="presProps.xml"/><Relationship Id="rId26" Type="http://schemas.openxmlformats.org/officeDocument/2006/relationships/slide" Target="slides/slide24.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3.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2.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1.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20.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9.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8.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7.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6.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5.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4.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3.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2.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1.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10.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214.xml"/><Relationship Id="rId3" Type="http://schemas.openxmlformats.org/officeDocument/2006/relationships/slide" Target="slide131.xml"/><Relationship Id="rId2" Type="http://schemas.openxmlformats.org/officeDocument/2006/relationships/slide" Target="slide114.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jpeg"/><Relationship Id="rId1" Type="http://schemas.openxmlformats.org/officeDocument/2006/relationships/image" Target="../media/image13.jpe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42.xml"/><Relationship Id="rId2" Type="http://schemas.openxmlformats.org/officeDocument/2006/relationships/slide" Target="slide132.xml"/><Relationship Id="rId1" Type="http://schemas.openxmlformats.org/officeDocument/2006/relationships/image" Target="../media/image1.jpe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5.jpe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5.jpeg"/></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2.xml"/><Relationship Id="rId2" Type="http://schemas.openxmlformats.org/officeDocument/2006/relationships/slide" Target="slide3.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232.xml"/><Relationship Id="rId2" Type="http://schemas.openxmlformats.org/officeDocument/2006/relationships/slide" Target="slide215.xml"/><Relationship Id="rId1" Type="http://schemas.openxmlformats.org/officeDocument/2006/relationships/image" Target="../media/image1.jpeg"/></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95417" y="2725107"/>
            <a:ext cx="4548216" cy="1513211"/>
            <a:chOff x="12810338" y="6010238"/>
            <a:chExt cx="10196337" cy="3932457"/>
          </a:xfrm>
        </p:grpSpPr>
        <p:sp>
          <p:nvSpPr>
            <p:cNvPr id="16" name="TextBox 15"/>
            <p:cNvSpPr txBox="1"/>
            <p:nvPr/>
          </p:nvSpPr>
          <p:spPr>
            <a:xfrm>
              <a:off x="13493639" y="6010238"/>
              <a:ext cx="9513036" cy="1191449"/>
            </a:xfrm>
            <a:prstGeom prst="rect">
              <a:avLst/>
            </a:prstGeom>
            <a:noFill/>
          </p:spPr>
          <p:txBody>
            <a:bodyPr wrap="square" rtlCol="0">
              <a:spAutoFit/>
            </a:bodyPr>
            <a:lstStyle/>
            <a:p>
              <a:r>
                <a:rPr lang="zh-CN" altLang="en-US" sz="2385" b="1" dirty="0">
                  <a:solidFill>
                    <a:srgbClr val="EF8340"/>
                  </a:solidFill>
                  <a:latin typeface="微软雅黑" panose="020B0503020204020204" charset="-122"/>
                  <a:ea typeface="微软雅黑" panose="020B0503020204020204" charset="-122"/>
                </a:rPr>
                <a:t>专题十二   </a:t>
              </a:r>
              <a:r>
                <a:rPr lang="en-US" altLang="zh-CN" sz="2385" b="1" dirty="0">
                  <a:solidFill>
                    <a:srgbClr val="EF8340"/>
                  </a:solidFill>
                  <a:latin typeface="微软雅黑" panose="020B0503020204020204" charset="-122"/>
                  <a:ea typeface="微软雅黑" panose="020B0503020204020204" charset="-122"/>
                </a:rPr>
                <a:t>PART 12 </a:t>
              </a:r>
              <a:r>
                <a:rPr lang="zh-CN" altLang="en-US" sz="2385" b="1" dirty="0">
                  <a:solidFill>
                    <a:srgbClr val="EF8340"/>
                  </a:solidFill>
                  <a:latin typeface="微软雅黑" panose="020B0503020204020204" charset="-122"/>
                  <a:ea typeface="微软雅黑" panose="020B0503020204020204" charset="-122"/>
                </a:rPr>
                <a:t>　</a:t>
              </a:r>
              <a:endParaRPr lang="zh-CN" altLang="en-US" sz="238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0338" y="7242958"/>
              <a:ext cx="10001320" cy="2699737"/>
            </a:xfrm>
            <a:prstGeom prst="rect">
              <a:avLst/>
            </a:prstGeom>
            <a:noFill/>
          </p:spPr>
          <p:txBody>
            <a:bodyPr wrap="square" rtlCol="0">
              <a:spAutoFit/>
            </a:bodyPr>
            <a:lstStyle/>
            <a:p>
              <a:r>
                <a:rPr lang="zh-CN" altLang="en-US" sz="3080" b="1" dirty="0">
                  <a:latin typeface="微软雅黑" panose="020B0503020204020204" charset="-122"/>
                  <a:ea typeface="微软雅黑" panose="020B0503020204020204" charset="-122"/>
                </a:rPr>
                <a:t>实用类文本阅读</a:t>
              </a:r>
              <a:r>
                <a:rPr lang="en-US" altLang="zh-CN" sz="3080" b="1" dirty="0">
                  <a:latin typeface="微软雅黑" panose="020B0503020204020204" charset="-122"/>
                  <a:ea typeface="微软雅黑" panose="020B0503020204020204" charset="-122"/>
                </a:rPr>
                <a:t>——</a:t>
              </a:r>
              <a:r>
                <a:rPr lang="zh-CN" altLang="en-US" sz="3080" b="1" dirty="0">
                  <a:latin typeface="微软雅黑" panose="020B0503020204020204" charset="-122"/>
                  <a:ea typeface="微软雅黑" panose="020B0503020204020204" charset="-122"/>
                </a:rPr>
                <a:t>新</a:t>
              </a:r>
              <a:endParaRPr lang="en-US" altLang="zh-CN" sz="3080" b="1" dirty="0">
                <a:latin typeface="微软雅黑" panose="020B0503020204020204" charset="-122"/>
                <a:ea typeface="微软雅黑" panose="020B0503020204020204" charset="-122"/>
              </a:endParaRPr>
            </a:p>
            <a:p>
              <a:r>
                <a:rPr lang="zh-CN" altLang="en-US" sz="3080" b="1" dirty="0">
                  <a:latin typeface="微软雅黑" panose="020B0503020204020204" charset="-122"/>
                  <a:ea typeface="微软雅黑" panose="020B0503020204020204" charset="-122"/>
                </a:rPr>
                <a:t>闻、调查报告、科普文</a:t>
              </a:r>
              <a:endParaRPr lang="zh-CN" altLang="en-US" sz="3080" b="1" dirty="0">
                <a:latin typeface="微软雅黑" panose="020B0503020204020204" charset="-122"/>
                <a:ea typeface="微软雅黑" panose="020B0503020204020204" charset="-122"/>
              </a:endParaRPr>
            </a:p>
          </p:txBody>
        </p:sp>
      </p:grpSp>
      <p:cxnSp>
        <p:nvCxnSpPr>
          <p:cNvPr id="19" name="直接连接符 18"/>
          <p:cNvCxnSpPr/>
          <p:nvPr/>
        </p:nvCxnSpPr>
        <p:spPr>
          <a:xfrm>
            <a:off x="476602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067926" y="4216043"/>
            <a:ext cx="4488810" cy="55308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第</a:t>
            </a:r>
            <a:r>
              <a:rPr lang="en-US" altLang="zh-CN" sz="1500" dirty="0">
                <a:latin typeface="微软雅黑" panose="020B0503020204020204" charset="-122"/>
                <a:ea typeface="微软雅黑" panose="020B0503020204020204" charset="-122"/>
                <a:hlinkClick r:id="rId1" action="ppaction://hlinksldjump"/>
              </a:rPr>
              <a:t>1</a:t>
            </a:r>
            <a:r>
              <a:rPr lang="zh-CN" altLang="en-US" sz="1500" dirty="0">
                <a:latin typeface="微软雅黑" panose="020B0503020204020204" charset="-122"/>
                <a:ea typeface="微软雅黑" panose="020B0503020204020204" charset="-122"/>
                <a:hlinkClick r:id="rId1" action="ppaction://hlinksldjump"/>
              </a:rPr>
              <a:t>讲</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微突破</a:t>
            </a:r>
            <a:r>
              <a:rPr lang="zh-CN" altLang="en-US" sz="1500" dirty="0">
                <a:latin typeface="微软雅黑" panose="020B0503020204020204" charset="-122"/>
                <a:ea typeface="微软雅黑" panose="020B0503020204020204" charset="-122"/>
                <a:sym typeface="+mn-ea"/>
                <a:hlinkClick r:id="rId2" action="ppaction://hlinksldjump"/>
              </a:rPr>
              <a:t>│</a:t>
            </a:r>
            <a:r>
              <a:rPr lang="zh-CN" altLang="en-US" sz="1500" dirty="0">
                <a:latin typeface="微软雅黑" panose="020B0503020204020204" charset="-122"/>
                <a:ea typeface="微软雅黑" panose="020B0503020204020204" charset="-122"/>
                <a:sym typeface="+mn-ea"/>
                <a:hlinkClick r:id="rId3" action="ppaction://hlinksldjump"/>
              </a:rPr>
              <a:t>第</a:t>
            </a:r>
            <a:r>
              <a:rPr lang="en-US" altLang="zh-CN" sz="1500" dirty="0">
                <a:latin typeface="微软雅黑" panose="020B0503020204020204" charset="-122"/>
                <a:ea typeface="微软雅黑" panose="020B0503020204020204" charset="-122"/>
                <a:sym typeface="+mn-ea"/>
                <a:hlinkClick r:id="rId3" action="ppaction://hlinksldjump"/>
              </a:rPr>
              <a:t>2</a:t>
            </a:r>
            <a:r>
              <a:rPr lang="zh-CN" altLang="en-US" sz="1500" dirty="0">
                <a:latin typeface="微软雅黑" panose="020B0503020204020204" charset="-122"/>
                <a:ea typeface="微软雅黑" panose="020B0503020204020204" charset="-122"/>
                <a:sym typeface="+mn-ea"/>
                <a:hlinkClick r:id="rId3" action="ppaction://hlinksldjump"/>
              </a:rPr>
              <a:t>讲</a:t>
            </a:r>
            <a:r>
              <a:rPr lang="zh-CN" altLang="en-US" sz="1500" dirty="0">
                <a:latin typeface="微软雅黑" panose="020B0503020204020204" charset="-122"/>
                <a:ea typeface="微软雅黑" panose="020B0503020204020204" charset="-122"/>
                <a:sym typeface="+mn-ea"/>
                <a:hlinkClick r:id="rId2" action="ppaction://hlinksldjump"/>
              </a:rPr>
              <a:t>│</a:t>
            </a:r>
            <a:r>
              <a:rPr lang="zh-CN" altLang="en-US" sz="1500" dirty="0">
                <a:latin typeface="微软雅黑" panose="020B0503020204020204" charset="-122"/>
                <a:ea typeface="微软雅黑" panose="020B0503020204020204" charset="-122"/>
                <a:sym typeface="+mn-ea"/>
                <a:hlinkClick r:id="rId4" action="ppaction://hlinksldjump"/>
              </a:rPr>
              <a:t>第</a:t>
            </a:r>
            <a:r>
              <a:rPr lang="en-US" altLang="zh-CN" sz="1500" dirty="0">
                <a:latin typeface="微软雅黑" panose="020B0503020204020204" charset="-122"/>
                <a:ea typeface="微软雅黑" panose="020B0503020204020204" charset="-122"/>
                <a:sym typeface="+mn-ea"/>
                <a:hlinkClick r:id="rId4" action="ppaction://hlinksldjump"/>
              </a:rPr>
              <a:t>3</a:t>
            </a:r>
            <a:r>
              <a:rPr lang="zh-CN" altLang="en-US" sz="1500" dirty="0">
                <a:latin typeface="微软雅黑" panose="020B0503020204020204" charset="-122"/>
                <a:ea typeface="微软雅黑" panose="020B0503020204020204" charset="-122"/>
                <a:sym typeface="+mn-ea"/>
                <a:hlinkClick r:id="rId4" action="ppaction://hlinksldjump"/>
              </a:rPr>
              <a:t>讲</a:t>
            </a:r>
            <a:endParaRPr lang="zh-CN" altLang="en-US" sz="1500" dirty="0">
              <a:latin typeface="微软雅黑" panose="020B0503020204020204" charset="-122"/>
              <a:ea typeface="微软雅黑" panose="020B0503020204020204" charset="-122"/>
            </a:endParaRPr>
          </a:p>
          <a:p>
            <a:endParaRPr lang="zh-CN" altLang="en-US" sz="150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2071273"/>
            <a:ext cx="7619048" cy="18287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120383"/>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本题考查对非连续性新闻材料内容的理解能力。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项强加因果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欧洲和日本都还在犹豫不决”并不能推导出“尚未涉足这些领域”的结论。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775968" y="1987029"/>
            <a:ext cx="7613898"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10" name="表格 9"/>
          <p:cNvGraphicFramePr>
            <a:graphicFrameLocks noGrp="1"/>
          </p:cNvGraphicFramePr>
          <p:nvPr/>
        </p:nvGraphicFramePr>
        <p:xfrm>
          <a:off x="859095" y="2453513"/>
          <a:ext cx="7530465" cy="2019300"/>
        </p:xfrm>
        <a:graphic>
          <a:graphicData uri="http://schemas.openxmlformats.org/drawingml/2006/table">
            <a:tbl>
              <a:tblPr/>
              <a:tblGrid>
                <a:gridCol w="554355"/>
                <a:gridCol w="6976110"/>
              </a:tblGrid>
              <a:tr h="201930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总览全文</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整体把握。面对一篇新闻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要善于抓住关键语句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厘清全文脉络</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了解作品的新闻事实和作者的观点态度</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对全文有一个整体认识和把握。</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选准角度</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以小见大。在切合题目要求的前提下</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选准切入点尤为重要</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提出的问题要具体</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提出的方法要具有操作性</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提出的建议要有针对性。</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不蔓不枝</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力求简明。对作品进行个性化阅读和有创意的解读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语言要精练、简明、严谨。力求做到语言表述的简洁、流畅和规范</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775968" y="1987029"/>
            <a:ext cx="7613898"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10" name="表格 9"/>
          <p:cNvGraphicFramePr>
            <a:graphicFrameLocks noGrp="1"/>
          </p:cNvGraphicFramePr>
          <p:nvPr/>
        </p:nvGraphicFramePr>
        <p:xfrm>
          <a:off x="859095" y="2453513"/>
          <a:ext cx="7530465" cy="1682750"/>
        </p:xfrm>
        <a:graphic>
          <a:graphicData uri="http://schemas.openxmlformats.org/drawingml/2006/table">
            <a:tbl>
              <a:tblPr/>
              <a:tblGrid>
                <a:gridCol w="554355"/>
                <a:gridCol w="6976110"/>
              </a:tblGrid>
              <a:tr h="168275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步骤</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明确观点。如果题目给出了可供选择的观点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要明确选择哪一个</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如果题目要求表达自己的观点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要用准确的语句表达。</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陈述理由。这是答案的核心部分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理由要充分、合理。陈述理由分两个方面</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一是要紧扣文本多方分析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二是要联系现实、人生进行文本外分析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这一点要视题干要求而定</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。答案要层次清晰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语言流畅</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多角度回答</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1979041"/>
            <a:ext cx="7697024" cy="314960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中国的生育政策从产生的那一天起始终在实践中不断调整和完善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一直处于动态调整的“进行时”。</a:t>
            </a:r>
            <a:r>
              <a:rPr lang="en-US" altLang="zh-CN" sz="1695" kern="100" dirty="0">
                <a:latin typeface="微软雅黑" panose="020B0503020204020204" charset="-122"/>
                <a:ea typeface="微软雅黑" panose="020B0503020204020204" charset="-122"/>
                <a:cs typeface="Courier New" panose="02070309020205020404" pitchFamily="49" charset="0"/>
              </a:rPr>
              <a:t>20</a:t>
            </a:r>
            <a:r>
              <a:rPr lang="zh-CN" altLang="en-US" sz="1695" kern="100" dirty="0">
                <a:latin typeface="微软雅黑" panose="020B0503020204020204" charset="-122"/>
                <a:ea typeface="微软雅黑" panose="020B0503020204020204" charset="-122"/>
                <a:cs typeface="Courier New" panose="02070309020205020404" pitchFamily="49" charset="0"/>
              </a:rPr>
              <a:t>世纪</a:t>
            </a:r>
            <a:r>
              <a:rPr lang="en-US" altLang="zh-CN" sz="1695" kern="100" dirty="0">
                <a:latin typeface="微软雅黑" panose="020B0503020204020204" charset="-122"/>
                <a:ea typeface="微软雅黑" panose="020B0503020204020204" charset="-122"/>
                <a:cs typeface="Courier New" panose="02070309020205020404" pitchFamily="49" charset="0"/>
              </a:rPr>
              <a:t>70</a:t>
            </a:r>
            <a:r>
              <a:rPr lang="zh-CN" altLang="en-US" sz="1695" kern="100" dirty="0">
                <a:latin typeface="微软雅黑" panose="020B0503020204020204" charset="-122"/>
                <a:ea typeface="微软雅黑" panose="020B0503020204020204" charset="-122"/>
                <a:cs typeface="Courier New" panose="02070309020205020404" pitchFamily="49" charset="0"/>
              </a:rPr>
              <a:t>年代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为控制人口过快增长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缓解人口与经济社会、资源环境的紧张关系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我国开始全面推行计划生育政策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提倡少生优生。</a:t>
            </a:r>
            <a:r>
              <a:rPr lang="en-US" altLang="zh-CN" sz="1695" kern="100" dirty="0">
                <a:latin typeface="微软雅黑" panose="020B0503020204020204" charset="-122"/>
                <a:ea typeface="微软雅黑" panose="020B0503020204020204" charset="-122"/>
                <a:cs typeface="Courier New" panose="02070309020205020404" pitchFamily="49" charset="0"/>
              </a:rPr>
              <a:t>1980</a:t>
            </a:r>
            <a:r>
              <a:rPr lang="zh-CN" altLang="en-US" sz="1695" kern="100" dirty="0">
                <a:latin typeface="微软雅黑" panose="020B0503020204020204" charset="-122"/>
                <a:ea typeface="微软雅黑" panose="020B0503020204020204" charset="-122"/>
                <a:cs typeface="Courier New" panose="02070309020205020404" pitchFamily="49" charset="0"/>
              </a:rPr>
              <a:t>年党中央发表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关于控制我国人口增长问题致全体共产党员、共青团员的公开信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提倡“一对夫妇只生育一个孩子”</a:t>
            </a:r>
            <a:r>
              <a:rPr lang="en-US" altLang="zh-CN" sz="1695" kern="100" dirty="0">
                <a:latin typeface="微软雅黑" panose="020B0503020204020204" charset="-122"/>
                <a:ea typeface="微软雅黑" panose="020B0503020204020204" charset="-122"/>
                <a:cs typeface="Courier New" panose="02070309020205020404" pitchFamily="49" charset="0"/>
              </a:rPr>
              <a:t>;1982</a:t>
            </a:r>
            <a:r>
              <a:rPr lang="zh-CN" altLang="en-US" sz="1695" kern="100" dirty="0">
                <a:latin typeface="微软雅黑" panose="020B0503020204020204" charset="-122"/>
                <a:ea typeface="微软雅黑" panose="020B0503020204020204" charset="-122"/>
                <a:cs typeface="Courier New" panose="02070309020205020404" pitchFamily="49" charset="0"/>
              </a:rPr>
              <a:t>年在党的“十二大”上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计划生育被确定为一项基本国策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一孩政策被严格执行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违者将受到惩处。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81965" y="1939268"/>
            <a:ext cx="7697024" cy="4169410"/>
          </a:xfrm>
          <a:prstGeom prst="rect">
            <a:avLst/>
          </a:prstGeom>
          <a:noFill/>
        </p:spPr>
        <p:txBody>
          <a:bodyPr wrap="square" rtlCol="0">
            <a:spAutoFit/>
          </a:bodyPr>
          <a:lstStyle/>
          <a:p>
            <a:pPr indent="972185">
              <a:lnSpc>
                <a:spcPct val="130000"/>
              </a:lnSpc>
            </a:pPr>
            <a:r>
              <a:rPr lang="zh-CN" altLang="en-US" sz="1695" dirty="0">
                <a:latin typeface="微软雅黑" panose="020B0503020204020204" charset="-122"/>
                <a:ea typeface="微软雅黑" panose="020B0503020204020204" charset="-122"/>
              </a:rPr>
              <a:t>生育有计划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但计划并非一成不变。进入新世纪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我国人口发展呈现出重大转折性变化。尽管人口基数大的基本国情未根本改变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但生育率低、出生人口性别比例失调、人口老龄化、独生子女家庭数量增长等人口结构性问题也正日益成为影响经济和社会发展的重要因素。“我国生育率已有</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多年低于实现世代交替所需的更替水平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多年处于世界低生育水平国家行列。”中国人民大学人口与发展研究中心教授顾宝昌说。目前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我国劳动年龄人口已经开始减少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年轻劳动力出现急剧萎缩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同时养老负担加大。在此背景之下</a:t>
            </a:r>
            <a:r>
              <a:rPr lang="en-US" altLang="zh-CN" sz="1695" dirty="0">
                <a:latin typeface="微软雅黑" panose="020B0503020204020204" charset="-122"/>
                <a:ea typeface="微软雅黑" panose="020B0503020204020204" charset="-122"/>
              </a:rPr>
              <a:t>,2013</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11</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党的十八届三中全会审议通过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中共中央关于全面深化改革若干重大问题的决定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。决定提出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坚持计划生育的基本国策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启动实施单独二孩政策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逐步调整完善生育政策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促进人口长期均衡发展。</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10</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党的十八届五中全会又进一步提出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全面实施一对夫妇可生育两个孩子政策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该政策从</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日开始实施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我国计生政策进入全面二孩时代。</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81965" y="1939268"/>
            <a:ext cx="7697024"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972185">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第一财经日报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报道称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与单独二孩相比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全面二孩是一个进步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但还远远不够。根据中国的性别比和女婴存活率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每对夫妇需要生育至少</a:t>
            </a:r>
            <a:r>
              <a:rPr lang="en-US" altLang="zh-CN" sz="1695" dirty="0">
                <a:latin typeface="微软雅黑" panose="020B0503020204020204" charset="-122"/>
                <a:ea typeface="微软雅黑" panose="020B0503020204020204" charset="-122"/>
              </a:rPr>
              <a:t>2.2</a:t>
            </a:r>
            <a:r>
              <a:rPr lang="zh-CN" altLang="en-US" sz="1695" dirty="0">
                <a:latin typeface="微软雅黑" panose="020B0503020204020204" charset="-122"/>
                <a:ea typeface="微软雅黑" panose="020B0503020204020204" charset="-122"/>
              </a:rPr>
              <a:t>个孩子才能达到更替水平。全面放开二孩之后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即使全国所有夫妇都生育</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个孩子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生育率也只有</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低于更替水平。何况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近年来的生育意愿调查结果显示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中国人的平均生育意愿只有大约</a:t>
            </a:r>
            <a:r>
              <a:rPr lang="en-US" altLang="zh-CN" sz="1695" dirty="0">
                <a:latin typeface="微软雅黑" panose="020B0503020204020204" charset="-122"/>
                <a:ea typeface="微软雅黑" panose="020B0503020204020204" charset="-122"/>
              </a:rPr>
              <a:t>1.8</a:t>
            </a:r>
            <a:r>
              <a:rPr lang="zh-CN" altLang="en-US" sz="1695" dirty="0">
                <a:latin typeface="微软雅黑" panose="020B0503020204020204" charset="-122"/>
                <a:ea typeface="微软雅黑" panose="020B0503020204020204" charset="-122"/>
              </a:rPr>
              <a:t>个孩子。再加上有些夫妇虽然想生孩子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但患了不孕不育症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中国人口协会发布的调查结果显示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中国不孕不育患者占育龄人口的</a:t>
            </a:r>
            <a:r>
              <a:rPr lang="en-US" altLang="zh-CN" sz="1695" dirty="0">
                <a:latin typeface="微软雅黑" panose="020B0503020204020204" charset="-122"/>
                <a:ea typeface="微软雅黑" panose="020B0503020204020204" charset="-122"/>
              </a:rPr>
              <a:t>12.5%)</a:t>
            </a:r>
            <a:r>
              <a:rPr lang="zh-CN" altLang="en-US" sz="1695" dirty="0">
                <a:latin typeface="微软雅黑" panose="020B0503020204020204" charset="-122"/>
                <a:ea typeface="微软雅黑" panose="020B0503020204020204" charset="-122"/>
              </a:rPr>
              <a:t>而不能生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即使全面放开二孩政策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中国的实际生育率仍然会远远低于更替水平。</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81965" y="1939268"/>
            <a:ext cx="7697024"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媒体调查显示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全面放开二孩政策后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大家还是有很多担忧的。超过五成的被调查者最担心二孩的教育问题</a:t>
            </a:r>
            <a:r>
              <a:rPr lang="en-US" altLang="zh-CN" sz="1695" dirty="0">
                <a:latin typeface="微软雅黑" panose="020B0503020204020204" charset="-122"/>
                <a:ea typeface="微软雅黑" panose="020B0503020204020204" charset="-122"/>
              </a:rPr>
              <a:t>,21%</a:t>
            </a:r>
            <a:r>
              <a:rPr lang="zh-CN" altLang="en-US" sz="1695" dirty="0">
                <a:latin typeface="微软雅黑" panose="020B0503020204020204" charset="-122"/>
                <a:ea typeface="微软雅黑" panose="020B0503020204020204" charset="-122"/>
              </a:rPr>
              <a:t>的被调查者表示担心生育二孩后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现有的医疗卫生体制不能提供充分的保障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还有不少被调查者对现行的养老金体制和就业难问题表示了担心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但更值得注意的一个数据是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绝大部分被调查者</a:t>
            </a:r>
            <a:r>
              <a:rPr lang="en-US" altLang="zh-CN" sz="1695" dirty="0">
                <a:latin typeface="微软雅黑" panose="020B0503020204020204" charset="-122"/>
                <a:ea typeface="微软雅黑" panose="020B0503020204020204" charset="-122"/>
              </a:rPr>
              <a:t>(67%)</a:t>
            </a:r>
            <a:r>
              <a:rPr lang="zh-CN" altLang="en-US" sz="1695" dirty="0">
                <a:latin typeface="微软雅黑" panose="020B0503020204020204" charset="-122"/>
                <a:ea typeface="微软雅黑" panose="020B0503020204020204" charset="-122"/>
              </a:rPr>
              <a:t>认为一个完美的家庭中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两个孩子”是不可或缺的重要因素。这说明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公众为不生二孩所选择的理由经过了“斤斤计较”的计算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但从人性和情感角度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他们大多数仍然认可二孩的价值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只是在现实面前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人性被迫让位于计算。因此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如何通过健全社会保障制度等改革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让“想生”变成“敢生”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全面放开二孩政策才有可能真正落地。</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81965" y="1939268"/>
            <a:ext cx="7697024" cy="1790065"/>
          </a:xfrm>
          <a:prstGeom prst="rect">
            <a:avLst/>
          </a:prstGeom>
          <a:noFill/>
        </p:spPr>
        <p:txBody>
          <a:bodyPr wrap="square" rtlCol="0">
            <a:spAutoFit/>
          </a:bodyPr>
          <a:lstStyle/>
          <a:p>
            <a:pPr indent="972185">
              <a:lnSpc>
                <a:spcPct val="130000"/>
              </a:lnSpc>
            </a:pPr>
            <a:r>
              <a:rPr lang="zh-CN" altLang="en-US" sz="1695" dirty="0">
                <a:latin typeface="微软雅黑" panose="020B0503020204020204" charset="-122"/>
                <a:ea typeface="微软雅黑" panose="020B0503020204020204" charset="-122"/>
              </a:rPr>
              <a:t>另外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从欧洲各国和韩国、新加坡的生育政策来看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政府补贴鼓励生育也扭转不了人口数量减少的大趋势。因此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简单把人口当作一种国家资源来进行管理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效率确实不高。要使人口政策改革更有效率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需要转变思路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即不以计划经济的思维看待人口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不将人口作为一种资源来进行管理和干预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而是使生孩子成为“家庭”的自主权利。</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81965" y="1939268"/>
            <a:ext cx="7697024"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indent="972185">
              <a:lnSpc>
                <a:spcPct val="130000"/>
              </a:lnSpc>
            </a:pPr>
            <a:r>
              <a:rPr lang="zh-CN" altLang="en-US" sz="1695" dirty="0">
                <a:latin typeface="微软雅黑" panose="020B0503020204020204" charset="-122"/>
                <a:ea typeface="微软雅黑" panose="020B0503020204020204" charset="-122"/>
              </a:rPr>
              <a:t>长期以来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社会上一些企业招收女员工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就有“已婚已育优先考虑”的潜规则。放开二孩政策后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更多女性要生育、抚养两个孩子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这将可能进一步加剧女性在职场中的相对弱势和不公待遇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造成女性就业中断和收入下降。因此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政府应出台相关政策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进一步延长生育假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同时加大财政投入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保障生育保险可运行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并给予企业税费减免以补偿其因女员工休产假而增加的成本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这样才能切实保障女性的生育权、就业权和休息权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防止个别企业可能出现的对生育二孩女职工的歧视和差别待遇。针对全面放开二孩后可生育二孩家庭生育意愿并没有得到明显扭转的状况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除加大对生育二孩的宣传力度之外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还应根据实际情况逐步、适时出台对新出生孩子家庭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特别是生育二孩家庭的奖励政策。生育政策调整后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无人看孩儿、入托入学难等也</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73317" y="1960439"/>
            <a:ext cx="7697024"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是二孩家庭很快面临的问题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政府应提前做好幼儿园和小学的规划和配套工作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加大财政投入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将学前教育</a:t>
            </a:r>
            <a:r>
              <a:rPr lang="en-US" altLang="zh-CN" sz="1695" dirty="0">
                <a:latin typeface="微软雅黑" panose="020B0503020204020204" charset="-122"/>
                <a:ea typeface="微软雅黑" panose="020B0503020204020204" charset="-122"/>
              </a:rPr>
              <a:t>(3~6</a:t>
            </a:r>
            <a:r>
              <a:rPr lang="zh-CN" altLang="en-US" sz="1695" dirty="0">
                <a:latin typeface="微软雅黑" panose="020B0503020204020204" charset="-122"/>
                <a:ea typeface="微软雅黑" panose="020B0503020204020204" charset="-122"/>
              </a:rPr>
              <a:t>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纳入义务教育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同时大力兴办日托</a:t>
            </a:r>
            <a:r>
              <a:rPr lang="en-US" altLang="zh-CN" sz="1695" dirty="0">
                <a:latin typeface="微软雅黑" panose="020B0503020204020204" charset="-122"/>
                <a:ea typeface="微软雅黑" panose="020B0503020204020204" charset="-122"/>
              </a:rPr>
              <a:t>(0~2</a:t>
            </a:r>
            <a:r>
              <a:rPr lang="zh-CN" altLang="en-US" sz="1695" dirty="0">
                <a:latin typeface="微软雅黑" panose="020B0503020204020204" charset="-122"/>
                <a:ea typeface="微软雅黑" panose="020B0503020204020204" charset="-122"/>
              </a:rPr>
              <a:t>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让普通家庭能够享受便利、平价而优质的日托和学前教育服务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以缓解二孩家庭的压力。另外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抚育二孩所增加的家庭支出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对于中低收入家庭将是一笔沉重的负担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在对生育进行财政补贴、奖励之外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政府还应采取适当的措施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如实行税前扣除、按家庭人均可支配收入计税等办法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增加生育二孩家庭的收入。总之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全面放开二孩政策是一个系统工程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必须考虑做好相关配套工作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才能把好事办好。</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81965" y="1939268"/>
            <a:ext cx="7697024"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材料四</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对全面放开二孩政策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也有一些学者持不同意见或表示担忧。中国社科院马克思主义研究院院长程恩富就固执地认为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中国应该推行更为严厉的“独生子女政策”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即“城乡一胎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特殊二胎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严禁三胎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奖励无胎”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并认为用放开二孩来解决老龄化问题不可取。中国人民大学社会与人口学院院长翟振武曾给出数据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我国现有独生子女家庭</a:t>
            </a:r>
            <a:r>
              <a:rPr lang="en-US" altLang="zh-CN" sz="1695" dirty="0">
                <a:latin typeface="微软雅黑" panose="020B0503020204020204" charset="-122"/>
                <a:ea typeface="微软雅黑" panose="020B0503020204020204" charset="-122"/>
              </a:rPr>
              <a:t>1.5</a:t>
            </a:r>
            <a:r>
              <a:rPr lang="zh-CN" altLang="en-US" sz="1695" dirty="0">
                <a:latin typeface="微软雅黑" panose="020B0503020204020204" charset="-122"/>
                <a:ea typeface="微软雅黑" panose="020B0503020204020204" charset="-122"/>
              </a:rPr>
              <a:t>亿多户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按照</a:t>
            </a:r>
            <a:r>
              <a:rPr lang="en-US" altLang="zh-CN" sz="1695" dirty="0">
                <a:latin typeface="微软雅黑" panose="020B0503020204020204" charset="-122"/>
                <a:ea typeface="微软雅黑" panose="020B0503020204020204" charset="-122"/>
              </a:rPr>
              <a:t>70%</a:t>
            </a:r>
            <a:r>
              <a:rPr lang="zh-CN" altLang="en-US" sz="1695" dirty="0">
                <a:latin typeface="微软雅黑" panose="020B0503020204020204" charset="-122"/>
                <a:ea typeface="微软雅黑" panose="020B0503020204020204" charset="-122"/>
              </a:rPr>
              <a:t>将生育两孩计算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未来有近一亿的孩子出生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且多数家庭会选择在四五年之内生二孩。这样的结果是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一年新增约</a:t>
            </a:r>
            <a:r>
              <a:rPr lang="en-US" altLang="zh-CN" sz="1695" dirty="0">
                <a:latin typeface="微软雅黑" panose="020B0503020204020204" charset="-122"/>
                <a:ea typeface="微软雅黑" panose="020B0503020204020204" charset="-122"/>
              </a:rPr>
              <a:t>2500</a:t>
            </a:r>
            <a:r>
              <a:rPr lang="zh-CN" altLang="en-US" sz="1695" dirty="0">
                <a:latin typeface="微软雅黑" panose="020B0503020204020204" charset="-122"/>
                <a:ea typeface="微软雅黑" panose="020B0503020204020204" charset="-122"/>
              </a:rPr>
              <a:t>万人口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原来还有每年</a:t>
            </a:r>
            <a:r>
              <a:rPr lang="en-US" altLang="zh-CN" sz="1695" dirty="0">
                <a:latin typeface="微软雅黑" panose="020B0503020204020204" charset="-122"/>
                <a:ea typeface="微软雅黑" panose="020B0503020204020204" charset="-122"/>
              </a:rPr>
              <a:t>1600</a:t>
            </a:r>
            <a:r>
              <a:rPr lang="zh-CN" altLang="en-US" sz="1695" dirty="0">
                <a:latin typeface="微软雅黑" panose="020B0503020204020204" charset="-122"/>
                <a:ea typeface="微软雅黑" panose="020B0503020204020204" charset="-122"/>
              </a:rPr>
              <a:t>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也就是每年有</a:t>
            </a:r>
            <a:r>
              <a:rPr lang="en-US" altLang="zh-CN" sz="1695" dirty="0">
                <a:latin typeface="微软雅黑" panose="020B0503020204020204" charset="-122"/>
                <a:ea typeface="微软雅黑" panose="020B0503020204020204" charset="-122"/>
              </a:rPr>
              <a:t>4000</a:t>
            </a:r>
            <a:r>
              <a:rPr lang="zh-CN" altLang="en-US" sz="1695" dirty="0">
                <a:latin typeface="微软雅黑" panose="020B0503020204020204" charset="-122"/>
                <a:ea typeface="微软雅黑" panose="020B0503020204020204" charset="-122"/>
              </a:rPr>
              <a:t>多万人口出生。“这比</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世纪</a:t>
            </a:r>
            <a:r>
              <a:rPr lang="en-US" altLang="zh-CN" sz="1695" dirty="0">
                <a:latin typeface="微软雅黑" panose="020B0503020204020204" charset="-122"/>
                <a:ea typeface="微软雅黑" panose="020B0503020204020204" charset="-122"/>
              </a:rPr>
              <a:t>60</a:t>
            </a:r>
            <a:r>
              <a:rPr lang="zh-CN" altLang="en-US" sz="1695" dirty="0">
                <a:latin typeface="微软雅黑" panose="020B0503020204020204" charset="-122"/>
                <a:ea typeface="微软雅黑" panose="020B0503020204020204" charset="-122"/>
              </a:rPr>
              <a:t>年代出生率最高的时候每年出生</a:t>
            </a:r>
            <a:r>
              <a:rPr lang="en-US" altLang="zh-CN" sz="1695" dirty="0">
                <a:latin typeface="微软雅黑" panose="020B0503020204020204" charset="-122"/>
                <a:ea typeface="微软雅黑" panose="020B0503020204020204" charset="-122"/>
              </a:rPr>
              <a:t>2900</a:t>
            </a:r>
            <a:r>
              <a:rPr lang="zh-CN" altLang="en-US" sz="1695" dirty="0">
                <a:latin typeface="微软雅黑" panose="020B0503020204020204" charset="-122"/>
                <a:ea typeface="微软雅黑" panose="020B0503020204020204" charset="-122"/>
              </a:rPr>
              <a:t>万还要多。这会导致人口到</a:t>
            </a:r>
            <a:r>
              <a:rPr lang="en-US" altLang="zh-CN" sz="1695" dirty="0">
                <a:latin typeface="微软雅黑" panose="020B0503020204020204" charset="-122"/>
                <a:ea typeface="微软雅黑" panose="020B0503020204020204" charset="-122"/>
              </a:rPr>
              <a:t>2030</a:t>
            </a:r>
            <a:r>
              <a:rPr lang="zh-CN" altLang="en-US" sz="1695" dirty="0">
                <a:latin typeface="微软雅黑" panose="020B0503020204020204" charset="-122"/>
                <a:ea typeface="微软雅黑" panose="020B0503020204020204" charset="-122"/>
              </a:rPr>
              <a:t>年后突破</a:t>
            </a:r>
            <a:r>
              <a:rPr lang="en-US" altLang="zh-CN" sz="1695" dirty="0">
                <a:latin typeface="微软雅黑" panose="020B0503020204020204" charset="-122"/>
                <a:ea typeface="微软雅黑" panose="020B0503020204020204" charset="-122"/>
              </a:rPr>
              <a:t>15</a:t>
            </a:r>
            <a:r>
              <a:rPr lang="zh-CN" altLang="en-US" sz="1695" dirty="0">
                <a:latin typeface="微软雅黑" panose="020B0503020204020204" charset="-122"/>
                <a:ea typeface="微软雅黑" panose="020B0503020204020204" charset="-122"/>
              </a:rPr>
              <a:t>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而我国的人口战略目标是不超过</a:t>
            </a:r>
            <a:r>
              <a:rPr lang="en-US" altLang="zh-CN" sz="1695" dirty="0">
                <a:latin typeface="微软雅黑" panose="020B0503020204020204" charset="-122"/>
                <a:ea typeface="微软雅黑" panose="020B0503020204020204" charset="-122"/>
              </a:rPr>
              <a:t>15</a:t>
            </a:r>
            <a:r>
              <a:rPr lang="zh-CN" altLang="en-US" sz="1695" dirty="0">
                <a:latin typeface="微软雅黑" panose="020B0503020204020204" charset="-122"/>
                <a:ea typeface="微软雅黑" panose="020B0503020204020204" charset="-122"/>
              </a:rPr>
              <a:t>亿。”从经济学的角度来说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全面放开二孩虽有可能带来</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51039" y="2071273"/>
            <a:ext cx="7697024"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下列对材料相关内容的概括和分析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利用“墨子号”科学实验卫星研究量子密钥分发和量子隐形传态的量子通信技术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对国家信息安全和人类经济社会生活具有重要意义。</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量子密钥分发是通过量子态的传输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使双方共享无条件安全的量子密钥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对信息进行一次一密的严格加密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从而确保信息传递绝对安全。</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考虑到千百年来人们对于通信安全的追求从未停止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市场潜力巨大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中国和欧洲都投入巨额资金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首要目的是抢占尽可能多的市场份额。</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材料二和材料三中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国外媒体对我国量子通信技术研究的相关情况进行了报道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认为中国无论是投资力度还是研究水平都处于世界领先地位。</a:t>
            </a: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81965" y="1939268"/>
            <a:ext cx="7697024"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人口红利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但也必然意味着国家要面对人口增长带来的诸多问题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我国的环境承受能力、财务支出、公共福利体系都将面临挑战。</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而且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人口不足也不一定是制约经济发展的主要原因。放眼发达国家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人口增长基本为负的不在少数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而靠人口去带动国家发展的情况屈指可数。因此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提高国民素质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提高社会生产力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完善社会服务和保障体系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真正实现“幼有所养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壮有所用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劳有所得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老有所依”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解除劳动力人群的后顾之忧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以激发个人和社会创造价值的积极性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提高劳动效益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可能是比增加人口更有效的途径。</a:t>
            </a:r>
            <a:endParaRPr lang="en-US" altLang="zh-CN" sz="1695" dirty="0">
              <a:latin typeface="微软雅黑" panose="020B0503020204020204" charset="-122"/>
              <a:ea typeface="微软雅黑" panose="020B0503020204020204" charset="-122"/>
            </a:endParaRPr>
          </a:p>
          <a:p>
            <a:pPr algn="r">
              <a:lnSpc>
                <a:spcPct val="130000"/>
              </a:lnSpc>
            </a:pPr>
            <a:r>
              <a:rPr lang="zh-CN" altLang="en-US" sz="1695"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以上材料均摘编自互联网</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863276" cy="16941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13.  </a:t>
            </a:r>
            <a:r>
              <a:rPr lang="zh-CN" altLang="en-US" sz="1695" dirty="0">
                <a:latin typeface="微软雅黑" panose="020B0503020204020204" charset="-122"/>
                <a:ea typeface="微软雅黑" panose="020B0503020204020204" charset="-122"/>
              </a:rPr>
              <a:t>探究不同材料相同点和探究单则材料主要意图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材料二、材料四对全面放开二孩政策的基本看法有何共同之处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两则材料中第一段使用数据的意图各是什么</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78528" y="3585764"/>
            <a:ext cx="7875158" cy="16961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3068" y="3661408"/>
            <a:ext cx="7727511"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共同之处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都对全面放开二孩持保留意见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持保守立场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都认为全面放开二孩并不能解决人口问题。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材料二的数据是为了说明全面二孩政策并不能解决人口实际出生率低的问题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材料四的数据是为了说明全面放开二孩可能导致人口激增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让社会不堪承受。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670064" y="1888263"/>
            <a:ext cx="7697024"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14.</a:t>
            </a:r>
            <a:r>
              <a:rPr lang="en-US" altLang="zh-CN" sz="1695" b="1"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探究不同材料相异点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在以上四则材料中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对于在现阶段实施全面放开二孩政策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有人持肯定态度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也有人认为可能会产生消极影响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你倾向于哪种观点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请结合以上材料和社会现实阐述你的理由。</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
        <p:nvSpPr>
          <p:cNvPr id="12" name="矩形 11"/>
          <p:cNvSpPr/>
          <p:nvPr/>
        </p:nvSpPr>
        <p:spPr>
          <a:xfrm>
            <a:off x="703436" y="3443046"/>
            <a:ext cx="7777590" cy="20348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03436" y="3470755"/>
            <a:ext cx="7727511"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我倾向于肯定态度。理由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全面放开二孩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有助于提高人口出生率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有效解决出生人口性别比例失调、人口老龄化、独生子女家庭数量增长等人口结构性问题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促进人口均衡发展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人口增长带来人口红利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能保障相对充裕和廉价的劳动力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降低生产成本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有利于促进经济发展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全面放开二孩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将有助于刺激消费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拉动相关产业如食品、玩具、母婴、医疗、房地产、教育等行业的发展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能有效解决独生子女带来的一系列家庭问题和教育问题。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0064" y="2126690"/>
            <a:ext cx="7777590" cy="2712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70064" y="2154400"/>
            <a:ext cx="7727511"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我倾向于可能会产生消极影响。理由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目前我国人口基数过大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全面放开二孩将可能造成短短几十年内人口激增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加剧对有限的社会资源的消耗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在各方面配套政策不完善的情况下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全面放开二孩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将可能加剧我国在环境、财政支出、公共福利等方面的问题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抚育二孩会大大增加家庭生活成本和处理家务的时间成本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给一些家庭带来更大的经济负担和劳务负担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全面二孩可能加剧社会已存在的就业难题。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937248" y="2615899"/>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微突破　</a:t>
            </a:r>
            <a:endParaRPr lang="zh-CN" altLang="en-US" sz="2310" b="1" dirty="0">
              <a:solidFill>
                <a:srgbClr val="EF8340"/>
              </a:solidFill>
              <a:latin typeface="微软雅黑" panose="020B0503020204020204" charset="-122"/>
              <a:ea typeface="微软雅黑" panose="020B0503020204020204" charset="-122"/>
            </a:endParaRPr>
          </a:p>
        </p:txBody>
      </p:sp>
      <p:sp>
        <p:nvSpPr>
          <p:cNvPr id="4" name="TextBox 3"/>
          <p:cNvSpPr txBox="1"/>
          <p:nvPr/>
        </p:nvSpPr>
        <p:spPr>
          <a:xfrm>
            <a:off x="2883240" y="3006368"/>
            <a:ext cx="5957372" cy="475615"/>
          </a:xfrm>
          <a:prstGeom prst="rect">
            <a:avLst/>
          </a:prstGeom>
          <a:noFill/>
        </p:spPr>
        <p:txBody>
          <a:bodyPr wrap="square" rtlCol="0">
            <a:spAutoFit/>
          </a:bodyPr>
          <a:lstStyle/>
          <a:p>
            <a:r>
              <a:rPr lang="zh-CN" altLang="en-US" sz="2500" b="1" dirty="0">
                <a:latin typeface="微软雅黑" panose="020B0503020204020204" charset="-122"/>
                <a:ea typeface="微软雅黑" panose="020B0503020204020204" charset="-122"/>
              </a:rPr>
              <a:t>解答非连续性文本阅读图表分析题全突破</a:t>
            </a:r>
            <a:endParaRPr lang="zh-CN" altLang="zh-CN" sz="250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8"/>
          <p:cNvSpPr txBox="1"/>
          <p:nvPr/>
        </p:nvSpPr>
        <p:spPr>
          <a:xfrm>
            <a:off x="764783" y="1782812"/>
            <a:ext cx="7741914"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图表题在</a:t>
            </a:r>
            <a:r>
              <a:rPr lang="en-US" altLang="zh-CN" sz="1695" dirty="0">
                <a:latin typeface="微软雅黑" panose="020B0503020204020204" charset="-122"/>
                <a:ea typeface="微软雅黑" panose="020B0503020204020204" charset="-122"/>
              </a:rPr>
              <a:t>2017 </a:t>
            </a:r>
            <a:r>
              <a:rPr lang="zh-CN" altLang="en-US" sz="1695" dirty="0">
                <a:latin typeface="微软雅黑" panose="020B0503020204020204" charset="-122"/>
                <a:ea typeface="微软雅黑" panose="020B0503020204020204" charset="-122"/>
              </a:rPr>
              <a:t>年三套全国卷和</a:t>
            </a:r>
            <a:r>
              <a:rPr lang="en-US" altLang="zh-CN" sz="1695" dirty="0">
                <a:latin typeface="微软雅黑" panose="020B0503020204020204" charset="-122"/>
                <a:ea typeface="微软雅黑" panose="020B0503020204020204" charset="-122"/>
              </a:rPr>
              <a:t>2018 </a:t>
            </a:r>
            <a:r>
              <a:rPr lang="zh-CN" altLang="en-US" sz="1695" dirty="0">
                <a:latin typeface="微软雅黑" panose="020B0503020204020204" charset="-122"/>
                <a:ea typeface="微软雅黑" panose="020B0503020204020204" charset="-122"/>
              </a:rPr>
              <a:t>年全国卷</a:t>
            </a:r>
            <a:r>
              <a:rPr lang="en-US" altLang="zh-CN" sz="1695" dirty="0">
                <a:latin typeface="微软雅黑" panose="020B0503020204020204" charset="-122"/>
                <a:ea typeface="微软雅黑" panose="020B0503020204020204" charset="-122"/>
              </a:rPr>
              <a:t>Ⅱ</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的实用类文本阅读题中均有考查</a:t>
            </a:r>
            <a:r>
              <a:rPr lang="en-US" altLang="zh-CN" sz="1695" dirty="0">
                <a:latin typeface="微软雅黑" panose="020B0503020204020204" charset="-122"/>
                <a:ea typeface="微软雅黑" panose="020B0503020204020204" charset="-122"/>
              </a:rPr>
              <a:t>, 2017</a:t>
            </a:r>
            <a:r>
              <a:rPr lang="zh-CN" altLang="en-US" sz="1695" dirty="0">
                <a:latin typeface="微软雅黑" panose="020B0503020204020204" charset="-122"/>
                <a:ea typeface="微软雅黑" panose="020B0503020204020204" charset="-122"/>
              </a:rPr>
              <a:t>年高考试题是部分选项涉及了图表</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年高考题是根据图表单独设计了一道选择题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这说明图表题在非连续性文本阅读中越来越重要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下面就非连续性文本阅读的图表题进行单独讲解。</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答题规范</a:t>
            </a:r>
            <a:r>
              <a:rPr lang="en-US" altLang="zh-CN" sz="1695" b="1" dirty="0">
                <a:latin typeface="微软雅黑" panose="020B0503020204020204" charset="-122"/>
                <a:ea typeface="微软雅黑" panose="020B0503020204020204" charset="-122"/>
              </a:rPr>
              <a:t>】</a:t>
            </a:r>
            <a:endParaRPr lang="zh-CN" altLang="en-US" sz="1695" b="1" dirty="0">
              <a:latin typeface="微软雅黑" panose="020B0503020204020204" charset="-122"/>
              <a:ea typeface="微软雅黑" panose="020B0503020204020204" charset="-122"/>
            </a:endParaRPr>
          </a:p>
          <a:p>
            <a:pPr>
              <a:lnSpc>
                <a:spcPct val="130000"/>
              </a:lnSpc>
            </a:pPr>
            <a:endParaRPr sz="1695" dirty="0">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783793" y="3872339"/>
          <a:ext cx="7731125" cy="1009650"/>
        </p:xfrm>
        <a:graphic>
          <a:graphicData uri="http://schemas.openxmlformats.org/drawingml/2006/table">
            <a:tbl>
              <a:tblPr firstRow="1" firstCol="1" bandRow="1">
                <a:tableStyleId>{5940675A-B579-460E-94D1-54222C63F5DA}</a:tableStyleId>
              </a:tblPr>
              <a:tblGrid>
                <a:gridCol w="546100"/>
                <a:gridCol w="7185025"/>
              </a:tblGrid>
              <a:tr h="10096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要点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注重整体阅读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重视数据变化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有的单纯是数量变化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有的则是百分比变化。</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注意图表细节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尤其是双柱状图、多条曲线变化图</a:t>
                      </a:r>
                      <a:r>
                        <a:rPr lang="en-US" sz="1695" kern="100" dirty="0">
                          <a:solidFill>
                            <a:schemeClr val="tx1"/>
                          </a:solidFill>
                          <a:effectLst/>
                          <a:latin typeface="微软雅黑" panose="020B0503020204020204" charset="-122"/>
                          <a:ea typeface="微软雅黑" panose="020B0503020204020204" charset="-122"/>
                        </a:rPr>
                        <a:t>, </a:t>
                      </a:r>
                      <a:r>
                        <a:rPr lang="zh-CN" sz="1695" kern="100" dirty="0">
                          <a:solidFill>
                            <a:schemeClr val="tx1"/>
                          </a:solidFill>
                          <a:effectLst/>
                          <a:latin typeface="微软雅黑" panose="020B0503020204020204" charset="-122"/>
                          <a:ea typeface="微软雅黑" panose="020B0503020204020204" charset="-122"/>
                        </a:rPr>
                        <a:t>把握考题要求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简要归纳概括</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8"/>
          <p:cNvSpPr txBox="1"/>
          <p:nvPr/>
        </p:nvSpPr>
        <p:spPr>
          <a:xfrm>
            <a:off x="828463" y="1627934"/>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sz="1695" dirty="0">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815294" y="2043565"/>
          <a:ext cx="7741285" cy="3702050"/>
        </p:xfrm>
        <a:graphic>
          <a:graphicData uri="http://schemas.openxmlformats.org/drawingml/2006/table">
            <a:tbl>
              <a:tblPr firstRow="1" firstCol="1" bandRow="1">
                <a:tableStyleId>{5940675A-B579-460E-94D1-54222C63F5DA}</a:tableStyleId>
              </a:tblPr>
              <a:tblGrid>
                <a:gridCol w="422910"/>
                <a:gridCol w="923290"/>
                <a:gridCol w="6395085"/>
              </a:tblGrid>
              <a:tr h="3702050">
                <a:tc>
                  <a:txBody>
                    <a:bodyPr/>
                    <a:lstStyle/>
                    <a:p>
                      <a:pPr algn="ctr">
                        <a:lnSpc>
                          <a:spcPct val="130000"/>
                        </a:lnSpc>
                        <a:spcAft>
                          <a:spcPts val="0"/>
                        </a:spcAft>
                      </a:pPr>
                      <a:r>
                        <a:rPr lang="en-US"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解题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步骤</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第一步</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l">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读图“四看清”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看清图表的标题。图表标题提供的有效信息往往是图表的中心内容。有的标题直接表达了要反映的或核心或实质或主要的问题。</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看清比例。坐标轴横向、纵向刻度尺比例。</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③</a:t>
                      </a:r>
                      <a:r>
                        <a:rPr lang="zh-CN" sz="1695" kern="100" dirty="0">
                          <a:solidFill>
                            <a:schemeClr val="tx1"/>
                          </a:solidFill>
                          <a:effectLst/>
                          <a:latin typeface="微软雅黑" panose="020B0503020204020204" charset="-122"/>
                          <a:ea typeface="微软雅黑" panose="020B0503020204020204" charset="-122"/>
                        </a:rPr>
                        <a:t>看清数据。数据是图表的主干</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审数据时不仅要纵看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还要横看。通过对图表中数据的横向、纵向比较</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发现其变化的规律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把握其内在联系。弄清是最大</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多</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、最小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少</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是呈快速上升、呈快速下降趋势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是呈放缓上升、呈放缓下降趋势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还是呈波浪式增长、呈起伏式增长趋势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等等。</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④</a:t>
                      </a:r>
                      <a:r>
                        <a:rPr lang="zh-CN" sz="1695" kern="100" dirty="0">
                          <a:solidFill>
                            <a:schemeClr val="tx1"/>
                          </a:solidFill>
                          <a:effectLst/>
                          <a:latin typeface="微软雅黑" panose="020B0503020204020204" charset="-122"/>
                          <a:ea typeface="微软雅黑" panose="020B0503020204020204" charset="-122"/>
                        </a:rPr>
                        <a:t>看清附注。附注是对图表不能直接体现的内容所做的补充说明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是图表的有机组成部分。附注有时对全面把握图表的中心内容、揭示数据间的内在联系具有重要的提示作用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8"/>
          <p:cNvSpPr txBox="1"/>
          <p:nvPr/>
        </p:nvSpPr>
        <p:spPr>
          <a:xfrm>
            <a:off x="828463" y="1627934"/>
            <a:ext cx="7614556"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sz="1695" dirty="0">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815294" y="2043565"/>
          <a:ext cx="7691120" cy="1988820"/>
        </p:xfrm>
        <a:graphic>
          <a:graphicData uri="http://schemas.openxmlformats.org/drawingml/2006/table">
            <a:tbl>
              <a:tblPr firstRow="1" firstCol="1" bandRow="1">
                <a:tableStyleId>{5940675A-B579-460E-94D1-54222C63F5DA}</a:tableStyleId>
              </a:tblPr>
              <a:tblGrid>
                <a:gridCol w="420370"/>
                <a:gridCol w="1137285"/>
                <a:gridCol w="6133465"/>
              </a:tblGrid>
              <a:tr h="1009650">
                <a:tc rowSpan="2">
                  <a:txBody>
                    <a:bodyPr/>
                    <a:lstStyle/>
                    <a:p>
                      <a:pPr algn="ctr">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解题</a:t>
                      </a:r>
                      <a:endParaRPr lang="zh-CN"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步骤</a:t>
                      </a:r>
                      <a:endParaRPr lang="zh-CN"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endParaRPr lang="zh-CN" altLang="en-US" sz="695" dirty="0">
                        <a:solidFill>
                          <a:schemeClr val="tx1"/>
                        </a:solidFill>
                      </a:endParaRPr>
                    </a:p>
                  </a:txBody>
                  <a:tcPr marL="35186" marR="35186" marT="17593" marB="17593"/>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第二步</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读题分清主客观</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客观题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要弄清选项陈述的对象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把握数据转化、信息表述。</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主观题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要把握题干的关键词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在图表中搜寻与题干相关的信息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注意图表中跟题干相关的信息的数据变化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抓住其变化规律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979170">
                <a:tc vMerge="1">
                  <a:tcP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第三步</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比对、归纳</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客观题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将选项内容与图表相应内容进行比对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判断正误。</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主观题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根据图表显示的信息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进行归纳概括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提炼出答案</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82008" y="1627934"/>
            <a:ext cx="8146360" cy="2976319"/>
            <a:chOff x="1512492" y="1980630"/>
            <a:chExt cx="21170352" cy="7734710"/>
          </a:xfrm>
        </p:grpSpPr>
        <p:grpSp>
          <p:nvGrpSpPr>
            <p:cNvPr id="6" name="组合 5"/>
            <p:cNvGrpSpPr/>
            <p:nvPr/>
          </p:nvGrpSpPr>
          <p:grpSpPr>
            <a:xfrm>
              <a:off x="1512492" y="1980630"/>
              <a:ext cx="21170352" cy="7734710"/>
              <a:chOff x="1368476" y="1764606"/>
              <a:chExt cx="21170352" cy="7734710"/>
            </a:xfrm>
          </p:grpSpPr>
          <p:sp>
            <p:nvSpPr>
              <p:cNvPr id="2" name="矩形 1"/>
              <p:cNvSpPr/>
              <p:nvPr/>
            </p:nvSpPr>
            <p:spPr>
              <a:xfrm>
                <a:off x="1368476" y="1764606"/>
                <a:ext cx="20522280" cy="2003350"/>
              </a:xfrm>
              <a:prstGeom prst="rect">
                <a:avLst/>
              </a:prstGeom>
            </p:spPr>
            <p:txBody>
              <a:bodyPr wrap="square">
                <a:spAutoFit/>
              </a:bodyPr>
              <a:lstStyle/>
              <a:p>
                <a:pPr>
                  <a:lnSpc>
                    <a:spcPct val="130000"/>
                  </a:lnSpc>
                </a:pPr>
                <a:r>
                  <a:rPr sz="1695" b="1" dirty="0">
                    <a:latin typeface="微软雅黑" panose="020B0503020204020204" charset="-122"/>
                    <a:ea typeface="微软雅黑" panose="020B0503020204020204" charset="-122"/>
                  </a:rPr>
                  <a:t>【典型例题】</a:t>
                </a:r>
                <a:endParaRPr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a:t>
                </a:r>
                <a:r>
                  <a:rPr lang="zh-CN" altLang="en-US" sz="1695" dirty="0">
                    <a:latin typeface="微软雅黑" panose="020B0503020204020204" charset="-122"/>
                    <a:ea typeface="微软雅黑" panose="020B0503020204020204" charset="-122"/>
                  </a:rPr>
                  <a:t>改编</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sz="1695" dirty="0">
                  <a:latin typeface="微软雅黑" panose="020B0503020204020204" charset="-122"/>
                  <a:ea typeface="微软雅黑" panose="020B0503020204020204" charset="-122"/>
                </a:endParaRPr>
              </a:p>
            </p:txBody>
          </p:sp>
          <p:sp>
            <p:nvSpPr>
              <p:cNvPr id="4" name="矩形 3"/>
              <p:cNvSpPr/>
              <p:nvPr/>
            </p:nvSpPr>
            <p:spPr>
              <a:xfrm>
                <a:off x="2016548" y="8462986"/>
                <a:ext cx="20522280" cy="1036330"/>
              </a:xfrm>
              <a:prstGeom prst="rect">
                <a:avLst/>
              </a:prstGeom>
            </p:spPr>
            <p:txBody>
              <a:bodyPr wrap="square">
                <a:spAutoFit/>
              </a:bodyPr>
              <a:lstStyle/>
              <a:p>
                <a:pPr>
                  <a:lnSpc>
                    <a:spcPct val="130000"/>
                  </a:lnSpc>
                </a:pPr>
                <a:r>
                  <a:rPr lang="zh-CN" altLang="en-US" sz="1540" dirty="0">
                    <a:latin typeface="微软雅黑" panose="020B0503020204020204" charset="-122"/>
                    <a:ea typeface="微软雅黑" panose="020B0503020204020204" charset="-122"/>
                  </a:rPr>
                  <a:t>图</a:t>
                </a:r>
                <a:r>
                  <a:rPr lang="en-US" altLang="zh-CN" sz="1540" dirty="0">
                    <a:latin typeface="微软雅黑" panose="020B0503020204020204" charset="-122"/>
                    <a:ea typeface="微软雅黑" panose="020B0503020204020204" charset="-122"/>
                  </a:rPr>
                  <a:t>1</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2010—2015</a:t>
                </a:r>
                <a:r>
                  <a:rPr lang="zh-CN" altLang="en-US" sz="1540" dirty="0">
                    <a:latin typeface="微软雅黑" panose="020B0503020204020204" charset="-122"/>
                    <a:ea typeface="微软雅黑" panose="020B0503020204020204" charset="-122"/>
                  </a:rPr>
                  <a:t>年实体店渠道市场码洋规模及年度增长率比较</a:t>
                </a:r>
                <a:endParaRPr sz="1540" dirty="0">
                  <a:latin typeface="微软雅黑" panose="020B0503020204020204" charset="-122"/>
                  <a:ea typeface="微软雅黑" panose="020B0503020204020204" charset="-122"/>
                </a:endParaRPr>
              </a:p>
            </p:txBody>
          </p:sp>
        </p:grpSp>
        <p:pic>
          <p:nvPicPr>
            <p:cNvPr id="7" name="QG3.EPS" descr="id:2147499583;FounderCES"/>
            <p:cNvPicPr/>
            <p:nvPr/>
          </p:nvPicPr>
          <p:blipFill>
            <a:blip r:embed="rId1" cstate="print"/>
            <a:stretch>
              <a:fillRect/>
            </a:stretch>
          </p:blipFill>
          <p:spPr>
            <a:xfrm>
              <a:off x="4536828" y="4006450"/>
              <a:ext cx="8136904" cy="438289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42221" y="2071273"/>
            <a:ext cx="7509059" cy="2646365"/>
            <a:chOff x="2448596" y="3132758"/>
            <a:chExt cx="19514168" cy="6877240"/>
          </a:xfrm>
        </p:grpSpPr>
        <p:sp>
          <p:nvSpPr>
            <p:cNvPr id="4" name="矩形 3"/>
            <p:cNvSpPr/>
            <p:nvPr/>
          </p:nvSpPr>
          <p:spPr>
            <a:xfrm>
              <a:off x="2448596" y="8173318"/>
              <a:ext cx="19514168" cy="1836680"/>
            </a:xfrm>
            <a:prstGeom prst="rect">
              <a:avLst/>
            </a:prstGeom>
          </p:spPr>
          <p:txBody>
            <a:bodyPr wrap="square">
              <a:spAutoFit/>
            </a:bodyPr>
            <a:lstStyle/>
            <a:p>
              <a:pPr algn="ctr">
                <a:lnSpc>
                  <a:spcPct val="130000"/>
                </a:lnSpc>
              </a:pPr>
              <a:r>
                <a:rPr lang="zh-CN" altLang="en-US" sz="1540" dirty="0">
                  <a:latin typeface="微软雅黑" panose="020B0503020204020204" charset="-122"/>
                  <a:ea typeface="微软雅黑" panose="020B0503020204020204" charset="-122"/>
                </a:rPr>
                <a:t>图</a:t>
              </a:r>
              <a:r>
                <a:rPr lang="en-US" altLang="zh-CN" sz="1540" dirty="0">
                  <a:latin typeface="微软雅黑" panose="020B0503020204020204" charset="-122"/>
                  <a:ea typeface="微软雅黑" panose="020B0503020204020204" charset="-122"/>
                </a:rPr>
                <a:t>2</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2010—2015</a:t>
              </a:r>
              <a:r>
                <a:rPr lang="zh-CN" altLang="en-US" sz="1540" dirty="0">
                  <a:latin typeface="微软雅黑" panose="020B0503020204020204" charset="-122"/>
                  <a:ea typeface="微软雅黑" panose="020B0503020204020204" charset="-122"/>
                </a:rPr>
                <a:t>年网店渠道市场码洋规模比较</a:t>
              </a:r>
              <a:endParaRPr lang="zh-CN" altLang="en-US" sz="1540"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摘自杨伟</a:t>
              </a:r>
              <a:r>
                <a:rPr lang="en-US" altLang="zh-CN" sz="1540" dirty="0">
                  <a:latin typeface="微软雅黑" panose="020B0503020204020204" charset="-122"/>
                  <a:ea typeface="微软雅黑" panose="020B0503020204020204" charset="-122"/>
                </a:rPr>
                <a:t>《2015</a:t>
              </a:r>
              <a:r>
                <a:rPr lang="zh-CN" altLang="en-US" sz="1540" dirty="0">
                  <a:latin typeface="微软雅黑" panose="020B0503020204020204" charset="-122"/>
                  <a:ea typeface="微软雅黑" panose="020B0503020204020204" charset="-122"/>
                </a:rPr>
                <a:t>年中国图书零售市场发展</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p:txBody>
        </p:sp>
        <p:pic>
          <p:nvPicPr>
            <p:cNvPr id="7" name="QG3A.EPS" descr="id:2147499590;FounderCES"/>
            <p:cNvPicPr/>
            <p:nvPr/>
          </p:nvPicPr>
          <p:blipFill>
            <a:blip r:embed="rId1" cstate="print"/>
            <a:stretch>
              <a:fillRect/>
            </a:stretch>
          </p:blipFill>
          <p:spPr>
            <a:xfrm>
              <a:off x="6697068" y="3132758"/>
              <a:ext cx="10369152" cy="482453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2071273"/>
            <a:ext cx="7619048" cy="24383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120383"/>
            <a:ext cx="7619048"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本题考查对非连续性新闻材料内容的概括和分析能力。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项无中生有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考虑到千百年来人们对于通信安全的追求从未停止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市场潜力巨大”体现在材料一第二段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中国和欧洲都投入巨额资金”体现在材料二第二段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但三则材料都未讲到“首要目的是抢占尽可能多的市场份额”。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6590" y="1600225"/>
            <a:ext cx="7619894" cy="3489325"/>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rPr>
              <a:t>下列对材料相关内容的理解和分析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A.2015</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中国图书零售市场主要有实体书店和网店两大渠道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其中实体书店渠道市场码洋规模达到</a:t>
            </a:r>
            <a:r>
              <a:rPr lang="en-US" altLang="zh-CN" sz="1695" dirty="0">
                <a:latin typeface="微软雅黑" panose="020B0503020204020204" charset="-122"/>
                <a:ea typeface="微软雅黑" panose="020B0503020204020204" charset="-122"/>
              </a:rPr>
              <a:t>344</a:t>
            </a:r>
            <a:r>
              <a:rPr lang="zh-CN" altLang="en-US" sz="1695" dirty="0">
                <a:latin typeface="微软雅黑" panose="020B0503020204020204" charset="-122"/>
                <a:ea typeface="微软雅黑" panose="020B0503020204020204" charset="-122"/>
              </a:rPr>
              <a:t>亿元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网店渠道达到</a:t>
            </a:r>
            <a:r>
              <a:rPr lang="en-US" altLang="zh-CN" sz="1695" dirty="0">
                <a:latin typeface="微软雅黑" panose="020B0503020204020204" charset="-122"/>
                <a:ea typeface="微软雅黑" panose="020B0503020204020204" charset="-122"/>
              </a:rPr>
              <a:t>280</a:t>
            </a:r>
            <a:r>
              <a:rPr lang="zh-CN" altLang="en-US" sz="1695" dirty="0">
                <a:latin typeface="微软雅黑" panose="020B0503020204020204" charset="-122"/>
                <a:ea typeface="微软雅黑" panose="020B0503020204020204" charset="-122"/>
              </a:rPr>
              <a:t>亿元。</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实体书店渠道市场码洋规模</a:t>
            </a: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年实现了</a:t>
            </a:r>
            <a:r>
              <a:rPr lang="en-US" altLang="zh-CN" sz="1695" dirty="0">
                <a:latin typeface="微软雅黑" panose="020B0503020204020204" charset="-122"/>
                <a:ea typeface="微软雅黑" panose="020B0503020204020204" charset="-122"/>
              </a:rPr>
              <a:t>3.94%</a:t>
            </a:r>
            <a:r>
              <a:rPr lang="zh-CN" altLang="en-US" sz="1695" dirty="0">
                <a:latin typeface="微软雅黑" panose="020B0503020204020204" charset="-122"/>
                <a:ea typeface="微软雅黑" panose="020B0503020204020204" charset="-122"/>
              </a:rPr>
              <a:t>的年度增长率</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年市场码洋规模继续保持增长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年度增长率达到</a:t>
            </a:r>
            <a:r>
              <a:rPr lang="en-US" altLang="zh-CN" sz="1695" dirty="0">
                <a:latin typeface="微软雅黑" panose="020B0503020204020204" charset="-122"/>
                <a:ea typeface="微软雅黑" panose="020B0503020204020204" charset="-122"/>
              </a:rPr>
              <a:t>0.29%</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C.2010—2015</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网店渠道市场码洋规模保持高速增长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目前国内图书零售市场当中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网络销售是图书出版业赢利的重要方式。</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实体书店在经历了</a:t>
            </a:r>
            <a:r>
              <a:rPr lang="en-US" altLang="zh-CN" sz="1695" dirty="0">
                <a:latin typeface="微软雅黑" panose="020B0503020204020204" charset="-122"/>
                <a:ea typeface="微软雅黑" panose="020B0503020204020204" charset="-122"/>
              </a:rPr>
              <a:t>2010—2015</a:t>
            </a:r>
            <a:r>
              <a:rPr lang="zh-CN" altLang="en-US" sz="1695" dirty="0">
                <a:latin typeface="微软雅黑" panose="020B0503020204020204" charset="-122"/>
                <a:ea typeface="微软雅黑" panose="020B0503020204020204" charset="-122"/>
              </a:rPr>
              <a:t>年“增速下降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负增长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销售回暖”的过程之后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其市场码洋规模与年度增长率也将趋于平稳。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sz="1695"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71173" y="1794186"/>
            <a:ext cx="7619894" cy="431165"/>
          </a:xfrm>
          <a:prstGeom prst="rect">
            <a:avLst/>
          </a:prstGeom>
        </p:spPr>
        <p:txBody>
          <a:bodyPr wrap="square">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技法演示</a:t>
            </a:r>
            <a:r>
              <a:rPr lang="en-US" altLang="zh-CN" sz="1695" b="1" dirty="0">
                <a:latin typeface="微软雅黑" panose="020B0503020204020204" charset="-122"/>
                <a:ea typeface="微软雅黑" panose="020B0503020204020204" charset="-122"/>
              </a:rPr>
              <a:t>】 </a:t>
            </a:r>
            <a:endParaRPr sz="1695" b="1" dirty="0">
              <a:latin typeface="微软雅黑" panose="020B0503020204020204" charset="-122"/>
              <a:ea typeface="微软雅黑" panose="020B0503020204020204" charset="-122"/>
            </a:endParaRPr>
          </a:p>
        </p:txBody>
      </p:sp>
      <p:graphicFrame>
        <p:nvGraphicFramePr>
          <p:cNvPr id="3" name="表格 2"/>
          <p:cNvGraphicFramePr>
            <a:graphicFrameLocks noGrp="1"/>
          </p:cNvGraphicFramePr>
          <p:nvPr/>
        </p:nvGraphicFramePr>
        <p:xfrm>
          <a:off x="609716" y="2344365"/>
          <a:ext cx="7691755" cy="1410970"/>
        </p:xfrm>
        <a:graphic>
          <a:graphicData uri="http://schemas.openxmlformats.org/drawingml/2006/table">
            <a:tbl>
              <a:tblPr firstRow="1" firstCol="1" bandRow="1">
                <a:tableStyleId>{5940675A-B579-460E-94D1-54222C63F5DA}</a:tableStyleId>
              </a:tblPr>
              <a:tblGrid>
                <a:gridCol w="757555"/>
                <a:gridCol w="6934200"/>
              </a:tblGrid>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步骤一</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读图</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图表主要内容是“实体店渠道市场码洋规模及年度增长率比较”和“网店渠道市场码洋规模比较”。考生需要仔细审读图表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发现数据变化</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3787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步骤二</a:t>
                      </a:r>
                      <a:r>
                        <a:rPr lang="en-US" sz="1695" kern="100" dirty="0">
                          <a:effectLst/>
                          <a:latin typeface="微软雅黑" panose="020B0503020204020204" charset="-122"/>
                          <a:ea typeface="微软雅黑" panose="020B0503020204020204" charset="-122"/>
                        </a:rPr>
                        <a:t>:</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读题</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客观题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四个选项都是根据图表内容命制的</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6590" y="1600225"/>
            <a:ext cx="7619894" cy="431165"/>
          </a:xfrm>
          <a:prstGeom prst="rect">
            <a:avLst/>
          </a:prstGeom>
        </p:spPr>
        <p:txBody>
          <a:bodyPr wrap="square">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sz="1695" dirty="0">
              <a:latin typeface="微软雅黑" panose="020B0503020204020204" charset="-122"/>
              <a:ea typeface="微软雅黑" panose="020B0503020204020204" charset="-122"/>
            </a:endParaRPr>
          </a:p>
        </p:txBody>
      </p:sp>
      <p:graphicFrame>
        <p:nvGraphicFramePr>
          <p:cNvPr id="3" name="表格 2"/>
          <p:cNvGraphicFramePr>
            <a:graphicFrameLocks noGrp="1"/>
          </p:cNvGraphicFramePr>
          <p:nvPr/>
        </p:nvGraphicFramePr>
        <p:xfrm>
          <a:off x="609716" y="2154400"/>
          <a:ext cx="7758430" cy="3125470"/>
        </p:xfrm>
        <a:graphic>
          <a:graphicData uri="http://schemas.openxmlformats.org/drawingml/2006/table">
            <a:tbl>
              <a:tblPr firstRow="1" firstCol="1" bandRow="1">
                <a:tableStyleId>{5940675A-B579-460E-94D1-54222C63F5DA}</a:tableStyleId>
              </a:tblPr>
              <a:tblGrid>
                <a:gridCol w="763905"/>
                <a:gridCol w="353695"/>
                <a:gridCol w="6640830"/>
              </a:tblGrid>
              <a:tr h="336550">
                <a:tc rowSpan="4">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步骤三</a:t>
                      </a:r>
                      <a:r>
                        <a:rPr lang="en-US" sz="1695" kern="100" dirty="0">
                          <a:effectLst/>
                          <a:latin typeface="微软雅黑" panose="020B0503020204020204" charset="-122"/>
                          <a:ea typeface="微软雅黑" panose="020B0503020204020204" charset="-122"/>
                        </a:rPr>
                        <a:t>:</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比对、归纳</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sz="1695" kern="100" dirty="0">
                          <a:effectLst/>
                          <a:latin typeface="微软雅黑" panose="020B0503020204020204" charset="-122"/>
                          <a:ea typeface="微软雅黑" panose="020B0503020204020204" charset="-122"/>
                        </a:rPr>
                        <a:t>A</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根据两个图表中</a:t>
                      </a:r>
                      <a:r>
                        <a:rPr lang="en-US" altLang="zh-CN" sz="1695" kern="100" dirty="0">
                          <a:effectLst/>
                          <a:latin typeface="微软雅黑" panose="020B0503020204020204" charset="-122"/>
                          <a:ea typeface="微软雅黑" panose="020B0503020204020204" charset="-122"/>
                        </a:rPr>
                        <a:t>2015</a:t>
                      </a:r>
                      <a:r>
                        <a:rPr lang="zh-CN" altLang="en-US" sz="1695" kern="100" dirty="0">
                          <a:effectLst/>
                          <a:latin typeface="微软雅黑" panose="020B0503020204020204" charset="-122"/>
                          <a:ea typeface="微软雅黑" panose="020B0503020204020204" charset="-122"/>
                        </a:rPr>
                        <a:t>年数值可知选项表述正确</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vMerge="1">
                  <a:tcPr/>
                </a:tc>
                <a:tc>
                  <a:txBody>
                    <a:bodyPr/>
                    <a:lstStyle/>
                    <a:p>
                      <a:pPr algn="ctr">
                        <a:lnSpc>
                          <a:spcPct val="130000"/>
                        </a:lnSpc>
                        <a:spcAft>
                          <a:spcPts val="0"/>
                        </a:spcAft>
                      </a:pPr>
                      <a:r>
                        <a:rPr lang="en-US" sz="1695" kern="100" dirty="0">
                          <a:effectLst/>
                          <a:latin typeface="微软雅黑" panose="020B0503020204020204" charset="-122"/>
                          <a:ea typeface="微软雅黑" panose="020B0503020204020204" charset="-122"/>
                        </a:rPr>
                        <a:t>B</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根据图</a:t>
                      </a:r>
                      <a:r>
                        <a:rPr lang="en-US" altLang="zh-CN" sz="1695" kern="100" dirty="0">
                          <a:effectLst/>
                          <a:latin typeface="微软雅黑" panose="020B0503020204020204" charset="-122"/>
                          <a:ea typeface="微软雅黑" panose="020B0503020204020204" charset="-122"/>
                        </a:rPr>
                        <a:t>1</a:t>
                      </a:r>
                      <a:r>
                        <a:rPr lang="zh-CN" altLang="en-US" sz="1695" kern="100" dirty="0">
                          <a:effectLst/>
                          <a:latin typeface="微软雅黑" panose="020B0503020204020204" charset="-122"/>
                          <a:ea typeface="微软雅黑" panose="020B0503020204020204" charset="-122"/>
                        </a:rPr>
                        <a:t>中</a:t>
                      </a:r>
                      <a:r>
                        <a:rPr lang="en-US" altLang="zh-CN" sz="1695" kern="100" dirty="0">
                          <a:effectLst/>
                          <a:latin typeface="微软雅黑" panose="020B0503020204020204" charset="-122"/>
                          <a:ea typeface="微软雅黑" panose="020B0503020204020204" charset="-122"/>
                        </a:rPr>
                        <a:t>2014</a:t>
                      </a:r>
                      <a:r>
                        <a:rPr lang="zh-CN" altLang="en-US" sz="1695" kern="100" dirty="0">
                          <a:effectLst/>
                          <a:latin typeface="微软雅黑" panose="020B0503020204020204" charset="-122"/>
                          <a:ea typeface="微软雅黑" panose="020B0503020204020204" charset="-122"/>
                        </a:rPr>
                        <a:t>、</a:t>
                      </a:r>
                      <a:r>
                        <a:rPr lang="en-US" altLang="zh-CN" sz="1695" kern="100" dirty="0">
                          <a:effectLst/>
                          <a:latin typeface="微软雅黑" panose="020B0503020204020204" charset="-122"/>
                          <a:ea typeface="微软雅黑" panose="020B0503020204020204" charset="-122"/>
                        </a:rPr>
                        <a:t>2015</a:t>
                      </a:r>
                      <a:r>
                        <a:rPr lang="zh-CN" altLang="en-US" sz="1695" kern="100" dirty="0">
                          <a:effectLst/>
                          <a:latin typeface="微软雅黑" panose="020B0503020204020204" charset="-122"/>
                          <a:ea typeface="微软雅黑" panose="020B0503020204020204" charset="-122"/>
                        </a:rPr>
                        <a:t>年的数值比对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选项表述正确</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85165">
                <a:tc vMerge="1">
                  <a:tcPr/>
                </a:tc>
                <a:tc>
                  <a:txBody>
                    <a:bodyPr/>
                    <a:lstStyle/>
                    <a:p>
                      <a:pPr algn="ctr">
                        <a:lnSpc>
                          <a:spcPct val="130000"/>
                        </a:lnSpc>
                        <a:spcAft>
                          <a:spcPts val="0"/>
                        </a:spcAft>
                      </a:pPr>
                      <a:r>
                        <a:rPr lang="en-US" sz="1695" kern="100" dirty="0">
                          <a:effectLst/>
                          <a:latin typeface="微软雅黑" panose="020B0503020204020204" charset="-122"/>
                          <a:ea typeface="微软雅黑" panose="020B0503020204020204" charset="-122"/>
                        </a:rPr>
                        <a:t>C</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根据图</a:t>
                      </a:r>
                      <a:r>
                        <a:rPr lang="en-US" altLang="zh-CN" sz="1695" kern="100" dirty="0">
                          <a:effectLst/>
                          <a:latin typeface="微软雅黑" panose="020B0503020204020204" charset="-122"/>
                          <a:ea typeface="微软雅黑" panose="020B0503020204020204" charset="-122"/>
                        </a:rPr>
                        <a:t>2</a:t>
                      </a:r>
                      <a:r>
                        <a:rPr lang="zh-CN" altLang="en-US" sz="1695" kern="100" dirty="0">
                          <a:effectLst/>
                          <a:latin typeface="微软雅黑" panose="020B0503020204020204" charset="-122"/>
                          <a:ea typeface="微软雅黑" panose="020B0503020204020204" charset="-122"/>
                        </a:rPr>
                        <a:t>可知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网店渠道市场码洋每年都在高速增长</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图</a:t>
                      </a:r>
                      <a:r>
                        <a:rPr lang="en-US" altLang="zh-CN" sz="1695" kern="100" dirty="0">
                          <a:effectLst/>
                          <a:latin typeface="微软雅黑" panose="020B0503020204020204" charset="-122"/>
                          <a:ea typeface="微软雅黑" panose="020B0503020204020204" charset="-122"/>
                        </a:rPr>
                        <a:t>1</a:t>
                      </a:r>
                      <a:r>
                        <a:rPr lang="zh-CN" altLang="en-US" sz="1695" kern="100" dirty="0">
                          <a:effectLst/>
                          <a:latin typeface="微软雅黑" panose="020B0503020204020204" charset="-122"/>
                          <a:ea typeface="微软雅黑" panose="020B0503020204020204" charset="-122"/>
                        </a:rPr>
                        <a:t>表明实体书店码洋大体平稳</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可以得出选项的结论</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选项表述正确</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767205">
                <a:tc vMerge="1">
                  <a:tcPr/>
                </a:tc>
                <a:tc>
                  <a:txBody>
                    <a:bodyPr/>
                    <a:lstStyle/>
                    <a:p>
                      <a:pPr algn="ctr">
                        <a:lnSpc>
                          <a:spcPct val="130000"/>
                        </a:lnSpc>
                        <a:spcAft>
                          <a:spcPts val="0"/>
                        </a:spcAft>
                      </a:pPr>
                      <a:r>
                        <a:rPr lang="en-US" sz="1695" kern="100" dirty="0">
                          <a:effectLst/>
                          <a:latin typeface="微软雅黑" panose="020B0503020204020204" charset="-122"/>
                          <a:ea typeface="微软雅黑" panose="020B0503020204020204" charset="-122"/>
                        </a:rPr>
                        <a:t>D</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zh-CN" sz="1695" kern="1200" dirty="0">
                          <a:solidFill>
                            <a:schemeClr val="tx1"/>
                          </a:solidFill>
                          <a:effectLst/>
                          <a:latin typeface="微软雅黑" panose="020B0503020204020204" charset="-122"/>
                          <a:ea typeface="微软雅黑" panose="020B0503020204020204" charset="-122"/>
                          <a:cs typeface="+mn-cs"/>
                        </a:rPr>
                        <a:t>据图</a:t>
                      </a:r>
                      <a:r>
                        <a:rPr lang="en-US" altLang="zh-CN" sz="1695" kern="1200" dirty="0">
                          <a:solidFill>
                            <a:schemeClr val="tx1"/>
                          </a:solidFill>
                          <a:effectLst/>
                          <a:latin typeface="微软雅黑" panose="020B0503020204020204" charset="-122"/>
                          <a:ea typeface="微软雅黑" panose="020B0503020204020204" charset="-122"/>
                          <a:cs typeface="+mn-cs"/>
                        </a:rPr>
                        <a:t>1,2011</a:t>
                      </a:r>
                      <a:r>
                        <a:rPr lang="zh-CN" altLang="zh-CN" sz="1695" kern="1200" dirty="0">
                          <a:solidFill>
                            <a:schemeClr val="tx1"/>
                          </a:solidFill>
                          <a:effectLst/>
                          <a:latin typeface="微软雅黑" panose="020B0503020204020204" charset="-122"/>
                          <a:ea typeface="微软雅黑" panose="020B0503020204020204" charset="-122"/>
                          <a:cs typeface="+mn-cs"/>
                        </a:rPr>
                        <a:t>年增速上升</a:t>
                      </a:r>
                      <a:r>
                        <a:rPr lang="en-US" altLang="zh-CN" sz="1695" kern="1200" dirty="0">
                          <a:solidFill>
                            <a:schemeClr val="tx1"/>
                          </a:solidFill>
                          <a:effectLst/>
                          <a:latin typeface="微软雅黑" panose="020B0503020204020204" charset="-122"/>
                          <a:ea typeface="微软雅黑" panose="020B0503020204020204" charset="-122"/>
                          <a:cs typeface="+mn-cs"/>
                        </a:rPr>
                        <a:t>,2012</a:t>
                      </a:r>
                      <a:r>
                        <a:rPr lang="zh-CN" altLang="zh-CN" sz="1695" kern="1200" dirty="0">
                          <a:solidFill>
                            <a:schemeClr val="tx1"/>
                          </a:solidFill>
                          <a:effectLst/>
                          <a:latin typeface="微软雅黑" panose="020B0503020204020204" charset="-122"/>
                          <a:ea typeface="微软雅黑" panose="020B0503020204020204" charset="-122"/>
                          <a:cs typeface="+mn-cs"/>
                        </a:rPr>
                        <a:t>年、</a:t>
                      </a:r>
                      <a:r>
                        <a:rPr lang="en-US" altLang="zh-CN" sz="1695" kern="1200" dirty="0">
                          <a:solidFill>
                            <a:schemeClr val="tx1"/>
                          </a:solidFill>
                          <a:effectLst/>
                          <a:latin typeface="微软雅黑" panose="020B0503020204020204" charset="-122"/>
                          <a:ea typeface="微软雅黑" panose="020B0503020204020204" charset="-122"/>
                          <a:cs typeface="+mn-cs"/>
                        </a:rPr>
                        <a:t>2013</a:t>
                      </a:r>
                      <a:r>
                        <a:rPr lang="zh-CN" altLang="zh-CN" sz="1695" kern="1200" dirty="0">
                          <a:solidFill>
                            <a:schemeClr val="tx1"/>
                          </a:solidFill>
                          <a:effectLst/>
                          <a:latin typeface="微软雅黑" panose="020B0503020204020204" charset="-122"/>
                          <a:ea typeface="微软雅黑" panose="020B0503020204020204" charset="-122"/>
                          <a:cs typeface="+mn-cs"/>
                        </a:rPr>
                        <a:t>年出现负增长</a:t>
                      </a:r>
                      <a:r>
                        <a:rPr lang="en-US" altLang="zh-CN" sz="1695" kern="1200" dirty="0">
                          <a:solidFill>
                            <a:schemeClr val="tx1"/>
                          </a:solidFill>
                          <a:effectLst/>
                          <a:latin typeface="微软雅黑" panose="020B0503020204020204" charset="-122"/>
                          <a:ea typeface="微软雅黑" panose="020B0503020204020204" charset="-122"/>
                          <a:cs typeface="+mn-cs"/>
                        </a:rPr>
                        <a:t>,2014</a:t>
                      </a:r>
                      <a:r>
                        <a:rPr lang="zh-CN" altLang="zh-CN" sz="1695" kern="1200" dirty="0">
                          <a:solidFill>
                            <a:schemeClr val="tx1"/>
                          </a:solidFill>
                          <a:effectLst/>
                          <a:latin typeface="微软雅黑" panose="020B0503020204020204" charset="-122"/>
                          <a:ea typeface="微软雅黑" panose="020B0503020204020204" charset="-122"/>
                          <a:cs typeface="+mn-cs"/>
                        </a:rPr>
                        <a:t>年增速回暖</a:t>
                      </a:r>
                      <a:r>
                        <a:rPr lang="en-US" altLang="zh-CN" sz="1695" kern="1200" dirty="0">
                          <a:solidFill>
                            <a:schemeClr val="tx1"/>
                          </a:solidFill>
                          <a:effectLst/>
                          <a:latin typeface="微软雅黑" panose="020B0503020204020204" charset="-122"/>
                          <a:ea typeface="微软雅黑" panose="020B0503020204020204" charset="-122"/>
                          <a:cs typeface="+mn-cs"/>
                        </a:rPr>
                        <a:t>,2015</a:t>
                      </a:r>
                      <a:r>
                        <a:rPr lang="zh-CN" altLang="zh-CN" sz="1695" kern="1200" dirty="0">
                          <a:solidFill>
                            <a:schemeClr val="tx1"/>
                          </a:solidFill>
                          <a:effectLst/>
                          <a:latin typeface="微软雅黑" panose="020B0503020204020204" charset="-122"/>
                          <a:ea typeface="微软雅黑" panose="020B0503020204020204" charset="-122"/>
                          <a:cs typeface="+mn-cs"/>
                        </a:rPr>
                        <a:t>年增速下降</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选项说实体书店经历了</a:t>
                      </a:r>
                      <a:r>
                        <a:rPr lang="en-US" altLang="zh-CN" sz="1695" kern="1200" dirty="0">
                          <a:solidFill>
                            <a:schemeClr val="tx1"/>
                          </a:solidFill>
                          <a:effectLst/>
                          <a:latin typeface="微软雅黑" panose="020B0503020204020204" charset="-122"/>
                          <a:ea typeface="微软雅黑" panose="020B0503020204020204" charset="-122"/>
                          <a:cs typeface="+mn-cs"/>
                        </a:rPr>
                        <a:t>2010</a:t>
                      </a:r>
                      <a:r>
                        <a:rPr lang="zh-CN" altLang="zh-CN" sz="1695" kern="1200" dirty="0">
                          <a:solidFill>
                            <a:schemeClr val="tx1"/>
                          </a:solidFill>
                          <a:effectLst/>
                          <a:latin typeface="微软雅黑" panose="020B0503020204020204" charset="-122"/>
                          <a:ea typeface="微软雅黑" panose="020B0503020204020204" charset="-122"/>
                          <a:cs typeface="+mn-cs"/>
                        </a:rPr>
                        <a:t>—</a:t>
                      </a:r>
                      <a:r>
                        <a:rPr lang="en-US" altLang="zh-CN" sz="1695" kern="1200" dirty="0">
                          <a:solidFill>
                            <a:schemeClr val="tx1"/>
                          </a:solidFill>
                          <a:effectLst/>
                          <a:latin typeface="微软雅黑" panose="020B0503020204020204" charset="-122"/>
                          <a:ea typeface="微软雅黑" panose="020B0503020204020204" charset="-122"/>
                          <a:cs typeface="+mn-cs"/>
                        </a:rPr>
                        <a:t>2015</a:t>
                      </a:r>
                      <a:r>
                        <a:rPr lang="zh-CN" altLang="zh-CN" sz="1695" kern="1200" dirty="0">
                          <a:solidFill>
                            <a:schemeClr val="tx1"/>
                          </a:solidFill>
                          <a:effectLst/>
                          <a:latin typeface="微软雅黑" panose="020B0503020204020204" charset="-122"/>
                          <a:ea typeface="微软雅黑" panose="020B0503020204020204" charset="-122"/>
                          <a:cs typeface="+mn-cs"/>
                        </a:rPr>
                        <a:t>年“增速下降—负增长—销售回暖”的过程</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表述错误</a:t>
                      </a:r>
                      <a:r>
                        <a:rPr lang="en-US" altLang="zh-CN" sz="1695" kern="1200" dirty="0">
                          <a:solidFill>
                            <a:schemeClr val="tx1"/>
                          </a:solidFill>
                          <a:effectLst/>
                          <a:latin typeface="微软雅黑" panose="020B0503020204020204" charset="-122"/>
                          <a:ea typeface="微软雅黑" panose="020B0503020204020204" charset="-122"/>
                          <a:cs typeface="+mn-cs"/>
                        </a:rPr>
                        <a:t>;2010</a:t>
                      </a:r>
                      <a:r>
                        <a:rPr lang="zh-CN" altLang="zh-CN" sz="1695" kern="1200" dirty="0">
                          <a:solidFill>
                            <a:schemeClr val="tx1"/>
                          </a:solidFill>
                          <a:effectLst/>
                          <a:latin typeface="微软雅黑" panose="020B0503020204020204" charset="-122"/>
                          <a:ea typeface="微软雅黑" panose="020B0503020204020204" charset="-122"/>
                          <a:cs typeface="+mn-cs"/>
                        </a:rPr>
                        <a:t>—</a:t>
                      </a:r>
                      <a:r>
                        <a:rPr lang="en-US" altLang="zh-CN" sz="1695" kern="1200" dirty="0">
                          <a:solidFill>
                            <a:schemeClr val="tx1"/>
                          </a:solidFill>
                          <a:effectLst/>
                          <a:latin typeface="微软雅黑" panose="020B0503020204020204" charset="-122"/>
                          <a:ea typeface="微软雅黑" panose="020B0503020204020204" charset="-122"/>
                          <a:cs typeface="+mn-cs"/>
                        </a:rPr>
                        <a:t>2015</a:t>
                      </a:r>
                      <a:r>
                        <a:rPr lang="zh-CN" altLang="zh-CN" sz="1695" kern="1200" dirty="0">
                          <a:solidFill>
                            <a:schemeClr val="tx1"/>
                          </a:solidFill>
                          <a:effectLst/>
                          <a:latin typeface="微软雅黑" panose="020B0503020204020204" charset="-122"/>
                          <a:ea typeface="微软雅黑" panose="020B0503020204020204" charset="-122"/>
                          <a:cs typeface="+mn-cs"/>
                        </a:rPr>
                        <a:t>年码洋规模平稳</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但年度增长率波动较大</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据此无法预测未来这两项是否趋于平稳</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故选项表述错误</a:t>
                      </a:r>
                      <a:r>
                        <a:rPr lang="en-US" altLang="zh-CN" sz="1695" kern="1200" dirty="0">
                          <a:solidFill>
                            <a:schemeClr val="tx1"/>
                          </a:solidFill>
                          <a:effectLst/>
                          <a:latin typeface="微软雅黑" panose="020B0503020204020204" charset="-122"/>
                          <a:ea typeface="微软雅黑" panose="020B0503020204020204" charset="-122"/>
                          <a:cs typeface="+mn-cs"/>
                        </a:rPr>
                        <a:t>,</a:t>
                      </a:r>
                      <a:r>
                        <a:rPr lang="zh-CN" altLang="zh-CN" sz="1695" kern="1200" dirty="0">
                          <a:solidFill>
                            <a:schemeClr val="tx1"/>
                          </a:solidFill>
                          <a:effectLst/>
                          <a:latin typeface="微软雅黑" panose="020B0503020204020204" charset="-122"/>
                          <a:ea typeface="微软雅黑" panose="020B0503020204020204" charset="-122"/>
                          <a:cs typeface="+mn-cs"/>
                        </a:rPr>
                        <a:t>本项为正确答案</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48260" y="1503519"/>
            <a:ext cx="7619894" cy="3850962"/>
            <a:chOff x="1944540" y="1657306"/>
            <a:chExt cx="19802200" cy="10007688"/>
          </a:xfrm>
        </p:grpSpPr>
        <p:sp>
          <p:nvSpPr>
            <p:cNvPr id="2" name="矩形 1"/>
            <p:cNvSpPr/>
            <p:nvPr/>
          </p:nvSpPr>
          <p:spPr>
            <a:xfrm>
              <a:off x="1944540" y="1657306"/>
              <a:ext cx="19802200" cy="4651931"/>
            </a:xfrm>
            <a:prstGeom prst="rect">
              <a:avLst/>
            </a:prstGeom>
          </p:spPr>
          <p:txBody>
            <a:bodyPr wrap="square">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2017</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27</a:t>
              </a:r>
              <a:r>
                <a:rPr lang="zh-CN" altLang="en-US" sz="1695" dirty="0">
                  <a:latin typeface="微软雅黑" panose="020B0503020204020204" charset="-122"/>
                  <a:ea typeface="微软雅黑" panose="020B0503020204020204" charset="-122"/>
                </a:rPr>
                <a:t>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住建部公布了第二批</a:t>
              </a:r>
              <a:r>
                <a:rPr lang="en-US" altLang="zh-CN" sz="1695" dirty="0">
                  <a:latin typeface="微软雅黑" panose="020B0503020204020204" charset="-122"/>
                  <a:ea typeface="微软雅黑" panose="020B0503020204020204" charset="-122"/>
                </a:rPr>
                <a:t>276</a:t>
              </a:r>
              <a:r>
                <a:rPr lang="zh-CN" altLang="en-US" sz="1695" dirty="0">
                  <a:latin typeface="微软雅黑" panose="020B0503020204020204" charset="-122"/>
                  <a:ea typeface="微软雅黑" panose="020B0503020204020204" charset="-122"/>
                </a:rPr>
                <a:t>个特色小镇名单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加上</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年住建部公布的第一批特色小镇</a:t>
              </a:r>
              <a:r>
                <a:rPr lang="en-US" altLang="zh-CN" sz="1695" dirty="0">
                  <a:latin typeface="微软雅黑" panose="020B0503020204020204" charset="-122"/>
                  <a:ea typeface="微软雅黑" panose="020B0503020204020204" charset="-122"/>
                </a:rPr>
                <a:t>127</a:t>
              </a:r>
              <a:r>
                <a:rPr lang="zh-CN" altLang="en-US" sz="1695" dirty="0">
                  <a:latin typeface="微软雅黑" panose="020B0503020204020204" charset="-122"/>
                  <a:ea typeface="微软雅黑" panose="020B0503020204020204" charset="-122"/>
                </a:rPr>
                <a:t>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目前全国特色小镇一共</a:t>
              </a:r>
              <a:r>
                <a:rPr lang="en-US" altLang="zh-CN" sz="1695" dirty="0">
                  <a:latin typeface="微软雅黑" panose="020B0503020204020204" charset="-122"/>
                  <a:ea typeface="微软雅黑" panose="020B0503020204020204" charset="-122"/>
                </a:rPr>
                <a:t>403</a:t>
              </a:r>
              <a:r>
                <a:rPr lang="zh-CN" altLang="en-US" sz="1695" dirty="0">
                  <a:latin typeface="微软雅黑" panose="020B0503020204020204" charset="-122"/>
                  <a:ea typeface="微软雅黑" panose="020B0503020204020204" charset="-122"/>
                </a:rPr>
                <a:t>个。</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特色小镇产业类型占比图</a:t>
              </a:r>
              <a:endParaRPr lang="zh-CN" altLang="en-US" sz="1695" dirty="0">
                <a:latin typeface="微软雅黑" panose="020B0503020204020204" charset="-122"/>
                <a:ea typeface="微软雅黑" panose="020B0503020204020204" charset="-122"/>
              </a:endParaRPr>
            </a:p>
          </p:txBody>
        </p:sp>
        <p:pic>
          <p:nvPicPr>
            <p:cNvPr id="5" name="YWCS34.EPS" descr="id:2147499605;FounderCES"/>
            <p:cNvPicPr/>
            <p:nvPr/>
          </p:nvPicPr>
          <p:blipFill>
            <a:blip r:embed="rId1" cstate="print"/>
            <a:stretch>
              <a:fillRect/>
            </a:stretch>
          </p:blipFill>
          <p:spPr>
            <a:xfrm>
              <a:off x="8713292" y="6255215"/>
              <a:ext cx="8604042" cy="540977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78772" y="1781461"/>
            <a:ext cx="7587066" cy="3301130"/>
            <a:chOff x="2023835" y="2379607"/>
            <a:chExt cx="19716888" cy="8578812"/>
          </a:xfrm>
        </p:grpSpPr>
        <p:sp>
          <p:nvSpPr>
            <p:cNvPr id="54" name="TextBox 53"/>
            <p:cNvSpPr txBox="1"/>
            <p:nvPr/>
          </p:nvSpPr>
          <p:spPr>
            <a:xfrm>
              <a:off x="2023835" y="2379607"/>
              <a:ext cx="19716888" cy="1120490"/>
            </a:xfrm>
            <a:prstGeom prst="rect">
              <a:avLst/>
            </a:prstGeom>
            <a:noFill/>
          </p:spPr>
          <p:txBody>
            <a:bodyPr wrap="square" rtlCol="0">
              <a:spAutoFit/>
            </a:bodyPr>
            <a:lstStyle/>
            <a:p>
              <a:pPr algn="ctr">
                <a:lnSpc>
                  <a:spcPct val="130000"/>
                </a:lnSpc>
              </a:pPr>
              <a:r>
                <a:rPr lang="zh-CN" altLang="en-US" sz="1695" dirty="0">
                  <a:latin typeface="微软雅黑" panose="020B0503020204020204" charset="-122"/>
                  <a:ea typeface="微软雅黑" panose="020B0503020204020204" charset="-122"/>
                </a:rPr>
                <a:t>特色小镇最多的十个省份数据</a:t>
              </a:r>
              <a:endParaRPr sz="1695" dirty="0">
                <a:latin typeface="微软雅黑" panose="020B0503020204020204" charset="-122"/>
                <a:ea typeface="微软雅黑" panose="020B0503020204020204" charset="-122"/>
              </a:endParaRPr>
            </a:p>
          </p:txBody>
        </p:sp>
        <p:pic>
          <p:nvPicPr>
            <p:cNvPr id="5" name="YWCS35.EPS" descr="id:2147499612;FounderCES"/>
            <p:cNvPicPr/>
            <p:nvPr/>
          </p:nvPicPr>
          <p:blipFill>
            <a:blip r:embed="rId1" cstate="print"/>
            <a:stretch>
              <a:fillRect/>
            </a:stretch>
          </p:blipFill>
          <p:spPr>
            <a:xfrm>
              <a:off x="6697068" y="3502658"/>
              <a:ext cx="12889432" cy="7455761"/>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9"/>
          <p:cNvSpPr txBox="1"/>
          <p:nvPr/>
        </p:nvSpPr>
        <p:spPr>
          <a:xfrm>
            <a:off x="415755" y="1517099"/>
            <a:ext cx="8007816" cy="3149600"/>
          </a:xfrm>
          <a:prstGeom prst="rect">
            <a:avLst/>
          </a:prstGeom>
          <a:noFill/>
        </p:spPr>
        <p:txBody>
          <a:bodyPr wrap="square" rtlCol="0">
            <a:spAutoFit/>
          </a:bodyPr>
          <a:lstStyle/>
          <a:p>
            <a:pPr>
              <a:lnSpc>
                <a:spcPct val="130000"/>
              </a:lnSpc>
            </a:pPr>
            <a:r>
              <a:rPr lang="en-US" sz="1695" b="1" dirty="0">
                <a:solidFill>
                  <a:srgbClr val="EF8340"/>
                </a:solidFill>
                <a:latin typeface="微软雅黑" panose="020B0503020204020204" charset="-122"/>
                <a:ea typeface="微软雅黑" panose="020B0503020204020204" charset="-122"/>
              </a:rPr>
              <a:t>1. </a:t>
            </a:r>
            <a:r>
              <a:rPr sz="1695" dirty="0" err="1">
                <a:latin typeface="微软雅黑" panose="020B0503020204020204" charset="-122"/>
                <a:ea typeface="微软雅黑" panose="020B0503020204020204" charset="-122"/>
              </a:rPr>
              <a:t>下列对</a:t>
            </a:r>
            <a:r>
              <a:rPr lang="zh-CN" altLang="en-US" sz="1695" dirty="0">
                <a:latin typeface="微软雅黑" panose="020B0503020204020204" charset="-122"/>
                <a:ea typeface="微软雅黑" panose="020B0503020204020204" charset="-122"/>
              </a:rPr>
              <a:t>材料相关内容的理解和分析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材料一表明特色小镇的产业类型多样且相对固定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但第一批特色小镇产业类型占比存在较大差异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在第二批产业类型占比中这一差异有所减小。</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住建部公布的第一批特色小镇的产业类型中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旅游发展型占比超过一半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但在第二批特色小镇中这一类型占比下降幅度最大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旅游发展型小镇数量减少。</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在住建部公布的第二批特色小镇的产业类型中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工业发展型和农业服务型的占比均有较大幅度的增长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商贸流通型与民族聚居型依然不太受青睐。</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浙、苏、鲁三省特色小镇培育效果显著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位列特色小镇总量前三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其中第二批特色小镇入选数量是第一批入选特色小镇数量的两倍左右。</a:t>
            </a:r>
            <a:endParaRPr lang="zh-CN" altLang="en-US" sz="1695" dirty="0">
              <a:latin typeface="微软雅黑" panose="020B0503020204020204" charset="-122"/>
              <a:ea typeface="微软雅黑" panose="020B0503020204020204" charset="-122"/>
            </a:endParaRPr>
          </a:p>
        </p:txBody>
      </p:sp>
      <p:sp>
        <p:nvSpPr>
          <p:cNvPr id="5" name="矩形 4"/>
          <p:cNvSpPr/>
          <p:nvPr/>
        </p:nvSpPr>
        <p:spPr>
          <a:xfrm>
            <a:off x="426574" y="4581354"/>
            <a:ext cx="7996998" cy="7595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537377" y="4627819"/>
            <a:ext cx="7803069"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旅游发展型小镇仅仅是占比降低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数量并未减少。两批特色小镇数量分别为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127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个和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276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旅游发展型数量约为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个和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个。</a:t>
            </a:r>
            <a:endParaRPr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78528" y="1735686"/>
            <a:ext cx="7821078" cy="3890599"/>
            <a:chOff x="2023200" y="2260650"/>
            <a:chExt cx="20325026" cy="10110693"/>
          </a:xfrm>
        </p:grpSpPr>
        <p:grpSp>
          <p:nvGrpSpPr>
            <p:cNvPr id="3" name="组合 2"/>
            <p:cNvGrpSpPr/>
            <p:nvPr/>
          </p:nvGrpSpPr>
          <p:grpSpPr>
            <a:xfrm>
              <a:off x="2023200" y="2260650"/>
              <a:ext cx="20325026" cy="10110693"/>
              <a:chOff x="2023200" y="2260650"/>
              <a:chExt cx="20325026" cy="10110693"/>
            </a:xfrm>
          </p:grpSpPr>
          <p:sp>
            <p:nvSpPr>
              <p:cNvPr id="54" name="TextBox 53"/>
              <p:cNvSpPr txBox="1"/>
              <p:nvPr/>
            </p:nvSpPr>
            <p:spPr>
              <a:xfrm>
                <a:off x="2023200" y="2260650"/>
                <a:ext cx="19716888" cy="112049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阅读下面的图表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sz="1695" dirty="0">
                  <a:latin typeface="微软雅黑" panose="020B0503020204020204" charset="-122"/>
                  <a:ea typeface="微软雅黑" panose="020B0503020204020204" charset="-122"/>
                </a:endParaRPr>
              </a:p>
            </p:txBody>
          </p:sp>
          <p:sp>
            <p:nvSpPr>
              <p:cNvPr id="2" name="文本框 1"/>
              <p:cNvSpPr txBox="1"/>
              <p:nvPr/>
            </p:nvSpPr>
            <p:spPr>
              <a:xfrm>
                <a:off x="2448596" y="9970293"/>
                <a:ext cx="19899630" cy="2401050"/>
              </a:xfrm>
              <a:prstGeom prst="rect">
                <a:avLst/>
              </a:prstGeom>
              <a:noFill/>
            </p:spPr>
            <p:txBody>
              <a:bodyPr wrap="square" rtlCol="0">
                <a:spAutoFit/>
              </a:bodyPr>
              <a:lstStyle/>
              <a:p>
                <a:pPr algn="r">
                  <a:lnSpc>
                    <a:spcPct val="130000"/>
                  </a:lnSpc>
                </a:pPr>
                <a:r>
                  <a:rPr lang="en-US" altLang="zh-CN" sz="1385" dirty="0">
                    <a:latin typeface="微软雅黑" panose="020B0503020204020204" charset="-122"/>
                    <a:ea typeface="微软雅黑" panose="020B0503020204020204" charset="-122"/>
                  </a:rPr>
                  <a:t>(</a:t>
                </a:r>
                <a:r>
                  <a:rPr lang="zh-CN" altLang="en-US" sz="1385" dirty="0">
                    <a:latin typeface="微软雅黑" panose="020B0503020204020204" charset="-122"/>
                    <a:ea typeface="微软雅黑" panose="020B0503020204020204" charset="-122"/>
                  </a:rPr>
                  <a:t>摘编自</a:t>
                </a:r>
                <a:r>
                  <a:rPr lang="en-US" altLang="zh-CN" sz="1385" dirty="0">
                    <a:latin typeface="微软雅黑" panose="020B0503020204020204" charset="-122"/>
                    <a:ea typeface="微软雅黑" panose="020B0503020204020204" charset="-122"/>
                  </a:rPr>
                  <a:t>《</a:t>
                </a:r>
                <a:r>
                  <a:rPr lang="zh-CN" altLang="en-US" sz="1385" dirty="0">
                    <a:latin typeface="微软雅黑" panose="020B0503020204020204" charset="-122"/>
                    <a:ea typeface="微软雅黑" panose="020B0503020204020204" charset="-122"/>
                  </a:rPr>
                  <a:t>光明日报</a:t>
                </a:r>
                <a:r>
                  <a:rPr lang="en-US" altLang="zh-CN" sz="1385" dirty="0">
                    <a:latin typeface="微软雅黑" panose="020B0503020204020204" charset="-122"/>
                    <a:ea typeface="微软雅黑" panose="020B0503020204020204" charset="-122"/>
                  </a:rPr>
                  <a:t>》2015</a:t>
                </a:r>
                <a:r>
                  <a:rPr lang="zh-CN" altLang="en-US" sz="1385" dirty="0">
                    <a:latin typeface="微软雅黑" panose="020B0503020204020204" charset="-122"/>
                    <a:ea typeface="微软雅黑" panose="020B0503020204020204" charset="-122"/>
                  </a:rPr>
                  <a:t>年</a:t>
                </a:r>
                <a:r>
                  <a:rPr lang="en-US" altLang="zh-CN" sz="1385" dirty="0">
                    <a:latin typeface="微软雅黑" panose="020B0503020204020204" charset="-122"/>
                    <a:ea typeface="微软雅黑" panose="020B0503020204020204" charset="-122"/>
                  </a:rPr>
                  <a:t>6</a:t>
                </a:r>
                <a:r>
                  <a:rPr lang="zh-CN" altLang="en-US" sz="1385" dirty="0">
                    <a:latin typeface="微软雅黑" panose="020B0503020204020204" charset="-122"/>
                    <a:ea typeface="微软雅黑" panose="020B0503020204020204" charset="-122"/>
                  </a:rPr>
                  <a:t>月</a:t>
                </a:r>
                <a:r>
                  <a:rPr lang="en-US" altLang="zh-CN" sz="1385" dirty="0">
                    <a:latin typeface="微软雅黑" panose="020B0503020204020204" charset="-122"/>
                    <a:ea typeface="微软雅黑" panose="020B0503020204020204" charset="-122"/>
                  </a:rPr>
                  <a:t>19</a:t>
                </a:r>
                <a:r>
                  <a:rPr lang="zh-CN" altLang="en-US" sz="1385" dirty="0">
                    <a:latin typeface="微软雅黑" panose="020B0503020204020204" charset="-122"/>
                    <a:ea typeface="微软雅黑" panose="020B0503020204020204" charset="-122"/>
                  </a:rPr>
                  <a:t>日</a:t>
                </a:r>
                <a:endParaRPr lang="zh-CN" altLang="en-US" sz="1385" dirty="0">
                  <a:latin typeface="微软雅黑" panose="020B0503020204020204" charset="-122"/>
                  <a:ea typeface="微软雅黑" panose="020B0503020204020204" charset="-122"/>
                </a:endParaRPr>
              </a:p>
              <a:p>
                <a:pPr algn="r">
                  <a:lnSpc>
                    <a:spcPct val="130000"/>
                  </a:lnSpc>
                </a:pPr>
                <a:r>
                  <a:rPr lang="en-US" altLang="zh-CN" sz="1385" dirty="0">
                    <a:latin typeface="微软雅黑" panose="020B0503020204020204" charset="-122"/>
                    <a:ea typeface="微软雅黑" panose="020B0503020204020204" charset="-122"/>
                  </a:rPr>
                  <a:t>《</a:t>
                </a:r>
                <a:r>
                  <a:rPr lang="zh-CN" altLang="en-US" sz="1385" dirty="0">
                    <a:latin typeface="微软雅黑" panose="020B0503020204020204" charset="-122"/>
                    <a:ea typeface="微软雅黑" panose="020B0503020204020204" charset="-122"/>
                  </a:rPr>
                  <a:t>关于留守儿童群体存在问题及对策的调研报告</a:t>
                </a:r>
                <a:r>
                  <a:rPr lang="en-US" altLang="zh-CN" sz="1385" dirty="0">
                    <a:latin typeface="微软雅黑" panose="020B0503020204020204" charset="-122"/>
                    <a:ea typeface="微软雅黑" panose="020B0503020204020204" charset="-122"/>
                  </a:rPr>
                  <a:t>》)</a:t>
                </a:r>
                <a:endParaRPr lang="en-US" altLang="zh-CN" sz="1385" dirty="0">
                  <a:latin typeface="微软雅黑" panose="020B0503020204020204" charset="-122"/>
                  <a:ea typeface="微软雅黑" panose="020B0503020204020204" charset="-122"/>
                </a:endParaRPr>
              </a:p>
              <a:p>
                <a:pPr>
                  <a:lnSpc>
                    <a:spcPct val="130000"/>
                  </a:lnSpc>
                </a:pPr>
                <a:r>
                  <a:rPr lang="en-US" altLang="zh-CN" sz="1385" dirty="0">
                    <a:latin typeface="微软雅黑" panose="020B0503020204020204" charset="-122"/>
                    <a:ea typeface="微软雅黑" panose="020B0503020204020204" charset="-122"/>
                  </a:rPr>
                  <a:t>[</a:t>
                </a:r>
                <a:r>
                  <a:rPr lang="zh-CN" altLang="en-US" sz="1385" dirty="0">
                    <a:latin typeface="微软雅黑" panose="020B0503020204020204" charset="-122"/>
                    <a:ea typeface="微软雅黑" panose="020B0503020204020204" charset="-122"/>
                  </a:rPr>
                  <a:t>注</a:t>
                </a:r>
                <a:r>
                  <a:rPr lang="en-US" altLang="zh-CN" sz="1385" dirty="0">
                    <a:latin typeface="微软雅黑" panose="020B0503020204020204" charset="-122"/>
                    <a:ea typeface="微软雅黑" panose="020B0503020204020204" charset="-122"/>
                  </a:rPr>
                  <a:t>] </a:t>
                </a:r>
                <a:r>
                  <a:rPr lang="zh-CN" altLang="en-US" sz="1385" dirty="0">
                    <a:latin typeface="微软雅黑" panose="020B0503020204020204" charset="-122"/>
                    <a:ea typeface="微软雅黑" panose="020B0503020204020204" charset="-122"/>
                  </a:rPr>
                  <a:t>横坐标是所占数量百分比</a:t>
                </a:r>
                <a:r>
                  <a:rPr lang="en-US" altLang="zh-CN" sz="1385" dirty="0">
                    <a:latin typeface="微软雅黑" panose="020B0503020204020204" charset="-122"/>
                    <a:ea typeface="微软雅黑" panose="020B0503020204020204" charset="-122"/>
                  </a:rPr>
                  <a:t>,</a:t>
                </a:r>
                <a:r>
                  <a:rPr lang="zh-CN" altLang="en-US" sz="1385" dirty="0">
                    <a:latin typeface="微软雅黑" panose="020B0503020204020204" charset="-122"/>
                    <a:ea typeface="微软雅黑" panose="020B0503020204020204" charset="-122"/>
                  </a:rPr>
                  <a:t>纵坐标是发生的各种情形。</a:t>
                </a:r>
                <a:endParaRPr lang="zh-CN" altLang="en-US" sz="1385" dirty="0">
                  <a:latin typeface="微软雅黑" panose="020B0503020204020204" charset="-122"/>
                  <a:ea typeface="微软雅黑" panose="020B0503020204020204" charset="-122"/>
                </a:endParaRPr>
              </a:p>
            </p:txBody>
          </p:sp>
        </p:grpSp>
        <p:pic>
          <p:nvPicPr>
            <p:cNvPr id="8" name="3a-13.jpg" descr="id:2147499619;FounderCES"/>
            <p:cNvPicPr/>
            <p:nvPr/>
          </p:nvPicPr>
          <p:blipFill>
            <a:blip r:embed="rId1" cstate="print"/>
            <a:stretch>
              <a:fillRect/>
            </a:stretch>
          </p:blipFill>
          <p:spPr>
            <a:xfrm>
              <a:off x="2024675" y="3348782"/>
              <a:ext cx="9352913" cy="5688632"/>
            </a:xfrm>
            <a:prstGeom prst="rect">
              <a:avLst/>
            </a:prstGeom>
          </p:spPr>
        </p:pic>
        <p:pic>
          <p:nvPicPr>
            <p:cNvPr id="9" name="3a-14.jpg" descr="id:2147499626;FounderCES"/>
            <p:cNvPicPr/>
            <p:nvPr/>
          </p:nvPicPr>
          <p:blipFill>
            <a:blip r:embed="rId2" cstate="print"/>
            <a:stretch>
              <a:fillRect/>
            </a:stretch>
          </p:blipFill>
          <p:spPr>
            <a:xfrm>
              <a:off x="11914425" y="3372959"/>
              <a:ext cx="9879765" cy="5328592"/>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26590" y="1544808"/>
            <a:ext cx="7697024" cy="3149600"/>
          </a:xfrm>
          <a:prstGeom prst="rect">
            <a:avLst/>
          </a:prstGeom>
          <a:noFill/>
        </p:spPr>
        <p:txBody>
          <a:bodyPr wrap="square" rtlCol="0">
            <a:spAutoFit/>
          </a:bodyPr>
          <a:lstStyle/>
          <a:p>
            <a:pPr>
              <a:lnSpc>
                <a:spcPct val="130000"/>
              </a:lnSpc>
            </a:pPr>
            <a:r>
              <a:rPr lang="en-US" sz="1695" b="1" dirty="0">
                <a:solidFill>
                  <a:srgbClr val="EF8340"/>
                </a:solidFill>
                <a:latin typeface="微软雅黑" panose="020B0503020204020204" charset="-122"/>
                <a:ea typeface="微软雅黑" panose="020B0503020204020204" charset="-122"/>
              </a:rPr>
              <a:t>2. </a:t>
            </a:r>
            <a:r>
              <a:rPr sz="1695" dirty="0" err="1">
                <a:latin typeface="微软雅黑" panose="020B0503020204020204" charset="-122"/>
                <a:ea typeface="微软雅黑" panose="020B0503020204020204" charset="-122"/>
              </a:rPr>
              <a:t>下列</a:t>
            </a:r>
            <a:r>
              <a:rPr lang="zh-CN" altLang="en-US" sz="1695" dirty="0">
                <a:latin typeface="微软雅黑" panose="020B0503020204020204" charset="-122"/>
                <a:ea typeface="微软雅黑" panose="020B0503020204020204" charset="-122"/>
              </a:rPr>
              <a:t>对材料相关内容的理解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这则材料来源于国家重要报纸媒体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所讲的是一个重要的话题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留守儿童问题应该得到整个社会的关注。</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第一个图表中两者相比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所有项目里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留守儿童”的所有占比都比“非留守儿童”要大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这提醒社会要关注“留守儿童”。</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第二个图表中两者相比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留守女童比留守男童存在相对更为明显的负面情绪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更易受到意外伤害。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有关留守儿童调研报告中的图表显示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割伤”远比“触电”死亡的儿童人数多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溺水”人数较少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不是重点要防止的。</a:t>
            </a:r>
            <a:endParaRPr lang="zh-CN" altLang="en-US" sz="1695"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20583" y="2015934"/>
            <a:ext cx="7619023" cy="20226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31386" y="2062400"/>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留守儿童’的所有占比都比‘非留守儿童’要大”分析错误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表中最上面一项“没发生过意外”中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留守儿童”的占比比“非留守儿童”小。表中“车祸”一项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二者所占比例相同。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更易受到意外伤害”属无中生有。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死亡的儿童人数多”“不是重点要防止的”分析错误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图表中无此类信息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无“死亡”“重点防止”等信息。</a:t>
            </a:r>
            <a:endParaRPr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778528" y="2015856"/>
            <a:ext cx="7645043"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请结合图表的相关内容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联系家庭、社会和学校教育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谈谈应当如何将关爱留守儿童落到实处。</a:t>
            </a:r>
            <a:r>
              <a:rPr lang="en-US" altLang="zh-CN" sz="1695" dirty="0">
                <a:latin typeface="微软雅黑" panose="020B0503020204020204" charset="-122"/>
                <a:ea typeface="微软雅黑" panose="020B0503020204020204" charset="-122"/>
              </a:rPr>
              <a:t>______________________________________________________________________________</a:t>
            </a:r>
            <a:endParaRPr sz="1695" dirty="0">
              <a:latin typeface="微软雅黑" panose="020B0503020204020204" charset="-122"/>
              <a:ea typeface="微软雅黑" panose="020B0503020204020204" charset="-122"/>
            </a:endParaRPr>
          </a:p>
        </p:txBody>
      </p:sp>
      <p:sp>
        <p:nvSpPr>
          <p:cNvPr id="11" name="矩形 10"/>
          <p:cNvSpPr/>
          <p:nvPr/>
        </p:nvSpPr>
        <p:spPr>
          <a:xfrm>
            <a:off x="778528" y="3124204"/>
            <a:ext cx="7811296" cy="2327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5968" y="3235039"/>
            <a:ext cx="7758438" cy="2130425"/>
          </a:xfrm>
          <a:prstGeom prst="rect">
            <a:avLst/>
          </a:prstGeom>
        </p:spPr>
        <p:txBody>
          <a:bodyPr wrap="square">
            <a:spAutoFit/>
          </a:bodyPr>
          <a:lstStyle/>
          <a:p>
            <a:pPr lvl="0">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国家或当地政府应想千方设百计努力从源头上逐步减少留守儿童的数量。②针对留守儿童意外伤害率高的突出问题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政府、学校、家庭应形成合力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明确监护人职责的同时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采取一些有效措施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减少或避免各类伤害。③针对留守儿童心理健康方面的突出问题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特别是留守女童的心理问题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政府、学校、家庭应积极采取有效措施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加强对留守儿童的心理指导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特别是对留守女童的心理疏导。</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lvl="0">
              <a:lnSpc>
                <a:spcPct val="130000"/>
              </a:lnSpc>
            </a:pPr>
            <a:endParaRPr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0" name="组合 56"/>
          <p:cNvGrpSpPr/>
          <p:nvPr/>
        </p:nvGrpSpPr>
        <p:grpSpPr>
          <a:xfrm>
            <a:off x="613592" y="1517099"/>
            <a:ext cx="7783984" cy="398780"/>
            <a:chOff x="1594572" y="1803366"/>
            <a:chExt cx="20228628" cy="1036330"/>
          </a:xfrm>
        </p:grpSpPr>
        <p:grpSp>
          <p:nvGrpSpPr>
            <p:cNvPr id="12" name="组合 57"/>
            <p:cNvGrpSpPr/>
            <p:nvPr/>
          </p:nvGrpSpPr>
          <p:grpSpPr>
            <a:xfrm>
              <a:off x="1594572" y="1803366"/>
              <a:ext cx="5500726" cy="1036330"/>
              <a:chOff x="7309612" y="2089118"/>
              <a:chExt cx="5500726" cy="1036330"/>
            </a:xfrm>
          </p:grpSpPr>
          <p:sp>
            <p:nvSpPr>
              <p:cNvPr id="15" name="TextBox 1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以上三则材料中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人民日报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读卖新闻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报道的侧重点有什么不同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48260" y="3166316"/>
            <a:ext cx="7619048" cy="20360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7929" y="3346511"/>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人民日报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侧重介绍我国在量子通信研究方面的巨大成就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彰显中国速度与中国创造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杂志侧重介绍潘建伟研究团队在量子通信领域的贡献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强调个人能力和经费投入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读卖新闻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以“墨子号”为例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侧重介绍中国实验设施先进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突出投入之大和发展之快给日本带来压力。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三家媒体的定位和出发点不同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因此对同一事件报道的侧重点不同。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78528" y="2182108"/>
            <a:ext cx="7811296" cy="19118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5968" y="2292943"/>
            <a:ext cx="7758438" cy="1110615"/>
          </a:xfrm>
          <a:prstGeom prst="rect">
            <a:avLst/>
          </a:prstGeom>
        </p:spPr>
        <p:txBody>
          <a:bodyPr wrap="square">
            <a:spAutoFit/>
          </a:bodyPr>
          <a:lstStyle/>
          <a:p>
            <a:pPr lvl="0">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题干问的是“谈谈应当如何将关爱留守儿童落到实处”。这是考查学生对图表的理解和转化能力。先从总的方面谈措施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再针对留守儿童的伤害、留守女童的心理问题提出应对策略。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0" name="组合 56"/>
          <p:cNvGrpSpPr/>
          <p:nvPr/>
        </p:nvGrpSpPr>
        <p:grpSpPr>
          <a:xfrm>
            <a:off x="613592" y="1517099"/>
            <a:ext cx="7783984" cy="398780"/>
            <a:chOff x="1594572" y="1803366"/>
            <a:chExt cx="20228628" cy="1036330"/>
          </a:xfrm>
        </p:grpSpPr>
        <p:grpSp>
          <p:nvGrpSpPr>
            <p:cNvPr id="12" name="组合 57"/>
            <p:cNvGrpSpPr/>
            <p:nvPr/>
          </p:nvGrpSpPr>
          <p:grpSpPr>
            <a:xfrm>
              <a:off x="1594572" y="1803366"/>
              <a:ext cx="5500726" cy="1036330"/>
              <a:chOff x="7309612" y="2089118"/>
              <a:chExt cx="5500726" cy="1036330"/>
            </a:xfrm>
          </p:grpSpPr>
          <p:sp>
            <p:nvSpPr>
              <p:cNvPr id="15" name="TextBox 1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6" name="椭圆 1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4" name="直接连接符 1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2</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2576910" cy="55308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2" action="ppaction://hlinksldjump"/>
              </a:rPr>
              <a:t>高考真题体验</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2937248" y="2899278"/>
            <a:ext cx="5834254" cy="593725"/>
          </a:xfrm>
          <a:prstGeom prst="rect">
            <a:avLst/>
          </a:prstGeom>
          <a:noFill/>
        </p:spPr>
        <p:txBody>
          <a:bodyPr wrap="square" rtlCol="0">
            <a:spAutoFit/>
          </a:bodyPr>
          <a:lstStyle/>
          <a:p>
            <a:r>
              <a:rPr lang="zh-CN" altLang="en-US" sz="3270" b="1" dirty="0">
                <a:latin typeface="微软雅黑" panose="020B0503020204020204" charset="-122"/>
                <a:ea typeface="微软雅黑" panose="020B0503020204020204" charset="-122"/>
              </a:rPr>
              <a:t>连续性新闻</a:t>
            </a:r>
            <a:r>
              <a:rPr lang="en-US" altLang="zh-CN" sz="3270" b="1" dirty="0">
                <a:latin typeface="微软雅黑" panose="020B0503020204020204" charset="-122"/>
                <a:ea typeface="微软雅黑" panose="020B0503020204020204" charset="-122"/>
              </a:rPr>
              <a:t>(</a:t>
            </a:r>
            <a:r>
              <a:rPr lang="zh-CN" altLang="en-US" sz="3270" b="1" dirty="0">
                <a:latin typeface="微软雅黑" panose="020B0503020204020204" charset="-122"/>
                <a:ea typeface="微软雅黑" panose="020B0503020204020204" charset="-122"/>
              </a:rPr>
              <a:t>含访谈</a:t>
            </a:r>
            <a:r>
              <a:rPr lang="en-US" altLang="zh-CN" sz="3270" b="1" dirty="0">
                <a:latin typeface="微软雅黑" panose="020B0503020204020204" charset="-122"/>
                <a:ea typeface="微软雅黑" panose="020B0503020204020204" charset="-122"/>
              </a:rPr>
              <a:t>)</a:t>
            </a:r>
            <a:endParaRPr lang="zh-CN" altLang="en-US" sz="327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4893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福建卷改编题</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九天神眼</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从起初遥远的一点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到依稀模糊的轮廓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再到清晰可见的机身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减速、放下起落架、稳稳在某军用机场降落。“奖状”飞机又一次执行特殊任务凯旋了。</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走近它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小”是给人最直观的印象。机身长、宽不过数米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差不多一人多高。而让人很难想到的是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眼前这小小的“个头”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竟能在</a:t>
            </a:r>
            <a:r>
              <a:rPr lang="en-US" altLang="zh-CN" sz="1695" dirty="0">
                <a:latin typeface="微软雅黑" panose="020B0503020204020204" charset="-122"/>
                <a:ea typeface="微软雅黑" panose="020B0503020204020204" charset="-122"/>
              </a:rPr>
              <a:t>13,000</a:t>
            </a:r>
            <a:r>
              <a:rPr lang="zh-CN" altLang="en-US" sz="1695" dirty="0">
                <a:latin typeface="微软雅黑" panose="020B0503020204020204" charset="-122"/>
                <a:ea typeface="微软雅黑" panose="020B0503020204020204" charset="-122"/>
              </a:rPr>
              <a:t>米的高空飞行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最大巡航速度</a:t>
            </a:r>
            <a:r>
              <a:rPr lang="en-US" altLang="zh-CN" sz="1695" dirty="0">
                <a:latin typeface="微软雅黑" panose="020B0503020204020204" charset="-122"/>
                <a:ea typeface="微软雅黑" panose="020B0503020204020204" charset="-122"/>
              </a:rPr>
              <a:t>0.72</a:t>
            </a:r>
            <a:r>
              <a:rPr lang="zh-CN" altLang="en-US" sz="1695" dirty="0">
                <a:latin typeface="微软雅黑" panose="020B0503020204020204" charset="-122"/>
                <a:ea typeface="微软雅黑" panose="020B0503020204020204" charset="-122"/>
              </a:rPr>
              <a:t>马赫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可连续飞行</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个小时。一进入机舱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才发现这小小的“身板”还着实能“装货”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在直径不足</a:t>
            </a:r>
            <a:r>
              <a:rPr lang="en-US" altLang="zh-CN" sz="1695" dirty="0">
                <a:latin typeface="微软雅黑" panose="020B0503020204020204" charset="-122"/>
                <a:ea typeface="微软雅黑" panose="020B0503020204020204" charset="-122"/>
              </a:rPr>
              <a:t>1.5</a:t>
            </a:r>
            <a:r>
              <a:rPr lang="zh-CN" altLang="en-US" sz="1695" dirty="0">
                <a:latin typeface="微软雅黑" panose="020B0503020204020204" charset="-122"/>
                <a:ea typeface="微软雅黑" panose="020B0503020204020204" charset="-122"/>
              </a:rPr>
              <a:t>米、高只有</a:t>
            </a:r>
            <a:r>
              <a:rPr lang="en-US" altLang="zh-CN" sz="1695" dirty="0">
                <a:latin typeface="微软雅黑" panose="020B0503020204020204" charset="-122"/>
                <a:ea typeface="微软雅黑" panose="020B0503020204020204" charset="-122"/>
              </a:rPr>
              <a:t>1.45</a:t>
            </a:r>
            <a:r>
              <a:rPr lang="zh-CN" altLang="en-US" sz="1695" dirty="0">
                <a:latin typeface="微软雅黑" panose="020B0503020204020204" charset="-122"/>
                <a:ea typeface="微软雅黑" panose="020B0503020204020204" charset="-122"/>
              </a:rPr>
              <a:t>米的狭窄机舱内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就装有</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个固定座椅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两个座椅在驾驶舱</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个长椅在后舱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各型电子设备占据了舱内大半个空间。而</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这也给驾驶“奖状”飞机的机组成员带来了麻烦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狭小的舱内空间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使得除两名驾驶员外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机组其他人员只能挤坐在一尺见方的小长椅上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蜷缩着直不起腰、伸不开腿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时间一长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腰酸背疼不说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想方便也找不着地方。但就是在如此艰苦的环境下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他们每次执行任务都要连续飞行四五个小时。</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谈及飞行经历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机长张凯如数家珍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a:t>
            </a:r>
            <a:r>
              <a:rPr lang="en-US" altLang="zh-CN" sz="1695" dirty="0">
                <a:latin typeface="微软雅黑" panose="020B0503020204020204" charset="-122"/>
                <a:ea typeface="微软雅黑" panose="020B0503020204020204" charset="-122"/>
              </a:rPr>
              <a:t>1986</a:t>
            </a:r>
            <a:r>
              <a:rPr lang="zh-CN" altLang="en-US" sz="1695" dirty="0">
                <a:latin typeface="微软雅黑" panose="020B0503020204020204" charset="-122"/>
                <a:ea typeface="微软雅黑" panose="020B0503020204020204" charset="-122"/>
              </a:rPr>
              <a:t>年配备‘奖状号’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我们中队已先后</a:t>
            </a:r>
            <a:r>
              <a:rPr lang="en-US" altLang="zh-CN" sz="1695" dirty="0">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次入藏</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余次进疆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飞行面积超过</a:t>
            </a:r>
            <a:r>
              <a:rPr lang="en-US" altLang="zh-CN" sz="1695" dirty="0">
                <a:latin typeface="微软雅黑" panose="020B0503020204020204" charset="-122"/>
                <a:ea typeface="微软雅黑" panose="020B0503020204020204" charset="-122"/>
              </a:rPr>
              <a:t>250</a:t>
            </a:r>
            <a:r>
              <a:rPr lang="zh-CN" altLang="en-US" sz="1695" dirty="0">
                <a:latin typeface="微软雅黑" panose="020B0503020204020204" charset="-122"/>
                <a:ea typeface="微软雅黑" panose="020B0503020204020204" charset="-122"/>
              </a:rPr>
              <a:t>万平方公里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协助完成</a:t>
            </a:r>
            <a:r>
              <a:rPr lang="en-US" altLang="zh-CN" sz="1695" dirty="0">
                <a:latin typeface="微软雅黑" panose="020B0503020204020204" charset="-122"/>
                <a:ea typeface="微软雅黑" panose="020B0503020204020204" charset="-122"/>
              </a:rPr>
              <a:t>10</a:t>
            </a:r>
            <a:r>
              <a:rPr lang="zh-CN" altLang="en-US" sz="1695" dirty="0">
                <a:latin typeface="微软雅黑" panose="020B0503020204020204" charset="-122"/>
                <a:ea typeface="微软雅黑" panose="020B0503020204020204" charset="-122"/>
              </a:rPr>
              <a:t>余项重大科研攻关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完成抢险救灾任务</a:t>
            </a:r>
            <a:r>
              <a:rPr lang="en-US" altLang="zh-CN" sz="1695" dirty="0">
                <a:latin typeface="微软雅黑" panose="020B0503020204020204" charset="-122"/>
                <a:ea typeface="微软雅黑" panose="020B0503020204020204" charset="-122"/>
              </a:rPr>
              <a:t>160</a:t>
            </a:r>
            <a:r>
              <a:rPr lang="zh-CN" altLang="en-US" sz="1695" dirty="0">
                <a:latin typeface="微软雅黑" panose="020B0503020204020204" charset="-122"/>
                <a:ea typeface="微软雅黑" panose="020B0503020204020204" charset="-122"/>
              </a:rPr>
              <a:t>余架次”。</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多年的飞行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让“奖状”中队满载殊荣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也使他们不少人患上了“职业病”。副教导员孙文奎说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每晚</a:t>
            </a:r>
            <a:r>
              <a:rPr lang="en-US" altLang="zh-CN" sz="1695" dirty="0">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点半要准时守在电视机前看天气预报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不管有没有任务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早晨起来第一件事就是看天。”“一有灾情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无论天气如何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我们都会自发处于待命状态。在那种情况下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灾情就是命令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我们有条件要上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没有条件创造条件也要上。”</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一次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张凯机组飞往重灾区北川遥感航拍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电瓶温度指示灯突然报警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温度直线上升。如果处理不好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就有可能造成空中断电的危险。千钧一发之时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机长张凯脑海中掠过了一个个特情处置预案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一个个处置口令也脱口而出</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下降高度</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跳开</a:t>
            </a:r>
            <a:r>
              <a:rPr lang="en-US" altLang="zh-CN" sz="1695" dirty="0">
                <a:latin typeface="微软雅黑" panose="020B0503020204020204" charset="-122"/>
                <a:ea typeface="微软雅黑" panose="020B0503020204020204" charset="-122"/>
              </a:rPr>
              <a:t>X</a:t>
            </a:r>
            <a:r>
              <a:rPr lang="zh-CN" altLang="en-US" sz="1695" dirty="0">
                <a:latin typeface="微软雅黑" panose="020B0503020204020204" charset="-122"/>
                <a:ea typeface="微软雅黑" panose="020B0503020204020204" charset="-122"/>
              </a:rPr>
              <a:t>号保险丝</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706755"/>
            <a:chOff x="1594572" y="1803366"/>
            <a:chExt cx="20228628" cy="1836680"/>
          </a:xfrm>
        </p:grpSpPr>
        <p:grpSp>
          <p:nvGrpSpPr>
            <p:cNvPr id="3" name="组合 57"/>
            <p:cNvGrpSpPr/>
            <p:nvPr/>
          </p:nvGrpSpPr>
          <p:grpSpPr>
            <a:xfrm>
              <a:off x="1594572" y="1803366"/>
              <a:ext cx="5500726" cy="1836680"/>
              <a:chOff x="7309612" y="2089118"/>
              <a:chExt cx="5500726" cy="1836680"/>
            </a:xfrm>
          </p:grpSpPr>
          <p:sp>
            <p:nvSpPr>
              <p:cNvPr id="60" name="TextBox 59"/>
              <p:cNvSpPr txBox="1"/>
              <p:nvPr/>
            </p:nvSpPr>
            <p:spPr>
              <a:xfrm>
                <a:off x="7595364" y="2089118"/>
                <a:ext cx="5214974" cy="183668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a:p>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终于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飞机从</a:t>
            </a:r>
            <a:r>
              <a:rPr lang="en-US" altLang="zh-CN" sz="1695" dirty="0">
                <a:latin typeface="微软雅黑" panose="020B0503020204020204" charset="-122"/>
                <a:ea typeface="微软雅黑" panose="020B0503020204020204" charset="-122"/>
              </a:rPr>
              <a:t>7000</a:t>
            </a:r>
            <a:r>
              <a:rPr lang="zh-CN" altLang="en-US" sz="1695" dirty="0">
                <a:latin typeface="微软雅黑" panose="020B0503020204020204" charset="-122"/>
                <a:ea typeface="微软雅黑" panose="020B0503020204020204" charset="-122"/>
              </a:rPr>
              <a:t>余米下降到</a:t>
            </a:r>
            <a:r>
              <a:rPr lang="en-US" altLang="zh-CN" sz="1695" dirty="0">
                <a:latin typeface="微软雅黑" panose="020B0503020204020204" charset="-122"/>
                <a:ea typeface="微软雅黑" panose="020B0503020204020204" charset="-122"/>
              </a:rPr>
              <a:t>6000</a:t>
            </a:r>
            <a:r>
              <a:rPr lang="zh-CN" altLang="en-US" sz="1695" dirty="0">
                <a:latin typeface="微软雅黑" panose="020B0503020204020204" charset="-122"/>
                <a:ea typeface="微软雅黑" panose="020B0503020204020204" charset="-122"/>
              </a:rPr>
              <a:t>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故障被机组成员镇服。</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让机组成员终身难忘的是</a:t>
            </a:r>
            <a:r>
              <a:rPr lang="en-US" altLang="zh-CN" sz="1695" dirty="0">
                <a:latin typeface="微软雅黑" panose="020B0503020204020204" charset="-122"/>
                <a:ea typeface="微软雅黑" panose="020B0503020204020204" charset="-122"/>
              </a:rPr>
              <a:t>2011</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月的西藏航拍任务。当时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西藏正值雨季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动辄狂风骤雨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天气变化无常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气象条件非常恶劣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每个成员都出现了较强的高原反应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为了保证有足够的体力飞行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大家只好边吸氧、边打点滴、边研究飞行计划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最后圆满完成了既定任务。</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飞险区、闯禁空、测山河、赴震区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一次次的枕戈待旦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一次次的受命飞行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这支“奖状”中队屡建奇功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满载殊勋。在这光环的背后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蕴含着的是一份大爱。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除日常的训练外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奖状”飞行团队每年有半年以上的时间在外执行飞行任务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陪同家人的时间自然也就少了许多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有时接到紧急任务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还会和事先安排好的“家事”“撞车”。</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13893"/>
            <a:ext cx="7614556" cy="31178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或许在有些人的眼里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他们不是合格的父亲、丈夫和儿子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但在家人的心目中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却有着不同的答案。</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一位飞行员家属说道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选择了飞行员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就是选择了寂寞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为了‘大家’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一点牺牲不算啥。”一个轻松的回答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一个灿烂的微笑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折射出的是一份包容与关爱。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“总觉得平时亏欠他们的太多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在家的时候就多给老婆孩子弥补一点。”一机组成员轻描淡写的一句话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道出了这位飞行</a:t>
            </a:r>
            <a:r>
              <a:rPr lang="en-US" altLang="zh-CN" sz="1695" dirty="0">
                <a:latin typeface="微软雅黑" panose="020B0503020204020204" charset="-122"/>
                <a:ea typeface="微软雅黑" panose="020B0503020204020204" charset="-122"/>
              </a:rPr>
              <a:t>30</a:t>
            </a:r>
            <a:r>
              <a:rPr lang="zh-CN" altLang="en-US" sz="1695" dirty="0">
                <a:latin typeface="微软雅黑" panose="020B0503020204020204" charset="-122"/>
                <a:ea typeface="微软雅黑" panose="020B0503020204020204" charset="-122"/>
              </a:rPr>
              <a:t>多年、</a:t>
            </a:r>
            <a:r>
              <a:rPr lang="en-US" altLang="zh-CN" sz="1695" dirty="0">
                <a:latin typeface="微软雅黑" panose="020B0503020204020204" charset="-122"/>
                <a:ea typeface="微软雅黑" panose="020B0503020204020204" charset="-122"/>
              </a:rPr>
              <a:t>6000</a:t>
            </a:r>
            <a:r>
              <a:rPr lang="zh-CN" altLang="en-US" sz="1695" dirty="0">
                <a:latin typeface="微软雅黑" panose="020B0503020204020204" charset="-122"/>
                <a:ea typeface="微软雅黑" panose="020B0503020204020204" charset="-122"/>
              </a:rPr>
              <a:t>余小时飞行员的氤氲柔情。</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摘编自苏银成等</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探空测地的“九天神眼”</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706755"/>
            <a:chOff x="1594572" y="1803366"/>
            <a:chExt cx="20228628" cy="1836680"/>
          </a:xfrm>
        </p:grpSpPr>
        <p:grpSp>
          <p:nvGrpSpPr>
            <p:cNvPr id="3" name="组合 57"/>
            <p:cNvGrpSpPr/>
            <p:nvPr/>
          </p:nvGrpSpPr>
          <p:grpSpPr>
            <a:xfrm>
              <a:off x="1594572" y="1803366"/>
              <a:ext cx="5500726" cy="1836680"/>
              <a:chOff x="7309612" y="2089118"/>
              <a:chExt cx="5500726" cy="1836680"/>
            </a:xfrm>
          </p:grpSpPr>
          <p:sp>
            <p:nvSpPr>
              <p:cNvPr id="60" name="TextBox 59"/>
              <p:cNvSpPr txBox="1"/>
              <p:nvPr/>
            </p:nvSpPr>
            <p:spPr>
              <a:xfrm>
                <a:off x="7595364" y="2089118"/>
                <a:ext cx="5214974" cy="183668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a:p>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87294" y="2041678"/>
            <a:ext cx="7769534"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下列对文章的理解和分析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这篇通讯对“奖状”飞机的特点和“奖状”中队的“殊荣”做了较为详细而完整的报道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介绍“奖状”飞机的特点是为了给下文做铺垫。</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奖状”飞机机身小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但飞得高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飞行速度快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续航时间长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这些特点决定了这架飞机不同一般的使命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引出下文对机组事迹的报道。</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在新闻的结尾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记者直接引用一位飞行员家属的话和一位机组成员的话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从正面报道了“奖状”中队的无私奉献及无比自豪之情。</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高空遇险是飞行最为危险的情况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新闻选取一次空中遇险的经历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显示出机组人员的临危不乱、操作有方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生动感人。</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2071273"/>
            <a:ext cx="7619048" cy="18287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120383"/>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正面报道”不准确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飞行员家属的话属侧面报道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机组成员的话属正面报道。</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51039" y="2071273"/>
            <a:ext cx="7697024"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下列对文章的概括与分析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奖状”飞机虽“小”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但“装货”能力不小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它的本领也不小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飞行高度高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航速不低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续航能力强。</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奖状号”机组</a:t>
            </a:r>
            <a:r>
              <a:rPr lang="en-US" altLang="zh-CN" sz="1695" dirty="0">
                <a:latin typeface="微软雅黑" panose="020B0503020204020204" charset="-122"/>
                <a:ea typeface="微软雅黑" panose="020B0503020204020204" charset="-122"/>
              </a:rPr>
              <a:t>1986</a:t>
            </a:r>
            <a:r>
              <a:rPr lang="zh-CN" altLang="en-US" sz="1695" dirty="0">
                <a:latin typeface="微软雅黑" panose="020B0503020204020204" charset="-122"/>
                <a:ea typeface="微软雅黑" panose="020B0503020204020204" charset="-122"/>
              </a:rPr>
              <a:t>年成立以来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飞行架次多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作业面积广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多次参与导航工作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为社会做出了贡献。</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文章写</a:t>
            </a:r>
            <a:r>
              <a:rPr lang="en-US" altLang="zh-CN" sz="1695" dirty="0">
                <a:latin typeface="微软雅黑" panose="020B0503020204020204" charset="-122"/>
                <a:ea typeface="微软雅黑" panose="020B0503020204020204" charset="-122"/>
              </a:rPr>
              <a:t>2011</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月西藏航拍一事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突出了“奖状号”机组不怕苦不怕累、勇于克服困难、甘于寂寞的优良作风。</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这篇通讯点面结合、以小见大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主要通过动作、语言、心理等描写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来表现中国当代军人的阳刚之美。</a:t>
            </a: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1988148"/>
            <a:ext cx="7619048" cy="3519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86924"/>
            <a:ext cx="7619048" cy="3540125"/>
          </a:xfrm>
          <a:prstGeom prst="rect">
            <a:avLst/>
          </a:prstGeom>
        </p:spPr>
        <p:txBody>
          <a:bodyPr wrap="square">
            <a:spAutoFit/>
          </a:bodyPr>
          <a:lstStyle/>
          <a:p>
            <a:pPr>
              <a:lnSpc>
                <a:spcPct val="12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本题考查对新闻报道写作目的与技巧的理解与分析能力。实际上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分析新闻报道的侧重点就是分析新闻报道的目的。分析时首先要从新闻报道的具体内容入手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推导出报道的目的。材料一的导语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新闻报道的核心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是“墨子号”量子科学实验卫星提前并圆满实现全部既定科学目标及其意义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主体具体讲述了量子通信加密技术。从标题中的“抢占量子科技创新制高点”可以看出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报道目的是突出中国科技力量与速度。材料二从潘建伟团队的角度报道他们的成果和未来的工作。从标题可以看出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报道的目的是突出人的作为。材料三比较明显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侧重报道中国实验设施的一流性和巨大的投入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并举了两个例子。从“中国是继美国、英国、日本之后第四个拥有同样设施的国家”“欧洲和日本还在犹豫不决”“中国正在踏入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领先世界”等语句可以看出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报道的目的是强调中国科技发展之快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同时表达日本的担忧。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2071273"/>
            <a:ext cx="7619048" cy="24383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120383"/>
            <a:ext cx="7619048" cy="1790065"/>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本题考查概括分析与理解能力。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项中“多次参与导航工作”于文无据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属无中生有。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项中西藏航拍一事不能体现“奖状号”机组“甘于寂寞”的作风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飞行团队每年有半年以上的时间在外执行飞行任务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陪同家人的时间自然也就少了许多”体现了“甘于寂寞”的作风。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项中“心理描写”在文中没有体现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是无中生有。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请根据文本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探析“蕴含着的是一份大爱”这句话的含意。</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48260" y="3166316"/>
            <a:ext cx="7619048" cy="20360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6815" y="3187854"/>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机组成员高度的使命感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对国家、对人民高度的责任感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家属对机组成员的理解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对国家事业的支持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机组成员及其家属为“大家”而牺牲“小家”“小爱”的奉献精神。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本题考查理解文章重要语句的丰富含意、体味作者思想情感的能力。解答此题需从全文出发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回答时要从机组成员及其家属的责任感、奉献精神入手分析。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104038"/>
            <a:ext cx="7697024" cy="1170940"/>
          </a:xfrm>
          <a:prstGeom prst="rect">
            <a:avLst/>
          </a:prstGeom>
          <a:noFill/>
        </p:spPr>
        <p:txBody>
          <a:bodyPr wrap="square" rtlCol="0">
            <a:spAutoFit/>
          </a:bodyPr>
          <a:lstStyle/>
          <a:p>
            <a:pPr algn="ctr">
              <a:lnSpc>
                <a:spcPct val="130000"/>
              </a:lnSpc>
            </a:pPr>
            <a:r>
              <a:rPr lang="zh-CN" altLang="en-US" sz="2000" b="1" dirty="0">
                <a:solidFill>
                  <a:srgbClr val="EF8340"/>
                </a:solidFill>
                <a:latin typeface="微软雅黑" panose="020B0503020204020204" charset="-122"/>
                <a:ea typeface="微软雅黑" panose="020B0503020204020204" charset="-122"/>
              </a:rPr>
              <a:t>考向一　把握新闻的结构思路</a:t>
            </a:r>
            <a:endParaRPr lang="en-US" altLang="zh-CN" sz="2000" b="1" dirty="0">
              <a:solidFill>
                <a:srgbClr val="EF8340"/>
              </a:solidFill>
              <a:latin typeface="微软雅黑" panose="020B0503020204020204" charset="-122"/>
              <a:ea typeface="微软雅黑" panose="020B0503020204020204" charset="-122"/>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把握新闻的结构思路就是看清文章前后的联系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厘清作者的行文思路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从而准确地划分全文的段落层次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这就需要了解新闻各要素及其作用。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5" name="表格 4"/>
          <p:cNvGraphicFramePr>
            <a:graphicFrameLocks noGrp="1"/>
          </p:cNvGraphicFramePr>
          <p:nvPr/>
        </p:nvGraphicFramePr>
        <p:xfrm>
          <a:off x="789047" y="3429000"/>
          <a:ext cx="7607935" cy="1346200"/>
        </p:xfrm>
        <a:graphic>
          <a:graphicData uri="http://schemas.openxmlformats.org/drawingml/2006/table">
            <a:tbl>
              <a:tblPr firstRow="1" firstCol="1" bandRow="1">
                <a:tableStyleId>{5940675A-B579-460E-94D1-54222C63F5DA}</a:tableStyleId>
              </a:tblPr>
              <a:tblGrid>
                <a:gridCol w="596265"/>
                <a:gridCol w="7011670"/>
              </a:tblGrid>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标题</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新闻类文本的标题要求醒目、突出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达到吸引读者的作用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或者能很好地概括文本内容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突显感情倾向</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彰显主题</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导语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导语居新闻文本之首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简明扼要地揭示主题思想。其作用有</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概括本篇新闻的要点</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为整篇文章奠定感情基调</a:t>
                      </a:r>
                      <a:r>
                        <a:rPr lang="en-US" sz="1695" kern="100" dirty="0">
                          <a:solidFill>
                            <a:schemeClr val="tx1"/>
                          </a:solidFill>
                          <a:effectLst/>
                          <a:latin typeface="微软雅黑" panose="020B0503020204020204" charset="-122"/>
                          <a:ea typeface="微软雅黑" panose="020B0503020204020204" charset="-122"/>
                        </a:rPr>
                        <a:t>;③</a:t>
                      </a:r>
                      <a:r>
                        <a:rPr lang="zh-CN" sz="1695" kern="100" dirty="0">
                          <a:solidFill>
                            <a:schemeClr val="tx1"/>
                          </a:solidFill>
                          <a:effectLst/>
                          <a:latin typeface="微软雅黑" panose="020B0503020204020204" charset="-122"/>
                          <a:ea typeface="微软雅黑" panose="020B0503020204020204" charset="-122"/>
                        </a:rPr>
                        <a:t>激发读者的阅读兴趣</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7848" y="1994433"/>
            <a:ext cx="7697024" cy="431165"/>
          </a:xfrm>
          <a:prstGeom prst="rect">
            <a:avLst/>
          </a:prstGeom>
          <a:noFill/>
        </p:spPr>
        <p:txBody>
          <a:bodyPr wrap="square" rtlCol="0">
            <a:spAutoFit/>
          </a:bodyPr>
          <a:lstStyle/>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1883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1"/>
          <p:cNvSpPr>
            <a:spLocks noChangeArrowheads="1"/>
          </p:cNvSpPr>
          <p:nvPr/>
        </p:nvSpPr>
        <p:spPr bwMode="auto">
          <a:xfrm>
            <a:off x="628586" y="3586754"/>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77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a:ln>
                <a:noFill/>
              </a:ln>
              <a:solidFill>
                <a:schemeClr val="tx1"/>
              </a:solidFill>
              <a:effectLst/>
              <a:latin typeface="Arial" panose="020B0604020202020204" pitchFamily="34" charset="0"/>
            </a:endParaRPr>
          </a:p>
        </p:txBody>
      </p:sp>
      <p:graphicFrame>
        <p:nvGraphicFramePr>
          <p:cNvPr id="11" name="表格 10"/>
          <p:cNvGraphicFramePr>
            <a:graphicFrameLocks noGrp="1"/>
          </p:cNvGraphicFramePr>
          <p:nvPr/>
        </p:nvGraphicFramePr>
        <p:xfrm>
          <a:off x="798646" y="2546976"/>
          <a:ext cx="7607935" cy="2573655"/>
        </p:xfrm>
        <a:graphic>
          <a:graphicData uri="http://schemas.openxmlformats.org/drawingml/2006/table">
            <a:tbl>
              <a:tblPr firstRow="1" firstCol="1" bandRow="1">
                <a:tableStyleId>{5940675A-B579-460E-94D1-54222C63F5DA}</a:tableStyleId>
              </a:tblPr>
              <a:tblGrid>
                <a:gridCol w="596265"/>
                <a:gridCol w="7011670"/>
              </a:tblGrid>
              <a:tr h="673100">
                <a:tc rowSpan="3">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主体</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开头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点题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交代下文要写的内容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引起下文</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引出所写的对象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设置悬念</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增强艺术吸引力</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为下文埋下伏笔</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为全文渲染某种气氛等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554355">
                <a:tc vMerge="1">
                  <a:tcP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中间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过渡、为下文做铺垫、照应前文</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vMerge="1">
                  <a:tcP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结尾</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照应标题、开头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拓展内容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总结全文</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深化主题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给读者回味思考的空间等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背景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说明新闻事件的起因</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显示或帮助读者理解新闻事件的重要性</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突出新闻稿件的价值</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表明作者的观点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衬托、深化主题等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81683"/>
            <a:ext cx="7697024" cy="111061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题型一　分析标题</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11"/>
          <p:cNvSpPr txBox="1"/>
          <p:nvPr/>
        </p:nvSpPr>
        <p:spPr>
          <a:xfrm>
            <a:off x="3851635" y="2195549"/>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6" name="表格 5"/>
          <p:cNvGraphicFramePr>
            <a:graphicFrameLocks noGrp="1"/>
          </p:cNvGraphicFramePr>
          <p:nvPr/>
        </p:nvGraphicFramePr>
        <p:xfrm>
          <a:off x="696060" y="3026365"/>
          <a:ext cx="7886700" cy="2692400"/>
        </p:xfrm>
        <a:graphic>
          <a:graphicData uri="http://schemas.openxmlformats.org/drawingml/2006/table">
            <a:tbl>
              <a:tblPr firstRow="1" firstCol="1" bandRow="1">
                <a:tableStyleId>{5940675A-B579-460E-94D1-54222C63F5DA}</a:tableStyleId>
              </a:tblPr>
              <a:tblGrid>
                <a:gridCol w="673735"/>
                <a:gridCol w="7212965"/>
              </a:tblGrid>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常识</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要点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新闻标题具有划分与组织新闻内容、揭示新闻内容、评价新闻内容、吸引读者阅读等多方面的作用</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是高考考查的重点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设问</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方式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请分析这则新闻标题的精妙之处。</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新闻标题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能否换为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请说明理由。</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新闻的标题有什么作用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请结合文本内容简要分析。</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4. </a:t>
                      </a:r>
                      <a:r>
                        <a:rPr lang="zh-CN" sz="1695" kern="100" dirty="0">
                          <a:solidFill>
                            <a:schemeClr val="tx1"/>
                          </a:solidFill>
                          <a:effectLst/>
                          <a:latin typeface="微软雅黑" panose="020B0503020204020204" charset="-122"/>
                          <a:ea typeface="微软雅黑" panose="020B0503020204020204" charset="-122"/>
                        </a:rPr>
                        <a:t>新闻标题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采用了什么形式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有什么作用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审题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要点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题干中常有“标题”“题目” “妙处”“好处”“为什么”等字样。</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看清是分析“标题”的妙处还是分析“作用”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5252"/>
            <a:ext cx="7697024" cy="111061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30414" y="2454586"/>
          <a:ext cx="7666990" cy="2692400"/>
        </p:xfrm>
        <a:graphic>
          <a:graphicData uri="http://schemas.openxmlformats.org/drawingml/2006/table">
            <a:tbl>
              <a:tblPr firstRow="1" firstCol="1" bandRow="1">
                <a:tableStyleId>{5940675A-B579-460E-94D1-54222C63F5DA}</a:tableStyleId>
              </a:tblPr>
              <a:tblGrid>
                <a:gridCol w="412750"/>
                <a:gridCol w="1238885"/>
                <a:gridCol w="6015355"/>
              </a:tblGrid>
              <a:tr h="1009650">
                <a:tc rowSpan="3">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角度</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分析标题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特点及作用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先看新闻的标题是引标题、主标题还是副标题。标题不同</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其作用也不同</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所以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要弄清楚新闻标题的特点</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然后据此分析其作用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67310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分析标题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技巧及作用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新闻标题的表达技巧</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侧重于修辞手法</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因此在解答时</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先明确判断标题运用了什么修辞手法</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然后说明这一手法的作用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009650">
                <a:tc vMerge="1">
                  <a:tcP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分析标题对</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表达主题的</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新闻标题往往是对新闻主要内容的高度概括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对揭示新闻主题有着重要的作用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故可以根据标题了解新闻的主要内容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进而分析标题对新闻主题所起的作用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
        <p:nvSpPr>
          <p:cNvPr id="5" name="Rectangle 1"/>
          <p:cNvSpPr>
            <a:spLocks noChangeArrowheads="1"/>
          </p:cNvSpPr>
          <p:nvPr/>
        </p:nvSpPr>
        <p:spPr bwMode="auto">
          <a:xfrm>
            <a:off x="628586" y="355267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5252"/>
            <a:ext cx="7697024" cy="770890"/>
          </a:xfrm>
          <a:prstGeom prst="rect">
            <a:avLst/>
          </a:prstGeom>
          <a:noFill/>
        </p:spPr>
        <p:txBody>
          <a:bodyPr wrap="square" rtlCol="0">
            <a:spAutoFit/>
          </a:bodyPr>
          <a:lstStyle/>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30414" y="2454586"/>
          <a:ext cx="7666990" cy="2355850"/>
        </p:xfrm>
        <a:graphic>
          <a:graphicData uri="http://schemas.openxmlformats.org/drawingml/2006/table">
            <a:tbl>
              <a:tblPr firstRow="1" firstCol="1" bandRow="1">
                <a:tableStyleId>{5940675A-B579-460E-94D1-54222C63F5DA}</a:tableStyleId>
              </a:tblPr>
              <a:tblGrid>
                <a:gridCol w="412750"/>
                <a:gridCol w="1238885"/>
                <a:gridCol w="6015355"/>
              </a:tblGrid>
              <a:tr h="1009650">
                <a:tc rowSpan="2">
                  <a:txBody>
                    <a:bodyPr/>
                    <a:lstStyle/>
                    <a:p>
                      <a:pPr algn="ctr">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答题</a:t>
                      </a:r>
                      <a:endParaRPr lang="zh-CN"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角度</a:t>
                      </a:r>
                      <a:endParaRPr lang="zh-CN"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endParaRPr lang="zh-CN" altLang="en-US" sz="695" dirty="0">
                        <a:solidFill>
                          <a:schemeClr val="tx1"/>
                        </a:solidFill>
                      </a:endParaRPr>
                    </a:p>
                  </a:txBody>
                  <a:tcPr marL="35186" marR="35186" marT="17593" marB="17593"/>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分析标题对</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表达观点和</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感情的作用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新闻标题的拟定</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倾注着记者的心血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凝聚着其鲜明的观点态度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因此要明确新闻标题的艺术性</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就需把握记者的观点和情感</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34620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分析标题对</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读者的吸引</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力和获取信</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息的作用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新闻标题涵盖新闻的主要内容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是受众获取信息时的第一印象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因此在分析新闻标题艺术性时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需要考虑这一点。同时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新颖别致的标题能够制造悬念</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达到吸引读者的目的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这就需要分析标题是如何做到吸引读者的</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
        <p:nvSpPr>
          <p:cNvPr id="5" name="Rectangle 1"/>
          <p:cNvSpPr>
            <a:spLocks noChangeArrowheads="1"/>
          </p:cNvSpPr>
          <p:nvPr/>
        </p:nvSpPr>
        <p:spPr bwMode="auto">
          <a:xfrm>
            <a:off x="628586" y="355267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5252"/>
            <a:ext cx="7697024" cy="382968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让法律来保护阳光</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梁　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mj-ea"/>
                <a:ea typeface="+mj-ea"/>
                <a:cs typeface="Courier New" panose="02070309020205020404" pitchFamily="49" charset="0"/>
              </a:rPr>
              <a:t>中国高度重视开发利用可再生资源</a:t>
            </a:r>
            <a:r>
              <a:rPr lang="en-US" altLang="zh-CN" sz="1695" kern="100" dirty="0">
                <a:latin typeface="+mj-ea"/>
                <a:ea typeface="+mj-ea"/>
                <a:cs typeface="Courier New" panose="02070309020205020404" pitchFamily="49" charset="0"/>
              </a:rPr>
              <a:t>,</a:t>
            </a:r>
            <a:r>
              <a:rPr lang="zh-CN" altLang="en-US" sz="1695" kern="100" dirty="0">
                <a:latin typeface="+mj-ea"/>
                <a:ea typeface="+mj-ea"/>
                <a:cs typeface="Courier New" panose="02070309020205020404" pitchFamily="49" charset="0"/>
              </a:rPr>
              <a:t>把可再生能源开发利用作为推动经济社会发展的重大举措。</a:t>
            </a:r>
            <a:r>
              <a:rPr lang="en-US" altLang="zh-CN" sz="1695" kern="100" dirty="0">
                <a:latin typeface="+mj-ea"/>
                <a:ea typeface="+mj-ea"/>
                <a:cs typeface="Courier New" panose="02070309020205020404" pitchFamily="49" charset="0"/>
              </a:rPr>
              <a:t>2006</a:t>
            </a:r>
            <a:r>
              <a:rPr lang="zh-CN" altLang="en-US" sz="1695" kern="100" dirty="0">
                <a:latin typeface="+mj-ea"/>
                <a:ea typeface="+mj-ea"/>
                <a:cs typeface="Courier New" panose="02070309020205020404" pitchFamily="49" charset="0"/>
              </a:rPr>
              <a:t>年</a:t>
            </a:r>
            <a:r>
              <a:rPr lang="en-US" altLang="zh-CN" sz="1695" kern="100" dirty="0">
                <a:latin typeface="+mj-ea"/>
                <a:ea typeface="+mj-ea"/>
                <a:cs typeface="Courier New" panose="02070309020205020404" pitchFamily="49" charset="0"/>
              </a:rPr>
              <a:t>1</a:t>
            </a:r>
            <a:r>
              <a:rPr lang="zh-CN" altLang="en-US" sz="1695" kern="100" dirty="0">
                <a:latin typeface="+mj-ea"/>
                <a:ea typeface="+mj-ea"/>
                <a:cs typeface="Courier New" panose="02070309020205020404" pitchFamily="49" charset="0"/>
              </a:rPr>
              <a:t>月</a:t>
            </a:r>
            <a:r>
              <a:rPr lang="en-US" altLang="zh-CN" sz="1695" kern="100" dirty="0">
                <a:latin typeface="+mj-ea"/>
                <a:ea typeface="+mj-ea"/>
                <a:cs typeface="Courier New" panose="02070309020205020404" pitchFamily="49" charset="0"/>
              </a:rPr>
              <a:t>1</a:t>
            </a:r>
            <a:r>
              <a:rPr lang="zh-CN" altLang="en-US" sz="1695" kern="100" dirty="0">
                <a:latin typeface="+mj-ea"/>
                <a:ea typeface="+mj-ea"/>
                <a:cs typeface="Courier New" panose="02070309020205020404" pitchFamily="49" charset="0"/>
              </a:rPr>
              <a:t>日</a:t>
            </a:r>
            <a:r>
              <a:rPr lang="en-US" altLang="zh-CN" sz="1695" kern="100" dirty="0">
                <a:latin typeface="+mj-ea"/>
                <a:ea typeface="+mj-ea"/>
                <a:cs typeface="Courier New" panose="02070309020205020404" pitchFamily="49" charset="0"/>
              </a:rPr>
              <a:t>,</a:t>
            </a:r>
            <a:r>
              <a:rPr lang="zh-CN" altLang="en-US" sz="1695" kern="100" dirty="0">
                <a:latin typeface="+mj-ea"/>
                <a:ea typeface="+mj-ea"/>
                <a:cs typeface="Courier New" panose="02070309020205020404" pitchFamily="49" charset="0"/>
              </a:rPr>
              <a:t>中国将正式实施</a:t>
            </a:r>
            <a:r>
              <a:rPr lang="en-US" altLang="zh-CN" sz="1695" kern="100" dirty="0">
                <a:latin typeface="+mj-ea"/>
                <a:ea typeface="+mj-ea"/>
                <a:cs typeface="Courier New" panose="02070309020205020404" pitchFamily="49" charset="0"/>
              </a:rPr>
              <a:t>《</a:t>
            </a:r>
            <a:r>
              <a:rPr lang="zh-CN" altLang="en-US" sz="1695" kern="100" dirty="0">
                <a:latin typeface="+mj-ea"/>
                <a:ea typeface="+mj-ea"/>
                <a:cs typeface="Courier New" panose="02070309020205020404" pitchFamily="49" charset="0"/>
              </a:rPr>
              <a:t>可再生能源法</a:t>
            </a:r>
            <a:r>
              <a:rPr lang="en-US" altLang="zh-CN" sz="1695" kern="100" dirty="0">
                <a:latin typeface="+mj-ea"/>
                <a:ea typeface="+mj-ea"/>
                <a:cs typeface="Courier New" panose="02070309020205020404" pitchFamily="49" charset="0"/>
              </a:rPr>
              <a:t>》</a:t>
            </a:r>
            <a:r>
              <a:rPr lang="zh-CN" altLang="en-US" sz="1695" kern="100" dirty="0">
                <a:latin typeface="+mj-ea"/>
                <a:ea typeface="+mj-ea"/>
                <a:cs typeface="Courier New" panose="02070309020205020404" pitchFamily="49" charset="0"/>
              </a:rPr>
              <a:t>。</a:t>
            </a:r>
            <a:endParaRPr lang="zh-CN" altLang="en-US" sz="1695" kern="100" dirty="0">
              <a:latin typeface="+mj-ea"/>
              <a:ea typeface="+mj-ea"/>
              <a:cs typeface="Courier New" panose="02070309020205020404" pitchFamily="49" charset="0"/>
            </a:endParaRPr>
          </a:p>
          <a:p>
            <a:pPr algn="r">
              <a:lnSpc>
                <a:spcPct val="130000"/>
              </a:lnSpc>
            </a:pPr>
            <a:r>
              <a:rPr lang="en-US" altLang="zh-CN" sz="1695" kern="100" dirty="0">
                <a:latin typeface="+mj-ea"/>
                <a:ea typeface="+mj-ea"/>
                <a:cs typeface="Courier New" panose="02070309020205020404" pitchFamily="49" charset="0"/>
              </a:rPr>
              <a:t>——</a:t>
            </a:r>
            <a:r>
              <a:rPr lang="zh-CN" altLang="en-US" sz="1695" kern="100" dirty="0">
                <a:latin typeface="+mj-ea"/>
                <a:ea typeface="+mj-ea"/>
                <a:cs typeface="Courier New" panose="02070309020205020404" pitchFamily="49" charset="0"/>
              </a:rPr>
              <a:t>摘自胡锦涛同志在国际可再生能源大会上的致辞</a:t>
            </a:r>
            <a:endParaRPr lang="zh-CN" altLang="en-US" sz="1695" kern="100" dirty="0">
              <a:latin typeface="+mj-ea"/>
              <a:ea typeface="+mj-ea"/>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什么是可再生能源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太阳能、风能、水能、生物质能、地热能、海洋能等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相对于越用越少、不可再生的煤和石油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这些能源可谓循环往复、取之不竭。既然如此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为什么还要专门立法来保护对它们的开发呢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原来这阳光、这风、这些生物等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348932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并不自由。我们歌颂阳光的美丽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羡慕风的来去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欣赏生物的多姿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其实它们受着许多束缚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满肚子委屈。阳光不远万里来到地球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不只是为了红几朵花、绿几棵树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它还能发电、供热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能让汽车跑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能让电灯亮。科学家说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晴天太阳照着的每一平方米就蕴藏着</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千瓦时左右的能量。风儿在地球上飘荡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也不只是为了来一点凉爽、送几片白帆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它还有更大的力量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却无用武之地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所以就恼怒、狂躁。你看那台风、飓风、龙卷风是怎样地拍胸怒吼。地球上除人类以外还有多种多样的生物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不过它们只是无奈地独处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兰在幽谷无人问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花自飘零水自流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有谁知道它们居然蕴藏着丰富的能源呢</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778528" y="2134164"/>
            <a:ext cx="7534498" cy="2752725"/>
          </a:xfrm>
          <a:prstGeom prst="rect">
            <a:avLst/>
          </a:prstGeom>
          <a:noFill/>
          <a:ln w="9525">
            <a:noFill/>
            <a:miter lim="800000"/>
          </a:ln>
          <a:effectLst/>
        </p:spPr>
        <p:txBody>
          <a:bodyPr vert="horz" wrap="square" lIns="35186" tIns="17593" rIns="35186" bIns="17593" numCol="1" anchor="ctr" anchorCtr="0" compatLnSpc="1">
            <a:spAutoFit/>
          </a:bodyPr>
          <a:lstStyle/>
          <a:p>
            <a:pPr>
              <a:lnSpc>
                <a:spcPct val="130000"/>
              </a:lnSpc>
            </a:pPr>
            <a:r>
              <a:rPr lang="zh-CN" altLang="en-US" sz="1695" dirty="0">
                <a:latin typeface="微软雅黑" panose="020B0503020204020204" charset="-122"/>
                <a:ea typeface="微软雅黑" panose="020B0503020204020204" charset="-122"/>
              </a:rPr>
              <a:t>       阳光、风、水、生物、地热、海洋有这么多本事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为什么不使出来呢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有两个原因。一是人们的认识所限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有眼不识金镶玉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轻慢了它们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它们当然就不出力。这好办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随着科学的进步、观念的转变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会纠正的。二是人们的固执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明知可用就是不用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甚至不许别人用。原来能源一族也和人类社会一样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新旧之间会明争暗斗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抢位置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争高低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先来的见不得后到的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强势者挤兑着弱小者。新能源的开发当然要投资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旧能源说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何苦呢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照旧用我不更省事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新能源的开发要成本投入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旧能源说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得不偿失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房顶上装一个太阳能光伏发电系统和供热系统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可以供全楼的照明、热水。建筑商说还得改图纸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施工队说太麻烦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物业部门说不美观。山坡上竖</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grpSp>
        <p:nvGrpSpPr>
          <p:cNvPr id="5" name="组合 56"/>
          <p:cNvGrpSpPr/>
          <p:nvPr/>
        </p:nvGrpSpPr>
        <p:grpSpPr>
          <a:xfrm>
            <a:off x="613592" y="1517099"/>
            <a:ext cx="7783984" cy="398780"/>
            <a:chOff x="1594572" y="1803366"/>
            <a:chExt cx="20228628" cy="1036330"/>
          </a:xfrm>
        </p:grpSpPr>
        <p:grpSp>
          <p:nvGrpSpPr>
            <p:cNvPr id="6"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4783" y="2600475"/>
            <a:ext cx="7614556"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下列对材料相关内容的理解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量子通信是人类唯一已知的不可窃听、不可破译的无条件安全的通信方式。</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量子通信的量子隐形传态通过隐形传输将物质的未知量子态精确传送到遥远地点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实现信息传递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利用了量子纠缠特性。</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潘建伟是利用“墨子号”人造卫星进行量子通信研究的研究团队负责人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当选美国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杂志“全球百大最具影响力人物”。</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在基础科学领域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中国正在踏入他国难以涉足的领域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领先世界”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日本研究人员的评价是有事实依据的。</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grpSp>
        <p:nvGrpSpPr>
          <p:cNvPr id="10" name="组合 9"/>
          <p:cNvGrpSpPr/>
          <p:nvPr/>
        </p:nvGrpSpPr>
        <p:grpSpPr>
          <a:xfrm>
            <a:off x="792670" y="2059399"/>
            <a:ext cx="1366904" cy="422221"/>
            <a:chOff x="2074961" y="4329310"/>
            <a:chExt cx="2851804" cy="597458"/>
          </a:xfrm>
        </p:grpSpPr>
        <p:pic>
          <p:nvPicPr>
            <p:cNvPr id="11"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213543" y="4329310"/>
              <a:ext cx="2713222" cy="56428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723549" y="1996124"/>
            <a:ext cx="7534498" cy="2413000"/>
          </a:xfrm>
          <a:prstGeom prst="rect">
            <a:avLst/>
          </a:prstGeom>
          <a:noFill/>
          <a:ln w="9525">
            <a:noFill/>
            <a:miter lim="800000"/>
          </a:ln>
          <a:effectLst/>
        </p:spPr>
        <p:txBody>
          <a:bodyPr vert="horz" wrap="square" lIns="35186" tIns="17593" rIns="35186" bIns="17593" numCol="1" anchor="ctr" anchorCtr="0" compatLnSpc="1">
            <a:spAutoFit/>
          </a:bodyPr>
          <a:lstStyle/>
          <a:p>
            <a:pPr>
              <a:lnSpc>
                <a:spcPct val="130000"/>
              </a:lnSpc>
            </a:pPr>
            <a:r>
              <a:rPr lang="zh-CN" altLang="en-US" sz="1695" dirty="0">
                <a:latin typeface="微软雅黑" panose="020B0503020204020204" charset="-122"/>
                <a:ea typeface="微软雅黑" panose="020B0503020204020204" charset="-122"/>
              </a:rPr>
              <a:t>一个风力发电塔就可送电到万家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但是先要征地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又要修路、进设备、培训技术人员。主持者一想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算了吧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还是到热电厂买电去。玉米的传统用途是食用或者当饲料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现在发现它可以造酒精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这酒精还能开汽车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玉米秆可以发电。但是将这些理论变为现实有许多风险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谁第一个吃螃蟹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新事头绪多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旧轨最好循。至于新事物的前景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一般人管不了那么多。一般人管不了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谁来管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国家来管。用什么办法来管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用法律。只有法律才能平等地规范所有人的行为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保护人类的长远利益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于是就有了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可再生能源法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grpSp>
        <p:nvGrpSpPr>
          <p:cNvPr id="5" name="组合 56"/>
          <p:cNvGrpSpPr/>
          <p:nvPr/>
        </p:nvGrpSpPr>
        <p:grpSpPr>
          <a:xfrm>
            <a:off x="613592" y="1517099"/>
            <a:ext cx="7783984" cy="398780"/>
            <a:chOff x="1594572" y="1803366"/>
            <a:chExt cx="20228628" cy="1036330"/>
          </a:xfrm>
        </p:grpSpPr>
        <p:grpSp>
          <p:nvGrpSpPr>
            <p:cNvPr id="6"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778528" y="2052638"/>
            <a:ext cx="7534498" cy="2752725"/>
          </a:xfrm>
          <a:prstGeom prst="rect">
            <a:avLst/>
          </a:prstGeom>
          <a:noFill/>
          <a:ln w="9525">
            <a:noFill/>
            <a:miter lim="800000"/>
          </a:ln>
          <a:effectLst/>
        </p:spPr>
        <p:txBody>
          <a:bodyPr vert="horz" wrap="square" lIns="35186" tIns="17593" rIns="35186" bIns="17593" numCol="1" anchor="ctr" anchorCtr="0" compatLnSpc="1">
            <a:spAutoFit/>
          </a:bodyPr>
          <a:lstStyle/>
          <a:p>
            <a:pPr>
              <a:lnSpc>
                <a:spcPct val="130000"/>
              </a:lnSpc>
            </a:pPr>
            <a:r>
              <a:rPr lang="en-US" altLang="zh-CN" sz="1695" dirty="0">
                <a:latin typeface="微软雅黑" panose="020B0503020204020204" charset="-122"/>
                <a:ea typeface="微软雅黑" panose="020B0503020204020204" charset="-122"/>
              </a:rPr>
              <a:t>       1831</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当整个欧洲还在靠油灯、蜡烛照明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靠煤炭取暖时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法拉第把一块磁铁投入线圈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电流计上的指针轻轻摆动了一下。他给人表演时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有绅士问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这有什么用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法拉第说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不用多久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它就会给您交税的。”现在全世界靠电力生产的财富和税收早已多得难以统计。为推广新能源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各国都制定了相关法律。现在阳光、风、生物等新能源才崭露头角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就像当年法拉第手中的磁铁和线圈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亟盼世人理解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盼社会支持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盼法律保护。打个比方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可再生能源法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未成年人保护法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它是专门保护弱者、保护未来、保护人类的长远利益的。</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540" dirty="0">
              <a:latin typeface="微软雅黑" panose="020B0503020204020204" charset="-122"/>
              <a:ea typeface="微软雅黑" panose="020B0503020204020204" charset="-122"/>
            </a:endParaRPr>
          </a:p>
        </p:txBody>
      </p:sp>
      <p:grpSp>
        <p:nvGrpSpPr>
          <p:cNvPr id="5" name="组合 56"/>
          <p:cNvGrpSpPr/>
          <p:nvPr/>
        </p:nvGrpSpPr>
        <p:grpSpPr>
          <a:xfrm>
            <a:off x="613592" y="1517099"/>
            <a:ext cx="7783984" cy="398780"/>
            <a:chOff x="1594572" y="1803366"/>
            <a:chExt cx="20228628" cy="1036330"/>
          </a:xfrm>
        </p:grpSpPr>
        <p:grpSp>
          <p:nvGrpSpPr>
            <p:cNvPr id="6"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723549" y="1954278"/>
            <a:ext cx="7534498" cy="3060700"/>
          </a:xfrm>
          <a:prstGeom prst="rect">
            <a:avLst/>
          </a:prstGeom>
          <a:noFill/>
          <a:ln w="9525">
            <a:noFill/>
            <a:miter lim="800000"/>
          </a:ln>
          <a:effectLst/>
        </p:spPr>
        <p:txBody>
          <a:bodyPr vert="horz" wrap="square" lIns="35186" tIns="17593" rIns="35186" bIns="17593" numCol="1" anchor="ctr" anchorCtr="0" compatLnSpc="1">
            <a:spAutoFit/>
          </a:bodyPr>
          <a:lstStyle/>
          <a:p>
            <a:pPr>
              <a:lnSpc>
                <a:spcPct val="130000"/>
              </a:lnSpc>
            </a:pPr>
            <a:r>
              <a:rPr lang="zh-CN" altLang="en-US" sz="1695" dirty="0">
                <a:latin typeface="微软雅黑" panose="020B0503020204020204" charset="-122"/>
                <a:ea typeface="微软雅黑" panose="020B0503020204020204" charset="-122"/>
              </a:rPr>
              <a:t>       千百年来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我们都将阳光当作人类自由的象征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现在突然发现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我们并没有给阳光自由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发现我们亟须用一部专门的法律来保护阳光的自由。当年有人问恩格斯说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你和马克思为之奋斗的理想社会是什么样子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恩格斯回答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每个人的自由发展是一切人的自由发展的条件。”自有阶级社会以来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人类就在为自己争自由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为社会秩序立法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现在又懂得为自然争自由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为保护利用自然立法。人类的自由发展应该成为自然的自由发展的条件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自然的自由发展也是人类自由发展的条件。当阳光、风、各种生物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还有地热、海洋都自由地迸发它们所有的能量时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人类自己也就获得了最大的自由。</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选自</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梁衡新闻作品导读</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有删改</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p:txBody>
      </p:sp>
      <p:grpSp>
        <p:nvGrpSpPr>
          <p:cNvPr id="5" name="组合 56"/>
          <p:cNvGrpSpPr/>
          <p:nvPr/>
        </p:nvGrpSpPr>
        <p:grpSpPr>
          <a:xfrm>
            <a:off x="613592" y="1517099"/>
            <a:ext cx="7783984" cy="398780"/>
            <a:chOff x="1594572" y="1803366"/>
            <a:chExt cx="20228628" cy="1036330"/>
          </a:xfrm>
        </p:grpSpPr>
        <p:grpSp>
          <p:nvGrpSpPr>
            <p:cNvPr id="6"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651491" y="1686945"/>
            <a:ext cx="7838346" cy="1393190"/>
          </a:xfrm>
          <a:prstGeom prst="rect">
            <a:avLst/>
          </a:prstGeom>
          <a:noFill/>
          <a:ln w="9525">
            <a:noFill/>
            <a:miter lim="800000"/>
          </a:ln>
          <a:effectLst/>
        </p:spPr>
        <p:txBody>
          <a:bodyPr vert="horz" wrap="square" lIns="35186" tIns="17593" rIns="35186" bIns="17593" numCol="1" anchor="ctr" anchorCtr="0" compatLnSpc="1">
            <a:spAutoFit/>
          </a:bodyPr>
          <a:lstStyle/>
          <a:p>
            <a:pPr lvl="0" indent="268605" defTabSz="914400" eaLnBrk="0" hangingPunct="0">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cs typeface="Times New Roman" panose="02020603050405020304" pitchFamily="18" charset="0"/>
              </a:rPr>
              <a:t>文章标题“让法律来保护阳光”的含义是什么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作者是从哪几个方面来论述的</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_______________________________________________________________________________</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8528" y="3057555"/>
            <a:ext cx="7614556" cy="2283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831386" y="3140681"/>
            <a:ext cx="7453642"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让法律来保护阳光”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指通过立法来推动可再生能源的开发利用。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可再生能源不自由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是指它们得不到开发利用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可再生能源不自由主要有两个原因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受科学认识局限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受眼前利益局限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只有通过立法突破眼前利益的局限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才能保护可再生能源的自由发展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保护可再生能源的自由发展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也就是保护人类的自由发展。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8528" y="2015856"/>
            <a:ext cx="7614556" cy="2632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831386" y="2098982"/>
            <a:ext cx="7453642"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考查考生理解新闻标题的含义的能力。“让法律来保护阳光”是形象化的说法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意思就是制定法律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保护可再生能源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推动可再生能源的合理利用。第二问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考查分析文章思路的能力。文章第一段说可再生能源蕴藏丰富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但得不到开发利用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第二段论述为什么要制定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可再生能源法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第三段举例论述制定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可再生能源法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的目的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第四段发出号召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人类要为自然争自由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使自己获得更大的自由。据此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考生即可得出第二问的答案。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39540" y="1987751"/>
            <a:ext cx="7697024" cy="770890"/>
          </a:xfrm>
          <a:prstGeom prst="rect">
            <a:avLst/>
          </a:prstGeom>
          <a:noFill/>
        </p:spPr>
        <p:txBody>
          <a:bodyPr wrap="square" rtlCol="0">
            <a:spAutoFit/>
          </a:bodyPr>
          <a:lstStyle/>
          <a:p>
            <a:pPr>
              <a:lnSpc>
                <a:spcPct val="130000"/>
              </a:lnSpc>
              <a:spcAft>
                <a:spcPts val="0"/>
              </a:spcAft>
            </a:pPr>
            <a:r>
              <a:rPr lang="zh-CN" altLang="en-US" sz="1695" b="1" dirty="0">
                <a:latin typeface="微软雅黑" panose="020B0503020204020204" charset="-122"/>
                <a:ea typeface="微软雅黑" panose="020B0503020204020204" charset="-122"/>
              </a:rPr>
              <a:t>题型二　分析新闻导语和新闻背景的作用</a:t>
            </a:r>
            <a:endParaRPr lang="en-US" altLang="zh-CN" sz="1695" b="1" dirty="0">
              <a:latin typeface="微软雅黑" panose="020B0503020204020204" charset="-122"/>
              <a:ea typeface="微软雅黑" panose="020B0503020204020204" charset="-122"/>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一、分析新闻导语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796217" y="2645635"/>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6" name="表格 5"/>
          <p:cNvGraphicFramePr>
            <a:graphicFrameLocks noGrp="1"/>
          </p:cNvGraphicFramePr>
          <p:nvPr/>
        </p:nvGraphicFramePr>
        <p:xfrm>
          <a:off x="484866" y="3046323"/>
          <a:ext cx="8206105" cy="2656840"/>
        </p:xfrm>
        <a:graphic>
          <a:graphicData uri="http://schemas.openxmlformats.org/drawingml/2006/table">
            <a:tbl>
              <a:tblPr firstRow="1" firstCol="1" bandRow="1">
                <a:tableStyleId>{5940675A-B579-460E-94D1-54222C63F5DA}</a:tableStyleId>
              </a:tblPr>
              <a:tblGrid>
                <a:gridCol w="754380"/>
                <a:gridCol w="7451725"/>
              </a:tblGrid>
              <a:tr h="436880">
                <a:tc rowSpan="2">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导语的</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直接性导语</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直接陈述新闻事实</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vMerge="1">
                  <a:tcP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延缓性导语</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通常设置一种现场感或创造某种气氛</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多是解释性、说明性的文字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36880">
                <a:tc rowSpan="3">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导语的</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从内容角度分析</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导语属于什么类型</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写出了什么事实</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为全文奠定了什么基调</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36880">
                <a:tc vMerge="1">
                  <a:tcP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从结构角度分析</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导语概括了哪些新闻事实</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总写了什么</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引出了下文哪些内容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vMerge="1">
                  <a:tcP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从社会、读者角度分析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导语中所写的中心事件对社会有怎样的影响和价值</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给读者怎样的感受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7" name="Rectangle 2"/>
          <p:cNvSpPr>
            <a:spLocks noChangeArrowheads="1"/>
          </p:cNvSpPr>
          <p:nvPr/>
        </p:nvSpPr>
        <p:spPr bwMode="auto">
          <a:xfrm>
            <a:off x="628586" y="376220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28586" y="245846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2" name="TextBox 11"/>
          <p:cNvSpPr txBox="1"/>
          <p:nvPr/>
        </p:nvSpPr>
        <p:spPr>
          <a:xfrm>
            <a:off x="3574548" y="2209817"/>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58724" y="2853937"/>
          <a:ext cx="7903210" cy="2924175"/>
        </p:xfrm>
        <a:graphic>
          <a:graphicData uri="http://schemas.openxmlformats.org/drawingml/2006/table">
            <a:tbl>
              <a:tblPr firstRow="1" firstCol="1" bandRow="1">
                <a:tableStyleId>{5940675A-B579-460E-94D1-54222C63F5DA}</a:tableStyleId>
              </a:tblPr>
              <a:tblGrid>
                <a:gridCol w="1061720"/>
                <a:gridCol w="6841490"/>
              </a:tblGrid>
              <a:tr h="191452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文章开头两段属于新闻文体基本构成中的哪个部分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请结合本文分析其作用。</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试结合文体特征和文章内容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回答本文开头一段有何作用。</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请简要分析这则描述式新闻导语的作用</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r h="10096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审题要点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审清题干要求</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此类题目一般有“开头部分”“导语”“作用”之类的词语。</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看清是分析“特点”还是分析“作用”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40527" y="193861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696060" y="2389934"/>
          <a:ext cx="7886700" cy="3538855"/>
        </p:xfrm>
        <a:graphic>
          <a:graphicData uri="http://schemas.openxmlformats.org/drawingml/2006/table">
            <a:tbl>
              <a:tblPr firstRow="1" firstCol="1" bandRow="1">
                <a:tableStyleId>{5940675A-B579-460E-94D1-54222C63F5DA}</a:tableStyleId>
              </a:tblPr>
              <a:tblGrid>
                <a:gridCol w="394335"/>
                <a:gridCol w="7492365"/>
              </a:tblGrid>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步骤</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第一步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明确导语的类型。</a:t>
                      </a:r>
                      <a:endParaRPr lang="zh-CN" sz="1695" kern="10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第二步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明确分析的角度。要注意从内容和结构两个角度入手。</a:t>
                      </a:r>
                      <a:endParaRPr lang="zh-CN" sz="1695" kern="10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第三步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用简明的语言作答。在回答这类题目时</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先从内容上指明写了什么</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再简要分析这样写的作用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19265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模板</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7" name="Rectangle 2"/>
          <p:cNvSpPr>
            <a:spLocks noChangeArrowheads="1"/>
          </p:cNvSpPr>
          <p:nvPr/>
        </p:nvSpPr>
        <p:spPr bwMode="auto">
          <a:xfrm>
            <a:off x="628586" y="378908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pic>
        <p:nvPicPr>
          <p:cNvPr id="9217" name="3a-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8686" y="3821179"/>
            <a:ext cx="4300511" cy="166308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p:cNvSpPr>
            <a:spLocks noChangeArrowheads="1"/>
          </p:cNvSpPr>
          <p:nvPr/>
        </p:nvSpPr>
        <p:spPr bwMode="auto">
          <a:xfrm>
            <a:off x="628586" y="39650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7"/>
                                        </p:tgtEl>
                                        <p:attrNameLst>
                                          <p:attrName>style.visibility</p:attrName>
                                        </p:attrNameLst>
                                      </p:cBhvr>
                                      <p:to>
                                        <p:strVal val="visible"/>
                                      </p:to>
                                    </p:set>
                                    <p:animEffect transition="in" filter="fade">
                                      <p:cBhvr>
                                        <p:cTn id="7" dur="500"/>
                                        <p:tgtEl>
                                          <p:spTgt spid="921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39540" y="1987751"/>
            <a:ext cx="7697024" cy="179006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二、分析新闻背景的作用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新闻背景指新闻事件发生的历史背景、周围环境及与其他方面的联系等。新闻背景是新闻报道的有机组成部分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是补充、反衬或烘托新闻事实和新闻主题的重要材料。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740800" y="2335657"/>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7" name="Rectangle 2"/>
          <p:cNvSpPr>
            <a:spLocks noChangeArrowheads="1"/>
          </p:cNvSpPr>
          <p:nvPr/>
        </p:nvSpPr>
        <p:spPr bwMode="auto">
          <a:xfrm>
            <a:off x="628586" y="376220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bldLvl="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28586" y="245846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2" name="TextBox 11"/>
          <p:cNvSpPr txBox="1"/>
          <p:nvPr/>
        </p:nvSpPr>
        <p:spPr>
          <a:xfrm>
            <a:off x="3574548" y="2209817"/>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58724" y="2853937"/>
          <a:ext cx="7903210" cy="2323465"/>
        </p:xfrm>
        <a:graphic>
          <a:graphicData uri="http://schemas.openxmlformats.org/drawingml/2006/table">
            <a:tbl>
              <a:tblPr firstRow="1" firstCol="1" bandRow="1">
                <a:tableStyleId>{5940675A-B579-460E-94D1-54222C63F5DA}</a:tableStyleId>
              </a:tblPr>
              <a:tblGrid>
                <a:gridCol w="1061720"/>
                <a:gridCol w="6841490"/>
              </a:tblGrid>
              <a:tr h="165036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文章用较长篇幅介绍了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的背景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这样写有什么作用</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新闻中为什么要插入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材料</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新闻用较长篇幅介绍了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事件</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人物</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的背景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这样写有什么作用</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这篇报道中的最后一段属于新闻背景的加入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能否删去</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为什么</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审题要点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审准题干</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明确考查的是“新闻背景”。</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结合文本内容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分析背景与新闻的关系</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68689" y="2120383"/>
            <a:ext cx="7619048" cy="14471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120383"/>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量子密钥分发的通信方式是目前人类唯一已知的不可窃听、不可破译的无条件安全的通信方式。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40527" y="193861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784581" y="2333228"/>
          <a:ext cx="7618730" cy="3663950"/>
        </p:xfrm>
        <a:graphic>
          <a:graphicData uri="http://schemas.openxmlformats.org/drawingml/2006/table">
            <a:tbl>
              <a:tblPr firstRow="1" firstCol="1" bandRow="1">
                <a:tableStyleId>{5940675A-B579-460E-94D1-54222C63F5DA}</a:tableStyleId>
              </a:tblPr>
              <a:tblGrid>
                <a:gridCol w="379095"/>
                <a:gridCol w="7239635"/>
              </a:tblGrid>
              <a:tr h="20193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从新闻背景与内容的关系角度思考</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说明或解释新闻的主要内容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注入知识性、趣味性内涵</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令新闻通俗易懂</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更具可读性。</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从新闻背景与主旨的关系角度思考</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分析并揭示新闻的意义</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唤起社会的关注。</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3. </a:t>
                      </a:r>
                      <a:r>
                        <a:rPr lang="zh-CN" altLang="en-US" sz="1695" kern="100" dirty="0">
                          <a:solidFill>
                            <a:schemeClr val="tx1"/>
                          </a:solidFill>
                          <a:effectLst/>
                          <a:latin typeface="微软雅黑" panose="020B0503020204020204" charset="-122"/>
                          <a:ea typeface="微软雅黑" panose="020B0503020204020204" charset="-122"/>
                        </a:rPr>
                        <a:t>从新闻背景与手法的关系角度思考</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分析运用背景进行对比、衬托、暗示</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突出事物的特点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显示变化的情况</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r h="1644650">
                <a:tc>
                  <a:txBody>
                    <a:bodyPr/>
                    <a:lstStyle/>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答题</a:t>
                      </a:r>
                      <a:endParaRPr lang="zh-CN"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步骤</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l">
                        <a:lnSpc>
                          <a:spcPct val="130000"/>
                        </a:lnSpc>
                        <a:spcAft>
                          <a:spcPts val="0"/>
                        </a:spcAft>
                      </a:pP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    1. </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找出背景。把握哪些内容是新闻事实</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哪些内容是新闻背景。</a:t>
                      </a:r>
                      <a:endPar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l">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　</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2. </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辨明角度。从背景与内容、背景与主旨、背景与手法的角度思考其作用。</a:t>
                      </a:r>
                      <a:endPar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l">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　</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3. </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综合作答。对新闻背景的作用</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要多角度分析</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综合多种因素作答</a:t>
                      </a: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7" name="Rectangle 2"/>
          <p:cNvSpPr>
            <a:spLocks noChangeArrowheads="1"/>
          </p:cNvSpPr>
          <p:nvPr/>
        </p:nvSpPr>
        <p:spPr bwMode="auto">
          <a:xfrm>
            <a:off x="628586" y="378908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8" name="Rectangle 3"/>
          <p:cNvSpPr>
            <a:spLocks noChangeArrowheads="1"/>
          </p:cNvSpPr>
          <p:nvPr/>
        </p:nvSpPr>
        <p:spPr bwMode="auto">
          <a:xfrm>
            <a:off x="628586" y="39650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48932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记者被取消获普利策奖资格</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①</a:t>
            </a:r>
            <a:endParaRPr lang="zh-CN" altLang="en-US"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马纳尼斯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本报讯</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普利策奖评奖委员会昨天</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宣布取消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华盛顿邮报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记者珍妮特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库克的获奖资格。这个决定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是在该记者承认她的获奖作品纯属捏造后宣布的。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库克的报道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吉米的世界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讲的是哥伦比亚特区一个八岁男孩吸食海洛因成瘾的事。这篇报道据说是通过采访吉米本人、他母亲及其同伴写成的。现在库克承认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她从未采访过其中任何一个人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而是根据华盛顿社会工作者和其他来源提供的关于吸毒者的材料编造了这篇报道。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79730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在她承认编造假报道后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有人揭发她提交给普利策奖评奖委员会的自传也是编造的。库克曾说过她以优异的成绩毕业于瓦萨学院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并在托莱多大学获得了硕士学位。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昨天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库克辞去了在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华盛顿邮报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的职务。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“像珍妮特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库克这样一个前途无量的青年居然编造假报道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这实在是一出悲剧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华盛顿邮报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主编本杰明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布莱德里说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对报纸来说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信誉是最宝贵的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而报纸的信誉完全取决于记者的道德品质。记者的品行不端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会造成严重后果。目前情况下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唯一的办法是向读者交代清楚事实真相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向普利策奖评奖委员会道歉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并立即设法完成恢复报纸信誉这一极为艰巨的任务。”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4773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负责普利策奖评奖工作的哥伦比亚新闻学院院长奥斯卡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艾里奥特昨天下午说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委员会经电话投票决定撤销库克受奖的资格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由候补受奖人领奖。艾里奥特说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我很伤心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这位优秀女记者的锦绣前程就这样毫无必要地给毁掉了。”</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26</a:t>
            </a:r>
            <a:r>
              <a:rPr lang="zh-CN" altLang="en-US" sz="1695" kern="100" dirty="0">
                <a:latin typeface="微软雅黑" panose="020B0503020204020204" charset="-122"/>
                <a:ea typeface="微软雅黑" panose="020B0503020204020204" charset="-122"/>
                <a:cs typeface="Courier New" panose="02070309020205020404" pitchFamily="49" charset="0"/>
              </a:rPr>
              <a:t>岁的库克昨天发表声明说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这篇报道严重歪曲了事实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我追悔莫及。我谨向我的报社、我的职业、普利策奖评奖委员会致歉。”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库克的报道是</a:t>
            </a:r>
            <a:r>
              <a:rPr lang="en-US" altLang="zh-CN" sz="1695" kern="100" dirty="0">
                <a:latin typeface="微软雅黑" panose="020B0503020204020204" charset="-122"/>
                <a:ea typeface="微软雅黑" panose="020B0503020204020204" charset="-122"/>
                <a:cs typeface="Courier New" panose="02070309020205020404" pitchFamily="49" charset="0"/>
              </a:rPr>
              <a:t>1980</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9</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28</a:t>
            </a:r>
            <a:r>
              <a:rPr lang="zh-CN" altLang="en-US" sz="1695" kern="100" dirty="0">
                <a:latin typeface="微软雅黑" panose="020B0503020204020204" charset="-122"/>
                <a:ea typeface="微软雅黑" panose="020B0503020204020204" charset="-122"/>
                <a:cs typeface="Courier New" panose="02070309020205020404" pitchFamily="49" charset="0"/>
              </a:rPr>
              <a:t>日发表的。报道发表之前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库克对主编说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她得对吉米及其母亲负责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因为她曾答应不透露这母子俩的真实姓名。库克还说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吉米母亲的男朋友威胁说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假如有关方面或警察找到了吉米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他就要记者的命。库克的报道发表后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立刻就在该城引起了强烈反响。马里昂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巴里市长和警察局局长波戴尔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杰弗逊立即组织了一个小组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设法找到吉米以便给他治疗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但这项工作毫无结果。巴里表示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有可能根本不存在一个叫“吉米”的孩子。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3237" y="2043565"/>
            <a:ext cx="7697024" cy="3829685"/>
          </a:xfrm>
          <a:prstGeom prst="rect">
            <a:avLst/>
          </a:prstGeom>
          <a:noFill/>
        </p:spPr>
        <p:txBody>
          <a:bodyPr wrap="square" rtlCol="0">
            <a:spAutoFit/>
          </a:bodyPr>
          <a:lstStyle/>
          <a:p>
            <a:pPr algn="just">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华盛顿邮报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还了解到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星期二</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午后库克提交给普利策奖评奖委员的自传也有失实之处。原来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瓦萨学院的官员前来拜访布莱德里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指出库克只在那里上过一年级。同时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美联社也派人来反映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库克在托莱多大学只获得过学士学位。了解以上情况后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布莱德里、西门斯和都市版主编立即同库克进行了一系列谈话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她刚开始一口咬定她的报道没错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可是后来终于逐项承认了自传中的编造。库克的交代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使主编们进而怀疑使她获得普利策奖的作品是否属实和是否确有吉米其人。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后来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库克同城市版主编一道驱车前往华盛顿东南区某处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据库克说吉米就住在那里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但她却找不到他的住所。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华盛顿邮报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的几位编辑同时查阅了库克报道这件事时的采访笔记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并审听了几卷当时的采访录音带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随后确定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吉米的世界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一文是库克仅仅根据她得到的某些真人真事拼凑起来的。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021330"/>
          </a:xfrm>
          <a:prstGeom prst="rect">
            <a:avLst/>
          </a:prstGeom>
          <a:noFill/>
        </p:spPr>
        <p:txBody>
          <a:bodyPr wrap="square" rtlCol="0">
            <a:spAutoFit/>
          </a:bodyPr>
          <a:lstStyle/>
          <a:p>
            <a:pPr algn="just">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星期三凌晨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库克承认吉米根本不存在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报道是她根据几个年轻吸毒者的真实故事编造的。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华盛顿邮报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发行人唐纳德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格拉汉姆昨天说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本报同人均认为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首要的义务是尽力查明我们为什么刊登了这篇假报道。”在谈到库克时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本报许多同人一直同她的亲属保持联系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我们将尽一切力量帮助她。”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选自</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新闻阅读与写作</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有删节</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pPr>
            <a:r>
              <a:rPr lang="zh-CN" altLang="en-US" sz="1540"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①《</a:t>
            </a:r>
            <a:r>
              <a:rPr lang="zh-CN" altLang="en-US" sz="1540" kern="100" dirty="0">
                <a:latin typeface="微软雅黑" panose="020B0503020204020204" charset="-122"/>
                <a:ea typeface="微软雅黑" panose="020B0503020204020204" charset="-122"/>
                <a:cs typeface="Courier New" panose="02070309020205020404" pitchFamily="49" charset="0"/>
              </a:rPr>
              <a:t>华盛顿邮报</a:t>
            </a:r>
            <a:r>
              <a:rPr lang="en-US" altLang="zh-CN" sz="1540" kern="100" dirty="0">
                <a:latin typeface="微软雅黑" panose="020B0503020204020204" charset="-122"/>
                <a:ea typeface="微软雅黑" panose="020B0503020204020204" charset="-122"/>
                <a:cs typeface="Courier New" panose="02070309020205020404" pitchFamily="49" charset="0"/>
              </a:rPr>
              <a:t>》1981</a:t>
            </a:r>
            <a:r>
              <a:rPr lang="zh-CN" altLang="en-US" sz="1540" kern="100" dirty="0">
                <a:latin typeface="微软雅黑" panose="020B0503020204020204" charset="-122"/>
                <a:ea typeface="微软雅黑" panose="020B0503020204020204" charset="-122"/>
                <a:cs typeface="Courier New" panose="02070309020205020404" pitchFamily="49" charset="0"/>
              </a:rPr>
              <a:t>年</a:t>
            </a:r>
            <a:r>
              <a:rPr lang="en-US" altLang="zh-CN" sz="1540" kern="100" dirty="0">
                <a:latin typeface="微软雅黑" panose="020B0503020204020204" charset="-122"/>
                <a:ea typeface="微软雅黑" panose="020B0503020204020204" charset="-122"/>
                <a:cs typeface="Courier New" panose="02070309020205020404" pitchFamily="49" charset="0"/>
              </a:rPr>
              <a:t>4</a:t>
            </a:r>
            <a:r>
              <a:rPr lang="zh-CN" altLang="en-US" sz="1540" kern="100" dirty="0">
                <a:latin typeface="微软雅黑" panose="020B0503020204020204" charset="-122"/>
                <a:ea typeface="微软雅黑" panose="020B0503020204020204" charset="-122"/>
                <a:cs typeface="Courier New" panose="02070309020205020404" pitchFamily="49" charset="0"/>
              </a:rPr>
              <a:t>月</a:t>
            </a:r>
            <a:r>
              <a:rPr lang="en-US" altLang="zh-CN" sz="1540" kern="100" dirty="0">
                <a:latin typeface="微软雅黑" panose="020B0503020204020204" charset="-122"/>
                <a:ea typeface="微软雅黑" panose="020B0503020204020204" charset="-122"/>
                <a:cs typeface="Courier New" panose="02070309020205020404" pitchFamily="49" charset="0"/>
              </a:rPr>
              <a:t>16</a:t>
            </a:r>
            <a:r>
              <a:rPr lang="zh-CN" altLang="en-US" sz="1540" kern="100" dirty="0">
                <a:latin typeface="微软雅黑" panose="020B0503020204020204" charset="-122"/>
                <a:ea typeface="微软雅黑" panose="020B0503020204020204" charset="-122"/>
                <a:cs typeface="Courier New" panose="02070309020205020404" pitchFamily="49" charset="0"/>
              </a:rPr>
              <a:t>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星期四</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。普利策奖</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以美国著名报人</a:t>
            </a:r>
            <a:r>
              <a:rPr lang="en-US" altLang="zh-CN" sz="1540" kern="100" dirty="0">
                <a:latin typeface="微软雅黑" panose="020B0503020204020204" charset="-122"/>
                <a:ea typeface="微软雅黑" panose="020B0503020204020204" charset="-122"/>
                <a:cs typeface="Courier New" panose="02070309020205020404" pitchFamily="49" charset="0"/>
              </a:rPr>
              <a:t>J.</a:t>
            </a:r>
            <a:r>
              <a:rPr lang="zh-CN" altLang="en-US" sz="1540" kern="100" dirty="0">
                <a:latin typeface="微软雅黑" panose="020B0503020204020204" charset="-122"/>
                <a:ea typeface="微软雅黑" panose="020B0503020204020204" charset="-122"/>
                <a:cs typeface="Courier New" panose="02070309020205020404" pitchFamily="49" charset="0"/>
              </a:rPr>
              <a:t>普利策的遗赠为基金设立的奖金</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新闻奖每年一次授予有优异成就的新闻工作者和新闻机构。②</a:t>
            </a:r>
            <a:r>
              <a:rPr lang="en-US" altLang="zh-CN" sz="1540" kern="100" dirty="0">
                <a:latin typeface="微软雅黑" panose="020B0503020204020204" charset="-122"/>
                <a:ea typeface="微软雅黑" panose="020B0503020204020204" charset="-122"/>
                <a:cs typeface="Courier New" panose="02070309020205020404" pitchFamily="49" charset="0"/>
              </a:rPr>
              <a:t>1981</a:t>
            </a:r>
            <a:r>
              <a:rPr lang="zh-CN" altLang="en-US" sz="1540" kern="100" dirty="0">
                <a:latin typeface="微软雅黑" panose="020B0503020204020204" charset="-122"/>
                <a:ea typeface="微软雅黑" panose="020B0503020204020204" charset="-122"/>
                <a:cs typeface="Courier New" panose="02070309020205020404" pitchFamily="49" charset="0"/>
              </a:rPr>
              <a:t>年</a:t>
            </a:r>
            <a:r>
              <a:rPr lang="en-US" altLang="zh-CN" sz="1540" kern="100" dirty="0">
                <a:latin typeface="微软雅黑" panose="020B0503020204020204" charset="-122"/>
                <a:ea typeface="微软雅黑" panose="020B0503020204020204" charset="-122"/>
                <a:cs typeface="Courier New" panose="02070309020205020404" pitchFamily="49" charset="0"/>
              </a:rPr>
              <a:t>4</a:t>
            </a:r>
            <a:r>
              <a:rPr lang="zh-CN" altLang="en-US" sz="1540" kern="100" dirty="0">
                <a:latin typeface="微软雅黑" panose="020B0503020204020204" charset="-122"/>
                <a:ea typeface="微软雅黑" panose="020B0503020204020204" charset="-122"/>
                <a:cs typeface="Courier New" panose="02070309020205020404" pitchFamily="49" charset="0"/>
              </a:rPr>
              <a:t>月</a:t>
            </a:r>
            <a:r>
              <a:rPr lang="en-US" altLang="zh-CN" sz="1540" kern="100" dirty="0">
                <a:latin typeface="微软雅黑" panose="020B0503020204020204" charset="-122"/>
                <a:ea typeface="微软雅黑" panose="020B0503020204020204" charset="-122"/>
                <a:cs typeface="Courier New" panose="02070309020205020404" pitchFamily="49" charset="0"/>
              </a:rPr>
              <a:t>15</a:t>
            </a:r>
            <a:r>
              <a:rPr lang="zh-CN" altLang="en-US" sz="1540" kern="100" dirty="0">
                <a:latin typeface="微软雅黑" panose="020B0503020204020204" charset="-122"/>
                <a:ea typeface="微软雅黑" panose="020B0503020204020204" charset="-122"/>
                <a:cs typeface="Courier New" panose="02070309020205020404" pitchFamily="49" charset="0"/>
              </a:rPr>
              <a:t>日。③</a:t>
            </a:r>
            <a:r>
              <a:rPr lang="en-US" altLang="zh-CN" sz="1540" kern="100" dirty="0">
                <a:latin typeface="微软雅黑" panose="020B0503020204020204" charset="-122"/>
                <a:ea typeface="微软雅黑" panose="020B0503020204020204" charset="-122"/>
                <a:cs typeface="Courier New" panose="02070309020205020404" pitchFamily="49" charset="0"/>
              </a:rPr>
              <a:t>1981</a:t>
            </a:r>
            <a:r>
              <a:rPr lang="zh-CN" altLang="en-US" sz="1540" kern="100" dirty="0">
                <a:latin typeface="微软雅黑" panose="020B0503020204020204" charset="-122"/>
                <a:ea typeface="微软雅黑" panose="020B0503020204020204" charset="-122"/>
                <a:cs typeface="Courier New" panose="02070309020205020404" pitchFamily="49" charset="0"/>
              </a:rPr>
              <a:t>年</a:t>
            </a:r>
            <a:r>
              <a:rPr lang="en-US" altLang="zh-CN" sz="1540" kern="100" dirty="0">
                <a:latin typeface="微软雅黑" panose="020B0503020204020204" charset="-122"/>
                <a:ea typeface="微软雅黑" panose="020B0503020204020204" charset="-122"/>
                <a:cs typeface="Courier New" panose="02070309020205020404" pitchFamily="49" charset="0"/>
              </a:rPr>
              <a:t>4</a:t>
            </a:r>
            <a:r>
              <a:rPr lang="zh-CN" altLang="en-US" sz="1540" kern="100" dirty="0">
                <a:latin typeface="微软雅黑" panose="020B0503020204020204" charset="-122"/>
                <a:ea typeface="微软雅黑" panose="020B0503020204020204" charset="-122"/>
                <a:cs typeface="Courier New" panose="02070309020205020404" pitchFamily="49" charset="0"/>
              </a:rPr>
              <a:t>月</a:t>
            </a:r>
            <a:r>
              <a:rPr lang="en-US" altLang="zh-CN" sz="1540" kern="100" dirty="0">
                <a:latin typeface="微软雅黑" panose="020B0503020204020204" charset="-122"/>
                <a:ea typeface="微软雅黑" panose="020B0503020204020204" charset="-122"/>
                <a:cs typeface="Courier New" panose="02070309020205020404" pitchFamily="49" charset="0"/>
              </a:rPr>
              <a:t>14</a:t>
            </a:r>
            <a:r>
              <a:rPr lang="zh-CN" altLang="en-US" sz="1540" kern="100" dirty="0">
                <a:latin typeface="微软雅黑" panose="020B0503020204020204" charset="-122"/>
                <a:ea typeface="微软雅黑" panose="020B0503020204020204" charset="-122"/>
                <a:cs typeface="Courier New" panose="02070309020205020404" pitchFamily="49" charset="0"/>
              </a:rPr>
              <a:t>日。</a:t>
            </a:r>
            <a:endParaRPr lang="zh-CN" altLang="en-US"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分析新闻导语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简要赏析这篇报道的导语。</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64783" y="3595253"/>
            <a:ext cx="7614556" cy="14009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47910" y="3830588"/>
            <a:ext cx="737051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用简明的语言叙述并突出了新闻的核心内容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涵盖了新闻六要素中的“人物”“时间”“经过”“原因”“结果”五个要素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能够吸引读者的注意力。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分析新闻背景的作用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文中回顾了揭露珍妮特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库克炮制虚假报道的过程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请简要概括这样写的作用。</a:t>
            </a:r>
            <a:r>
              <a:rPr lang="en-US" altLang="zh-CN" sz="1695"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64783" y="3595253"/>
            <a:ext cx="7614556" cy="14009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9674" y="3730360"/>
            <a:ext cx="737051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展开了导语的有关内容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华盛顿邮报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对读者负责的态度和严谨的职业精神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表明了坚守新闻真实性和公开性原则的鲜明立场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体现了新闻媒介教育大众的功能。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39540" y="1987751"/>
            <a:ext cx="7697024" cy="1450340"/>
          </a:xfrm>
          <a:prstGeom prst="rect">
            <a:avLst/>
          </a:prstGeom>
          <a:noFill/>
        </p:spPr>
        <p:txBody>
          <a:bodyPr wrap="square" rtlCol="0">
            <a:spAutoFit/>
          </a:bodyPr>
          <a:lstStyle/>
          <a:p>
            <a:pP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题型三　考查叙述方式的作用</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740800" y="2408183"/>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7" name="Rectangle 2"/>
          <p:cNvSpPr>
            <a:spLocks noChangeArrowheads="1"/>
          </p:cNvSpPr>
          <p:nvPr/>
        </p:nvSpPr>
        <p:spPr bwMode="auto">
          <a:xfrm>
            <a:off x="628586" y="376220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32567" y="3158995"/>
          <a:ext cx="7696835" cy="1346200"/>
        </p:xfrm>
        <a:graphic>
          <a:graphicData uri="http://schemas.openxmlformats.org/drawingml/2006/table">
            <a:tbl>
              <a:tblPr firstRow="1" firstCol="1" bandRow="1">
                <a:tableStyleId>{5940675A-B579-460E-94D1-54222C63F5DA}</a:tableStyleId>
              </a:tblPr>
              <a:tblGrid>
                <a:gridCol w="603250"/>
                <a:gridCol w="7093585"/>
              </a:tblGrid>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设问</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方式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1. </a:t>
                      </a:r>
                      <a:r>
                        <a:rPr lang="zh-CN" sz="1695" kern="100">
                          <a:solidFill>
                            <a:schemeClr val="tx1"/>
                          </a:solidFill>
                          <a:effectLst/>
                          <a:latin typeface="微软雅黑" panose="020B0503020204020204" charset="-122"/>
                          <a:ea typeface="微软雅黑" panose="020B0503020204020204" charset="-122"/>
                        </a:rPr>
                        <a:t>文章运用了哪种叙述方式</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有什么好处</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2. </a:t>
                      </a:r>
                      <a:r>
                        <a:rPr lang="zh-CN" sz="1695" kern="100">
                          <a:solidFill>
                            <a:schemeClr val="tx1"/>
                          </a:solidFill>
                          <a:effectLst/>
                          <a:latin typeface="微软雅黑" panose="020B0503020204020204" charset="-122"/>
                          <a:ea typeface="微软雅黑" panose="020B0503020204020204" charset="-122"/>
                        </a:rPr>
                        <a:t>这篇报道以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的方式写作</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并特别突出了</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有什么好处</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审题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要点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此类题目一般有“叙述方式” “作用”之类的词语</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81596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06176" y="2046349"/>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2"/>
          <p:cNvSpPr>
            <a:spLocks noChangeArrowheads="1"/>
          </p:cNvSpPr>
          <p:nvPr/>
        </p:nvSpPr>
        <p:spPr bwMode="auto">
          <a:xfrm>
            <a:off x="628586" y="378908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8" name="Rectangle 3"/>
          <p:cNvSpPr>
            <a:spLocks noChangeArrowheads="1"/>
          </p:cNvSpPr>
          <p:nvPr/>
        </p:nvSpPr>
        <p:spPr bwMode="auto">
          <a:xfrm>
            <a:off x="628586" y="39650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20099" y="2479521"/>
          <a:ext cx="7886700" cy="2509520"/>
        </p:xfrm>
        <a:graphic>
          <a:graphicData uri="http://schemas.openxmlformats.org/drawingml/2006/table">
            <a:tbl>
              <a:tblPr firstRow="1" firstCol="1" bandRow="1">
                <a:tableStyleId>{5940675A-B579-460E-94D1-54222C63F5DA}</a:tableStyleId>
              </a:tblPr>
              <a:tblGrid>
                <a:gridCol w="384175"/>
                <a:gridCol w="831215"/>
                <a:gridCol w="6671310"/>
              </a:tblGrid>
              <a:tr h="749935">
                <a:tc rowSpan="3">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看标题</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通过对题意的揣摩</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能够找出该文的记叙对象</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判断出是人物新闻还是事件新闻</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是消息还是通讯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抓要素</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这是由文体特点决定的。因为新闻的内容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无论哪种类型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一般都离不开人物、时间、地点和事情的起因、发展、结果这六个要素。抓住记叙要素</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便于把握新闻的整体内容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49935">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理线索</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厘清文章的脉络、顺序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目的是厘清作者的行文思路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借此可准确地划分全文的段落层次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9" name="Rectangle 1"/>
          <p:cNvSpPr>
            <a:spLocks noChangeArrowheads="1"/>
          </p:cNvSpPr>
          <p:nvPr/>
        </p:nvSpPr>
        <p:spPr bwMode="auto">
          <a:xfrm>
            <a:off x="628586" y="376770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67440" y="1932730"/>
            <a:ext cx="7697024" cy="3253105"/>
          </a:xfrm>
          <a:prstGeom prst="rect">
            <a:avLst/>
          </a:prstGeom>
          <a:noFill/>
        </p:spPr>
        <p:txBody>
          <a:bodyPr wrap="square" rtlCol="0">
            <a:spAutoFit/>
          </a:bodyPr>
          <a:lstStyle/>
          <a:p>
            <a:pPr>
              <a:lnSpc>
                <a:spcPct val="12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下列对材料相关内容的概括和分析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量子互联网能够在全球范围内分享量子信息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这将使不可破解的全球加密通信成为可能。</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中国政府将会投资</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亿美元支持潘建伟他们下一个宏伟的五年计划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这源于潘建伟低调的自信。</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大型实验设施“中国散裂中子源”的建成使中国成为继美、英、日之后第四个拥有同样设施的国家。</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三则材料均提到潘建伟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但第一则侧重展现他作为专家的权威性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二、三则分别侧重展现他的成就、影响。</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00400" y="4825605"/>
            <a:ext cx="7619048" cy="5881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10240" y="4825605"/>
            <a:ext cx="7619048"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前后之间不构成因果关系。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40527" y="1938612"/>
            <a:ext cx="7697024"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2"/>
          <p:cNvSpPr>
            <a:spLocks noChangeArrowheads="1"/>
          </p:cNvSpPr>
          <p:nvPr/>
        </p:nvSpPr>
        <p:spPr bwMode="auto">
          <a:xfrm>
            <a:off x="628586" y="378908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8" name="Rectangle 3"/>
          <p:cNvSpPr>
            <a:spLocks noChangeArrowheads="1"/>
          </p:cNvSpPr>
          <p:nvPr/>
        </p:nvSpPr>
        <p:spPr bwMode="auto">
          <a:xfrm>
            <a:off x="628586" y="39650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20099" y="2479521"/>
          <a:ext cx="7886700" cy="2039620"/>
        </p:xfrm>
        <a:graphic>
          <a:graphicData uri="http://schemas.openxmlformats.org/drawingml/2006/table">
            <a:tbl>
              <a:tblPr firstRow="1" firstCol="1" bandRow="1">
                <a:tableStyleId>{5940675A-B579-460E-94D1-54222C63F5DA}</a:tableStyleId>
              </a:tblPr>
              <a:tblGrid>
                <a:gridCol w="384175"/>
                <a:gridCol w="831215"/>
                <a:gridCol w="6671310"/>
              </a:tblGrid>
              <a:tr h="1346200">
                <a:tc rowSpan="2">
                  <a:txBody>
                    <a:bodyPr/>
                    <a:lstStyle/>
                    <a:p>
                      <a:pPr algn="ctr">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答题</a:t>
                      </a:r>
                      <a:endParaRPr lang="zh-CN"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要点</a:t>
                      </a:r>
                      <a:endParaRPr lang="zh-CN" altLang="en-US" sz="1695" dirty="0"/>
                    </a:p>
                  </a:txBody>
                  <a:tcPr marL="35186" marR="35186" marT="17593" marB="17593"/>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辨方式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辨析文本主要采用的叙述方式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消息一般都是采用“倒金字塔”式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先说结果</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再说重要事实</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最后说次要内容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这跟一般的记叙文不同。而通讯的叙述方式就比较灵活多变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有顺叙、倒叙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中间或许还会有插叙、补叙等叙述方法。这就要求我们在阅读时要特别关注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9342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析内容 </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在新闻内容中抓对比点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分析相反内容的内在联系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抓相似点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分析物、人之间的相似之处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抓相关点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分析事物之间的内在联系</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9" name="Rectangle 1"/>
          <p:cNvSpPr>
            <a:spLocks noChangeArrowheads="1"/>
          </p:cNvSpPr>
          <p:nvPr/>
        </p:nvSpPr>
        <p:spPr bwMode="auto">
          <a:xfrm>
            <a:off x="628586" y="376770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16941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“她只能活七小时”</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r>
              <a:rPr lang="zh-CN" altLang="en-US" sz="1695" kern="100" baseline="30000" dirty="0">
                <a:latin typeface="微软雅黑" panose="020B0503020204020204" charset="-122"/>
                <a:ea typeface="微软雅黑" panose="020B0503020204020204" charset="-122"/>
                <a:cs typeface="Courier New" panose="02070309020205020404" pitchFamily="49" charset="0"/>
              </a:rPr>
              <a:t>注</a:t>
            </a:r>
            <a:r>
              <a:rPr lang="en-US" altLang="zh-CN" sz="1695" kern="100" baseline="30000" dirty="0">
                <a:latin typeface="微软雅黑" panose="020B0503020204020204" charset="-122"/>
                <a:ea typeface="微软雅黑" panose="020B0503020204020204" charset="-122"/>
                <a:cs typeface="Courier New" panose="02070309020205020404" pitchFamily="49" charset="0"/>
              </a:rPr>
              <a:t>]</a:t>
            </a:r>
            <a:endParaRPr lang="en-US" altLang="zh-CN" sz="1695" kern="100" baseline="300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保罗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舍恩斯坦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本市新闻编辑部的电话机的指示灯闪烁着微弱的白光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时间是下午</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点</a:t>
            </a:r>
            <a:r>
              <a:rPr lang="en-US" altLang="zh-CN" sz="1695" kern="100" dirty="0">
                <a:latin typeface="微软雅黑" panose="020B0503020204020204" charset="-122"/>
                <a:ea typeface="微软雅黑" panose="020B0503020204020204" charset="-122"/>
                <a:cs typeface="Courier New" panose="02070309020205020404" pitchFamily="49" charset="0"/>
              </a:rPr>
              <a:t>40</a:t>
            </a:r>
            <a:r>
              <a:rPr lang="zh-CN" altLang="en-US" sz="1695" kern="100" dirty="0">
                <a:latin typeface="微软雅黑" panose="020B0503020204020204" charset="-122"/>
                <a:ea typeface="微软雅黑" panose="020B0503020204020204" charset="-122"/>
                <a:cs typeface="Courier New" panose="02070309020205020404" pitchFamily="49" charset="0"/>
              </a:rPr>
              <a:t>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本市新闻主编接了电话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他听到这些内容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我的小女儿在路德医院。医生说她只能活</a:t>
            </a:r>
            <a:r>
              <a:rPr lang="en-US" altLang="zh-CN" sz="1695" kern="100" dirty="0">
                <a:latin typeface="微软雅黑" panose="020B0503020204020204" charset="-122"/>
                <a:ea typeface="微软雅黑" panose="020B0503020204020204" charset="-122"/>
                <a:cs typeface="Courier New" panose="02070309020205020404" pitchFamily="49" charset="0"/>
              </a:rPr>
              <a:t>7</a:t>
            </a:r>
            <a:r>
              <a:rPr lang="zh-CN" altLang="en-US" sz="1695" kern="100" dirty="0">
                <a:latin typeface="微软雅黑" panose="020B0503020204020204" charset="-122"/>
                <a:ea typeface="微软雅黑" panose="020B0503020204020204" charset="-122"/>
                <a:cs typeface="Courier New" panose="02070309020205020404" pitchFamily="49" charset="0"/>
              </a:rPr>
              <a:t>小时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除非得到新药青霉素。这是她唯一的希望。医生已经使用了磺胺以及其他每一种药。我必须找到某个有足够能力的人帮她。你能帮我吗</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打电话的人通报了他的身份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他叫劳伦斯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马隆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职员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家住杰克逊海茨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a:t>
            </a:r>
            <a:r>
              <a:rPr lang="en-US" altLang="zh-CN" sz="1695" kern="100" dirty="0">
                <a:latin typeface="微软雅黑" panose="020B0503020204020204" charset="-122"/>
                <a:ea typeface="微软雅黑" panose="020B0503020204020204" charset="-122"/>
                <a:cs typeface="Courier New" panose="02070309020205020404" pitchFamily="49" charset="0"/>
              </a:rPr>
              <a:t>34</a:t>
            </a:r>
            <a:r>
              <a:rPr lang="zh-CN" altLang="en-US" sz="1695" kern="100" dirty="0">
                <a:latin typeface="微软雅黑" panose="020B0503020204020204" charset="-122"/>
                <a:ea typeface="微软雅黑" panose="020B0503020204020204" charset="-122"/>
                <a:cs typeface="Courier New" panose="02070309020205020404" pitchFamily="49" charset="0"/>
              </a:rPr>
              <a:t>大道第</a:t>
            </a:r>
            <a:r>
              <a:rPr lang="en-US" altLang="zh-CN" sz="1695" kern="100" dirty="0">
                <a:latin typeface="微软雅黑" panose="020B0503020204020204" charset="-122"/>
                <a:ea typeface="微软雅黑" panose="020B0503020204020204" charset="-122"/>
                <a:cs typeface="Courier New" panose="02070309020205020404" pitchFamily="49" charset="0"/>
              </a:rPr>
              <a:t>83</a:t>
            </a:r>
            <a:r>
              <a:rPr lang="zh-CN" altLang="en-US" sz="1695" kern="100" dirty="0">
                <a:latin typeface="微软雅黑" panose="020B0503020204020204" charset="-122"/>
                <a:ea typeface="微软雅黑" panose="020B0503020204020204" charset="-122"/>
                <a:cs typeface="Courier New" panose="02070309020205020404" pitchFamily="49" charset="0"/>
              </a:rPr>
              <a:t>号。濒于死亡的小孩是他的女儿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叫帕特丽夏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两岁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现就诊于路德医院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在曼哈顿第</a:t>
            </a:r>
            <a:r>
              <a:rPr lang="en-US" altLang="zh-CN" sz="1695" kern="100" dirty="0">
                <a:latin typeface="微软雅黑" panose="020B0503020204020204" charset="-122"/>
                <a:ea typeface="微软雅黑" panose="020B0503020204020204" charset="-122"/>
                <a:cs typeface="Courier New" panose="02070309020205020404" pitchFamily="49" charset="0"/>
              </a:rPr>
              <a:t>144</a:t>
            </a:r>
            <a:r>
              <a:rPr lang="zh-CN" altLang="en-US" sz="1695" kern="100" dirty="0">
                <a:latin typeface="微软雅黑" panose="020B0503020204020204" charset="-122"/>
                <a:ea typeface="微软雅黑" panose="020B0503020204020204" charset="-122"/>
                <a:cs typeface="Courier New" panose="02070309020205020404" pitchFamily="49" charset="0"/>
              </a:rPr>
              <a:t>街和康文特大道交会处。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4773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找到青霉素并非易事。因为这个被医学界誉为“创造奇迹”的奇药是如此地稀少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以致几乎不能得到它。即使是军方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也只能得到他们所需的一小部分。</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然而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在这位父亲恳求帮助两分钟之后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本市新闻编辑台决定开始投入这项援助工作。这是一场残酷的斗争。“只能活</a:t>
            </a:r>
            <a:r>
              <a:rPr lang="en-US" altLang="zh-CN" sz="1695" kern="100" dirty="0">
                <a:latin typeface="微软雅黑" panose="020B0503020204020204" charset="-122"/>
                <a:ea typeface="微软雅黑" panose="020B0503020204020204" charset="-122"/>
                <a:cs typeface="Courier New" panose="02070309020205020404" pitchFamily="49" charset="0"/>
              </a:rPr>
              <a:t>7</a:t>
            </a:r>
            <a:r>
              <a:rPr lang="zh-CN" altLang="en-US" sz="1695" kern="100" dirty="0">
                <a:latin typeface="微软雅黑" panose="020B0503020204020204" charset="-122"/>
                <a:ea typeface="微软雅黑" panose="020B0503020204020204" charset="-122"/>
                <a:cs typeface="Courier New" panose="02070309020205020404" pitchFamily="49" charset="0"/>
              </a:rPr>
              <a:t>小时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电话打到路德医院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证实了那个小孩几乎不能活了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她患的是一种罕见的血液病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即葡萄球菌引起的败血症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一种血液中毒。磺胺制剂已用过了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输了两次血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都无济于事。有人提出青霉素是唯一的希望。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通过电话向华盛顿的美国公共卫生局局长托马斯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帕伦请示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并详细调查了纽约的药品公司后得知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施贵宝公司生产青霉素。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4773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打给帕伦博士的电话被</a:t>
            </a:r>
            <a:r>
              <a:rPr lang="en-US" altLang="zh-CN" sz="1695" kern="100" dirty="0">
                <a:latin typeface="微软雅黑" panose="020B0503020204020204" charset="-122"/>
                <a:ea typeface="微软雅黑" panose="020B0503020204020204" charset="-122"/>
                <a:cs typeface="Courier New" panose="02070309020205020404" pitchFamily="49" charset="0"/>
              </a:rPr>
              <a:t>A.N.</a:t>
            </a:r>
            <a:r>
              <a:rPr lang="zh-CN" altLang="en-US" sz="1695" kern="100" dirty="0">
                <a:latin typeface="微软雅黑" panose="020B0503020204020204" charset="-122"/>
                <a:ea typeface="微软雅黑" panose="020B0503020204020204" charset="-122"/>
                <a:cs typeface="Courier New" panose="02070309020205020404" pitchFamily="49" charset="0"/>
              </a:rPr>
              <a:t>理查兹博士听到了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他在华盛顿负责科学发展局的研究工作。“新泽西州新布伦瑞克的施贵宝实验室能提供青霉素。”理查兹博士说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我将打电报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请他们立即定量发放。”</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与此同时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人们获悉斯特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基弗博士这位波士顿外科医生和战时生产委员会委员有权直接命令发放民用珍贵药物。他是由路德医院的外科医师丹特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柯利蒂大夫通过电话取得联系的。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“你将得到青霉素。”基弗大夫向柯利蒂大夫许诺。那是下午</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点钟。医生们对在红头文件的作用下找到青霉素的来源并被予以发放的速度感到惊异。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549656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现在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计划正在实施之中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由两个州的警察护送青霉素这个仁慈的东西从新布伦瑞克运到这个奄奄一息的女孩的床头。下午</a:t>
            </a:r>
            <a:r>
              <a:rPr lang="en-US" altLang="zh-CN" sz="1695" kern="100" dirty="0">
                <a:latin typeface="微软雅黑" panose="020B0503020204020204" charset="-122"/>
                <a:ea typeface="微软雅黑" panose="020B0503020204020204" charset="-122"/>
                <a:cs typeface="Courier New" panose="02070309020205020404" pitchFamily="49" charset="0"/>
              </a:rPr>
              <a:t>6</a:t>
            </a:r>
            <a:r>
              <a:rPr lang="zh-CN" altLang="en-US" sz="1695" kern="100" dirty="0">
                <a:latin typeface="微软雅黑" panose="020B0503020204020204" charset="-122"/>
                <a:ea typeface="微软雅黑" panose="020B0503020204020204" charset="-122"/>
                <a:cs typeface="Courier New" panose="02070309020205020404" pitchFamily="49" charset="0"/>
              </a:rPr>
              <a:t>点</a:t>
            </a:r>
            <a:r>
              <a:rPr lang="en-US" altLang="zh-CN" sz="1695" kern="100" dirty="0">
                <a:latin typeface="微软雅黑" panose="020B0503020204020204" charset="-122"/>
                <a:ea typeface="微软雅黑" panose="020B0503020204020204" charset="-122"/>
                <a:cs typeface="Courier New" panose="02070309020205020404" pitchFamily="49" charset="0"/>
              </a:rPr>
              <a:t>30</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柯利蒂大夫在霍兰隧道的入口处碰到了一群焦急的记者。当那辆仁慈之车停在施贵宝实验室前面时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时间是下午</a:t>
            </a:r>
            <a:r>
              <a:rPr lang="en-US" altLang="zh-CN" sz="1695" kern="100" dirty="0">
                <a:latin typeface="微软雅黑" panose="020B0503020204020204" charset="-122"/>
                <a:ea typeface="微软雅黑" panose="020B0503020204020204" charset="-122"/>
                <a:cs typeface="Courier New" panose="02070309020205020404" pitchFamily="49" charset="0"/>
              </a:rPr>
              <a:t>7</a:t>
            </a:r>
            <a:r>
              <a:rPr lang="zh-CN" altLang="en-US" sz="1695" kern="100" dirty="0">
                <a:latin typeface="微软雅黑" panose="020B0503020204020204" charset="-122"/>
                <a:ea typeface="微软雅黑" panose="020B0503020204020204" charset="-122"/>
                <a:cs typeface="Courier New" panose="02070309020205020404" pitchFamily="49" charset="0"/>
              </a:rPr>
              <a:t>点</a:t>
            </a:r>
            <a:r>
              <a:rPr lang="en-US" altLang="zh-CN" sz="1695" kern="100" dirty="0">
                <a:latin typeface="微软雅黑" panose="020B0503020204020204" charset="-122"/>
                <a:ea typeface="微软雅黑" panose="020B0503020204020204" charset="-122"/>
                <a:cs typeface="Courier New" panose="02070309020205020404" pitchFamily="49" charset="0"/>
              </a:rPr>
              <a:t>30</a:t>
            </a:r>
            <a:r>
              <a:rPr lang="zh-CN" altLang="en-US" sz="1695" kern="100" dirty="0">
                <a:latin typeface="微软雅黑" panose="020B0503020204020204" charset="-122"/>
                <a:ea typeface="微软雅黑" panose="020B0503020204020204" charset="-122"/>
                <a:cs typeface="Courier New" panose="02070309020205020404" pitchFamily="49" charset="0"/>
              </a:rPr>
              <a:t>分。</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三个卫兵等在那里。其中一个走向汽车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是柯利蒂大夫吗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给你青霉素。”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柯利蒂大夫接过那硬纸匣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由冰裹着的青霉素放在里面。“现在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我们有了一个战斗的机会。”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最后一段路程是从霍兰隧道到路德医院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只用了</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分钟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这是创纪录的速度。行驶在西区高速公路上时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车速器始终指向</a:t>
            </a:r>
            <a:r>
              <a:rPr lang="en-US" altLang="zh-CN" sz="1695" kern="100" dirty="0">
                <a:latin typeface="微软雅黑" panose="020B0503020204020204" charset="-122"/>
                <a:ea typeface="微软雅黑" panose="020B0503020204020204" charset="-122"/>
                <a:cs typeface="Courier New" panose="02070309020205020404" pitchFamily="49" charset="0"/>
              </a:rPr>
              <a:t>65</a:t>
            </a:r>
            <a:r>
              <a:rPr lang="zh-CN" altLang="en-US" sz="1695" kern="100" dirty="0">
                <a:latin typeface="微软雅黑" panose="020B0503020204020204" charset="-122"/>
                <a:ea typeface="微软雅黑" panose="020B0503020204020204" charset="-122"/>
                <a:cs typeface="Courier New" panose="02070309020205020404" pitchFamily="49" charset="0"/>
              </a:rPr>
              <a:t>英里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小时。汽车就要停在医院门口之前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柯利蒂大夫说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你们做了一件世界上所有的医生都做不了的事。”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“也许是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一个记者说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但是从现在起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靠你了。”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271399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此后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记者们踮着脚尖走进四楼那个失去知觉的孩子的房间。她费力地呼吸着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但在蓬乱的丝一般的棕发下面的小脸上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并没有痛苦的表情。“她是个可爱的病孩子。”一个护士低声说。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帕特丽夏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马隆的父母哭了。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“谢天谢地。”凯瑟琳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马隆低语着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至少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我的小丫头又有了一次机会。”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选自</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普利策新闻奖名篇快读</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有删改</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 </a:t>
            </a:r>
            <a:r>
              <a:rPr lang="zh-CN" altLang="en-US" sz="1540" kern="100" dirty="0">
                <a:latin typeface="微软雅黑" panose="020B0503020204020204" charset="-122"/>
                <a:ea typeface="微软雅黑" panose="020B0503020204020204" charset="-122"/>
                <a:cs typeface="Courier New" panose="02070309020205020404" pitchFamily="49" charset="0"/>
              </a:rPr>
              <a:t>这篇报道发表于第二次世界大战期间的</a:t>
            </a:r>
            <a:r>
              <a:rPr lang="en-US" altLang="zh-CN" sz="1540" kern="100" dirty="0">
                <a:latin typeface="微软雅黑" panose="020B0503020204020204" charset="-122"/>
                <a:ea typeface="微软雅黑" panose="020B0503020204020204" charset="-122"/>
                <a:cs typeface="Courier New" panose="02070309020205020404" pitchFamily="49" charset="0"/>
              </a:rPr>
              <a:t>1943</a:t>
            </a:r>
            <a:r>
              <a:rPr lang="zh-CN" altLang="en-US" sz="1540" kern="100" dirty="0">
                <a:latin typeface="微软雅黑" panose="020B0503020204020204" charset="-122"/>
                <a:ea typeface="微软雅黑" panose="020B0503020204020204" charset="-122"/>
                <a:cs typeface="Courier New" panose="02070309020205020404" pitchFamily="49" charset="0"/>
              </a:rPr>
              <a:t>年</a:t>
            </a:r>
            <a:r>
              <a:rPr lang="en-US" altLang="zh-CN" sz="1540" kern="100" dirty="0">
                <a:latin typeface="微软雅黑" panose="020B0503020204020204" charset="-122"/>
                <a:ea typeface="微软雅黑" panose="020B0503020204020204" charset="-122"/>
                <a:cs typeface="Courier New" panose="02070309020205020404" pitchFamily="49" charset="0"/>
              </a:rPr>
              <a:t>8</a:t>
            </a:r>
            <a:r>
              <a:rPr lang="zh-CN" altLang="en-US" sz="1540" kern="100" dirty="0">
                <a:latin typeface="微软雅黑" panose="020B0503020204020204" charset="-122"/>
                <a:ea typeface="微软雅黑" panose="020B0503020204020204" charset="-122"/>
                <a:cs typeface="Courier New" panose="02070309020205020404" pitchFamily="49" charset="0"/>
              </a:rPr>
              <a:t>月</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获</a:t>
            </a:r>
            <a:r>
              <a:rPr lang="en-US" altLang="zh-CN" sz="1540" kern="100" dirty="0">
                <a:latin typeface="微软雅黑" panose="020B0503020204020204" charset="-122"/>
                <a:ea typeface="微软雅黑" panose="020B0503020204020204" charset="-122"/>
                <a:cs typeface="Courier New" panose="02070309020205020404" pitchFamily="49" charset="0"/>
              </a:rPr>
              <a:t>1944</a:t>
            </a:r>
            <a:r>
              <a:rPr lang="zh-CN" altLang="en-US" sz="1540" kern="100" dirty="0">
                <a:latin typeface="微软雅黑" panose="020B0503020204020204" charset="-122"/>
                <a:ea typeface="微软雅黑" panose="020B0503020204020204" charset="-122"/>
                <a:cs typeface="Courier New" panose="02070309020205020404" pitchFamily="49" charset="0"/>
              </a:rPr>
              <a:t>年普利策新闻奖。</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这篇报道以顺叙的方式写作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并特别突出了时间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有什么好处</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64783" y="3300120"/>
            <a:ext cx="7614556" cy="1874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2392" y="3325590"/>
            <a:ext cx="7370516"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①以顺叙的方式写作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条理清晰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突出了新闻事件的连贯性。②突出时间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渲染了紧张的气氛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强调救援效率之高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现场感强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使新闻内容更真实。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解答本题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可以从新闻内容和结构两方面考虑。内容上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以时间为顺序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体现救援的紧张、效率高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顺叙”本身就是文章层次井然的一种结构方式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突出了事件的连贯性。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分析新闻背景的作用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文中回顾了揭露珍妮特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库克炮制虚假报道的过程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请简要概括这样写的作用。</a:t>
            </a:r>
            <a:r>
              <a:rPr lang="en-US" altLang="zh-CN" sz="1695"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64783" y="3595253"/>
            <a:ext cx="7614556" cy="14009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9674" y="3730360"/>
            <a:ext cx="737051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展开了导语的有关内容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华盛顿邮报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对读者负责的态度和严谨的职业精神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表明了坚守新闻真实性和公开性原则的鲜明立场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体现了新闻媒介教育大众的功能。</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4800" y="1960439"/>
            <a:ext cx="7697024" cy="1510665"/>
          </a:xfrm>
          <a:prstGeom prst="rect">
            <a:avLst/>
          </a:prstGeom>
          <a:noFill/>
        </p:spPr>
        <p:txBody>
          <a:bodyPr wrap="square" rtlCol="0">
            <a:spAutoFit/>
          </a:bodyPr>
          <a:lstStyle/>
          <a:p>
            <a:pPr algn="ctr">
              <a:lnSpc>
                <a:spcPct val="130000"/>
              </a:lnSpc>
            </a:pPr>
            <a:r>
              <a:rPr lang="zh-CN" altLang="en-US" sz="2000" b="1" dirty="0">
                <a:solidFill>
                  <a:srgbClr val="EF8340"/>
                </a:solidFill>
                <a:latin typeface="微软雅黑" panose="020B0503020204020204" charset="-122"/>
                <a:ea typeface="微软雅黑" panose="020B0503020204020204" charset="-122"/>
              </a:rPr>
              <a:t>考向二　分析新闻的文体特征和主要表现手法</a:t>
            </a:r>
            <a:endParaRPr lang="en-US" altLang="zh-CN" sz="2000" b="1" dirty="0">
              <a:solidFill>
                <a:srgbClr val="EF8340"/>
              </a:solidFill>
              <a:latin typeface="微软雅黑" panose="020B0503020204020204" charset="-122"/>
              <a:ea typeface="微软雅黑" panose="020B0503020204020204" charset="-122"/>
            </a:endParaRPr>
          </a:p>
          <a:p>
            <a:pP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题型一　分析新闻的真实性</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5" name="表格 4"/>
          <p:cNvGraphicFramePr>
            <a:graphicFrameLocks noGrp="1"/>
          </p:cNvGraphicFramePr>
          <p:nvPr/>
        </p:nvGraphicFramePr>
        <p:xfrm>
          <a:off x="789047" y="3429000"/>
          <a:ext cx="7607935" cy="1009650"/>
        </p:xfrm>
        <a:graphic>
          <a:graphicData uri="http://schemas.openxmlformats.org/drawingml/2006/table">
            <a:tbl>
              <a:tblPr firstRow="1" firstCol="1" bandRow="1">
                <a:tableStyleId>{5940675A-B579-460E-94D1-54222C63F5DA}</a:tableStyleId>
              </a:tblPr>
              <a:tblGrid>
                <a:gridCol w="596265"/>
                <a:gridCol w="7011670"/>
              </a:tblGrid>
              <a:tr h="1009650">
                <a:tc>
                  <a:txBody>
                    <a:bodyPr/>
                    <a:lstStyle/>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设问</a:t>
                      </a:r>
                      <a:endParaRPr lang="zh-CN" altLang="en-US"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方式</a:t>
                      </a:r>
                      <a:endParaRPr lang="zh-CN" altLang="en-US" sz="1695" kern="100" dirty="0">
                        <a:solidFill>
                          <a:schemeClr val="tx1"/>
                        </a:solidFill>
                        <a:effectLst/>
                        <a:latin typeface="微软雅黑" panose="020B0503020204020204" charset="-122"/>
                        <a:ea typeface="微软雅黑" panose="020B0503020204020204" charset="-122"/>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新闻的一大特点就是真实</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本文是从哪些方面体现这一特点的</a:t>
                      </a:r>
                      <a:r>
                        <a:rPr lang="en-US" altLang="zh-CN" sz="1695" kern="100" dirty="0">
                          <a:solidFill>
                            <a:schemeClr val="tx1"/>
                          </a:solidFill>
                          <a:effectLst/>
                          <a:latin typeface="微软雅黑" panose="020B0503020204020204" charset="-122"/>
                          <a:ea typeface="微软雅黑" panose="020B0503020204020204" charset="-122"/>
                        </a:rPr>
                        <a:t>?</a:t>
                      </a:r>
                      <a:endParaRPr lang="en-US" alt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真实性是新闻的重要特征</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也是新闻的生命和灵魂</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本文是怎样表现新闻的真实性的</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11"/>
          <p:cNvSpPr txBox="1"/>
          <p:nvPr/>
        </p:nvSpPr>
        <p:spPr>
          <a:xfrm>
            <a:off x="3768509" y="2652594"/>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7848" y="1994433"/>
            <a:ext cx="7697024" cy="431165"/>
          </a:xfrm>
          <a:prstGeom prst="rect">
            <a:avLst/>
          </a:prstGeom>
          <a:noFill/>
        </p:spPr>
        <p:txBody>
          <a:bodyPr wrap="square" rtlCol="0">
            <a:spAutoFit/>
          </a:bodyPr>
          <a:lstStyle/>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1883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1"/>
          <p:cNvSpPr>
            <a:spLocks noChangeArrowheads="1"/>
          </p:cNvSpPr>
          <p:nvPr/>
        </p:nvSpPr>
        <p:spPr bwMode="auto">
          <a:xfrm>
            <a:off x="628586" y="3586754"/>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77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a:ln>
                <a:noFill/>
              </a:ln>
              <a:solidFill>
                <a:schemeClr val="tx1"/>
              </a:solidFill>
              <a:effectLst/>
              <a:latin typeface="Arial" panose="020B0604020202020204" pitchFamily="34" charset="0"/>
            </a:endParaRPr>
          </a:p>
        </p:txBody>
      </p:sp>
      <p:graphicFrame>
        <p:nvGraphicFramePr>
          <p:cNvPr id="11" name="表格 10"/>
          <p:cNvGraphicFramePr>
            <a:graphicFrameLocks noGrp="1"/>
          </p:cNvGraphicFramePr>
          <p:nvPr/>
        </p:nvGraphicFramePr>
        <p:xfrm>
          <a:off x="798646" y="2546976"/>
          <a:ext cx="7607935" cy="2692400"/>
        </p:xfrm>
        <a:graphic>
          <a:graphicData uri="http://schemas.openxmlformats.org/drawingml/2006/table">
            <a:tbl>
              <a:tblPr firstRow="1" firstCol="1" bandRow="1">
                <a:tableStyleId>{5940675A-B579-460E-94D1-54222C63F5DA}</a:tableStyleId>
              </a:tblPr>
              <a:tblGrid>
                <a:gridCol w="596265"/>
                <a:gridCol w="7011670"/>
              </a:tblGrid>
              <a:tr h="2692400">
                <a:tc>
                  <a:txBody>
                    <a:bodyPr/>
                    <a:lstStyle/>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答题</a:t>
                      </a:r>
                      <a:endParaRPr lang="zh-CN" altLang="en-US"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思路</a:t>
                      </a:r>
                      <a:endParaRPr lang="zh-CN" altLang="en-US" sz="1695" kern="100" dirty="0">
                        <a:solidFill>
                          <a:schemeClr val="tx1"/>
                        </a:solidFill>
                        <a:effectLst/>
                        <a:latin typeface="微软雅黑" panose="020B0503020204020204" charset="-122"/>
                        <a:ea typeface="微软雅黑" panose="020B0503020204020204" charset="-122"/>
                      </a:endParaRPr>
                    </a:p>
                  </a:txBody>
                  <a:tcPr marL="0" marR="0" marT="0" marB="0" anchor="ctr"/>
                </a:tc>
                <a:tc>
                  <a:txBody>
                    <a:bodyPr/>
                    <a:lstStyle/>
                    <a:p>
                      <a:pPr algn="just">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pic>
        <p:nvPicPr>
          <p:cNvPr id="12" name="3a-17.jpg"/>
          <p:cNvPicPr/>
          <p:nvPr/>
        </p:nvPicPr>
        <p:blipFill>
          <a:blip r:embed="rId1" cstate="print"/>
          <a:stretch>
            <a:fillRect/>
          </a:stretch>
        </p:blipFill>
        <p:spPr>
          <a:xfrm>
            <a:off x="1726966" y="2728062"/>
            <a:ext cx="4812413" cy="226816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51039" y="2071273"/>
            <a:ext cx="7697024"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结合材料分析潘建伟团队在量子互联网发展领域的领先地位体现在哪些方面。</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3416345"/>
            <a:ext cx="7619048" cy="16751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3465454"/>
            <a:ext cx="7619048" cy="1450340"/>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发射“墨子号”人造卫星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提前圆满实现既定目标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并相继发布多项世界首创的实验成果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计划发射第二颗卫星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正在天宫二号空间站上进行太空量子实验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有一项政府支持下的投资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亿美元的量子通信、量子计量和量子计算的五年计划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投资额远超欧洲旗舰项目。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5252"/>
            <a:ext cx="7697024" cy="382968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读</a:t>
            </a:r>
            <a:r>
              <a:rPr lang="en-US" altLang="zh-CN" sz="1695" b="1" kern="100" dirty="0">
                <a:latin typeface="微软雅黑" panose="020B0503020204020204" charset="-122"/>
                <a:ea typeface="微软雅黑" panose="020B0503020204020204" charset="-122"/>
                <a:cs typeface="Courier New" panose="02070309020205020404" pitchFamily="49" charset="0"/>
              </a:rPr>
              <a:t>5</a:t>
            </a:r>
            <a:r>
              <a:rPr lang="zh-CN" altLang="en-US" sz="1695" b="1" kern="100" dirty="0">
                <a:latin typeface="微软雅黑" panose="020B0503020204020204" charset="-122"/>
                <a:ea typeface="微软雅黑" panose="020B0503020204020204" charset="-122"/>
                <a:cs typeface="Courier New" panose="02070309020205020404" pitchFamily="49" charset="0"/>
              </a:rPr>
              <a:t>年“本科”换来假文凭</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谁该为</a:t>
            </a:r>
            <a:r>
              <a:rPr lang="en-US" altLang="zh-CN" sz="1695" kern="100" dirty="0">
                <a:latin typeface="微软雅黑" panose="020B0503020204020204" charset="-122"/>
                <a:ea typeface="微软雅黑" panose="020B0503020204020204" charset="-122"/>
                <a:cs typeface="Courier New" panose="02070309020205020404" pitchFamily="49" charset="0"/>
              </a:rPr>
              <a:t>86</a:t>
            </a:r>
            <a:r>
              <a:rPr lang="zh-CN" altLang="en-US" sz="1695" kern="100" dirty="0">
                <a:latin typeface="微软雅黑" panose="020B0503020204020204" charset="-122"/>
                <a:ea typeface="微软雅黑" panose="020B0503020204020204" charset="-122"/>
                <a:cs typeface="Courier New" panose="02070309020205020404" pitchFamily="49" charset="0"/>
              </a:rPr>
              <a:t>名受骗学生负责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要上“军校”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先交中介费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2004</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时年</a:t>
            </a:r>
            <a:r>
              <a:rPr lang="en-US" altLang="zh-CN" sz="1695" kern="100" dirty="0">
                <a:latin typeface="微软雅黑" panose="020B0503020204020204" charset="-122"/>
                <a:ea typeface="微软雅黑" panose="020B0503020204020204" charset="-122"/>
                <a:cs typeface="Courier New" panose="02070309020205020404" pitchFamily="49" charset="0"/>
              </a:rPr>
              <a:t>19</a:t>
            </a:r>
            <a:r>
              <a:rPr lang="zh-CN" altLang="en-US" sz="1695" kern="100" dirty="0">
                <a:latin typeface="微软雅黑" panose="020B0503020204020204" charset="-122"/>
                <a:ea typeface="微软雅黑" panose="020B0503020204020204" charset="-122"/>
                <a:cs typeface="Courier New" panose="02070309020205020404" pitchFamily="49" charset="0"/>
              </a:rPr>
              <a:t>岁的江西考生吴江涛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化名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高考落榜。经熟人介绍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他认识了一个自称可保证他能上军校的人。此人自称手里有第四军医大学的入学指标。他告诉吴江涛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去读军校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穿的是军装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虽然没有军籍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但各种待遇和军校正规生没什么两样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最后发的毕业证、学位证也都是一样的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拿着证书去考研、考医师资格证都没问题。“只要交</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万元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就能接到校方邮寄的预录通知书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到校报到时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可以换取正式的通知书。”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5252"/>
            <a:ext cx="7697024" cy="348932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听说能上军校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吴江涛很快放弃了去南昌读书的机会。几天后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他收到“陕西育才专修学院”寄来的预录通知书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你已被录取为军医大学五年制本科临床医学专业学员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请持此通知书到陕西育才专修学院领取军医大学正式录取通知书并报到。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“报到时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学校有好多接新生的人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全都穿着军装。”在学校给新生召开的会议上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吴江涛和一起来报到的同学们被告知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他们还需要和委培方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湖北省黄冈市、潜江市、孝感市人事局签订一份协议。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当时大家都很纳闷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事先约定的是第四军医大学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但“选送委培学生协议书”上却显示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毕业后发的是第二军医大学南京医学院的毕业证。对此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校方解答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你们要先在宝鸡待一年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然后改签第四军医大学的协议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再回四医大读书。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38296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“当时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来育才报到的新生有</a:t>
            </a:r>
            <a:r>
              <a:rPr lang="en-US" altLang="zh-CN" sz="1695" kern="100" dirty="0">
                <a:latin typeface="微软雅黑" panose="020B0503020204020204" charset="-122"/>
                <a:ea typeface="微软雅黑" panose="020B0503020204020204" charset="-122"/>
                <a:cs typeface="Courier New" panose="02070309020205020404" pitchFamily="49" charset="0"/>
              </a:rPr>
              <a:t>200</a:t>
            </a:r>
            <a:r>
              <a:rPr lang="zh-CN" altLang="en-US" sz="1695" kern="100" dirty="0">
                <a:latin typeface="微软雅黑" panose="020B0503020204020204" charset="-122"/>
                <a:ea typeface="微软雅黑" panose="020B0503020204020204" charset="-122"/>
                <a:cs typeface="Courier New" panose="02070309020205020404" pitchFamily="49" charset="0"/>
              </a:rPr>
              <a:t>多人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一些人看到学校不满意就走了。”最终</a:t>
            </a:r>
            <a:r>
              <a:rPr lang="en-US" altLang="zh-CN" sz="1695" kern="100" dirty="0">
                <a:latin typeface="微软雅黑" panose="020B0503020204020204" charset="-122"/>
                <a:ea typeface="微软雅黑" panose="020B0503020204020204" charset="-122"/>
                <a:cs typeface="Courier New" panose="02070309020205020404" pitchFamily="49" charset="0"/>
              </a:rPr>
              <a:t>,2009</a:t>
            </a:r>
            <a:r>
              <a:rPr lang="zh-CN" altLang="en-US" sz="1695" kern="100" dirty="0">
                <a:latin typeface="微软雅黑" panose="020B0503020204020204" charset="-122"/>
                <a:ea typeface="微软雅黑" panose="020B0503020204020204" charset="-122"/>
                <a:cs typeface="Courier New" panose="02070309020205020404" pitchFamily="49" charset="0"/>
              </a:rPr>
              <a:t>届“本科”毕业学员共计</a:t>
            </a:r>
            <a:r>
              <a:rPr lang="en-US" altLang="zh-CN" sz="1695" kern="100" dirty="0">
                <a:latin typeface="微软雅黑" panose="020B0503020204020204" charset="-122"/>
                <a:ea typeface="微软雅黑" panose="020B0503020204020204" charset="-122"/>
                <a:cs typeface="Courier New" panose="02070309020205020404" pitchFamily="49" charset="0"/>
              </a:rPr>
              <a:t>86</a:t>
            </a:r>
            <a:r>
              <a:rPr lang="zh-CN" altLang="en-US" sz="1695" kern="100" dirty="0">
                <a:latin typeface="微软雅黑" panose="020B0503020204020204" charset="-122"/>
                <a:ea typeface="微软雅黑" panose="020B0503020204020204" charset="-122"/>
                <a:cs typeface="Courier New" panose="02070309020205020404" pitchFamily="49" charset="0"/>
              </a:rPr>
              <a:t>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其中临床专业</a:t>
            </a:r>
            <a:r>
              <a:rPr lang="en-US" altLang="zh-CN" sz="1695" kern="100" dirty="0">
                <a:latin typeface="微软雅黑" panose="020B0503020204020204" charset="-122"/>
                <a:ea typeface="微软雅黑" panose="020B0503020204020204" charset="-122"/>
                <a:cs typeface="Courier New" panose="02070309020205020404" pitchFamily="49" charset="0"/>
              </a:rPr>
              <a:t>70</a:t>
            </a:r>
            <a:r>
              <a:rPr lang="zh-CN" altLang="en-US" sz="1695" kern="100" dirty="0">
                <a:latin typeface="微软雅黑" panose="020B0503020204020204" charset="-122"/>
                <a:ea typeface="微软雅黑" panose="020B0503020204020204" charset="-122"/>
                <a:cs typeface="Courier New" panose="02070309020205020404" pitchFamily="49" charset="0"/>
              </a:rPr>
              <a:t>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护理专业</a:t>
            </a:r>
            <a:r>
              <a:rPr lang="en-US" altLang="zh-CN" sz="1695" kern="100" dirty="0">
                <a:latin typeface="微软雅黑" panose="020B0503020204020204" charset="-122"/>
                <a:ea typeface="微软雅黑" panose="020B0503020204020204" charset="-122"/>
                <a:cs typeface="Courier New" panose="02070309020205020404" pitchFamily="49" charset="0"/>
              </a:rPr>
              <a:t>16</a:t>
            </a:r>
            <a:r>
              <a:rPr lang="zh-CN" altLang="en-US" sz="1695" kern="100" dirty="0">
                <a:latin typeface="微软雅黑" panose="020B0503020204020204" charset="-122"/>
                <a:ea typeface="微软雅黑" panose="020B0503020204020204" charset="-122"/>
                <a:cs typeface="Courier New" panose="02070309020205020404" pitchFamily="49" charset="0"/>
              </a:rPr>
              <a:t>人。这些学生来自全国各地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都是通过中间人介绍过来的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为了能上心目中的军校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他们分别为中介机构或中间人交纳了</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万到</a:t>
            </a:r>
            <a:r>
              <a:rPr lang="en-US" altLang="zh-CN" sz="1695" kern="100" dirty="0">
                <a:latin typeface="微软雅黑" panose="020B0503020204020204" charset="-122"/>
                <a:ea typeface="微软雅黑" panose="020B0503020204020204" charset="-122"/>
                <a:cs typeface="Courier New" panose="02070309020205020404" pitchFamily="49" charset="0"/>
              </a:rPr>
              <a:t>13</a:t>
            </a:r>
            <a:r>
              <a:rPr lang="zh-CN" altLang="en-US" sz="1695" kern="100" dirty="0">
                <a:latin typeface="微软雅黑" panose="020B0503020204020204" charset="-122"/>
                <a:ea typeface="微软雅黑" panose="020B0503020204020204" charset="-122"/>
                <a:cs typeface="Courier New" panose="02070309020205020404" pitchFamily="49" charset="0"/>
              </a:rPr>
              <a:t>万元不等的费用。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年“本科”换来假专科毕业证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2009</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7</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作为陕西育才专修学院唯一的一批“本科生”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a:t>
            </a:r>
            <a:r>
              <a:rPr lang="en-US" altLang="zh-CN" sz="1695" kern="100" dirty="0">
                <a:latin typeface="微软雅黑" panose="020B0503020204020204" charset="-122"/>
                <a:ea typeface="微软雅黑" panose="020B0503020204020204" charset="-122"/>
                <a:cs typeface="Courier New" panose="02070309020205020404" pitchFamily="49" charset="0"/>
              </a:rPr>
              <a:t>86</a:t>
            </a:r>
            <a:r>
              <a:rPr lang="zh-CN" altLang="en-US" sz="1695" kern="100" dirty="0">
                <a:latin typeface="微软雅黑" panose="020B0503020204020204" charset="-122"/>
                <a:ea typeface="微软雅黑" panose="020B0503020204020204" charset="-122"/>
                <a:cs typeface="Courier New" panose="02070309020205020404" pitchFamily="49" charset="0"/>
              </a:rPr>
              <a:t>人从该校毕业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却未能如期拿到当初录取通知书和委培协议中所承诺的第四军医大学的毕业证书。在学生和家长的多次催要下</a:t>
            </a:r>
            <a:r>
              <a:rPr lang="en-US" altLang="zh-CN" sz="1695" kern="100" dirty="0">
                <a:latin typeface="微软雅黑" panose="020B0503020204020204" charset="-122"/>
                <a:ea typeface="微软雅黑" panose="020B0503020204020204" charset="-122"/>
                <a:cs typeface="Courier New" panose="02070309020205020404" pitchFamily="49" charset="0"/>
              </a:rPr>
              <a:t>,2009</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10</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一部分学生在向学校交纳</a:t>
            </a:r>
            <a:r>
              <a:rPr lang="en-US" altLang="zh-CN" sz="1695" kern="100" dirty="0">
                <a:latin typeface="微软雅黑" panose="020B0503020204020204" charset="-122"/>
                <a:ea typeface="微软雅黑" panose="020B0503020204020204" charset="-122"/>
                <a:cs typeface="Courier New" panose="02070309020205020404" pitchFamily="49" charset="0"/>
              </a:rPr>
              <a:t>3800</a:t>
            </a:r>
            <a:r>
              <a:rPr lang="zh-CN" altLang="en-US" sz="1695" kern="100" dirty="0">
                <a:latin typeface="微软雅黑" panose="020B0503020204020204" charset="-122"/>
                <a:ea typeface="微软雅黑" panose="020B0503020204020204" charset="-122"/>
                <a:cs typeface="Courier New" panose="02070309020205020404" pitchFamily="49" charset="0"/>
              </a:rPr>
              <a:t>元后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拿到一张专科毕业证书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但发证单位却变成“湖南中医药大学”。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读了</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年“本科”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拿到的却是一张专科毕业证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这让学生很难接受。然而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后面的事更加让他们“崩溃”。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863078" y="1994612"/>
            <a:ext cx="7534498" cy="3432175"/>
          </a:xfrm>
          <a:prstGeom prst="rect">
            <a:avLst/>
          </a:prstGeom>
          <a:noFill/>
          <a:ln w="9525">
            <a:noFill/>
            <a:miter lim="800000"/>
          </a:ln>
          <a:effectLst/>
        </p:spPr>
        <p:txBody>
          <a:bodyPr vert="horz" wrap="square" lIns="35186" tIns="17593" rIns="35186" bIns="17593" numCol="1" anchor="ctr" anchorCtr="0" compatLnSpc="1">
            <a:spAutoFit/>
          </a:bodyPr>
          <a:lstStyle/>
          <a:p>
            <a:pPr>
              <a:lnSpc>
                <a:spcPct val="130000"/>
              </a:lnSpc>
            </a:pPr>
            <a:r>
              <a:rPr lang="zh-CN" altLang="en-US" sz="1695" dirty="0">
                <a:latin typeface="微软雅黑" panose="020B0503020204020204" charset="-122"/>
                <a:ea typeface="微软雅黑" panose="020B0503020204020204" charset="-122"/>
              </a:rPr>
              <a:t>        广东籍学生陈姗姗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化名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好不容易找到一份工作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都上班了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可拿着这个证书时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人家却说是假的”。陈姗姗和同学们急忙登录毕业证上显示的“中华人民共和国学历证书查询网址”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发现他们领取的毕业证居然没有登记记录。和陈姗姗一样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她的许多同学都找到了愿意接收的用人单位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但由于没有毕业证而签不了合同。</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“当初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介绍我们上学的中间人都曾打包票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说如果上学出了问题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不管什么时候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他们会一直管这个事。”吴江涛无奈地说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现在再找那些中介人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有的已经过世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有的电话号码换了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还有的干脆躲了起来。</a:t>
            </a:r>
            <a:endParaRPr lang="zh-CN" altLang="en-US" sz="1695" dirty="0">
              <a:latin typeface="微软雅黑" panose="020B0503020204020204" charset="-122"/>
              <a:ea typeface="微软雅黑" panose="020B0503020204020204" charset="-122"/>
            </a:endParaRPr>
          </a:p>
          <a:p>
            <a:pPr algn="ct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grpSp>
        <p:nvGrpSpPr>
          <p:cNvPr id="5" name="组合 56"/>
          <p:cNvGrpSpPr/>
          <p:nvPr/>
        </p:nvGrpSpPr>
        <p:grpSpPr>
          <a:xfrm>
            <a:off x="613592" y="1517099"/>
            <a:ext cx="7783984" cy="398780"/>
            <a:chOff x="1594572" y="1803366"/>
            <a:chExt cx="20228628" cy="1036330"/>
          </a:xfrm>
        </p:grpSpPr>
        <p:grpSp>
          <p:nvGrpSpPr>
            <p:cNvPr id="6"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625113" y="2052638"/>
            <a:ext cx="7534498" cy="2752725"/>
          </a:xfrm>
          <a:prstGeom prst="rect">
            <a:avLst/>
          </a:prstGeom>
          <a:noFill/>
          <a:ln w="9525">
            <a:noFill/>
            <a:miter lim="800000"/>
          </a:ln>
          <a:effectLst/>
        </p:spPr>
        <p:txBody>
          <a:bodyPr vert="horz" wrap="square" lIns="35186" tIns="17593" rIns="35186" bIns="17593" numCol="1" anchor="ctr" anchorCtr="0" compatLnSpc="1">
            <a:spAutoFit/>
          </a:bodyPr>
          <a:lstStyle/>
          <a:p>
            <a:pPr algn="ctr">
              <a:lnSpc>
                <a:spcPct val="130000"/>
              </a:lnSpc>
            </a:pPr>
            <a:r>
              <a:rPr lang="zh-CN" altLang="en-US" sz="1695" dirty="0">
                <a:latin typeface="微软雅黑" panose="020B0503020204020204" charset="-122"/>
                <a:ea typeface="微软雅黑" panose="020B0503020204020204" charset="-122"/>
              </a:rPr>
              <a:t>声称“诚信办学”</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年后却承认不具备本科办学资质</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和校方多次交涉无果后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学生们在网上发帖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讲述自己的遭遇。直到有媒体介入调查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校方才在</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13</a:t>
            </a:r>
            <a:r>
              <a:rPr lang="zh-CN" altLang="en-US" sz="1695" dirty="0">
                <a:latin typeface="微软雅黑" panose="020B0503020204020204" charset="-122"/>
                <a:ea typeface="微软雅黑" panose="020B0503020204020204" charset="-122"/>
              </a:rPr>
              <a:t>日发布一份通知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根据教学大纲及高校要求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所有学生毕业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必须有实习报告册</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范例病历</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毕业论文</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以下学生目前资料欠缺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导致毕业证工作无法正常开展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请在</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日前速将以上资料邮寄至学院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逾期未办理者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责任自负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通知所附的名单显示</a:t>
            </a:r>
            <a:r>
              <a:rPr lang="en-US" altLang="zh-CN" sz="1695" dirty="0">
                <a:latin typeface="微软雅黑" panose="020B0503020204020204" charset="-122"/>
                <a:ea typeface="微软雅黑" panose="020B0503020204020204" charset="-122"/>
              </a:rPr>
              <a:t>,86</a:t>
            </a:r>
            <a:r>
              <a:rPr lang="zh-CN" altLang="en-US" sz="1695" dirty="0">
                <a:latin typeface="微软雅黑" panose="020B0503020204020204" charset="-122"/>
                <a:ea typeface="微软雅黑" panose="020B0503020204020204" charset="-122"/>
              </a:rPr>
              <a:t>名学生中资料交齐的有</a:t>
            </a:r>
            <a:r>
              <a:rPr lang="en-US" altLang="zh-CN" sz="1695" dirty="0">
                <a:latin typeface="微软雅黑" panose="020B0503020204020204" charset="-122"/>
                <a:ea typeface="微软雅黑" panose="020B0503020204020204" charset="-122"/>
              </a:rPr>
              <a:t>29</a:t>
            </a:r>
            <a:r>
              <a:rPr lang="zh-CN" altLang="en-US" sz="1695" dirty="0">
                <a:latin typeface="微软雅黑" panose="020B0503020204020204" charset="-122"/>
                <a:ea typeface="微软雅黑" panose="020B0503020204020204" charset="-122"/>
              </a:rPr>
              <a:t>人。“这显然又是学校的缓兵之计。”多次交涉仍看不到希望的学生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对校方已经失去了信任。</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grpSp>
        <p:nvGrpSpPr>
          <p:cNvPr id="5" name="组合 56"/>
          <p:cNvGrpSpPr/>
          <p:nvPr/>
        </p:nvGrpSpPr>
        <p:grpSpPr>
          <a:xfrm>
            <a:off x="613592" y="1517099"/>
            <a:ext cx="7783984" cy="398780"/>
            <a:chOff x="1594572" y="1803366"/>
            <a:chExt cx="20228628" cy="1036330"/>
          </a:xfrm>
        </p:grpSpPr>
        <p:grpSp>
          <p:nvGrpSpPr>
            <p:cNvPr id="6"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723549" y="2336167"/>
            <a:ext cx="7534498" cy="1732915"/>
          </a:xfrm>
          <a:prstGeom prst="rect">
            <a:avLst/>
          </a:prstGeom>
          <a:noFill/>
          <a:ln w="9525">
            <a:noFill/>
            <a:miter lim="800000"/>
          </a:ln>
          <a:effectLst/>
        </p:spPr>
        <p:txBody>
          <a:bodyPr vert="horz" wrap="square" lIns="35186" tIns="17593" rIns="35186" bIns="17593" numCol="1" anchor="ctr" anchorCtr="0" compatLnSpc="1">
            <a:spAutoFit/>
          </a:bodyPr>
          <a:lstStyle/>
          <a:p>
            <a:pPr>
              <a:lnSpc>
                <a:spcPct val="130000"/>
              </a:lnSpc>
            </a:pPr>
            <a:r>
              <a:rPr lang="zh-CN" altLang="en-US" sz="1695" dirty="0">
                <a:latin typeface="微软雅黑" panose="020B0503020204020204" charset="-122"/>
                <a:ea typeface="微软雅黑" panose="020B0503020204020204" charset="-122"/>
              </a:rPr>
              <a:t>       发稿前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记者还获知一个重要信息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育才专修学院招生安置办主任白恒力向媒体表示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该校实际上并不具备开设</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年本科办学的资质。打开育才学院网站上的“学校简介”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记者看到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陕西育才专修学院于</a:t>
            </a:r>
            <a:r>
              <a:rPr lang="en-US" altLang="zh-CN" sz="1695" dirty="0">
                <a:latin typeface="微软雅黑" panose="020B0503020204020204" charset="-122"/>
                <a:ea typeface="微软雅黑" panose="020B0503020204020204" charset="-122"/>
              </a:rPr>
              <a:t>1995</a:t>
            </a:r>
            <a:r>
              <a:rPr lang="zh-CN" altLang="en-US" sz="1695" dirty="0">
                <a:latin typeface="微软雅黑" panose="020B0503020204020204" charset="-122"/>
                <a:ea typeface="微软雅黑" panose="020B0503020204020204" charset="-122"/>
              </a:rPr>
              <a:t>年创建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是一所以医护专业为主的大专职业院校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学校把‘诚信办学、质量立校’的办学宗旨始终放在首位</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pSp>
        <p:nvGrpSpPr>
          <p:cNvPr id="5" name="组合 56"/>
          <p:cNvGrpSpPr/>
          <p:nvPr/>
        </p:nvGrpSpPr>
        <p:grpSpPr>
          <a:xfrm>
            <a:off x="613592" y="1517099"/>
            <a:ext cx="7783984" cy="398780"/>
            <a:chOff x="1594572" y="1803366"/>
            <a:chExt cx="20228628" cy="1036330"/>
          </a:xfrm>
        </p:grpSpPr>
        <p:grpSp>
          <p:nvGrpSpPr>
            <p:cNvPr id="6"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639034" y="1869236"/>
            <a:ext cx="7838346" cy="1053465"/>
          </a:xfrm>
          <a:prstGeom prst="rect">
            <a:avLst/>
          </a:prstGeom>
          <a:noFill/>
          <a:ln w="9525">
            <a:noFill/>
            <a:miter lim="800000"/>
          </a:ln>
          <a:effectLst/>
        </p:spPr>
        <p:txBody>
          <a:bodyPr vert="horz" wrap="square" lIns="35186" tIns="17593" rIns="35186" bIns="17593" numCol="1" anchor="ctr" anchorCtr="0" compatLnSpc="1">
            <a:spAutoFit/>
          </a:bodyPr>
          <a:lstStyle/>
          <a:p>
            <a:pPr lvl="0" indent="268605" defTabSz="914400" eaLnBrk="0" hangingPunct="0">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cs typeface="Times New Roman" panose="02020603050405020304" pitchFamily="18" charset="0"/>
              </a:rPr>
              <a:t>真实性是新闻的重要特征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也是新闻的生命和灵魂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本文是怎样表现新闻的真实性的</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13592" y="2628648"/>
            <a:ext cx="7779492" cy="27122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613592" y="2633636"/>
            <a:ext cx="7699145"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这篇新闻主要从以下几个方面来表现真实性。①时间具体。从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2004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名学生入学到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2009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年这批学生毕业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事件的发生都有具体的时间。②有关对象和地点的名称具体。有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名学生就读的陕西育才专修学院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签委培协议的湖北省黄冈市、潜江市、孝感市人事局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以及相关的第四军医大学、第二军医大学、湖南中医药大学。③引用当事人的话。作者直接引用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名学生中的吴江涛和陈姗姗两位学生的原话并间接引用育才专修学院招生安置办主任白恒力的话陈述事件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真实可信。④对事情的原因、结果认真调查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名学生受骗经过和陕西育才专修学院的办学资质的调查。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0970" y="278154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2" name="TextBox 11"/>
          <p:cNvSpPr txBox="1"/>
          <p:nvPr/>
        </p:nvSpPr>
        <p:spPr>
          <a:xfrm>
            <a:off x="3574548" y="2407223"/>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33171" y="3299689"/>
          <a:ext cx="7903210" cy="1539240"/>
        </p:xfrm>
        <a:graphic>
          <a:graphicData uri="http://schemas.openxmlformats.org/drawingml/2006/table">
            <a:tbl>
              <a:tblPr firstRow="1" firstCol="1" bandRow="1">
                <a:tableStyleId>{5940675A-B579-460E-94D1-54222C63F5DA}</a:tableStyleId>
              </a:tblPr>
              <a:tblGrid>
                <a:gridCol w="624840"/>
                <a:gridCol w="7278370"/>
              </a:tblGrid>
              <a:tr h="86614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新闻题目是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文中为什么详细叙述</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情况</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请结合文本简要分析。</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文章叙述了</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许多事例</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这是否有堆砌之嫌</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r h="673100">
                <a:tc>
                  <a:txBody>
                    <a:bodyPr/>
                    <a:lstStyle/>
                    <a:p>
                      <a:pPr algn="ctr">
                        <a:lnSpc>
                          <a:spcPct val="130000"/>
                        </a:lnSpc>
                        <a:spcAft>
                          <a:spcPts val="0"/>
                        </a:spcAft>
                      </a:pPr>
                      <a:r>
                        <a:rPr lang="zh-CN" altLang="en-US"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辨别标志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题干中有“详略”“详写”“略写”等字样。</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题干中有“作用”“意义”“效果”等字样</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sp>
        <p:nvSpPr>
          <p:cNvPr id="10" name="TextBox 7"/>
          <p:cNvSpPr txBox="1"/>
          <p:nvPr/>
        </p:nvSpPr>
        <p:spPr>
          <a:xfrm>
            <a:off x="739540" y="1987751"/>
            <a:ext cx="7697024" cy="431165"/>
          </a:xfrm>
          <a:prstGeom prst="rect">
            <a:avLst/>
          </a:prstGeom>
          <a:noFill/>
        </p:spPr>
        <p:txBody>
          <a:bodyPr wrap="square" rtlCol="0">
            <a:spAutoFit/>
          </a:bodyPr>
          <a:lstStyle/>
          <a:p>
            <a:pPr>
              <a:lnSpc>
                <a:spcPct val="130000"/>
              </a:lnSpc>
              <a:spcAft>
                <a:spcPts val="0"/>
              </a:spcAft>
            </a:pPr>
            <a:r>
              <a:rPr lang="zh-CN" altLang="en-US" sz="1695" b="1" dirty="0">
                <a:latin typeface="微软雅黑" panose="020B0503020204020204" charset="-122"/>
                <a:ea typeface="微软雅黑" panose="020B0503020204020204" charset="-122"/>
              </a:rPr>
              <a:t>题型二　分析新闻材料的详略性</a:t>
            </a: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40527" y="193861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696060" y="2389934"/>
          <a:ext cx="7701280" cy="2019300"/>
        </p:xfrm>
        <a:graphic>
          <a:graphicData uri="http://schemas.openxmlformats.org/drawingml/2006/table">
            <a:tbl>
              <a:tblPr firstRow="1" firstCol="1" bandRow="1">
                <a:tableStyleId>{5940675A-B579-460E-94D1-54222C63F5DA}</a:tableStyleId>
              </a:tblPr>
              <a:tblGrid>
                <a:gridCol w="384810"/>
                <a:gridCol w="7316470"/>
              </a:tblGrid>
              <a:tr h="20193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思路</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7" name="Rectangle 2"/>
          <p:cNvSpPr>
            <a:spLocks noChangeArrowheads="1"/>
          </p:cNvSpPr>
          <p:nvPr/>
        </p:nvSpPr>
        <p:spPr bwMode="auto">
          <a:xfrm>
            <a:off x="628586" y="378908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8" name="Rectangle 3"/>
          <p:cNvSpPr>
            <a:spLocks noChangeArrowheads="1"/>
          </p:cNvSpPr>
          <p:nvPr/>
        </p:nvSpPr>
        <p:spPr bwMode="auto">
          <a:xfrm>
            <a:off x="628586" y="39650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pic>
        <p:nvPicPr>
          <p:cNvPr id="15" name="3A-18.EPS"/>
          <p:cNvPicPr/>
          <p:nvPr/>
        </p:nvPicPr>
        <p:blipFill>
          <a:blip r:embed="rId2" cstate="print"/>
          <a:stretch>
            <a:fillRect/>
          </a:stretch>
        </p:blipFill>
        <p:spPr>
          <a:xfrm>
            <a:off x="1274725" y="2508933"/>
            <a:ext cx="4544228" cy="1715459"/>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14960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悲情王皓微笑迎接三连亚    遗憾也未尝不是一种美</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新浪体育讯　在</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年的时间里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王皓曾先后距离奥运会男单金牌只有咫尺之远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但就是这样的一步之遥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王皓最终还是没能迈出那一步。奥运会男单三连亚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这个名词看起来有些刺眼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也让王皓的职业生涯显得有些悲情。但换一个角度想想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历史上还没有一个人能够在奥运会乒乓球比赛中连续三次闯入同一个项目的决赛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王皓纵然没有夺冠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但他却成了历史第一人。赛后在与张继科拥抱祝贺时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王皓露出了微笑。其实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遗憾也未尝不是一种美。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25092"/>
            <a:ext cx="7614556" cy="37655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二、</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材料一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创新是引领发展的第一动力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知识产权是加快动能转换、结构优化的重要支撑。我国经济已由高速增长阶段转向高质量发展阶段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正处在转变发展方式、转换增长动力的攻关期。要顺利跨越这个关口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就必须激发出创新这个第一动力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走创新驱动发展道路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就必须“倡导创新文化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强化知识产权创造、保护、运用”。我们要进一步发挥好知识产权的技术供给和制度供给的双重作用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通过加强知识产权的创造和运用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不断为实体经济发展注入新动力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通过强化知识产权保护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推动构建更加公平公正、开放透明的市场环境。</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摘编自社论</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播撒创新种子</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守护创新中国</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写在</a:t>
            </a:r>
            <a:r>
              <a:rPr lang="en-US" altLang="zh-CN" sz="1540" dirty="0">
                <a:latin typeface="微软雅黑" panose="020B0503020204020204" charset="-122"/>
                <a:ea typeface="微软雅黑" panose="020B0503020204020204" charset="-122"/>
              </a:rPr>
              <a:t>2018</a:t>
            </a:r>
            <a:r>
              <a:rPr lang="zh-CN" altLang="en-US" sz="1540" dirty="0">
                <a:latin typeface="微软雅黑" panose="020B0503020204020204" charset="-122"/>
                <a:ea typeface="微软雅黑" panose="020B0503020204020204" charset="-122"/>
              </a:rPr>
              <a:t>年全国知识产权宣传周活动启动之际</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中国知识产权报</a:t>
            </a:r>
            <a:r>
              <a:rPr lang="en-US" altLang="zh-CN" sz="1540" dirty="0">
                <a:latin typeface="微软雅黑" panose="020B0503020204020204" charset="-122"/>
                <a:ea typeface="微软雅黑" panose="020B0503020204020204" charset="-122"/>
              </a:rPr>
              <a:t>》2018</a:t>
            </a:r>
            <a:r>
              <a:rPr lang="zh-CN" altLang="en-US" sz="1540" dirty="0">
                <a:latin typeface="微软雅黑" panose="020B0503020204020204" charset="-122"/>
                <a:ea typeface="微软雅黑" panose="020B0503020204020204" charset="-122"/>
              </a:rPr>
              <a:t>年</a:t>
            </a:r>
            <a:r>
              <a:rPr lang="en-US" altLang="zh-CN" sz="1540" dirty="0">
                <a:latin typeface="微软雅黑" panose="020B0503020204020204" charset="-122"/>
                <a:ea typeface="微软雅黑" panose="020B0503020204020204" charset="-122"/>
              </a:rPr>
              <a:t>4</a:t>
            </a:r>
            <a:r>
              <a:rPr lang="zh-CN" altLang="en-US" sz="1540" dirty="0">
                <a:latin typeface="微软雅黑" panose="020B0503020204020204" charset="-122"/>
                <a:ea typeface="微软雅黑" panose="020B0503020204020204" charset="-122"/>
              </a:rPr>
              <a:t>月</a:t>
            </a:r>
            <a:r>
              <a:rPr lang="en-US" altLang="zh-CN" sz="1540" dirty="0">
                <a:latin typeface="微软雅黑" panose="020B0503020204020204" charset="-122"/>
                <a:ea typeface="微软雅黑" panose="020B0503020204020204" charset="-122"/>
              </a:rPr>
              <a:t>20</a:t>
            </a:r>
            <a:r>
              <a:rPr lang="zh-CN" altLang="en-US" sz="1540" dirty="0">
                <a:latin typeface="微软雅黑" panose="020B0503020204020204" charset="-122"/>
                <a:ea typeface="微软雅黑" panose="020B0503020204020204" charset="-122"/>
              </a:rPr>
              <a:t>日</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4773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应该说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王皓的成长轨迹与队中众多的奥运会冠军有所不同。年少成名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并在</a:t>
            </a:r>
            <a:r>
              <a:rPr lang="en-US" altLang="zh-CN" sz="1695" kern="100" dirty="0">
                <a:latin typeface="微软雅黑" panose="020B0503020204020204" charset="-122"/>
                <a:ea typeface="微软雅黑" panose="020B0503020204020204" charset="-122"/>
                <a:cs typeface="Courier New" panose="02070309020205020404" pitchFamily="49" charset="0"/>
              </a:rPr>
              <a:t>21</a:t>
            </a:r>
            <a:r>
              <a:rPr lang="zh-CN" altLang="en-US" sz="1695" kern="100" dirty="0">
                <a:latin typeface="微软雅黑" panose="020B0503020204020204" charset="-122"/>
                <a:ea typeface="微软雅黑" panose="020B0503020204020204" charset="-122"/>
                <a:cs typeface="Courier New" panose="02070309020205020404" pitchFamily="49" charset="0"/>
              </a:rPr>
              <a:t>岁那年就参加了雅典奥运会。而首次奥运会之旅又给他带来了长久难以忘怀的伤痛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那次在奥运会男单决赛中的落败也困扰了王皓整整两年。在</a:t>
            </a:r>
            <a:r>
              <a:rPr lang="en-US" altLang="zh-CN" sz="1695" kern="100" dirty="0">
                <a:latin typeface="微软雅黑" panose="020B0503020204020204" charset="-122"/>
                <a:ea typeface="微软雅黑" panose="020B0503020204020204" charset="-122"/>
                <a:cs typeface="Courier New" panose="02070309020205020404" pitchFamily="49" charset="0"/>
              </a:rPr>
              <a:t>2005</a:t>
            </a:r>
            <a:r>
              <a:rPr lang="zh-CN" altLang="en-US" sz="1695" kern="100" dirty="0">
                <a:latin typeface="微软雅黑" panose="020B0503020204020204" charset="-122"/>
                <a:ea typeface="微软雅黑" panose="020B0503020204020204" charset="-122"/>
                <a:cs typeface="Courier New" panose="02070309020205020404" pitchFamily="49" charset="0"/>
              </a:rPr>
              <a:t>年和</a:t>
            </a:r>
            <a:r>
              <a:rPr lang="en-US" altLang="zh-CN" sz="1695" kern="100" dirty="0">
                <a:latin typeface="微软雅黑" panose="020B0503020204020204" charset="-122"/>
                <a:ea typeface="微软雅黑" panose="020B0503020204020204" charset="-122"/>
                <a:cs typeface="Courier New" panose="02070309020205020404" pitchFamily="49" charset="0"/>
              </a:rPr>
              <a:t>2006</a:t>
            </a:r>
            <a:r>
              <a:rPr lang="zh-CN" altLang="en-US" sz="1695" kern="100" dirty="0">
                <a:latin typeface="微软雅黑" panose="020B0503020204020204" charset="-122"/>
                <a:ea typeface="微软雅黑" panose="020B0503020204020204" charset="-122"/>
                <a:cs typeface="Courier New" panose="02070309020205020404" pitchFamily="49" charset="0"/>
              </a:rPr>
              <a:t>年两年的时间里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王皓虽然整体战绩较为稳定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但男单世界冠军的头衔却迟迟不愿与他相见。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直到</a:t>
            </a:r>
            <a:r>
              <a:rPr lang="en-US" altLang="zh-CN" sz="1695" kern="100" dirty="0">
                <a:latin typeface="微软雅黑" panose="020B0503020204020204" charset="-122"/>
                <a:ea typeface="微软雅黑" panose="020B0503020204020204" charset="-122"/>
                <a:cs typeface="Courier New" panose="02070309020205020404" pitchFamily="49" charset="0"/>
              </a:rPr>
              <a:t>2007</a:t>
            </a:r>
            <a:r>
              <a:rPr lang="zh-CN" altLang="en-US" sz="1695" kern="100" dirty="0">
                <a:latin typeface="微软雅黑" panose="020B0503020204020204" charset="-122"/>
                <a:ea typeface="微软雅黑" panose="020B0503020204020204" charset="-122"/>
                <a:cs typeface="Courier New" panose="02070309020205020404" pitchFamily="49" charset="0"/>
              </a:rPr>
              <a:t>年男乒世界杯赛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王皓终于如愿以偿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获得了自己职业生涯首个男单世界冠军。但王皓的职业生涯并未从此一帆风顺。一年之后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王皓参加了北京奥运会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并第二次进入了奥运会男单决赛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但王皓最终还是没能将四年前的银牌变为金牌。不过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失之东隅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收之桑榆。王皓在</a:t>
            </a:r>
            <a:r>
              <a:rPr lang="en-US" altLang="zh-CN" sz="1695" kern="100" dirty="0">
                <a:latin typeface="微软雅黑" panose="020B0503020204020204" charset="-122"/>
                <a:ea typeface="微软雅黑" panose="020B0503020204020204" charset="-122"/>
                <a:cs typeface="Courier New" panose="02070309020205020404" pitchFamily="49" charset="0"/>
              </a:rPr>
              <a:t>2009</a:t>
            </a:r>
            <a:r>
              <a:rPr lang="zh-CN" altLang="en-US" sz="1695" kern="100" dirty="0">
                <a:latin typeface="微软雅黑" panose="020B0503020204020204" charset="-122"/>
                <a:ea typeface="微软雅黑" panose="020B0503020204020204" charset="-122"/>
                <a:cs typeface="Courier New" panose="02070309020205020404" pitchFamily="49" charset="0"/>
              </a:rPr>
              <a:t>年横滨世乒赛中获得了男单冠军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这也是他职业生涯中首次获得世乒赛男单冠军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距离成为继刘国梁与孔令辉之后的第三个大满贯得主只差一步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而为了这一步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王皓必须还要等三年。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79730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三年的时间如白驹过隙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期间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与王皓一起参加北京奥运会的王励勤与马琳先后无缘伦敦奥运会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而张继科与马龙两位“师弟”的成长也一度对王皓实现大满贯产生威胁。特别是年轻气盛的张继科。去年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王皓与张继科先后在鹿特丹世乒赛与男乒世界杯赛中会师男单决赛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但在那两次巅峰对决中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王皓都成了失意者。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此番伦敦奥运会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王皓一路顺风顺水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职业生涯第三次挺进奥运会男单决赛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而他面对的对手又是张继科。</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年的时间里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王皓对奥运会男单决赛已不陌生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但对于在奥运会男单决赛中获胜的喜悦感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他未曾体验并极为期待。但命运弄人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王皓的这个期待不得不继续延续下去。本场奥运会男单决赛的结果与去年的两场世界大赛的男单决赛相同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张继科又一次获胜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又一次在激情万分之时做出了极富个性的庆祝动作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而王皓只是淡然地走到张继科身边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祝贺队友梦想成真。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3237" y="2043565"/>
            <a:ext cx="7697024" cy="3489325"/>
          </a:xfrm>
          <a:prstGeom prst="rect">
            <a:avLst/>
          </a:prstGeom>
          <a:noFill/>
        </p:spPr>
        <p:txBody>
          <a:bodyPr wrap="square" rtlCol="0">
            <a:spAutoFit/>
          </a:bodyPr>
          <a:lstStyle/>
          <a:p>
            <a:pPr algn="just">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虽然王皓在本场比赛中只获得了一局比赛的胜利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但王皓的表现仍值得肯定。在第一局比赛以</a:t>
            </a:r>
            <a:r>
              <a:rPr lang="en-US" altLang="zh-CN" sz="1695" kern="100" dirty="0">
                <a:latin typeface="微软雅黑" panose="020B0503020204020204" charset="-122"/>
                <a:ea typeface="微软雅黑" panose="020B0503020204020204" charset="-122"/>
                <a:cs typeface="Courier New" panose="02070309020205020404" pitchFamily="49" charset="0"/>
              </a:rPr>
              <a:t>6</a:t>
            </a:r>
            <a:r>
              <a:rPr lang="zh-CN" altLang="en-US" sz="1695" kern="100" dirty="0">
                <a:latin typeface="微软雅黑" panose="020B0503020204020204" charset="-122"/>
                <a:ea typeface="微软雅黑" panose="020B0503020204020204" charset="-122"/>
                <a:cs typeface="Courier New" panose="02070309020205020404" pitchFamily="49" charset="0"/>
              </a:rPr>
              <a:t>比</a:t>
            </a:r>
            <a:r>
              <a:rPr lang="en-US" altLang="zh-CN" sz="1695" kern="100" dirty="0">
                <a:latin typeface="微软雅黑" panose="020B0503020204020204" charset="-122"/>
                <a:ea typeface="微软雅黑" panose="020B0503020204020204" charset="-122"/>
                <a:cs typeface="Courier New" panose="02070309020205020404" pitchFamily="49" charset="0"/>
              </a:rPr>
              <a:t>10</a:t>
            </a:r>
            <a:r>
              <a:rPr lang="zh-CN" altLang="en-US" sz="1695" kern="100" dirty="0">
                <a:latin typeface="微软雅黑" panose="020B0503020204020204" charset="-122"/>
                <a:ea typeface="微软雅黑" panose="020B0503020204020204" charset="-122"/>
                <a:cs typeface="Courier New" panose="02070309020205020404" pitchFamily="49" charset="0"/>
              </a:rPr>
              <a:t>落后时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王皓先后挽救了七个局点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但最终遗憾地以</a:t>
            </a:r>
            <a:r>
              <a:rPr lang="en-US" altLang="zh-CN" sz="1695" kern="100" dirty="0">
                <a:latin typeface="微软雅黑" panose="020B0503020204020204" charset="-122"/>
                <a:ea typeface="微软雅黑" panose="020B0503020204020204" charset="-122"/>
                <a:cs typeface="Courier New" panose="02070309020205020404" pitchFamily="49" charset="0"/>
              </a:rPr>
              <a:t>16</a:t>
            </a:r>
            <a:r>
              <a:rPr lang="zh-CN" altLang="en-US" sz="1695" kern="100" dirty="0">
                <a:latin typeface="微软雅黑" panose="020B0503020204020204" charset="-122"/>
                <a:ea typeface="微软雅黑" panose="020B0503020204020204" charset="-122"/>
                <a:cs typeface="Courier New" panose="02070309020205020404" pitchFamily="49" charset="0"/>
              </a:rPr>
              <a:t>比</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落败。而第一局比赛的胜负也成了本场比赛的风向标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一局在手的张继科信心倍增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打得十分积极主动。面对状态极佳的“藏獒”张继科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王皓拼尽全力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但他在场上依旧陷入了被动局面。在连失三局后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王皓在第四局比赛中唯有背水一战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他在</a:t>
            </a:r>
            <a:r>
              <a:rPr lang="en-US" altLang="zh-CN" sz="1695" kern="100" dirty="0">
                <a:latin typeface="微软雅黑" panose="020B0503020204020204" charset="-122"/>
                <a:ea typeface="微软雅黑" panose="020B0503020204020204" charset="-122"/>
                <a:cs typeface="Courier New" panose="02070309020205020404" pitchFamily="49" charset="0"/>
              </a:rPr>
              <a:t>10</a:t>
            </a:r>
            <a:r>
              <a:rPr lang="zh-CN" altLang="en-US" sz="1695" kern="100" dirty="0">
                <a:latin typeface="微软雅黑" panose="020B0503020204020204" charset="-122"/>
                <a:ea typeface="微软雅黑" panose="020B0503020204020204" charset="-122"/>
                <a:cs typeface="Courier New" panose="02070309020205020404" pitchFamily="49" charset="0"/>
              </a:rPr>
              <a:t>平后顽强地连得两分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a:t>
            </a:r>
            <a:r>
              <a:rPr lang="en-US" altLang="zh-CN" sz="1695" kern="100" dirty="0">
                <a:latin typeface="微软雅黑" panose="020B0503020204020204" charset="-122"/>
                <a:ea typeface="微软雅黑" panose="020B0503020204020204" charset="-122"/>
                <a:cs typeface="Courier New" panose="02070309020205020404" pitchFamily="49" charset="0"/>
              </a:rPr>
              <a:t>12</a:t>
            </a:r>
            <a:r>
              <a:rPr lang="zh-CN" altLang="en-US" sz="1695" kern="100" dirty="0">
                <a:latin typeface="微软雅黑" panose="020B0503020204020204" charset="-122"/>
                <a:ea typeface="微软雅黑" panose="020B0503020204020204" charset="-122"/>
                <a:cs typeface="Courier New" panose="02070309020205020404" pitchFamily="49" charset="0"/>
              </a:rPr>
              <a:t>比</a:t>
            </a:r>
            <a:r>
              <a:rPr lang="en-US" altLang="zh-CN" sz="1695" kern="100" dirty="0">
                <a:latin typeface="微软雅黑" panose="020B0503020204020204" charset="-122"/>
                <a:ea typeface="微软雅黑" panose="020B0503020204020204" charset="-122"/>
                <a:cs typeface="Courier New" panose="02070309020205020404" pitchFamily="49" charset="0"/>
              </a:rPr>
              <a:t>10</a:t>
            </a:r>
            <a:r>
              <a:rPr lang="zh-CN" altLang="en-US" sz="1695" kern="100" dirty="0">
                <a:latin typeface="微软雅黑" panose="020B0503020204020204" charset="-122"/>
                <a:ea typeface="微软雅黑" panose="020B0503020204020204" charset="-122"/>
                <a:cs typeface="Courier New" panose="02070309020205020404" pitchFamily="49" charset="0"/>
              </a:rPr>
              <a:t>扳回一局。在第五局比赛中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王皓曾以</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比</a:t>
            </a:r>
            <a:r>
              <a:rPr lang="en-US" altLang="zh-CN" sz="1695" kern="100" dirty="0">
                <a:latin typeface="微软雅黑" panose="020B0503020204020204" charset="-122"/>
                <a:ea typeface="微软雅黑" panose="020B0503020204020204" charset="-122"/>
                <a:cs typeface="Courier New" panose="02070309020205020404" pitchFamily="49" charset="0"/>
              </a:rPr>
              <a:t>0</a:t>
            </a:r>
            <a:r>
              <a:rPr lang="zh-CN" altLang="en-US" sz="1695" kern="100" dirty="0">
                <a:latin typeface="微软雅黑" panose="020B0503020204020204" charset="-122"/>
                <a:ea typeface="微软雅黑" panose="020B0503020204020204" charset="-122"/>
                <a:cs typeface="Courier New" panose="02070309020205020404" pitchFamily="49" charset="0"/>
              </a:rPr>
              <a:t>领先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但张继科在此后却将他“血性”的一面展现得淋漓尽致。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最终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王皓只能接受以</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比</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落败的结果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只能接受再次在奥运会男单决赛中落败的结果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只能接受奥运会男单三连亚的悲情命运。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4026" y="2071273"/>
            <a:ext cx="7697024" cy="1758315"/>
          </a:xfrm>
          <a:prstGeom prst="rect">
            <a:avLst/>
          </a:prstGeom>
          <a:noFill/>
        </p:spPr>
        <p:txBody>
          <a:bodyPr wrap="square" rtlCol="0">
            <a:spAutoFit/>
          </a:bodyPr>
          <a:lstStyle/>
          <a:p>
            <a:pPr algn="just">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奥运会三连亚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年的时间里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王皓迟迟等不到那枚奥运会男单金牌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这样的事实对于这位在</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年的时间里一直保持着高水平状态的王皓来说未免有些“残忍”。但并不是每个人都能实现自己的梦想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从另一个角度来看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比起实现梦想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更重要的其实是追梦的过程。追梦无悔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遗憾也未尝不是一种美。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选自新浪网</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文章第六段详叙王皓比赛情况有何用意</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64783" y="3146260"/>
            <a:ext cx="7614556" cy="18499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57572" y="3185719"/>
            <a:ext cx="7506226"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从正面表现王皓强大的夺冠实力和英勇顽强、敢打敢拼的精神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以张继科的“血性”表现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衬托出王皓强大的实力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表达了对王皓未能夺冠的惋惜和同情。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本段通过写比赛的情况展现了王皓与张继科之间交锋的具体过程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这是从不同层面来表现人物形象。比赛情况是读者迫切想了解的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而且写得愈详细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人物的精神风貌也愈见鲜明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表达的主题也会更加突出。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39540" y="1987751"/>
            <a:ext cx="7697024" cy="2130425"/>
          </a:xfrm>
          <a:prstGeom prst="rect">
            <a:avLst/>
          </a:prstGeom>
          <a:noFill/>
        </p:spPr>
        <p:txBody>
          <a:bodyPr wrap="square" rtlCol="0">
            <a:spAutoFit/>
          </a:bodyPr>
          <a:lstStyle/>
          <a:p>
            <a:pP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题型三　 赏析访谈技巧</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访谈是新闻的一种特殊形式。访谈从形式上看是一问一答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这样循环下去组成一篇文章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但其问答有互动的因素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并且依靠一问一答来推动访谈的进程。因此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对于提问者而言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必须掌握基本的提问技巧。</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740800" y="2408183"/>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7" name="Rectangle 2"/>
          <p:cNvSpPr>
            <a:spLocks noChangeArrowheads="1"/>
          </p:cNvSpPr>
          <p:nvPr/>
        </p:nvSpPr>
        <p:spPr bwMode="auto">
          <a:xfrm>
            <a:off x="628586" y="376220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5" name="Rectangle 1"/>
          <p:cNvSpPr>
            <a:spLocks noChangeArrowheads="1"/>
          </p:cNvSpPr>
          <p:nvPr/>
        </p:nvSpPr>
        <p:spPr bwMode="auto">
          <a:xfrm>
            <a:off x="628586" y="381596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bldLvl="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Rectangle 2"/>
          <p:cNvSpPr>
            <a:spLocks noChangeArrowheads="1"/>
          </p:cNvSpPr>
          <p:nvPr/>
        </p:nvSpPr>
        <p:spPr bwMode="auto">
          <a:xfrm>
            <a:off x="628586" y="376220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5" name="Rectangle 1"/>
          <p:cNvSpPr>
            <a:spLocks noChangeArrowheads="1"/>
          </p:cNvSpPr>
          <p:nvPr/>
        </p:nvSpPr>
        <p:spPr bwMode="auto">
          <a:xfrm>
            <a:off x="628586" y="381596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680069" y="2056471"/>
          <a:ext cx="7783830" cy="4176395"/>
        </p:xfrm>
        <a:graphic>
          <a:graphicData uri="http://schemas.openxmlformats.org/drawingml/2006/table">
            <a:tbl>
              <a:tblPr firstRow="1" firstCol="1" bandRow="1">
                <a:tableStyleId>{5940675A-B579-460E-94D1-54222C63F5DA}</a:tableStyleId>
              </a:tblPr>
              <a:tblGrid>
                <a:gridCol w="598170"/>
                <a:gridCol w="7185660"/>
              </a:tblGrid>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趣问</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采用一些诙谐有趣、形象生动的话题或提问方式发问</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以消除陌生感</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拉近双方的距离</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9466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直问</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不拐弯抹角</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把想了解的问题直截了当地提出来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9466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推问</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运用逻辑推理</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提出问题</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访问</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访问者不顺着原来的话题说下去</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而是有意岔开</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先说点别的事情</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以此来制造轻松的气氛</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调节被访者的情绪</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追问</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对访谈对象刚刚陈述的疑点或没有充分说明的地方进行追问</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使访谈对象顺着自己的思路继续予以回答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9466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延伸</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对访谈对象没有涉及的领域进行引导</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可以拓宽范围</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避免片面性</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对比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当访谈对象就某一个现象回答不同问题时的陈述不尽相同时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访问者进行对比提问</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74449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51336" y="2312339"/>
            <a:ext cx="7697024" cy="770890"/>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713091" y="1987436"/>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7" name="Rectangle 2"/>
          <p:cNvSpPr>
            <a:spLocks noChangeArrowheads="1"/>
          </p:cNvSpPr>
          <p:nvPr/>
        </p:nvSpPr>
        <p:spPr bwMode="auto">
          <a:xfrm>
            <a:off x="628586" y="376220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39540" y="2734079"/>
          <a:ext cx="7696835" cy="1682750"/>
        </p:xfrm>
        <a:graphic>
          <a:graphicData uri="http://schemas.openxmlformats.org/drawingml/2006/table">
            <a:tbl>
              <a:tblPr firstRow="1" firstCol="1" bandRow="1">
                <a:tableStyleId>{5940675A-B579-460E-94D1-54222C63F5DA}</a:tableStyleId>
              </a:tblPr>
              <a:tblGrid>
                <a:gridCol w="603250"/>
                <a:gridCol w="7093585"/>
              </a:tblGrid>
              <a:tr h="10096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设问</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方式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这篇访谈在提问上具有怎样的特点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这样提问有什么好处</a:t>
                      </a:r>
                      <a:r>
                        <a:rPr lang="en-US" altLang="zh-CN" sz="1695" kern="100" dirty="0">
                          <a:solidFill>
                            <a:schemeClr val="tx1"/>
                          </a:solidFill>
                          <a:effectLst/>
                          <a:latin typeface="微软雅黑" panose="020B0503020204020204" charset="-122"/>
                          <a:ea typeface="微软雅黑" panose="020B0503020204020204" charset="-122"/>
                        </a:rPr>
                        <a:t>?</a:t>
                      </a:r>
                      <a:endParaRPr lang="en-US" alt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作者在与访谈对象的交流中</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十分注意谈话的技巧</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请简要分析。</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3. </a:t>
                      </a:r>
                      <a:r>
                        <a:rPr lang="zh-CN" altLang="en-US" sz="1695" kern="100" dirty="0">
                          <a:solidFill>
                            <a:schemeClr val="tx1"/>
                          </a:solidFill>
                          <a:effectLst/>
                          <a:latin typeface="微软雅黑" panose="020B0503020204020204" charset="-122"/>
                          <a:ea typeface="微软雅黑" panose="020B0503020204020204" charset="-122"/>
                        </a:rPr>
                        <a:t>这是一篇成功的访谈</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文章的成功处体现在哪些地方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请简要分析</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审题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要点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审题目要求</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明确是对访谈技巧的设问。</a:t>
                      </a:r>
                      <a:endParaRPr lang="zh-CN" altLang="en-US"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审访谈的提问和应答</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看提问的技巧和应答的艺术</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81596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06176" y="2046349"/>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2"/>
          <p:cNvSpPr>
            <a:spLocks noChangeArrowheads="1"/>
          </p:cNvSpPr>
          <p:nvPr/>
        </p:nvSpPr>
        <p:spPr bwMode="auto">
          <a:xfrm>
            <a:off x="628586" y="378908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8" name="Rectangle 3"/>
          <p:cNvSpPr>
            <a:spLocks noChangeArrowheads="1"/>
          </p:cNvSpPr>
          <p:nvPr/>
        </p:nvSpPr>
        <p:spPr bwMode="auto">
          <a:xfrm>
            <a:off x="628586" y="39650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720099" y="2479521"/>
          <a:ext cx="7886700" cy="2019300"/>
        </p:xfrm>
        <a:graphic>
          <a:graphicData uri="http://schemas.openxmlformats.org/drawingml/2006/table">
            <a:tbl>
              <a:tblPr firstRow="1" firstCol="1" bandRow="1">
                <a:tableStyleId>{5940675A-B579-460E-94D1-54222C63F5DA}</a:tableStyleId>
              </a:tblPr>
              <a:tblGrid>
                <a:gridCol w="384175"/>
                <a:gridCol w="7502525"/>
              </a:tblGrid>
              <a:tr h="20193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思路</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en-US" altLang="zh-CN" sz="1695" kern="100" dirty="0">
                          <a:solidFill>
                            <a:schemeClr val="tx1"/>
                          </a:solidFill>
                          <a:effectLst/>
                          <a:latin typeface="微软雅黑" panose="020B0503020204020204" charset="-122"/>
                          <a:ea typeface="微软雅黑" panose="020B0503020204020204" charset="-122"/>
                        </a:rPr>
                        <a:t>   1. </a:t>
                      </a:r>
                      <a:r>
                        <a:rPr lang="zh-CN" altLang="en-US" sz="1695" kern="100" dirty="0">
                          <a:solidFill>
                            <a:schemeClr val="tx1"/>
                          </a:solidFill>
                          <a:effectLst/>
                          <a:latin typeface="微软雅黑" panose="020B0503020204020204" charset="-122"/>
                          <a:ea typeface="微软雅黑" panose="020B0503020204020204" charset="-122"/>
                        </a:rPr>
                        <a:t>通读文本</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把握话题。即了解访问者和访谈对象所讨论的中心问题是什么。</a:t>
                      </a:r>
                      <a:endParaRPr lang="zh-CN" altLang="en-US"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拆分问答</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体会技巧。将访问者和访谈对象的文字分开</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先读提问者</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访问者</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的问题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把握有哪些主要问题</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问题之间有什么联系</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有无铺垫</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再阅读访谈对象的文字</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大致把握其阐述的内容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分析其回答的技巧</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是正面回答</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还是委婉暗示。</a:t>
                      </a:r>
                      <a:endParaRPr lang="zh-CN" altLang="en-US"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3. </a:t>
                      </a:r>
                      <a:r>
                        <a:rPr lang="zh-CN" altLang="en-US" sz="1695" kern="100" dirty="0">
                          <a:solidFill>
                            <a:schemeClr val="tx1"/>
                          </a:solidFill>
                          <a:effectLst/>
                          <a:latin typeface="微软雅黑" panose="020B0503020204020204" charset="-122"/>
                          <a:ea typeface="微软雅黑" panose="020B0503020204020204" charset="-122"/>
                        </a:rPr>
                        <a:t>结合主旨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分析作用。访问者的提问有一定的技巧</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如直问、追问、推问等</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访谈对象的回答也有其特点和目的。这都要结合文章的主旨和人物的特点分析</a:t>
                      </a:r>
                      <a:endParaRPr lang="zh-CN" altLang="en-US" sz="1695" kern="100" dirty="0">
                        <a:solidFill>
                          <a:schemeClr val="tx1"/>
                        </a:solidFill>
                        <a:effectLst/>
                        <a:latin typeface="微软雅黑" panose="020B0503020204020204" charset="-122"/>
                        <a:ea typeface="微软雅黑" panose="020B0503020204020204" charset="-122"/>
                      </a:endParaRPr>
                    </a:p>
                  </a:txBody>
                  <a:tcPr marL="0" marR="0" marT="0" marB="0" anchor="ctr"/>
                </a:tc>
              </a:tr>
            </a:tbl>
          </a:graphicData>
        </a:graphic>
      </p:graphicFrame>
      <p:sp>
        <p:nvSpPr>
          <p:cNvPr id="9" name="Rectangle 1"/>
          <p:cNvSpPr>
            <a:spLocks noChangeArrowheads="1"/>
          </p:cNvSpPr>
          <p:nvPr/>
        </p:nvSpPr>
        <p:spPr bwMode="auto">
          <a:xfrm>
            <a:off x="628586" y="376770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40527" y="1938612"/>
            <a:ext cx="7697024"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2"/>
          <p:cNvSpPr>
            <a:spLocks noChangeArrowheads="1"/>
          </p:cNvSpPr>
          <p:nvPr/>
        </p:nvSpPr>
        <p:spPr bwMode="auto">
          <a:xfrm>
            <a:off x="628586" y="378908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8" name="Rectangle 3"/>
          <p:cNvSpPr>
            <a:spLocks noChangeArrowheads="1"/>
          </p:cNvSpPr>
          <p:nvPr/>
        </p:nvSpPr>
        <p:spPr bwMode="auto">
          <a:xfrm>
            <a:off x="628586" y="396501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4" name="表格 3"/>
          <p:cNvGraphicFramePr>
            <a:graphicFrameLocks noGrp="1"/>
          </p:cNvGraphicFramePr>
          <p:nvPr/>
        </p:nvGraphicFramePr>
        <p:xfrm>
          <a:off x="696877" y="2589150"/>
          <a:ext cx="7781925" cy="1093470"/>
        </p:xfrm>
        <a:graphic>
          <a:graphicData uri="http://schemas.openxmlformats.org/drawingml/2006/table">
            <a:tbl>
              <a:tblPr firstRow="1" firstCol="1" bandRow="1">
                <a:tableStyleId>{5940675A-B579-460E-94D1-54222C63F5DA}</a:tableStyleId>
              </a:tblPr>
              <a:tblGrid>
                <a:gridCol w="549910"/>
                <a:gridCol w="7232015"/>
              </a:tblGrid>
              <a:tr h="1093470">
                <a:tc>
                  <a:txBody>
                    <a:bodyPr/>
                    <a:lstStyle/>
                    <a:p>
                      <a:pPr algn="ctr">
                        <a:lnSpc>
                          <a:spcPct val="130000"/>
                        </a:lnSpc>
                        <a:spcAft>
                          <a:spcPts val="0"/>
                        </a:spcAft>
                      </a:pP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答题</a:t>
                      </a:r>
                      <a:endParaRPr lang="zh-CN"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en-US" sz="1695" dirty="0">
                          <a:solidFill>
                            <a:schemeClr val="tx1"/>
                          </a:solidFill>
                          <a:latin typeface="微软雅黑" panose="020B0503020204020204" charset="-122"/>
                          <a:ea typeface="微软雅黑" panose="020B0503020204020204" charset="-122"/>
                        </a:rPr>
                        <a:t>步骤</a:t>
                      </a:r>
                      <a:endParaRPr lang="zh-CN" altLang="en-US" sz="1695" dirty="0">
                        <a:solidFill>
                          <a:schemeClr val="tx1"/>
                        </a:solidFill>
                        <a:latin typeface="微软雅黑" panose="020B0503020204020204" charset="-122"/>
                        <a:ea typeface="微软雅黑" panose="020B0503020204020204" charset="-122"/>
                      </a:endParaRPr>
                    </a:p>
                  </a:txBody>
                  <a:tcPr marL="35186" marR="35186" marT="17593" marB="17593"/>
                </a:tc>
                <a:tc>
                  <a:txBody>
                    <a:bodyPr/>
                    <a:lstStyle/>
                    <a:p>
                      <a:pPr algn="l">
                        <a:lnSpc>
                          <a:spcPct val="130000"/>
                        </a:lnSpc>
                        <a:spcAft>
                          <a:spcPts val="0"/>
                        </a:spcAft>
                      </a:pPr>
                      <a:r>
                        <a:rPr lang="en-US" altLang="zh-CN" sz="1695" kern="100" dirty="0">
                          <a:solidFill>
                            <a:schemeClr val="tx1"/>
                          </a:solidFill>
                          <a:effectLst/>
                          <a:latin typeface="微软雅黑" panose="020B0503020204020204" charset="-122"/>
                          <a:ea typeface="微软雅黑" panose="020B0503020204020204" charset="-122"/>
                        </a:rPr>
                        <a:t>    1. </a:t>
                      </a:r>
                      <a:r>
                        <a:rPr lang="zh-CN" altLang="en-US" sz="1695" kern="100" dirty="0">
                          <a:solidFill>
                            <a:schemeClr val="tx1"/>
                          </a:solidFill>
                          <a:effectLst/>
                          <a:latin typeface="微软雅黑" panose="020B0503020204020204" charset="-122"/>
                          <a:ea typeface="微软雅黑" panose="020B0503020204020204" charset="-122"/>
                        </a:rPr>
                        <a:t>根据所掌握的提问方法及其作用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结合文本界定访谈提问的技巧。</a:t>
                      </a:r>
                      <a:endParaRPr lang="zh-CN" altLang="en-US" sz="1695" kern="100" dirty="0">
                        <a:solidFill>
                          <a:schemeClr val="tx1"/>
                        </a:solidFill>
                        <a:effectLst/>
                        <a:latin typeface="微软雅黑" panose="020B0503020204020204" charset="-122"/>
                        <a:ea typeface="微软雅黑" panose="020B0503020204020204" charset="-122"/>
                      </a:endParaRPr>
                    </a:p>
                    <a:p>
                      <a:pPr algn="l">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掌握常用答题模板</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明确技巧</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表述作用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这种技巧本身的作用</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对主旨情感的作用</a:t>
                      </a:r>
                      <a:r>
                        <a:rPr lang="en-US" altLang="zh-CN" sz="1695" kern="100" dirty="0">
                          <a:solidFill>
                            <a:schemeClr val="tx1"/>
                          </a:solidFill>
                          <a:effectLst/>
                          <a:latin typeface="微软雅黑" panose="020B0503020204020204" charset="-122"/>
                          <a:ea typeface="微软雅黑" panose="020B0503020204020204" charset="-122"/>
                        </a:rPr>
                        <a:t>)</a:t>
                      </a:r>
                      <a:endParaRPr lang="en-US" altLang="zh-CN" sz="1695" kern="100" dirty="0">
                        <a:solidFill>
                          <a:schemeClr val="tx1"/>
                        </a:solidFill>
                        <a:effectLst/>
                        <a:latin typeface="微软雅黑" panose="020B0503020204020204" charset="-122"/>
                        <a:ea typeface="微软雅黑" panose="020B0503020204020204" charset="-122"/>
                      </a:endParaRPr>
                    </a:p>
                  </a:txBody>
                  <a:tcPr marL="0" marR="0" marT="0" marB="0" anchor="ctr"/>
                </a:tc>
              </a:tr>
            </a:tbl>
          </a:graphicData>
        </a:graphic>
      </p:graphicFrame>
      <p:sp>
        <p:nvSpPr>
          <p:cNvPr id="9" name="Rectangle 1"/>
          <p:cNvSpPr>
            <a:spLocks noChangeArrowheads="1"/>
          </p:cNvSpPr>
          <p:nvPr/>
        </p:nvSpPr>
        <p:spPr bwMode="auto">
          <a:xfrm>
            <a:off x="628586" y="376770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1</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2576910" cy="55308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2"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2937248" y="2899278"/>
            <a:ext cx="5834254" cy="593725"/>
          </a:xfrm>
          <a:prstGeom prst="rect">
            <a:avLst/>
          </a:prstGeom>
          <a:noFill/>
        </p:spPr>
        <p:txBody>
          <a:bodyPr wrap="square" rtlCol="0">
            <a:spAutoFit/>
          </a:bodyPr>
          <a:lstStyle/>
          <a:p>
            <a:r>
              <a:rPr lang="zh-CN" altLang="en-US" sz="3270" b="1" dirty="0">
                <a:latin typeface="微软雅黑" panose="020B0503020204020204" charset="-122"/>
                <a:ea typeface="微软雅黑" panose="020B0503020204020204" charset="-122"/>
              </a:rPr>
              <a:t>非连续性新闻、调查报告</a:t>
            </a:r>
            <a:endParaRPr lang="zh-CN" altLang="en-US" sz="327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778528" y="2009715"/>
            <a:ext cx="7614556" cy="3457575"/>
            <a:chOff x="2023200" y="2909331"/>
            <a:chExt cx="19788326" cy="8985373"/>
          </a:xfrm>
        </p:grpSpPr>
        <p:sp>
          <p:nvSpPr>
            <p:cNvPr id="69" name="TextBox 68"/>
            <p:cNvSpPr txBox="1"/>
            <p:nvPr/>
          </p:nvSpPr>
          <p:spPr>
            <a:xfrm>
              <a:off x="2023200" y="2909331"/>
              <a:ext cx="19788326" cy="8985373"/>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gn="ctr">
                <a:lnSpc>
                  <a:spcPct val="130000"/>
                </a:lnSpc>
              </a:pPr>
              <a:r>
                <a:rPr lang="en-US" altLang="zh-CN" sz="1695" b="1" dirty="0">
                  <a:latin typeface="微软雅黑" panose="020B0503020204020204" charset="-122"/>
                  <a:ea typeface="微软雅黑" panose="020B0503020204020204" charset="-122"/>
                </a:rPr>
                <a:t>2011—2016</a:t>
              </a:r>
              <a:r>
                <a:rPr lang="zh-CN" altLang="en-US" sz="1695" b="1" dirty="0">
                  <a:latin typeface="微软雅黑" panose="020B0503020204020204" charset="-122"/>
                  <a:ea typeface="微软雅黑" panose="020B0503020204020204" charset="-122"/>
                </a:rPr>
                <a:t>年遭遇过专利侵权的比例</a:t>
              </a: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单位</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摘编自国家知识产权局知识产权发展研究中心</a:t>
              </a:r>
              <a:r>
                <a:rPr lang="en-US" altLang="zh-CN" sz="1540" dirty="0">
                  <a:latin typeface="微软雅黑" panose="020B0503020204020204" charset="-122"/>
                  <a:ea typeface="微软雅黑" panose="020B0503020204020204" charset="-122"/>
                </a:rPr>
                <a:t>《2017</a:t>
              </a:r>
              <a:r>
                <a:rPr lang="zh-CN" altLang="en-US" sz="1540" dirty="0">
                  <a:latin typeface="微软雅黑" panose="020B0503020204020204" charset="-122"/>
                  <a:ea typeface="微软雅黑" panose="020B0503020204020204" charset="-122"/>
                </a:rPr>
                <a:t>年中国专利调查报告</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pic>
          <p:nvPicPr>
            <p:cNvPr id="11" name="QG2A.EPS" descr="id:2147499318;FounderCES"/>
            <p:cNvPicPr/>
            <p:nvPr/>
          </p:nvPicPr>
          <p:blipFill>
            <a:blip r:embed="rId1" cstate="print"/>
            <a:stretch>
              <a:fillRect/>
            </a:stretch>
          </p:blipFill>
          <p:spPr>
            <a:xfrm>
              <a:off x="5184900" y="4140870"/>
              <a:ext cx="11737304" cy="4608512"/>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82968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思想上的勇气是敢于面对当下</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新京报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我很喜欢</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读书</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这本杂志</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觉得您执掌的</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读书</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引发的讨论也好</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专题也好</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所涉及的范围比前两个时代都扩大了</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这是既定的计划吗</a:t>
            </a:r>
            <a:r>
              <a:rPr lang="en-US" altLang="zh-CN" sz="1695" u="sng" kern="100" dirty="0">
                <a:latin typeface="微软雅黑" panose="020B0503020204020204" charset="-122"/>
                <a:ea typeface="微软雅黑" panose="020B0503020204020204" charset="-122"/>
                <a:cs typeface="Courier New" panose="02070309020205020404" pitchFamily="49" charset="0"/>
              </a:rPr>
              <a:t>?</a:t>
            </a:r>
            <a:endParaRPr lang="en-US" altLang="zh-CN" sz="1695" u="sng"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黄平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计划谈不上。我参与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的编辑工作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有一点很明确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就是想拓展它的领域。这一方面是时代要求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另一方面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如果我们不关心时代、当下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不关心我们的左邻右舍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缺乏世界眼光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那么我们这个清高其实是假的。真正思想上的勇气是敢于面对当下的挑战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至于你的回应是不是那么正确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能否被别人接受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那是另外的问题。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81711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新京报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这样做的好处是可以使读者看到一些没有想到的新问题、新知识、新观点</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但可能带来了另外一种效应</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比如过于分散</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没有重点了。</a:t>
            </a:r>
            <a:endParaRPr lang="zh-CN" altLang="en-US" sz="1695" u="sng"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黄平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是一个综合性的杂志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学科领域很宽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经常发表讨论建筑、考古、人文地理、国际关系等领域的文章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它不是专业性的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它又是思想、文化类的。在这两个定位下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是否应该一定有一个不分散的东西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这是一个问题。比如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你可以集中到文史哲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甚至文史哲里面只讨论史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那就不是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新京报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一些批评者认为</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读书</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没有抓住当下社会最核心的问题</a:t>
            </a:r>
            <a:r>
              <a:rPr lang="en-US" altLang="zh-CN" sz="1695" u="sng" kern="100" dirty="0">
                <a:latin typeface="微软雅黑" panose="020B0503020204020204" charset="-122"/>
                <a:ea typeface="微软雅黑" panose="020B0503020204020204" charset="-122"/>
                <a:cs typeface="Courier New" panose="02070309020205020404" pitchFamily="49" charset="0"/>
              </a:rPr>
              <a:t>……</a:t>
            </a:r>
            <a:endParaRPr lang="en-US" altLang="zh-CN" sz="1695" u="sng"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黄平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怎么批评都行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不过有些批评者可能是没有认真读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只要客观地看看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我觉得应该很清楚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它对当代、当下甚至部分超前问题的警觉、讨论和尖锐性是有的。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请分别简析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新京报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记者三次提问的特点。</a:t>
            </a:r>
            <a:r>
              <a:rPr lang="en-US" altLang="zh-CN" sz="1695"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64783" y="3300120"/>
            <a:ext cx="7614556" cy="18745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2392" y="3325590"/>
            <a:ext cx="7370516"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①第一次提问重在营造轻松的谈话氛围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拉近与被采访者的距离。“我很喜欢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读书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这本杂志”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以第一人称的口吻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拉近了与被采访者的距离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使采访顺利开始。②第二次提问有承上启下的作用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对前一个话题进行简单总结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进而引出下一个问题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使采访过渡自然。③第三次提问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用委婉的方式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提出了有针对性的问题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既避免了场面的尴尬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又达到了采访的目的。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64783" y="2182109"/>
            <a:ext cx="7614556" cy="28141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902794" y="2320652"/>
            <a:ext cx="7370516"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本来是提问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但记者的这三次提问却很少用问号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这是思考的关键。第一次提问时说“我很喜欢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读书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这本杂志”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这是用第一人称的口吻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拉近与被采访者的距离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营造轻松的谈话氛围。第二次提问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由“这样做”及“可能带来了另外一种效应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比如过于分散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没有重点了”可知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这是承上启下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可以使采访过渡自然。第三次提问时说“一些批评者认为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读书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没有抓住当下社会最核心的问题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这种问法比较委婉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因为涉及较敏感的问题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这样可以避免场面的尴尬。</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68"/>
          <p:cNvSpPr txBox="1"/>
          <p:nvPr/>
        </p:nvSpPr>
        <p:spPr>
          <a:xfrm>
            <a:off x="744800" y="1960439"/>
            <a:ext cx="7697024" cy="831215"/>
          </a:xfrm>
          <a:prstGeom prst="rect">
            <a:avLst/>
          </a:prstGeom>
          <a:noFill/>
        </p:spPr>
        <p:txBody>
          <a:bodyPr wrap="square" rtlCol="0">
            <a:spAutoFit/>
          </a:bodyPr>
          <a:lstStyle/>
          <a:p>
            <a:pPr algn="ctr">
              <a:lnSpc>
                <a:spcPct val="130000"/>
              </a:lnSpc>
            </a:pPr>
            <a:r>
              <a:rPr lang="zh-CN" altLang="en-US" sz="2000" b="1" dirty="0">
                <a:solidFill>
                  <a:srgbClr val="EF8340"/>
                </a:solidFill>
                <a:latin typeface="微软雅黑" panose="020B0503020204020204" charset="-122"/>
                <a:ea typeface="微软雅黑" panose="020B0503020204020204" charset="-122"/>
              </a:rPr>
              <a:t>考向三　 探究类</a:t>
            </a:r>
            <a:endParaRPr lang="en-US" altLang="zh-CN" sz="2000" b="1" dirty="0">
              <a:solidFill>
                <a:srgbClr val="EF8340"/>
              </a:solidFill>
              <a:latin typeface="微软雅黑" panose="020B0503020204020204" charset="-122"/>
              <a:ea typeface="微软雅黑" panose="020B0503020204020204" charset="-122"/>
            </a:endParaRPr>
          </a:p>
          <a:p>
            <a:pPr>
              <a:lnSpc>
                <a:spcPct val="130000"/>
              </a:lnSpc>
            </a:pPr>
            <a:endParaRPr lang="en-US" altLang="zh-CN" sz="1695" b="1"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13592" y="2964932"/>
            <a:ext cx="7697024" cy="145034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“用事实说话”是所有新闻工作者遵循的基本规则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所以新闻语言多客观叙述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极少主观评论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这就对新闻语言的准确性提出了极高的要求。但也有部分新闻在其客观叙述时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融入了个人情感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带有明显的情感性和倾向性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于是新闻的语言也就有了其丰富多彩的一面。　　</a:t>
            </a:r>
            <a:endParaRPr lang="zh-CN" altLang="en-US" sz="1695" dirty="0">
              <a:latin typeface="微软雅黑" panose="020B0503020204020204" charset="-122"/>
              <a:ea typeface="微软雅黑" panose="020B0503020204020204" charset="-122"/>
            </a:endParaRPr>
          </a:p>
        </p:txBody>
      </p:sp>
      <p:sp>
        <p:nvSpPr>
          <p:cNvPr id="8" name="TextBox 7"/>
          <p:cNvSpPr txBox="1"/>
          <p:nvPr/>
        </p:nvSpPr>
        <p:spPr>
          <a:xfrm>
            <a:off x="789373" y="2314102"/>
            <a:ext cx="7727511" cy="431165"/>
          </a:xfrm>
          <a:prstGeom prst="rect">
            <a:avLst/>
          </a:prstGeom>
          <a:noFill/>
        </p:spPr>
        <p:txBody>
          <a:bodyPr wrap="square" rtlCol="0">
            <a:spAutoFit/>
          </a:bodyPr>
          <a:lstStyle/>
          <a:p>
            <a:pPr>
              <a:lnSpc>
                <a:spcPct val="130000"/>
              </a:lnSpc>
              <a:spcAft>
                <a:spcPts val="0"/>
              </a:spcAft>
            </a:pPr>
            <a:r>
              <a:rPr lang="zh-CN" altLang="en-US" sz="1695" b="1" dirty="0">
                <a:latin typeface="微软雅黑" panose="020B0503020204020204" charset="-122"/>
                <a:ea typeface="微软雅黑" panose="020B0503020204020204" charset="-122"/>
              </a:rPr>
              <a:t>题型一　分析新闻的语言</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851635" y="2600274"/>
            <a:ext cx="1108348"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3907052" y="2024547"/>
            <a:ext cx="1080640"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778528" y="2483397"/>
          <a:ext cx="7696835" cy="2917190"/>
        </p:xfrm>
        <a:graphic>
          <a:graphicData uri="http://schemas.openxmlformats.org/drawingml/2006/table">
            <a:tbl>
              <a:tblPr/>
              <a:tblGrid>
                <a:gridCol w="640715"/>
                <a:gridCol w="7056120"/>
              </a:tblGrid>
              <a:tr h="67310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所选文段语言具有怎样的特点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请结合文本简要分析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2244090">
                <a:tc>
                  <a:txBody>
                    <a:bodyPr/>
                    <a:lstStyle/>
                    <a:p>
                      <a:pPr algn="ct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答题步骤</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0" name="0000.jpg"/>
          <p:cNvPicPr/>
          <p:nvPr/>
        </p:nvPicPr>
        <p:blipFill>
          <a:blip r:embed="rId1" cstate="print"/>
          <a:stretch>
            <a:fillRect/>
          </a:stretch>
        </p:blipFill>
        <p:spPr>
          <a:xfrm>
            <a:off x="1607230" y="3264642"/>
            <a:ext cx="3740675" cy="1731153"/>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692842" y="1987029"/>
            <a:ext cx="7697024"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新闻语言一般是客观平实的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而这篇报道却有所不同。请对下面部分做简要分析。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原文见本讲“考向一　题型三”中的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她只能活七小时”</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现在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计划正在实施之中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由两个州的警察护送青霉素这个仁慈的东西从新布伦瑞克运到这个奄奄一息的女孩的床头。下午</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点</a:t>
            </a:r>
            <a:r>
              <a:rPr lang="en-US" altLang="zh-CN" sz="1695" dirty="0">
                <a:latin typeface="微软雅黑" panose="020B0503020204020204" charset="-122"/>
                <a:ea typeface="微软雅黑" panose="020B0503020204020204" charset="-122"/>
              </a:rPr>
              <a:t>30</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柯利蒂大夫在霍兰隧道的入口处碰到了一群焦急的记者。当那辆仁慈之车停在施贵宝实验室前面时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时间是下午</a:t>
            </a:r>
            <a:r>
              <a:rPr lang="en-US" altLang="zh-CN" sz="1695" dirty="0">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点</a:t>
            </a:r>
            <a:r>
              <a:rPr lang="en-US" altLang="zh-CN" sz="1695" dirty="0">
                <a:latin typeface="微软雅黑" panose="020B0503020204020204" charset="-122"/>
                <a:ea typeface="微软雅黑" panose="020B0503020204020204" charset="-122"/>
              </a:rPr>
              <a:t>30</a:t>
            </a:r>
            <a:r>
              <a:rPr lang="zh-CN" altLang="en-US" sz="1695" dirty="0">
                <a:latin typeface="微软雅黑" panose="020B0503020204020204" charset="-122"/>
                <a:ea typeface="微软雅黑" panose="020B0503020204020204" charset="-122"/>
              </a:rPr>
              <a:t>分。</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64783" y="2071277"/>
            <a:ext cx="7614556" cy="33003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86803" y="2070053"/>
            <a:ext cx="7370516"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这部分运用了“仁慈”“奄奄一息”“焦急”等词语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具有浓烈的感情色彩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使报道具有较强的感染力和鲜明的倾向性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或“体现了对小女孩的关心和人道主义情怀”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。如将青霉素称为“仁慈的东西”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因为它能救小女孩的性命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将车称为“仁慈之车”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因为它快速运来了药物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体现了作者对小女孩即将得救的喜悦之情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对人们爱心的赞颂。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解答本题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首先确定文章内容为多方救助生命垂危的小女孩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题干要求已经明确了答题的方向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就是以选出的段落部分为根据来证实本篇新闻的语言不是客观平实的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而是含有作者感情的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然后找出含有作者的感情倾向的具体词语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并加以分析即可。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692842" y="1987029"/>
            <a:ext cx="7697024" cy="179006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题型二　探究新闻的社会价值</a:t>
            </a:r>
            <a:endParaRPr lang="en-US" altLang="zh-CN" sz="1695" b="1" dirty="0">
              <a:latin typeface="微软雅黑" panose="020B0503020204020204" charset="-122"/>
              <a:ea typeface="微软雅黑" panose="020B0503020204020204" charset="-122"/>
            </a:endParaRPr>
          </a:p>
          <a:p>
            <a:pPr>
              <a:lnSpc>
                <a:spcPct val="130000"/>
              </a:lnSpc>
            </a:pPr>
            <a:endParaRPr lang="en-US" altLang="zh-CN" sz="1695" b="1"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新闻是对新近发生的具有一定社会价值的人和事实的报道。其社会价值主要包括政治价值、历史价值和人生价值等方面。探究新闻的社会价值主要是发掘新闻传达的信息在多大程度上影响到了受众的观念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传递出了怎样的正能量等。</a:t>
            </a:r>
            <a:endParaRPr lang="en-US" altLang="zh-CN" sz="1695" dirty="0">
              <a:latin typeface="微软雅黑" panose="020B0503020204020204" charset="-122"/>
              <a:ea typeface="微软雅黑" panose="020B0503020204020204" charset="-122"/>
            </a:endParaRPr>
          </a:p>
        </p:txBody>
      </p:sp>
      <p:sp>
        <p:nvSpPr>
          <p:cNvPr id="10" name="TextBox 11"/>
          <p:cNvSpPr txBox="1"/>
          <p:nvPr/>
        </p:nvSpPr>
        <p:spPr>
          <a:xfrm>
            <a:off x="3740800" y="2328262"/>
            <a:ext cx="1108348"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ldLvl="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3907052" y="2024547"/>
            <a:ext cx="1080640"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778528" y="2483397"/>
          <a:ext cx="7696835" cy="2891790"/>
        </p:xfrm>
        <a:graphic>
          <a:graphicData uri="http://schemas.openxmlformats.org/drawingml/2006/table">
            <a:tbl>
              <a:tblPr/>
              <a:tblGrid>
                <a:gridCol w="640715"/>
                <a:gridCol w="7056120"/>
              </a:tblGrid>
              <a:tr h="201930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如何看待文中某人或某个观点或某种现象对后世的影响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这篇报道具有很高的社会价值。请结合文本和新闻背景谈谈你的理解。</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这篇新闻报道发表后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在社会上产生了巨大反响</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你怎样看待这种社会效应</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这篇新闻报道的现象引起了社会各方面的关注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请探析各方面的关注点是否相同</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72490">
                <a:tc>
                  <a:txBody>
                    <a:bodyPr/>
                    <a:lstStyle/>
                    <a:p>
                      <a:pPr algn="ct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看清题干</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明确题目要求是对新闻价值的分析评价。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准确把握新闻写作的背景和作者的写作意图</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863002"/>
            <a:ext cx="7614556" cy="44773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继山东理工大学、同济大学等高校科技成果转化相继取得突破后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近日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中南大学冶金与环境学院科研团队的“电化学脱嵌法从盐湖卤水提锂”技术专利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成功转让给一家科技公司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许可使用费超过</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亿元。双方将共同组建平台公司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由平台公司具体负责专利的产业化。长期以来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我国高校科研创新工作偏重基础理论研究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拥有深厚研发创新能力的科研人才未能将智力资源转化成市场价值。根据市场发展趋势探寻科技创新方向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不断更新升级科技创新思路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正是提升专利质量、实现专利市场价值的核心之义。</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年修订的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中华人民共和国促进科技成果转化法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打破高校科技成果转化藩篱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鼓励高校对持有的科研成果采取转让、许可等方式进行转移转化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对高校以实践为导向的科技创新产生了巨大的推动作用。</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摘编自王康等</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创新为市场</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转化显效益</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中国知识产权报</a:t>
            </a:r>
            <a:r>
              <a:rPr lang="en-US" altLang="zh-CN" sz="1540" dirty="0">
                <a:latin typeface="微软雅黑" panose="020B0503020204020204" charset="-122"/>
                <a:ea typeface="微软雅黑" panose="020B0503020204020204" charset="-122"/>
              </a:rPr>
              <a:t>》2017</a:t>
            </a:r>
            <a:r>
              <a:rPr lang="zh-CN" altLang="en-US" sz="1540" dirty="0">
                <a:latin typeface="微软雅黑" panose="020B0503020204020204" charset="-122"/>
                <a:ea typeface="微软雅黑" panose="020B0503020204020204" charset="-122"/>
              </a:rPr>
              <a:t>年</a:t>
            </a:r>
            <a:r>
              <a:rPr lang="en-US" altLang="zh-CN" sz="1540" dirty="0">
                <a:latin typeface="微软雅黑" panose="020B0503020204020204" charset="-122"/>
                <a:ea typeface="微软雅黑" panose="020B0503020204020204" charset="-122"/>
              </a:rPr>
              <a:t>9</a:t>
            </a:r>
            <a:r>
              <a:rPr lang="zh-CN" altLang="en-US" sz="1540" dirty="0">
                <a:latin typeface="微软雅黑" panose="020B0503020204020204" charset="-122"/>
                <a:ea typeface="微软雅黑" panose="020B0503020204020204" charset="-122"/>
              </a:rPr>
              <a:t>月</a:t>
            </a:r>
            <a:r>
              <a:rPr lang="en-US" altLang="zh-CN" sz="1540" dirty="0">
                <a:latin typeface="微软雅黑" panose="020B0503020204020204" charset="-122"/>
                <a:ea typeface="微软雅黑" panose="020B0503020204020204" charset="-122"/>
              </a:rPr>
              <a:t>29</a:t>
            </a:r>
            <a:r>
              <a:rPr lang="zh-CN" altLang="en-US" sz="1540" dirty="0">
                <a:latin typeface="微软雅黑" panose="020B0503020204020204" charset="-122"/>
                <a:ea typeface="微软雅黑" panose="020B0503020204020204" charset="-122"/>
              </a:rPr>
              <a:t>日</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59322" y="1932730"/>
            <a:ext cx="7674026" cy="1078865"/>
          </a:xfrm>
          <a:prstGeom prst="rect">
            <a:avLst/>
          </a:prstGeom>
          <a:noFill/>
        </p:spPr>
        <p:txBody>
          <a:bodyPr wrap="square" rtlCol="0">
            <a:spAutoFit/>
          </a:bodyPr>
          <a:lstStyle/>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86762" y="2342415"/>
          <a:ext cx="7710805" cy="3028950"/>
        </p:xfrm>
        <a:graphic>
          <a:graphicData uri="http://schemas.openxmlformats.org/drawingml/2006/table">
            <a:tbl>
              <a:tblPr firstRow="1" firstCol="1" bandRow="1">
                <a:tableStyleId>{5940675A-B579-460E-94D1-54222C63F5DA}</a:tableStyleId>
              </a:tblPr>
              <a:tblGrid>
                <a:gridCol w="385445"/>
                <a:gridCol w="7325360"/>
              </a:tblGrid>
              <a:tr h="30289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思路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注意客观性与主观性相统一。新闻作品强调客观性理念</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主张“用事实说话”。新闻一般客观报道事实</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但选取这个事实而不选取那个事实</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就体现了作者的立场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同时也反映了新闻报道的倾向性。其观点是隐性的、含蓄的。答题时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一定要准确理解作者“要说的话”及其所报道的倾向性。</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注意新闻价值和功能的多样性。新闻的基本功能是传播信息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此外还有教育功能、宣传功能、服务功能、监督功能、娱乐功能等。在分析新闻文本的社会价值和功能时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要考虑其多样性。</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抓住主要观点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尊重文本事实。答此类题目</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要找准文本的主要观点和基本倾向</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对观点和倾向解读要能体现出自我认识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评价要尊重文本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尊重事实</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59322" y="1932730"/>
            <a:ext cx="7674026" cy="1078865"/>
          </a:xfrm>
          <a:prstGeom prst="rect">
            <a:avLst/>
          </a:prstGeom>
          <a:noFill/>
        </p:spPr>
        <p:txBody>
          <a:bodyPr wrap="square" rtlCol="0">
            <a:spAutoFit/>
          </a:bodyPr>
          <a:lstStyle/>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96060" y="2361774"/>
          <a:ext cx="7701280" cy="3028950"/>
        </p:xfrm>
        <a:graphic>
          <a:graphicData uri="http://schemas.openxmlformats.org/drawingml/2006/table">
            <a:tbl>
              <a:tblPr firstRow="1" firstCol="1" bandRow="1">
                <a:tableStyleId>{5940675A-B579-460E-94D1-54222C63F5DA}</a:tableStyleId>
              </a:tblPr>
              <a:tblGrid>
                <a:gridCol w="384810"/>
                <a:gridCol w="7316470"/>
              </a:tblGrid>
              <a:tr h="30289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步骤</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pic>
        <p:nvPicPr>
          <p:cNvPr id="24577" name="yw12a.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47016" y="2542321"/>
            <a:ext cx="3602132" cy="256089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2"/>
          <p:cNvSpPr>
            <a:spLocks noChangeArrowheads="1"/>
          </p:cNvSpPr>
          <p:nvPr/>
        </p:nvSpPr>
        <p:spPr bwMode="auto">
          <a:xfrm>
            <a:off x="628586" y="378908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fade">
                                      <p:cBhvr>
                                        <p:cTn id="7" dur="500"/>
                                        <p:tgtEl>
                                          <p:spTgt spid="24577"/>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54826" y="1863002"/>
            <a:ext cx="7674026" cy="172593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 这篇报道具有很高的社会价值。请结合文本和新闻背景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谈谈你的理解。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原文见本讲“考向一　题型三”中的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她只能活七小时”</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_______________________________________________________________________________________</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664994" y="3665396"/>
            <a:ext cx="7614556" cy="1405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120" y="3693104"/>
            <a:ext cx="737051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体现了对生命的尊重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弘扬了一种“不抛弃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不放弃”的人道主义精神。②歌颂了人与人之间友好互助、团结一致的精神。③增强了当时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二战时期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美国人民终将赢得战争胜利的信心。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此仅为答案要点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具体分析略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043565"/>
            <a:ext cx="7614556" cy="3574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676" y="2071274"/>
            <a:ext cx="7450644" cy="3853815"/>
          </a:xfrm>
          <a:prstGeom prst="rect">
            <a:avLst/>
          </a:prstGeom>
        </p:spPr>
        <p:txBody>
          <a:bodyPr wrap="square">
            <a:spAutoFit/>
          </a:bodyPr>
          <a:lstStyle/>
          <a:p>
            <a:pPr>
              <a:lnSpc>
                <a:spcPct val="12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解答本题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首先要审好题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抓住题干中的有效信息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即题干中的“社会价值”和“结合文本和新闻背景”。“社会价值”能在文本中体现出来的就是本文的主旨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对生命的尊重”“团结友爱”等。若结合注释“这篇报道发表于第二次世界大战期间的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1943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月”来看这篇新闻的“社会价值”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那就是这篇文章对美国的影响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1944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年普利策新闻奖”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可见这篇新闻影响之大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作用之大。然后按照答题步骤有序作答。第一步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明观点。深入思考从文本中挖掘出的这则新闻的社会价值。第二步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引论据。从文中找到支撑自己观点的论据。如众人克服诸多困难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运来青霉素救治小女孩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体现了对生命的尊重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报道出来以后在美国社会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乃至全世界都有强烈反响。第三步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精论述。从上一步找到的论据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需要与观点对接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进行归纳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回扣观点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如“对生命的尊重”“不抛弃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不放弃”的人道主义精神等。第四步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做小结。整合上几步获取的信息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分条作答。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3</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2576910" cy="55308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2"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2937248" y="2899278"/>
            <a:ext cx="5834254" cy="593725"/>
          </a:xfrm>
          <a:prstGeom prst="rect">
            <a:avLst/>
          </a:prstGeom>
          <a:noFill/>
        </p:spPr>
        <p:txBody>
          <a:bodyPr wrap="square" rtlCol="0">
            <a:spAutoFit/>
          </a:bodyPr>
          <a:lstStyle/>
          <a:p>
            <a:r>
              <a:rPr lang="zh-CN" altLang="en-US" sz="3270" b="1" dirty="0">
                <a:latin typeface="微软雅黑" panose="020B0503020204020204" charset="-122"/>
                <a:ea typeface="微软雅黑" panose="020B0503020204020204" charset="-122"/>
              </a:rPr>
              <a:t>科普文</a:t>
            </a:r>
            <a:endParaRPr lang="zh-CN" altLang="en-US" sz="327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福建卷</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说不尽的萤火虫</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中国有着悠久的萤火虫文化。早在先秦时期的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萤火虫就成为先民的关注对象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诗中“町疃鹿场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熠耀宵行”就是描述萤火虫的。古代诗人常借萤火虫抒情达意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唐代杜牧的“银烛秋光冷画屏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轻罗小扇扑流萤”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便是千古绝唱。“囊萤夜读”的故事家喻户晓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也曾激励过无数学子发奋努力。</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现代人是不再需要“囊萤”来夜读了。到</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世纪</a:t>
            </a:r>
            <a:r>
              <a:rPr lang="en-US" altLang="zh-CN" sz="1695" dirty="0">
                <a:latin typeface="微软雅黑" panose="020B0503020204020204" charset="-122"/>
                <a:ea typeface="微软雅黑" panose="020B0503020204020204" charset="-122"/>
              </a:rPr>
              <a:t>40</a:t>
            </a:r>
            <a:r>
              <a:rPr lang="zh-CN" altLang="en-US" sz="1695" dirty="0">
                <a:latin typeface="微软雅黑" panose="020B0503020204020204" charset="-122"/>
                <a:ea typeface="微软雅黑" panose="020B0503020204020204" charset="-122"/>
              </a:rPr>
              <a:t>年代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科学家受萤火虫发光器的启发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发明出荧光灯。萤火虫发出的荧光是一种生物光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它不同于其他的光会伴生热量的损耗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是目前已知唯一几乎没有热损耗的光源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因此也叫“冷光源”。荧光灯的发明大大提高了能源使用率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但与萤火虫的发光率相比还差得太远。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最近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研究人员在研究萤火虫发光器时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还意外发现了一种锯齿状排列的鳞片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它可以提高发光器的亮度。科学家将其应用在二极管</a:t>
            </a:r>
            <a:r>
              <a:rPr lang="en-US" altLang="zh-CN" sz="1695" dirty="0">
                <a:latin typeface="微软雅黑" panose="020B0503020204020204" charset="-122"/>
                <a:ea typeface="微软雅黑" panose="020B0503020204020204" charset="-122"/>
              </a:rPr>
              <a:t>(LED)</a:t>
            </a:r>
            <a:r>
              <a:rPr lang="zh-CN" altLang="en-US" sz="1695" dirty="0">
                <a:latin typeface="微软雅黑" panose="020B0503020204020204" charset="-122"/>
                <a:ea typeface="微软雅黑" panose="020B0503020204020204" charset="-122"/>
              </a:rPr>
              <a:t>的设计中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制作出模仿萤火虫发光器天然结构的</a:t>
            </a:r>
            <a:r>
              <a:rPr lang="en-US" altLang="zh-CN" sz="1695" dirty="0">
                <a:latin typeface="微软雅黑" panose="020B0503020204020204" charset="-122"/>
                <a:ea typeface="微软雅黑" panose="020B0503020204020204" charset="-122"/>
              </a:rPr>
              <a:t>LED</a:t>
            </a:r>
            <a:r>
              <a:rPr lang="zh-CN" altLang="en-US" sz="1695" dirty="0">
                <a:latin typeface="微软雅黑" panose="020B0503020204020204" charset="-122"/>
                <a:ea typeface="微软雅黑" panose="020B0503020204020204" charset="-122"/>
              </a:rPr>
              <a:t>覆盖层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可使其效率提高</a:t>
            </a:r>
            <a:r>
              <a:rPr lang="en-US" altLang="zh-CN" sz="1695" dirty="0">
                <a:latin typeface="微软雅黑" panose="020B0503020204020204" charset="-122"/>
                <a:ea typeface="微软雅黑" panose="020B0503020204020204" charset="-122"/>
              </a:rPr>
              <a:t>50%</a:t>
            </a:r>
            <a:r>
              <a:rPr lang="zh-CN" altLang="en-US" sz="1695" dirty="0">
                <a:latin typeface="微软雅黑" panose="020B0503020204020204" charset="-122"/>
                <a:ea typeface="微软雅黑" panose="020B0503020204020204" charset="-122"/>
              </a:rPr>
              <a:t>以上。这种新颖设计可能会在几年内应用在</a:t>
            </a:r>
            <a:r>
              <a:rPr lang="en-US" altLang="zh-CN" sz="1695" dirty="0">
                <a:latin typeface="微软雅黑" panose="020B0503020204020204" charset="-122"/>
                <a:ea typeface="微软雅黑" panose="020B0503020204020204" charset="-122"/>
              </a:rPr>
              <a:t>LED</a:t>
            </a:r>
            <a:r>
              <a:rPr lang="zh-CN" altLang="en-US" sz="1695" dirty="0">
                <a:latin typeface="微软雅黑" panose="020B0503020204020204" charset="-122"/>
                <a:ea typeface="微软雅黑" panose="020B0503020204020204" charset="-122"/>
              </a:rPr>
              <a:t>生产中。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萤火虫特有的虫荧光素酶基因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在基因工程中也越来越多地作为遗传标记的首选来检测基因表达。人们不但利用萤火虫的基因检测癌细胞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还利用基因转移技术把萤火虫的基因转移到玉米中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较快地培育出新的具有抗病虫害的玉米新品系。</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萤火虫还是血吸虫病的防疫助手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水生萤火虫的幼虫吃包括钉螺在内的螺类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而钉螺正是血吸虫的唯一宿主。萤火虫体内的腺甙磷酸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可作为一种优异的检测剂来检测水的污染程度。萤火虫喜欢植被茂盛、水质干净、空气清新的环境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凡是萤火虫种群分布的地区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都是生态环境保护得比较好的地方。</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zh-CN" altLang="en-US" sz="1695" u="wavy" dirty="0">
                <a:latin typeface="微软雅黑" panose="020B0503020204020204" charset="-122"/>
                <a:ea typeface="微软雅黑" panose="020B0503020204020204" charset="-122"/>
              </a:rPr>
              <a:t>遗憾的是</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如今</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萤火虫在部分地区已越来越少见。除了自然天敌外</a:t>
            </a:r>
            <a:r>
              <a:rPr lang="en-US" altLang="zh-CN" sz="1695" u="wavy" dirty="0">
                <a:latin typeface="微软雅黑" panose="020B0503020204020204" charset="-122"/>
                <a:ea typeface="微软雅黑" panose="020B0503020204020204" charset="-122"/>
              </a:rPr>
              <a:t>,</a:t>
            </a:r>
            <a:r>
              <a:rPr lang="zh-CN" altLang="en-US" sz="1695" u="wavy" dirty="0">
                <a:latin typeface="微软雅黑" panose="020B0503020204020204" charset="-122"/>
                <a:ea typeface="微软雅黑" panose="020B0503020204020204" charset="-122"/>
              </a:rPr>
              <a:t>人类成了萤火虫最大的“天敌”。</a:t>
            </a:r>
            <a:r>
              <a:rPr lang="zh-CN" altLang="en-US" sz="1695" dirty="0">
                <a:latin typeface="微软雅黑" panose="020B0503020204020204" charset="-122"/>
                <a:ea typeface="微软雅黑" panose="020B0503020204020204" charset="-122"/>
              </a:rPr>
              <a:t>美国一些医药公司为了获取萤火虫体内特有的虫荧光素和虫荧光素酶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出价购买萤火虫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导致人们大肆捕捉萤火虫。在日本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上世纪</a:t>
            </a:r>
            <a:r>
              <a:rPr lang="en-US" altLang="zh-CN" sz="1695" dirty="0">
                <a:latin typeface="微软雅黑" panose="020B0503020204020204" charset="-122"/>
                <a:ea typeface="微软雅黑" panose="020B0503020204020204" charset="-122"/>
              </a:rPr>
              <a:t>60</a:t>
            </a:r>
            <a:r>
              <a:rPr lang="zh-CN" altLang="en-US" sz="1695" dirty="0">
                <a:latin typeface="微软雅黑" panose="020B0503020204020204" charset="-122"/>
                <a:ea typeface="微软雅黑" panose="020B0503020204020204" charset="-122"/>
              </a:rPr>
              <a:t>年代的工业污染和城市扩张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致使萤火虫幼虫的生存率直线下降。</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萤火虫求偶时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雌雄之间会发出特异的闪光信号以吸引异性并交尾。然而城市的亮光干扰了它们的闪光交流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当萤火虫感知到外界灯光时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就会停止发光、飞行、求偶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最终导致种群减少甚至灭绝。去年夏季一些城市刮起萤火虫展览热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千里迢迢从外省引入萤火虫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然后在公园放飞。但萤火虫的很多种类年复一年地在同一个栖息地聚集、交配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即使栖息地遭到破坏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也不会迁往别处。萤火虫成虫的唯一使命就是繁殖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寿命很短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长的也就十几天。萤火虫本就不适合长途迁徙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目的地栖息环境又不太合适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它几乎活不了几天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繁殖就更是不可能了。不少专家为此呼吁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与其引进萤火虫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不如改善自然环境。</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7973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那些曾在林间泽畔“熠耀宵行”的萤火虫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如今已与我们渐行渐远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靠人工引进不能“引”来它们的回归。萤火虫是自然的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也是文化的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但归根结底是自然的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因而要靠自然来解决。而且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保护萤火虫不能光着眼于一个物种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而是要通过保护整片栖息地来保护许多物种。如果做到这一点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引来的肯定不只萤火虫。萤火虫如是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熊猫如是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白鹤也如是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我们应多想想如何对自然更友好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与万物共存共荣。</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新华文摘</a:t>
            </a:r>
            <a:r>
              <a:rPr lang="en-US" altLang="zh-CN" sz="1540" dirty="0">
                <a:latin typeface="微软雅黑" panose="020B0503020204020204" charset="-122"/>
                <a:ea typeface="微软雅黑" panose="020B0503020204020204" charset="-122"/>
              </a:rPr>
              <a:t>》2014</a:t>
            </a:r>
            <a:r>
              <a:rPr lang="zh-CN" altLang="en-US" sz="1540" dirty="0">
                <a:latin typeface="微软雅黑" panose="020B0503020204020204" charset="-122"/>
                <a:ea typeface="微软雅黑" panose="020B0503020204020204" charset="-122"/>
              </a:rPr>
              <a:t>年第</a:t>
            </a:r>
            <a:r>
              <a:rPr lang="en-US" altLang="zh-CN" sz="1540" dirty="0">
                <a:latin typeface="微软雅黑" panose="020B0503020204020204" charset="-122"/>
                <a:ea typeface="微软雅黑" panose="020B0503020204020204" charset="-122"/>
              </a:rPr>
              <a:t>13</a:t>
            </a:r>
            <a:r>
              <a:rPr lang="zh-CN" altLang="en-US" sz="1540" dirty="0">
                <a:latin typeface="微软雅黑" panose="020B0503020204020204" charset="-122"/>
                <a:ea typeface="微软雅黑" panose="020B0503020204020204" charset="-122"/>
              </a:rPr>
              <a:t>期</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4575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材料四</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在科技成果转化的实际过程中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高校普遍遇到了一些障碍。首先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科技成果与企业需求脱钩的矛盾长期存在。大学科研工作与企业技术创新在目标、路径、组织方式、评价标准及环境要求等方面存在着很大的差别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因此高校的成果很难直接转化成适应市场需求的新产品和新技术。其次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成果转化的机制不畅。高校传统体系是为了适应学术研究和人才培养而设计制订的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对于科技成果转化、产学研合作等社会服务方面的需求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现有体系在机构设置、管理制度、激励机制等方面匹配性不足。</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摘编自胡罡等</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地方研究院</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高校科技成果转化模式新探索</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706755"/>
            <a:chOff x="1594572" y="1803366"/>
            <a:chExt cx="20228628" cy="1836680"/>
          </a:xfrm>
        </p:grpSpPr>
        <p:grpSp>
          <p:nvGrpSpPr>
            <p:cNvPr id="3" name="组合 57"/>
            <p:cNvGrpSpPr/>
            <p:nvPr/>
          </p:nvGrpSpPr>
          <p:grpSpPr>
            <a:xfrm>
              <a:off x="1594572" y="1803366"/>
              <a:ext cx="5500726" cy="1836680"/>
              <a:chOff x="7309612" y="2089118"/>
              <a:chExt cx="5500726" cy="1836680"/>
            </a:xfrm>
          </p:grpSpPr>
          <p:sp>
            <p:nvSpPr>
              <p:cNvPr id="60" name="TextBox 59"/>
              <p:cNvSpPr txBox="1"/>
              <p:nvPr/>
            </p:nvSpPr>
            <p:spPr>
              <a:xfrm>
                <a:off x="7595364" y="2089118"/>
                <a:ext cx="5214974" cy="183668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a:p>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09454" y="2513157"/>
            <a:ext cx="7769534" cy="28098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下列对文章的概括与分析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不正确的两项是</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科学家受萤火虫发光器的启发而发明的荧光灯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在减少热损耗方面成效显著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但发光率不如萤火虫。</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科学家模仿萤火虫发光器的天然结构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用以制作</a:t>
            </a:r>
            <a:r>
              <a:rPr lang="en-US" altLang="zh-CN" sz="1695" dirty="0">
                <a:latin typeface="微软雅黑" panose="020B0503020204020204" charset="-122"/>
                <a:ea typeface="微软雅黑" panose="020B0503020204020204" charset="-122"/>
              </a:rPr>
              <a:t>LED</a:t>
            </a:r>
            <a:r>
              <a:rPr lang="zh-CN" altLang="en-US" sz="1695" dirty="0">
                <a:latin typeface="微软雅黑" panose="020B0503020204020204" charset="-122"/>
                <a:ea typeface="微软雅黑" panose="020B0503020204020204" charset="-122"/>
              </a:rPr>
              <a:t>覆盖层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这种设计在应用中将起到节能的作用。</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人们选择萤火虫特有的虫荧光素酶基因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将其运用于癌细胞检测、玉米新品系的培育和水质检测。</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10" name="组合 9"/>
          <p:cNvGrpSpPr/>
          <p:nvPr/>
        </p:nvGrpSpPr>
        <p:grpSpPr>
          <a:xfrm>
            <a:off x="723549" y="2006447"/>
            <a:ext cx="1366904" cy="422221"/>
            <a:chOff x="2074961" y="4329310"/>
            <a:chExt cx="2851804" cy="597458"/>
          </a:xfrm>
        </p:grpSpPr>
        <p:pic>
          <p:nvPicPr>
            <p:cNvPr id="11"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213543" y="4329310"/>
              <a:ext cx="2713222" cy="56428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28514" y="3512350"/>
            <a:ext cx="7619048" cy="18287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28514" y="3638837"/>
            <a:ext cx="7619048"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本题考查筛选并整合文中的信息。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由原文中“萤火虫体内的腺甙磷酸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可作为一种优异的检测剂来检测水的污染程度”可以看出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运用于水质检测的不是“虫荧光素酶基因”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对一个物种的保护必将使其他物种获益”在文中找不到依据。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28514" y="2071615"/>
            <a:ext cx="7769534" cy="14503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引进萤火虫的做法不合乎自然规律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因为长途迁徙影响其正常繁殖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异地放飞又改变其栖息环境。</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E. </a:t>
            </a:r>
            <a:r>
              <a:rPr lang="zh-CN" altLang="en-US" sz="1695" dirty="0">
                <a:latin typeface="微软雅黑" panose="020B0503020204020204" charset="-122"/>
                <a:ea typeface="微软雅黑" panose="020B0503020204020204" charset="-122"/>
              </a:rPr>
              <a:t>对一个物种的保护必将使其他物种获益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因而做好了萤火虫的保护工作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引来的肯定不只萤火虫。</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51039" y="2071273"/>
            <a:ext cx="7697024"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为保护萤火虫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我们要注意萤火虫的哪些习性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请简述。</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 </a:t>
            </a: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3068787"/>
            <a:ext cx="7674026" cy="22721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549" y="3081342"/>
            <a:ext cx="7697024"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萤火虫对栖息地生态环境有较高要求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多不喜迁徙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求偶时以闪光信号吸引异性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对外界亮光反应敏感。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本题考查把握文章结构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概括中心意思。答案信息主要在第七段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其中“萤火虫求偶时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雌雄之间会发出特异的闪光信号以吸引异性并交尾”“当萤火虫感知到外界灯光时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就会停止发光、飞行、求偶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最终导致种群减少甚至灭绝”“即使栖息地遭到破坏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也不会迁往别处”“萤火虫本就不适合长途迁徙”是关键信息。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请根据文本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分析“萤火虫是自然的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也是文化的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但归根结底是自然的”这句话的含意。</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48260" y="3342684"/>
            <a:ext cx="7619048" cy="2042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7929" y="3346511"/>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①萤火虫“也是文化的”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有助于人类对血吸虫病的防疫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能启迪人类的科学发明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还是我们民族审美情感的寄托。②“归根结底是自然的”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萤火虫是大自然的一分子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对它的保护要遵从大自然的规律。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本题考查评价文本的主要观点和基本倾向。理解这句话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需要重点关注“文化”“自然”的含义。“文化”方面着重从萤火虫与人类关系的角度来谈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自然”方面着重从萤火虫本身作为大自然成员之一的角度来谈。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06983" y="2402907"/>
            <a:ext cx="7614556" cy="382968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下列对文章的理解和分析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萤火虫在古代诗歌中受到关注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诗经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中有描述萤火虫的诗、杜牧写过关于萤火虫的诗。另外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还有家喻户晓的关于萤火虫的故事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激励无数学子发奋努力。</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科学家受萤火虫发光器的启发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发明了荧光灯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这一发明提高了能源使用率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但其发光率与萤火虫的相比还相差很远。</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萤火虫的功用巨大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能防疫血吸虫病的感染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水生萤火虫的幼虫吃包括钉螺在内的螺类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而钉螺正是血吸虫的唯一宿主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另外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萤火虫体内的腺甙磷酸还可用来检测水的污染程度。</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grpSp>
        <p:nvGrpSpPr>
          <p:cNvPr id="10" name="组合 9"/>
          <p:cNvGrpSpPr/>
          <p:nvPr/>
        </p:nvGrpSpPr>
        <p:grpSpPr>
          <a:xfrm>
            <a:off x="757727" y="1960439"/>
            <a:ext cx="1366904" cy="422221"/>
            <a:chOff x="2074961" y="4329310"/>
            <a:chExt cx="2851804" cy="597458"/>
          </a:xfrm>
        </p:grpSpPr>
        <p:pic>
          <p:nvPicPr>
            <p:cNvPr id="11"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213543" y="4329310"/>
              <a:ext cx="2713222" cy="56428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613592" y="3983174"/>
            <a:ext cx="7619048" cy="11653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623431" y="3983174"/>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曲解文意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能防疫血吸虫病的感染”不合文意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原文说萤火虫是“血吸虫病的防疫助手”。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96060" y="1978710"/>
            <a:ext cx="7614556" cy="111061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萤火虫寿命不长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长的也就能活十几天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其很多种类年复一年地在同一个栖息地聚集、交配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即使栖息地遭到破坏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也绝不迁移到其他地方。</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39540" y="1912069"/>
            <a:ext cx="7697024" cy="3253105"/>
          </a:xfrm>
          <a:prstGeom prst="rect">
            <a:avLst/>
          </a:prstGeom>
          <a:noFill/>
        </p:spPr>
        <p:txBody>
          <a:bodyPr wrap="square" rtlCol="0">
            <a:spAutoFit/>
          </a:bodyPr>
          <a:lstStyle/>
          <a:p>
            <a:pPr>
              <a:lnSpc>
                <a:spcPct val="12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下列对文章有关内容的分析和概括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中国有着悠久的萤火虫文化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虽然现在不再需要“囊萤”来夜读了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但萤火虫仍有研究价值。</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萤火虫对环境要求较高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凡是萤火虫种群分布的地区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多植被茂盛、水质干净、空气清新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都是生态环境保护得比较好的地方。</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萤火虫求偶时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雌雄之间会发出特异的闪光信号以吸引异性并交尾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为了便于萤火虫传宗接代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作者建议想办法解决萤火虫停止发光、飞行、求偶的问题。</a:t>
            </a:r>
            <a:endParaRPr lang="zh-CN" altLang="en-US" sz="1695" dirty="0">
              <a:latin typeface="微软雅黑" panose="020B0503020204020204" charset="-122"/>
              <a:ea typeface="微软雅黑" panose="020B0503020204020204" charset="-122"/>
            </a:endParaRPr>
          </a:p>
          <a:p>
            <a:pPr>
              <a:lnSpc>
                <a:spcPct val="12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作者写的是萤火虫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但目的更远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因此才说“萤火虫如是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熊猫如是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白鹤也如是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我们应多想想如何对自然更友好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与万物共存共荣”。</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700400" y="4825605"/>
            <a:ext cx="7619048" cy="7777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00400" y="4874495"/>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为了便于萤火虫传宗接代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作者建议想办法解决萤火虫停止发光、飞行、求偶的问题”曲解文意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文中只是叙述事情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并无建议。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51039" y="2071273"/>
            <a:ext cx="7697024"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赏析科普文的标题艺术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分析“说不尽的萤火虫”这一标题的含义。</a:t>
            </a: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3416345"/>
            <a:ext cx="7619048" cy="19245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3465454"/>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萤火虫对人类来说具有深厚的文化含义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暂时无法说得完。②萤火虫在许多方面具有科学研究的价值和作用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目前尚无法穷尽。③萤火虫及其生存的环境需要保护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任重而道远。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本题考查赏析科普文标题的艺术。要求分析标题的含义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这就要对文本进行深入的理解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再回头厘清“说不尽”的多种意思。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51039" y="2071273"/>
            <a:ext cx="7697024"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赏析科普文的语言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简要分析文中画波浪线部分的语言特色。</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遗憾的是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萤火虫在部分地区已越来越少见。除了自然天敌外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人类成了萤火虫最大的“天敌”。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3638154"/>
            <a:ext cx="7619048" cy="16961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3728" y="3647563"/>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①平实浅显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运用口语加以说明。告诉人们导致萤火虫在部分地区越来越少的原因是自然天敌与人类。②运用比喻手法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用形象的语言把人类比喻成萤火虫最大的“天敌”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说明人类对萤火虫的生存危害最大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到需要反省的时候了。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本题考查赏析科普文的语言。一要注意语言的基本特点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是生动形象还是平实浅显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二要注意有没有运用修辞手法。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21304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分析科普文介绍事物的特征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至今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人类利用了萤火虫的哪些特征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试结合文本简要分析。</a:t>
            </a:r>
            <a:r>
              <a:rPr lang="en-US" altLang="zh-CN" sz="1695" dirty="0">
                <a:latin typeface="微软雅黑" panose="020B0503020204020204" charset="-122"/>
                <a:ea typeface="微软雅黑" panose="020B0503020204020204" charset="-122"/>
              </a:rPr>
              <a:t> 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48260" y="3467428"/>
            <a:ext cx="7619048" cy="1734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6815" y="3466204"/>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①受萤火虫发光器的启发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发明出荧光灯。②萤火虫发光器上有一种锯齿状排列的鳞片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它可以提高发光器的亮度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科学家将其应用在二极管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(LED)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的设计中。③萤火虫特有的虫荧光素酶基因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在基因工程中也越来越多地作为遗传标记的首选来检测基因表达。④利用萤火虫的基因检测癌细胞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还把萤火虫的基因转移到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706755"/>
            <a:chOff x="1594572" y="1803366"/>
            <a:chExt cx="20228628" cy="1836680"/>
          </a:xfrm>
        </p:grpSpPr>
        <p:grpSp>
          <p:nvGrpSpPr>
            <p:cNvPr id="3" name="组合 57"/>
            <p:cNvGrpSpPr/>
            <p:nvPr/>
          </p:nvGrpSpPr>
          <p:grpSpPr>
            <a:xfrm>
              <a:off x="1594572" y="1803366"/>
              <a:ext cx="5500726" cy="1836680"/>
              <a:chOff x="7309612" y="2089118"/>
              <a:chExt cx="5500726" cy="1836680"/>
            </a:xfrm>
          </p:grpSpPr>
          <p:sp>
            <p:nvSpPr>
              <p:cNvPr id="60" name="TextBox 59"/>
              <p:cNvSpPr txBox="1"/>
              <p:nvPr/>
            </p:nvSpPr>
            <p:spPr>
              <a:xfrm>
                <a:off x="7595364" y="2089118"/>
                <a:ext cx="5214974" cy="183668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a:p>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5218" y="2417469"/>
            <a:ext cx="7614556"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zh-CN" altLang="en-US" sz="1695" dirty="0">
                <a:latin typeface="微软雅黑" panose="020B0503020204020204" charset="-122"/>
                <a:ea typeface="微软雅黑" panose="020B0503020204020204" charset="-122"/>
              </a:rPr>
              <a:t>下列对材料二相关内容的理解和分析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A.2011</a:t>
            </a:r>
            <a:r>
              <a:rPr lang="zh-CN" altLang="en-US" sz="1695" dirty="0">
                <a:latin typeface="微软雅黑" panose="020B0503020204020204" charset="-122"/>
                <a:ea typeface="微软雅黑" panose="020B0503020204020204" charset="-122"/>
              </a:rPr>
              <a:t>到</a:t>
            </a:r>
            <a:r>
              <a:rPr lang="en-US" altLang="zh-CN" sz="1695" dirty="0">
                <a:latin typeface="微软雅黑" panose="020B0503020204020204" charset="-122"/>
                <a:ea typeface="微软雅黑" panose="020B0503020204020204" charset="-122"/>
              </a:rPr>
              <a:t>2013</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科研单位遭遇侵权的比例由</a:t>
            </a:r>
            <a:r>
              <a:rPr lang="en-US" altLang="zh-CN" sz="1695" dirty="0">
                <a:latin typeface="微软雅黑" panose="020B0503020204020204" charset="-122"/>
                <a:ea typeface="微软雅黑" panose="020B0503020204020204" charset="-122"/>
              </a:rPr>
              <a:t>25.3%</a:t>
            </a:r>
            <a:r>
              <a:rPr lang="zh-CN" altLang="en-US" sz="1695" dirty="0">
                <a:latin typeface="微软雅黑" panose="020B0503020204020204" charset="-122"/>
                <a:ea typeface="微软雅黑" panose="020B0503020204020204" charset="-122"/>
              </a:rPr>
              <a:t>下降到</a:t>
            </a:r>
            <a:r>
              <a:rPr lang="en-US" altLang="zh-CN" sz="1695" dirty="0">
                <a:latin typeface="微软雅黑" panose="020B0503020204020204" charset="-122"/>
                <a:ea typeface="微软雅黑" panose="020B0503020204020204" charset="-122"/>
              </a:rPr>
              <a:t>13.4%,</a:t>
            </a:r>
            <a:r>
              <a:rPr lang="zh-CN" altLang="en-US" sz="1695" dirty="0">
                <a:latin typeface="微软雅黑" panose="020B0503020204020204" charset="-122"/>
                <a:ea typeface="微软雅黑" panose="020B0503020204020204" charset="-122"/>
              </a:rPr>
              <a:t>降幅较为明显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a:t>
            </a: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年有微小回升</a:t>
            </a:r>
            <a:r>
              <a:rPr lang="en-US" altLang="zh-CN" sz="1695" dirty="0">
                <a:latin typeface="微软雅黑" panose="020B0503020204020204" charset="-122"/>
                <a:ea typeface="微软雅黑" panose="020B0503020204020204" charset="-122"/>
              </a:rPr>
              <a:t>,2015</a:t>
            </a:r>
            <a:r>
              <a:rPr lang="zh-CN" altLang="en-US" sz="1695" dirty="0">
                <a:latin typeface="微软雅黑" panose="020B0503020204020204" charset="-122"/>
                <a:ea typeface="微软雅黑" panose="020B0503020204020204" charset="-122"/>
              </a:rPr>
              <a:t>年则落至</a:t>
            </a:r>
            <a:r>
              <a:rPr lang="en-US" altLang="zh-CN" sz="1695" dirty="0">
                <a:latin typeface="微软雅黑" panose="020B0503020204020204" charset="-122"/>
                <a:ea typeface="微软雅黑" panose="020B0503020204020204" charset="-122"/>
              </a:rPr>
              <a:t>8.4%</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B.2015</a:t>
            </a:r>
            <a:r>
              <a:rPr lang="zh-CN" altLang="en-US" sz="1695" dirty="0">
                <a:latin typeface="微软雅黑" panose="020B0503020204020204" charset="-122"/>
                <a:ea typeface="微软雅黑" panose="020B0503020204020204" charset="-122"/>
              </a:rPr>
              <a:t>年企业和高校遭遇侵权的比例较之以往四年有所提高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总体侵权比例也略有反弹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年各项侵权比例均呈下降态势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总体遭遇侵权比例为</a:t>
            </a:r>
            <a:r>
              <a:rPr lang="en-US" altLang="zh-CN" sz="1695" dirty="0">
                <a:latin typeface="微软雅黑" panose="020B0503020204020204" charset="-122"/>
                <a:ea typeface="微软雅黑" panose="020B0503020204020204" charset="-122"/>
              </a:rPr>
              <a:t>10.7%</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C.2012</a:t>
            </a:r>
            <a:r>
              <a:rPr lang="zh-CN" altLang="en-US" sz="1695" dirty="0">
                <a:latin typeface="微软雅黑" panose="020B0503020204020204" charset="-122"/>
                <a:ea typeface="微软雅黑" panose="020B0503020204020204" charset="-122"/>
              </a:rPr>
              <a:t>至</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比例一直下降的仅有个人遭遇侵权这一项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企业、高校、科研单位以及总体这四项数据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均有回升的现象发生。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专利侵权总体比例的下降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一定程度上体现了我国知识产权保护工作所取得的成效。当然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我国专利数量的快速增长也可能在一定程度上拉低专利侵权的比例。</a:t>
            </a:r>
            <a:endParaRPr lang="zh-CN" altLang="en-US" sz="1695" dirty="0">
              <a:latin typeface="微软雅黑" panose="020B0503020204020204" charset="-122"/>
              <a:ea typeface="微软雅黑" panose="020B0503020204020204" charset="-122"/>
            </a:endParaRPr>
          </a:p>
        </p:txBody>
      </p:sp>
      <p:grpSp>
        <p:nvGrpSpPr>
          <p:cNvPr id="10" name="组合 9"/>
          <p:cNvGrpSpPr/>
          <p:nvPr/>
        </p:nvGrpSpPr>
        <p:grpSpPr>
          <a:xfrm>
            <a:off x="732573" y="1995248"/>
            <a:ext cx="1366904" cy="422221"/>
            <a:chOff x="2074961" y="4329310"/>
            <a:chExt cx="2851804" cy="597458"/>
          </a:xfrm>
        </p:grpSpPr>
        <p:pic>
          <p:nvPicPr>
            <p:cNvPr id="11"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213543" y="4329310"/>
              <a:ext cx="2713222" cy="56428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2071273"/>
            <a:ext cx="7619048" cy="29249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2537" y="2095827"/>
            <a:ext cx="7619048" cy="2470150"/>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玉米中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培育出具有抗病虫害的玉米新品系。⑤水生萤火虫的幼虫吃包括钉螺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血吸虫的唯一宿主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在内的螺类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萤火虫可用来帮助防疫血吸虫病。⑥萤火虫体内的腺甙磷酸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可作为一种优异的检测剂来检测水的污染程度。⑦萤火虫喜欢植被茂盛、水质干净、空气清新的环境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凡是萤火虫种群分布的地区都是环境好的地方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因此萤火虫成为检测生态环境的标志。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本题考查分析科普文介绍事物的特征。先找到关键区域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再筛选主要内容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最后提炼整合。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31818" y="1863002"/>
            <a:ext cx="7614556"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探究评价文本的主要观点和基本倾向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针对“那些曾在林间泽畔‘熠耀宵行’的萤火虫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如今已与我们渐行渐远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靠人工引进不能‘引’来它们的回归”这句话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请谈谈你的理解。</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613592" y="3391796"/>
            <a:ext cx="7753716" cy="18105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56487" y="3449025"/>
            <a:ext cx="7729883"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①人类要警惕萤火虫正在逐渐减少的现象。②人类不能靠违背生物的习性或生长规律的办法来补救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引进萤火虫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不如改善自然环境。③重视保护萤火虫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与萤火虫共存。④应切实制定保护萤火虫生存环境的措施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建立萤火虫生存的生物圈。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本题考查探究评价文本的主要观点和基本倾向。要对这句话做深入的理解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再结合个人的理解进行论述。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nvGraphicFramePr>
        <p:xfrm>
          <a:off x="621728" y="2071273"/>
          <a:ext cx="7775575" cy="3640455"/>
        </p:xfrm>
        <a:graphic>
          <a:graphicData uri="http://schemas.openxmlformats.org/drawingml/2006/table">
            <a:tbl>
              <a:tblPr firstRow="1" firstCol="1" bandRow="1">
                <a:tableStyleId>{5940675A-B579-460E-94D1-54222C63F5DA}</a:tableStyleId>
              </a:tblPr>
              <a:tblGrid>
                <a:gridCol w="388620"/>
                <a:gridCol w="7386955"/>
              </a:tblGrid>
              <a:tr h="10096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定义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科普文也称知识小品文或文艺性说明文。它用小品文的笔调</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即借助某些文学写作手法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将科学内容生动、形象地表达出来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寓严密的科学性、生动的文艺性于一体</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使读者在文学欣赏中获得科学知识</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63080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文章</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特点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把握说明对象及特征。</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阅读科普文</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首先要准确地把握说明对象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理解说明内容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还要重点把握说明对象的特征。这是分析文章的关键。只有准确地把握说明对象的特征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才能深入理解说明对象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以此为突破口</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进而厘清文章的结构层次、中心内容。要准确把握说明对象的特征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必须认真阅读、理解文本的内容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尤其要注意仔细揣摩关键词句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中心句、过渡句、体现作者思路的句子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710281"/>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nvGraphicFramePr>
        <p:xfrm>
          <a:off x="684137" y="2320652"/>
          <a:ext cx="7775575" cy="1682750"/>
        </p:xfrm>
        <a:graphic>
          <a:graphicData uri="http://schemas.openxmlformats.org/drawingml/2006/table">
            <a:tbl>
              <a:tblPr firstRow="1" firstCol="1" bandRow="1">
                <a:tableStyleId>{5940675A-B579-460E-94D1-54222C63F5DA}</a:tableStyleId>
              </a:tblPr>
              <a:tblGrid>
                <a:gridCol w="388620"/>
                <a:gridCol w="7386955"/>
              </a:tblGrid>
              <a:tr h="16827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文章</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特点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厘清结构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分析说明顺序。</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科普文的结构并不复杂。常见的结构形式有“总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概说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具体</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”式、“总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概说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具体</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概说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”式、“分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具体</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概说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”式、并列式、递进式等。常用的说明顺序是逻辑顺序。阅读时要抓住有一定标志性作用的语言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特别是关联词和代词</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710281"/>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9" name="TextBox 10"/>
          <p:cNvSpPr txBox="1"/>
          <p:nvPr/>
        </p:nvSpPr>
        <p:spPr>
          <a:xfrm>
            <a:off x="751039" y="1955453"/>
            <a:ext cx="7614556"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5" name="表格 4"/>
          <p:cNvGraphicFramePr>
            <a:graphicFrameLocks noGrp="1"/>
          </p:cNvGraphicFramePr>
          <p:nvPr/>
        </p:nvGraphicFramePr>
        <p:xfrm>
          <a:off x="684137" y="2320652"/>
          <a:ext cx="7775575" cy="3028950"/>
        </p:xfrm>
        <a:graphic>
          <a:graphicData uri="http://schemas.openxmlformats.org/drawingml/2006/table">
            <a:tbl>
              <a:tblPr firstRow="1" firstCol="1" bandRow="1">
                <a:tableStyleId>{5940675A-B579-460E-94D1-54222C63F5DA}</a:tableStyleId>
              </a:tblPr>
              <a:tblGrid>
                <a:gridCol w="388620"/>
                <a:gridCol w="7386955"/>
              </a:tblGrid>
              <a:tr h="30289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阅读</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方法</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快速浏览文本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捕捉文章话题。科普文有明确的写作对象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是哪一领域的科技知识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有关什么问题的报告</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这是首先必须弄清的。在此基础上</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进一步体会文章写了什么内容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运用了什么方法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具有怎样的特点。</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注意语言特色</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关注文体特征。科普文有语言准确的要求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因此要特别留意那些起限定作用的词语和表示各种判断的副词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注意语言的严谨、准确</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同时科普文有语言生动、形象的要求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因此还要留意科普文的文学性、形象性等特点。</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学会因题读文</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搜索关键信息。科普文是为了普及科技知识的。对这类文本的考查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题干往往直接切入文本的实质内容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比如科普文的手法等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可以根据这些题干的提示或要求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搜索文本关键信息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筛选整合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理解分析</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6" name="Rectangle 1"/>
          <p:cNvSpPr>
            <a:spLocks noChangeArrowheads="1"/>
          </p:cNvSpPr>
          <p:nvPr/>
        </p:nvSpPr>
        <p:spPr bwMode="auto">
          <a:xfrm>
            <a:off x="628586" y="3710281"/>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9" name="TextBox 10"/>
          <p:cNvSpPr txBox="1"/>
          <p:nvPr/>
        </p:nvSpPr>
        <p:spPr>
          <a:xfrm>
            <a:off x="751039" y="1955453"/>
            <a:ext cx="7614556"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247015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题型一　赏析科普文语言</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分析科普文语言特色的考查角度有两个。一是感受语言的整体风格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或概括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或具体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或精练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或详尽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或雅致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或通俗。二是品析语言的生动性与形象性。抓住文中的比喻句、拟人句、描述句、议论句、抒情句等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从语言的形象性、语言的情感、语言的趣味性等各方面品味鉴赏。科普文章的语言除了准确、简明之外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还具有生动活泼的特点。</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11"/>
          <p:cNvSpPr txBox="1"/>
          <p:nvPr/>
        </p:nvSpPr>
        <p:spPr>
          <a:xfrm>
            <a:off x="3851635" y="2348360"/>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bldLvl="0" animBg="1"/>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43841" y="2536293"/>
            <a:ext cx="7697024" cy="431165"/>
          </a:xfrm>
          <a:prstGeom prst="rect">
            <a:avLst/>
          </a:prstGeom>
          <a:noFill/>
        </p:spPr>
        <p:txBody>
          <a:bodyPr wrap="square" rtlCol="0">
            <a:spAutoFit/>
          </a:bodyPr>
          <a:lstStyle/>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11"/>
          <p:cNvSpPr txBox="1"/>
          <p:nvPr/>
        </p:nvSpPr>
        <p:spPr>
          <a:xfrm>
            <a:off x="3851635" y="2010092"/>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36722" y="2985661"/>
          <a:ext cx="7660640" cy="1554480"/>
        </p:xfrm>
        <a:graphic>
          <a:graphicData uri="http://schemas.openxmlformats.org/drawingml/2006/table">
            <a:tbl>
              <a:tblPr firstRow="1" firstCol="1" bandRow="1">
                <a:tableStyleId>{5940675A-B579-460E-94D1-54222C63F5DA}</a:tableStyleId>
              </a:tblPr>
              <a:tblGrid>
                <a:gridCol w="573405"/>
                <a:gridCol w="7087235"/>
              </a:tblGrid>
              <a:tr h="77724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设问</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方式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1. </a:t>
                      </a:r>
                      <a:r>
                        <a:rPr lang="zh-CN" sz="1695" kern="100">
                          <a:solidFill>
                            <a:schemeClr val="tx1"/>
                          </a:solidFill>
                          <a:effectLst/>
                          <a:latin typeface="微软雅黑" panose="020B0503020204020204" charset="-122"/>
                          <a:ea typeface="微软雅黑" panose="020B0503020204020204" charset="-122"/>
                        </a:rPr>
                        <a:t>简要分析文中画线部分的语言特色。</a:t>
                      </a:r>
                      <a:endParaRPr lang="zh-CN" sz="1695" kern="100">
                        <a:solidFill>
                          <a:schemeClr val="tx1"/>
                        </a:solidFill>
                        <a:effectLst/>
                        <a:latin typeface="微软雅黑" panose="020B0503020204020204" charset="-122"/>
                        <a:ea typeface="微软雅黑" panose="020B0503020204020204" charset="-122"/>
                      </a:endParaRPr>
                    </a:p>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2. </a:t>
                      </a:r>
                      <a:r>
                        <a:rPr lang="zh-CN" sz="1695" kern="100">
                          <a:solidFill>
                            <a:schemeClr val="tx1"/>
                          </a:solidFill>
                          <a:effectLst/>
                          <a:latin typeface="微软雅黑" panose="020B0503020204020204" charset="-122"/>
                          <a:ea typeface="微软雅黑" panose="020B0503020204020204" charset="-122"/>
                        </a:rPr>
                        <a:t>第</a:t>
                      </a:r>
                      <a:r>
                        <a:rPr lang="en-US" sz="1695" kern="100">
                          <a:solidFill>
                            <a:schemeClr val="tx1"/>
                          </a:solidFill>
                          <a:effectLst/>
                          <a:latin typeface="微软雅黑" panose="020B0503020204020204" charset="-122"/>
                          <a:ea typeface="微软雅黑" panose="020B0503020204020204" charset="-122"/>
                        </a:rPr>
                        <a:t>③④</a:t>
                      </a:r>
                      <a:r>
                        <a:rPr lang="zh-CN" sz="1695" kern="100">
                          <a:solidFill>
                            <a:schemeClr val="tx1"/>
                          </a:solidFill>
                          <a:effectLst/>
                          <a:latin typeface="微软雅黑" panose="020B0503020204020204" charset="-122"/>
                          <a:ea typeface="微软雅黑" panose="020B0503020204020204" charset="-122"/>
                        </a:rPr>
                        <a:t>段的语言有哪些特点</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请做简要分析</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审题</a:t>
                      </a:r>
                      <a:endParaRPr lang="zh-CN" sz="1695" kern="10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要点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这类题目的题干中往往有“语言特色”“赏析”之类的词语。</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分清赏析语言与理解语句含意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科普文一般是赏析而非理解</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13066" y="1994432"/>
            <a:ext cx="7697024" cy="431165"/>
          </a:xfrm>
          <a:prstGeom prst="rect">
            <a:avLst/>
          </a:prstGeom>
          <a:noFill/>
        </p:spPr>
        <p:txBody>
          <a:bodyPr wrap="square" rtlCol="0">
            <a:spAutoFit/>
          </a:bodyPr>
          <a:lstStyle/>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1883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1"/>
          <p:cNvSpPr>
            <a:spLocks noChangeArrowheads="1"/>
          </p:cNvSpPr>
          <p:nvPr/>
        </p:nvSpPr>
        <p:spPr bwMode="auto">
          <a:xfrm>
            <a:off x="628586" y="3586754"/>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dirty="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77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dirty="0">
              <a:ln>
                <a:noFill/>
              </a:ln>
              <a:solidFill>
                <a:schemeClr val="tx1"/>
              </a:solidFill>
              <a:effectLst/>
              <a:latin typeface="Arial" panose="020B0604020202020204" pitchFamily="34" charset="0"/>
            </a:endParaRPr>
          </a:p>
        </p:txBody>
      </p:sp>
      <p:graphicFrame>
        <p:nvGraphicFramePr>
          <p:cNvPr id="4" name="表格 3"/>
          <p:cNvGraphicFramePr>
            <a:graphicFrameLocks noGrp="1"/>
          </p:cNvGraphicFramePr>
          <p:nvPr/>
        </p:nvGraphicFramePr>
        <p:xfrm>
          <a:off x="613066" y="2468320"/>
          <a:ext cx="7784465" cy="2692400"/>
        </p:xfrm>
        <a:graphic>
          <a:graphicData uri="http://schemas.openxmlformats.org/drawingml/2006/table">
            <a:tbl>
              <a:tblPr firstRow="1" firstCol="1" bandRow="1">
                <a:tableStyleId>{5940675A-B579-460E-94D1-54222C63F5DA}</a:tableStyleId>
              </a:tblPr>
              <a:tblGrid>
                <a:gridCol w="389255"/>
                <a:gridCol w="7395210"/>
              </a:tblGrid>
              <a:tr h="26924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思路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抓关联词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体会语言的准确严谨。如看到“首先”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要想到“其次”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看到“多项条件”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要找到“唯一条件”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看到“所以”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要寻找原因等。</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抓指代词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体会语言的简洁明了。如文中有“这是一个需要解决的难题”“过敏就是这么回事儿”等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阅读时要体会代词“这”指代的内容和语言的简洁性。</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抓描述性词语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体会语言的生动形象性。科普文中常有一些描述性的词语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这类词语可以帮助读者克服阅读障碍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在自然轻松中获取相关知识。</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4. </a:t>
                      </a:r>
                      <a:r>
                        <a:rPr lang="zh-CN" sz="1695" kern="100" dirty="0">
                          <a:solidFill>
                            <a:schemeClr val="tx1"/>
                          </a:solidFill>
                          <a:effectLst/>
                          <a:latin typeface="微软雅黑" panose="020B0503020204020204" charset="-122"/>
                          <a:ea typeface="微软雅黑" panose="020B0503020204020204" charset="-122"/>
                        </a:rPr>
                        <a:t>抓修辞手法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体会语言的鲜明生动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97947"/>
            <a:ext cx="7697024" cy="431165"/>
          </a:xfrm>
          <a:prstGeom prst="rect">
            <a:avLst/>
          </a:prstGeom>
          <a:noFill/>
        </p:spPr>
        <p:txBody>
          <a:bodyPr wrap="square" rtlCol="0">
            <a:spAutoFit/>
          </a:bodyPr>
          <a:lstStyle/>
          <a:p>
            <a:pPr algn="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1883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7" name="Rectangle 1"/>
          <p:cNvSpPr>
            <a:spLocks noChangeArrowheads="1"/>
          </p:cNvSpPr>
          <p:nvPr/>
        </p:nvSpPr>
        <p:spPr bwMode="auto">
          <a:xfrm>
            <a:off x="628586" y="3586754"/>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dirty="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77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dirty="0">
              <a:ln>
                <a:noFill/>
              </a:ln>
              <a:solidFill>
                <a:schemeClr val="tx1"/>
              </a:solidFill>
              <a:effectLst/>
              <a:latin typeface="Arial" panose="020B0604020202020204" pitchFamily="34" charset="0"/>
            </a:endParaRPr>
          </a:p>
        </p:txBody>
      </p:sp>
      <p:graphicFrame>
        <p:nvGraphicFramePr>
          <p:cNvPr id="4" name="表格 3"/>
          <p:cNvGraphicFramePr>
            <a:graphicFrameLocks noGrp="1"/>
          </p:cNvGraphicFramePr>
          <p:nvPr/>
        </p:nvGraphicFramePr>
        <p:xfrm>
          <a:off x="613066" y="2468320"/>
          <a:ext cx="7784465" cy="1346200"/>
        </p:xfrm>
        <a:graphic>
          <a:graphicData uri="http://schemas.openxmlformats.org/drawingml/2006/table">
            <a:tbl>
              <a:tblPr firstRow="1" firstCol="1" bandRow="1">
                <a:tableStyleId>{5940675A-B579-460E-94D1-54222C63F5DA}</a:tableStyleId>
              </a:tblPr>
              <a:tblGrid>
                <a:gridCol w="389255"/>
                <a:gridCol w="7395210"/>
              </a:tblGrid>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步骤</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明确用了什么手法或使用了哪些关键性词语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是为了严谨还是为了生动。</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结合具体内容分析写出了说明对象的什么特点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或运用这些词语修饰限制了什么内容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使表达更准确、严谨。</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指明表达效果或作用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5252"/>
            <a:ext cx="7697024" cy="348932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种子萌芽从汲取水分开始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种子首先膨胀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胚部接着生长。①</a:t>
            </a:r>
            <a:r>
              <a:rPr lang="zh-CN" altLang="en-US" sz="1695" u="sng" kern="100" dirty="0">
                <a:latin typeface="微软雅黑" panose="020B0503020204020204" charset="-122"/>
                <a:ea typeface="微软雅黑" panose="020B0503020204020204" charset="-122"/>
                <a:cs typeface="Courier New" panose="02070309020205020404" pitchFamily="49" charset="0"/>
              </a:rPr>
              <a:t>发芽就像分娩</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一旦启动就是个不可逆的过程</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因此发芽的时机攸关生死</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种子早已演化出各式各样的手段找对时机。</a:t>
            </a:r>
            <a:r>
              <a:rPr lang="zh-CN" altLang="en-US" sz="1695" kern="100" dirty="0">
                <a:latin typeface="微软雅黑" panose="020B0503020204020204" charset="-122"/>
                <a:ea typeface="微软雅黑" panose="020B0503020204020204" charset="-122"/>
                <a:cs typeface="Courier New" panose="02070309020205020404" pitchFamily="49" charset="0"/>
              </a:rPr>
              <a:t>杨树和柳树的种子寿命极短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若没有在散播后几个小时内找到湿泥地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就会死亡。热带雨林中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许多树木结的大型种子如果没有在几周内发芽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就会腐败。对这些物种来说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要掌握正确的发芽时机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得先掌握正确的结籽时机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因为种子一旦成熟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保存期限是很短的。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2071273"/>
            <a:ext cx="7619048" cy="24383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120383"/>
            <a:ext cx="7619048"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本题考查对材料相关内容的理解和分析能力。“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2015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年企业和高校遭遇侵权的比例较之以往四年有所提高”错。据材料二可知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,2015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年企业和高校遭遇侵权的比例较之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2011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2012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年有所降低。</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5252"/>
            <a:ext cx="7697024" cy="38296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很多种子的招数更了不起。植物可借由远古演化而来的光感受体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光敏素分子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感知光线。光敏素分子有两种形式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可彼此转换。一种称为</a:t>
            </a:r>
            <a:r>
              <a:rPr lang="en-US" altLang="zh-CN" sz="1695" kern="100" dirty="0" err="1">
                <a:latin typeface="微软雅黑" panose="020B0503020204020204" charset="-122"/>
                <a:ea typeface="微软雅黑" panose="020B0503020204020204" charset="-122"/>
                <a:cs typeface="Courier New" panose="02070309020205020404" pitchFamily="49" charset="0"/>
              </a:rPr>
              <a:t>Pr</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吸收红光后转换成另一种形式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称为</a:t>
            </a:r>
            <a:r>
              <a:rPr lang="en-US" altLang="zh-CN" sz="1695" kern="100" dirty="0" err="1">
                <a:latin typeface="微软雅黑" panose="020B0503020204020204" charset="-122"/>
                <a:ea typeface="微软雅黑" panose="020B0503020204020204" charset="-122"/>
                <a:cs typeface="Courier New" panose="02070309020205020404" pitchFamily="49" charset="0"/>
              </a:rPr>
              <a:t>Pfr,Pfr</a:t>
            </a:r>
            <a:r>
              <a:rPr lang="zh-CN" altLang="en-US" sz="1695" kern="100" dirty="0">
                <a:latin typeface="微软雅黑" panose="020B0503020204020204" charset="-122"/>
                <a:ea typeface="微软雅黑" panose="020B0503020204020204" charset="-122"/>
                <a:cs typeface="Courier New" panose="02070309020205020404" pitchFamily="49" charset="0"/>
              </a:rPr>
              <a:t>吸收远红光后再转回</a:t>
            </a:r>
            <a:r>
              <a:rPr lang="en-US" altLang="zh-CN" sz="1695" kern="100" dirty="0" err="1">
                <a:latin typeface="微软雅黑" panose="020B0503020204020204" charset="-122"/>
                <a:ea typeface="微软雅黑" panose="020B0503020204020204" charset="-122"/>
                <a:cs typeface="Courier New" panose="02070309020205020404" pitchFamily="49" charset="0"/>
              </a:rPr>
              <a:t>Pr</a:t>
            </a:r>
            <a:r>
              <a:rPr lang="zh-CN" altLang="en-US" sz="1695" kern="100" dirty="0">
                <a:latin typeface="微软雅黑" panose="020B0503020204020204" charset="-122"/>
                <a:ea typeface="微软雅黑" panose="020B0503020204020204" charset="-122"/>
                <a:cs typeface="Courier New" panose="02070309020205020404" pitchFamily="49" charset="0"/>
              </a:rPr>
              <a:t>型分子。</a:t>
            </a:r>
            <a:r>
              <a:rPr lang="en-US" altLang="zh-CN" sz="1695" kern="100" dirty="0" err="1">
                <a:latin typeface="微软雅黑" panose="020B0503020204020204" charset="-122"/>
                <a:ea typeface="微软雅黑" panose="020B0503020204020204" charset="-122"/>
                <a:cs typeface="Courier New" panose="02070309020205020404" pitchFamily="49" charset="0"/>
              </a:rPr>
              <a:t>Pr</a:t>
            </a:r>
            <a:r>
              <a:rPr lang="zh-CN" altLang="en-US" sz="1695" kern="100" dirty="0">
                <a:latin typeface="微软雅黑" panose="020B0503020204020204" charset="-122"/>
                <a:ea typeface="微软雅黑" panose="020B0503020204020204" charset="-122"/>
                <a:cs typeface="Courier New" panose="02070309020205020404" pitchFamily="49" charset="0"/>
              </a:rPr>
              <a:t>对</a:t>
            </a:r>
            <a:r>
              <a:rPr lang="en-US" altLang="zh-CN" sz="1695" kern="100" dirty="0" err="1">
                <a:latin typeface="微软雅黑" panose="020B0503020204020204" charset="-122"/>
                <a:ea typeface="微软雅黑" panose="020B0503020204020204" charset="-122"/>
                <a:cs typeface="Courier New" panose="02070309020205020404" pitchFamily="49" charset="0"/>
              </a:rPr>
              <a:t>Pfr</a:t>
            </a:r>
            <a:r>
              <a:rPr lang="zh-CN" altLang="en-US" sz="1695" kern="100" dirty="0">
                <a:latin typeface="微软雅黑" panose="020B0503020204020204" charset="-122"/>
                <a:ea typeface="微软雅黑" panose="020B0503020204020204" charset="-122"/>
                <a:cs typeface="Courier New" panose="02070309020205020404" pitchFamily="49" charset="0"/>
              </a:rPr>
              <a:t>的比率是由接收多少这两种不同波长的光而定。这种</a:t>
            </a:r>
            <a:r>
              <a:rPr lang="en-US" altLang="zh-CN" sz="1695" kern="100" dirty="0" err="1">
                <a:latin typeface="微软雅黑" panose="020B0503020204020204" charset="-122"/>
                <a:ea typeface="微软雅黑" panose="020B0503020204020204" charset="-122"/>
                <a:cs typeface="Courier New" panose="02070309020205020404" pitchFamily="49" charset="0"/>
              </a:rPr>
              <a:t>Pr</a:t>
            </a:r>
            <a:r>
              <a:rPr lang="zh-CN" altLang="en-US" sz="1695" kern="100" dirty="0">
                <a:latin typeface="微软雅黑" panose="020B0503020204020204" charset="-122"/>
                <a:ea typeface="微软雅黑" panose="020B0503020204020204" charset="-122"/>
                <a:cs typeface="Courier New" panose="02070309020205020404" pitchFamily="49" charset="0"/>
              </a:rPr>
              <a:t>对</a:t>
            </a:r>
            <a:r>
              <a:rPr lang="en-US" altLang="zh-CN" sz="1695" kern="100" dirty="0" err="1">
                <a:latin typeface="微软雅黑" panose="020B0503020204020204" charset="-122"/>
                <a:ea typeface="微软雅黑" panose="020B0503020204020204" charset="-122"/>
                <a:cs typeface="Courier New" panose="02070309020205020404" pitchFamily="49" charset="0"/>
              </a:rPr>
              <a:t>Pfr</a:t>
            </a:r>
            <a:r>
              <a:rPr lang="zh-CN" altLang="en-US" sz="1695" kern="100" dirty="0">
                <a:latin typeface="微软雅黑" panose="020B0503020204020204" charset="-122"/>
                <a:ea typeface="微软雅黑" panose="020B0503020204020204" charset="-122"/>
                <a:cs typeface="Courier New" panose="02070309020205020404" pitchFamily="49" charset="0"/>
              </a:rPr>
              <a:t>的比率提供了地方环境的信息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对植物来说极为重要。②</a:t>
            </a:r>
            <a:r>
              <a:rPr lang="zh-CN" altLang="en-US" sz="1695" u="sng" kern="100" dirty="0">
                <a:latin typeface="微软雅黑" panose="020B0503020204020204" charset="-122"/>
                <a:ea typeface="微软雅黑" panose="020B0503020204020204" charset="-122"/>
                <a:cs typeface="Courier New" panose="02070309020205020404" pitchFamily="49" charset="0"/>
              </a:rPr>
              <a:t>未被遮蔽的日光</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红光</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远红光的比率为</a:t>
            </a:r>
            <a:r>
              <a:rPr lang="en-US" altLang="zh-CN" sz="1695" u="sng" kern="100" dirty="0">
                <a:latin typeface="微软雅黑" panose="020B0503020204020204" charset="-122"/>
                <a:ea typeface="微软雅黑" panose="020B0503020204020204" charset="-122"/>
                <a:cs typeface="Courier New" panose="02070309020205020404" pitchFamily="49" charset="0"/>
              </a:rPr>
              <a:t>1,</a:t>
            </a:r>
            <a:r>
              <a:rPr lang="zh-CN" altLang="en-US" sz="1695" u="sng" kern="100" dirty="0">
                <a:latin typeface="微软雅黑" panose="020B0503020204020204" charset="-122"/>
                <a:ea typeface="微软雅黑" panose="020B0503020204020204" charset="-122"/>
                <a:cs typeface="Courier New" panose="02070309020205020404" pitchFamily="49" charset="0"/>
              </a:rPr>
              <a:t>然而</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阳光穿过树叶后</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大部分红光为树叶所吸收</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这时比率远小于</a:t>
            </a:r>
            <a:r>
              <a:rPr lang="en-US" altLang="zh-CN" sz="1695" u="sng" kern="100" dirty="0">
                <a:latin typeface="微软雅黑" panose="020B0503020204020204" charset="-122"/>
                <a:ea typeface="微软雅黑" panose="020B0503020204020204" charset="-122"/>
                <a:cs typeface="Courier New" panose="02070309020205020404" pitchFamily="49" charset="0"/>
              </a:rPr>
              <a:t>1</a:t>
            </a:r>
            <a:r>
              <a:rPr lang="zh-CN" altLang="en-US"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植物透过</a:t>
            </a:r>
            <a:r>
              <a:rPr lang="en-US" altLang="zh-CN" sz="1695" kern="100" dirty="0" err="1">
                <a:latin typeface="微软雅黑" panose="020B0503020204020204" charset="-122"/>
                <a:ea typeface="微软雅黑" panose="020B0503020204020204" charset="-122"/>
                <a:cs typeface="Courier New" panose="02070309020205020404" pitchFamily="49" charset="0"/>
              </a:rPr>
              <a:t>Pr</a:t>
            </a:r>
            <a:r>
              <a:rPr lang="zh-CN" altLang="en-US" sz="1695" kern="100" dirty="0">
                <a:latin typeface="微软雅黑" panose="020B0503020204020204" charset="-122"/>
                <a:ea typeface="微软雅黑" panose="020B0503020204020204" charset="-122"/>
                <a:cs typeface="Courier New" panose="02070309020205020404" pitchFamily="49" charset="0"/>
              </a:rPr>
              <a:t>对</a:t>
            </a:r>
            <a:r>
              <a:rPr lang="en-US" altLang="zh-CN" sz="1695" kern="100" dirty="0" err="1">
                <a:latin typeface="微软雅黑" panose="020B0503020204020204" charset="-122"/>
                <a:ea typeface="微软雅黑" panose="020B0503020204020204" charset="-122"/>
                <a:cs typeface="Courier New" panose="02070309020205020404" pitchFamily="49" charset="0"/>
              </a:rPr>
              <a:t>Pfr</a:t>
            </a:r>
            <a:r>
              <a:rPr lang="zh-CN" altLang="en-US" sz="1695" kern="100" dirty="0">
                <a:latin typeface="微软雅黑" panose="020B0503020204020204" charset="-122"/>
                <a:ea typeface="微软雅黑" panose="020B0503020204020204" charset="-122"/>
                <a:cs typeface="Courier New" panose="02070309020205020404" pitchFamily="49" charset="0"/>
              </a:rPr>
              <a:t>比率能侦测到光的改变。由此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植物利用光敏素察觉邻近植物的位置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调整自己的生长以避开邻近植物。同样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种子如果暴露在透过叶子照射的阳光中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就不发芽。与其在其他植物的遮蔽下发芽、长出难以存活的幼苗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还不如维持休眠状态。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613592" y="1773681"/>
            <a:ext cx="7838346" cy="1053465"/>
          </a:xfrm>
          <a:prstGeom prst="rect">
            <a:avLst/>
          </a:prstGeom>
          <a:noFill/>
          <a:ln w="9525">
            <a:noFill/>
            <a:miter lim="800000"/>
          </a:ln>
          <a:effectLst/>
        </p:spPr>
        <p:txBody>
          <a:bodyPr vert="horz" wrap="square" lIns="35186" tIns="17593" rIns="35186" bIns="17593" numCol="1" anchor="ctr" anchorCtr="0" compatLnSpc="1">
            <a:spAutoFit/>
          </a:bodyPr>
          <a:lstStyle/>
          <a:p>
            <a:pPr lvl="0" indent="268605" defTabSz="914400" eaLnBrk="0" hangingPunct="0">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cs typeface="Times New Roman" panose="02020603050405020304" pitchFamily="18" charset="0"/>
              </a:rPr>
              <a:t>简要分析文中画线部分的语言特色。</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_______________________________________________________________________________</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83020" y="2891303"/>
            <a:ext cx="7614556" cy="2622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33533" y="2954787"/>
            <a:ext cx="7453642" cy="2470150"/>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运用拟人的修辞手法和打比方的说明方法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把发芽比作分娩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生动形象地说明种子发芽时机的重要性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运用列数字的说明方法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通过红光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远红光比率的变化准确而具体地说明光的改变。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此题考查鉴赏科普文的语言。可从手法和内容等角度进行分析。第①句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从手法看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作者把种子的发芽行为比作人类的分娩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形象贴切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然后把种子适合发芽的条件说成种子的主动选择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是拟人手法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生动形象。在第②句中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作者通过列数字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说明了光的变化。</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06904" y="2828518"/>
            <a:ext cx="7697024" cy="3457575"/>
          </a:xfrm>
          <a:prstGeom prst="rect">
            <a:avLst/>
          </a:prstGeom>
          <a:noFill/>
        </p:spPr>
        <p:txBody>
          <a:bodyPr wrap="square" rtlCol="0">
            <a:spAutoFit/>
          </a:bodyPr>
          <a:lstStyle/>
          <a:p>
            <a:pPr algn="ct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 科普文中常见的几种表现手法</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举例子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举出实际事例来说明事物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使所要说明的事物具体化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使文章表达的意思更明确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更生动形象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更具体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更详细。</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引资料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可引用一些文献资料、诗词、俗语、名人名言等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使文章更具说服力。</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作比较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将两种类别相同或不同的事物、现象加以比较来说明事物的特征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使读者通过比较得到具体而鲜明的印象。</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列数字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能从数量上说明事物特征或事理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最精确、最科学、最有说服力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令读者信服。</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TextBox 7"/>
          <p:cNvSpPr txBox="1"/>
          <p:nvPr/>
        </p:nvSpPr>
        <p:spPr>
          <a:xfrm>
            <a:off x="739540" y="1987751"/>
            <a:ext cx="7697024" cy="431165"/>
          </a:xfrm>
          <a:prstGeom prst="rect">
            <a:avLst/>
          </a:prstGeom>
          <a:noFill/>
        </p:spPr>
        <p:txBody>
          <a:bodyPr wrap="square" rtlCol="0">
            <a:spAutoFit/>
          </a:bodyPr>
          <a:lstStyle/>
          <a:p>
            <a:pPr>
              <a:lnSpc>
                <a:spcPct val="130000"/>
              </a:lnSpc>
              <a:spcAft>
                <a:spcPts val="0"/>
              </a:spcAft>
            </a:pPr>
            <a:r>
              <a:rPr lang="zh-CN" altLang="en-US" sz="1695" b="1" dirty="0">
                <a:latin typeface="微软雅黑" panose="020B0503020204020204" charset="-122"/>
                <a:ea typeface="微软雅黑" panose="020B0503020204020204" charset="-122"/>
              </a:rPr>
              <a:t>题型二　分析科普文表现手法</a:t>
            </a:r>
            <a:endParaRPr lang="zh-CN" altLang="en-US" sz="1540" b="1"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851635" y="2430711"/>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88147"/>
            <a:ext cx="7697024" cy="27781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分类别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依照事物的种类逐一加以说明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好处是条理清晰、一目了然。</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打比方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通过比喻的修辞手法来说明事物特征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利用两种不同事物之间的相似之处作比较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以突出事物的性状特点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增强说明的形象性和生动性。</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7. </a:t>
            </a:r>
            <a:r>
              <a:rPr lang="zh-CN" altLang="en-US" sz="1695" dirty="0">
                <a:latin typeface="微软雅黑" panose="020B0503020204020204" charset="-122"/>
                <a:ea typeface="微软雅黑" panose="020B0503020204020204" charset="-122"/>
              </a:rPr>
              <a:t>下定义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能准确揭示事物的本质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使人们在阅读时对抽象的字词能够更加明白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理解透彻。</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8. </a:t>
            </a:r>
            <a:r>
              <a:rPr lang="zh-CN" altLang="en-US" sz="1695" dirty="0">
                <a:latin typeface="微软雅黑" panose="020B0503020204020204" charset="-122"/>
                <a:ea typeface="微软雅黑" panose="020B0503020204020204" charset="-122"/>
              </a:rPr>
              <a:t>作诠释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从一个侧面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对事物的某一个特点做些一般性的解释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使读者在阅读时对抽象的内容能够理解得更加明确。</a:t>
            </a:r>
            <a:endParaRPr lang="zh-CN" altLang="en-US" sz="1695" dirty="0">
              <a:latin typeface="微软雅黑" panose="020B0503020204020204" charset="-122"/>
              <a:ea typeface="微软雅黑" panose="020B0503020204020204" charset="-122"/>
            </a:endParaRPr>
          </a:p>
          <a:p>
            <a:pPr>
              <a:lnSpc>
                <a:spcPct val="130000"/>
              </a:lnSpc>
            </a:pP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28586" y="245846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2" name="TextBox 11"/>
          <p:cNvSpPr txBox="1"/>
          <p:nvPr/>
        </p:nvSpPr>
        <p:spPr>
          <a:xfrm>
            <a:off x="3574548" y="2209817"/>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58724" y="2853937"/>
          <a:ext cx="7903210" cy="1922780"/>
        </p:xfrm>
        <a:graphic>
          <a:graphicData uri="http://schemas.openxmlformats.org/drawingml/2006/table">
            <a:tbl>
              <a:tblPr firstRow="1" firstCol="1" bandRow="1">
                <a:tableStyleId>{5940675A-B579-460E-94D1-54222C63F5DA}</a:tableStyleId>
              </a:tblPr>
              <a:tblGrid>
                <a:gridCol w="1061720"/>
                <a:gridCol w="6841490"/>
              </a:tblGrid>
              <a:tr h="124968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文章是运用了怎样的手法达到风趣幽默的说明效果的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请简要分析。</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这篇文章某段引用了大量的数据</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有什么好处</a:t>
                      </a:r>
                      <a:r>
                        <a:rPr lang="en-US" altLang="zh-CN" sz="1695" kern="100" dirty="0">
                          <a:effectLst/>
                          <a:latin typeface="微软雅黑" panose="020B0503020204020204" charset="-122"/>
                          <a:ea typeface="微软雅黑" panose="020B0503020204020204" charset="-122"/>
                        </a:rPr>
                        <a:t>?</a:t>
                      </a:r>
                      <a:endParaRPr lang="en-US" altLang="zh-CN"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这段文字的主要表现手法是什么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有什么表达效果</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审题要点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抓住题干中的“手法”或“效果”之类的词语</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确定题型。</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结合文本的具体内容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确定是哪种手法或哪几种手法</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40527" y="193861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78528" y="2356679"/>
          <a:ext cx="7736840" cy="1554480"/>
        </p:xfrm>
        <a:graphic>
          <a:graphicData uri="http://schemas.openxmlformats.org/drawingml/2006/table">
            <a:tbl>
              <a:tblPr firstRow="1" firstCol="1" bandRow="1">
                <a:tableStyleId>{5940675A-B579-460E-94D1-54222C63F5DA}</a:tableStyleId>
              </a:tblPr>
              <a:tblGrid>
                <a:gridCol w="386715"/>
                <a:gridCol w="7350125"/>
              </a:tblGrid>
              <a:tr h="1554480">
                <a:tc>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50000"/>
                        </a:lnSpc>
                        <a:spcAft>
                          <a:spcPts val="0"/>
                        </a:spcAft>
                      </a:pPr>
                      <a:r>
                        <a:rPr lang="zh-CN" altLang="en-US"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步骤</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第一步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根据文本内容和提问的暗示</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确定文本的表现手法。</a:t>
                      </a:r>
                      <a:endParaRPr lang="zh-CN" altLang="en-US" sz="1695" kern="100" dirty="0">
                        <a:effectLst/>
                        <a:latin typeface="微软雅黑" panose="020B0503020204020204" charset="-122"/>
                        <a:ea typeface="微软雅黑" panose="020B0503020204020204" charset="-122"/>
                      </a:endParaRPr>
                    </a:p>
                    <a:p>
                      <a:pPr>
                        <a:lnSpc>
                          <a:spcPct val="150000"/>
                        </a:lnSpc>
                        <a:spcAft>
                          <a:spcPts val="0"/>
                        </a:spcAft>
                      </a:pPr>
                      <a:r>
                        <a:rPr lang="zh-CN" altLang="en-US" sz="1695" kern="100" dirty="0">
                          <a:effectLst/>
                          <a:latin typeface="微软雅黑" panose="020B0503020204020204" charset="-122"/>
                          <a:ea typeface="微软雅黑" panose="020B0503020204020204" charset="-122"/>
                        </a:rPr>
                        <a:t>　第二步</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结合具体的内容分析表现手法的作用</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注意手法本身的作用和对文章主旨的作用</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382968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调查显示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在被调查人群中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a:t>
            </a:r>
            <a:r>
              <a:rPr lang="en-US" altLang="zh-CN" sz="1695" kern="100" dirty="0">
                <a:latin typeface="微软雅黑" panose="020B0503020204020204" charset="-122"/>
                <a:ea typeface="微软雅黑" panose="020B0503020204020204" charset="-122"/>
                <a:cs typeface="Courier New" panose="02070309020205020404" pitchFamily="49" charset="0"/>
              </a:rPr>
              <a:t>51.36%</a:t>
            </a:r>
            <a:r>
              <a:rPr lang="zh-CN" altLang="en-US" sz="1695" kern="100" dirty="0">
                <a:latin typeface="微软雅黑" panose="020B0503020204020204" charset="-122"/>
                <a:ea typeface="微软雅黑" panose="020B0503020204020204" charset="-122"/>
                <a:cs typeface="Courier New" panose="02070309020205020404" pitchFamily="49" charset="0"/>
              </a:rPr>
              <a:t>的新生代进城务工人员拥有高中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含职业教育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以上学历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学历较老一代明显提升。</a:t>
            </a:r>
            <a:r>
              <a:rPr lang="en-US" altLang="zh-CN" sz="1695" kern="100" dirty="0">
                <a:latin typeface="微软雅黑" panose="020B0503020204020204" charset="-122"/>
                <a:ea typeface="微软雅黑" panose="020B0503020204020204" charset="-122"/>
                <a:cs typeface="Courier New" panose="02070309020205020404" pitchFamily="49" charset="0"/>
              </a:rPr>
              <a:t>52.43%</a:t>
            </a:r>
            <a:r>
              <a:rPr lang="zh-CN" altLang="en-US" sz="1695" kern="100" dirty="0">
                <a:latin typeface="微软雅黑" panose="020B0503020204020204" charset="-122"/>
                <a:ea typeface="微软雅黑" panose="020B0503020204020204" charset="-122"/>
                <a:cs typeface="Courier New" panose="02070309020205020404" pitchFamily="49" charset="0"/>
              </a:rPr>
              <a:t>的新生代进城务工人员对未来发展有信心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对工作的选择从以经济为主向以发展前景为主转移。他们大多没有务农经历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家庭生活压力小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凭兴趣选工作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吃苦耐劳精神下降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对工作挑剔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满意度低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愿意到工作轻松、地位高、有趣的岗位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所以跳槽频率高。调查表明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新生代进城务工人员职业流动频率是老一代的近</a:t>
            </a:r>
            <a:r>
              <a:rPr lang="en-US" altLang="zh-CN" sz="1695" kern="100" dirty="0">
                <a:latin typeface="微软雅黑" panose="020B0503020204020204" charset="-122"/>
                <a:ea typeface="微软雅黑" panose="020B0503020204020204" charset="-122"/>
                <a:cs typeface="Courier New" panose="02070309020205020404" pitchFamily="49" charset="0"/>
              </a:rPr>
              <a:t>6</a:t>
            </a:r>
            <a:r>
              <a:rPr lang="zh-CN" altLang="en-US" sz="1695" kern="100" dirty="0">
                <a:latin typeface="微软雅黑" panose="020B0503020204020204" charset="-122"/>
                <a:ea typeface="微软雅黑" panose="020B0503020204020204" charset="-122"/>
                <a:cs typeface="Courier New" panose="02070309020205020404" pitchFamily="49" charset="0"/>
              </a:rPr>
              <a:t>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与此同时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新生代进城务工人员的消费方式前卫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对高档、时尚商品有强烈的消费欲望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休闲消费显著增加。调查发现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将近</a:t>
            </a:r>
            <a:r>
              <a:rPr lang="en-US" altLang="zh-CN" sz="1695" kern="100" dirty="0">
                <a:latin typeface="微软雅黑" panose="020B0503020204020204" charset="-122"/>
                <a:ea typeface="微软雅黑" panose="020B0503020204020204" charset="-122"/>
                <a:cs typeface="Courier New" panose="02070309020205020404" pitchFamily="49" charset="0"/>
              </a:rPr>
              <a:t>100%</a:t>
            </a:r>
            <a:r>
              <a:rPr lang="zh-CN" altLang="en-US" sz="1695" kern="100" dirty="0">
                <a:latin typeface="微软雅黑" panose="020B0503020204020204" charset="-122"/>
                <a:ea typeface="微软雅黑" panose="020B0503020204020204" charset="-122"/>
                <a:cs typeface="Courier New" panose="02070309020205020404" pitchFamily="49" charset="0"/>
              </a:rPr>
              <a:t>的新生代进城务工人员拥有手</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280987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很多人拥有自己的个人电脑。他们虽然很关心城市发展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热心建言献策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但对社会活动的参与度并不高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a:t>
            </a:r>
            <a:r>
              <a:rPr lang="en-US" altLang="zh-CN" sz="1695" kern="100" dirty="0">
                <a:latin typeface="微软雅黑" panose="020B0503020204020204" charset="-122"/>
                <a:ea typeface="微软雅黑" panose="020B0503020204020204" charset="-122"/>
                <a:cs typeface="Courier New" panose="02070309020205020404" pitchFamily="49" charset="0"/>
              </a:rPr>
              <a:t>62.19%</a:t>
            </a:r>
            <a:r>
              <a:rPr lang="zh-CN" altLang="en-US" sz="1695" kern="100" dirty="0">
                <a:latin typeface="微软雅黑" panose="020B0503020204020204" charset="-122"/>
                <a:ea typeface="微软雅黑" panose="020B0503020204020204" charset="-122"/>
                <a:cs typeface="Courier New" panose="02070309020205020404" pitchFamily="49" charset="0"/>
              </a:rPr>
              <a:t>的受访者未参加过各类社区活动</a:t>
            </a:r>
            <a:r>
              <a:rPr lang="en-US" altLang="zh-CN" sz="1695" kern="100" dirty="0">
                <a:latin typeface="微软雅黑" panose="020B0503020204020204" charset="-122"/>
                <a:ea typeface="微软雅黑" panose="020B0503020204020204" charset="-122"/>
                <a:cs typeface="Courier New" panose="02070309020205020404" pitchFamily="49" charset="0"/>
              </a:rPr>
              <a:t>,88.65%</a:t>
            </a:r>
            <a:r>
              <a:rPr lang="zh-CN" altLang="en-US" sz="1695" kern="100" dirty="0">
                <a:latin typeface="微软雅黑" panose="020B0503020204020204" charset="-122"/>
                <a:ea typeface="微软雅黑" panose="020B0503020204020204" charset="-122"/>
                <a:cs typeface="Courier New" panose="02070309020205020404" pitchFamily="49" charset="0"/>
              </a:rPr>
              <a:t>的受访者未参加过选举活动。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调查显示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a:t>
            </a:r>
            <a:r>
              <a:rPr lang="en-US" altLang="zh-CN" sz="1695" kern="100" dirty="0">
                <a:latin typeface="微软雅黑" panose="020B0503020204020204" charset="-122"/>
                <a:ea typeface="微软雅黑" panose="020B0503020204020204" charset="-122"/>
                <a:cs typeface="Courier New" panose="02070309020205020404" pitchFamily="49" charset="0"/>
              </a:rPr>
              <a:t>60.12%</a:t>
            </a:r>
            <a:r>
              <a:rPr lang="zh-CN" altLang="en-US" sz="1695" kern="100" dirty="0">
                <a:latin typeface="微软雅黑" panose="020B0503020204020204" charset="-122"/>
                <a:ea typeface="微软雅黑" panose="020B0503020204020204" charset="-122"/>
                <a:cs typeface="Courier New" panose="02070309020205020404" pitchFamily="49" charset="0"/>
              </a:rPr>
              <a:t>的新生代进城务工人员“想要成为城市中的一员”或“已经成为城市中的一员”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但仅有</a:t>
            </a:r>
            <a:r>
              <a:rPr lang="en-US" altLang="zh-CN" sz="1695" kern="100" dirty="0">
                <a:latin typeface="微软雅黑" panose="020B0503020204020204" charset="-122"/>
                <a:ea typeface="微软雅黑" panose="020B0503020204020204" charset="-122"/>
                <a:cs typeface="Courier New" panose="02070309020205020404" pitchFamily="49" charset="0"/>
              </a:rPr>
              <a:t>28.15%</a:t>
            </a:r>
            <a:r>
              <a:rPr lang="zh-CN" altLang="en-US" sz="1695" kern="100" dirty="0">
                <a:latin typeface="微软雅黑" panose="020B0503020204020204" charset="-122"/>
                <a:ea typeface="微软雅黑" panose="020B0503020204020204" charset="-122"/>
                <a:cs typeface="Courier New" panose="02070309020205020404" pitchFamily="49" charset="0"/>
              </a:rPr>
              <a:t>的新生代进城务工人员平时与城市居民有交往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其中主要交往对象为“当地人”的只占</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大多数在城市工作的新生代进城务工人员的交友圈仅限于同乡、同学、亲戚和同事。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这三段文字运用的主要手法是什么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作者采用这一手法具有怎样的表达效果</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849424" y="3164697"/>
            <a:ext cx="7614556" cy="20930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89802" y="3295176"/>
            <a:ext cx="7453642"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这三段文字主要运用了列数字和作比较的手法。通过一系列的数字说明了新生代进城务工人员的特点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又用作比较的手法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将他们与老一代进城务工人员对比、将自身的愿望和做法进行对比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说明他们的变化与特点。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此题考查科普文的表现手法。这段文字采用的手法比较明显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即列数字和作比较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这也是这类文体常用的手法。其表达效果要结合作者的写作意图分析。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8592" y="2043892"/>
            <a:ext cx="7727511" cy="431165"/>
          </a:xfrm>
          <a:prstGeom prst="rect">
            <a:avLst/>
          </a:prstGeom>
          <a:noFill/>
        </p:spPr>
        <p:txBody>
          <a:bodyPr wrap="square" rtlCol="0">
            <a:spAutoFit/>
          </a:bodyPr>
          <a:lstStyle/>
          <a:p>
            <a:pPr>
              <a:lnSpc>
                <a:spcPct val="130000"/>
              </a:lnSpc>
              <a:spcAft>
                <a:spcPts val="0"/>
              </a:spcAft>
            </a:pPr>
            <a:r>
              <a:rPr lang="zh-CN" altLang="en-US" sz="1695" b="1" dirty="0">
                <a:latin typeface="微软雅黑" panose="020B0503020204020204" charset="-122"/>
                <a:ea typeface="微软雅黑" panose="020B0503020204020204" charset="-122"/>
              </a:rPr>
              <a:t>题型三　把握科普文结构</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796217" y="2388705"/>
            <a:ext cx="1108348"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44577" y="3007939"/>
          <a:ext cx="7886700" cy="1682750"/>
        </p:xfrm>
        <a:graphic>
          <a:graphicData uri="http://schemas.openxmlformats.org/drawingml/2006/table">
            <a:tbl>
              <a:tblPr firstRow="1" firstCol="1" bandRow="1">
                <a:tableStyleId>{5940675A-B579-460E-94D1-54222C63F5DA}</a:tableStyleId>
              </a:tblPr>
              <a:tblGrid>
                <a:gridCol w="507365"/>
                <a:gridCol w="7379335"/>
              </a:tblGrid>
              <a:tr h="10096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设问</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方式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1. </a:t>
                      </a:r>
                      <a:r>
                        <a:rPr lang="zh-CN" sz="1695" kern="100">
                          <a:solidFill>
                            <a:schemeClr val="tx1"/>
                          </a:solidFill>
                          <a:effectLst/>
                          <a:latin typeface="微软雅黑" panose="020B0503020204020204" charset="-122"/>
                          <a:ea typeface="微软雅黑" panose="020B0503020204020204" charset="-122"/>
                        </a:rPr>
                        <a:t>简析第</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段在全文中的作用。</a:t>
                      </a:r>
                      <a:endParaRPr lang="zh-CN" sz="1695" kern="10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2. </a:t>
                      </a:r>
                      <a:r>
                        <a:rPr lang="zh-CN" sz="1695" kern="100">
                          <a:solidFill>
                            <a:schemeClr val="tx1"/>
                          </a:solidFill>
                          <a:effectLst/>
                          <a:latin typeface="微软雅黑" panose="020B0503020204020204" charset="-122"/>
                          <a:ea typeface="微软雅黑" panose="020B0503020204020204" charset="-122"/>
                        </a:rPr>
                        <a:t>本文为什么从</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事怎么样写起</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3. </a:t>
                      </a:r>
                      <a:r>
                        <a:rPr lang="zh-CN" sz="1695" kern="100">
                          <a:solidFill>
                            <a:schemeClr val="tx1"/>
                          </a:solidFill>
                          <a:effectLst/>
                          <a:latin typeface="微软雅黑" panose="020B0503020204020204" charset="-122"/>
                          <a:ea typeface="微软雅黑" panose="020B0503020204020204" charset="-122"/>
                        </a:rPr>
                        <a:t>作者在文中详细描述</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现象的目的是什么</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请简要加以分析</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审题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要点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明确考查的类型。</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明确段落在文中的位置</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8908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51039" y="2071273"/>
            <a:ext cx="7697024"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zh-CN" altLang="en-US" sz="1695" dirty="0">
                <a:latin typeface="微软雅黑" panose="020B0503020204020204" charset="-122"/>
                <a:ea typeface="微软雅黑" panose="020B0503020204020204" charset="-122"/>
              </a:rPr>
              <a:t>下列对材料相关内容的概括和分析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只有大力倡导创新文化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提高全社会的创新意识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增加知识产权的技术供给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才能够形成全民尊重知识、诚信守法的社会风尚。</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根据市场发展趋势判断科技创新方向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充分考虑、合理安排成果转化中企业方的利益诉求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这样才能体现出大学科研工作的价值。</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随着高校的科研团队与企业共同合作的创新路径日益受到重视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一些科技成果正被逐渐转化为可以实现市场价值的高质量专利。</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高校在科研工作和人才培养的管理制度、评价标准等方面的不足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导致科研成果无法直接转化成适应市场需求的新技术和新产品。</a:t>
            </a: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692842" y="1987029"/>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778528" y="2514613"/>
          <a:ext cx="7506335" cy="3176270"/>
        </p:xfrm>
        <a:graphic>
          <a:graphicData uri="http://schemas.openxmlformats.org/drawingml/2006/table">
            <a:tbl>
              <a:tblPr/>
              <a:tblGrid>
                <a:gridCol w="496570"/>
                <a:gridCol w="7009765"/>
              </a:tblGrid>
              <a:tr h="2019300">
                <a:tc>
                  <a:txBody>
                    <a:bodyPr/>
                    <a:lstStyle/>
                    <a:p>
                      <a:pPr algn="ct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思路</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局部布局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段落</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文章写了哪些内容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运用了哪些材料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是如何运用的。如下面的“针对训练”中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第③段详细介绍从唐代到清代皴法的发展创新</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为下文做铺垫。</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整体布局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全文结构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即文章是如何开头、结尾、过渡、照应的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各段落在文中有怎样的作用。如下面的“针对训练”中</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第③段从整体上看是过渡段</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作用是承上启下</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156970">
                <a:tc>
                  <a:txBody>
                    <a:bodyPr/>
                    <a:lstStyle/>
                    <a:p>
                      <a:pPr algn="ct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方法</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   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对文章局部布局特点的分析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从内容和结构角度思考作答。</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对整体布局特点的分析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要关注整篇文章的结构特点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总分总结构还是其他结构方式</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54826" y="1863002"/>
            <a:ext cx="7674026" cy="280987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b="1" kern="100" dirty="0">
                <a:latin typeface="微软雅黑" panose="020B0503020204020204" charset="-122"/>
                <a:ea typeface="微软雅黑" panose="020B0503020204020204" charset="-122"/>
                <a:cs typeface="Courier New" panose="02070309020205020404" pitchFamily="49" charset="0"/>
              </a:rPr>
              <a:t>山水画中的地质学</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赵野木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①我国很早就出现了专门描绘自然山川之美的风景画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我们习惯叫“山水画”。山水画滥觞于六朝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独立于隋朝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发展于唐代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至五代进入高峰阶段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经两宋至元朝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成为居统治地位的画种。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23549" y="2072873"/>
            <a:ext cx="7613898" cy="280987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②中国山水画一开始就重视写生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以自然为师。盛唐画家张璪说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外师造化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中得心源。”“师造化”就是向大自然学习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研究表现自然的技法。由于各位画家所居地域不同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山石结构不同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因而创造出不同的山石画法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其中主要是皴法。在我国古代著名的绘画技法书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芥子园画传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中列举的前人的皴法就有近二十种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如披麻皴、乱麻皴、大斧劈、小斧劈、雨点皴、荷叶皴、解索皴、乱柴皴等等。用这些皴法创作的山水画不是自然的简单模拟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而是山水风貌的再现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是经过艺术加工的山水。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2006749"/>
            <a:ext cx="7613898" cy="38296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③</a:t>
            </a:r>
            <a:r>
              <a:rPr lang="zh-CN" altLang="en-US" sz="1695" u="sng" kern="100" dirty="0">
                <a:latin typeface="微软雅黑" panose="020B0503020204020204" charset="-122"/>
                <a:ea typeface="微软雅黑" panose="020B0503020204020204" charset="-122"/>
                <a:cs typeface="Courier New" panose="02070309020205020404" pitchFamily="49" charset="0"/>
              </a:rPr>
              <a:t>相传唐朝的李思训创立了小斧劈皴。宋代李唐“扩思训之皴而尽笔力以驰之</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又变小斧劈而为大斧劈矣”。范宽常用解索皴</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他画的是终南山风光。元四大家之一倪云林首创折带皴</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这位无锡人画的是太湖边上的石头。他的画横皴如迭糕</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和太湖边石头上的层理相符。清代大画家石涛提倡“搜尽奇峰打草稿”</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创造出拖泥带水皴</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山水画又出现一番新的天地。</a:t>
            </a:r>
            <a:endParaRPr lang="zh-CN" altLang="en-US" sz="1695" u="sng"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④这种种的山石皴法从自然科学角度来看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是否反映了一些地质规律呢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我们的地质学家看到古代的山水画和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芥子园画传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能大致指出画的是哪种岩石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折带皴画的是水平层理的沉积岩和变质岩中的板岩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大斧劈皴画的山石可能是坚硬的花岗岩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解索皴画的是玄武岩山体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云头皴画的是风化的片岩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鬼皮皴画的是剥蚀特别厉害的砂岩。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2006749"/>
            <a:ext cx="7613898" cy="311785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⑤画家根据不同对象运用不同的画法。对象有变动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画法也会不同。火山的爆发、地震的发生往往会使地壳发生巨大的变动。一般地说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比较韧性的岩石如薄页岩或泥质岩石在受力不大的情况下容易发生弯曲变形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地质学上称为“褶皱”。比较脆性的岩石或厚层块状岩石如花岗岩、石灰岩受力较大时容易断裂变形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倾斜甚至直立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再经风化剥蚀作用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就会出现杂乱无章的奇形怪状。面对这样的山石再用表现垂直节理的披麻皴和表现水平层理的折带皴就不行了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而运用乱柴皴和乱麻皴等画法就比较合适。那些风化后的砂岩、砾岩、石灰岩等情况就更复杂些</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有删改</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23549" y="1994685"/>
            <a:ext cx="7700022"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简析第③段在全文中的作用。</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11" name="矩形 10"/>
          <p:cNvSpPr/>
          <p:nvPr/>
        </p:nvSpPr>
        <p:spPr>
          <a:xfrm>
            <a:off x="711160" y="2925551"/>
            <a:ext cx="7614556" cy="2078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94286" y="2953260"/>
            <a:ext cx="7370516"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结构上承上启下。②内容上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举例说明山水画的皴法来自画家对自然山石的观察写生。并由不同皴法对应不同的山石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引发下文山水画是否反映了地质规律的讨论。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本题考查对文章段落的理解。这是一篇科普说明文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着重介绍皴法与地质结构的关系。对段落作用的分析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应联系内容和结构两方面进行。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3549" y="2043565"/>
            <a:ext cx="7614556" cy="2327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1460" y="2493287"/>
            <a:ext cx="7700022" cy="107886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跟踪训练验收</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请完成综合提升练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十六</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23549" y="2071273"/>
            <a:ext cx="7674026" cy="24383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120383"/>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本题考查对材料相关内容的概括和分析能力。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说法太绝对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充分考虑、合理安排成果转化中企业方的利益诉求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这样才能体现出大学科研工作的价值”错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文中并没有提及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导致科研成果无法直接转化成适应市场需求的新技术和新产品”错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根据材料四可知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是“很难直接转化成”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而不是“无法转化成”。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17900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zh-CN" altLang="en-US" sz="1695" dirty="0">
                <a:latin typeface="微软雅黑" panose="020B0503020204020204" charset="-122"/>
                <a:ea typeface="微软雅黑" panose="020B0503020204020204" charset="-122"/>
              </a:rPr>
              <a:t>促进高校科技成果转化需要哪些相关方协作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简述各方所起的作用。</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 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48260" y="3467428"/>
            <a:ext cx="7619048" cy="17349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6815" y="3466204"/>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相关方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企业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政府。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高校拥有丰富的人才和知识储备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较强的研究和开发能力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是相关科技成果的创造者和提供方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企业是科技成果的需求方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可以提供较为充裕的转化资金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政府具有较强的组织调控能力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可以创造良好的转化环境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给科技成果转化提供坚实的政策动力。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2071273"/>
            <a:ext cx="7619048" cy="29249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2537" y="2095827"/>
            <a:ext cx="7619048"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本题考查概括文章内容并整合文中信息的能力。相关信息集中在材料三中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对这则材料进行分析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归纳出三个相关方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高校、企业和政府。然后抓住“作用”一词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从“我国高校科研创新工作偏重基础理论研究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拥有深厚研发创新能力的科研人才”等语句可概括出第①条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由“中南大学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许可使用费超过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亿元”可概括出第②条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2015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年修订的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中华人民共和国促进科技成果转化法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打破高校科技成果转化藩篱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对高校以实践为导向的科技创新产生了巨大的推动作用”可概括出第③条。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2100" y="2511395"/>
            <a:ext cx="7741914" cy="28098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10.   </a:t>
            </a:r>
            <a:r>
              <a:rPr lang="zh-CN" altLang="en-US" sz="1695" dirty="0">
                <a:latin typeface="微软雅黑" panose="020B0503020204020204" charset="-122"/>
                <a:ea typeface="微软雅黑" panose="020B0503020204020204" charset="-122"/>
              </a:rPr>
              <a:t>下列对文本相关内容的理解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当前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我国经济正处于由高速增长阶段向高质量发展阶段转化的时期。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加强知识产权的创造和运用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可以为实体经济的发展注入新动力。</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高校科研创新工作偏重基础理论研究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影响了科研人才将智力资源向市场价值的转化。</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健全的成果转化机制可以促进高校科技成果的转化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而目前我国的转化机制不畅。</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grpSp>
        <p:nvGrpSpPr>
          <p:cNvPr id="10" name="组合 9"/>
          <p:cNvGrpSpPr/>
          <p:nvPr/>
        </p:nvGrpSpPr>
        <p:grpSpPr>
          <a:xfrm>
            <a:off x="735773" y="2014859"/>
            <a:ext cx="1366904" cy="422221"/>
            <a:chOff x="2074961" y="4329310"/>
            <a:chExt cx="2851804" cy="597458"/>
          </a:xfrm>
        </p:grpSpPr>
        <p:pic>
          <p:nvPicPr>
            <p:cNvPr id="11"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213543" y="4329310"/>
              <a:ext cx="2713222" cy="56428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3" name="矩形 12"/>
          <p:cNvSpPr/>
          <p:nvPr/>
        </p:nvSpPr>
        <p:spPr>
          <a:xfrm>
            <a:off x="722707" y="4737481"/>
            <a:ext cx="7619048" cy="7481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22707" y="4786590"/>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根据材料一可知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我国经济已由高速增长阶段转向高质量发展阶段”。</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一、</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材料一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日前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中国科学院在京召开新闻发布会对外宣布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墨子号”量子科学实验卫星提前并圆满实现全部既定科学目标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为我国在未来继续引领世界量子通信研究奠定了坚实的基础。</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通信安全是国家信息安全和人类经济社会生活的基本需求。千百年来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人们对于通信安全的追求从未停止。然而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基于计算复杂性的传统加密技术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在原理上存在着被破译的可能性。随着数学和计算能力的不断提升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经典密码被破译的可能性与日俱增。中国科学技术大学潘建伟教授说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通过量子通信可以解决这个问题。把量子物理与信息技术相结合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利用量子调控技术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用一种革命性的方式对</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51039" y="2071273"/>
            <a:ext cx="7697024"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11.  </a:t>
            </a:r>
            <a:r>
              <a:rPr lang="zh-CN" altLang="en-US" sz="1695" dirty="0">
                <a:latin typeface="微软雅黑" panose="020B0503020204020204" charset="-122"/>
                <a:ea typeface="微软雅黑" panose="020B0503020204020204" charset="-122"/>
              </a:rPr>
              <a:t>下列对材料相关内容的概括和分析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在知识产权的运用过程中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如果知识产权得不到有效保护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则会影响构建更加公平公正、开放透明的市场环境。</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根据</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年中国专利调查报告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从整体上来看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过去几年里我国遭遇过专利侵权的主体所占比例成下降趋势。</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科技成果的转化需要法律制度的保障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完善相关法律法规能够有效促进高校转让科技成果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推动科技创新。</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高校科技成果难以实现成功转化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主要是因为大学的科研目标、路径、组织方式等与市场需求不匹配。</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grpSp>
        <p:nvGrpSpPr>
          <p:cNvPr id="13" name="组合 56"/>
          <p:cNvGrpSpPr/>
          <p:nvPr/>
        </p:nvGrpSpPr>
        <p:grpSpPr>
          <a:xfrm>
            <a:off x="613592" y="1517099"/>
            <a:ext cx="7783984" cy="398780"/>
            <a:chOff x="1594572" y="1803366"/>
            <a:chExt cx="20228628" cy="1036330"/>
          </a:xfrm>
        </p:grpSpPr>
        <p:grpSp>
          <p:nvGrpSpPr>
            <p:cNvPr id="14" name="组合 57"/>
            <p:cNvGrpSpPr/>
            <p:nvPr/>
          </p:nvGrpSpPr>
          <p:grpSpPr>
            <a:xfrm>
              <a:off x="1594572" y="1803366"/>
              <a:ext cx="5500726" cy="1036330"/>
              <a:chOff x="7309612" y="2089118"/>
              <a:chExt cx="5500726" cy="1036330"/>
            </a:xfrm>
          </p:grpSpPr>
          <p:sp>
            <p:nvSpPr>
              <p:cNvPr id="16" name="TextBox 1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7" name="椭圆 1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5" name="直接连接符 1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2071273"/>
            <a:ext cx="7619048" cy="1357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120383"/>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此项内容来源于材料四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材料四介绍了高校科技成果转化过程中遇到的两个障碍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但并没有说哪一个障碍是影响科技成果转化的主要原因。</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12" name="TextBox 11"/>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416941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题型一　理解文中重要词语</a:t>
            </a: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客观题</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“文中重要词语”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多指与整体文意密切相关或是文章重点论述的“概念性”词语。对其能否准确理解往往直接影响到对文意的把握。从近几年考查的情况来看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重要词语”主要有以下几种类型</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文中具有重要地位的术语</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文中具有概括作用的词语</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文中指称特定对象的词语</a:t>
            </a:r>
            <a:r>
              <a:rPr lang="en-US" altLang="zh-CN" sz="1695" dirty="0">
                <a:latin typeface="微软雅黑" panose="020B0503020204020204" charset="-122"/>
                <a:ea typeface="微软雅黑" panose="020B0503020204020204" charset="-122"/>
              </a:rPr>
              <a:t>;④</a:t>
            </a:r>
            <a:r>
              <a:rPr lang="zh-CN" altLang="en-US" sz="1695" dirty="0">
                <a:latin typeface="微软雅黑" panose="020B0503020204020204" charset="-122"/>
                <a:ea typeface="微软雅黑" panose="020B0503020204020204" charset="-122"/>
              </a:rPr>
              <a:t>文中具有深层含义的词语。这些词语或表示特定的意义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或表达丰富的内涵。</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答题思路</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投石探波”定区间。在原文中找到被考查的词语最先出现的位置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以此为圆心上下查找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确定信息区间。信息一般集中在一个段落或者一个段落的某个层次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这个段落多数出现在文章的前半部分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也有例外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有的则分散在不同的段落。</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文题对比细排除。找到各个选项与原文对应的文字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一一比照。一是比照选项与原文所阐述的概念的本质特征是否一致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二是比照阐述的角度是否一致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如原文说的是原因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选项变为结果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三是比照说法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看说法是否改变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若改变了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应判断是语言形式的改变还是语意的改变。</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识破干扰保准确。命题人在设置选项时会有意识地设置一些陷阱来干扰考生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考生了解了这些干扰手段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就便于快速判断对错。常见的干扰手段有断章取义、强加因果、偷换概念、张冠李戴、主次不分、无中生有、夸大缩小、说法绝对、曲解原意等。</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450913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浙江卷</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材料一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苗绣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苗族的刺绣。其历史可以追溯到楚绣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与湘绣、汉绣同流而异源。古代苗族妇女养蚕主要是为了获得制作刺绣使用的丝线。苗绣主要用于装饰衣服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也用在裤脚和鞋面。在衣服上以栏杆形式围在肩膀和袖口。黔东南苗族的盛装刺绣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衣饰部位不是栏杆形式。苗绣针法有平绣、辫绣、结绣、缠绣、绉绣、贴花、抽花、打子、堆花等十几种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其中辫绣、结绣是苗绣中特有。辫绣是先将</a:t>
            </a: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根或</a:t>
            </a:r>
            <a:r>
              <a:rPr lang="en-US" altLang="zh-CN" sz="1695" dirty="0">
                <a:latin typeface="微软雅黑" panose="020B0503020204020204" charset="-122"/>
                <a:ea typeface="微软雅黑" panose="020B0503020204020204" charset="-122"/>
              </a:rPr>
              <a:t>12</a:t>
            </a:r>
            <a:r>
              <a:rPr lang="zh-CN" altLang="en-US" sz="1695" dirty="0">
                <a:latin typeface="微软雅黑" panose="020B0503020204020204" charset="-122"/>
                <a:ea typeface="微软雅黑" panose="020B0503020204020204" charset="-122"/>
              </a:rPr>
              <a:t>根同色丝线编成“辫子”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然后再回旋缀于底布成花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多用于“男性之衣”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乌爸”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的盛装中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绣品风格粗犷凝重。结绣则将丝线在针头挽数结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然后抽针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如此反复插满成</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花。苗绣图案多是鸟、鱼、花、果子。在盛装的大型图案中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出现庞大、凶猛的动物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如龙、大象、狮子等。龙在苗绣中有虫龙、水龙、牛龙等形态。黔东南苗绣图案中的蝴蝶多被解释为与神话传说中的图腾有关。苗绣一般先在绣布上绘或贴上图案。黔东南苗族妇女不直接在衣物上刺绣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而是先制成与装饰部位大小相同的绣件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再缀到衣物上相关部位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这样一方面便于操作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也便于单独取下来保护或替换。</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摘编自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中国少数民族文化大辞典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西南地区卷</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450913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苗绣是苗族人的文化读本。从启蒙开始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苗族人就可以从苗绣里学习生活常识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认识草木动物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学习纺线耕田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了解节日习俗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解读神话、宇宙天体等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无所不可。乍一看这本“书”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罗列的事物真不少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率性随意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缺乏归纳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但如果仔细阅读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你便会发现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它所表现的内容也都是经过了严格选择的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而且不乏思想深度。苗族先人把祖祖辈辈获得的人生智慧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都隐藏在一个个生动鲜活的苗绣故事中。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苗绣一直无声无息深藏不露</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世纪后半叶才逐渐被发现。有趣的是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它被发现的时间与读图时代几乎同步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苗绣本身的艺术特质和读图时代的美学趣味显然不谋而合。神秘的气息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独特的想象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呆萌的造型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饱满的情感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让我们惊叹相见恨晚。</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摘编自解如光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十指春风　一绣千年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人民日报</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23</a:t>
            </a:r>
            <a:r>
              <a:rPr lang="zh-CN" altLang="en-US" sz="1695" dirty="0">
                <a:latin typeface="微软雅黑" panose="020B0503020204020204" charset="-122"/>
                <a:ea typeface="微软雅黑" panose="020B0503020204020204" charset="-122"/>
              </a:rPr>
              <a:t>日</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目前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民间手工技艺的主导传播形式多依托出版物或博物馆等相对静态的媒介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传播途径单一。实际上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民间手工艺的文化形态非常丰富。以苗绣为例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其非物质文化形态至少包含三种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苗绣中的图案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苗绣的针法和绣法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苗绣中承载的文化等。这些丰富的内容仅仅依靠静态形式传播显然是不够全面和详尽的。尤其是苗绣的刺绣技法十分复杂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无法仅仅依靠静态形式记录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借助摄像和三维动画等形式能更好地记录和还原刺绣复杂的过程。另外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传承主体的口述记录也是非物质文化遗产保护性传承的一种重要形式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利用视频记录显然比单纯用文字记录更为方便、生动、鲜活。移动互联网上灵活多样的数字化观看模式可以改变传统出版物和博物馆等</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等媒介相对静态和单一的展示方式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观众能进行个性化的选择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深入、反复地观看自己感兴趣的内容。</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摘编自罗丹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民间手工艺遗产基于移动终端的数字化保护与传承研究</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kern="100" dirty="0">
                <a:latin typeface="微软雅黑" panose="020B0503020204020204" charset="-122"/>
                <a:ea typeface="微软雅黑" panose="020B0503020204020204" charset="-122"/>
                <a:cs typeface="Courier New" panose="02070309020205020404" pitchFamily="49" charset="0"/>
              </a:rPr>
              <a:t>下列对材料中“苗绣”的相关理解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楚绣是苗绣、湘绣、汉绣共同的“祖先”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苗绣主要用于装饰衣服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古代苗族妇女养蚕主要是为了获得制作刺绣使用的丝线。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黔东南苗族的盛装刺绣部位特别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妇女先制成与装饰部位大小相同的绣件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再将其以栏杆形式缀在肩膀、袖口、裤脚和鞋面。</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1790065"/>
          </a:xfrm>
          <a:prstGeom prst="rect">
            <a:avLst/>
          </a:prstGeom>
          <a:noFill/>
        </p:spPr>
        <p:txBody>
          <a:bodyPr wrap="square" rtlCol="0">
            <a:spAutoFit/>
          </a:bodyPr>
          <a:lstStyle/>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苗绣日常服饰的图案包括鸟、鱼、花、果子、龙、大象、狮子等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在表现刺绣对象时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苗绣呈现造型上的呆萌特点。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苗绣这本“书”罗列事物看似随意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但实际上表现的内容经过严格选择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不乏思想深度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苗族人从小就可以从中学习文化。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4575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对信息进行编码、存储、传输和操纵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从而在确保信息安全、提高运算速度、提升测量精度等方面突破经典信息技术的瓶颈。”</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量子通信主要研究内容包括量子密钥分发和量子隐形传态。量子密钥分发通过量子态的传输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使遥远两地的用户可以共享无条件安全的密钥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利用该密钥对信息进行一次一密的严格加密。这是目前人类唯一已知的不可窃听、不可破译的无条件安全的通信方式。量子通信的另一重要内容量子隐形传态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是利用量子纠缠特性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将物质的未知量子态精确传送到遥远地点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而不用传送物质本身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通过隐形传输实现信息传递。</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摘编自吴月辉</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墨子号”</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抢占量子科技创新制高点</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人民日报</a:t>
            </a:r>
            <a:r>
              <a:rPr lang="en-US" altLang="zh-CN" sz="1540" dirty="0">
                <a:latin typeface="微软雅黑" panose="020B0503020204020204" charset="-122"/>
                <a:ea typeface="微软雅黑" panose="020B0503020204020204" charset="-122"/>
              </a:rPr>
              <a:t>》2017</a:t>
            </a:r>
            <a:r>
              <a:rPr lang="zh-CN" altLang="en-US" sz="1540" dirty="0">
                <a:latin typeface="微软雅黑" panose="020B0503020204020204" charset="-122"/>
                <a:ea typeface="微软雅黑" panose="020B0503020204020204" charset="-122"/>
              </a:rPr>
              <a:t>年</a:t>
            </a:r>
            <a:r>
              <a:rPr lang="en-US" altLang="zh-CN" sz="1540" dirty="0">
                <a:latin typeface="微软雅黑" panose="020B0503020204020204" charset="-122"/>
                <a:ea typeface="微软雅黑" panose="020B0503020204020204" charset="-122"/>
              </a:rPr>
              <a:t>8</a:t>
            </a:r>
            <a:r>
              <a:rPr lang="zh-CN" altLang="en-US" sz="1540" dirty="0">
                <a:latin typeface="微软雅黑" panose="020B0503020204020204" charset="-122"/>
                <a:ea typeface="微软雅黑" panose="020B0503020204020204" charset="-122"/>
              </a:rPr>
              <a:t>月</a:t>
            </a:r>
            <a:r>
              <a:rPr lang="en-US" altLang="zh-CN" sz="1540" dirty="0">
                <a:latin typeface="微软雅黑" panose="020B0503020204020204" charset="-122"/>
                <a:ea typeface="微软雅黑" panose="020B0503020204020204" charset="-122"/>
              </a:rPr>
              <a:t>10</a:t>
            </a:r>
            <a:r>
              <a:rPr lang="zh-CN" altLang="en-US" sz="1540" dirty="0">
                <a:latin typeface="微软雅黑" panose="020B0503020204020204" charset="-122"/>
                <a:ea typeface="微软雅黑" panose="020B0503020204020204" charset="-122"/>
              </a:rPr>
              <a:t>日</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8528" y="2015856"/>
            <a:ext cx="7614556" cy="33250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831386" y="2098982"/>
            <a:ext cx="7453642"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本题考查学生筛选并整合文中信息的能力。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项“楚绣是苗绣、湘绣、汉绣共同的‘祖先’”错误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由原文“苗绣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苗族的刺绣。其历史可以追溯到楚绣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与湘绣、汉绣同流而异源”可知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苗绣、湘绣、汉绣”是“同流而异源”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所以三者是不同的“祖先”。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项“再将其以栏杆形式缀在肩膀、袖口、裤脚和鞋面”错误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由原文“黔东南苗族的盛装刺绣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衣饰部位不是栏杆形式”可知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以栏杆形式”错误。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项张冠李戴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苗绣日常服饰的图案包括鸟、鱼、花、果子、龙、大象、狮子等”错误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由原文“在盛装的大型图案中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出现庞大、凶猛的动物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如龙、大象、狮子等”可知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龙、大象、狮子等”是在“盛装的大型图案中”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而不是在“日常服饰的图案”中。故选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2003620"/>
            <a:ext cx="7697024" cy="3448115"/>
            <a:chOff x="1880324" y="2956945"/>
            <a:chExt cx="20002640" cy="8960789"/>
          </a:xfrm>
        </p:grpSpPr>
        <p:sp>
          <p:nvSpPr>
            <p:cNvPr id="69" name="TextBox 68"/>
            <p:cNvSpPr txBox="1"/>
            <p:nvPr/>
          </p:nvSpPr>
          <p:spPr>
            <a:xfrm>
              <a:off x="1880324" y="2956945"/>
              <a:ext cx="20002640" cy="4651931"/>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题型二　理解文本内容题</a:t>
              </a: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客观题</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对于理解文本内容题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客观题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无论是四选一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还是五选二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均可以采用“切开比对法”来解答。所谓“切开比对法”就是将选项切开分层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然后和对应句进行比对。实用类文本阅读的选择题的答题步骤一般如下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pic>
          <p:nvPicPr>
            <p:cNvPr id="8" name="3A-4.EPS" descr="id:2147499353;FounderCES"/>
            <p:cNvPicPr/>
            <p:nvPr/>
          </p:nvPicPr>
          <p:blipFill>
            <a:blip r:embed="rId1" cstate="print"/>
            <a:stretch>
              <a:fillRect/>
            </a:stretch>
          </p:blipFill>
          <p:spPr>
            <a:xfrm>
              <a:off x="5544940" y="6661150"/>
              <a:ext cx="11809312" cy="525658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43116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实用类文本阅读的选择题常用命题“陷阱”方式</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1883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graphicFrame>
        <p:nvGraphicFramePr>
          <p:cNvPr id="6" name="表格 5"/>
          <p:cNvGraphicFramePr>
            <a:graphicFrameLocks noGrp="1"/>
          </p:cNvGraphicFramePr>
          <p:nvPr/>
        </p:nvGraphicFramePr>
        <p:xfrm>
          <a:off x="696060" y="2486697"/>
          <a:ext cx="7724140" cy="2692400"/>
        </p:xfrm>
        <a:graphic>
          <a:graphicData uri="http://schemas.openxmlformats.org/drawingml/2006/table">
            <a:tbl>
              <a:tblPr firstRow="1" firstCol="1" bandRow="1">
                <a:tableStyleId>{5940675A-B579-460E-94D1-54222C63F5DA}</a:tableStyleId>
              </a:tblPr>
              <a:tblGrid>
                <a:gridCol w="1059180"/>
                <a:gridCol w="6664960"/>
              </a:tblGrid>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以偏概全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将个别说成全体</a:t>
                      </a:r>
                      <a:r>
                        <a:rPr lang="en-US" sz="1695" kern="100" dirty="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将局部说成整体</a:t>
                      </a:r>
                      <a:r>
                        <a:rPr lang="en-US" sz="1695" kern="100" dirty="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将特殊说成一般</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因果混乱</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强加因果关系或因果颠倒</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时序颠倒</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将“未然”说成“已然”</a:t>
                      </a:r>
                      <a:r>
                        <a:rPr lang="en-US" sz="1695" kern="100" dirty="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或将“已然”说成“未然”</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混淆是非</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将对的说成错的</a:t>
                      </a:r>
                      <a:r>
                        <a:rPr lang="en-US" sz="1695" kern="100" dirty="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将肯定说成否定</a:t>
                      </a:r>
                      <a:r>
                        <a:rPr lang="en-US" sz="1695" kern="100" dirty="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或反之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夸大缩小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叙述不客观</a:t>
                      </a:r>
                      <a:r>
                        <a:rPr lang="en-US" sz="1695" kern="100" dirty="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故意夸大或缩小</a:t>
                      </a:r>
                      <a:r>
                        <a:rPr lang="en-US" sz="1695" kern="100" dirty="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说法过重或过轻</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张冠李戴</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将此事说成他事</a:t>
                      </a:r>
                      <a:r>
                        <a:rPr lang="en-US" sz="1695" kern="100" dirty="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将此人说成他人</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无中生有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选项内容原文没有或选项说法于选文中无根据</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7" name="Rectangle 1"/>
          <p:cNvSpPr>
            <a:spLocks noChangeArrowheads="1"/>
          </p:cNvSpPr>
          <p:nvPr/>
        </p:nvSpPr>
        <p:spPr bwMode="auto">
          <a:xfrm>
            <a:off x="628586" y="3586754"/>
            <a:ext cx="196850" cy="313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br>
              <a:rPr kumimoji="0" lang="en-US" altLang="zh-CN" sz="345" b="0" i="0" u="none" strike="noStrike" cap="none" normalizeH="0" baseline="0" dirty="0">
                <a:ln>
                  <a:noFill/>
                </a:ln>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rPr>
            </a:br>
            <a:endParaRPr kumimoji="0" lang="en-US" altLang="zh-CN" sz="77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695"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13592" y="2696430"/>
          <a:ext cx="7886700" cy="3363595"/>
        </p:xfrm>
        <a:graphic>
          <a:graphicData uri="http://schemas.openxmlformats.org/drawingml/2006/table">
            <a:tbl>
              <a:tblPr firstRow="1" firstCol="1" bandRow="1">
                <a:tableStyleId>{5940675A-B579-460E-94D1-54222C63F5DA}</a:tableStyleId>
              </a:tblPr>
              <a:tblGrid>
                <a:gridCol w="577850"/>
                <a:gridCol w="2549525"/>
                <a:gridCol w="3851275"/>
                <a:gridCol w="908050"/>
              </a:tblGrid>
              <a:tr h="643255">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选项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切开选项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对应原文</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比对结果</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554480">
                <a:tc rowSpan="2">
                  <a:txBody>
                    <a:bodyPr/>
                    <a:lstStyle/>
                    <a:p>
                      <a:pPr algn="ctr">
                        <a:lnSpc>
                          <a:spcPct val="150000"/>
                        </a:lnSpc>
                        <a:spcAft>
                          <a:spcPts val="0"/>
                        </a:spcAft>
                      </a:pPr>
                      <a:r>
                        <a:rPr lang="en-US" sz="1695" kern="100" dirty="0">
                          <a:solidFill>
                            <a:schemeClr val="tx1"/>
                          </a:solidFill>
                          <a:effectLst/>
                          <a:latin typeface="微软雅黑" panose="020B0503020204020204" charset="-122"/>
                          <a:ea typeface="微软雅黑" panose="020B0503020204020204" charset="-122"/>
                        </a:rPr>
                        <a:t>A</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量子通信把量子物理与信息技术结合起来</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利用量子调控技术</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对信息进行编码、存储、传输和操纵</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noFill/>
                  </a:tcP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通过量子通信</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把量子物理与信息技术相结合</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利用量子调控技术</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用一种革命性的方式对信息进行编码、存储、传输和操纵</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符合原文</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165860">
                <a:tc vMerge="1">
                  <a:tcP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可以有效解决经典密码被破译的问题</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经典密码被破译的可能性与日增。</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通过量子通信可以解决这个问题</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符合原文</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bl>
          </a:graphicData>
        </a:graphic>
      </p:graphicFrame>
      <p:sp>
        <p:nvSpPr>
          <p:cNvPr id="5" name="矩形 4"/>
          <p:cNvSpPr/>
          <p:nvPr/>
        </p:nvSpPr>
        <p:spPr>
          <a:xfrm>
            <a:off x="2521617" y="3124204"/>
            <a:ext cx="1108348" cy="2216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613592" y="1863002"/>
            <a:ext cx="7783984" cy="77089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技法演示</a:t>
            </a:r>
            <a:r>
              <a:rPr lang="en-US" altLang="zh-CN" sz="1695" b="1"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Ⅰ] </a:t>
            </a:r>
            <a:r>
              <a:rPr lang="zh-CN" altLang="en-US" sz="1695" kern="100" dirty="0">
                <a:latin typeface="微软雅黑" panose="020B0503020204020204" charset="-122"/>
                <a:ea typeface="微软雅黑" panose="020B0503020204020204" charset="-122"/>
                <a:cs typeface="Courier New" panose="02070309020205020404" pitchFamily="49" charset="0"/>
              </a:rPr>
              <a:t>下列对材料相关内容的理解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原文见“子母题型变式”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7" name="矩形 6"/>
          <p:cNvSpPr/>
          <p:nvPr/>
        </p:nvSpPr>
        <p:spPr>
          <a:xfrm>
            <a:off x="1219308" y="3484417"/>
            <a:ext cx="856529"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3436004" y="3488183"/>
            <a:ext cx="193961" cy="2761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1219307" y="4232815"/>
            <a:ext cx="2216696"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5652701" y="3124204"/>
            <a:ext cx="1884192" cy="2216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3768509" y="3484417"/>
            <a:ext cx="856529"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5098527" y="3484417"/>
            <a:ext cx="1302309"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4625038" y="3872431"/>
            <a:ext cx="2911855"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 name="矩形 19"/>
          <p:cNvSpPr/>
          <p:nvPr/>
        </p:nvSpPr>
        <p:spPr>
          <a:xfrm>
            <a:off x="3768509" y="4232815"/>
            <a:ext cx="692718"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矩形 20"/>
          <p:cNvSpPr/>
          <p:nvPr/>
        </p:nvSpPr>
        <p:spPr>
          <a:xfrm>
            <a:off x="3962470" y="4609301"/>
            <a:ext cx="3158793"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5443665" y="4987948"/>
            <a:ext cx="1372802" cy="26330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矩形 21"/>
          <p:cNvSpPr/>
          <p:nvPr/>
        </p:nvSpPr>
        <p:spPr>
          <a:xfrm>
            <a:off x="1221748" y="3859083"/>
            <a:ext cx="1050490" cy="2761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3" name="矩形 22"/>
          <p:cNvSpPr/>
          <p:nvPr/>
        </p:nvSpPr>
        <p:spPr>
          <a:xfrm>
            <a:off x="3436004" y="3877489"/>
            <a:ext cx="193961" cy="2761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4" name="矩形 23"/>
          <p:cNvSpPr/>
          <p:nvPr/>
        </p:nvSpPr>
        <p:spPr>
          <a:xfrm>
            <a:off x="1916570" y="4613287"/>
            <a:ext cx="355669" cy="27615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14" grpId="0" bldLvl="0" animBg="1"/>
      <p:bldP spid="15" grpId="0" bldLvl="0" animBg="1"/>
      <p:bldP spid="9" grpId="0" bldLvl="0" animBg="1"/>
      <p:bldP spid="17" grpId="0" bldLvl="0" animBg="1"/>
      <p:bldP spid="10" grpId="0" bldLvl="0" animBg="1"/>
      <p:bldP spid="11" grpId="0" bldLvl="0" animBg="1"/>
      <p:bldP spid="20" grpId="0" bldLvl="0" animBg="1"/>
      <p:bldP spid="21" grpId="0" bldLvl="0" animBg="1"/>
      <p:bldP spid="12" grpId="0" bldLvl="0" animBg="1"/>
      <p:bldP spid="22" grpId="0" bldLvl="0" animBg="1"/>
      <p:bldP spid="23" grpId="0" bldLvl="0" animBg="1"/>
      <p:bldP spid="2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nvGraphicFramePr>
        <p:xfrm>
          <a:off x="478644" y="2332278"/>
          <a:ext cx="7886700" cy="3303270"/>
        </p:xfrm>
        <a:graphic>
          <a:graphicData uri="http://schemas.openxmlformats.org/drawingml/2006/table">
            <a:tbl>
              <a:tblPr firstRow="1" firstCol="1" bandRow="1">
                <a:tableStyleId>{5940675A-B579-460E-94D1-54222C63F5DA}</a:tableStyleId>
              </a:tblPr>
              <a:tblGrid>
                <a:gridCol w="463550"/>
                <a:gridCol w="2881630"/>
                <a:gridCol w="3633470"/>
                <a:gridCol w="908050"/>
              </a:tblGrid>
              <a:tr h="58293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选项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切开选项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对应原文</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比对结果</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777240">
                <a:tc rowSpan="3">
                  <a:txBody>
                    <a:bodyPr/>
                    <a:lstStyle/>
                    <a:p>
                      <a:pPr algn="ctr">
                        <a:lnSpc>
                          <a:spcPct val="150000"/>
                        </a:lnSpc>
                        <a:spcAft>
                          <a:spcPts val="0"/>
                        </a:spcAft>
                      </a:pPr>
                      <a:r>
                        <a:rPr lang="en-US" sz="1695" kern="100" dirty="0">
                          <a:solidFill>
                            <a:schemeClr val="tx1"/>
                          </a:solidFill>
                          <a:effectLst/>
                          <a:latin typeface="微软雅黑" panose="020B0503020204020204" charset="-122"/>
                          <a:ea typeface="微软雅黑" panose="020B0503020204020204" charset="-122"/>
                        </a:rPr>
                        <a:t>B</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潘建伟研究团队在天宫二号空间站上进行太空量子实验</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noFill/>
                  </a:tcP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他们还在中国的天宫二号空间站上进行着一项太空量子实验</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符合原文</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777240">
                <a:tc vMerge="1">
                  <a:tcP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并计划发射“墨子号”后的第二颗卫星</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目前</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潘建伟的团队计划发射第二颗卫星</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符合原文</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165860">
                <a:tc vMerge="1">
                  <a:tcPr marL="0" marR="0" marT="0" marB="0" anchor="ctr"/>
                </a:tc>
                <a:tc>
                  <a:txBody>
                    <a:bodyPr/>
                    <a:lstStyle/>
                    <a:p>
                      <a:pP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    他对未来五年会取得更多成果充满信心</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   潘建伟说</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未来五年</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他低调地表达了自己的信心</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称中国政府将会支持下一个宏伟计划</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五年计划</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marL="0" marR="0" lvl="0" indent="0" algn="ctr" defTabSz="2118995" rtl="0" eaLnBrk="1" fontAlgn="auto" latinLnBrk="0" hangingPunct="1">
                        <a:lnSpc>
                          <a:spcPct val="150000"/>
                        </a:lnSpc>
                        <a:spcBef>
                          <a:spcPts val="0"/>
                        </a:spcBef>
                        <a:spcAft>
                          <a:spcPts val="0"/>
                        </a:spcAft>
                        <a:buClrTx/>
                        <a:buSzTx/>
                        <a:buFontTx/>
                        <a:buNone/>
                        <a:defRPr/>
                      </a:pPr>
                      <a:r>
                        <a:rPr lang="zh-CN" altLang="zh-CN" sz="1695" kern="100" dirty="0">
                          <a:solidFill>
                            <a:schemeClr val="tx1"/>
                          </a:solidFill>
                          <a:effectLst/>
                          <a:latin typeface="微软雅黑" panose="020B0503020204020204" charset="-122"/>
                          <a:ea typeface="微软雅黑" panose="020B0503020204020204" charset="-122"/>
                        </a:rPr>
                        <a:t>符合原文</a:t>
                      </a:r>
                      <a:endParaRPr lang="zh-CN"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bl>
          </a:graphicData>
        </a:graphic>
      </p:graphicFrame>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751039" y="1955453"/>
            <a:ext cx="7614556"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4" name="矩形 3"/>
          <p:cNvSpPr/>
          <p:nvPr/>
        </p:nvSpPr>
        <p:spPr>
          <a:xfrm>
            <a:off x="2881830" y="2768411"/>
            <a:ext cx="858970" cy="2172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5" name="矩形 4"/>
          <p:cNvSpPr/>
          <p:nvPr/>
        </p:nvSpPr>
        <p:spPr>
          <a:xfrm>
            <a:off x="2272239" y="3137768"/>
            <a:ext cx="1330018" cy="25715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6" name="矩形 5"/>
          <p:cNvSpPr/>
          <p:nvPr/>
        </p:nvSpPr>
        <p:spPr>
          <a:xfrm>
            <a:off x="1385560" y="3484417"/>
            <a:ext cx="443339"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7" name="矩形 6"/>
          <p:cNvSpPr/>
          <p:nvPr/>
        </p:nvSpPr>
        <p:spPr>
          <a:xfrm>
            <a:off x="969929" y="3872339"/>
            <a:ext cx="1080640"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8" name="矩形 7"/>
          <p:cNvSpPr/>
          <p:nvPr/>
        </p:nvSpPr>
        <p:spPr>
          <a:xfrm>
            <a:off x="1662647" y="4426513"/>
            <a:ext cx="831261"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10" name="矩形 9"/>
          <p:cNvSpPr/>
          <p:nvPr/>
        </p:nvSpPr>
        <p:spPr>
          <a:xfrm>
            <a:off x="4017887" y="2784270"/>
            <a:ext cx="443339" cy="20139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12" name="矩形 11"/>
          <p:cNvSpPr/>
          <p:nvPr/>
        </p:nvSpPr>
        <p:spPr>
          <a:xfrm>
            <a:off x="5597283" y="2768411"/>
            <a:ext cx="1468561" cy="2172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13" name="矩形 12"/>
          <p:cNvSpPr/>
          <p:nvPr/>
        </p:nvSpPr>
        <p:spPr>
          <a:xfrm>
            <a:off x="4932274" y="3137768"/>
            <a:ext cx="1330018" cy="2313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14" name="矩形 13"/>
          <p:cNvSpPr/>
          <p:nvPr/>
        </p:nvSpPr>
        <p:spPr>
          <a:xfrm>
            <a:off x="5846662" y="3484417"/>
            <a:ext cx="1468561"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15" name="矩形 14"/>
          <p:cNvSpPr/>
          <p:nvPr/>
        </p:nvSpPr>
        <p:spPr>
          <a:xfrm>
            <a:off x="3836966" y="3867919"/>
            <a:ext cx="513426"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16" name="矩形 15"/>
          <p:cNvSpPr/>
          <p:nvPr/>
        </p:nvSpPr>
        <p:spPr>
          <a:xfrm>
            <a:off x="5666555" y="5005990"/>
            <a:ext cx="914387" cy="2295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17" name="矩形 16"/>
          <p:cNvSpPr/>
          <p:nvPr/>
        </p:nvSpPr>
        <p:spPr>
          <a:xfrm>
            <a:off x="4932274" y="4604812"/>
            <a:ext cx="387922" cy="2493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
        <p:nvSpPr>
          <p:cNvPr id="23" name="矩形 22"/>
          <p:cNvSpPr/>
          <p:nvPr/>
        </p:nvSpPr>
        <p:spPr>
          <a:xfrm>
            <a:off x="4972558" y="4223153"/>
            <a:ext cx="914387" cy="22955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n>
                <a:solidFill>
                  <a:schemeClr val="tx1"/>
                </a:solidFill>
              </a:ln>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10" grpId="0" bldLvl="0" animBg="1"/>
      <p:bldP spid="12" grpId="0" bldLvl="0" animBg="1"/>
      <p:bldP spid="13" grpId="0" bldLvl="0" animBg="1"/>
      <p:bldP spid="14" grpId="0" bldLvl="0" animBg="1"/>
      <p:bldP spid="15" grpId="0" bldLvl="0" animBg="1"/>
      <p:bldP spid="16" grpId="0" bldLvl="0" animBg="1"/>
      <p:bldP spid="17" grpId="0" bldLvl="0" animBg="1"/>
      <p:bldP spid="23"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22225" y="2296687"/>
          <a:ext cx="7886700" cy="3533140"/>
        </p:xfrm>
        <a:graphic>
          <a:graphicData uri="http://schemas.openxmlformats.org/drawingml/2006/table">
            <a:tbl>
              <a:tblPr firstRow="1" firstCol="1" bandRow="1">
                <a:tableStyleId>{5940675A-B579-460E-94D1-54222C63F5DA}</a:tableStyleId>
              </a:tblPr>
              <a:tblGrid>
                <a:gridCol w="577850"/>
                <a:gridCol w="2529840"/>
                <a:gridCol w="3870960"/>
                <a:gridCol w="908050"/>
              </a:tblGrid>
              <a:tr h="59182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选项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切开选项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对应原文</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比对结果</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775460">
                <a:tc rowSpan="2">
                  <a:txBody>
                    <a:bodyPr/>
                    <a:lstStyle/>
                    <a:p>
                      <a:pPr algn="ctr">
                        <a:lnSpc>
                          <a:spcPct val="150000"/>
                        </a:lnSpc>
                        <a:spcAft>
                          <a:spcPts val="0"/>
                        </a:spcAft>
                      </a:pPr>
                      <a:r>
                        <a:rPr lang="en-US" sz="1695" kern="100" dirty="0">
                          <a:solidFill>
                            <a:schemeClr val="tx1"/>
                          </a:solidFill>
                          <a:effectLst/>
                          <a:latin typeface="微软雅黑" panose="020B0503020204020204" charset="-122"/>
                          <a:ea typeface="微软雅黑" panose="020B0503020204020204" charset="-122"/>
                        </a:rPr>
                        <a:t>C</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中国继美国、英国、日本之后成为第四个拥有散裂中子源设施的国家</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noFill/>
                  </a:tcP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中国刚刚建成了大型实验设施“中国散裂中子源”</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中国是继美国、英国、日本之后第四个拥有同样设施的国家</a:t>
                      </a:r>
                      <a:endParaRPr lang="en-US" altLang="zh-CN" sz="1695" kern="100" dirty="0">
                        <a:solidFill>
                          <a:schemeClr val="tx1"/>
                        </a:solidFill>
                        <a:effectLst/>
                        <a:latin typeface="微软雅黑" panose="020B0503020204020204" charset="-122"/>
                        <a:ea typeface="微软雅黑" panose="020B0503020204020204" charset="-122"/>
                      </a:endParaRPr>
                    </a:p>
                    <a:p>
                      <a:pPr>
                        <a:lnSpc>
                          <a:spcPct val="150000"/>
                        </a:lnSpc>
                        <a:spcAft>
                          <a:spcPts val="0"/>
                        </a:spcAft>
                      </a:pP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符合原文</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165860">
                <a:tc vMerge="1">
                  <a:tcP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有些日本科学家有了危机感</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认为亚洲的中心正逐渐向中国转移</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日本的</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虽然日本在技术和经验上领先</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但中国发展得实在太快</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亚洲的中心正在从日本向中国转移</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符合原文</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bl>
          </a:graphicData>
        </a:graphic>
      </p:graphicFrame>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1122870" y="4942520"/>
            <a:ext cx="224354" cy="2819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3" name="TextBox 10"/>
          <p:cNvSpPr txBox="1"/>
          <p:nvPr/>
        </p:nvSpPr>
        <p:spPr>
          <a:xfrm>
            <a:off x="751039" y="1955453"/>
            <a:ext cx="7614556"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8" name="矩形 17"/>
          <p:cNvSpPr/>
          <p:nvPr/>
        </p:nvSpPr>
        <p:spPr>
          <a:xfrm>
            <a:off x="3639457" y="3077217"/>
            <a:ext cx="1071148" cy="3412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 name="矩形 18"/>
          <p:cNvSpPr/>
          <p:nvPr/>
        </p:nvSpPr>
        <p:spPr>
          <a:xfrm>
            <a:off x="4535546" y="3512126"/>
            <a:ext cx="609592" cy="2391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矩形 21"/>
          <p:cNvSpPr/>
          <p:nvPr/>
        </p:nvSpPr>
        <p:spPr>
          <a:xfrm>
            <a:off x="5597283" y="3500039"/>
            <a:ext cx="858970" cy="2391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4" name="矩形 23"/>
          <p:cNvSpPr/>
          <p:nvPr/>
        </p:nvSpPr>
        <p:spPr>
          <a:xfrm>
            <a:off x="4378100" y="4605110"/>
            <a:ext cx="1911900" cy="2391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5" name="矩形 24"/>
          <p:cNvSpPr/>
          <p:nvPr/>
        </p:nvSpPr>
        <p:spPr>
          <a:xfrm>
            <a:off x="3639457" y="4996222"/>
            <a:ext cx="415631" cy="2819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3408837" y="4649601"/>
            <a:ext cx="224354" cy="2819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8" grpId="0" bldLvl="0" animBg="1"/>
      <p:bldP spid="19" grpId="0" bldLvl="0" animBg="1"/>
      <p:bldP spid="22" grpId="0" bldLvl="0" animBg="1"/>
      <p:bldP spid="24" grpId="0" bldLvl="0" animBg="1"/>
      <p:bldP spid="25" grpId="0" bldLvl="0" animBg="1"/>
      <p:bldP spid="17"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13592" y="2304836"/>
          <a:ext cx="7886700" cy="3778250"/>
        </p:xfrm>
        <a:graphic>
          <a:graphicData uri="http://schemas.openxmlformats.org/drawingml/2006/table">
            <a:tbl>
              <a:tblPr firstRow="1" firstCol="1" bandRow="1">
                <a:tableStyleId>{5940675A-B579-460E-94D1-54222C63F5DA}</a:tableStyleId>
              </a:tblPr>
              <a:tblGrid>
                <a:gridCol w="577850"/>
                <a:gridCol w="2706370"/>
                <a:gridCol w="3694430"/>
                <a:gridCol w="908050"/>
              </a:tblGrid>
              <a:tr h="66929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选项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切开选项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对应原文</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比对结果</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554480">
                <a:tc rowSpan="2">
                  <a:txBody>
                    <a:bodyPr/>
                    <a:lstStyle/>
                    <a:p>
                      <a:pPr algn="ctr">
                        <a:lnSpc>
                          <a:spcPct val="150000"/>
                        </a:lnSpc>
                        <a:spcAft>
                          <a:spcPts val="0"/>
                        </a:spcAft>
                      </a:pPr>
                      <a:r>
                        <a:rPr lang="en-US" sz="1695" kern="100" dirty="0">
                          <a:solidFill>
                            <a:schemeClr val="tx1"/>
                          </a:solidFill>
                          <a:effectLst/>
                          <a:latin typeface="微软雅黑" panose="020B0503020204020204" charset="-122"/>
                          <a:ea typeface="微软雅黑" panose="020B0503020204020204" charset="-122"/>
                        </a:rPr>
                        <a:t>D</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在基础科学研究领域</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比如使用人造卫星开展科学实验</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需要耗费巨额资金</a:t>
                      </a:r>
                      <a:r>
                        <a:rPr lang="en-US" alt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欧洲和日本都还在犹豫不决</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noFill/>
                  </a:tcP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使用人造卫星的实验要耗费巨额资金</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欧洲和日本还在犹豫不决</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符合原文</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554480">
                <a:tc vMerge="1">
                  <a:tcP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因而尚未涉足这些领域</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原文没有与之对应的内容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选项有两处错误</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第一处是强加因果</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根据前面不能得出“尚未涉足”的结论</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第二处是“尚未涉足这些领域”无中生有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不</a:t>
                      </a:r>
                      <a:r>
                        <a:rPr lang="zh-CN" sz="1695" kern="100" dirty="0">
                          <a:solidFill>
                            <a:schemeClr val="tx1"/>
                          </a:solidFill>
                          <a:effectLst/>
                          <a:latin typeface="微软雅黑" panose="020B0503020204020204" charset="-122"/>
                          <a:ea typeface="微软雅黑" panose="020B0503020204020204" charset="-122"/>
                        </a:rPr>
                        <a:t>符合</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原文</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bl>
          </a:graphicData>
        </a:graphic>
      </p:graphicFrame>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10"/>
          <p:cNvSpPr txBox="1"/>
          <p:nvPr/>
        </p:nvSpPr>
        <p:spPr>
          <a:xfrm>
            <a:off x="764783" y="1900126"/>
            <a:ext cx="7614556" cy="431165"/>
          </a:xfrm>
          <a:prstGeom prst="rect">
            <a:avLst/>
          </a:prstGeom>
          <a:noFill/>
        </p:spPr>
        <p:txBody>
          <a:bodyPr wrap="square" rtlCol="0">
            <a:spAutoFit/>
          </a:bodyPr>
          <a:lstStyle/>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（续表）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5" name="矩形 4"/>
          <p:cNvSpPr/>
          <p:nvPr/>
        </p:nvSpPr>
        <p:spPr>
          <a:xfrm>
            <a:off x="1440977" y="4830692"/>
            <a:ext cx="1289296" cy="2543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4793731" y="4996222"/>
            <a:ext cx="821677" cy="2933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4161223" y="5384237"/>
            <a:ext cx="821677" cy="2933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1"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9079" y="1864587"/>
            <a:ext cx="7697024" cy="348932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[2019·</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Ⅰ]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可移动文化遗产的保护是指运用各种方法延长可移动文化遗产寿命的专业性活动。保护技术推进的核心是找到与遗产变化状况相适应的保护方法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以便及时对藏品进行预警、干预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使藏品保持健康的状态。在此过程中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预防、治理、修复三个方面的技术运用起着至关重要的作用。预防是所有的减缓文化遗产恶化和损毁的行为的总称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它涉及光照度、环境条件、安全、防火和突发事件的准备等方面。治理是通过外界的干预直接作用于可移动文化遗产的保护行为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是为了消除正在损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5252"/>
            <a:ext cx="7697024" cy="247015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毁遗产的外界因素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从而使遗产恢复到健康的状态。根据可移动文化遗产遭受“病痛”情形的差异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治理技术可以分为杀虫、去酸、脱水和清洁等类型。修复是对已经发生变形或变性的遗产进行处理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使之恢复到原有的形态或性质。修复的内容大致分为两个方面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一是清除文物和标本上的一切附着物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二是修补文物和标本的残缺部分。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摘编自周耀林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可移动文化遗产保护策略研究</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5252"/>
            <a:ext cx="7697024" cy="382968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以温度</a:t>
            </a:r>
            <a:r>
              <a:rPr lang="en-US" altLang="zh-CN" sz="1695" kern="100" dirty="0">
                <a:latin typeface="微软雅黑" panose="020B0503020204020204" charset="-122"/>
                <a:ea typeface="微软雅黑" panose="020B0503020204020204" charset="-122"/>
                <a:cs typeface="Courier New" panose="02070309020205020404" pitchFamily="49" charset="0"/>
              </a:rPr>
              <a:t>25℃</a:t>
            </a:r>
            <a:r>
              <a:rPr lang="zh-CN" altLang="en-US" sz="1695" kern="100" dirty="0">
                <a:latin typeface="微软雅黑" panose="020B0503020204020204" charset="-122"/>
                <a:ea typeface="微软雅黑" panose="020B0503020204020204" charset="-122"/>
                <a:cs typeface="Courier New" panose="02070309020205020404" pitchFamily="49" charset="0"/>
              </a:rPr>
              <a:t>、相对湿度</a:t>
            </a:r>
            <a:r>
              <a:rPr lang="en-US" altLang="zh-CN" sz="1695" kern="100" dirty="0">
                <a:latin typeface="微软雅黑" panose="020B0503020204020204" charset="-122"/>
                <a:ea typeface="微软雅黑" panose="020B0503020204020204" charset="-122"/>
                <a:cs typeface="Courier New" panose="02070309020205020404" pitchFamily="49" charset="0"/>
              </a:rPr>
              <a:t>50%</a:t>
            </a:r>
            <a:r>
              <a:rPr lang="zh-CN" altLang="en-US" sz="1695" kern="100" dirty="0">
                <a:latin typeface="微软雅黑" panose="020B0503020204020204" charset="-122"/>
                <a:ea typeface="微软雅黑" panose="020B0503020204020204" charset="-122"/>
                <a:cs typeface="Courier New" panose="02070309020205020404" pitchFamily="49" charset="0"/>
              </a:rPr>
              <a:t>为标准寿命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设其指数为</a:t>
            </a:r>
            <a:r>
              <a:rPr lang="en-US" altLang="zh-CN" sz="1695" kern="100" dirty="0">
                <a:latin typeface="微软雅黑" panose="020B0503020204020204" charset="-122"/>
                <a:ea typeface="微软雅黑" panose="020B0503020204020204" charset="-122"/>
                <a:cs typeface="Courier New" panose="02070309020205020404" pitchFamily="49" charset="0"/>
              </a:rPr>
              <a:t>1.00),</a:t>
            </a:r>
            <a:r>
              <a:rPr lang="zh-CN" altLang="en-US" sz="1695" kern="100" dirty="0">
                <a:latin typeface="微软雅黑" panose="020B0503020204020204" charset="-122"/>
                <a:ea typeface="微软雅黑" panose="020B0503020204020204" charset="-122"/>
                <a:cs typeface="Courier New" panose="02070309020205020404" pitchFamily="49" charset="0"/>
              </a:rPr>
              <a:t>计算在温度</a:t>
            </a:r>
            <a:r>
              <a:rPr lang="en-US" altLang="zh-CN" sz="1695" kern="100" dirty="0">
                <a:latin typeface="微软雅黑" panose="020B0503020204020204" charset="-122"/>
                <a:ea typeface="微软雅黑" panose="020B0503020204020204" charset="-122"/>
                <a:cs typeface="Courier New" panose="02070309020205020404" pitchFamily="49" charset="0"/>
              </a:rPr>
              <a:t>15℃</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35℃</a:t>
            </a:r>
            <a:r>
              <a:rPr lang="zh-CN" altLang="en-US" sz="1695" kern="100" dirty="0">
                <a:latin typeface="微软雅黑" panose="020B0503020204020204" charset="-122"/>
                <a:ea typeface="微软雅黑" panose="020B0503020204020204" charset="-122"/>
                <a:cs typeface="Courier New" panose="02070309020205020404" pitchFamily="49" charset="0"/>
              </a:rPr>
              <a:t>和湿度</a:t>
            </a:r>
            <a:r>
              <a:rPr lang="en-US" altLang="zh-CN" sz="1695" kern="100" dirty="0">
                <a:latin typeface="微软雅黑" panose="020B0503020204020204" charset="-122"/>
                <a:ea typeface="微软雅黑" panose="020B0503020204020204" charset="-122"/>
                <a:cs typeface="Courier New" panose="02070309020205020404" pitchFamily="49" charset="0"/>
              </a:rPr>
              <a:t>10%</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30%</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70%</a:t>
            </a:r>
            <a:r>
              <a:rPr lang="zh-CN" altLang="en-US" sz="1695" kern="100" dirty="0">
                <a:latin typeface="微软雅黑" panose="020B0503020204020204" charset="-122"/>
                <a:ea typeface="微软雅黑" panose="020B0503020204020204" charset="-122"/>
                <a:cs typeface="Courier New" panose="02070309020205020404" pitchFamily="49" charset="0"/>
              </a:rPr>
              <a:t>条件下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纸张的寿命和标准寿命的倍数关系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结果见下表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摘编自李景仁等</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图书档案保护技术手册</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5" name="表格 4"/>
          <p:cNvGraphicFramePr>
            <a:graphicFrameLocks noGrp="1"/>
          </p:cNvGraphicFramePr>
          <p:nvPr/>
        </p:nvGraphicFramePr>
        <p:xfrm>
          <a:off x="1468686" y="3226261"/>
          <a:ext cx="6483350" cy="1943100"/>
        </p:xfrm>
        <a:graphic>
          <a:graphicData uri="http://schemas.openxmlformats.org/drawingml/2006/table">
            <a:tbl>
              <a:tblPr firstRow="1" firstCol="1" bandRow="1">
                <a:tableStyleId>{5940675A-B579-460E-94D1-54222C63F5DA}</a:tableStyleId>
              </a:tblPr>
              <a:tblGrid>
                <a:gridCol w="1593215"/>
                <a:gridCol w="1035685"/>
                <a:gridCol w="1035685"/>
                <a:gridCol w="1409700"/>
                <a:gridCol w="1409065"/>
              </a:tblGrid>
              <a:tr h="388620">
                <a:tc rowSpan="2">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温度</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寿命倍数湿度</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4">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一年平均湿度</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c hMerge="1">
                  <a:tcPr/>
                </a:tc>
                <a:tc hMerge="1">
                  <a:tcPr/>
                </a:tc>
              </a:tr>
              <a:tr h="388620">
                <a:tc vMerge="1">
                  <a:tcP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70</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50</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30</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10</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388620">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35</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dirty="0">
                          <a:effectLst/>
                          <a:latin typeface="微软雅黑" panose="020B0503020204020204" charset="-122"/>
                          <a:ea typeface="微软雅黑" panose="020B0503020204020204" charset="-122"/>
                        </a:rPr>
                        <a:t>0.14</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0.19</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0.30</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0.68</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388620">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25</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0.74</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1.00</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1.56</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3.57</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388620">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15</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2.74</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5.81</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a:effectLst/>
                          <a:latin typeface="微软雅黑" panose="020B0503020204020204" charset="-122"/>
                          <a:ea typeface="微软雅黑" panose="020B0503020204020204" charset="-122"/>
                        </a:rPr>
                        <a:t>9.05</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en-US" sz="1695" kern="100" dirty="0">
                          <a:effectLst/>
                          <a:latin typeface="微软雅黑" panose="020B0503020204020204" charset="-122"/>
                          <a:ea typeface="微软雅黑" panose="020B0503020204020204" charset="-122"/>
                        </a:rPr>
                        <a:t>20.70</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bl>
          </a:graphicData>
        </a:graphic>
      </p:graphicFrame>
      <p:sp>
        <p:nvSpPr>
          <p:cNvPr id="6" name="Rectangle 1"/>
          <p:cNvSpPr>
            <a:spLocks noChangeArrowheads="1"/>
          </p:cNvSpPr>
          <p:nvPr/>
        </p:nvSpPr>
        <p:spPr bwMode="auto">
          <a:xfrm>
            <a:off x="2560770" y="379458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潘建伟的导师安东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蔡林格说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潘建伟的团队在量子互联网的发展方面冲到了领先地位。量子互联网是由卫星和地面设备构成的能够在全球范围分享量子信息的网络。这将使不可破解的全球加密通信成为可能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同时也使我们可以开展一些新的控制远距离量子联系的实验。目前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潘建伟的团队计划发射第二颗卫星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他们还在中国的天宫二号空间站上进行着一项太空量子实验。潘建伟说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未来五年“还会取得很多精彩的成果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一个新的时代已经到来”。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416941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毛里求斯是非洲一个岛国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位于赤道南部的西印度洋上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气候湿热多雨。毛里求斯拟修复的档案文件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形成于</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世纪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文件纸张为破布浆机制纸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字迹材料为酸性烟黑墨水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双面手写。以手感鉴别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柔韧性极差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几乎一触即碎。通过测试数据可知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文件纸张严重酸化。应毛里求斯大使馆的要求和委托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国家图书馆图书保护组和图书修整组的技术人员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对部分档案文件进行了实验性去酸和修复。方案如下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去酸方案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酸是纸张纤维发生化学降解的催化剂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能加快纸张纤维的水解反应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使纸张脆化变黄、机械强度下降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直至脆裂粉碎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不能使用。为避免酸性对文献纸张的损害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人们研究了各种去除纸张酸性的方法。根据毛里求斯档案文件的损坏程度和特点</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03620"/>
            <a:ext cx="7697024" cy="348932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技术人员认为采用氢氧化钙溶液去酸法比较好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以氢氧化钙溶液去酸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可根据纸张酸化的程度调节去酸溶液的浓度和去酸时间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去酸彻底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可操作性强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在操作处理过程中也不会使文件出现新的损坏。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修复方案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纸浆补书机与边缘、局部裱相结合的修复法。用纸浆补书机修补书页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既不遮挡字迹又能增强纸张强度。但纸浆补书机法也有其不足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如对书页的边缘残缺处和书口的断裂处补后的强度不够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主要原因是书口的断裂处及书页上的裂口缝隙过小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使得纸浆难以通过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边缘残缺处的纸浆与书页的连接方式属单侧直线连接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不够牢固。为了弥补这一缺陷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纸浆补书机与边缘、局部裱相结合显然是必要的。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820803" y="2080576"/>
            <a:ext cx="7534498" cy="1732915"/>
          </a:xfrm>
          <a:prstGeom prst="rect">
            <a:avLst/>
          </a:prstGeom>
          <a:noFill/>
          <a:ln w="9525">
            <a:noFill/>
            <a:miter lim="800000"/>
          </a:ln>
          <a:effectLst/>
        </p:spPr>
        <p:txBody>
          <a:bodyPr vert="horz" wrap="square" lIns="35186" tIns="17593" rIns="35186" bIns="17593" numCol="1" anchor="ctr" anchorCtr="0" compatLnSpc="1">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档案文件修复后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纸张的强度和柔韧性有了很大程度的提高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原来一触即碎的文件纸张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现在不但可以正常翻阅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甚至可以拿起抖动。对于文件修复前后的变化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毛里求斯大使馆人员表示惊讶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称之为“魔术般的变化”。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摘编自周崇润等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关于毛里求斯档案文件的去酸与修复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5" name="组合 56"/>
          <p:cNvGrpSpPr/>
          <p:nvPr/>
        </p:nvGrpSpPr>
        <p:grpSpPr>
          <a:xfrm>
            <a:off x="613592" y="1517099"/>
            <a:ext cx="7783984" cy="398780"/>
            <a:chOff x="1594572" y="1803366"/>
            <a:chExt cx="20228628" cy="1036330"/>
          </a:xfrm>
        </p:grpSpPr>
        <p:grpSp>
          <p:nvGrpSpPr>
            <p:cNvPr id="6"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668879" y="1969741"/>
            <a:ext cx="7838346" cy="1732915"/>
          </a:xfrm>
          <a:prstGeom prst="rect">
            <a:avLst/>
          </a:prstGeom>
          <a:noFill/>
          <a:ln w="9525">
            <a:noFill/>
            <a:miter lim="800000"/>
          </a:ln>
          <a:effectLst/>
        </p:spPr>
        <p:txBody>
          <a:bodyPr vert="horz" wrap="square" lIns="35186" tIns="17593" rIns="35186" bIns="17593" numCol="1" anchor="ctr" anchorCtr="0" compatLnSpc="1">
            <a:spAutoFit/>
          </a:bodyPr>
          <a:lstStyle/>
          <a:p>
            <a:pPr lvl="0" indent="268605" defTabSz="914400" eaLnBrk="0" hangingPunct="0">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cs typeface="Times New Roman" panose="02020603050405020304" pitchFamily="18" charset="0"/>
              </a:rPr>
              <a:t>下列不属于可移动文化遗产“修复”工作的一项是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a:t>
            </a:r>
            <a:r>
              <a:rPr lang="zh-CN" altLang="en-US" sz="1695" dirty="0">
                <a:latin typeface="微软雅黑" panose="020B0503020204020204" charset="-122"/>
                <a:ea typeface="微软雅黑" panose="020B0503020204020204" charset="-122"/>
                <a:cs typeface="Times New Roman" panose="02020603050405020304" pitchFamily="18" charset="0"/>
              </a:rPr>
              <a:t>使用真空干燥法对受潮的古代文献进行处理。</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B.</a:t>
            </a:r>
            <a:r>
              <a:rPr lang="zh-CN" altLang="en-US" sz="1695" dirty="0">
                <a:latin typeface="微软雅黑" panose="020B0503020204020204" charset="-122"/>
                <a:ea typeface="微软雅黑" panose="020B0503020204020204" charset="-122"/>
                <a:cs typeface="Times New Roman" panose="02020603050405020304" pitchFamily="18" charset="0"/>
              </a:rPr>
              <a:t>使用盐酸、硝酸等化学试剂给青铜器除锈。</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C.</a:t>
            </a:r>
            <a:r>
              <a:rPr lang="zh-CN" altLang="en-US" sz="1695" dirty="0">
                <a:latin typeface="微软雅黑" panose="020B0503020204020204" charset="-122"/>
                <a:ea typeface="微软雅黑" panose="020B0503020204020204" charset="-122"/>
                <a:cs typeface="Times New Roman" panose="02020603050405020304" pitchFamily="18" charset="0"/>
              </a:rPr>
              <a:t>使用纸浆补书机对破损的古籍进行修补。</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D.</a:t>
            </a:r>
            <a:r>
              <a:rPr lang="zh-CN" altLang="en-US" sz="1695" dirty="0">
                <a:latin typeface="微软雅黑" panose="020B0503020204020204" charset="-122"/>
                <a:ea typeface="微软雅黑" panose="020B0503020204020204" charset="-122"/>
                <a:cs typeface="Times New Roman" panose="02020603050405020304" pitchFamily="18" charset="0"/>
              </a:rPr>
              <a:t>使用树脂黏合剂粘接破碎的古代瓷器。</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78528" y="2015856"/>
            <a:ext cx="7614556" cy="33250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831386" y="2098982"/>
            <a:ext cx="7453642"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本题考查理解文中重要概念的含义的能力。依据材料一中“修复是对已经发生变形或变性的遗产进行处理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使之恢复到原有的形态或性质。修复的内容大致分为两个方面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一是清除文物和标本上的一切附着物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二是修补文物和标本的残缺部分”理解“修复”这一概念的含义与内容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再结合选项进行判断。选项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中的“除锈”、选项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中的“修补”以及选项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中的“粘接”等词均可体现是“修复”工作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而选项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中的“真空干燥法”“受潮”等体现的应是“脱水”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属于“治理”技术。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解答此类题目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要正确理解文章中对具体概念的定义、内容的阐释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并结合选项表述仔细比对分析。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686350" y="1995116"/>
            <a:ext cx="7838346" cy="3092450"/>
          </a:xfrm>
          <a:prstGeom prst="rect">
            <a:avLst/>
          </a:prstGeom>
          <a:noFill/>
          <a:ln w="9525">
            <a:noFill/>
            <a:miter lim="800000"/>
          </a:ln>
          <a:effectLst/>
        </p:spPr>
        <p:txBody>
          <a:bodyPr vert="horz" wrap="square" lIns="35186" tIns="17593" rIns="35186" bIns="17593" numCol="1" anchor="ctr" anchorCtr="0" compatLnSpc="1">
            <a:spAutoFit/>
          </a:bodyPr>
          <a:lstStyle/>
          <a:p>
            <a:pPr lvl="0" indent="268605" defTabSz="914400" eaLnBrk="0" hangingPunct="0">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cs typeface="Times New Roman" panose="02020603050405020304" pitchFamily="18" charset="0"/>
              </a:rPr>
              <a:t>下列对材料相关内容的概括和分析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不正确的一项是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a:t>
            </a:r>
            <a:r>
              <a:rPr lang="zh-CN" altLang="en-US" sz="1695" dirty="0">
                <a:latin typeface="微软雅黑" panose="020B0503020204020204" charset="-122"/>
                <a:ea typeface="微软雅黑" panose="020B0503020204020204" charset="-122"/>
                <a:cs typeface="Times New Roman" panose="02020603050405020304" pitchFamily="18" charset="0"/>
              </a:rPr>
              <a:t>预防是为了减缓可移动文化遗产遭受损害而采取的必要措施和行动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其侧重点主要在于可移动文化遗产的外部环境。</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B.</a:t>
            </a:r>
            <a:r>
              <a:rPr lang="zh-CN" altLang="en-US" sz="1695" dirty="0">
                <a:latin typeface="微软雅黑" panose="020B0503020204020204" charset="-122"/>
                <a:ea typeface="微软雅黑" panose="020B0503020204020204" charset="-122"/>
                <a:cs typeface="Times New Roman" panose="02020603050405020304" pitchFamily="18" charset="0"/>
              </a:rPr>
              <a:t>如果将温度</a:t>
            </a:r>
            <a:r>
              <a:rPr lang="en-US" altLang="zh-CN" sz="1695" dirty="0">
                <a:latin typeface="微软雅黑" panose="020B0503020204020204" charset="-122"/>
                <a:ea typeface="微软雅黑" panose="020B0503020204020204" charset="-122"/>
                <a:cs typeface="Times New Roman" panose="02020603050405020304" pitchFamily="18" charset="0"/>
              </a:rPr>
              <a:t>25℃</a:t>
            </a:r>
            <a:r>
              <a:rPr lang="zh-CN" altLang="en-US" sz="1695" dirty="0">
                <a:latin typeface="微软雅黑" panose="020B0503020204020204" charset="-122"/>
                <a:ea typeface="微软雅黑" panose="020B0503020204020204" charset="-122"/>
                <a:cs typeface="Times New Roman" panose="02020603050405020304" pitchFamily="18" charset="0"/>
              </a:rPr>
              <a:t>、相对湿度</a:t>
            </a:r>
            <a:r>
              <a:rPr lang="en-US" altLang="zh-CN" sz="1695" dirty="0">
                <a:latin typeface="微软雅黑" panose="020B0503020204020204" charset="-122"/>
                <a:ea typeface="微软雅黑" panose="020B0503020204020204" charset="-122"/>
                <a:cs typeface="Times New Roman" panose="02020603050405020304" pitchFamily="18" charset="0"/>
              </a:rPr>
              <a:t>50%</a:t>
            </a:r>
            <a:r>
              <a:rPr lang="zh-CN" altLang="en-US" sz="1695" dirty="0">
                <a:latin typeface="微软雅黑" panose="020B0503020204020204" charset="-122"/>
                <a:ea typeface="微软雅黑" panose="020B0503020204020204" charset="-122"/>
                <a:cs typeface="Times New Roman" panose="02020603050405020304" pitchFamily="18" charset="0"/>
              </a:rPr>
              <a:t>下纸张的寿命定为标准寿命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当湿度不变、温度降低</a:t>
            </a:r>
            <a:r>
              <a:rPr lang="en-US" altLang="zh-CN" sz="1695" dirty="0">
                <a:latin typeface="微软雅黑" panose="020B0503020204020204" charset="-122"/>
                <a:ea typeface="微软雅黑" panose="020B0503020204020204" charset="-122"/>
                <a:cs typeface="Times New Roman" panose="02020603050405020304" pitchFamily="18" charset="0"/>
              </a:rPr>
              <a:t>10℃</a:t>
            </a:r>
            <a:r>
              <a:rPr lang="zh-CN" altLang="en-US" sz="1695" dirty="0">
                <a:latin typeface="微软雅黑" panose="020B0503020204020204" charset="-122"/>
                <a:ea typeface="微软雅黑" panose="020B0503020204020204" charset="-122"/>
                <a:cs typeface="Times New Roman" panose="02020603050405020304" pitchFamily="18" charset="0"/>
              </a:rPr>
              <a:t>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纸张的寿命倍数就会达到</a:t>
            </a:r>
            <a:r>
              <a:rPr lang="en-US" altLang="zh-CN" sz="1695" dirty="0">
                <a:latin typeface="微软雅黑" panose="020B0503020204020204" charset="-122"/>
                <a:ea typeface="微软雅黑" panose="020B0503020204020204" charset="-122"/>
                <a:cs typeface="Times New Roman" panose="02020603050405020304" pitchFamily="18" charset="0"/>
              </a:rPr>
              <a:t>5.81</a:t>
            </a:r>
            <a:r>
              <a:rPr lang="zh-CN" altLang="en-US"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C.</a:t>
            </a:r>
            <a:r>
              <a:rPr lang="zh-CN" altLang="en-US" sz="1695" dirty="0">
                <a:latin typeface="微软雅黑" panose="020B0503020204020204" charset="-122"/>
                <a:ea typeface="微软雅黑" panose="020B0503020204020204" charset="-122"/>
                <a:cs typeface="Times New Roman" panose="02020603050405020304" pitchFamily="18" charset="0"/>
              </a:rPr>
              <a:t>纸浆补书机修补法对于修复纸张的酸性特别理想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这种方法既可以增强纸张的强度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又不会影响字迹的清晰度。</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lvl="0" indent="268605" defTabSz="914400" eaLnBrk="0" hangingPunct="0">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D.</a:t>
            </a:r>
            <a:r>
              <a:rPr lang="zh-CN" altLang="en-US" sz="1695" dirty="0">
                <a:latin typeface="微软雅黑" panose="020B0503020204020204" charset="-122"/>
                <a:ea typeface="微软雅黑" panose="020B0503020204020204" charset="-122"/>
                <a:cs typeface="Times New Roman" panose="02020603050405020304" pitchFamily="18" charset="0"/>
              </a:rPr>
              <a:t>国家图书馆的技术人员对毛里求斯形成于</a:t>
            </a:r>
            <a:r>
              <a:rPr lang="en-US" altLang="zh-CN" sz="1695" dirty="0">
                <a:latin typeface="微软雅黑" panose="020B0503020204020204" charset="-122"/>
                <a:ea typeface="微软雅黑" panose="020B0503020204020204" charset="-122"/>
                <a:cs typeface="Times New Roman" panose="02020603050405020304" pitchFamily="18" charset="0"/>
              </a:rPr>
              <a:t>18</a:t>
            </a:r>
            <a:r>
              <a:rPr lang="zh-CN" altLang="en-US" sz="1695" dirty="0">
                <a:latin typeface="微软雅黑" panose="020B0503020204020204" charset="-122"/>
                <a:ea typeface="微软雅黑" panose="020B0503020204020204" charset="-122"/>
                <a:cs typeface="Times New Roman" panose="02020603050405020304" pitchFamily="18" charset="0"/>
              </a:rPr>
              <a:t>世纪的档案文件的修复工作是可移动文化遗产保护的成功案例。</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fade">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23549" y="2015856"/>
            <a:ext cx="7669534" cy="24106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51632" y="2042667"/>
            <a:ext cx="7453642" cy="1790065"/>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本题考查筛选信息的能力。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项张冠李戴。依据材料三“技术人员认为采用氢氧化钙溶液去酸法比较好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用纸浆补书机修补书页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既不遮挡字迹又能增强纸张强度”可知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纸浆补书机与修复纸张酸性并无关联。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解答此类题目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要找准选项的检索区间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确定相关语句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仔细比对。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662357" y="1971757"/>
            <a:ext cx="7838346" cy="374015"/>
          </a:xfrm>
          <a:prstGeom prst="rect">
            <a:avLst/>
          </a:prstGeom>
          <a:noFill/>
          <a:ln w="9525">
            <a:noFill/>
            <a:miter lim="800000"/>
          </a:ln>
          <a:effectLst/>
        </p:spPr>
        <p:txBody>
          <a:bodyPr vert="horz" wrap="square" lIns="35186" tIns="17593" rIns="35186" bIns="17593" numCol="1" anchor="ctr" anchorCtr="0" compatLnSpc="1">
            <a:spAutoFit/>
          </a:bodyPr>
          <a:lstStyle/>
          <a:p>
            <a:pPr lvl="0" indent="268605" defTabSz="914400" eaLnBrk="0" hangingPunct="0">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cs typeface="Times New Roman" panose="02020603050405020304" pitchFamily="18" charset="0"/>
              </a:rPr>
              <a:t>请结合材料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分析毛里求斯想要修复的档案文件的受损原因。</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88510" y="2963920"/>
            <a:ext cx="7669534" cy="237353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70978" y="3049807"/>
            <a:ext cx="7453642"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档案文件形成的年代久远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档案文件的纸张严重酸化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毛里求斯的气候湿热多雨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不利于档案文件的保存。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本题考查筛选信息并进行归纳概括的能力。通过分析题干得知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本题属于局部信息筛选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应在材料三的第一段中去寻找答案。然后对此段分层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每层找到关键词句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如“气候湿热多雨”“形成于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世纪”“文件纸张严重酸化”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最后分点作答。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8" name="TextBox 7"/>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9" name="椭圆 8"/>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 name="直接连接符 6"/>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22956" y="2042667"/>
            <a:ext cx="7669534" cy="22730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51632" y="2042667"/>
            <a:ext cx="7453642"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解答此类题时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要分析题干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确定试题的类型是局部信息筛选还是综合信息筛选。综合信息筛选要立足全文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对文章进行段落的划分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筛选文中的重要语句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整合后分点作答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重点关注各段的段首和段尾句。局部信息筛选要锁定区域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对段落进行简单的划分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逐层分析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找到关键词语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连词成句分点作答。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06904" y="2828518"/>
            <a:ext cx="7697024" cy="2130425"/>
          </a:xfrm>
          <a:prstGeom prst="rect">
            <a:avLst/>
          </a:prstGeom>
          <a:noFill/>
        </p:spPr>
        <p:txBody>
          <a:bodyPr wrap="square" rtlCol="0">
            <a:spAutoFit/>
          </a:bodyPr>
          <a:lstStyle/>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“筛选并整合文中的信息”是非连续性文本阅读中一个常见的考点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可以以客观题形式出现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也可以以简答题形式出现。在非连续性文本中表现为不同材料的信息整合与同一材料内的信息整合。不同材料的信息整合要在同一材料内的信息整合基础上进行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特别要注意材料间的联系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要有整体意识。同一材料内的信息整合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要讲究筛选整合信息的方法。在阅读的过程中要根据要求有意识地淘汰非相关的信息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挑选出合乎要求的有效信息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组织答案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对信息进行合理转述。</a:t>
            </a:r>
            <a:endParaRPr lang="zh-CN"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TextBox 7"/>
          <p:cNvSpPr txBox="1"/>
          <p:nvPr/>
        </p:nvSpPr>
        <p:spPr>
          <a:xfrm>
            <a:off x="739540" y="1987751"/>
            <a:ext cx="7697024" cy="431165"/>
          </a:xfrm>
          <a:prstGeom prst="rect">
            <a:avLst/>
          </a:prstGeom>
          <a:noFill/>
        </p:spPr>
        <p:txBody>
          <a:bodyPr wrap="square" rtlCol="0">
            <a:spAutoFit/>
          </a:bodyPr>
          <a:lstStyle/>
          <a:p>
            <a:pPr>
              <a:lnSpc>
                <a:spcPct val="130000"/>
              </a:lnSpc>
              <a:spcAft>
                <a:spcPts val="0"/>
              </a:spcAft>
            </a:pPr>
            <a:r>
              <a:rPr lang="zh-CN" altLang="en-US" sz="1695" b="1" dirty="0">
                <a:latin typeface="微软雅黑" panose="020B0503020204020204" charset="-122"/>
                <a:ea typeface="微软雅黑" panose="020B0503020204020204" charset="-122"/>
              </a:rPr>
              <a:t>题型三　筛选整合文中信息题</a:t>
            </a:r>
            <a:endParaRPr lang="zh-CN" altLang="en-US" sz="1540" b="1"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851635" y="2430711"/>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5299"/>
            <a:ext cx="7614556" cy="240601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潘建伟是一个有着无穷热情的乐观主义者。他低调地表达了自己的信心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称中国政府将会支持下一个宏伟计划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一项投资</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亿美元的量子通信、量子计量和量子计算的五年计划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与此形成对照的是欧洲</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年宣布的旗舰项目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投资额为</a:t>
            </a:r>
            <a:r>
              <a:rPr lang="en-US" altLang="zh-CN" sz="1695" dirty="0">
                <a:latin typeface="微软雅黑" panose="020B0503020204020204" charset="-122"/>
                <a:ea typeface="微软雅黑" panose="020B0503020204020204" charset="-122"/>
              </a:rPr>
              <a:t>12</a:t>
            </a:r>
            <a:r>
              <a:rPr lang="zh-CN" altLang="en-US" sz="1695" dirty="0">
                <a:latin typeface="微软雅黑" panose="020B0503020204020204" charset="-122"/>
                <a:ea typeface="微软雅黑" panose="020B0503020204020204" charset="-122"/>
              </a:rPr>
              <a:t>亿美元。</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摘编自伊丽莎白</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吉布尼</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一位把量子通信带到太空又带回地球的物理学家</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自然</a:t>
            </a:r>
            <a:r>
              <a:rPr lang="en-US" altLang="zh-CN" sz="1540" dirty="0">
                <a:latin typeface="微软雅黑" panose="020B0503020204020204" charset="-122"/>
                <a:ea typeface="微软雅黑" panose="020B0503020204020204" charset="-122"/>
              </a:rPr>
              <a:t>》2017</a:t>
            </a:r>
            <a:r>
              <a:rPr lang="zh-CN" altLang="en-US" sz="1540" dirty="0">
                <a:latin typeface="微软雅黑" panose="020B0503020204020204" charset="-122"/>
                <a:ea typeface="微软雅黑" panose="020B0503020204020204" charset="-122"/>
              </a:rPr>
              <a:t>年</a:t>
            </a:r>
            <a:r>
              <a:rPr lang="en-US" altLang="zh-CN" sz="1540" dirty="0">
                <a:latin typeface="微软雅黑" panose="020B0503020204020204" charset="-122"/>
                <a:ea typeface="微软雅黑" panose="020B0503020204020204" charset="-122"/>
              </a:rPr>
              <a:t>12</a:t>
            </a:r>
            <a:r>
              <a:rPr lang="zh-CN" altLang="en-US" sz="1540" dirty="0">
                <a:latin typeface="微软雅黑" panose="020B0503020204020204" charset="-122"/>
                <a:ea typeface="微软雅黑" panose="020B0503020204020204" charset="-122"/>
              </a:rPr>
              <a:t>月</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28586" y="245846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2" name="TextBox 11"/>
          <p:cNvSpPr txBox="1"/>
          <p:nvPr/>
        </p:nvSpPr>
        <p:spPr>
          <a:xfrm>
            <a:off x="3574548" y="2209817"/>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58724" y="2853937"/>
          <a:ext cx="7903210" cy="2541905"/>
        </p:xfrm>
        <a:graphic>
          <a:graphicData uri="http://schemas.openxmlformats.org/drawingml/2006/table">
            <a:tbl>
              <a:tblPr firstRow="1" firstCol="1" bandRow="1">
                <a:tableStyleId>{5940675A-B579-460E-94D1-54222C63F5DA}</a:tableStyleId>
              </a:tblPr>
              <a:tblGrid>
                <a:gridCol w="1061720"/>
                <a:gridCol w="6841490"/>
              </a:tblGrid>
              <a:tr h="174752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设问方式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材料一报道的主要内容是什么</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请简要概括。</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材料一和材料二反映了哪些问题</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请简要分析。</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阅读材料一</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试概括说明材料传递的重要信息。</a:t>
                      </a:r>
                      <a:endParaRPr lang="zh-CN" altLang="en-US" sz="1695" kern="100" dirty="0">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4. </a:t>
                      </a:r>
                      <a:r>
                        <a:rPr lang="zh-CN" altLang="en-US" sz="1695" kern="100" dirty="0">
                          <a:effectLst/>
                          <a:latin typeface="微软雅黑" panose="020B0503020204020204" charset="-122"/>
                          <a:ea typeface="微软雅黑" panose="020B0503020204020204" charset="-122"/>
                        </a:rPr>
                        <a:t>阅读下面的材料</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简要回答材料反映的</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类问题有哪些</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r h="396875">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辨别标志</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题干中往往有“概括”“内容”“信息”“要点”等字眼</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9751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审题要点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effectLst/>
                          <a:latin typeface="微软雅黑" panose="020B0503020204020204" charset="-122"/>
                          <a:ea typeface="微软雅黑" panose="020B0503020204020204" charset="-122"/>
                        </a:rPr>
                        <a:t>　</a:t>
                      </a:r>
                      <a:r>
                        <a:rPr lang="zh-CN" altLang="en-US" sz="1695" kern="100" dirty="0">
                          <a:effectLst/>
                          <a:latin typeface="微软雅黑" panose="020B0503020204020204" charset="-122"/>
                          <a:ea typeface="微软雅黑" panose="020B0503020204020204" charset="-122"/>
                        </a:rPr>
                        <a:t>明确答题的范围</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是一则材料还是多则材料</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40527" y="193861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78528" y="2356679"/>
          <a:ext cx="7736840" cy="3108960"/>
        </p:xfrm>
        <a:graphic>
          <a:graphicData uri="http://schemas.openxmlformats.org/drawingml/2006/table">
            <a:tbl>
              <a:tblPr firstRow="1" firstCol="1" bandRow="1">
                <a:tableStyleId>{5940675A-B579-460E-94D1-54222C63F5DA}</a:tableStyleId>
              </a:tblPr>
              <a:tblGrid>
                <a:gridCol w="386715"/>
                <a:gridCol w="7350125"/>
              </a:tblGrid>
              <a:tr h="310896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答题</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要点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1. </a:t>
                      </a:r>
                      <a:r>
                        <a:rPr lang="zh-CN" altLang="en-US" sz="1695" kern="100" dirty="0">
                          <a:effectLst/>
                          <a:latin typeface="微软雅黑" panose="020B0503020204020204" charset="-122"/>
                          <a:ea typeface="微软雅黑" panose="020B0503020204020204" charset="-122"/>
                        </a:rPr>
                        <a:t>抓住关键部位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联系整体揣摩。对新闻的中心而言</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新闻的导语、文中陈述的事实文字等</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都是关键部位</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同时要认真思考全文内容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阅读时二者一定要有机结合。</a:t>
                      </a:r>
                      <a:endParaRPr lang="zh-CN" altLang="en-US" sz="1695" kern="100" dirty="0">
                        <a:effectLst/>
                        <a:latin typeface="微软雅黑" panose="020B0503020204020204" charset="-122"/>
                        <a:ea typeface="微软雅黑" panose="020B0503020204020204" charset="-122"/>
                      </a:endParaRPr>
                    </a:p>
                    <a:p>
                      <a:pPr>
                        <a:lnSpc>
                          <a:spcPct val="15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2. </a:t>
                      </a:r>
                      <a:r>
                        <a:rPr lang="zh-CN" altLang="en-US" sz="1695" kern="100" dirty="0">
                          <a:effectLst/>
                          <a:latin typeface="微软雅黑" panose="020B0503020204020204" charset="-122"/>
                          <a:ea typeface="微软雅黑" panose="020B0503020204020204" charset="-122"/>
                        </a:rPr>
                        <a:t>归纳层次要点</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综合各层层意。这种逐层的、由多段意思向中心意思的提炼</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是分析归纳文章中心意思最实在、最有效、最一般的方法</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也是传统的方法。</a:t>
                      </a:r>
                      <a:endParaRPr lang="zh-CN" altLang="en-US" sz="1695" kern="100" dirty="0">
                        <a:effectLst/>
                        <a:latin typeface="微软雅黑" panose="020B0503020204020204" charset="-122"/>
                        <a:ea typeface="微软雅黑" panose="020B0503020204020204" charset="-122"/>
                      </a:endParaRPr>
                    </a:p>
                    <a:p>
                      <a:pPr>
                        <a:lnSpc>
                          <a:spcPct val="150000"/>
                        </a:lnSpc>
                        <a:spcAft>
                          <a:spcPts val="0"/>
                        </a:spcAft>
                      </a:pPr>
                      <a:r>
                        <a:rPr lang="zh-CN" altLang="en-US" sz="1695" kern="100" dirty="0">
                          <a:effectLst/>
                          <a:latin typeface="微软雅黑" panose="020B0503020204020204" charset="-122"/>
                          <a:ea typeface="微软雅黑" panose="020B0503020204020204" charset="-122"/>
                        </a:rPr>
                        <a:t>　</a:t>
                      </a:r>
                      <a:r>
                        <a:rPr lang="en-US" altLang="zh-CN" sz="1695" kern="100" dirty="0">
                          <a:effectLst/>
                          <a:latin typeface="微软雅黑" panose="020B0503020204020204" charset="-122"/>
                          <a:ea typeface="微软雅黑" panose="020B0503020204020204" charset="-122"/>
                        </a:rPr>
                        <a:t>3. </a:t>
                      </a:r>
                      <a:r>
                        <a:rPr lang="zh-CN" altLang="en-US" sz="1695" kern="100" dirty="0">
                          <a:effectLst/>
                          <a:latin typeface="微软雅黑" panose="020B0503020204020204" charset="-122"/>
                          <a:ea typeface="微软雅黑" panose="020B0503020204020204" charset="-122"/>
                        </a:rPr>
                        <a:t>提取关键信息</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重新加以整合。有些文段</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没有明显的中心句或重要句子</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考生必须对每个独立句或对几个相对重要的互有关联的句子的意义进行综合归纳</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由点到面</a:t>
                      </a:r>
                      <a:r>
                        <a:rPr lang="en-US" altLang="zh-CN" sz="1695" kern="100" dirty="0">
                          <a:effectLst/>
                          <a:latin typeface="微软雅黑" panose="020B0503020204020204" charset="-122"/>
                          <a:ea typeface="微软雅黑" panose="020B0503020204020204" charset="-122"/>
                        </a:rPr>
                        <a:t>,</a:t>
                      </a:r>
                      <a:r>
                        <a:rPr lang="zh-CN" altLang="en-US" sz="1695" kern="100" dirty="0">
                          <a:effectLst/>
                          <a:latin typeface="微软雅黑" panose="020B0503020204020204" charset="-122"/>
                          <a:ea typeface="微软雅黑" panose="020B0503020204020204" charset="-122"/>
                        </a:rPr>
                        <a:t>归纳出内容要点</a:t>
                      </a:r>
                      <a:endParaRPr lang="zh-CN" altLang="en-US" sz="1695" kern="100" dirty="0">
                        <a:effectLst/>
                        <a:latin typeface="微软雅黑" panose="020B0503020204020204" charset="-122"/>
                        <a:ea typeface="微软雅黑" panose="020B0503020204020204" charset="-122"/>
                      </a:endParaRPr>
                    </a:p>
                  </a:txBody>
                  <a:tcPr marL="25656" marR="25656" marT="0" marB="0" anchor="ctr"/>
                </a:tc>
              </a:tr>
            </a:tbl>
          </a:graphicData>
        </a:graphic>
      </p:graphicFrame>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40527" y="1938612"/>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78528" y="2354623"/>
          <a:ext cx="7736840" cy="2355850"/>
        </p:xfrm>
        <a:graphic>
          <a:graphicData uri="http://schemas.openxmlformats.org/drawingml/2006/table">
            <a:tbl>
              <a:tblPr firstRow="1" firstCol="1" bandRow="1">
                <a:tableStyleId>{5940675A-B579-460E-94D1-54222C63F5DA}</a:tableStyleId>
              </a:tblPr>
              <a:tblGrid>
                <a:gridCol w="496570"/>
                <a:gridCol w="7240270"/>
              </a:tblGrid>
              <a:tr h="235585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答题</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步骤</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审题干</a:t>
                      </a:r>
                      <a:endParaRPr lang="en-US" alt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r>
                        <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明角度</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r>
                        <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读文本</a:t>
                      </a:r>
                      <a:endParaRPr lang="en-US" alt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r>
                        <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定区间</a:t>
                      </a:r>
                      <a:r>
                        <a:rPr lang="en-US" alt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          </a:t>
                      </a:r>
                      <a:r>
                        <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r>
                        <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找信息</a:t>
                      </a:r>
                      <a:endParaRPr lang="en-US" alt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r>
                        <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巧提炼</a:t>
                      </a:r>
                      <a:r>
                        <a:rPr lang="en-US" alt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 </a:t>
                      </a:r>
                      <a:endParaRPr lang="en-US" alt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r>
                        <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pic>
        <p:nvPicPr>
          <p:cNvPr id="8194" name="图片 35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358"/>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8586" y="3618370"/>
            <a:ext cx="36652" cy="806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628586" y="368157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6" name="矩形 5"/>
          <p:cNvSpPr/>
          <p:nvPr/>
        </p:nvSpPr>
        <p:spPr>
          <a:xfrm>
            <a:off x="1274726" y="2356679"/>
            <a:ext cx="720426" cy="65669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9" name="直接连接符 8"/>
          <p:cNvCxnSpPr/>
          <p:nvPr/>
        </p:nvCxnSpPr>
        <p:spPr>
          <a:xfrm>
            <a:off x="1995152" y="2697913"/>
            <a:ext cx="7049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700108" y="2348858"/>
            <a:ext cx="5748715" cy="7675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en-US" sz="1695" dirty="0">
                <a:solidFill>
                  <a:schemeClr val="tx1"/>
                </a:solidFill>
                <a:latin typeface="微软雅黑" panose="020B0503020204020204" charset="-122"/>
                <a:ea typeface="微软雅黑" panose="020B0503020204020204" charset="-122"/>
              </a:rPr>
              <a:t>仔细审读题干</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抓住题干中限定角度、范围、时间、空间等方面的词句</a:t>
            </a:r>
            <a:r>
              <a:rPr lang="en-US" altLang="zh-CN" sz="1695" dirty="0">
                <a:solidFill>
                  <a:schemeClr val="tx1"/>
                </a:solidFill>
                <a:latin typeface="微软雅黑" panose="020B0503020204020204" charset="-122"/>
                <a:ea typeface="微软雅黑" panose="020B0503020204020204" charset="-122"/>
              </a:rPr>
              <a:t>,</a:t>
            </a:r>
            <a:r>
              <a:rPr lang="zh-CN" altLang="en-US" sz="1695" dirty="0">
                <a:solidFill>
                  <a:schemeClr val="tx1"/>
                </a:solidFill>
                <a:latin typeface="微软雅黑" panose="020B0503020204020204" charset="-122"/>
                <a:ea typeface="微软雅黑" panose="020B0503020204020204" charset="-122"/>
              </a:rPr>
              <a:t>明确概括角度</a:t>
            </a:r>
            <a:endParaRPr lang="zh-CN" altLang="en-US" sz="1695" dirty="0">
              <a:solidFill>
                <a:schemeClr val="tx1"/>
              </a:solidFill>
              <a:latin typeface="微软雅黑" panose="020B0503020204020204" charset="-122"/>
              <a:ea typeface="微软雅黑" panose="020B0503020204020204" charset="-122"/>
            </a:endParaRPr>
          </a:p>
        </p:txBody>
      </p:sp>
      <p:sp>
        <p:nvSpPr>
          <p:cNvPr id="11" name="矩形 10"/>
          <p:cNvSpPr/>
          <p:nvPr/>
        </p:nvSpPr>
        <p:spPr>
          <a:xfrm>
            <a:off x="1274726" y="3013369"/>
            <a:ext cx="720426" cy="6566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13" name="直接连接符 12"/>
          <p:cNvCxnSpPr/>
          <p:nvPr/>
        </p:nvCxnSpPr>
        <p:spPr>
          <a:xfrm>
            <a:off x="1995152" y="3345874"/>
            <a:ext cx="6767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2671928" y="3191785"/>
            <a:ext cx="5748715" cy="47443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根据概括角度</a:t>
            </a:r>
            <a:r>
              <a:rPr lang="en-US"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回归文本</a:t>
            </a:r>
            <a:r>
              <a:rPr lang="en-US"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锁定信息区间</a:t>
            </a:r>
            <a:endParaRPr lang="zh-CN" altLang="en-US" sz="1695" dirty="0">
              <a:solidFill>
                <a:schemeClr val="tx1"/>
              </a:solidFill>
              <a:latin typeface="微软雅黑" panose="020B0503020204020204" charset="-122"/>
              <a:ea typeface="微软雅黑" panose="020B0503020204020204" charset="-122"/>
            </a:endParaRPr>
          </a:p>
        </p:txBody>
      </p:sp>
      <p:sp>
        <p:nvSpPr>
          <p:cNvPr id="21" name="矩形 20"/>
          <p:cNvSpPr/>
          <p:nvPr/>
        </p:nvSpPr>
        <p:spPr>
          <a:xfrm>
            <a:off x="2638641" y="3740992"/>
            <a:ext cx="5748715" cy="63732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zh-CN"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在确定信息区间的前提下</a:t>
            </a:r>
            <a:r>
              <a:rPr lang="en-US"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仔细筛选相关信息</a:t>
            </a:r>
            <a:r>
              <a:rPr lang="en-US"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a:t>
            </a:r>
            <a:r>
              <a:rPr lang="zh-CN" altLang="zh-CN" sz="1695" kern="100" dirty="0">
                <a:solidFill>
                  <a:srgbClr val="000000"/>
                </a:solidFill>
                <a:latin typeface="微软雅黑" panose="020B0503020204020204" charset="-122"/>
                <a:ea typeface="微软雅黑" panose="020B0503020204020204" charset="-122"/>
                <a:cs typeface="Times New Roman" panose="02020603050405020304" pitchFamily="18" charset="0"/>
              </a:rPr>
              <a:t>并根据题干及文本层次分点整合组织答案</a:t>
            </a:r>
            <a:endParaRPr lang="zh-CN" altLang="en-US" sz="1695" dirty="0">
              <a:solidFill>
                <a:schemeClr val="tx1"/>
              </a:solidFill>
              <a:latin typeface="微软雅黑" panose="020B0503020204020204" charset="-122"/>
              <a:ea typeface="微软雅黑" panose="020B0503020204020204" charset="-122"/>
            </a:endParaRPr>
          </a:p>
        </p:txBody>
      </p:sp>
      <p:cxnSp>
        <p:nvCxnSpPr>
          <p:cNvPr id="22" name="直接连接符 21"/>
          <p:cNvCxnSpPr>
            <a:endCxn id="21" idx="1"/>
          </p:cNvCxnSpPr>
          <p:nvPr/>
        </p:nvCxnSpPr>
        <p:spPr>
          <a:xfrm>
            <a:off x="1995152" y="4039856"/>
            <a:ext cx="643490" cy="198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274726" y="3721632"/>
            <a:ext cx="720426" cy="6566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8194"/>
                                        </p:tgtEl>
                                        <p:attrNameLst>
                                          <p:attrName>style.visibility</p:attrName>
                                        </p:attrNameLst>
                                      </p:cBhvr>
                                      <p:to>
                                        <p:strVal val="visible"/>
                                      </p:to>
                                    </p:set>
                                    <p:animEffect transition="in" filter="fade">
                                      <p:cBhvr>
                                        <p:cTn id="10" dur="500"/>
                                        <p:tgtEl>
                                          <p:spTgt spid="8194"/>
                                        </p:tgtEl>
                                      </p:cBhvr>
                                    </p:animEffect>
                                  </p:childTnLst>
                                </p:cTn>
                              </p:par>
                              <p:par>
                                <p:cTn id="11" presetID="10" presetClass="entr" presetSubtype="0" fill="hold" nodeType="withEffect">
                                  <p:stCondLst>
                                    <p:cond delay="0"/>
                                  </p:stCondLst>
                                  <p:childTnLst>
                                    <p:set>
                                      <p:cBhvr>
                                        <p:cTn id="12" dur="1" fill="hold">
                                          <p:stCondLst>
                                            <p:cond delay="0"/>
                                          </p:stCondLst>
                                        </p:cTn>
                                        <p:tgtEl>
                                          <p:spTgt spid="8193"/>
                                        </p:tgtEl>
                                        <p:attrNameLst>
                                          <p:attrName>style.visibility</p:attrName>
                                        </p:attrNameLst>
                                      </p:cBhvr>
                                      <p:to>
                                        <p:strVal val="visible"/>
                                      </p:to>
                                    </p:set>
                                    <p:animEffect transition="in" filter="fade">
                                      <p:cBhvr>
                                        <p:cTn id="13" dur="500"/>
                                        <p:tgtEl>
                                          <p:spTgt spid="8193"/>
                                        </p:tgtEl>
                                      </p:cBhvr>
                                    </p:animEffect>
                                  </p:childTnLst>
                                </p:cTn>
                              </p:par>
                              <p:par>
                                <p:cTn id="14" presetID="10" presetClass="entr" presetSubtype="0" fill="hold" grpId="0" nodeType="withEffect" nodePh="1">
                                  <p:stCondLst>
                                    <p:cond delay="0"/>
                                  </p:stCondLst>
                                  <p:endCondLst>
                                    <p:cond evt="begin" delay="0">
                                      <p:tn val="14"/>
                                    </p:cond>
                                  </p:end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0" grpId="0" bldLvl="0" animBg="1"/>
      <p:bldP spid="11" grpId="0" bldLvl="0" animBg="1"/>
      <p:bldP spid="20" grpId="0" bldLvl="0" animBg="1"/>
      <p:bldP spid="21" grpId="0" bldLvl="0" animBg="1"/>
      <p:bldP spid="23"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89455" y="1946510"/>
            <a:ext cx="7697024" cy="3829685"/>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[2019·</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Ⅱ]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武汉长江大桥的兴建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开辟了我国桥梁建设事业的新历史。中国工程人员数十年来在桥梁建设工程中做过许多努力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有过很多成绩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钱塘江铁桥就是中国工程人员自己设计的。可是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我们从来没有完全用自己的力量建设过一座规模巨大的铁路桥梁。五十年前的黄河铁桥是由比利时包工的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其后的钱塘江铁桥的主要结构部分也是由德国、英国、丹麦三个“洋行”分别承包的。这就不可能使我们系统地积累自己的桥梁建设经验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没有能组成自己的桥梁建设队伍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中国的桥梁建设事业也就长期停滞不前。武汉长江大桥的修建将改变我国桥梁建设事业的面貌。三年来</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247015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主持武汉长江大桥勘测设计工作的工程人员和地质人员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在人力、物力、财力上得到国家的大力支持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又得到苏联专家的无私援助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既考虑了最经济地建设桥梁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又考虑了航运等有关部门对利用长江的要求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选择了最合理的线路和桥式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完成了这个伟大工程的初步设计。同时武汉长江大桥的全部工程还将用自己的材料由我国自己的人力来建设。因此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这个工程也将是我国一座最好的桥梁建设学校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将为我国培养出一批桥梁建设人才。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摘自社论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努力修好武汉长江大桥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人民日报</a:t>
            </a:r>
            <a:r>
              <a:rPr lang="en-US" altLang="zh-CN" sz="1695" kern="100" dirty="0">
                <a:latin typeface="微软雅黑" panose="020B0503020204020204" charset="-122"/>
                <a:ea typeface="微软雅黑" panose="020B0503020204020204" charset="-122"/>
                <a:cs typeface="Courier New" panose="02070309020205020404" pitchFamily="49" charset="0"/>
              </a:rPr>
              <a:t>》1954</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6</a:t>
            </a:r>
            <a:r>
              <a:rPr lang="zh-CN" altLang="en-US" sz="1695" kern="100" dirty="0">
                <a:latin typeface="微软雅黑" panose="020B0503020204020204" charset="-122"/>
                <a:ea typeface="微软雅黑" panose="020B0503020204020204" charset="-122"/>
                <a:cs typeface="Courier New" panose="02070309020205020404" pitchFamily="49" charset="0"/>
              </a:rPr>
              <a:t>日</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4015105"/>
          </a:xfrm>
          <a:prstGeom prst="rect">
            <a:avLst/>
          </a:prstGeom>
          <a:noFill/>
        </p:spPr>
        <p:txBody>
          <a:bodyPr wrap="square" rtlCol="0">
            <a:spAutoFit/>
          </a:bodyPr>
          <a:lstStyle/>
          <a:p>
            <a:pPr algn="just">
              <a:lnSpc>
                <a:spcPct val="15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5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港珠澳大桥被英国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卫报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誉为“新世界七大奇迹”之一。对于这座目前世界上综合难度最大的跨海大桥而言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每项荣誉的背后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都是一组组沉甸甸数据的支撑。全长</a:t>
            </a:r>
            <a:r>
              <a:rPr lang="en-US" altLang="zh-CN" sz="1695" kern="100" dirty="0">
                <a:latin typeface="微软雅黑" panose="020B0503020204020204" charset="-122"/>
                <a:ea typeface="微软雅黑" panose="020B0503020204020204" charset="-122"/>
                <a:cs typeface="Courier New" panose="02070309020205020404" pitchFamily="49" charset="0"/>
              </a:rPr>
              <a:t>55</a:t>
            </a:r>
            <a:r>
              <a:rPr lang="zh-CN" altLang="en-US" sz="1695" kern="100" dirty="0">
                <a:latin typeface="微软雅黑" panose="020B0503020204020204" charset="-122"/>
                <a:ea typeface="微软雅黑" panose="020B0503020204020204" charset="-122"/>
                <a:cs typeface="Courier New" panose="02070309020205020404" pitchFamily="49" charset="0"/>
              </a:rPr>
              <a:t>公里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世界总体跨度最长的跨海大桥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海底隧道长</a:t>
            </a:r>
            <a:r>
              <a:rPr lang="en-US" altLang="zh-CN" sz="1695" kern="100" dirty="0">
                <a:latin typeface="微软雅黑" panose="020B0503020204020204" charset="-122"/>
                <a:ea typeface="微软雅黑" panose="020B0503020204020204" charset="-122"/>
                <a:cs typeface="Courier New" panose="02070309020205020404" pitchFamily="49" charset="0"/>
              </a:rPr>
              <a:t>5.6</a:t>
            </a:r>
            <a:r>
              <a:rPr lang="zh-CN" altLang="en-US" sz="1695" kern="100" dirty="0">
                <a:latin typeface="微软雅黑" panose="020B0503020204020204" charset="-122"/>
                <a:ea typeface="微软雅黑" panose="020B0503020204020204" charset="-122"/>
                <a:cs typeface="Courier New" panose="02070309020205020404" pitchFamily="49" charset="0"/>
              </a:rPr>
              <a:t>公里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世界上最长的海底公路沉管隧道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海底隧道最深处距海平面</a:t>
            </a:r>
            <a:r>
              <a:rPr lang="en-US" altLang="zh-CN" sz="1695" kern="100" dirty="0">
                <a:latin typeface="微软雅黑" panose="020B0503020204020204" charset="-122"/>
                <a:ea typeface="微软雅黑" panose="020B0503020204020204" charset="-122"/>
                <a:cs typeface="Courier New" panose="02070309020205020404" pitchFamily="49" charset="0"/>
              </a:rPr>
              <a:t>46</a:t>
            </a:r>
            <a:r>
              <a:rPr lang="zh-CN" altLang="en-US" sz="1695" kern="100" dirty="0">
                <a:latin typeface="微软雅黑" panose="020B0503020204020204" charset="-122"/>
                <a:ea typeface="微软雅黑" panose="020B0503020204020204" charset="-122"/>
                <a:cs typeface="Courier New" panose="02070309020205020404" pitchFamily="49" charset="0"/>
              </a:rPr>
              <a:t>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世界上埋进海床最深的沉管隧道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对接海底隧道的每个沉管重约</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万吨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世界最重的沉管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世界首创深插式钢圆筒快速成岛技术。截至通车前夕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港珠澳大桥共完成项目创新工法</a:t>
            </a:r>
            <a:r>
              <a:rPr lang="en-US" altLang="zh-CN" sz="1695" kern="100" dirty="0">
                <a:latin typeface="微软雅黑" panose="020B0503020204020204" charset="-122"/>
                <a:ea typeface="微软雅黑" panose="020B0503020204020204" charset="-122"/>
                <a:cs typeface="Courier New" panose="02070309020205020404" pitchFamily="49" charset="0"/>
              </a:rPr>
              <a:t>31</a:t>
            </a:r>
            <a:r>
              <a:rPr lang="zh-CN" altLang="en-US" sz="1695" kern="100" dirty="0">
                <a:latin typeface="微软雅黑" panose="020B0503020204020204" charset="-122"/>
                <a:ea typeface="微软雅黑" panose="020B0503020204020204" charset="-122"/>
                <a:cs typeface="Courier New" panose="02070309020205020404" pitchFamily="49" charset="0"/>
              </a:rPr>
              <a:t>项、创新软件</a:t>
            </a:r>
            <a:r>
              <a:rPr lang="en-US" altLang="zh-CN" sz="1695" kern="100" dirty="0">
                <a:latin typeface="微软雅黑" panose="020B0503020204020204" charset="-122"/>
                <a:ea typeface="微软雅黑" panose="020B0503020204020204" charset="-122"/>
                <a:cs typeface="Courier New" panose="02070309020205020404" pitchFamily="49" charset="0"/>
              </a:rPr>
              <a:t>13</a:t>
            </a:r>
            <a:r>
              <a:rPr lang="zh-CN" altLang="en-US" sz="1695" kern="100" dirty="0">
                <a:latin typeface="微软雅黑" panose="020B0503020204020204" charset="-122"/>
                <a:ea typeface="微软雅黑" panose="020B0503020204020204" charset="-122"/>
                <a:cs typeface="Courier New" panose="02070309020205020404" pitchFamily="49" charset="0"/>
              </a:rPr>
              <a:t>项、创新装备</a:t>
            </a:r>
            <a:r>
              <a:rPr lang="en-US" altLang="zh-CN" sz="1695" kern="100" dirty="0">
                <a:latin typeface="微软雅黑" panose="020B0503020204020204" charset="-122"/>
                <a:ea typeface="微软雅黑" panose="020B0503020204020204" charset="-122"/>
                <a:cs typeface="Courier New" panose="02070309020205020404" pitchFamily="49" charset="0"/>
              </a:rPr>
              <a:t>31</a:t>
            </a:r>
            <a:r>
              <a:rPr lang="zh-CN" altLang="en-US" sz="1695" kern="100" dirty="0">
                <a:latin typeface="微软雅黑" panose="020B0503020204020204" charset="-122"/>
                <a:ea typeface="微软雅黑" panose="020B0503020204020204" charset="-122"/>
                <a:cs typeface="Courier New" panose="02070309020205020404" pitchFamily="49" charset="0"/>
              </a:rPr>
              <a:t>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创新产品</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申请专利</a:t>
            </a:r>
            <a:r>
              <a:rPr lang="en-US" altLang="zh-CN" sz="1695" kern="100" dirty="0">
                <a:latin typeface="微软雅黑" panose="020B0503020204020204" charset="-122"/>
                <a:ea typeface="微软雅黑" panose="020B0503020204020204" charset="-122"/>
                <a:cs typeface="Courier New" panose="02070309020205020404" pitchFamily="49" charset="0"/>
              </a:rPr>
              <a:t>454</a:t>
            </a:r>
            <a:r>
              <a:rPr lang="zh-CN" altLang="en-US" sz="1695" kern="100" dirty="0">
                <a:latin typeface="微软雅黑" panose="020B0503020204020204" charset="-122"/>
                <a:ea typeface="微软雅黑" panose="020B0503020204020204" charset="-122"/>
                <a:cs typeface="Courier New" panose="02070309020205020404" pitchFamily="49" charset="0"/>
              </a:rPr>
              <a:t>项</a:t>
            </a:r>
            <a:r>
              <a:rPr lang="en-US" altLang="zh-CN" sz="1695" kern="100" dirty="0">
                <a:latin typeface="微软雅黑" panose="020B0503020204020204" charset="-122"/>
                <a:ea typeface="微软雅黑" panose="020B0503020204020204" charset="-122"/>
                <a:cs typeface="Courier New" panose="02070309020205020404" pitchFamily="49" charset="0"/>
              </a:rPr>
              <a:t>,7</a:t>
            </a:r>
            <a:r>
              <a:rPr lang="zh-CN" altLang="en-US" sz="1695" kern="100" dirty="0">
                <a:latin typeface="微软雅黑" panose="020B0503020204020204" charset="-122"/>
                <a:ea typeface="微软雅黑" panose="020B0503020204020204" charset="-122"/>
                <a:cs typeface="Courier New" panose="02070309020205020404" pitchFamily="49" charset="0"/>
              </a:rPr>
              <a:t>项创世界之最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整体设计和关键技术全部自主研发。在这一大国重器的背后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不光有千千万万建设者的汗水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更有</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5192395"/>
          </a:xfrm>
          <a:prstGeom prst="rect">
            <a:avLst/>
          </a:prstGeom>
          <a:noFill/>
        </p:spPr>
        <p:txBody>
          <a:bodyPr wrap="square" rtlCol="0">
            <a:spAutoFit/>
          </a:bodyPr>
          <a:lstStyle/>
          <a:p>
            <a:pPr algn="just">
              <a:lnSpc>
                <a:spcPct val="150000"/>
              </a:lnSpc>
            </a:pPr>
            <a:r>
              <a:rPr lang="zh-CN" altLang="en-US" sz="1695" kern="100" dirty="0">
                <a:latin typeface="微软雅黑" panose="020B0503020204020204" charset="-122"/>
                <a:ea typeface="微软雅黑" panose="020B0503020204020204" charset="-122"/>
                <a:cs typeface="Courier New" panose="02070309020205020404" pitchFamily="49" charset="0"/>
              </a:rPr>
              <a:t>有不少为其提供强有力科技支撑的团队。如今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中国的桥梁和高铁一样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已经成为中国走向世界的一张名片。而随着这张名片一同递出的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是我们身为国人的自信心。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5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摘编自王忠耀等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港珠澳大桥背后的科技支撑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光明日报</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10</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24</a:t>
            </a:r>
            <a:r>
              <a:rPr lang="zh-CN" altLang="en-US" sz="1695" kern="100" dirty="0">
                <a:latin typeface="微软雅黑" panose="020B0503020204020204" charset="-122"/>
                <a:ea typeface="微软雅黑" panose="020B0503020204020204" charset="-122"/>
                <a:cs typeface="Courier New" panose="02070309020205020404" pitchFamily="49" charset="0"/>
              </a:rPr>
              <a:t>日</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5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5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港珠澳大桥岛隧工程智能建造以信息化为基础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运用大数据、云计算及物联网等先进技术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创造具有感知储存能力、学习判断能力的智能设备、智能控制系统等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扩展、延伸工程建设者的感知能力、预测能力、控制能力及作业能力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将机器智能与人类智慧紧密结合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形成人机一体化智能建造系统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使工程建设更为安全。智能建造平台由感知层、网络层、数据层、应用支撑层及应用层组成。感知层是基础</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5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92842" y="1905021"/>
            <a:ext cx="7697024" cy="2837815"/>
          </a:xfrm>
          <a:prstGeom prst="rect">
            <a:avLst/>
          </a:prstGeom>
          <a:noFill/>
        </p:spPr>
        <p:txBody>
          <a:bodyPr wrap="square" rtlCol="0">
            <a:spAutoFit/>
          </a:bodyPr>
          <a:lstStyle/>
          <a:p>
            <a:pPr algn="just">
              <a:lnSpc>
                <a:spcPct val="150000"/>
              </a:lnSpc>
            </a:pPr>
            <a:r>
              <a:rPr lang="zh-CN" altLang="en-US" sz="1695" kern="100" dirty="0">
                <a:latin typeface="微软雅黑" panose="020B0503020204020204" charset="-122"/>
                <a:ea typeface="微软雅黑" panose="020B0503020204020204" charset="-122"/>
                <a:cs typeface="Courier New" panose="02070309020205020404" pitchFamily="49" charset="0"/>
              </a:rPr>
              <a:t>借助卫星等多种技术手段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采集各类数据信息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类似人的眼睛等感官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网络层利用光纤通信网等技术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将感知层采集的各类数据信息传输至数据层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类似人体神经系统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数据层中存储着大量的数据信息资源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借助数据库、云存储等智能存储手段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实现信息资源的有效存储和共享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应用支撑层是运算中心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类似于大脑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实现数据融合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最终在应用层形成各种智能控制系统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辅助工程建设者进行决策。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50000"/>
              </a:lnSpc>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摘编自林鸣等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港珠澳大桥岛隧工程智能建造探索与实践</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5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809674" y="1994685"/>
            <a:ext cx="7613898" cy="3489325"/>
            <a:chOff x="2104140" y="2933724"/>
            <a:chExt cx="19786616" cy="9067883"/>
          </a:xfrm>
        </p:grpSpPr>
        <p:sp>
          <p:nvSpPr>
            <p:cNvPr id="7" name="TextBox 6"/>
            <p:cNvSpPr txBox="1"/>
            <p:nvPr/>
          </p:nvSpPr>
          <p:spPr>
            <a:xfrm>
              <a:off x="2104140" y="2933724"/>
              <a:ext cx="19786616" cy="9067883"/>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下列对材料三相关内容的梳理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marL="742950" indent="-742950">
                <a:lnSpc>
                  <a:spcPct val="130000"/>
                </a:lnSpc>
                <a:buAutoNum type="alphaUcPeriod"/>
              </a:pPr>
              <a:r>
                <a:rPr lang="zh-CN" altLang="en-US" sz="1695" dirty="0">
                  <a:latin typeface="微软雅黑" panose="020B0503020204020204" charset="-122"/>
                  <a:ea typeface="微软雅黑" panose="020B0503020204020204" charset="-122"/>
                </a:rPr>
                <a:t>岛隧工程   </a:t>
              </a:r>
              <a:r>
                <a:rPr lang="zh-CN" altLang="en-US" sz="1385" dirty="0">
                  <a:latin typeface="微软雅黑" panose="020B0503020204020204" charset="-122"/>
                  <a:ea typeface="微软雅黑" panose="020B0503020204020204" charset="-122"/>
                </a:rPr>
                <a:t>创造</a:t>
              </a:r>
              <a:r>
                <a:rPr lang="zh-CN" altLang="en-US" sz="1695" dirty="0">
                  <a:latin typeface="微软雅黑" panose="020B0503020204020204" charset="-122"/>
                  <a:ea typeface="微软雅黑" panose="020B0503020204020204" charset="-122"/>
                </a:rPr>
                <a:t>    智能设备和智能     </a:t>
              </a:r>
              <a:r>
                <a:rPr lang="zh-CN" altLang="en-US" sz="1385" dirty="0">
                  <a:latin typeface="微软雅黑" panose="020B0503020204020204" charset="-122"/>
                  <a:ea typeface="微软雅黑" panose="020B0503020204020204" charset="-122"/>
                </a:rPr>
                <a:t>扩展和延伸</a:t>
              </a:r>
              <a:r>
                <a:rPr lang="zh-CN" altLang="en-US" sz="1695" dirty="0">
                  <a:latin typeface="微软雅黑" panose="020B0503020204020204" charset="-122"/>
                  <a:ea typeface="微软雅黑" panose="020B0503020204020204" charset="-122"/>
                </a:rPr>
                <a:t>      工程建设者的</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智能建造             控制系统等                               感知等能力</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机器智能与人类  </a:t>
              </a:r>
              <a:r>
                <a:rPr lang="zh-CN" altLang="en-US" sz="1385" dirty="0">
                  <a:latin typeface="微软雅黑" panose="020B0503020204020204" charset="-122"/>
                  <a:ea typeface="微软雅黑" panose="020B0503020204020204" charset="-122"/>
                </a:rPr>
                <a:t>形成</a:t>
              </a:r>
              <a:r>
                <a:rPr lang="zh-CN" altLang="en-US" sz="1695" dirty="0">
                  <a:latin typeface="微软雅黑" panose="020B0503020204020204" charset="-122"/>
                  <a:ea typeface="微软雅黑" panose="020B0503020204020204" charset="-122"/>
                </a:rPr>
                <a:t>   人机一体化         </a:t>
              </a:r>
              <a:r>
                <a:rPr lang="zh-CN" altLang="en-US" sz="1385" dirty="0">
                  <a:latin typeface="微软雅黑" panose="020B0503020204020204" charset="-122"/>
                  <a:ea typeface="微软雅黑" panose="020B0503020204020204" charset="-122"/>
                </a:rPr>
                <a:t>保障</a:t>
              </a:r>
              <a:r>
                <a:rPr lang="zh-CN" altLang="en-US" sz="1695" dirty="0">
                  <a:latin typeface="微软雅黑" panose="020B0503020204020204" charset="-122"/>
                  <a:ea typeface="微软雅黑" panose="020B0503020204020204" charset="-122"/>
                </a:rPr>
                <a:t>           工程建设</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智慧紧密结合            智能建造系统                          的安全</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感知层采集  </a:t>
              </a:r>
              <a:r>
                <a:rPr lang="zh-CN" altLang="en-US" sz="1385" dirty="0">
                  <a:latin typeface="微软雅黑" panose="020B0503020204020204" charset="-122"/>
                  <a:ea typeface="微软雅黑" panose="020B0503020204020204" charset="-122"/>
                </a:rPr>
                <a:t>依托</a:t>
              </a:r>
              <a:r>
                <a:rPr lang="zh-CN" altLang="en-US" sz="1695" dirty="0">
                  <a:latin typeface="微软雅黑" panose="020B0503020204020204" charset="-122"/>
                  <a:ea typeface="微软雅黑" panose="020B0503020204020204" charset="-122"/>
                </a:rPr>
                <a:t>    网络层         </a:t>
              </a:r>
              <a:r>
                <a:rPr lang="zh-CN" altLang="en-US" sz="1385" dirty="0">
                  <a:latin typeface="微软雅黑" panose="020B0503020204020204" charset="-122"/>
                  <a:ea typeface="微软雅黑" panose="020B0503020204020204" charset="-122"/>
                </a:rPr>
                <a:t>传输到</a:t>
              </a:r>
              <a:r>
                <a:rPr lang="zh-CN" altLang="en-US" sz="1695" dirty="0">
                  <a:latin typeface="微软雅黑" panose="020B0503020204020204" charset="-122"/>
                  <a:ea typeface="微软雅黑" panose="020B0503020204020204" charset="-122"/>
                </a:rPr>
                <a:t>        数据层</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的数据信息</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数据层     </a:t>
              </a:r>
              <a:r>
                <a:rPr lang="zh-CN" altLang="en-US" sz="1385" dirty="0">
                  <a:latin typeface="微软雅黑" panose="020B0503020204020204" charset="-122"/>
                  <a:ea typeface="微软雅黑" panose="020B0503020204020204" charset="-122"/>
                </a:rPr>
                <a:t>借助</a:t>
              </a:r>
              <a:r>
                <a:rPr lang="zh-CN" altLang="en-US" sz="1695" dirty="0">
                  <a:latin typeface="微软雅黑" panose="020B0503020204020204" charset="-122"/>
                  <a:ea typeface="微软雅黑" panose="020B0503020204020204" charset="-122"/>
                </a:rPr>
                <a:t>     数据库等智       </a:t>
              </a:r>
              <a:r>
                <a:rPr lang="zh-CN" altLang="en-US" sz="1385" dirty="0">
                  <a:latin typeface="微软雅黑" panose="020B0503020204020204" charset="-122"/>
                  <a:ea typeface="微软雅黑" panose="020B0503020204020204" charset="-122"/>
                </a:rPr>
                <a:t>实现</a:t>
              </a:r>
              <a:r>
                <a:rPr lang="zh-CN" altLang="en-US" sz="1695" dirty="0">
                  <a:latin typeface="微软雅黑" panose="020B0503020204020204" charset="-122"/>
                  <a:ea typeface="微软雅黑" panose="020B0503020204020204" charset="-122"/>
                </a:rPr>
                <a:t>    数据融合</a:t>
              </a:r>
              <a:endParaRPr lang="en-US" altLang="zh-CN" sz="1695" dirty="0">
                <a:latin typeface="微软雅黑" panose="020B0503020204020204" charset="-122"/>
                <a:ea typeface="微软雅黑" panose="020B0503020204020204" charset="-122"/>
              </a:endParaRPr>
            </a:p>
            <a:p>
              <a:pPr>
                <a:lnSpc>
                  <a:spcPct val="130000"/>
                </a:lnSpc>
              </a:pPr>
              <a:r>
                <a:rPr lang="zh-CN" altLang="en-US" sz="1540"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能储存手段</a:t>
              </a:r>
              <a:endParaRPr lang="zh-CN" altLang="en-US" sz="1695" dirty="0">
                <a:latin typeface="微软雅黑" panose="020B0503020204020204" charset="-122"/>
                <a:ea typeface="微软雅黑" panose="020B0503020204020204" charset="-122"/>
              </a:endParaRPr>
            </a:p>
          </p:txBody>
        </p:sp>
        <p:sp>
          <p:nvSpPr>
            <p:cNvPr id="10" name="矩形 9"/>
            <p:cNvSpPr/>
            <p:nvPr/>
          </p:nvSpPr>
          <p:spPr>
            <a:xfrm>
              <a:off x="2880644" y="3996854"/>
              <a:ext cx="2448272" cy="15297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095298" y="3996851"/>
              <a:ext cx="4176464" cy="1540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15213082" y="3932301"/>
              <a:ext cx="3498216" cy="15297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14" name="直接箭头连接符 13"/>
            <p:cNvCxnSpPr/>
            <p:nvPr/>
          </p:nvCxnSpPr>
          <p:spPr>
            <a:xfrm>
              <a:off x="5328916" y="4644926"/>
              <a:ext cx="136815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11449596" y="4616252"/>
              <a:ext cx="36004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736178" y="5667972"/>
              <a:ext cx="4054796" cy="15689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矩形 21"/>
            <p:cNvSpPr/>
            <p:nvPr/>
          </p:nvSpPr>
          <p:spPr>
            <a:xfrm>
              <a:off x="8281244" y="5701086"/>
              <a:ext cx="3600400" cy="1588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3" name="矩形 22"/>
            <p:cNvSpPr/>
            <p:nvPr/>
          </p:nvSpPr>
          <p:spPr>
            <a:xfrm>
              <a:off x="15338028" y="5682963"/>
              <a:ext cx="2720720" cy="1588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24" name="直接箭头连接符 23"/>
            <p:cNvCxnSpPr/>
            <p:nvPr/>
          </p:nvCxnSpPr>
          <p:spPr>
            <a:xfrm>
              <a:off x="6913092" y="6581676"/>
              <a:ext cx="136815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11997448" y="6360762"/>
              <a:ext cx="3218462" cy="123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3251160" y="8129984"/>
              <a:ext cx="2720720" cy="1588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9" name="矩形 28"/>
            <p:cNvSpPr/>
            <p:nvPr/>
          </p:nvSpPr>
          <p:spPr>
            <a:xfrm>
              <a:off x="7464420" y="8129984"/>
              <a:ext cx="2720720" cy="1588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0" name="矩形 29"/>
            <p:cNvSpPr/>
            <p:nvPr/>
          </p:nvSpPr>
          <p:spPr>
            <a:xfrm>
              <a:off x="2858296" y="8129984"/>
              <a:ext cx="3074332" cy="181401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31" name="直接箭头连接符 30"/>
            <p:cNvCxnSpPr/>
            <p:nvPr/>
          </p:nvCxnSpPr>
          <p:spPr>
            <a:xfrm>
              <a:off x="5992572" y="8998693"/>
              <a:ext cx="136815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10235770" y="8937646"/>
              <a:ext cx="2870630" cy="285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3120180" y="9939612"/>
              <a:ext cx="2720720" cy="1588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9" name="矩形 38"/>
            <p:cNvSpPr/>
            <p:nvPr/>
          </p:nvSpPr>
          <p:spPr>
            <a:xfrm>
              <a:off x="7597167" y="10061558"/>
              <a:ext cx="3276365" cy="16161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0" name="矩形 39"/>
            <p:cNvSpPr/>
            <p:nvPr/>
          </p:nvSpPr>
          <p:spPr>
            <a:xfrm>
              <a:off x="2858296" y="10085370"/>
              <a:ext cx="2492223" cy="158510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cxnSp>
          <p:nvCxnSpPr>
            <p:cNvPr id="41" name="直接箭头连接符 40"/>
            <p:cNvCxnSpPr/>
            <p:nvPr/>
          </p:nvCxnSpPr>
          <p:spPr>
            <a:xfrm>
              <a:off x="11008305" y="10784919"/>
              <a:ext cx="209809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5682712" y="10784919"/>
              <a:ext cx="178170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64783" y="2209817"/>
            <a:ext cx="7614556" cy="15516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47910" y="2237526"/>
            <a:ext cx="7370516"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实现数据融合是在“应用支撑层”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而非“数据层”。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13893"/>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材料三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日本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读卖新闻</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日报道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中国实验设施瞄准一流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记者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莳田一彦、船越翔</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在中国南部广东省东莞市郊外的丘陵地带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中国刚刚建成了大型实验设施“中国散裂中子源”。该实验设施建设费用达到</a:t>
            </a:r>
            <a:r>
              <a:rPr lang="en-US" altLang="zh-CN" sz="1695" dirty="0">
                <a:latin typeface="微软雅黑" panose="020B0503020204020204" charset="-122"/>
                <a:ea typeface="微软雅黑" panose="020B0503020204020204" charset="-122"/>
              </a:rPr>
              <a:t>23</a:t>
            </a:r>
            <a:r>
              <a:rPr lang="zh-CN" altLang="en-US" sz="1695" dirty="0">
                <a:latin typeface="微软雅黑" panose="020B0503020204020204" charset="-122"/>
                <a:ea typeface="微软雅黑" panose="020B0503020204020204" charset="-122"/>
              </a:rPr>
              <a:t>亿元人民币</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月正式投入运行。中国是继美国、英国、日本之后第四个拥有同样设施的国家。日本的</a:t>
            </a:r>
            <a:r>
              <a:rPr lang="en-US" altLang="zh-CN" sz="1695" dirty="0">
                <a:latin typeface="微软雅黑" panose="020B0503020204020204" charset="-122"/>
                <a:ea typeface="微软雅黑" panose="020B0503020204020204" charset="-122"/>
              </a:rPr>
              <a:t>J-PARC</a:t>
            </a:r>
            <a:r>
              <a:rPr lang="zh-CN" altLang="en-US" sz="1695" dirty="0">
                <a:latin typeface="微软雅黑" panose="020B0503020204020204" charset="-122"/>
                <a:ea typeface="微软雅黑" panose="020B0503020204020204" charset="-122"/>
              </a:rPr>
              <a:t>加速器设施中心主任齐藤直人说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虽然日本在技术和经验上领先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但中国发展得实在太快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亚洲的中心正在从日本向中国转移。”</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gn="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23549" y="1994685"/>
            <a:ext cx="7700022" cy="34575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下列对材料相关内容的概括和分析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材料一的社论沉雄庄重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激发读者奋发向上的爱国热情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材料二的报道用确凿事实和翔实数据凸显我国科技实力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唤起读者强烈的自豪感。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武汉长江大桥的建设虽然有苏联专家援助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但在建桥伊始就计划全部工程使用我国自己的材料和人力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从而培养锻炼新中国自己的桥梁建设队伍。</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港珠澳大桥拥有世界上最长的总体跨度和海底隧道、进海最深的沉管隧道、最重的隧道对接沉管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以及首创的智能建造平台和深插式钢圆筒快速成岛技术。</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综合三个材料可以看出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中国大型桥梁工程建设摆脱了以往的落后面貌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数十年来的中国桥梁建设史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也反映了新中国综合国力的提升。</a:t>
            </a:r>
            <a:endParaRPr lang="zh-CN" altLang="en-US" sz="1695" dirty="0">
              <a:latin typeface="微软雅黑" panose="020B0503020204020204" charset="-122"/>
              <a:ea typeface="微软雅黑" panose="020B0503020204020204" charset="-122"/>
            </a:endParaRPr>
          </a:p>
          <a:p>
            <a:pPr>
              <a:lnSpc>
                <a:spcPct val="130000"/>
              </a:lnSpc>
            </a:pP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043565"/>
            <a:ext cx="7614556" cy="25491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676" y="2071274"/>
            <a:ext cx="7370516"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原文没有提及“首创的智能建造平台”。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zh-CN" altLang="en-US" sz="1695" dirty="0">
                <a:latin typeface="微软雅黑" panose="020B0503020204020204" charset="-122"/>
                <a:ea typeface="微软雅黑" panose="020B0503020204020204" charset="-122"/>
              </a:rPr>
              <a:t>为什么说今天的中国桥梁已经成为体现国人自信心的一张名片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请结合材料简要分析。</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813511" y="3053563"/>
            <a:ext cx="7777590" cy="22743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13511" y="3081272"/>
            <a:ext cx="7727511"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①港珠澳大桥取得了举世瞩目的成就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被外媒誉为“新世界七大奇迹”之一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港珠澳大桥证明当今中国桥梁建设水平已处于世界领先地位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从武汉长江大桥到港珠澳大桥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体现了我国科技实力的增强和不断创新的精神。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体现国人自信心”要着眼于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一、从武汉长江大桥到港珠澳大桥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中国所取得的长足进步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举世瞩目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二、我国当今桥梁建设水平处于领先地位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三、桥梁建设的科技实力的增强和科技手段的创新。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05604" y="2874826"/>
            <a:ext cx="7697024"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非连续性文本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是指围绕同一主题而呈现出来的多则材料。这些材料往往与同一个人物或事件相关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但是所侧重的方面、观察问题的视角、讨论的焦点有所不同。故而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常常可以就此展开比较。常考的内容是信息异同比较与不同角度比较。</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解答信息异同比较题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首先要读懂题目要求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明确任务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即比较什么样的信息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如主要人物、主要事件、人物影响、人物成就、事件背景、事件过程、事件结果等。</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TextBox 7"/>
          <p:cNvSpPr txBox="1"/>
          <p:nvPr/>
        </p:nvSpPr>
        <p:spPr>
          <a:xfrm>
            <a:off x="728592" y="2043892"/>
            <a:ext cx="7727511" cy="431165"/>
          </a:xfrm>
          <a:prstGeom prst="rect">
            <a:avLst/>
          </a:prstGeom>
          <a:noFill/>
        </p:spPr>
        <p:txBody>
          <a:bodyPr wrap="square" rtlCol="0">
            <a:spAutoFit/>
          </a:bodyPr>
          <a:lstStyle/>
          <a:p>
            <a:pPr>
              <a:lnSpc>
                <a:spcPct val="130000"/>
              </a:lnSpc>
              <a:spcAft>
                <a:spcPts val="0"/>
              </a:spcAft>
            </a:pPr>
            <a:r>
              <a:rPr lang="zh-CN" altLang="en-US" sz="1695" b="1" dirty="0">
                <a:latin typeface="微软雅黑" panose="020B0503020204020204" charset="-122"/>
                <a:ea typeface="微软雅黑" panose="020B0503020204020204" charset="-122"/>
              </a:rPr>
              <a:t>题型四　比较材料异同题</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907052" y="2436179"/>
            <a:ext cx="1108348"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23549" y="2071615"/>
            <a:ext cx="7700022" cy="145034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对同样的人或事进行报道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可以有不同的侧重点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或者介绍人物成长经历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或者介绍人物的突出贡献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或者介绍事件的重要意义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或者介绍事件的发展过程。设置题目时可以考查报道的侧重点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可以考查作者的视角变化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还可以考查不同视角下相关内容的不同呈现方式等。</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39540" y="2370363"/>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2" name="TextBox 11"/>
          <p:cNvSpPr txBox="1"/>
          <p:nvPr/>
        </p:nvSpPr>
        <p:spPr>
          <a:xfrm>
            <a:off x="3907052" y="2024547"/>
            <a:ext cx="1080640"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778575" y="2761332"/>
          <a:ext cx="7696835" cy="2696210"/>
        </p:xfrm>
        <a:graphic>
          <a:graphicData uri="http://schemas.openxmlformats.org/drawingml/2006/table">
            <a:tbl>
              <a:tblPr/>
              <a:tblGrid>
                <a:gridCol w="640715"/>
                <a:gridCol w="7056120"/>
              </a:tblGrid>
              <a:tr h="135001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和材料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关于</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的表述有哪些异同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请概括说明。</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试比较材料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和材料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简要说明二者的侧重点有什么不同。</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和材料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都主张</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但理由各有不同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请说说它们各自的理由</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辨别标志</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题干往往有“内容上”“信息上”“异同”之类的词语</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673100">
                <a:tc>
                  <a:txBody>
                    <a:bodyPr/>
                    <a:lstStyle/>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审题要点</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分清是一则材料内部比较还是多则材料比较</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692842" y="1987029"/>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778528" y="2514613"/>
          <a:ext cx="7506335" cy="2019300"/>
        </p:xfrm>
        <a:graphic>
          <a:graphicData uri="http://schemas.openxmlformats.org/drawingml/2006/table">
            <a:tbl>
              <a:tblPr/>
              <a:tblGrid>
                <a:gridCol w="375285"/>
                <a:gridCol w="7131050"/>
              </a:tblGrid>
              <a:tr h="201930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比较报道的对象。这类题目</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在报道的对象上基本相同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都是针对某一现象进行的。</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比较报道的深度。有的新闻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仅就新闻事实进行了报道</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典型的特征是仅有时间、地点、人物、事件等新闻要素</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而有的新闻</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除这些新闻要素之外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还有深厚的新闻背景、原因分析和结果预测。</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比较报道的宽度。所谓新闻报道的宽度</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就是新闻的涉及面</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692842" y="1987029"/>
            <a:ext cx="7697024"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723549" y="2328262"/>
          <a:ext cx="7560945" cy="3172460"/>
        </p:xfrm>
        <a:graphic>
          <a:graphicData uri="http://schemas.openxmlformats.org/drawingml/2006/table">
            <a:tbl>
              <a:tblPr/>
              <a:tblGrid>
                <a:gridCol w="377825"/>
                <a:gridCol w="7183120"/>
              </a:tblGrid>
              <a:tr h="3172460">
                <a:tc>
                  <a:txBody>
                    <a:bodyPr/>
                    <a:lstStyle/>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步骤</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endParaRPr 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pic>
        <p:nvPicPr>
          <p:cNvPr id="11" name="YWCS33.EPS"/>
          <p:cNvPicPr/>
          <p:nvPr/>
        </p:nvPicPr>
        <p:blipFill>
          <a:blip r:embed="rId1" cstate="print"/>
          <a:stretch>
            <a:fillRect/>
          </a:stretch>
        </p:blipFill>
        <p:spPr>
          <a:xfrm>
            <a:off x="1136182" y="2453513"/>
            <a:ext cx="5347780" cy="28042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654826" y="1863002"/>
            <a:ext cx="7674026" cy="441325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全国卷</a:t>
            </a:r>
            <a:r>
              <a:rPr lang="en-US" altLang="zh-CN" sz="1695" kern="100" dirty="0">
                <a:latin typeface="微软雅黑" panose="020B0503020204020204" charset="-122"/>
                <a:ea typeface="微软雅黑" panose="020B0503020204020204" charset="-122"/>
                <a:cs typeface="Courier New" panose="02070309020205020404" pitchFamily="49" charset="0"/>
              </a:rPr>
              <a:t>Ⅰ]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2011</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日</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点整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中央电视台纪录频道正式开播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信号覆盖全球。作为中国第一个国家级的专业纪录片频道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也是第一个从开播之始就面向全球采用双语播出的频道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它向世人亮出了拥有人文精神的中国影像。央视纪录频道在内容编排上进行了详细的规划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主要呈现四大主体内容、六大主题时段的播出特点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以期达到规模化的播出效应。央视纪录频道同时采用国际纪录片频道的通行方式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淡化栏目概念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强化大时段编排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以主题化、系列化和播出季的方式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提升自身的影响力和美誉度。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摘编自杨玉洁等</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真实聚焦</a:t>
            </a:r>
            <a:r>
              <a:rPr lang="en-US" altLang="zh-CN" sz="1540" kern="100" dirty="0">
                <a:latin typeface="微软雅黑" panose="020B0503020204020204" charset="-122"/>
                <a:ea typeface="微软雅黑" panose="020B0503020204020204" charset="-122"/>
                <a:cs typeface="Courier New" panose="02070309020205020404" pitchFamily="49" charset="0"/>
              </a:rPr>
              <a:t>:2010—2011</a:t>
            </a:r>
            <a:r>
              <a:rPr lang="zh-CN" altLang="en-US" sz="1540" kern="100" dirty="0">
                <a:latin typeface="微软雅黑" panose="020B0503020204020204" charset="-122"/>
                <a:ea typeface="微软雅黑" panose="020B0503020204020204" charset="-122"/>
                <a:cs typeface="Courier New" panose="02070309020205020404" pitchFamily="49" charset="0"/>
              </a:rPr>
              <a:t>中国纪录片频道运营与纪录片产业发展纪录</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2920" y="1863002"/>
            <a:ext cx="7613898" cy="3977005"/>
            <a:chOff x="1878688" y="2591513"/>
            <a:chExt cx="19786616" cy="10335242"/>
          </a:xfrm>
        </p:grpSpPr>
        <p:sp>
          <p:nvSpPr>
            <p:cNvPr id="9" name="TextBox 8"/>
            <p:cNvSpPr txBox="1"/>
            <p:nvPr/>
          </p:nvSpPr>
          <p:spPr>
            <a:xfrm>
              <a:off x="1878688" y="2591513"/>
              <a:ext cx="19786616" cy="10335242"/>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2011</a:t>
              </a:r>
              <a:r>
                <a:rPr lang="zh-CN" altLang="en-US" sz="1540" kern="100" dirty="0">
                  <a:latin typeface="微软雅黑" panose="020B0503020204020204" charset="-122"/>
                  <a:ea typeface="微软雅黑" panose="020B0503020204020204" charset="-122"/>
                  <a:cs typeface="Courier New" panose="02070309020205020404" pitchFamily="49" charset="0"/>
                </a:rPr>
                <a:t>年中央电视台纪录频道在</a:t>
              </a:r>
              <a:r>
                <a:rPr lang="en-US" altLang="zh-CN" sz="1540" kern="100" dirty="0">
                  <a:latin typeface="微软雅黑" panose="020B0503020204020204" charset="-122"/>
                  <a:ea typeface="微软雅黑" panose="020B0503020204020204" charset="-122"/>
                  <a:cs typeface="Courier New" panose="02070309020205020404" pitchFamily="49" charset="0"/>
                </a:rPr>
                <a:t>71</a:t>
              </a:r>
              <a:r>
                <a:rPr lang="zh-CN" altLang="en-US" sz="1540" kern="100" dirty="0">
                  <a:latin typeface="微软雅黑" panose="020B0503020204020204" charset="-122"/>
                  <a:ea typeface="微软雅黑" panose="020B0503020204020204" charset="-122"/>
                  <a:cs typeface="Courier New" panose="02070309020205020404" pitchFamily="49" charset="0"/>
                </a:rPr>
                <a:t>个大中城市的观众构成和集中度</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资料来源于中国广视索福瑞媒介研究</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540" kern="100" dirty="0">
                  <a:latin typeface="微软雅黑" panose="020B0503020204020204" charset="-122"/>
                  <a:ea typeface="微软雅黑" panose="020B0503020204020204" charset="-122"/>
                  <a:cs typeface="Courier New" panose="02070309020205020404" pitchFamily="49" charset="0"/>
                </a:rPr>
                <a:t>注</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观众构成反映的是收视人群的构成</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回答了“谁在看该频道”的问题。集中度是目标观众收视率与总体观众收视率的比值</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表示的是目标观众相对于总体观众的收视集中程度</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能够回答“谁更喜欢收看这个频道”的问题</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集中度的比值大于</a:t>
              </a:r>
              <a:r>
                <a:rPr lang="en-US" altLang="zh-CN" sz="1540" kern="100" dirty="0">
                  <a:latin typeface="微软雅黑" panose="020B0503020204020204" charset="-122"/>
                  <a:ea typeface="微软雅黑" panose="020B0503020204020204" charset="-122"/>
                  <a:cs typeface="Courier New" panose="02070309020205020404" pitchFamily="49" charset="0"/>
                </a:rPr>
                <a:t>100%,</a:t>
              </a:r>
              <a:r>
                <a:rPr lang="zh-CN" altLang="en-US" sz="1540" kern="100" dirty="0">
                  <a:latin typeface="微软雅黑" panose="020B0503020204020204" charset="-122"/>
                  <a:ea typeface="微软雅黑" panose="020B0503020204020204" charset="-122"/>
                  <a:cs typeface="Courier New" panose="02070309020205020404" pitchFamily="49" charset="0"/>
                </a:rPr>
                <a:t>表示该类目标观众的收视倾向高于平均水平。</a:t>
              </a: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pic>
          <p:nvPicPr>
            <p:cNvPr id="11" name="t1a.jpg" descr="id:2147499479;FounderCES"/>
            <p:cNvPicPr/>
            <p:nvPr/>
          </p:nvPicPr>
          <p:blipFill>
            <a:blip r:embed="rId1" cstate="print"/>
            <a:stretch>
              <a:fillRect/>
            </a:stretch>
          </p:blipFill>
          <p:spPr>
            <a:xfrm>
              <a:off x="5544940" y="3132758"/>
              <a:ext cx="9001000" cy="3888432"/>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13893"/>
            <a:ext cx="7614556" cy="31178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中国推进的这类大型工程还有很多。</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中国人民政治协商会议开幕。政协委员潘建伟被媒体记者团团围住。潘建伟是利用</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年发射的“墨子号”人造卫星进行量子通信研究的研究团队负责人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其团队</a:t>
            </a:r>
            <a:r>
              <a:rPr lang="en-US" altLang="zh-CN" sz="1695" dirty="0">
                <a:latin typeface="微软雅黑" panose="020B0503020204020204" charset="-122"/>
                <a:ea typeface="微软雅黑" panose="020B0503020204020204" charset="-122"/>
              </a:rPr>
              <a:t>2017</a:t>
            </a:r>
            <a:r>
              <a:rPr lang="zh-CN" altLang="en-US" sz="1695" dirty="0">
                <a:latin typeface="微软雅黑" panose="020B0503020204020204" charset="-122"/>
                <a:ea typeface="微软雅黑" panose="020B0503020204020204" charset="-122"/>
              </a:rPr>
              <a:t>年以后相继发布了多项世界首创的实验成果。潘建伟今年当选美国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杂志“全球百大最具影响力人物”。</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使用人造卫星的实验要耗费巨额资金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欧洲和日本还在犹豫不决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日本的研究人员认为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在基础科学领域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中国正在踏入他国难以涉足的领域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领先世界”。</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参考消息</a:t>
            </a:r>
            <a:r>
              <a:rPr lang="en-US" altLang="zh-CN" sz="1540" dirty="0">
                <a:latin typeface="微软雅黑" panose="020B0503020204020204" charset="-122"/>
                <a:ea typeface="微软雅黑" panose="020B0503020204020204" charset="-122"/>
              </a:rPr>
              <a:t>》2018</a:t>
            </a:r>
            <a:r>
              <a:rPr lang="zh-CN" altLang="en-US" sz="1540" dirty="0">
                <a:latin typeface="微软雅黑" panose="020B0503020204020204" charset="-122"/>
                <a:ea typeface="微软雅黑" panose="020B0503020204020204" charset="-122"/>
              </a:rPr>
              <a:t>年</a:t>
            </a:r>
            <a:r>
              <a:rPr lang="en-US" altLang="zh-CN" sz="1540" dirty="0">
                <a:latin typeface="微软雅黑" panose="020B0503020204020204" charset="-122"/>
                <a:ea typeface="微软雅黑" panose="020B0503020204020204" charset="-122"/>
              </a:rPr>
              <a:t>5</a:t>
            </a:r>
            <a:r>
              <a:rPr lang="zh-CN" altLang="en-US" sz="1540" dirty="0">
                <a:latin typeface="微软雅黑" panose="020B0503020204020204" charset="-122"/>
                <a:ea typeface="微软雅黑" panose="020B0503020204020204" charset="-122"/>
              </a:rPr>
              <a:t>月</a:t>
            </a:r>
            <a:r>
              <a:rPr lang="en-US" altLang="zh-CN" sz="1540" dirty="0">
                <a:latin typeface="微软雅黑" panose="020B0503020204020204" charset="-122"/>
                <a:ea typeface="微软雅黑" panose="020B0503020204020204" charset="-122"/>
              </a:rPr>
              <a:t>7</a:t>
            </a:r>
            <a:r>
              <a:rPr lang="zh-CN" altLang="en-US" sz="1540" dirty="0">
                <a:latin typeface="微软雅黑" panose="020B0503020204020204" charset="-122"/>
                <a:ea typeface="微软雅黑" panose="020B0503020204020204" charset="-122"/>
              </a:rPr>
              <a:t>日</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gn="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2006749"/>
            <a:ext cx="7613898" cy="311785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在制播运营模式方面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央视纪录频道实行的是频道化运营模式。央视是纪录片的主要制作基地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制作出的精品节目数量众多。当然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频道化运营模式也有其自身的劣势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劣势在于频道可以调动的资源非常有限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其融资渠道、产品设计、人财物资源调度都会受到种种限制。央视纪录频道目前正积极推进制播分离模式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节目制作以社会招标、联合制作、购买作为主要方式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并辅以自制精品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为建立较为健全的制作管理模式做好准备。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摘编自张同道等</a:t>
            </a:r>
            <a:r>
              <a:rPr lang="en-US" altLang="zh-CN" sz="1540" kern="100" dirty="0">
                <a:latin typeface="微软雅黑" panose="020B0503020204020204" charset="-122"/>
                <a:ea typeface="微软雅黑" panose="020B0503020204020204" charset="-122"/>
                <a:cs typeface="Courier New" panose="02070309020205020404" pitchFamily="49" charset="0"/>
              </a:rPr>
              <a:t>《2011</a:t>
            </a:r>
            <a:r>
              <a:rPr lang="zh-CN" altLang="en-US" sz="1540" kern="100" dirty="0">
                <a:latin typeface="微软雅黑" panose="020B0503020204020204" charset="-122"/>
                <a:ea typeface="微软雅黑" panose="020B0503020204020204" charset="-122"/>
                <a:cs typeface="Courier New" panose="02070309020205020404" pitchFamily="49" charset="0"/>
              </a:rPr>
              <a:t>年中国纪录片频道发展报告</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下</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2006749"/>
            <a:ext cx="7613898" cy="3489325"/>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材料四</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　　总部位于美国首都华盛顿的国家地理频道是一个全球性的付费有线电视网。目前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国家地理频道已经以</a:t>
            </a:r>
            <a:r>
              <a:rPr lang="en-US" altLang="zh-CN" sz="1695" kern="100" dirty="0">
                <a:latin typeface="微软雅黑" panose="020B0503020204020204" charset="-122"/>
                <a:ea typeface="微软雅黑" panose="020B0503020204020204" charset="-122"/>
                <a:cs typeface="Courier New" panose="02070309020205020404" pitchFamily="49" charset="0"/>
              </a:rPr>
              <a:t>34</a:t>
            </a:r>
            <a:r>
              <a:rPr lang="zh-CN" altLang="en-US" sz="1695" kern="100" dirty="0">
                <a:latin typeface="微软雅黑" panose="020B0503020204020204" charset="-122"/>
                <a:ea typeface="微软雅黑" panose="020B0503020204020204" charset="-122"/>
                <a:cs typeface="Courier New" panose="02070309020205020404" pitchFamily="49" charset="0"/>
              </a:rPr>
              <a:t>种语言转播至全球</a:t>
            </a:r>
            <a:r>
              <a:rPr lang="en-US" altLang="zh-CN" sz="1695" kern="100" dirty="0">
                <a:latin typeface="微软雅黑" panose="020B0503020204020204" charset="-122"/>
                <a:ea typeface="微软雅黑" panose="020B0503020204020204" charset="-122"/>
                <a:cs typeface="Courier New" panose="02070309020205020404" pitchFamily="49" charset="0"/>
              </a:rPr>
              <a:t>166</a:t>
            </a:r>
            <a:r>
              <a:rPr lang="zh-CN" altLang="en-US" sz="1695" kern="100" dirty="0">
                <a:latin typeface="微软雅黑" panose="020B0503020204020204" charset="-122"/>
                <a:ea typeface="微软雅黑" panose="020B0503020204020204" charset="-122"/>
                <a:cs typeface="Courier New" panose="02070309020205020404" pitchFamily="49" charset="0"/>
              </a:rPr>
              <a:t>个国家和地区逾</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亿</a:t>
            </a:r>
            <a:r>
              <a:rPr lang="en-US" altLang="zh-CN" sz="1695" kern="100" dirty="0">
                <a:latin typeface="微软雅黑" panose="020B0503020204020204" charset="-122"/>
                <a:ea typeface="微软雅黑" panose="020B0503020204020204" charset="-122"/>
                <a:cs typeface="Courier New" panose="02070309020205020404" pitchFamily="49" charset="0"/>
              </a:rPr>
              <a:t>9</a:t>
            </a:r>
            <a:r>
              <a:rPr lang="zh-CN" altLang="en-US" sz="1695" kern="100" dirty="0">
                <a:latin typeface="微软雅黑" panose="020B0503020204020204" charset="-122"/>
                <a:ea typeface="微软雅黑" panose="020B0503020204020204" charset="-122"/>
                <a:cs typeface="Courier New" panose="02070309020205020404" pitchFamily="49" charset="0"/>
              </a:rPr>
              <a:t>千万用户。作为一个纯纪录片频道能够取得如此卓越的成就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除了高质量、高观赏性的节目内容之外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与其频道自身的制播运营模式是分不开的。其制播运营模式如下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有线电视系统是在地方政府的批准下由有线电视系统运营商投资建立的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有线电视系统直接面向订户收取费用。有线电视系统运营商是指拥有并运营有线电视系统的企业实体。有线电视节目提供商为有线电视系统运营商提供节目。具体到国家地理频道而言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美国国家地理电视公司以及其他渠道承担提供片源的任务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国家</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2006749"/>
            <a:ext cx="7613898" cy="1418590"/>
          </a:xfrm>
          <a:prstGeom prst="rect">
            <a:avLst/>
          </a:prstGeom>
          <a:noFill/>
        </p:spPr>
        <p:txBody>
          <a:bodyPr wrap="square" rtlCol="0">
            <a:spAutoFit/>
          </a:bodyPr>
          <a:lstStyle/>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地理频道承担的是节目制作等任务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即让来自国家地理电视公司等渠道的单个的片源变成有机结合的整体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适于在电视上播放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康卡斯特电信公司作为有线电视系统运营商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则承担把电视信号传送到千家万户的电视机上的技术性播出任务。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摘编自楚蕙萍</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多元延伸</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有机互动</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美国国家地理频道运营模式初探</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723549" y="1994685"/>
            <a:ext cx="7700022" cy="3263090"/>
            <a:chOff x="1880324" y="2933724"/>
            <a:chExt cx="20010432" cy="8479954"/>
          </a:xfrm>
        </p:grpSpPr>
        <p:sp>
          <p:nvSpPr>
            <p:cNvPr id="7" name="TextBox 6"/>
            <p:cNvSpPr txBox="1"/>
            <p:nvPr/>
          </p:nvSpPr>
          <p:spPr>
            <a:xfrm>
              <a:off x="1880324" y="2933724"/>
              <a:ext cx="20010432" cy="19191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zh-CN" altLang="en-US" sz="1695" dirty="0">
                  <a:latin typeface="微软雅黑" panose="020B0503020204020204" charset="-122"/>
                  <a:ea typeface="微软雅黑" panose="020B0503020204020204" charset="-122"/>
                </a:rPr>
                <a:t>下列对材料相关内容的梳理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pic>
          <p:nvPicPr>
            <p:cNvPr id="10" name="图片 9" descr="C:\Documents and Settings\Administrator\Application Data\Tencent\Users\53632416\QQ\WinTemp\RichOle\NOB26_LYX({%SV{U~@3AIUU.png"/>
            <p:cNvPicPr/>
            <p:nvPr/>
          </p:nvPicPr>
          <p:blipFill>
            <a:blip r:embed="rId1" cstate="print"/>
            <a:srcRect/>
            <a:stretch>
              <a:fillRect/>
            </a:stretch>
          </p:blipFill>
          <p:spPr bwMode="auto">
            <a:xfrm>
              <a:off x="2304580" y="3897728"/>
              <a:ext cx="14833648" cy="751595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043565"/>
            <a:ext cx="7614556" cy="20781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676" y="2071274"/>
            <a:ext cx="737051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本题考查考生对文本信息的筛选、把握文章思路的能力。根据原文“康卡斯特电信公司作为有线电视系统运营商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则承担把电视信号传送到千家万户的电视机上的技术性播出任务”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项错误。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23549" y="1994685"/>
            <a:ext cx="7700022" cy="447738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zh-CN" altLang="en-US" sz="1695" dirty="0">
                <a:latin typeface="微软雅黑" panose="020B0503020204020204" charset="-122"/>
                <a:ea typeface="微软雅黑" panose="020B0503020204020204" charset="-122"/>
              </a:rPr>
              <a:t>下列对材料相关内容的概括和分析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正确的两项是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中央电视台纪录频道在内容编排上进行了认真详细的规划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以期将来能够呈现出主题化、系列化的节目播出方式。</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根据材料二中性别、年龄、学历这三项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我们能够了解到中央电视台纪录频道的观众构成和集中度的基本情况。</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2011</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a:t>
            </a:r>
            <a:r>
              <a:rPr lang="en-US" altLang="zh-CN" sz="1695" dirty="0">
                <a:latin typeface="微软雅黑" panose="020B0503020204020204" charset="-122"/>
                <a:ea typeface="微软雅黑" panose="020B0503020204020204" charset="-122"/>
              </a:rPr>
              <a:t>71</a:t>
            </a:r>
            <a:r>
              <a:rPr lang="zh-CN" altLang="en-US" sz="1695" dirty="0">
                <a:latin typeface="微软雅黑" panose="020B0503020204020204" charset="-122"/>
                <a:ea typeface="微软雅黑" panose="020B0503020204020204" charset="-122"/>
              </a:rPr>
              <a:t>个大中城市的观众调查中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中央电视台纪录频道观众构成最高的三类人群分别是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男性、</a:t>
            </a:r>
            <a:r>
              <a:rPr lang="en-US" altLang="zh-CN" sz="1695" dirty="0">
                <a:latin typeface="微软雅黑" panose="020B0503020204020204" charset="-122"/>
                <a:ea typeface="微软雅黑" panose="020B0503020204020204" charset="-122"/>
              </a:rPr>
              <a:t>45~54</a:t>
            </a:r>
            <a:r>
              <a:rPr lang="zh-CN" altLang="en-US" sz="1695" dirty="0">
                <a:latin typeface="微软雅黑" panose="020B0503020204020204" charset="-122"/>
                <a:ea typeface="微软雅黑" panose="020B0503020204020204" charset="-122"/>
              </a:rPr>
              <a:t>岁以及高中学历。</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根据材料二可知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随着目标观众年龄的增加以及学历的增高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集中度的比值也在不断地攀升。</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E. </a:t>
            </a:r>
            <a:r>
              <a:rPr lang="zh-CN" altLang="en-US" sz="1695" dirty="0">
                <a:latin typeface="微软雅黑" panose="020B0503020204020204" charset="-122"/>
                <a:ea typeface="微软雅黑" panose="020B0503020204020204" charset="-122"/>
              </a:rPr>
              <a:t>美国国家地理频道的制作管理模式较为健全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它在融资渠道、产品设计、人财物资源调度等方面不存在受到限制的问题。</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49" y="2043565"/>
            <a:ext cx="7614556" cy="23275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676" y="2071274"/>
            <a:ext cx="7370516"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本题考查对文本信息的筛选与概括能力、理解分析文章的能力。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项“以期将来能够呈现出主题化、系列化的节目播出方式”错误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原文是“以期达到规模化的播出效应”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且主题化、系列化的节目播出方式是央视纪录频道正在采用的。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项“集中度的比值也在不断地攀升”错误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从图表看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岁及以上人群对应的集中度比值有所下降。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项“它在融资渠道、产品设计、人财物资源调度等方面不存在受到限制的问题”与原文表述不符。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138620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10.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比较相异题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根据上述材料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概括说明中央电视台纪录频道开播初期与美国国家地理频道在制播运营模式方面的不同。</a:t>
            </a: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821117" y="3713655"/>
            <a:ext cx="7777590" cy="16272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1117" y="3741363"/>
            <a:ext cx="7727511"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中央电视台纪录频道在开播初期采用的是频道化运营模式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央视是纪录片的主要制作基地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美国国家地理频道采用的是制播分离的运营模式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节目的制作与播出相对分离。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0064" y="2126690"/>
            <a:ext cx="7777590" cy="2712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70064" y="2154400"/>
            <a:ext cx="7727511"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题干中“中央电视台纪录频道开播初期”和“美国国家地理频道”等字眼显示本题对应区间集中于第三、四则材料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制播运营模式”是第三、四则材料的比较点。分别在这两则材料中标注“制播运营模式”方面的关键词句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从中比较其不同点。第三则材料中的关键词句为“频道化运营模式”“央视是纪录片的主要制作基地”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第四则材料中的关键词句为“其制播运营模式如下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从中概括出美国国家地理频道采用的是制播分离的运营模式。依据以上比较情况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总结出它们的不同。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809674" y="1994685"/>
            <a:ext cx="7613898" cy="261747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11.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比较异同题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原创题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关于央视记录频道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材料一和材料三报道的角度有何异同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23549" y="3713655"/>
            <a:ext cx="7875158" cy="14055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549" y="3741363"/>
            <a:ext cx="7825079"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相同点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都肯定了央视纪录频道在纪录片内容方面做出的贡献。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不同点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材料一侧重介绍央视纪录频道的内容编排和播出方式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材料三侧重于指出央视纪录频道运营模式的劣势和正在探索制播分离模式。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706755"/>
            <a:chOff x="1594572" y="1803366"/>
            <a:chExt cx="20228628" cy="1836680"/>
          </a:xfrm>
        </p:grpSpPr>
        <p:grpSp>
          <p:nvGrpSpPr>
            <p:cNvPr id="3" name="组合 57"/>
            <p:cNvGrpSpPr/>
            <p:nvPr/>
          </p:nvGrpSpPr>
          <p:grpSpPr>
            <a:xfrm>
              <a:off x="1594572" y="1803366"/>
              <a:ext cx="5500726" cy="1836680"/>
              <a:chOff x="7309612" y="2089118"/>
              <a:chExt cx="5500726" cy="1836680"/>
            </a:xfrm>
          </p:grpSpPr>
          <p:sp>
            <p:nvSpPr>
              <p:cNvPr id="60" name="TextBox 59"/>
              <p:cNvSpPr txBox="1"/>
              <p:nvPr/>
            </p:nvSpPr>
            <p:spPr>
              <a:xfrm>
                <a:off x="7595364" y="2089118"/>
                <a:ext cx="5214974" cy="183668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a:p>
                <a:endParaRPr lang="zh-CN" altLang="en-US" sz="2000" b="1" dirty="0">
                  <a:solidFill>
                    <a:srgbClr val="EF8340"/>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09454" y="2513157"/>
            <a:ext cx="7769534"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下列对材料相关内容的理解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量子通信把量子物理与信息技术结合起来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利用量子调控技术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对信息进行编码、存储、传输和操纵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可以有效解决经典密码被破译的问题。</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潘建伟研究团队在天宫二号空间站上进行太空量子实验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并计划发射“墨子号”后的第二颗卫星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他对未来五年会取得更多成果充满信心。</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中国继美国、英国、日本之后成为第四个拥有散裂中子源设施的国家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有些日本科学家有了危机感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认为亚洲的中心正逐渐向中国转移。</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在基础科学研究领域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比如使用人造卫星开展科学实验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需要耗费巨额资金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欧洲和日本都还在犹豫不决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因而尚未涉足这些领域。</a:t>
            </a:r>
            <a:endParaRPr lang="zh-CN" altLang="en-US" sz="1695" dirty="0">
              <a:latin typeface="微软雅黑" panose="020B0503020204020204" charset="-122"/>
              <a:ea typeface="微软雅黑" panose="020B0503020204020204" charset="-122"/>
            </a:endParaRPr>
          </a:p>
        </p:txBody>
      </p:sp>
      <p:grpSp>
        <p:nvGrpSpPr>
          <p:cNvPr id="10" name="组合 9"/>
          <p:cNvGrpSpPr/>
          <p:nvPr/>
        </p:nvGrpSpPr>
        <p:grpSpPr>
          <a:xfrm>
            <a:off x="723549" y="2006447"/>
            <a:ext cx="1366904" cy="422221"/>
            <a:chOff x="2074961" y="4329310"/>
            <a:chExt cx="2851804" cy="597458"/>
          </a:xfrm>
        </p:grpSpPr>
        <p:pic>
          <p:nvPicPr>
            <p:cNvPr id="11"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213543" y="4329310"/>
              <a:ext cx="2713222" cy="56428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0551" y="2930243"/>
            <a:ext cx="7697024" cy="111061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评价文章的思想内容和作者的观点态度是指在正确理解和把握文意的基础上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对文章的思想内容和作者的观点态度做出恰当的评价。“作者的观点态度”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是指新闻材料中报道者所表达出来的对新闻事实的认识和思想倾向。</a:t>
            </a:r>
            <a:endParaRPr lang="zh-CN" altLang="en-US" sz="1695" dirty="0">
              <a:latin typeface="微软雅黑" panose="020B0503020204020204" charset="-122"/>
              <a:ea typeface="微软雅黑" panose="020B0503020204020204" charset="-122"/>
            </a:endParaRPr>
          </a:p>
        </p:txBody>
      </p:sp>
      <p:sp>
        <p:nvSpPr>
          <p:cNvPr id="8" name="TextBox 7"/>
          <p:cNvSpPr txBox="1"/>
          <p:nvPr/>
        </p:nvSpPr>
        <p:spPr>
          <a:xfrm>
            <a:off x="751039" y="2075413"/>
            <a:ext cx="7697024" cy="431165"/>
          </a:xfrm>
          <a:prstGeom prst="rect">
            <a:avLst/>
          </a:prstGeom>
          <a:noFill/>
        </p:spPr>
        <p:txBody>
          <a:bodyPr wrap="square" rtlCol="0">
            <a:spAutoFit/>
          </a:bodyPr>
          <a:lstStyle/>
          <a:p>
            <a:pPr>
              <a:lnSpc>
                <a:spcPct val="130000"/>
              </a:lnSpc>
              <a:spcAft>
                <a:spcPts val="0"/>
              </a:spcAft>
            </a:pPr>
            <a:r>
              <a:rPr lang="zh-CN" altLang="en-US" sz="1695" b="1" dirty="0">
                <a:latin typeface="微软雅黑" panose="020B0503020204020204" charset="-122"/>
                <a:ea typeface="微软雅黑" panose="020B0503020204020204" charset="-122"/>
              </a:rPr>
              <a:t>题型五　评价作者在文中的观点态度题</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907052" y="2519305"/>
            <a:ext cx="1025222" cy="61404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13592" y="2206770"/>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2" name="TextBox 11"/>
          <p:cNvSpPr txBox="1"/>
          <p:nvPr/>
        </p:nvSpPr>
        <p:spPr>
          <a:xfrm>
            <a:off x="3740800" y="2029075"/>
            <a:ext cx="1025222" cy="61404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822547" y="2638722"/>
          <a:ext cx="7618730" cy="3304540"/>
        </p:xfrm>
        <a:graphic>
          <a:graphicData uri="http://schemas.openxmlformats.org/drawingml/2006/table">
            <a:tbl>
              <a:tblPr firstRow="1" firstCol="1" bandRow="1">
                <a:tableStyleId>{5940675A-B579-460E-94D1-54222C63F5DA}</a:tableStyleId>
              </a:tblPr>
              <a:tblGrid>
                <a:gridCol w="645795"/>
                <a:gridCol w="6972935"/>
              </a:tblGrid>
              <a:tr h="195834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设问</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方式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1. </a:t>
                      </a:r>
                      <a:r>
                        <a:rPr lang="zh-CN" altLang="en-US" sz="1695" kern="100" dirty="0">
                          <a:solidFill>
                            <a:schemeClr val="tx1"/>
                          </a:solidFill>
                          <a:effectLst/>
                          <a:latin typeface="微软雅黑" panose="020B0503020204020204" charset="-122"/>
                          <a:ea typeface="微软雅黑" panose="020B0503020204020204" charset="-122"/>
                        </a:rPr>
                        <a:t>作者在文中对</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问题有怎样的看法</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谈谈你的理解。</a:t>
                      </a:r>
                      <a:endParaRPr lang="zh-CN" altLang="en-US"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2. </a:t>
                      </a:r>
                      <a:r>
                        <a:rPr lang="zh-CN" altLang="en-US" sz="1695" kern="100" dirty="0">
                          <a:solidFill>
                            <a:schemeClr val="tx1"/>
                          </a:solidFill>
                          <a:effectLst/>
                          <a:latin typeface="微软雅黑" panose="020B0503020204020204" charset="-122"/>
                          <a:ea typeface="微软雅黑" panose="020B0503020204020204" charset="-122"/>
                        </a:rPr>
                        <a:t>作者引用某材料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或某人的话</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其目的是什么</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你对此有怎样的看法</a:t>
                      </a:r>
                      <a:r>
                        <a:rPr lang="en-US" altLang="zh-CN" sz="1695" kern="100" dirty="0">
                          <a:solidFill>
                            <a:schemeClr val="tx1"/>
                          </a:solidFill>
                          <a:effectLst/>
                          <a:latin typeface="微软雅黑" panose="020B0503020204020204" charset="-122"/>
                          <a:ea typeface="微软雅黑" panose="020B0503020204020204" charset="-122"/>
                        </a:rPr>
                        <a:t>?</a:t>
                      </a:r>
                      <a:endParaRPr lang="en-US" altLang="zh-CN" sz="1695" kern="100" dirty="0">
                        <a:solidFill>
                          <a:schemeClr val="tx1"/>
                        </a:solidFill>
                        <a:effectLst/>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3. </a:t>
                      </a:r>
                      <a:r>
                        <a:rPr lang="zh-CN" altLang="en-US" sz="1695" kern="100" dirty="0">
                          <a:solidFill>
                            <a:schemeClr val="tx1"/>
                          </a:solidFill>
                          <a:effectLst/>
                          <a:latin typeface="微软雅黑" panose="020B0503020204020204" charset="-122"/>
                          <a:ea typeface="微软雅黑" panose="020B0503020204020204" charset="-122"/>
                        </a:rPr>
                        <a:t>阅读有关材料</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简要概括作者的观点并结合你的生活经验</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谈谈你对这一问题的态度</a:t>
                      </a:r>
                      <a:endParaRPr lang="zh-CN" altLang="en-US" sz="1695" kern="100" dirty="0">
                        <a:solidFill>
                          <a:schemeClr val="tx1"/>
                        </a:solidFill>
                        <a:effectLst/>
                        <a:latin typeface="微软雅黑" panose="020B0503020204020204" charset="-122"/>
                        <a:ea typeface="微软雅黑" panose="020B0503020204020204" charset="-122"/>
                      </a:endParaRPr>
                    </a:p>
                  </a:txBody>
                  <a:tcPr marL="25656" marR="25656"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辨别</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标志</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题干中往往有“分析”“观点”“看法”等词语</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审题</a:t>
                      </a:r>
                      <a:endParaRPr lang="en-US" alt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要点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zh-CN" altLang="en-US" sz="1695" kern="100" dirty="0">
                          <a:solidFill>
                            <a:schemeClr val="tx1"/>
                          </a:solidFill>
                          <a:effectLst/>
                          <a:latin typeface="微软雅黑" panose="020B0503020204020204" charset="-122"/>
                          <a:ea typeface="微软雅黑" panose="020B0503020204020204" charset="-122"/>
                        </a:rPr>
                        <a:t>仔细阅读文本</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准确找出表露作者观点态度的语句</a:t>
                      </a:r>
                      <a:r>
                        <a:rPr lang="en-US" altLang="zh-CN" sz="1695" kern="100" dirty="0">
                          <a:solidFill>
                            <a:schemeClr val="tx1"/>
                          </a:solidFill>
                          <a:effectLst/>
                          <a:latin typeface="微软雅黑" panose="020B0503020204020204" charset="-122"/>
                          <a:ea typeface="微软雅黑" panose="020B0503020204020204" charset="-122"/>
                        </a:rPr>
                        <a:t>,</a:t>
                      </a:r>
                      <a:r>
                        <a:rPr lang="zh-CN" altLang="en-US" sz="1695" kern="100" dirty="0">
                          <a:solidFill>
                            <a:schemeClr val="tx1"/>
                          </a:solidFill>
                          <a:effectLst/>
                          <a:latin typeface="微软雅黑" panose="020B0503020204020204" charset="-122"/>
                          <a:ea typeface="微软雅黑" panose="020B0503020204020204" charset="-122"/>
                        </a:rPr>
                        <a:t>这是分析评价的基础</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9091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775968" y="1987029"/>
            <a:ext cx="7613898"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86803" y="2459195"/>
          <a:ext cx="7536180" cy="3028950"/>
        </p:xfrm>
        <a:graphic>
          <a:graphicData uri="http://schemas.openxmlformats.org/drawingml/2006/table">
            <a:tbl>
              <a:tblPr/>
              <a:tblGrid>
                <a:gridCol w="376555"/>
                <a:gridCol w="7159625"/>
              </a:tblGrid>
              <a:tr h="302895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要点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准确把握。作者在文中的观点态度一般隐含在所引用的材料、所做的分析中。因而准确把握新闻报道的角度、筛选出作者的分析议论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特别是观点句、结论句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是分析评价的前提。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具体分析。分析和评价都必须紧密结合新闻事实</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避免离开事实去进行漫无边际的分析</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或是把自己的一些猜测和没有证据的材料无限夸大。</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客观评价。对于作品的思想内容和作者的观点态度</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应予以客观公正的评价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即以正确的思想为理论基础</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以辩证法为基本的分析法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而不应依据个人的好恶去随意评说。在具体评价时</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社会时代背景、作家生平思想、作品创作意图</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都是必须考虑的重要因素</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775968" y="1987029"/>
            <a:ext cx="7613898"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886803" y="2459195"/>
          <a:ext cx="7536180" cy="2019300"/>
        </p:xfrm>
        <a:graphic>
          <a:graphicData uri="http://schemas.openxmlformats.org/drawingml/2006/table">
            <a:tbl>
              <a:tblPr/>
              <a:tblGrid>
                <a:gridCol w="376555"/>
                <a:gridCol w="7159625"/>
              </a:tblGrid>
              <a:tr h="2019300">
                <a:tc>
                  <a:txBody>
                    <a:bodyPr/>
                    <a:lstStyle/>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答题</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步骤</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通读文本内容。对作者观点态度的评价</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要建立在整体把握新闻内容和作者的观点态度的基础上</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通读是前提。</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明确作者观点。这一步是归纳整理作者在文中表露了怎样的观点态度</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有哪些要点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明确分析评价的对象。</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做出合理评价。紧扣文本内容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根据具体分析、客观评价的原则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给予合理评价</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54256" y="1905021"/>
            <a:ext cx="7697024" cy="3168015"/>
          </a:xfrm>
          <a:prstGeom prst="rect">
            <a:avLst/>
          </a:prstGeom>
          <a:noFill/>
        </p:spPr>
        <p:txBody>
          <a:bodyPr wrap="square" rtlCol="0">
            <a:spAutoFit/>
          </a:bodyPr>
          <a:lstStyle/>
          <a:p>
            <a:pPr>
              <a:lnSpc>
                <a:spcPct val="12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20000"/>
              </a:lnSpc>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完成后面的题目。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2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材料一</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20000"/>
              </a:lnSpc>
            </a:pPr>
            <a:r>
              <a:rPr lang="zh-CN" altLang="en-US" sz="1695" kern="100" dirty="0">
                <a:latin typeface="微软雅黑" panose="020B0503020204020204" charset="-122"/>
                <a:ea typeface="微软雅黑" panose="020B0503020204020204" charset="-122"/>
                <a:cs typeface="Courier New" panose="02070309020205020404" pitchFamily="49" charset="0"/>
              </a:rPr>
              <a:t>　　希望最终“互联网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不是一场忽来忽去的新时代运动。本来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互联网就胜券在握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不乏激进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最需要理性、从容的发展。互联网的教训大多是因为过急过猛。过去为互联网摇旗呐喊不遗余力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而今看野火烧遍天下却开始了担忧。这一波互联网新热潮将给历史留下什么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是全面超级的崛起抑或一次超级的弯路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还有待历史检验。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20000"/>
              </a:lnSpc>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摘编自新华网</a:t>
            </a:r>
            <a:r>
              <a:rPr lang="en-US" altLang="zh-CN" sz="1540" kern="100" dirty="0">
                <a:latin typeface="微软雅黑" panose="020B0503020204020204" charset="-122"/>
                <a:ea typeface="微软雅黑" panose="020B0503020204020204" charset="-122"/>
                <a:cs typeface="Courier New" panose="02070309020205020404" pitchFamily="49" charset="0"/>
              </a:rPr>
              <a:t>,2015</a:t>
            </a:r>
            <a:r>
              <a:rPr lang="zh-CN" altLang="en-US" sz="1540" kern="100" dirty="0">
                <a:latin typeface="微软雅黑" panose="020B0503020204020204" charset="-122"/>
                <a:ea typeface="微软雅黑" panose="020B0503020204020204" charset="-122"/>
                <a:cs typeface="Courier New" panose="02070309020205020404" pitchFamily="49" charset="0"/>
              </a:rPr>
              <a:t>年</a:t>
            </a:r>
            <a:r>
              <a:rPr lang="en-US" altLang="zh-CN" sz="1540" kern="100" dirty="0">
                <a:latin typeface="微软雅黑" panose="020B0503020204020204" charset="-122"/>
                <a:ea typeface="微软雅黑" panose="020B0503020204020204" charset="-122"/>
                <a:cs typeface="Courier New" panose="02070309020205020404" pitchFamily="49" charset="0"/>
              </a:rPr>
              <a:t>4</a:t>
            </a:r>
            <a:r>
              <a:rPr lang="zh-CN" altLang="en-US" sz="1540" kern="100" dirty="0">
                <a:latin typeface="微软雅黑" panose="020B0503020204020204" charset="-122"/>
                <a:ea typeface="微软雅黑" panose="020B0503020204020204" charset="-122"/>
                <a:cs typeface="Courier New" panose="02070309020205020404" pitchFamily="49" charset="0"/>
              </a:rPr>
              <a:t>月</a:t>
            </a:r>
            <a:r>
              <a:rPr lang="en-US" altLang="zh-CN" sz="1540" kern="100" dirty="0">
                <a:latin typeface="微软雅黑" panose="020B0503020204020204" charset="-122"/>
                <a:ea typeface="微软雅黑" panose="020B0503020204020204" charset="-122"/>
                <a:cs typeface="Courier New" panose="02070309020205020404" pitchFamily="49" charset="0"/>
              </a:rPr>
              <a:t>17</a:t>
            </a:r>
            <a:r>
              <a:rPr lang="zh-CN" altLang="en-US" sz="1540" kern="100" dirty="0">
                <a:latin typeface="微软雅黑" panose="020B0503020204020204" charset="-122"/>
                <a:ea typeface="微软雅黑" panose="020B0503020204020204" charset="-122"/>
                <a:cs typeface="Courier New" panose="02070309020205020404" pitchFamily="49" charset="0"/>
              </a:rPr>
              <a:t>日</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r">
              <a:lnSpc>
                <a:spcPct val="120000"/>
              </a:lnSpc>
            </a:pP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23549" y="1863002"/>
            <a:ext cx="7697024" cy="4481195"/>
          </a:xfrm>
          <a:prstGeom prst="rect">
            <a:avLst/>
          </a:prstGeom>
          <a:noFill/>
        </p:spPr>
        <p:txBody>
          <a:bodyPr wrap="square" rtlCol="0">
            <a:spAutoFit/>
          </a:bodyPr>
          <a:lstStyle/>
          <a:p>
            <a:pPr>
              <a:lnSpc>
                <a:spcPct val="120000"/>
              </a:lnSpc>
            </a:pPr>
            <a:r>
              <a:rPr lang="zh-CN" altLang="en-US" sz="1695" kern="100" dirty="0">
                <a:latin typeface="微软雅黑" panose="020B0503020204020204" charset="-122"/>
                <a:ea typeface="微软雅黑" panose="020B0503020204020204" charset="-122"/>
                <a:cs typeface="Courier New" panose="02070309020205020404" pitchFamily="49" charset="0"/>
              </a:rPr>
              <a:t>材料二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20000"/>
              </a:lnSpc>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1994</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中国开始接入国际互联网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从此整个经济格局、产业版图乃至整个社会都出现截然不同的新气象。在</a:t>
            </a:r>
            <a:r>
              <a:rPr lang="en-US" altLang="zh-CN" sz="1695" kern="100" dirty="0">
                <a:latin typeface="微软雅黑" panose="020B0503020204020204" charset="-122"/>
                <a:ea typeface="微软雅黑" panose="020B0503020204020204" charset="-122"/>
                <a:cs typeface="Courier New" panose="02070309020205020404" pitchFamily="49" charset="0"/>
              </a:rPr>
              <a:t>20</a:t>
            </a:r>
            <a:r>
              <a:rPr lang="zh-CN" altLang="en-US" sz="1695" kern="100" dirty="0">
                <a:latin typeface="微软雅黑" panose="020B0503020204020204" charset="-122"/>
                <a:ea typeface="微软雅黑" panose="020B0503020204020204" charset="-122"/>
                <a:cs typeface="Courier New" panose="02070309020205020404" pitchFamily="49" charset="0"/>
              </a:rPr>
              <a:t>年之后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我们再度走向“互联网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这是一种基于历史之上的必然选择与新出发。它是一种行动的选择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更是一场观念上的深化与革命。它意味着我们越来越认识到开放、平等、协作、分享的重要性。“互联网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会有着各种各样的实践形态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但要想成功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就必须在这样的理念引导下才能实至名归。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20000"/>
              </a:lnSpc>
            </a:pPr>
            <a:r>
              <a:rPr lang="zh-CN" altLang="en-US" sz="1695" kern="100" dirty="0">
                <a:latin typeface="微软雅黑" panose="020B0503020204020204" charset="-122"/>
                <a:ea typeface="微软雅黑" panose="020B0503020204020204" charset="-122"/>
                <a:cs typeface="Courier New" panose="02070309020205020404" pitchFamily="49" charset="0"/>
              </a:rPr>
              <a:t>     “互联网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开启一种新时代的全新“创业”模式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整个社会也迎来一场互联网价值理念的输送与植入。无论是改革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打造工业</a:t>
            </a:r>
            <a:r>
              <a:rPr lang="en-US" altLang="zh-CN" sz="1695" kern="100" dirty="0">
                <a:latin typeface="微软雅黑" panose="020B0503020204020204" charset="-122"/>
                <a:ea typeface="微软雅黑" panose="020B0503020204020204" charset="-122"/>
                <a:cs typeface="Courier New" panose="02070309020205020404" pitchFamily="49" charset="0"/>
              </a:rPr>
              <a:t>4.0</a:t>
            </a:r>
            <a:r>
              <a:rPr lang="zh-CN" altLang="en-US" sz="1695" kern="100" dirty="0">
                <a:latin typeface="微软雅黑" panose="020B0503020204020204" charset="-122"/>
                <a:ea typeface="微软雅黑" panose="020B0503020204020204" charset="-122"/>
                <a:cs typeface="Courier New" panose="02070309020205020404" pitchFamily="49" charset="0"/>
              </a:rPr>
              <a:t>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还是助推经济新发展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互联网精神都堪称润滑剂与新指南。它的生命力与成功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在过去已被证明并让我们受益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在未来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它必将庇佑我们找寻到下一个发展的新风口。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2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摘自</a:t>
            </a:r>
            <a:r>
              <a:rPr lang="en-US" altLang="zh-CN" sz="1540" kern="100" dirty="0">
                <a:latin typeface="微软雅黑" panose="020B0503020204020204" charset="-122"/>
                <a:ea typeface="微软雅黑" panose="020B0503020204020204" charset="-122"/>
                <a:cs typeface="Courier New" panose="02070309020205020404" pitchFamily="49" charset="0"/>
              </a:rPr>
              <a:t>2015</a:t>
            </a:r>
            <a:r>
              <a:rPr lang="zh-CN" altLang="en-US" sz="1540" kern="100" dirty="0">
                <a:latin typeface="微软雅黑" panose="020B0503020204020204" charset="-122"/>
                <a:ea typeface="微软雅黑" panose="020B0503020204020204" charset="-122"/>
                <a:cs typeface="Courier New" panose="02070309020205020404" pitchFamily="49" charset="0"/>
              </a:rPr>
              <a:t>年</a:t>
            </a:r>
            <a:r>
              <a:rPr lang="en-US" altLang="zh-CN" sz="1540" kern="100" dirty="0">
                <a:latin typeface="微软雅黑" panose="020B0503020204020204" charset="-122"/>
                <a:ea typeface="微软雅黑" panose="020B0503020204020204" charset="-122"/>
                <a:cs typeface="Courier New" panose="02070309020205020404" pitchFamily="49" charset="0"/>
              </a:rPr>
              <a:t>4</a:t>
            </a:r>
            <a:r>
              <a:rPr lang="zh-CN" altLang="en-US" sz="1540" kern="100" dirty="0">
                <a:latin typeface="微软雅黑" panose="020B0503020204020204" charset="-122"/>
                <a:ea typeface="微软雅黑" panose="020B0503020204020204" charset="-122"/>
                <a:cs typeface="Courier New" panose="02070309020205020404" pitchFamily="49" charset="0"/>
              </a:rPr>
              <a:t>月</a:t>
            </a:r>
            <a:r>
              <a:rPr lang="en-US" altLang="zh-CN" sz="1540" kern="100" dirty="0">
                <a:latin typeface="微软雅黑" panose="020B0503020204020204" charset="-122"/>
                <a:ea typeface="微软雅黑" panose="020B0503020204020204" charset="-122"/>
                <a:cs typeface="Courier New" panose="02070309020205020404" pitchFamily="49" charset="0"/>
              </a:rPr>
              <a:t>17</a:t>
            </a:r>
            <a:r>
              <a:rPr lang="zh-CN" altLang="en-US" sz="1540" kern="100" dirty="0">
                <a:latin typeface="微软雅黑" panose="020B0503020204020204" charset="-122"/>
                <a:ea typeface="微软雅黑" panose="020B0503020204020204" charset="-122"/>
                <a:cs typeface="Courier New" panose="02070309020205020404" pitchFamily="49" charset="0"/>
              </a:rPr>
              <a:t>日</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光明日报</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pPr>
            <a:endParaRPr lang="en-US" altLang="zh-CN" sz="1695" dirty="0">
              <a:latin typeface="微软雅黑" panose="020B0503020204020204" charset="-122"/>
              <a:ea typeface="微软雅黑" panose="020B0503020204020204" charset="-122"/>
            </a:endParaRPr>
          </a:p>
          <a:p>
            <a:pPr>
              <a:lnSpc>
                <a:spcPct val="120000"/>
              </a:lnSpc>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10646" y="2003170"/>
            <a:ext cx="7863276" cy="104648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12.  </a:t>
            </a:r>
            <a:r>
              <a:rPr lang="zh-CN" altLang="en-US" sz="1695" dirty="0">
                <a:latin typeface="微软雅黑" panose="020B0503020204020204" charset="-122"/>
                <a:ea typeface="微软雅黑" panose="020B0503020204020204" charset="-122"/>
              </a:rPr>
              <a:t>材料一和材料二在观点上的根本分歧是什么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你又是怎样看待“互联网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23549" y="3124208"/>
            <a:ext cx="7875158" cy="23564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3107104"/>
            <a:ext cx="7727511"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材料一认为“互联网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需要理性、从容的发展才能胜券在握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这波新热潮的效果有待历史检验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材料二认为“互联网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必须在开放、平等、协作、分享的理念下才能成功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它必将帮助我们找到下一个发展的新风口。</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互联网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代表一种新的经济形态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即充分发挥互联网在生产要素配置中的优化和集成作用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将互联网的创新成果深度融合于经济社会各领域之中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提高实体经济的创新力和生产力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形成更广泛的以互联网为基础设施和实现工具的经济发展新形态。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5" name="TextBox 4"/>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 name="椭圆 5"/>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4" name="直接连接符 3"/>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70064" y="2126690"/>
            <a:ext cx="7777590" cy="27122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70064" y="2154400"/>
            <a:ext cx="7727511" cy="2809875"/>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互联网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是用国内相对优质和国际领先的互联网力量去提高国内相对落后的制造业的效率与品质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加强创新与合作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加速营销能力升级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以信息流带动物质流的革命。它也会与“一带一路”倡议相结合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提升整体产业的国际影响。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评价作者在文中的观点态度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首先要把握作者的观点态度。这个题目的第一问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就是把握作者的观点态度。材料一的观点十分鲜明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希望最终‘互联网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不是一场忽来忽去的新时代运动”。材料二是两个评论性语段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要概括这两个段落内容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寻找其观点。评价作者的观点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要在把握这两段文字的基础上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结合当前互联网运用的实际分析、阐述。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710835"/>
            <a:ext cx="7697024" cy="2913380"/>
          </a:xfrm>
          <a:prstGeom prst="rect">
            <a:avLst/>
          </a:prstGeom>
          <a:noFill/>
        </p:spPr>
        <p:txBody>
          <a:bodyPr wrap="square" rtlCol="0">
            <a:spAutoFit/>
          </a:bodyPr>
          <a:lstStyle/>
          <a:p>
            <a:pPr>
              <a:lnSpc>
                <a:spcPct val="120000"/>
              </a:lnSpc>
            </a:pPr>
            <a:r>
              <a:rPr lang="zh-CN" altLang="en-US" sz="1695" dirty="0">
                <a:latin typeface="微软雅黑" panose="020B0503020204020204" charset="-122"/>
                <a:ea typeface="微软雅黑" panose="020B0503020204020204" charset="-122"/>
              </a:rPr>
              <a:t>       探究包括“从不同角度和层面发掘文本所反映的人生价值和时代精神”“探讨作者的创作背景和创作意图”“探究文本中的某些问题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提出自己的见解”。具体到考题中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考查内容多为对不同材料相异观点的分析和对材料所阐述问题的深入思考。</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　　对不同材料相异观点的分析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异中求同是前提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非连续性文本是由围绕同一人物或事件的多则材料组合而成的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这些材料的观点可能不同甚至截然相反。但是其立足点是相同的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都是共同关注的同一人物或事件。换一句话说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即材料“反映的人生价值和时代精神”有相同之处。同中求异是目标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探究出观点的差异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从不同角度分析。</a:t>
            </a:r>
            <a:endParaRPr lang="zh-CN" altLang="en-US" sz="1695" dirty="0">
              <a:latin typeface="微软雅黑" panose="020B0503020204020204" charset="-122"/>
              <a:ea typeface="微软雅黑" panose="020B0503020204020204" charset="-122"/>
            </a:endParaRPr>
          </a:p>
        </p:txBody>
      </p:sp>
      <p:sp>
        <p:nvSpPr>
          <p:cNvPr id="8" name="TextBox 7"/>
          <p:cNvSpPr txBox="1"/>
          <p:nvPr/>
        </p:nvSpPr>
        <p:spPr>
          <a:xfrm>
            <a:off x="739540" y="1971883"/>
            <a:ext cx="7697024" cy="431165"/>
          </a:xfrm>
          <a:prstGeom prst="rect">
            <a:avLst/>
          </a:prstGeom>
          <a:noFill/>
        </p:spPr>
        <p:txBody>
          <a:bodyPr wrap="square" rtlCol="0">
            <a:spAutoFit/>
          </a:bodyPr>
          <a:lstStyle/>
          <a:p>
            <a:pPr>
              <a:lnSpc>
                <a:spcPct val="130000"/>
              </a:lnSpc>
              <a:spcAft>
                <a:spcPts val="0"/>
              </a:spcAft>
            </a:pPr>
            <a:r>
              <a:rPr lang="zh-CN" altLang="en-US" sz="1695" b="1" dirty="0">
                <a:latin typeface="微软雅黑" panose="020B0503020204020204" charset="-122"/>
                <a:ea typeface="微软雅黑" panose="020B0503020204020204" charset="-122"/>
              </a:rPr>
              <a:t>题型六　探究题</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907052" y="2325598"/>
            <a:ext cx="1080640"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471173" y="2223916"/>
            <a:ext cx="7697024"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2" name="TextBox 11"/>
          <p:cNvSpPr txBox="1"/>
          <p:nvPr/>
        </p:nvSpPr>
        <p:spPr>
          <a:xfrm>
            <a:off x="3851676" y="2014859"/>
            <a:ext cx="1136057"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1" name="表格 10"/>
          <p:cNvGraphicFramePr>
            <a:graphicFrameLocks noGrp="1"/>
          </p:cNvGraphicFramePr>
          <p:nvPr/>
        </p:nvGraphicFramePr>
        <p:xfrm>
          <a:off x="610856" y="2717403"/>
          <a:ext cx="7782560" cy="2891790"/>
        </p:xfrm>
        <a:graphic>
          <a:graphicData uri="http://schemas.openxmlformats.org/drawingml/2006/table">
            <a:tbl>
              <a:tblPr/>
              <a:tblGrid>
                <a:gridCol w="741045"/>
                <a:gridCol w="7041515"/>
              </a:tblGrid>
              <a:tr h="201930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设问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甲的观点是</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乙认为</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你赞同谁的观点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和社会生活阐述你的理由。</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和材料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对</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基本看法有何共同之处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但是二者在</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方面又有明显的不同</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请指出来</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并谈谈你的看法。</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3.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就某个问题、现象提出了</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看法</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你是如何理解的</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4.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有人说</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。请结合材料</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找出其原因</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或</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谈谈你的理解</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endParaRPr lang="en-US" alt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72490">
                <a:tc>
                  <a:txBody>
                    <a:bodyPr/>
                    <a:lstStyle/>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辨别</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cs typeface="Times New Roman" panose="02020603050405020304"/>
                        </a:rPr>
                        <a:t>标志</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1.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这类问题</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题干中往往有“谈谈你的看法”之类的提示性语句。</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　</a:t>
                      </a: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2. </a:t>
                      </a:r>
                      <a:r>
                        <a:rPr lang="zh-CN" altLang="en-US" sz="1695" kern="100" dirty="0">
                          <a:solidFill>
                            <a:schemeClr val="tx1"/>
                          </a:solidFill>
                          <a:latin typeface="微软雅黑" panose="020B0503020204020204" charset="-122"/>
                          <a:ea typeface="微软雅黑" panose="020B0503020204020204" charset="-122"/>
                          <a:cs typeface="Times New Roman" panose="02020603050405020304"/>
                        </a:rPr>
                        <a:t>一定要注意“结合材料”“结合文本”的要求</a:t>
                      </a:r>
                      <a:endParaRPr lang="zh-CN" altLang="en-US"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58458</Words>
  <Application>WPS 演示</Application>
  <PresentationFormat/>
  <Paragraphs>2527</Paragraphs>
  <Slides>256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256</vt:i4>
      </vt:variant>
    </vt:vector>
  </HeadingPairs>
  <TitlesOfParts>
    <vt:vector size="267" baseType="lpstr">
      <vt:lpstr>Arial</vt:lpstr>
      <vt:lpstr>宋体</vt:lpstr>
      <vt:lpstr>Wingdings</vt:lpstr>
      <vt:lpstr>微软雅黑</vt:lpstr>
      <vt:lpstr>Arial Unicode MS</vt:lpstr>
      <vt:lpstr>Calibri</vt:lpstr>
      <vt:lpstr>Times New Roman</vt:lpstr>
      <vt:lpstr>Courier New</vt:lpstr>
      <vt:lpstr>NEU-BZ-S92</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