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27"/>
  </p:notesMasterIdLst>
  <p:sldIdLst>
    <p:sldId id="309" r:id="rId4"/>
    <p:sldId id="288" r:id="rId5"/>
    <p:sldId id="281" r:id="rId6"/>
    <p:sldId id="289" r:id="rId7"/>
    <p:sldId id="290" r:id="rId8"/>
    <p:sldId id="291" r:id="rId9"/>
    <p:sldId id="292" r:id="rId10"/>
    <p:sldId id="293" r:id="rId11"/>
    <p:sldId id="298" r:id="rId12"/>
    <p:sldId id="295" r:id="rId13"/>
    <p:sldId id="296" r:id="rId14"/>
    <p:sldId id="297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8" r:id="rId23"/>
    <p:sldId id="314" r:id="rId24"/>
    <p:sldId id="315" r:id="rId25"/>
    <p:sldId id="31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2057400" y="533400"/>
            <a:ext cx="8229600" cy="1143000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满江红</a:t>
            </a:r>
            <a:br>
              <a:rPr lang="zh-CN" altLang="en-US" sz="3600"/>
            </a:br>
            <a:endParaRPr lang="zh-CN" altLang="en-US" sz="360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 marL="1905" indent="-344805">
              <a:buNone/>
            </a:pPr>
            <a:r>
              <a:rPr lang="en-US" altLang="zh-CN"/>
              <a:t>       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小住京华，早又是中秋佳节。为篱下黄花开遍，秋容如拭。四面歌残终破楚，八年风味徒思浙。苦将侬强派作蛾眉，殊未屑！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 marL="1905" indent="-344805"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　　身不得，男儿列，心却比，男儿烈！算平生肝胆，因人常热。俗夫胸襟谁识我？英雄末路当磨折。莽红尘何处觅知音？青衫湿！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43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charRg st="66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词中典故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1752600" y="1295400"/>
            <a:ext cx="8839200" cy="5105400"/>
          </a:xfrm>
        </p:spPr>
        <p:txBody>
          <a:bodyPr/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“为篱下，黄花开遍”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   化用陶渊明“采菊东篱下”和李清照“人比黄花瘦”的诗句。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②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“四面歌残终破楚”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 作者用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史记.项羽本纪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中汉军破楚的故事，来比喻说明自己终于冲破家庭牢笼。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④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" panose="02010609060101010101" charset="-122"/>
              </a:rPr>
              <a:t>莽红尘，何处觅知音？青衫湿！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  “青衫湿”出自白居易的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琵琶行</a:t>
            </a:r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》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中的“江州司马青衫湿”，极言作者对自己前途的担心和忧虑。</a:t>
            </a:r>
            <a:endParaRPr lang="zh-CN" altLang="en-US" b="1" dirty="0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2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charRg st="12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charRg st="45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charRg st="56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267">
                                            <p:txEl>
                                              <p:charRg st="97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13" end="1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1267">
                                            <p:txEl>
                                              <p:charRg st="113" end="1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1905000" y="-76200"/>
            <a:ext cx="822960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词中典故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1752600" y="1066800"/>
            <a:ext cx="8610600" cy="5410200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zh-CN" altLang="en-US" sz="2800" dirty="0"/>
              <a:t>     </a:t>
            </a: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③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“不因人热”。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因：依靠。汉时梁鸿不趁他人热灶烧火煮饭。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比喻为人孤僻高傲。也比喻不依赖别人。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典故出自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东观汉记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梁鸿传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：“比舍先炊已，呼鸿及热釜炊。鸿曰：‘童子鸿不因人热者也。’灭灶更燃火。”此处反用其语“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因人常热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”，有“处冷地而举热肠”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致琴文书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》)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之义。惟其如此。才有了她愤然东渡，献身革命事业的豪然壮举；才有了“拼将十万头颅血，须把乾坤力挽回”誓把革命进行到底的撼人气概。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>
                                            <p:txEl>
                                              <p:charRg st="0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2057400" y="-228600"/>
            <a:ext cx="8229600" cy="1143000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诗文互译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1752600" y="839788"/>
            <a:ext cx="8991600" cy="6094412"/>
          </a:xfrm>
        </p:spPr>
        <p:txBody>
          <a:bodyPr/>
          <a:p>
            <a:pPr marL="1905" indent="-344805">
              <a:buNone/>
            </a:pPr>
            <a:r>
              <a:rPr lang="en-US" altLang="zh-CN" b="1">
                <a:effectLst>
                  <a:outerShdw blurRad="38100" dist="38100" dir="2700000">
                    <a:srgbClr val="C0C0C0"/>
                  </a:outerShdw>
                </a:effectLst>
              </a:rPr>
              <a:t>       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我在京城小住时日，转眼间就又到了中秋佳节。篱笆下面的菊花都已盛开，秋色明净，就像刚刚擦洗过一般。四面的歌声渐歇，我也终如汉之破楚，突破了家庭的牢笼，如今一个人思量着在浙江时那八年的生活况味。他们苦苦地想让我做一个贵妇人，其实，我是多么的不屑啊！</a:t>
            </a:r>
            <a:endParaRPr lang="zh-CN" altLang="en-US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buNone/>
            </a:pP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今生我虽然不能身为男子，加入他们的行列。但是我的心，要比男子的心还要刚烈。想想平日，我的一颗心，常为别人而热。那些俗人，心胸狭窄，怎么能懂我呢？英雄在无路可走的时候，难免要经受磨难挫折。在这莽莽红尘之中，哪里才能觅到知音呢？眼泪打湿了我的衣襟。</a:t>
            </a:r>
            <a:endParaRPr lang="zh-CN" altLang="en-US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3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5">
                                            <p:txEl>
                                              <p:charRg st="0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0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0" end="25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charRg st="130" end="2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charRg st="130" end="2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复杂心情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1981200" y="1144588"/>
            <a:ext cx="8229600" cy="4983162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冲破家庭牢笼的喜悦激动。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为篱下黄花开遍，秋容如拭。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四面残歌终破楚。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投身革命、报效国家的万丈豪情。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身不得，男儿列，心却比，男儿烈！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算平生肝胆，因人常热。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知音难觅的苦闷忧愁。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俗子胸襟谁识我？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英雄末路当折磨。莽红尘何处觅知音？青衫湿！</a:t>
            </a:r>
            <a:endParaRPr lang="zh-CN" altLang="en-US" sz="36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endParaRPr lang="zh-CN" altLang="en-US" sz="280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>
                                            <p:txEl>
                                              <p:charRg st="44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3">
                                            <p:txEl>
                                              <p:charRg st="9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3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3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3">
                                            <p:txEl>
                                              <p:charRg st="15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3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3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3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63">
                                            <p:txEl>
                                              <p:charRg st="62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8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63">
                                            <p:txEl>
                                              <p:charRg st="81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3">
                                            <p:txEl>
                                              <p:charRg st="8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3">
                                            <p:txEl>
                                              <p:charRg st="81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0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363">
                                            <p:txEl>
                                              <p:charRg st="10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63">
                                            <p:txEl>
                                              <p:charRg st="10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3">
                                            <p:txEl>
                                              <p:charRg st="10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363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3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3">
                                            <p:txEl>
                                              <p:charRg st="120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1981200" y="304800"/>
            <a:ext cx="8229600" cy="1143000"/>
          </a:xfrm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赏 析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8991600" cy="5257800"/>
          </a:xfrm>
        </p:spPr>
        <p:txBody>
          <a:bodyPr/>
          <a:p>
            <a:pPr marL="1905" indent="-344805">
              <a:buNone/>
            </a:pP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为篱下，黄花开遍”，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是化用陶渊明“采菊东篱下”和李清照“人比黄花瘦”的诗句，写秋色，但主要是用来说明冲破家庭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牢笼后兴奋而又愁苦的心理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。把陶渊明和李清照表现不同思想的诗句杂用在一起，来表达自己初离家庭时的矛盾心情，别具匠心。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1905"/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7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7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7">
                                            <p:txEl>
                                              <p:charRg st="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1143000"/>
          </a:xfrm>
        </p:spPr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赏 析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1828800" y="1449388"/>
            <a:ext cx="8686800" cy="4722812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“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身不得，男儿列，心却比，男儿烈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！”这四句深入浅出，是鉴湖女侠的自我写照，一幅巾帼英雄的形象，生动地在我们眼前展开，作者运用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“列与烈”两字谐音和意义不同的显着变化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，来表达她的抱负、志向和思想感情，正是上接“苦将侬，强派作蛾眉，殊未屑！”这两句进一步的思想发展。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charRg st="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84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主  旨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1981200" y="1600200"/>
            <a:ext cx="8534400" cy="4525963"/>
          </a:xfrm>
        </p:spPr>
        <p:txBody>
          <a:bodyPr/>
          <a:p>
            <a:pPr marL="1905" indent="-344805">
              <a:buNone/>
            </a:pP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这首词的基调高昂，语言刚健清新。通过层层表述，曲折地反映了革命者参加革命前的复杂矛盾的心情，真切而感人。 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buNone/>
            </a:pP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走向革命道路前夕的苦闷彷徨和投身革命的雄心壮志。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5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5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5">
                                            <p:txEl>
                                              <p:charRg st="57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981200" y="274638"/>
            <a:ext cx="2819400" cy="715962"/>
          </a:xfrm>
        </p:spPr>
        <p:txBody>
          <a:bodyPr anchor="ctr"/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相关评论</a:t>
            </a:r>
            <a:endParaRPr lang="zh-CN" altLang="en-US" sz="48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charset="-122"/>
            </a:endParaRPr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2133600" y="1828800"/>
            <a:ext cx="3352800" cy="4419600"/>
          </a:xfrm>
        </p:spPr>
        <p:txBody>
          <a:bodyPr/>
          <a:p>
            <a:r>
              <a:rPr lang="en-US" altLang="zh-CN" sz="40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1939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年周恩来题词“勿忘鉴湖女侠之遗风”。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endParaRPr lang="zh-CN" altLang="en-US" dirty="0"/>
          </a:p>
          <a:p>
            <a:endParaRPr lang="zh-CN" altLang="en-US" dirty="0"/>
          </a:p>
        </p:txBody>
      </p:sp>
      <p:pic>
        <p:nvPicPr>
          <p:cNvPr id="19460" name="图片 19459" descr="周恩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0200" y="1066800"/>
            <a:ext cx="5060950" cy="510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2819400" cy="1020762"/>
          </a:xfrm>
        </p:spPr>
        <p:txBody>
          <a:bodyPr anchor="ctr"/>
          <a:p>
            <a:r>
              <a:rPr lang="zh-CN" altLang="en-US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相关评论</a:t>
            </a:r>
            <a:endParaRPr lang="zh-CN" altLang="en-US" sz="48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charset="-122"/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2362200" y="4343400"/>
            <a:ext cx="7620000" cy="1219200"/>
          </a:xfrm>
        </p:spPr>
        <p:txBody>
          <a:bodyPr/>
          <a:p>
            <a:pPr>
              <a:lnSpc>
                <a:spcPct val="90000"/>
              </a:lnSpc>
              <a:buNone/>
            </a:pPr>
            <a:endParaRPr lang="en-US" altLang="zh-CN"/>
          </a:p>
          <a:p>
            <a:pPr>
              <a:lnSpc>
                <a:spcPct val="90000"/>
              </a:lnSpc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孙中山为秋瑾烈士题词“巾帼英雄”</a:t>
            </a: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sz="36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</a:pPr>
            <a:endParaRPr lang="zh-CN" altLang="en-US"/>
          </a:p>
        </p:txBody>
      </p:sp>
      <p:pic>
        <p:nvPicPr>
          <p:cNvPr id="20484" name="图片 20483" descr="孙中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1600200"/>
            <a:ext cx="690245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1981200" y="276225"/>
            <a:ext cx="3276600" cy="942975"/>
          </a:xfrm>
        </p:spPr>
        <p:txBody>
          <a:bodyPr anchor="ctr"/>
          <a:p>
            <a:r>
              <a:rPr lang="zh-CN" altLang="en-US" sz="48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相关评论</a:t>
            </a:r>
            <a:endParaRPr lang="zh-CN" altLang="en-US" sz="4800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charset="-122"/>
            </a:endParaRPr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2133600" y="2057400"/>
            <a:ext cx="3657600" cy="2514600"/>
          </a:xfrm>
        </p:spPr>
        <p:txBody>
          <a:bodyPr/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1958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月</a:t>
            </a:r>
            <a:r>
              <a:rPr lang="en-US" altLang="zh-CN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9</a:t>
            </a:r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日，吴玉章为秋瑾烈士题词。</a:t>
            </a:r>
            <a:endParaRPr lang="zh-CN" altLang="en-US" sz="40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</a:pPr>
            <a:endParaRPr lang="zh-CN" altLang="en-US" dirty="0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21508" name="图片 21507" descr="吴玉章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1371600"/>
            <a:ext cx="4830763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文本占位符 4097"/>
          <p:cNvSpPr>
            <a:spLocks noGrp="1"/>
          </p:cNvSpPr>
          <p:nvPr>
            <p:ph type="body" sz="half" idx="1"/>
          </p:nvPr>
        </p:nvSpPr>
        <p:spPr>
          <a:xfrm>
            <a:off x="1752600" y="457200"/>
            <a:ext cx="4343400" cy="6096000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1875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－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1907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），中国女权和女学思想的倡导者 ，近代民主革命志士。第一批为推翻数千年封建统治而牺牲的革命先驱，为辛亥革命做出了巨大贡献；提倡女权女学，为妇女解放运动的发展起到了推动作用。</a:t>
            </a:r>
            <a:endParaRPr lang="zh-CN" altLang="en-US" sz="4000" b="1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9" name="内容占位符 4098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6019800" y="533400"/>
            <a:ext cx="4475163" cy="5715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953000" y="304800"/>
            <a:ext cx="3276600" cy="868363"/>
          </a:xfrm>
        </p:spPr>
        <p:txBody>
          <a:bodyPr anchor="ctr"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楷体" panose="02010609060101010101" charset="-122"/>
              </a:rPr>
              <a:t>秋瑾绝命书</a:t>
            </a:r>
            <a:endParaRPr lang="zh-CN" altLang="en-US" b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ea typeface="楷体" panose="02010609060101010101" charset="-122"/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4495800" y="457200"/>
            <a:ext cx="6477000" cy="68580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en-US" altLang="zh-CN" sz="2400">
                <a:ea typeface="华文行楷" panose="02010800040101010101" pitchFamily="2" charset="-122"/>
              </a:rPr>
              <a:t>       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痛同胞之醉梦犹昏，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悲祖国之陆沉谁挽？　　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日暮穷途，徒下新亭之泪；　　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残山剩水，谁招志士之魂？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不须三尺孤坟，中国已无干净土；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好持一杯鲁酒，他年共唱摆仑歌。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虽死犹生，牺牲尽我责任；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即此永别，风潮取彼头颅。　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壮志犹虚，雄心未渝，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中原回首肠堪断！ 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80" name="图片 24579" descr="W0201001143773348788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2057400"/>
            <a:ext cx="2636838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7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7" decel="100000"/>
                                        <p:tgtEl>
                                          <p:spTgt spid="24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7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7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28" accel="100000" fill="hold">
                                          <p:stCondLst>
                                            <p:cond delay="767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57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579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79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579">
                                            <p:txEl>
                                              <p:charRg st="18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7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7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579">
                                            <p:txEl>
                                              <p:charRg st="28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79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79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579">
                                            <p:txEl>
                                              <p:charRg st="41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5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79">
                                            <p:txEl>
                                              <p:charRg st="5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79">
                                            <p:txEl>
                                              <p:charRg st="57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579">
                                            <p:txEl>
                                              <p:charRg st="57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79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579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579">
                                            <p:txEl>
                                              <p:charRg st="71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579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79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579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0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79">
                                            <p:txEl>
                                              <p:charRg st="10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579">
                                            <p:txEl>
                                              <p:charRg st="105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579">
                                            <p:txEl>
                                              <p:charRg st="105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19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579">
                                            <p:txEl>
                                              <p:charRg st="119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79">
                                            <p:txEl>
                                              <p:charRg st="119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4579">
                                            <p:txEl>
                                              <p:charRg st="119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33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579">
                                            <p:txEl>
                                              <p:charRg st="133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579">
                                            <p:txEl>
                                              <p:charRg st="133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579">
                                            <p:txEl>
                                              <p:charRg st="133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4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579">
                                            <p:txEl>
                                              <p:charRg st="14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579">
                                            <p:txEl>
                                              <p:charRg st="144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579">
                                            <p:txEl>
                                              <p:charRg st="144" end="1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638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600" dirty="0"/>
              <a:t>词的上阙表达了词人怎样的思想感情？</a:t>
            </a:r>
            <a:endParaRPr lang="zh-CN" altLang="en-US" sz="3600" dirty="0"/>
          </a:p>
        </p:txBody>
      </p:sp>
      <p:sp>
        <p:nvSpPr>
          <p:cNvPr id="15362" name="文本占位符 16386"/>
          <p:cNvSpPr>
            <a:spLocks noGrp="1"/>
          </p:cNvSpPr>
          <p:nvPr>
            <p:ph idx="1"/>
          </p:nvPr>
        </p:nvSpPr>
        <p:spPr>
          <a:xfrm>
            <a:off x="2376488" y="1708150"/>
            <a:ext cx="8229600" cy="4525963"/>
          </a:xfrm>
        </p:spPr>
        <p:txBody>
          <a:bodyPr anchor="t"/>
          <a:p>
            <a:pPr fontAlgn="base"/>
            <a:endParaRPr lang="en-US" altLang="zh-CN" sz="2400" strike="noStrike" noProof="1"/>
          </a:p>
          <a:p>
            <a:pPr marL="0" indent="0" fontAlgn="base">
              <a:buNone/>
            </a:pPr>
            <a:r>
              <a:rPr lang="zh-CN" altLang="en-US" sz="2800" b="1" strike="noStrike" noProof="1"/>
              <a:t>关注民族危亡，忧国忧民的悲愤心情。</a:t>
            </a:r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zh-CN" altLang="en-US" sz="2800" b="1" strike="noStrike" noProof="1"/>
              <a:t>不愿过贵妇人生活，意欲突破家庭束缚、追求</a:t>
            </a:r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zh-CN" altLang="en-US" sz="2800" b="1" strike="noStrike" noProof="1"/>
              <a:t>自由、投身革命的思想感情。</a:t>
            </a:r>
            <a:endParaRPr lang="zh-CN" altLang="en-US" sz="2800" b="1" strike="noStrike" noProof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740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赏析</a:t>
            </a:r>
            <a:endParaRPr lang="zh-CN" altLang="en-US" dirty="0"/>
          </a:p>
        </p:txBody>
      </p:sp>
      <p:sp>
        <p:nvSpPr>
          <p:cNvPr id="16386" name="文本占位符 17410"/>
          <p:cNvSpPr>
            <a:spLocks noGrp="1"/>
          </p:cNvSpPr>
          <p:nvPr>
            <p:ph idx="1"/>
          </p:nvPr>
        </p:nvSpPr>
        <p:spPr>
          <a:xfrm>
            <a:off x="3454400" y="1144588"/>
            <a:ext cx="8229600" cy="954088"/>
          </a:xfrm>
        </p:spPr>
        <p:txBody>
          <a:bodyPr anchor="t">
            <a:normAutofit lnSpcReduction="20000"/>
          </a:bodyPr>
          <a:p>
            <a:pPr fontAlgn="base"/>
            <a:endParaRPr lang="en-US" altLang="zh-CN" sz="2800" b="1" strike="noStrike" noProof="1">
              <a:latin typeface="+mj-ea"/>
              <a:ea typeface="+mj-ea"/>
            </a:endParaRPr>
          </a:p>
          <a:p>
            <a:pPr marL="0" indent="0" fontAlgn="base">
              <a:buNone/>
            </a:pPr>
            <a:r>
              <a:rPr lang="zh-CN" altLang="en-US" sz="2800" b="1" strike="noStrike" noProof="1">
                <a:latin typeface="+mj-ea"/>
                <a:ea typeface="+mj-ea"/>
              </a:rPr>
              <a:t>　“莽红尘，何处觅知音，青衫湿！”</a:t>
            </a:r>
            <a:endParaRPr lang="zh-CN" altLang="en-US" sz="2800" b="1" strike="noStrike" noProof="1">
              <a:latin typeface="+mj-ea"/>
              <a:ea typeface="+mj-ea"/>
            </a:endParaRPr>
          </a:p>
          <a:p>
            <a:pPr fontAlgn="base"/>
            <a:endParaRPr lang="zh-CN" altLang="en-US" sz="2800" strike="noStrike" noProof="1">
              <a:latin typeface="+mj-ea"/>
              <a:ea typeface="+mj-ea"/>
            </a:endParaRPr>
          </a:p>
        </p:txBody>
      </p:sp>
      <p:sp>
        <p:nvSpPr>
          <p:cNvPr id="2" name="文本占位符 17410"/>
          <p:cNvSpPr>
            <a:spLocks noGrp="1"/>
          </p:cNvSpPr>
          <p:nvPr/>
        </p:nvSpPr>
        <p:spPr>
          <a:xfrm>
            <a:off x="2806700" y="2098675"/>
            <a:ext cx="8229600" cy="952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endParaRPr lang="en-US" altLang="zh-CN" sz="2800" b="1" strike="noStrike" noProof="1">
              <a:latin typeface="+mj-ea"/>
              <a:ea typeface="+mj-ea"/>
            </a:endParaRPr>
          </a:p>
          <a:p>
            <a:pPr marL="0" indent="0" fontAlgn="base">
              <a:buNone/>
            </a:pPr>
            <a:r>
              <a:rPr lang="zh-CN" altLang="en-US" sz="2800" b="1" strike="noStrike" noProof="1">
                <a:latin typeface="+mj-ea"/>
                <a:ea typeface="+mj-ea"/>
                <a:cs typeface="+mn-cs"/>
              </a:rPr>
              <a:t>　引用典故，抒发了词人知音难觅，不禁潸然泪下</a:t>
            </a:r>
            <a:endParaRPr lang="zh-CN" altLang="en-US" sz="2800" b="1" strike="noStrike" noProof="1">
              <a:latin typeface="+mj-ea"/>
              <a:ea typeface="+mj-ea"/>
            </a:endParaRPr>
          </a:p>
          <a:p>
            <a:pPr marL="0" indent="0" fontAlgn="base">
              <a:buNone/>
            </a:pPr>
            <a:r>
              <a:rPr lang="zh-CN" altLang="en-US" sz="2800" b="1" strike="noStrike" noProof="1">
                <a:latin typeface="+mj-ea"/>
                <a:ea typeface="+mj-ea"/>
                <a:cs typeface="+mn-cs"/>
              </a:rPr>
              <a:t>的苦闷心情。</a:t>
            </a:r>
            <a:endParaRPr lang="zh-CN" altLang="en-US" sz="2800" b="1" strike="noStrike" noProof="1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843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小结</a:t>
            </a:r>
            <a:endParaRPr lang="zh-CN" altLang="en-US" dirty="0"/>
          </a:p>
        </p:txBody>
      </p:sp>
      <p:sp>
        <p:nvSpPr>
          <p:cNvPr id="17410" name="文本占位符 18434"/>
          <p:cNvSpPr>
            <a:spLocks noGrp="1"/>
          </p:cNvSpPr>
          <p:nvPr>
            <p:ph idx="1"/>
          </p:nvPr>
        </p:nvSpPr>
        <p:spPr/>
        <p:txBody>
          <a:bodyPr anchor="t"/>
          <a:p>
            <a:pPr fontAlgn="base"/>
            <a:endParaRPr lang="en-US" altLang="zh-CN" sz="2400" strike="noStrike" noProof="1"/>
          </a:p>
          <a:p>
            <a:pPr marL="0" indent="0" fontAlgn="base">
              <a:buNone/>
            </a:pPr>
            <a:r>
              <a:rPr lang="zh-CN" altLang="en-US" sz="2400" strike="noStrike" noProof="1"/>
              <a:t>　</a:t>
            </a:r>
            <a:r>
              <a:rPr lang="zh-CN" altLang="en-US" sz="2800" b="1" strike="noStrike" noProof="1"/>
              <a:t>　 </a:t>
            </a:r>
            <a:r>
              <a:rPr lang="en-US" altLang="zh-CN" sz="2800" b="1" strike="noStrike" noProof="1"/>
              <a:t>1</a:t>
            </a:r>
            <a:r>
              <a:rPr lang="zh-CN" altLang="en-US" sz="2800" b="1" strike="noStrike" noProof="1"/>
              <a:t>、这首词直抒胸臆，慷慨悲壮，一咏一叹，尽显巾帼英雄本色。</a:t>
            </a:r>
            <a:endParaRPr lang="zh-CN" altLang="en-US" sz="2800" b="1" strike="noStrike" noProof="1"/>
          </a:p>
          <a:p>
            <a:pPr marL="0" indent="0" fontAlgn="base">
              <a:buNone/>
            </a:pPr>
            <a:r>
              <a:rPr lang="en-US" altLang="zh-CN" sz="2800" b="1" strike="noStrike" noProof="1"/>
              <a:t>        2</a:t>
            </a:r>
            <a:r>
              <a:rPr lang="zh-CN" altLang="en-US" sz="2800" b="1" strike="noStrike" noProof="1"/>
              <a:t>、基调高昂，家国仇、民族恨寓于字里行间，渗透着女革命者的激情抱负，语言真切感人。</a:t>
            </a:r>
            <a:endParaRPr lang="zh-CN" altLang="en-US" sz="2800" b="1" strike="noStrike" noProof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6145"/>
          <p:cNvSpPr>
            <a:spLocks noGrp="1" noRot="1"/>
          </p:cNvSpPr>
          <p:nvPr>
            <p:ph type="title" orient="vert"/>
          </p:nvPr>
        </p:nvSpPr>
        <p:spPr>
          <a:xfrm>
            <a:off x="2957513" y="307975"/>
            <a:ext cx="5888037" cy="1350963"/>
          </a:xfrm>
        </p:spPr>
        <p:txBody>
          <a:bodyPr vert="horz" anchor="ctr"/>
          <a:p>
            <a:r>
              <a:rPr lang="zh-CN" altLang="en-US" sz="6000" b="1">
                <a:solidFill>
                  <a:srgbClr val="9933FF"/>
                </a:solidFill>
                <a:latin typeface="华文新魏" panose="02010800040101010101" charset="-122"/>
                <a:ea typeface="华文新魏" panose="02010800040101010101" charset="-122"/>
              </a:rPr>
              <a:t>秋瑾的家庭</a:t>
            </a:r>
            <a:endParaRPr lang="zh-CN" altLang="en-US" sz="6000" b="1">
              <a:solidFill>
                <a:srgbClr val="9933F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orient="vert" idx="1"/>
          </p:nvPr>
        </p:nvSpPr>
        <p:spPr>
          <a:xfrm>
            <a:off x="2145030" y="1659255"/>
            <a:ext cx="7459345" cy="5870575"/>
          </a:xfrm>
        </p:spPr>
        <p:txBody>
          <a:bodyPr vert="horz" anchor="t"/>
          <a:p>
            <a:pPr marL="0" indent="0">
              <a:buNone/>
            </a:pP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秋瑾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1875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年生于绍兴的一个典型的小官僚地主家庭。其父秋寿南曾任湘乡县督销总办。秋瑾兄妹四人。秋瑾稍大即入家塾，受封建教育，念的是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三字经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百家姓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神童诗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等，但她爱读的却是诗词、明清小说和笔记传奇。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7">
                                            <p:txEl>
                                              <p:charRg st="0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 noRot="1"/>
          </p:cNvSpPr>
          <p:nvPr>
            <p:ph type="title"/>
          </p:nvPr>
        </p:nvSpPr>
        <p:spPr>
          <a:xfrm>
            <a:off x="1905000" y="76200"/>
            <a:ext cx="854075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走进秋瑾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5123" name="文本占位符 5122"/>
          <p:cNvSpPr>
            <a:spLocks noGrp="1" noRot="1"/>
          </p:cNvSpPr>
          <p:nvPr>
            <p:ph type="body" sz="half" idx="1"/>
          </p:nvPr>
        </p:nvSpPr>
        <p:spPr>
          <a:xfrm>
            <a:off x="1524000" y="1143000"/>
            <a:ext cx="4267200" cy="5715000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1895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年，</a:t>
            </a: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</a:t>
            </a:r>
            <a:r>
              <a:rPr lang="en-US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岁的她跟随做官的父亲秋寿南来到湖南省湘潭县。秋寿南在当地结识了湘潭首富、曾国藩的表弟王殿丞。王见秋瑾生得秀美端庄，聪慧可爱，就托媒人送礼给儿子王廷钧提亲</a:t>
            </a:r>
            <a:r>
              <a:rPr lang="en-US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en-US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文本占位符 5123"/>
          <p:cNvSpPr>
            <a:spLocks noGrp="1" noRot="1"/>
          </p:cNvSpPr>
          <p:nvPr>
            <p:ph type="body" sz="half" idx="2"/>
          </p:nvPr>
        </p:nvSpPr>
        <p:spPr>
          <a:xfrm>
            <a:off x="5715000" y="3352800"/>
            <a:ext cx="4953000" cy="3505200"/>
          </a:xfrm>
        </p:spPr>
        <p:txBody>
          <a:bodyPr/>
          <a:p>
            <a:pPr>
              <a:lnSpc>
                <a:spcPct val="90000"/>
              </a:lnSpc>
            </a:pPr>
            <a:endParaRPr lang="en-US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400" dirty="0"/>
          </a:p>
        </p:txBody>
      </p:sp>
      <p:sp>
        <p:nvSpPr>
          <p:cNvPr id="5125" name="文本框 5124"/>
          <p:cNvSpPr txBox="1"/>
          <p:nvPr/>
        </p:nvSpPr>
        <p:spPr>
          <a:xfrm>
            <a:off x="5867400" y="2590800"/>
            <a:ext cx="48768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</a:pPr>
            <a:r>
              <a:rPr lang="en-US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秋瑾对于这桩婚事十分不满，但在封建社会里，儿女的婚事只能依从父母之命，媒妁之言。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1896</a:t>
            </a:r>
            <a:r>
              <a:rPr lang="en-US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年，王家彩銮花轿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迎娶</a:t>
            </a:r>
            <a:r>
              <a:rPr lang="en-US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5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占位符 6145"/>
          <p:cNvSpPr>
            <a:spLocks noGrp="1" noRot="1"/>
          </p:cNvSpPr>
          <p:nvPr>
            <p:ph type="body" sz="half" idx="1"/>
          </p:nvPr>
        </p:nvSpPr>
        <p:spPr>
          <a:xfrm>
            <a:off x="1828800" y="228600"/>
            <a:ext cx="4194175" cy="5715000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王家虽锦衣玉食，但志趣高尚、性格刚烈的秋瑾并不喜欢过养尊处优的生活，更受不了封建家庭的种种束缚。比自己小两岁的丈夫王廷钧，在志趣、爱好上也与自己毫无共同之处。她叹息道：“琴瑟异趣，伉俪不甚相得。”王廷钧一不好读，二不务正业，每天游手好闲，吃喝玩乐。</a:t>
            </a:r>
            <a:endParaRPr lang="en-US" altLang="en-US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1905">
              <a:lnSpc>
                <a:spcPct val="80000"/>
              </a:lnSpc>
            </a:pPr>
            <a:endParaRPr lang="zh-CN" altLang="en-US" sz="2400" dirty="0"/>
          </a:p>
        </p:txBody>
      </p:sp>
      <p:sp>
        <p:nvSpPr>
          <p:cNvPr id="6147" name="文本占位符 6146"/>
          <p:cNvSpPr>
            <a:spLocks noGrp="1" noRot="1"/>
          </p:cNvSpPr>
          <p:nvPr>
            <p:ph type="body" sz="half" idx="2"/>
          </p:nvPr>
        </p:nvSpPr>
        <p:spPr>
          <a:xfrm>
            <a:off x="6019800" y="1068388"/>
            <a:ext cx="4419600" cy="5334000"/>
          </a:xfrm>
        </p:spPr>
        <p:txBody>
          <a:bodyPr/>
          <a:p>
            <a:pPr marL="1905" indent="-344805">
              <a:buNone/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秋瑾的革命志向与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理</a:t>
            </a: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想，不仅得不到丈夫的理解与支持，反而遭到他的训斥：“这是男人的事情，你休胡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思乱想</a:t>
            </a:r>
            <a:r>
              <a:rPr lang="en-US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。”秋瑾也不示弱：“我要去寻求真理，女人也有救国救民的责任。”两人吵得互不相让。</a:t>
            </a:r>
            <a:endParaRPr lang="zh-CN" altLang="en-US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charRg st="0" end="1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charRg st="0" end="9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 noRot="1"/>
          </p:cNvSpPr>
          <p:nvPr>
            <p:ph type="body" idx="1"/>
          </p:nvPr>
        </p:nvSpPr>
        <p:spPr>
          <a:xfrm>
            <a:off x="1524000" y="230188"/>
            <a:ext cx="4954588" cy="6094412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王廷钧知道秋瑾是个说得到做得到的倔强女性，要说服她是不可能的，只好采取卑劣手段，乘秋瑾不备，偷偷将她的珠宝和手饰及积蓄全部窃走，妄图以此来阻挠她赴日。秋瑾变卖了仅剩的财产和衣物，加上吴芝瑛等人的资助，于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1904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月只身东渡日本，从此迈出了她人生道路上的关键一步。</a:t>
            </a:r>
            <a:endParaRPr lang="en-US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秋瑾在日本三年，两人从无书信来往，夫妻关系名存实亡。</a:t>
            </a:r>
            <a:endParaRPr lang="en-US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6324600" y="2133600"/>
            <a:ext cx="44196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1906</a:t>
            </a:r>
            <a:r>
              <a:rPr lang="en-US" altLang="en-US" sz="32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年冬秋瑾听说王廷钧纳妾的消息，反而高兴，觉得有了与王廷钧脱离关系的理由。于是，她给大哥秋誉章写了一封信，请大哥代她办理离婚。秋誉章几经奔波，由于王廷钧的阻碍，离婚之事未成。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charRg st="0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35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charRg st="135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/>
          <p:cNvSpPr/>
          <p:nvPr/>
        </p:nvSpPr>
        <p:spPr>
          <a:xfrm>
            <a:off x="1524000" y="914400"/>
            <a:ext cx="762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5" name="标题 8194"/>
          <p:cNvSpPr>
            <a:spLocks noGrp="1" noRot="1"/>
          </p:cNvSpPr>
          <p:nvPr>
            <p:ph type="title"/>
          </p:nvPr>
        </p:nvSpPr>
        <p:spPr>
          <a:xfrm>
            <a:off x="1828800" y="0"/>
            <a:ext cx="8540750" cy="1143000"/>
          </a:xfrm>
        </p:spPr>
        <p:txBody>
          <a:bodyPr anchor="ctr"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秋瑾的创作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196" name="文本占位符 8195"/>
          <p:cNvSpPr>
            <a:spLocks noGrp="1" noRot="1"/>
          </p:cNvSpPr>
          <p:nvPr>
            <p:ph type="body" idx="1"/>
          </p:nvPr>
        </p:nvSpPr>
        <p:spPr>
          <a:xfrm>
            <a:off x="1524000" y="1295400"/>
            <a:ext cx="9067800" cy="5562600"/>
          </a:xfrm>
        </p:spPr>
        <p:txBody>
          <a:bodyPr/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秋瑾短促的一生创作了很多诗词。现在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秋瑾集</a:t>
            </a:r>
            <a:r>
              <a:rPr lang="en-US" altLang="zh-CN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收存诗、词、歌220多首，另有集外佚诗约15首，共二百四十余首。如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以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1904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年东渡日本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为界，其诗作可分为前后期。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1905">
              <a:lnSpc>
                <a:spcPct val="90000"/>
              </a:lnSpc>
            </a:pP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前期：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1891-1904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咏物写景、感事抒怀、思念亲友。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344805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后期：</a:t>
            </a:r>
            <a:r>
              <a:rPr lang="en-US" altLang="zh-CN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1904-1907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b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革命豪情，对祖国前途的忧虑。</a:t>
            </a:r>
            <a:endParaRPr lang="zh-CN" altLang="en-US" b="1" dirty="0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 noRot="1"/>
          </p:cNvSpPr>
          <p:nvPr>
            <p:ph type="body" sz="half" idx="2"/>
          </p:nvPr>
        </p:nvSpPr>
        <p:spPr>
          <a:xfrm>
            <a:off x="5257800" y="2286000"/>
            <a:ext cx="5257800" cy="2971800"/>
          </a:xfrm>
          <a:solidFill>
            <a:schemeClr val="tx1"/>
          </a:solidFill>
        </p:spPr>
        <p:txBody>
          <a:bodyPr vert="horz" wrap="square" anchor="t"/>
          <a:p>
            <a:pPr marL="1905" indent="-344805">
              <a:buNone/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秋瑾诗词既有女子的“柔婉细腻”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又有男儿的“豪迈劲爽”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刚柔相济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阴阳相和</a:t>
            </a:r>
            <a:r>
              <a:rPr lang="en-US" altLang="zh-CN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体现了一种“中和之美”和独具魅力的“女性情怀”。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905" indent="-1905"/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图片 9218" descr="fb763e95ff640262d1135ef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04800"/>
            <a:ext cx="3257550" cy="456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2057400" y="-76200"/>
            <a:ext cx="8229600" cy="1143000"/>
          </a:xfrm>
        </p:spPr>
        <p:txBody>
          <a:bodyPr anchor="ctr"/>
          <a:p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49" charset="-122"/>
              </a:rPr>
              <a:t>写作背景</a:t>
            </a:r>
            <a:endParaRPr lang="zh-CN" altLang="en-US" sz="5400" b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1828800" y="1066800"/>
            <a:ext cx="8458200" cy="5257800"/>
          </a:xfrm>
        </p:spPr>
        <p:txBody>
          <a:bodyPr/>
          <a:p>
            <a:pPr marL="1905" indent="-344805">
              <a:lnSpc>
                <a:spcPct val="80000"/>
              </a:lnSpc>
              <a:buNone/>
            </a:pPr>
            <a:r>
              <a:rPr lang="zh-CN" altLang="en-US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1903</a:t>
            </a: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年春，王廷均用钱捐得户部主事官职，秋瑾随夫入京。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marL="1905" indent="-344805">
              <a:lnSpc>
                <a:spcPct val="80000"/>
              </a:lnSpc>
              <a:buNone/>
            </a:pPr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   时值八国联军入侵后不久，她目睹民族危机的深重和清政府的腐败，决心献身救国事业，而其夫无心国事。中秋节，秋瑾与丈夫王廷均发生冲突，离家出走，寓居北京阜城门外泰顺客栈，后由吴芝瑛出面调解，而秋瑾下决心冲破家庭牢笼，投身革命。不久即东渡日本留学。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这首词是她在中秋节的述怀之作，反映了她在封建婚姻家庭和旧礼教的束缚中，走向革命道路前夕的苦闷彷徨和雄心壮志的开阔胸怀。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2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2" end="21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charRg st="32" end="2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>
                                            <p:txEl>
                                              <p:charRg st="32" end="2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2914</Words>
  <Application>WPS 演示</Application>
  <PresentationFormat>宽屏</PresentationFormat>
  <Paragraphs>142</Paragraphs>
  <Slides>23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楷体</vt:lpstr>
      <vt:lpstr>楷体_GB2312</vt:lpstr>
      <vt:lpstr>华文行楷</vt:lpstr>
      <vt:lpstr>新宋体</vt:lpstr>
      <vt:lpstr>华文新魏</vt:lpstr>
      <vt:lpstr>Office 主题</vt:lpstr>
      <vt:lpstr>1_默认设计模板</vt:lpstr>
      <vt:lpstr>满江红 </vt:lpstr>
      <vt:lpstr>PowerPoint 演示文稿</vt:lpstr>
      <vt:lpstr>秋瑾的家庭</vt:lpstr>
      <vt:lpstr>走进秋瑾</vt:lpstr>
      <vt:lpstr>PowerPoint 演示文稿</vt:lpstr>
      <vt:lpstr>PowerPoint 演示文稿</vt:lpstr>
      <vt:lpstr>秋瑾的创作</vt:lpstr>
      <vt:lpstr>PowerPoint 演示文稿</vt:lpstr>
      <vt:lpstr>写作背景</vt:lpstr>
      <vt:lpstr>词中典故</vt:lpstr>
      <vt:lpstr>词中典故</vt:lpstr>
      <vt:lpstr>诗文互译</vt:lpstr>
      <vt:lpstr>复杂心情</vt:lpstr>
      <vt:lpstr>赏 析</vt:lpstr>
      <vt:lpstr>赏 析</vt:lpstr>
      <vt:lpstr>主  旨</vt:lpstr>
      <vt:lpstr>相关评论</vt:lpstr>
      <vt:lpstr>相关评论</vt:lpstr>
      <vt:lpstr>相关评论</vt:lpstr>
      <vt:lpstr>秋瑾绝命书</vt:lpstr>
      <vt:lpstr>词的上阙表达了词人怎样的思想感情？</vt:lpstr>
      <vt:lpstr>赏析</vt:lpstr>
      <vt:lpstr>小结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wps1365396734</cp:lastModifiedBy>
  <cp:revision>3</cp:revision>
  <dcterms:created xsi:type="dcterms:W3CDTF">2018-03-01T02:03:00Z</dcterms:created>
  <dcterms:modified xsi:type="dcterms:W3CDTF">2018-08-07T00:35:27Z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