
<file path=[Content_Types].xml><?xml version="1.0" encoding="utf-8"?>
<Types xmlns="http://schemas.openxmlformats.org/package/2006/content-types">
  <Override PartName="/ppt/slides/slide47.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39.xml" ContentType="application/vnd.openxmlformats-officedocument.presentationml.notesSlide+xml"/>
  <Override PartName="/ppt/slides/slide120.xml" ContentType="application/vnd.openxmlformats-officedocument.presentationml.slide+xml"/>
  <Override PartName="/ppt/slides/slide218.xml" ContentType="application/vnd.openxmlformats-officedocument.presentationml.slide+xml"/>
  <Override PartName="/ppt/notesSlides/notesSlide38.xml" ContentType="application/vnd.openxmlformats-officedocument.presentationml.notesSlide+xml"/>
  <Override PartName="/ppt/notesSlides/notesSlide85.xml" ContentType="application/vnd.openxmlformats-officedocument.presentationml.notesSlide+xml"/>
  <Override PartName="/ppt/notesSlides/notesSlide141.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17.xml" ContentType="application/vnd.openxmlformats-officedocument.presentationml.notesSlide+xml"/>
  <Default Extension="xml" ContentType="application/xml"/>
  <Override PartName="/ppt/slides/slide50.xml" ContentType="application/vnd.openxmlformats-officedocument.presentationml.slide+xml"/>
  <Override PartName="/ppt/slides/slide243.xml" ContentType="application/vnd.openxmlformats-officedocument.presentationml.slide+xml"/>
  <Override PartName="/ppt/notesSlides/notesSlide16.xml" ContentType="application/vnd.openxmlformats-officedocument.presentationml.notesSlide+xml"/>
  <Override PartName="/ppt/notesSlides/notesSlide63.xml" ContentType="application/vnd.openxmlformats-officedocument.presentationml.notesSlide+xml"/>
  <Override PartName="/ppt/notesSlides/notesSlide242.xml" ContentType="application/vnd.openxmlformats-officedocument.presentationml.notesSlide+xml"/>
  <Override PartName="/ppt/slides/slide221.xml" ContentType="application/vnd.openxmlformats-officedocument.presentationml.slide+xml"/>
  <Override PartName="/ppt/notesSlides/notesSlide41.xml" ContentType="application/vnd.openxmlformats-officedocument.presentationml.notesSlide+xml"/>
  <Override PartName="/ppt/notesSlides/notesSlide179.xml" ContentType="application/vnd.openxmlformats-officedocument.presentationml.notesSlide+xml"/>
  <Override PartName="/ppt/slides/slide158.xml" ContentType="application/vnd.openxmlformats-officedocument.presentationml.slide+xml"/>
  <Override PartName="/ppt/notesSlides/notesSlide220.xml" ContentType="application/vnd.openxmlformats-officedocument.presentationml.notesSlide+xml"/>
  <Override PartName="/ppt/slides/slide136.xml" ContentType="application/vnd.openxmlformats-officedocument.presentationml.slide+xml"/>
  <Override PartName="/ppt/slides/slide183.xml" ContentType="application/vnd.openxmlformats-officedocument.presentationml.slide+xml"/>
  <Override PartName="/ppt/notesSlides/notesSlide7.xml" ContentType="application/vnd.openxmlformats-officedocument.presentationml.notesSlide+xml"/>
  <Override PartName="/ppt/notesSlides/notesSlide157.xml" ContentType="application/vnd.openxmlformats-officedocument.presentationml.notesSlide+xml"/>
  <Override PartName="/ppt/slides/slide88.xml" ContentType="application/vnd.openxmlformats-officedocument.presentationml.slide+xml"/>
  <Override PartName="/ppt/slides/slide259.xml" ContentType="application/vnd.openxmlformats-officedocument.presentationml.slide+xml"/>
  <Override PartName="/ppt/notesSlides/notesSlide135.xml" ContentType="application/vnd.openxmlformats-officedocument.presentationml.notesSlide+xml"/>
  <Override PartName="/ppt/notesSlides/notesSlide182.xml" ContentType="application/vnd.openxmlformats-officedocument.presentationml.notesSlide+xml"/>
  <Override PartName="/ppt/slides/slide19.xml" ContentType="application/vnd.openxmlformats-officedocument.presentationml.slide+xml"/>
  <Override PartName="/ppt/slides/slide66.xml" ContentType="application/vnd.openxmlformats-officedocument.presentationml.slide+xml"/>
  <Override PartName="/ppt/slides/slide114.xml" ContentType="application/vnd.openxmlformats-officedocument.presentationml.slide+xml"/>
  <Override PartName="/ppt/slides/slide161.xml" ContentType="application/vnd.openxmlformats-officedocument.presentationml.slide+xml"/>
  <Default Extension="png" ContentType="image/png"/>
  <Override PartName="/ppt/notesSlides/notesSlide79.xml" ContentType="application/vnd.openxmlformats-officedocument.presentationml.notesSlide+xml"/>
  <Override PartName="/ppt/notesSlides/notesSlide258.xml" ContentType="application/vnd.openxmlformats-officedocument.presentationml.notesSlide+xml"/>
  <Override PartName="/ppt/slides/slide237.xml" ContentType="application/vnd.openxmlformats-officedocument.presentationml.slide+xml"/>
  <Override PartName="/ppt/theme/theme2.xml" ContentType="application/vnd.openxmlformats-officedocument.theme+xml"/>
  <Override PartName="/ppt/notesSlides/notesSlide57.xml" ContentType="application/vnd.openxmlformats-officedocument.presentationml.notesSlide+xml"/>
  <Override PartName="/ppt/notesSlides/notesSlide113.xml" ContentType="application/vnd.openxmlformats-officedocument.presentationml.notesSlide+xml"/>
  <Override PartName="/ppt/notesSlides/notesSlide160.xml" ContentType="application/vnd.openxmlformats-officedocument.presentationml.notesSlide+xml"/>
  <Override PartName="/ppt/slides/slide44.xml" ContentType="application/vnd.openxmlformats-officedocument.presentationml.slide+xml"/>
  <Override PartName="/ppt/slides/slide91.xml" ContentType="application/vnd.openxmlformats-officedocument.presentationml.slide+xml"/>
  <Override PartName="/ppt/slides/slide215.xml" ContentType="application/vnd.openxmlformats-officedocument.presentationml.slide+xml"/>
  <Override PartName="/ppt/notesSlides/notesSlide236.xml" ContentType="application/vnd.openxmlformats-officedocument.presentationml.notesSlide+xml"/>
  <Override PartName="/ppt/slides/slide22.xml" ContentType="application/vnd.openxmlformats-officedocument.presentationml.slide+xml"/>
  <Override PartName="/ppt/slides/slide199.xml" ContentType="application/vnd.openxmlformats-officedocument.presentationml.slide+xml"/>
  <Override PartName="/ppt/notesSlides/notesSlide35.xml" ContentType="application/vnd.openxmlformats-officedocument.presentationml.notesSlide+xml"/>
  <Override PartName="/ppt/notesSlides/notesSlide82.xml" ContentType="application/vnd.openxmlformats-officedocument.presentationml.notesSlide+xml"/>
  <Override PartName="/ppt/notesSlides/notesSlide214.xml" ContentType="application/vnd.openxmlformats-officedocument.presentationml.notesSlide+xml"/>
  <Override PartName="/ppt/notesSlides/notesSlide261.xml" ContentType="application/vnd.openxmlformats-officedocument.presentationml.notesSlide+xml"/>
  <Override PartName="/ppt/slides/slide240.xml" ContentType="application/vnd.openxmlformats-officedocument.presentationml.slide+xml"/>
  <Override PartName="/ppt/notesSlides/notesSlide13.xml" ContentType="application/vnd.openxmlformats-officedocument.presentationml.notesSlide+xml"/>
  <Override PartName="/ppt/notesSlides/notesSlide60.xml" ContentType="application/vnd.openxmlformats-officedocument.presentationml.notesSlide+xml"/>
  <Override PartName="/ppt/notesSlides/notesSlide198.xml" ContentType="application/vnd.openxmlformats-officedocument.presentationml.notesSlide+xml"/>
  <Override PartName="/ppt/slides/slide177.xml" ContentType="application/vnd.openxmlformats-officedocument.presentationml.slide+xml"/>
  <Override PartName="/ppt/notesSlides/notesSlide129.xml" ContentType="application/vnd.openxmlformats-officedocument.presentationml.notesSlide+xml"/>
  <Override PartName="/ppt/notesSlides/notesSlide176.xml" ContentType="application/vnd.openxmlformats-officedocument.presentationml.notesSlide+xml"/>
  <Override PartName="/ppt/slides/slide108.xml" ContentType="application/vnd.openxmlformats-officedocument.presentationml.slide+xml"/>
  <Override PartName="/ppt/slides/slide155.xml" ContentType="application/vnd.openxmlformats-officedocument.presentationml.slide+xml"/>
  <Override PartName="/ppt/notesSlides/notesSlide4.xml" ContentType="application/vnd.openxmlformats-officedocument.presentationml.notesSlide+xml"/>
  <Override PartName="/ppt/notesSlides/notesSlide107.xml" ContentType="application/vnd.openxmlformats-officedocument.presentationml.notesSlide+xml"/>
  <Override PartName="/ppt/notesSlides/notesSlide154.xml" ContentType="application/vnd.openxmlformats-officedocument.presentationml.notesSlide+xml"/>
  <Override PartName="/ppt/slides/slide38.xml" ContentType="application/vnd.openxmlformats-officedocument.presentationml.slide+xml"/>
  <Override PartName="/ppt/slides/slide85.xml" ContentType="application/vnd.openxmlformats-officedocument.presentationml.slide+xml"/>
  <Override PartName="/ppt/slides/slide133.xml" ContentType="application/vnd.openxmlformats-officedocument.presentationml.slide+xml"/>
  <Override PartName="/ppt/slides/slide180.xml" ContentType="application/vnd.openxmlformats-officedocument.presentationml.slide+xml"/>
  <Override PartName="/ppt/notesSlides/notesSlide98.xml" ContentType="application/vnd.openxmlformats-officedocument.presentationml.notesSlide+xml"/>
  <Override PartName="/ppt/notesSlides/notesSlide132.xml" ContentType="application/vnd.openxmlformats-officedocument.presentationml.notesSlide+xml"/>
  <Override PartName="/ppt/slides/slide111.xml" ContentType="application/vnd.openxmlformats-officedocument.presentationml.slide+xml"/>
  <Override PartName="/ppt/slides/slide209.xml" ContentType="application/vnd.openxmlformats-officedocument.presentationml.slide+xml"/>
  <Override PartName="/ppt/slides/slide256.xml" ContentType="application/vnd.openxmlformats-officedocument.presentationml.slide+xml"/>
  <Override PartName="/ppt/notesSlides/notesSlide29.xml" ContentType="application/vnd.openxmlformats-officedocument.presentationml.notesSlide+xml"/>
  <Override PartName="/ppt/notesSlides/notesSlide76.xml" ContentType="application/vnd.openxmlformats-officedocument.presentationml.notesSlide+xml"/>
  <Override PartName="/ppt/slides/slide16.xml" ContentType="application/vnd.openxmlformats-officedocument.presentationml.slide+xml"/>
  <Override PartName="/ppt/slides/slide63.xml" ContentType="application/vnd.openxmlformats-officedocument.presentationml.slide+xml"/>
  <Override PartName="/ppt/slides/slide234.xml" ContentType="application/vnd.openxmlformats-officedocument.presentationml.slide+xml"/>
  <Override PartName="/ppt/notesSlides/notesSlide110.xml" ContentType="application/vnd.openxmlformats-officedocument.presentationml.notesSlide+xml"/>
  <Override PartName="/ppt/notesSlides/notesSlide208.xml" ContentType="application/vnd.openxmlformats-officedocument.presentationml.notesSlide+xml"/>
  <Override PartName="/ppt/notesSlides/notesSlide255.xml" ContentType="application/vnd.openxmlformats-officedocument.presentationml.notesSlide+xml"/>
  <Override PartName="/ppt/slides/slide41.xml" ContentType="application/vnd.openxmlformats-officedocument.presentationml.slide+xml"/>
  <Override PartName="/ppt/notesSlides/notesSlide54.xml" ContentType="application/vnd.openxmlformats-officedocument.presentationml.notesSlide+xml"/>
  <Override PartName="/ppt/notesSlides/notesSlide233.xml" ContentType="application/vnd.openxmlformats-officedocument.presentationml.notesSlide+xml"/>
  <Override PartName="/ppt/slides/slide149.xml" ContentType="application/vnd.openxmlformats-officedocument.presentationml.slide+xml"/>
  <Override PartName="/ppt/slides/slide196.xml" ContentType="application/vnd.openxmlformats-officedocument.presentationml.slide+xml"/>
  <Override PartName="/ppt/slides/slide212.xml" ContentType="application/vnd.openxmlformats-officedocument.presentationml.slide+xml"/>
  <Override PartName="/ppt/notesSlides/notesSlide32.xml" ContentType="application/vnd.openxmlformats-officedocument.presentationml.notesSlide+xml"/>
  <Override PartName="/ppt/notesSlides/notesSlide148.xml" ContentType="application/vnd.openxmlformats-officedocument.presentationml.notesSlide+xml"/>
  <Override PartName="/ppt/notesSlides/notesSlide195.xml" ContentType="application/vnd.openxmlformats-officedocument.presentationml.notesSlide+xml"/>
  <Override PartName="/ppt/notesSlides/notesSlide211.xml" ContentType="application/vnd.openxmlformats-officedocument.presentationml.notesSlide+xml"/>
  <Override PartName="/ppt/slides/slide79.xml" ContentType="application/vnd.openxmlformats-officedocument.presentationml.slide+xml"/>
  <Override PartName="/ppt/slides/slide127.xml" ContentType="application/vnd.openxmlformats-officedocument.presentationml.slide+xml"/>
  <Override PartName="/ppt/slides/slide174.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notesSlides/notesSlide126.xml" ContentType="application/vnd.openxmlformats-officedocument.presentationml.notesSlide+xml"/>
  <Override PartName="/ppt/notesSlides/notesSlide173.xml" ContentType="application/vnd.openxmlformats-officedocument.presentationml.notesSlide+xml"/>
  <Override PartName="/ppt/slides/slide57.xml" ContentType="application/vnd.openxmlformats-officedocument.presentationml.slide+xml"/>
  <Override PartName="/ppt/slides/slide105.xml" ContentType="application/vnd.openxmlformats-officedocument.presentationml.slide+xml"/>
  <Override PartName="/ppt/slides/slide152.xml" ContentType="application/vnd.openxmlformats-officedocument.presentationml.slide+xml"/>
  <Override PartName="/ppt/notesSlides/notesSlide1.xml" ContentType="application/vnd.openxmlformats-officedocument.presentationml.notesSlide+xml"/>
  <Override PartName="/ppt/notesSlides/notesSlide104.xml" ContentType="application/vnd.openxmlformats-officedocument.presentationml.notesSlide+xml"/>
  <Override PartName="/ppt/notesSlides/notesSlide151.xml" ContentType="application/vnd.openxmlformats-officedocument.presentationml.notesSlide+xml"/>
  <Override PartName="/ppt/notesSlides/notesSlide249.xml" ContentType="application/vnd.openxmlformats-officedocument.presentationml.notesSlide+xml"/>
  <Override PartName="/ppt/slides/slide130.xml" ContentType="application/vnd.openxmlformats-officedocument.presentationml.slide+xml"/>
  <Override PartName="/ppt/slides/slide228.xml" ContentType="application/vnd.openxmlformats-officedocument.presentationml.slide+xml"/>
  <Override PartName="/ppt/notesSlides/notesSlide48.xml" ContentType="application/vnd.openxmlformats-officedocument.presentationml.notesSlide+xml"/>
  <Override PartName="/ppt/notesSlides/notesSlide95.xml" ContentType="application/vnd.openxmlformats-officedocument.presentationml.notesSlide+xml"/>
  <Override PartName="/ppt/slides/slide35.xml" ContentType="application/vnd.openxmlformats-officedocument.presentationml.slide+xml"/>
  <Override PartName="/ppt/slides/slide82.xml" ContentType="application/vnd.openxmlformats-officedocument.presentationml.slide+xml"/>
  <Override PartName="/ppt/slides/slide206.xml" ContentType="application/vnd.openxmlformats-officedocument.presentationml.slide+xml"/>
  <Override PartName="/ppt/slides/slide253.xml" ContentType="application/vnd.openxmlformats-officedocument.presentationml.slide+xml"/>
  <Override PartName="/ppt/notesSlides/notesSlide227.xml" ContentType="application/vnd.openxmlformats-officedocument.presentationml.notesSlide+xml"/>
  <Override PartName="/ppt/slides/slide13.xml" ContentType="application/vnd.openxmlformats-officedocument.presentationml.slide+xml"/>
  <Override PartName="/ppt/slides/slide60.xml" ContentType="application/vnd.openxmlformats-officedocument.presentationml.slide+xml"/>
  <Override PartName="/ppt/slides/slide24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62.xml" ContentType="application/vnd.openxmlformats-officedocument.presentationml.notesSlide+xml"/>
  <Override PartName="/ppt/notesSlides/notesSlide73.xml" ContentType="application/vnd.openxmlformats-officedocument.presentationml.notesSlide+xml"/>
  <Override PartName="/ppt/notesSlides/notesSlide205.xml" ContentType="application/vnd.openxmlformats-officedocument.presentationml.notesSlide+xml"/>
  <Override PartName="/ppt/notesSlides/notesSlide252.xml" ContentType="application/vnd.openxmlformats-officedocument.presentationml.notesSlide+xml"/>
  <Override PartName="/ppt/slides/slide168.xml" ContentType="application/vnd.openxmlformats-officedocument.presentationml.slide+xml"/>
  <Override PartName="/ppt/slides/slide179.xml" ContentType="application/vnd.openxmlformats-officedocument.presentationml.slide+xml"/>
  <Override PartName="/ppt/slides/slide231.xml" ContentType="application/vnd.openxmlformats-officedocument.presentationml.slide+xml"/>
  <Override PartName="/ppt/notesSlides/notesSlide51.xml" ContentType="application/vnd.openxmlformats-officedocument.presentationml.notesSlide+xml"/>
  <Override PartName="/ppt/notesSlides/notesSlide178.xml" ContentType="application/vnd.openxmlformats-officedocument.presentationml.notesSlide+xml"/>
  <Override PartName="/ppt/notesSlides/notesSlide189.xml" ContentType="application/vnd.openxmlformats-officedocument.presentationml.notesSlide+xml"/>
  <Override PartName="/ppt/notesSlides/notesSlide241.xml" ContentType="application/vnd.openxmlformats-officedocument.presentationml.notesSlide+xml"/>
  <Override PartName="/ppt/slides/slide157.xml" ContentType="application/vnd.openxmlformats-officedocument.presentationml.slide+xml"/>
  <Override PartName="/ppt/slides/slide220.xml" ContentType="application/vnd.openxmlformats-officedocument.presentationml.slide+xml"/>
  <Override PartName="/ppt/notesSlides/notesSlide40.xml" ContentType="application/vnd.openxmlformats-officedocument.presentationml.notesSlide+xml"/>
  <Override PartName="/ppt/notesSlides/notesSlide167.xml" ContentType="application/vnd.openxmlformats-officedocument.presentationml.notesSlide+xml"/>
  <Override PartName="/ppt/notesSlides/notesSlide230.xml" ContentType="application/vnd.openxmlformats-officedocument.presentationml.notesSlide+xml"/>
  <Override PartName="/ppt/slides/slide98.xml" ContentType="application/vnd.openxmlformats-officedocument.presentationml.slide+xml"/>
  <Override PartName="/ppt/slides/slide146.xml" ContentType="application/vnd.openxmlformats-officedocument.presentationml.slide+xml"/>
  <Override PartName="/ppt/slides/slide193.xml" ContentType="application/vnd.openxmlformats-officedocument.presentationml.slide+xml"/>
  <Override PartName="/ppt/notesSlides/notesSlide6.xml" ContentType="application/vnd.openxmlformats-officedocument.presentationml.notesSlide+xml"/>
  <Override PartName="/ppt/notesSlides/notesSlide109.xml" ContentType="application/vnd.openxmlformats-officedocument.presentationml.notesSlide+xml"/>
  <Override PartName="/ppt/notesSlides/notesSlide156.xml" ContentType="application/vnd.openxmlformats-officedocument.presentationml.notesSlide+xml"/>
  <Override PartName="/ppt/slides/slide87.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notesSlides/notesSlide89.xml" ContentType="application/vnd.openxmlformats-officedocument.presentationml.notesSlide+xml"/>
  <Override PartName="/ppt/notesSlides/notesSlide145.xml" ContentType="application/vnd.openxmlformats-officedocument.presentationml.notesSlide+xml"/>
  <Override PartName="/ppt/notesSlides/notesSlide192.xml" ContentType="application/vnd.openxmlformats-officedocument.presentationml.notes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258.xml" ContentType="application/vnd.openxmlformats-officedocument.presentationml.slide+xml"/>
  <Override PartName="/ppt/notesSlides/notesSlide78.xml" ContentType="application/vnd.openxmlformats-officedocument.presentationml.notesSlide+xml"/>
  <Override PartName="/ppt/notesSlides/notesSlide123.xml" ContentType="application/vnd.openxmlformats-officedocument.presentationml.notesSlide+xml"/>
  <Override PartName="/ppt/notesSlides/notesSlide134.xml" ContentType="application/vnd.openxmlformats-officedocument.presentationml.notesSlide+xml"/>
  <Override PartName="/ppt/notesSlides/notesSlide170.xml" ContentType="application/vnd.openxmlformats-officedocument.presentationml.notesSlide+xml"/>
  <Override PartName="/ppt/notesSlides/notesSlide181.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s/slide236.xml" ContentType="application/vnd.openxmlformats-officedocument.presentationml.slide+xml"/>
  <Override PartName="/ppt/slides/slide247.xml" ContentType="application/vnd.openxmlformats-officedocument.presentationml.slide+xml"/>
  <Override PartName="/ppt/notesSlides/notesSlide67.xml" ContentType="application/vnd.openxmlformats-officedocument.presentationml.notesSlide+xml"/>
  <Override PartName="/ppt/notesSlides/notesSlide112.xml" ContentType="application/vnd.openxmlformats-officedocument.presentationml.notesSlide+xml"/>
  <Override PartName="/ppt/notesSlides/notesSlide246.xml" ContentType="application/vnd.openxmlformats-officedocument.presentationml.notesSlide+xml"/>
  <Override PartName="/ppt/notesSlides/notesSlide257.xml" ContentType="application/vnd.openxmlformats-officedocument.presentationml.notesSlide+xml"/>
  <Override PartName="/ppt/slides/slide43.xml" ContentType="application/vnd.openxmlformats-officedocument.presentationml.slide+xml"/>
  <Override PartName="/ppt/slides/slide90.xml" ContentType="application/vnd.openxmlformats-officedocument.presentationml.slide+xml"/>
  <Override PartName="/ppt/slides/slide225.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notesSlides/notesSlide56.xml" ContentType="application/vnd.openxmlformats-officedocument.presentationml.notesSlide+xml"/>
  <Override PartName="/ppt/notesSlides/notesSlide92.xml" ContentType="application/vnd.openxmlformats-officedocument.presentationml.notesSlide+xml"/>
  <Override PartName="/ppt/notesSlides/notesSlide101.xml" ContentType="application/vnd.openxmlformats-officedocument.presentationml.notesSlide+xml"/>
  <Override PartName="/ppt/notesSlides/notesSlide235.xml" ContentType="application/vnd.openxmlformats-officedocument.presentationml.notesSlide+xml"/>
  <Override PartName="/ppt/slides/slide32.xml" ContentType="application/vnd.openxmlformats-officedocument.presentationml.slide+xml"/>
  <Override PartName="/ppt/slides/slide214.xml" ContentType="application/vnd.openxmlformats-officedocument.presentationml.slide+xml"/>
  <Override PartName="/ppt/slides/slide261.xml" ContentType="application/vnd.openxmlformats-officedocument.presentationml.slide+xml"/>
  <Override PartName="/ppt/notesSlides/notesSlide34.xml" ContentType="application/vnd.openxmlformats-officedocument.presentationml.notesSlide+xml"/>
  <Override PartName="/ppt/notesSlides/notesSlide81.xml" ContentType="application/vnd.openxmlformats-officedocument.presentationml.notesSlide+xml"/>
  <Override PartName="/ppt/notesSlides/notesSlide22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203.xml" ContentType="application/vnd.openxmlformats-officedocument.presentationml.slide+xml"/>
  <Override PartName="/ppt/slides/slide250.xml" ContentType="application/vnd.openxmlformats-officedocument.presentationml.slide+xml"/>
  <Override PartName="/ppt/notesSlides/notesSlide23.xml" ContentType="application/vnd.openxmlformats-officedocument.presentationml.notesSlide+xml"/>
  <Override PartName="/ppt/notesSlides/notesSlide70.xml" ContentType="application/vnd.openxmlformats-officedocument.presentationml.notesSlide+xml"/>
  <Override PartName="/ppt/notesSlides/notesSlide197.xml" ContentType="application/vnd.openxmlformats-officedocument.presentationml.notesSlide+xml"/>
  <Override PartName="/ppt/notesSlides/notesSlide213.xml" ContentType="application/vnd.openxmlformats-officedocument.presentationml.notesSlide+xml"/>
  <Override PartName="/ppt/notesSlides/notesSlide260.xml" ContentType="application/vnd.openxmlformats-officedocument.presentationml.notesSlide+xml"/>
  <Override PartName="/ppt/slides/slide129.xml" ContentType="application/vnd.openxmlformats-officedocument.presentationml.slide+xml"/>
  <Override PartName="/ppt/slides/slide176.xml" ContentType="application/vnd.openxmlformats-officedocument.presentationml.slide+xml"/>
  <Override PartName="/ppt/notesSlides/notesSlide12.xml" ContentType="application/vnd.openxmlformats-officedocument.presentationml.notesSlide+xml"/>
  <Override PartName="/ppt/notesSlides/notesSlide139.xml" ContentType="application/vnd.openxmlformats-officedocument.presentationml.notesSlide+xml"/>
  <Override PartName="/ppt/notesSlides/notesSlide186.xml" ContentType="application/vnd.openxmlformats-officedocument.presentationml.notesSlide+xml"/>
  <Override PartName="/ppt/notesSlides/notesSlide202.xml" ContentType="application/vnd.openxmlformats-officedocument.presentationml.notesSlide+xml"/>
  <Override PartName="/ppt/slides/slide118.xml" ContentType="application/vnd.openxmlformats-officedocument.presentationml.slide+xml"/>
  <Override PartName="/ppt/slides/slide165.xml" ContentType="application/vnd.openxmlformats-officedocument.presentationml.slide+xml"/>
  <Override PartName="/ppt/notesSlides/notesSlide128.xml" ContentType="application/vnd.openxmlformats-officedocument.presentationml.notesSlide+xml"/>
  <Override PartName="/ppt/notesSlides/notesSlide175.xml" ContentType="application/vnd.openxmlformats-officedocument.presentationml.notes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notesSlides/notesSlide106.xml" ContentType="application/vnd.openxmlformats-officedocument.presentationml.notesSlide+xml"/>
  <Override PartName="/ppt/notesSlides/notesSlide117.xml" ContentType="application/vnd.openxmlformats-officedocument.presentationml.notesSlide+xml"/>
  <Override PartName="/ppt/notesSlides/notesSlide153.xml" ContentType="application/vnd.openxmlformats-officedocument.presentationml.notesSlide+xml"/>
  <Override PartName="/ppt/notesSlides/notesSlide164.xml" ContentType="application/vnd.openxmlformats-officedocument.presentationml.notesSlide+xml"/>
  <Override PartName="/ppt/slides/slide48.xml" ContentType="application/vnd.openxmlformats-officedocument.presentationml.slide+xml"/>
  <Override PartName="/ppt/slides/slide95.xml" ContentType="application/vnd.openxmlformats-officedocument.presentationml.slide+xml"/>
  <Override PartName="/ppt/slides/slide132.xml" ContentType="application/vnd.openxmlformats-officedocument.presentationml.slide+xml"/>
  <Override PartName="/ppt/notesSlides/notesSlide3.xml" ContentType="application/vnd.openxmlformats-officedocument.presentationml.notesSlide+xml"/>
  <Override PartName="/ppt/notesSlides/notesSlide97.xml" ContentType="application/vnd.openxmlformats-officedocument.presentationml.notesSlide+xml"/>
  <Override PartName="/ppt/notesSlides/notesSlide142.xml" ContentType="application/vnd.openxmlformats-officedocument.presentationml.notesSlide+xml"/>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slides/slide208.xml" ContentType="application/vnd.openxmlformats-officedocument.presentationml.slide+xml"/>
  <Override PartName="/ppt/slides/slide219.xml" ContentType="application/vnd.openxmlformats-officedocument.presentationml.slide+xml"/>
  <Override PartName="/ppt/slides/slide255.xml" ContentType="application/vnd.openxmlformats-officedocument.presentationml.slide+xml"/>
  <Override PartName="/ppt/presProps.xml" ContentType="application/vnd.openxmlformats-officedocument.presentationml.presProps+xml"/>
  <Override PartName="/ppt/notesSlides/notesSlide39.xml" ContentType="application/vnd.openxmlformats-officedocument.presentationml.notesSlide+xml"/>
  <Override PartName="/ppt/notesSlides/notesSlide86.xml" ContentType="application/vnd.openxmlformats-officedocument.presentationml.notesSlide+xml"/>
  <Override PartName="/ppt/notesSlides/notesSlide131.xml" ContentType="application/vnd.openxmlformats-officedocument.presentationml.notesSlide+xml"/>
  <Override PartName="/ppt/notesSlides/notesSlide218.xml" ContentType="application/vnd.openxmlformats-officedocument.presentationml.notesSlide+xml"/>
  <Override PartName="/ppt/notesSlides/notesSlide22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s/slide110.xml" ContentType="application/vnd.openxmlformats-officedocument.presentationml.slide+xml"/>
  <Override PartName="/ppt/slides/slide24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64.xml" ContentType="application/vnd.openxmlformats-officedocument.presentationml.notesSlide+xml"/>
  <Override PartName="/ppt/notesSlides/notesSlide75.xml" ContentType="application/vnd.openxmlformats-officedocument.presentationml.notesSlide+xml"/>
  <Override PartName="/ppt/notesSlides/notesSlide120.xml" ContentType="application/vnd.openxmlformats-officedocument.presentationml.notesSlide+xml"/>
  <Override PartName="/ppt/notesSlides/notesSlide207.xml" ContentType="application/vnd.openxmlformats-officedocument.presentationml.notesSlide+xml"/>
  <Override PartName="/ppt/notesSlides/notesSlide254.xml" ContentType="application/vnd.openxmlformats-officedocument.presentationml.notesSlide+xml"/>
  <Override PartName="/ppt/slides/slide51.xml" ContentType="application/vnd.openxmlformats-officedocument.presentationml.slide+xml"/>
  <Override PartName="/ppt/slides/slide233.xml" ContentType="application/vnd.openxmlformats-officedocument.presentationml.slide+xml"/>
  <Override PartName="/ppt/notesSlides/notesSlide53.xml" ContentType="application/vnd.openxmlformats-officedocument.presentationml.notesSlide+xml"/>
  <Override PartName="/ppt/notesSlides/notesSlide243.xml" ContentType="application/vnd.openxmlformats-officedocument.presentationml.notesSlide+xml"/>
  <Override PartName="/ppt/slides/slide40.xml" ContentType="application/vnd.openxmlformats-officedocument.presentationml.slide+xml"/>
  <Override PartName="/ppt/slides/slide159.xml" ContentType="application/vnd.openxmlformats-officedocument.presentationml.slide+xml"/>
  <Override PartName="/ppt/slides/slide211.xml" ContentType="application/vnd.openxmlformats-officedocument.presentationml.slide+xml"/>
  <Override PartName="/ppt/slides/slide222.xml" ContentType="application/vnd.openxmlformats-officedocument.presentationml.slide+xml"/>
  <Override PartName="/ppt/notesSlides/notesSlide42.xml" ContentType="application/vnd.openxmlformats-officedocument.presentationml.notesSlide+xml"/>
  <Override PartName="/ppt/notesSlides/notesSlide169.xml" ContentType="application/vnd.openxmlformats-officedocument.presentationml.notesSlide+xml"/>
  <Override PartName="/ppt/notesSlides/notesSlide221.xml" ContentType="application/vnd.openxmlformats-officedocument.presentationml.notesSlide+xml"/>
  <Override PartName="/ppt/notesSlides/notesSlide232.xml" ContentType="application/vnd.openxmlformats-officedocument.presentationml.notesSlide+xml"/>
  <Override PartName="/ppt/slides/slide148.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Override PartName="/ppt/notesSlides/notesSlide158.xml" ContentType="application/vnd.openxmlformats-officedocument.presentationml.notesSlide+xml"/>
  <Override PartName="/ppt/notesSlides/notesSlide210.xml" ContentType="application/vnd.openxmlformats-officedocument.presentationml.notesSlide+xml"/>
  <Override PartName="/ppt/slides/slide89.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notesSlides/notesSlide147.xml" ContentType="application/vnd.openxmlformats-officedocument.presentationml.notesSlide+xml"/>
  <Override PartName="/ppt/notesSlides/notesSlide194.xml" ContentType="application/vnd.openxmlformats-officedocument.presentationml.notesSlide+xml"/>
  <Override PartName="/ppt/slides/slide78.xml" ContentType="application/vnd.openxmlformats-officedocument.presentationml.slide+xml"/>
  <Override PartName="/ppt/slides/slide115.xml" ContentType="application/vnd.openxmlformats-officedocument.presentationml.slide+xml"/>
  <Override PartName="/ppt/slides/slide162.xml" ContentType="application/vnd.openxmlformats-officedocument.presentationml.slide+xml"/>
  <Override PartName="/ppt/notesSlides/notesSlide125.xml" ContentType="application/vnd.openxmlformats-officedocument.presentationml.notesSlide+xml"/>
  <Override PartName="/ppt/notesSlides/notesSlide136.xml" ContentType="application/vnd.openxmlformats-officedocument.presentationml.notesSlide+xml"/>
  <Override PartName="/ppt/notesSlides/notesSlide172.xml" ContentType="application/vnd.openxmlformats-officedocument.presentationml.notesSlide+xml"/>
  <Override PartName="/ppt/notesSlides/notesSlide183.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104.xml" ContentType="application/vnd.openxmlformats-officedocument.presentationml.slide+xml"/>
  <Override PartName="/ppt/slides/slide151.xml" ContentType="application/vnd.openxmlformats-officedocument.presentationml.slide+xml"/>
  <Override PartName="/ppt/slides/slide238.xml" ContentType="application/vnd.openxmlformats-officedocument.presentationml.slide+xml"/>
  <Override PartName="/ppt/slides/slide249.xml" ContentType="application/vnd.openxmlformats-officedocument.presentationml.slide+xml"/>
  <Override PartName="/ppt/notesSlides/notesSlide69.xml" ContentType="application/vnd.openxmlformats-officedocument.presentationml.notesSlide+xml"/>
  <Override PartName="/ppt/notesSlides/notesSlide114.xml" ContentType="application/vnd.openxmlformats-officedocument.presentationml.notesSlide+xml"/>
  <Override PartName="/ppt/notesSlides/notesSlide161.xml" ContentType="application/vnd.openxmlformats-officedocument.presentationml.notesSlide+xml"/>
  <Override PartName="/ppt/notesSlides/notesSlide248.xml" ContentType="application/vnd.openxmlformats-officedocument.presentationml.notesSlide+xml"/>
  <Override PartName="/ppt/notesSlides/notesSlide259.xml" ContentType="application/vnd.openxmlformats-officedocument.presentationml.notesSlide+xml"/>
  <Override PartName="/ppt/slideMasters/slideMaster1.xml" ContentType="application/vnd.openxmlformats-officedocument.presentationml.slideMaster+xml"/>
  <Override PartName="/ppt/slides/slide45.xml" ContentType="application/vnd.openxmlformats-officedocument.presentationml.slide+xml"/>
  <Override PartName="/ppt/slides/slide92.xml" ContentType="application/vnd.openxmlformats-officedocument.presentationml.slide+xml"/>
  <Override PartName="/ppt/slides/slide140.xml" ContentType="application/vnd.openxmlformats-officedocument.presentationml.slide+xml"/>
  <Override PartName="/ppt/slides/slide227.xml" ContentType="application/vnd.openxmlformats-officedocument.presentationml.slide+xml"/>
  <Override PartName="/ppt/notesSlides/notesSlide47.xml" ContentType="application/vnd.openxmlformats-officedocument.presentationml.notesSlide+xml"/>
  <Override PartName="/ppt/notesSlides/notesSlide58.xml" ContentType="application/vnd.openxmlformats-officedocument.presentationml.notesSlide+xml"/>
  <Override PartName="/ppt/notesSlides/notesSlide94.xml" ContentType="application/vnd.openxmlformats-officedocument.presentationml.notesSlide+xml"/>
  <Override PartName="/ppt/notesSlides/notesSlide103.xml" ContentType="application/vnd.openxmlformats-officedocument.presentationml.notesSlide+xml"/>
  <Override PartName="/ppt/notesSlides/notesSlide150.xml" ContentType="application/vnd.openxmlformats-officedocument.presentationml.notesSlide+xml"/>
  <Override PartName="/ppt/notesSlides/notesSlide237.xml" ContentType="application/vnd.openxmlformats-officedocument.presentationml.notesSlide+xml"/>
  <Override PartName="/ppt/slides/slide34.xml" ContentType="application/vnd.openxmlformats-officedocument.presentationml.slide+xml"/>
  <Override PartName="/ppt/slides/slide81.xml" ContentType="application/vnd.openxmlformats-officedocument.presentationml.slide+xml"/>
  <Override PartName="/ppt/slides/slide216.xml" ContentType="application/vnd.openxmlformats-officedocument.presentationml.slide+xml"/>
  <Override PartName="/ppt/notesSlides/notesSlide36.xml" ContentType="application/vnd.openxmlformats-officedocument.presentationml.notesSlide+xml"/>
  <Override PartName="/ppt/notesSlides/notesSlide83.xml" ContentType="application/vnd.openxmlformats-officedocument.presentationml.notesSlide+xml"/>
  <Override PartName="/ppt/notesSlides/notesSlide226.xml" ContentType="application/vnd.openxmlformats-officedocument.presentationml.notesSlide+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205.xml" ContentType="application/vnd.openxmlformats-officedocument.presentationml.slide+xml"/>
  <Override PartName="/ppt/slides/slide241.xml" ContentType="application/vnd.openxmlformats-officedocument.presentationml.slide+xml"/>
  <Override PartName="/ppt/slides/slide252.xml" ContentType="application/vnd.openxmlformats-officedocument.presentationml.slide+xml"/>
  <Override PartName="/ppt/notesSlides/notesSlide25.xml" ContentType="application/vnd.openxmlformats-officedocument.presentationml.notesSlide+xml"/>
  <Override PartName="/ppt/notesSlides/notesSlide72.xml" ContentType="application/vnd.openxmlformats-officedocument.presentationml.notesSlide+xml"/>
  <Override PartName="/ppt/notesSlides/notesSlide199.xml" ContentType="application/vnd.openxmlformats-officedocument.presentationml.notesSlide+xml"/>
  <Override PartName="/ppt/notesSlides/notesSlide215.xml" ContentType="application/vnd.openxmlformats-officedocument.presentationml.notesSlide+xml"/>
  <Override PartName="/ppt/slides/slide12.xml" ContentType="application/vnd.openxmlformats-officedocument.presentationml.slide+xml"/>
  <Override PartName="/ppt/slides/slide178.xml" ContentType="application/vnd.openxmlformats-officedocument.presentationml.slide+xml"/>
  <Override PartName="/ppt/slides/slide230.xml" ContentType="application/vnd.openxmlformats-officedocument.presentationml.slide+xml"/>
  <Override PartName="/ppt/notesSlides/notesSlide14.xml" ContentType="application/vnd.openxmlformats-officedocument.presentationml.notesSlide+xml"/>
  <Override PartName="/ppt/notesSlides/notesSlide61.xml" ContentType="application/vnd.openxmlformats-officedocument.presentationml.notesSlide+xml"/>
  <Override PartName="/ppt/notesSlides/notesSlide188.xml" ContentType="application/vnd.openxmlformats-officedocument.presentationml.notesSlide+xml"/>
  <Override PartName="/ppt/notesSlides/notesSlide204.xml" ContentType="application/vnd.openxmlformats-officedocument.presentationml.notesSlide+xml"/>
  <Override PartName="/ppt/notesSlides/notesSlide240.xml" ContentType="application/vnd.openxmlformats-officedocument.presentationml.notesSlide+xml"/>
  <Override PartName="/ppt/notesSlides/notesSlide251.xml" ContentType="application/vnd.openxmlformats-officedocument.presentationml.notesSlide+xml"/>
  <Override PartName="/ppt/slides/slide167.xml" ContentType="application/vnd.openxmlformats-officedocument.presentationml.slide+xml"/>
  <Override PartName="/ppt/notesSlides/notesSlide50.xml" ContentType="application/vnd.openxmlformats-officedocument.presentationml.notesSlide+xml"/>
  <Override PartName="/ppt/notesSlides/notesSlide177.xml" ContentType="application/vnd.openxmlformats-officedocument.presentationml.notesSlide+xml"/>
  <Override PartName="/ppt/slides/slide109.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92.xml" ContentType="application/vnd.openxmlformats-officedocument.presentationml.slide+xml"/>
  <Override PartName="/ppt/notesSlides/notesSlide108.xml" ContentType="application/vnd.openxmlformats-officedocument.presentationml.notesSlide+xml"/>
  <Override PartName="/ppt/notesSlides/notesSlide119.xml" ContentType="application/vnd.openxmlformats-officedocument.presentationml.notesSlide+xml"/>
  <Override PartName="/ppt/notesSlides/notesSlide155.xml" ContentType="application/vnd.openxmlformats-officedocument.presentationml.notesSlide+xml"/>
  <Override PartName="/ppt/notesSlides/notesSlide166.xml" ContentType="application/vnd.openxmlformats-officedocument.presentationml.notesSlide+xml"/>
  <Override PartName="/ppt/slides/slide97.xml" ContentType="application/vnd.openxmlformats-officedocument.presentationml.slide+xml"/>
  <Override PartName="/ppt/slides/slide134.xml" ContentType="application/vnd.openxmlformats-officedocument.presentationml.slide+xml"/>
  <Override PartName="/ppt/slides/slide181.xml" ContentType="application/vnd.openxmlformats-officedocument.presentationml.slide+xml"/>
  <Override PartName="/ppt/notesSlides/notesSlide5.xml" ContentType="application/vnd.openxmlformats-officedocument.presentationml.notesSlide+xml"/>
  <Override PartName="/ppt/notesSlides/notesSlide99.xml" ContentType="application/vnd.openxmlformats-officedocument.presentationml.notesSlide+xml"/>
  <Override PartName="/ppt/notesSlides/notesSlide144.xml" ContentType="application/vnd.openxmlformats-officedocument.presentationml.notesSlide+xml"/>
  <Override PartName="/ppt/notesSlides/notesSlide191.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23.xml" ContentType="application/vnd.openxmlformats-officedocument.presentationml.slide+xml"/>
  <Override PartName="/ppt/slides/slide170.xml" ContentType="application/vnd.openxmlformats-officedocument.presentationml.slide+xml"/>
  <Override PartName="/ppt/slides/slide257.xml" ContentType="application/vnd.openxmlformats-officedocument.presentationml.slide+xml"/>
  <Override PartName="/ppt/notesSlides/notesSlide88.xml" ContentType="application/vnd.openxmlformats-officedocument.presentationml.notesSlide+xml"/>
  <Override PartName="/ppt/notesSlides/notesSlide133.xml" ContentType="application/vnd.openxmlformats-officedocument.presentationml.notesSlide+xml"/>
  <Override PartName="/ppt/notesSlides/notesSlide180.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64.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246.xml" ContentType="application/vnd.openxmlformats-officedocument.presentationml.slide+xml"/>
  <Override PartName="/ppt/notesSlides/notesSlide19.xml" ContentType="application/vnd.openxmlformats-officedocument.presentationml.notesSlide+xml"/>
  <Override PartName="/ppt/notesSlides/notesSlide66.xml" ContentType="application/vnd.openxmlformats-officedocument.presentationml.notesSlide+xml"/>
  <Override PartName="/ppt/notesSlides/notesSlide77.xml" ContentType="application/vnd.openxmlformats-officedocument.presentationml.notesSlide+xml"/>
  <Override PartName="/ppt/notesSlides/notesSlide122.xml" ContentType="application/vnd.openxmlformats-officedocument.presentationml.notesSlide+xml"/>
  <Override PartName="/ppt/notesSlides/notesSlide209.xml" ContentType="application/vnd.openxmlformats-officedocument.presentationml.notesSlide+xml"/>
  <Override PartName="/ppt/notesSlides/notesSlide256.xml" ContentType="application/vnd.openxmlformats-officedocument.presentationml.notesSlide+xml"/>
  <Override PartName="/ppt/slides/slide53.xml" ContentType="application/vnd.openxmlformats-officedocument.presentationml.slide+xml"/>
  <Override PartName="/ppt/slides/slide235.xml" ContentType="application/vnd.openxmlformats-officedocument.presentationml.slide+xml"/>
  <Default Extension="jpeg" ContentType="image/jpeg"/>
  <Override PartName="/ppt/notesSlides/notesSlide55.xml" ContentType="application/vnd.openxmlformats-officedocument.presentationml.notesSlide+xml"/>
  <Override PartName="/ppt/notesSlides/notesSlide100.xml" ContentType="application/vnd.openxmlformats-officedocument.presentationml.notesSlide+xml"/>
  <Override PartName="/ppt/notesSlides/notesSlide111.xml" ContentType="application/vnd.openxmlformats-officedocument.presentationml.notesSlide+xml"/>
  <Override PartName="/ppt/notesSlides/notesSlide245.xml" ContentType="application/vnd.openxmlformats-officedocument.presentationml.notesSlide+xml"/>
  <Override PartName="/ppt/slides/slide31.xml" ContentType="application/vnd.openxmlformats-officedocument.presentationml.slide+xml"/>
  <Override PartName="/ppt/slides/slide42.xml" ContentType="application/vnd.openxmlformats-officedocument.presentationml.slide+xml"/>
  <Override PartName="/ppt/slides/slide213.xml" ContentType="application/vnd.openxmlformats-officedocument.presentationml.slide+xml"/>
  <Override PartName="/ppt/slides/slide224.xml" ContentType="application/vnd.openxmlformats-officedocument.presentationml.slide+xml"/>
  <Override PartName="/ppt/slides/slide260.xml" ContentType="application/vnd.openxmlformats-officedocument.presentationml.slide+xml"/>
  <Override PartName="/ppt/notesSlides/notesSlide44.xml" ContentType="application/vnd.openxmlformats-officedocument.presentationml.notesSlide+xml"/>
  <Override PartName="/ppt/notesSlides/notesSlide91.xml" ContentType="application/vnd.openxmlformats-officedocument.presentationml.notesSlide+xml"/>
  <Override PartName="/ppt/notesSlides/notesSlide223.xml" ContentType="application/vnd.openxmlformats-officedocument.presentationml.notesSlide+xml"/>
  <Override PartName="/ppt/notesSlides/notesSlide234.xml" ContentType="application/vnd.openxmlformats-officedocument.presentationml.notesSlide+xml"/>
  <Override PartName="/ppt/slides/slide20.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notesSlides/notesSlide80.xml" ContentType="application/vnd.openxmlformats-officedocument.presentationml.notesSlide+xml"/>
  <Override PartName="/ppt/notesSlides/notesSlide212.xml" ContentType="application/vnd.openxmlformats-officedocument.presentationml.notesSlide+xml"/>
  <Override PartName="/ppt/slides/slide139.xml" ContentType="application/vnd.openxmlformats-officedocument.presentationml.slide+xml"/>
  <Override PartName="/ppt/slides/slide186.xml" ContentType="application/vnd.openxmlformats-officedocument.presentationml.slide+xml"/>
  <Override PartName="/ppt/notesSlides/notesSlide11.xml" ContentType="application/vnd.openxmlformats-officedocument.presentationml.notesSlide+xml"/>
  <Override PartName="/ppt/notesSlides/notesSlide149.xml" ContentType="application/vnd.openxmlformats-officedocument.presentationml.notesSlide+xml"/>
  <Override PartName="/ppt/notesSlides/notesSlide196.xml" ContentType="application/vnd.openxmlformats-officedocument.presentationml.notesSlide+xml"/>
  <Override PartName="/ppt/notesSlides/notesSlide201.xml" ContentType="application/vnd.openxmlformats-officedocument.presentationml.notesSlide+xml"/>
  <Override PartName="/ppt/slides/slide117.xml" ContentType="application/vnd.openxmlformats-officedocument.presentationml.slide+xml"/>
  <Override PartName="/ppt/slides/slide128.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notesSlides/notesSlide127.xml" ContentType="application/vnd.openxmlformats-officedocument.presentationml.notesSlide+xml"/>
  <Override PartName="/ppt/notesSlides/notesSlide138.xml" ContentType="application/vnd.openxmlformats-officedocument.presentationml.notesSlide+xml"/>
  <Override PartName="/ppt/notesSlides/notesSlide174.xml" ContentType="application/vnd.openxmlformats-officedocument.presentationml.notesSlide+xml"/>
  <Override PartName="/ppt/notesSlides/notesSlide185.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106.xml" ContentType="application/vnd.openxmlformats-officedocument.presentationml.slide+xml"/>
  <Override PartName="/ppt/slides/slide153.xml" ContentType="application/vnd.openxmlformats-officedocument.presentationml.slide+xml"/>
  <Override PartName="/ppt/notesSlides/notesSlide116.xml" ContentType="application/vnd.openxmlformats-officedocument.presentationml.notesSlide+xml"/>
  <Override PartName="/ppt/notesSlides/notesSlide163.xml" ContentType="application/vnd.openxmlformats-officedocument.presentationml.notesSlide+xml"/>
  <Override PartName="/ppt/slides/slide58.xml" ContentType="application/vnd.openxmlformats-officedocument.presentationml.slide+xml"/>
  <Override PartName="/ppt/slides/slide229.xml" ContentType="application/vnd.openxmlformats-officedocument.presentationml.slide+xml"/>
  <Override PartName="/ppt/notesSlides/notesSlide2.xml" ContentType="application/vnd.openxmlformats-officedocument.presentationml.notesSlide+xml"/>
  <Override PartName="/ppt/notesSlides/notesSlide105.xml" ContentType="application/vnd.openxmlformats-officedocument.presentationml.notesSlide+xml"/>
  <Override PartName="/ppt/notesSlides/notesSlide15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31.xml" ContentType="application/vnd.openxmlformats-officedocument.presentationml.slide+xml"/>
  <Override PartName="/ppt/notesSlides/notesSlide49.xml" ContentType="application/vnd.openxmlformats-officedocument.presentationml.notesSlide+xml"/>
  <Override PartName="/ppt/notesSlides/notesSlide96.xml" ContentType="application/vnd.openxmlformats-officedocument.presentationml.notesSlide+xml"/>
  <Override PartName="/ppt/notesSlides/notesSlide130.xml" ContentType="application/vnd.openxmlformats-officedocument.presentationml.notesSlide+xml"/>
  <Override PartName="/ppt/notesSlides/notesSlide228.xml" ContentType="application/vnd.openxmlformats-officedocument.presentationml.notesSlide+xml"/>
  <Override PartName="/ppt/slides/slide207.xml" ContentType="application/vnd.openxmlformats-officedocument.presentationml.slide+xml"/>
  <Override PartName="/ppt/slides/slide254.xml" ContentType="application/vnd.openxmlformats-officedocument.presentationml.slide+xml"/>
  <Override PartName="/ppt/notesSlides/notesSlide27.xml" ContentType="application/vnd.openxmlformats-officedocument.presentationml.notesSlide+xml"/>
  <Override PartName="/ppt/notesSlides/notesSlide74.xml" ContentType="application/vnd.openxmlformats-officedocument.presentationml.notesSlide+xml"/>
  <Override PartName="/ppt/slides/slide14.xml" ContentType="application/vnd.openxmlformats-officedocument.presentationml.slide+xml"/>
  <Override PartName="/ppt/slides/slide61.xml" ContentType="application/vnd.openxmlformats-officedocument.presentationml.slide+xml"/>
  <Override PartName="/ppt/slides/slide232.xml" ContentType="application/vnd.openxmlformats-officedocument.presentationml.slide+xml"/>
  <Override PartName="/ppt/notesMasters/notesMaster1.xml" ContentType="application/vnd.openxmlformats-officedocument.presentationml.notesMaster+xml"/>
  <Override PartName="/ppt/notesSlides/notesSlide206.xml" ContentType="application/vnd.openxmlformats-officedocument.presentationml.notesSlide+xml"/>
  <Override PartName="/ppt/notesSlides/notesSlide253.xml" ContentType="application/vnd.openxmlformats-officedocument.presentationml.notesSlide+xml"/>
  <Override PartName="/ppt/slides/slide169.xml" ContentType="application/vnd.openxmlformats-officedocument.presentationml.slide+xml"/>
  <Override PartName="/ppt/tableStyles.xml" ContentType="application/vnd.openxmlformats-officedocument.presentationml.tableStyles+xml"/>
  <Override PartName="/ppt/notesSlides/notesSlide52.xml" ContentType="application/vnd.openxmlformats-officedocument.presentationml.notesSlide+xml"/>
  <Override PartName="/ppt/notesSlides/notesSlide231.xml" ContentType="application/vnd.openxmlformats-officedocument.presentationml.notesSlide+xml"/>
  <Override PartName="/ppt/slides/slide147.xml" ContentType="application/vnd.openxmlformats-officedocument.presentationml.slide+xml"/>
  <Override PartName="/ppt/slides/slide194.xml" ContentType="application/vnd.openxmlformats-officedocument.presentationml.slide+xml"/>
  <Override PartName="/ppt/slides/slide210.xml" ContentType="application/vnd.openxmlformats-officedocument.presentationml.slide+xml"/>
  <Override PartName="/ppt/notesSlides/notesSlide30.xml" ContentType="application/vnd.openxmlformats-officedocument.presentationml.notesSlide+xml"/>
  <Override PartName="/ppt/notesSlides/notesSlide168.xml" ContentType="application/vnd.openxmlformats-officedocument.presentationml.notesSlide+xml"/>
  <Override PartName="/ppt/slides/slide99.xml" ContentType="application/vnd.openxmlformats-officedocument.presentationml.slide+xml"/>
  <Override PartName="/ppt/notesSlides/notesSlide146.xml" ContentType="application/vnd.openxmlformats-officedocument.presentationml.notesSlide+xml"/>
  <Override PartName="/ppt/notesSlides/notesSlide193.xml" ContentType="application/vnd.openxmlformats-officedocument.presentationml.notesSlide+xml"/>
  <Override PartName="/ppt/slides/slide77.xml" ContentType="application/vnd.openxmlformats-officedocument.presentationml.slide+xml"/>
  <Override PartName="/ppt/slides/slide125.xml" ContentType="application/vnd.openxmlformats-officedocument.presentationml.slide+xml"/>
  <Override PartName="/ppt/slides/slide172.xml" ContentType="application/vnd.openxmlformats-officedocument.presentationml.slide+xml"/>
  <Override PartName="/ppt/slides/slide5.xml" ContentType="application/vnd.openxmlformats-officedocument.presentationml.slide+xml"/>
  <Override PartName="/ppt/slides/slide103.xml" ContentType="application/vnd.openxmlformats-officedocument.presentationml.slide+xml"/>
  <Override PartName="/ppt/slides/slide150.xml" ContentType="application/vnd.openxmlformats-officedocument.presentationml.slide+xml"/>
  <Override PartName="/ppt/slides/slide248.xml" ContentType="application/vnd.openxmlformats-officedocument.presentationml.slide+xml"/>
  <Override PartName="/ppt/notesSlides/notesSlide68.xml" ContentType="application/vnd.openxmlformats-officedocument.presentationml.notesSlide+xml"/>
  <Override PartName="/ppt/notesSlides/notesSlide124.xml" ContentType="application/vnd.openxmlformats-officedocument.presentationml.notesSlide+xml"/>
  <Override PartName="/ppt/notesSlides/notesSlide171.xml" ContentType="application/vnd.openxmlformats-officedocument.presentationml.notesSlide+xml"/>
  <Override PartName="/ppt/slides/slide55.xml" ContentType="application/vnd.openxmlformats-officedocument.presentationml.slide+xml"/>
  <Override PartName="/ppt/notesSlides/notesSlide102.xml" ContentType="application/vnd.openxmlformats-officedocument.presentationml.notesSlide+xml"/>
  <Override PartName="/ppt/notesSlides/notesSlide247.xml" ContentType="application/vnd.openxmlformats-officedocument.presentationml.notesSlide+xml"/>
  <Override PartName="/ppt/slides/slide33.xml" ContentType="application/vnd.openxmlformats-officedocument.presentationml.slide+xml"/>
  <Override PartName="/ppt/slides/slide80.xml" ContentType="application/vnd.openxmlformats-officedocument.presentationml.slide+xml"/>
  <Override PartName="/ppt/slides/slide226.xml" ContentType="application/vnd.openxmlformats-officedocument.presentationml.slide+xml"/>
  <Override PartName="/ppt/notesSlides/notesSlide46.xml" ContentType="application/vnd.openxmlformats-officedocument.presentationml.notesSlide+xml"/>
  <Override PartName="/ppt/notesSlides/notesSlide93.xml" ContentType="application/vnd.openxmlformats-officedocument.presentationml.notesSlide+xml"/>
  <Override PartName="/ppt/notesSlides/notesSlide225.xml" ContentType="application/vnd.openxmlformats-officedocument.presentationml.notesSlide+xml"/>
  <Override PartName="/ppt/presentation.xml" ContentType="application/vnd.openxmlformats-officedocument.presentationml.presentation.main+xml"/>
  <Override PartName="/ppt/slides/slide204.xml" ContentType="application/vnd.openxmlformats-officedocument.presentationml.slide+xml"/>
  <Override PartName="/ppt/slides/slide251.xml" ContentType="application/vnd.openxmlformats-officedocument.presentationml.slide+xml"/>
  <Override PartName="/ppt/notesSlides/notesSlide24.xml" ContentType="application/vnd.openxmlformats-officedocument.presentationml.notesSlide+xml"/>
  <Override PartName="/ppt/notesSlides/notesSlide71.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188.xml" ContentType="application/vnd.openxmlformats-officedocument.presentationml.slide+xml"/>
  <Override PartName="/ppt/notesSlides/notesSlide203.xml" ContentType="application/vnd.openxmlformats-officedocument.presentationml.notesSlide+xml"/>
  <Override PartName="/ppt/notesSlides/notesSlide250.xml" ContentType="application/vnd.openxmlformats-officedocument.presentationml.notesSlide+xml"/>
  <Override PartName="/ppt/slides/slide119.xml" ContentType="application/vnd.openxmlformats-officedocument.presentationml.slide+xml"/>
  <Override PartName="/ppt/slides/slide166.xml" ContentType="application/vnd.openxmlformats-officedocument.presentationml.slide+xml"/>
  <Override PartName="/ppt/notesSlides/notesSlide187.xml" ContentType="application/vnd.openxmlformats-officedocument.presentationml.notesSlide+xml"/>
  <Override PartName="/ppt/notesSlides/notesSlide118.xml" ContentType="application/vnd.openxmlformats-officedocument.presentationml.notesSlide+xml"/>
  <Override PartName="/ppt/notesSlides/notesSlide165.xml" ContentType="application/vnd.openxmlformats-officedocument.presentationml.notesSlide+xml"/>
  <Override PartName="/ppt/slides/slide49.xml" ContentType="application/vnd.openxmlformats-officedocument.presentationml.slide+xml"/>
  <Override PartName="/ppt/slides/slide96.xml" ContentType="application/vnd.openxmlformats-officedocument.presentationml.slide+xml"/>
  <Override PartName="/ppt/slides/slide144.xml" ContentType="application/vnd.openxmlformats-officedocument.presentationml.slide+xml"/>
  <Override PartName="/ppt/slides/slide191.xml" ContentType="application/vnd.openxmlformats-officedocument.presentationml.slide+xml"/>
  <Override PartName="/ppt/slides/slide122.xml" ContentType="application/vnd.openxmlformats-officedocument.presentationml.slide+xml"/>
  <Override PartName="/ppt/notesSlides/notesSlide87.xml" ContentType="application/vnd.openxmlformats-officedocument.presentationml.notesSlide+xml"/>
  <Override PartName="/ppt/notesSlides/notesSlide143.xml" ContentType="application/vnd.openxmlformats-officedocument.presentationml.notesSlide+xml"/>
  <Override PartName="/ppt/notesSlides/notesSlide190.xml" ContentType="application/vnd.openxmlformats-officedocument.presentationml.notesSlide+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notesSlides/notesSlide121.xml" ContentType="application/vnd.openxmlformats-officedocument.presentationml.notesSlide+xml"/>
  <Override PartName="/ppt/notesSlides/notesSlide219.xml" ContentType="application/vnd.openxmlformats-officedocument.presentationml.notesSlide+xml"/>
  <Override PartName="/ppt/slides/slide2.xml" ContentType="application/vnd.openxmlformats-officedocument.presentationml.slide+xml"/>
  <Override PartName="/ppt/slides/slide52.xml" ContentType="application/vnd.openxmlformats-officedocument.presentationml.slide+xml"/>
  <Override PartName="/ppt/slides/slide100.xml" ContentType="application/vnd.openxmlformats-officedocument.presentationml.slide+xml"/>
  <Override PartName="/ppt/slides/slide245.xml" ContentType="application/vnd.openxmlformats-officedocument.presentationml.slide+xml"/>
  <Override PartName="/ppt/notesSlides/notesSlide18.xml" ContentType="application/vnd.openxmlformats-officedocument.presentationml.notesSlide+xml"/>
  <Override PartName="/ppt/notesSlides/notesSlide65.xml" ContentType="application/vnd.openxmlformats-officedocument.presentationml.notesSlide+xml"/>
  <Override PartName="/ppt/notesSlides/notesSlide244.xml" ContentType="application/vnd.openxmlformats-officedocument.presentationml.notesSlide+xml"/>
  <Default Extension="wmf" ContentType="image/x-wmf"/>
  <Override PartName="/ppt/slides/slide223.xml" ContentType="application/vnd.openxmlformats-officedocument.presentationml.slide+xml"/>
  <Override PartName="/ppt/notesSlides/notesSlide43.xml" ContentType="application/vnd.openxmlformats-officedocument.presentationml.notesSlide+xml"/>
  <Override PartName="/ppt/notesSlides/notesSlide90.xml" ContentType="application/vnd.openxmlformats-officedocument.presentationml.notesSlide+xml"/>
  <Override PartName="/ppt/slides/slide30.xml" ContentType="application/vnd.openxmlformats-officedocument.presentationml.slide+xml"/>
  <Override PartName="/ppt/notesSlides/notesSlide222.xml" ContentType="application/vnd.openxmlformats-officedocument.presentationml.notesSlide+xml"/>
  <Override PartName="/ppt/slides/slide138.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159.xml" ContentType="application/vnd.openxmlformats-officedocument.presentationml.notesSlide+xml"/>
  <Override PartName="/ppt/notesSlides/notesSlide200.xml" ContentType="application/vnd.openxmlformats-officedocument.presentationml.notesSlide+xml"/>
  <Override PartName="/ppt/notesSlides/notesSlide137.xml" ContentType="application/vnd.openxmlformats-officedocument.presentationml.notesSlide+xml"/>
  <Override PartName="/ppt/notesSlides/notesSlide184.xml" ContentType="application/vnd.openxmlformats-officedocument.presentationml.notesSlide+xml"/>
  <Override PartName="/ppt/slides/slide68.xml" ContentType="application/vnd.openxmlformats-officedocument.presentationml.slide+xml"/>
  <Override PartName="/ppt/slides/slide116.xml" ContentType="application/vnd.openxmlformats-officedocument.presentationml.slide+xml"/>
  <Override PartName="/ppt/slides/slide163.xml" ContentType="application/vnd.openxmlformats-officedocument.presentationml.slide+xml"/>
  <Override PartName="/ppt/slides/slide141.xml" ContentType="application/vnd.openxmlformats-officedocument.presentationml.slide+xml"/>
  <Override PartName="/ppt/slides/slide239.xml" ContentType="application/vnd.openxmlformats-officedocument.presentationml.slide+xml"/>
  <Override PartName="/ppt/notesSlides/notesSlide59.xml" ContentType="application/vnd.openxmlformats-officedocument.presentationml.notesSlide+xml"/>
  <Override PartName="/ppt/notesSlides/notesSlide115.xml" ContentType="application/vnd.openxmlformats-officedocument.presentationml.notesSlide+xml"/>
  <Override PartName="/ppt/notesSlides/notesSlide162.xml" ContentType="application/vnd.openxmlformats-officedocument.presentationml.notesSlide+xml"/>
  <Override PartName="/ppt/slides/slide46.xml" ContentType="application/vnd.openxmlformats-officedocument.presentationml.slide+xml"/>
  <Override PartName="/ppt/slides/slide93.xml" ContentType="application/vnd.openxmlformats-officedocument.presentationml.slide+xml"/>
  <Override PartName="/ppt/slides/slide217.xml" ContentType="application/vnd.openxmlformats-officedocument.presentationml.slide+xml"/>
  <Override PartName="/ppt/notesSlides/notesSlide140.xml" ContentType="application/vnd.openxmlformats-officedocument.presentationml.notesSlide+xml"/>
  <Override PartName="/ppt/notesSlides/notesSlide238.xml" ContentType="application/vnd.openxmlformats-officedocument.presentationml.notesSlide+xml"/>
  <Override PartName="/ppt/slides/slide24.xml" ContentType="application/vnd.openxmlformats-officedocument.presentationml.slide+xml"/>
  <Override PartName="/ppt/slides/slide71.xml" ContentType="application/vnd.openxmlformats-officedocument.presentationml.slide+xml"/>
  <Override PartName="/ppt/notesSlides/notesSlide37.xml" ContentType="application/vnd.openxmlformats-officedocument.presentationml.notesSlide+xml"/>
  <Override PartName="/ppt/notesSlides/notesSlide84.xml" ContentType="application/vnd.openxmlformats-officedocument.presentationml.notesSlide+xml"/>
  <Override PartName="/ppt/notesSlides/notesSlide216.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wmf"/><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8" r:id="rId1"/>
  </p:sldMasterIdLst>
  <p:notesMasterIdLst>
    <p:notesMasterId r:id="rId263"/>
  </p:notesMasterIdLst>
  <p:sldIdLst>
    <p:sldId id="256" r:id="rId2"/>
    <p:sldId id="260" r:id="rId3"/>
    <p:sldId id="261" r:id="rId4"/>
    <p:sldId id="262" r:id="rId5"/>
    <p:sldId id="263" r:id="rId6"/>
    <p:sldId id="264" r:id="rId7"/>
    <p:sldId id="265" r:id="rId8"/>
    <p:sldId id="266" r:id="rId9"/>
    <p:sldId id="267" r:id="rId10"/>
    <p:sldId id="268" r:id="rId11"/>
    <p:sldId id="269" r:id="rId12"/>
    <p:sldId id="270" r:id="rId13"/>
    <p:sldId id="271" r:id="rId14"/>
    <p:sldId id="272" r:id="rId15"/>
    <p:sldId id="273" r:id="rId16"/>
    <p:sldId id="274" r:id="rId17"/>
    <p:sldId id="275" r:id="rId18"/>
    <p:sldId id="277" r:id="rId19"/>
    <p:sldId id="278" r:id="rId20"/>
    <p:sldId id="279" r:id="rId21"/>
    <p:sldId id="280" r:id="rId22"/>
    <p:sldId id="281" r:id="rId23"/>
    <p:sldId id="282" r:id="rId24"/>
    <p:sldId id="283" r:id="rId25"/>
    <p:sldId id="284" r:id="rId26"/>
    <p:sldId id="285" r:id="rId27"/>
    <p:sldId id="287" r:id="rId28"/>
    <p:sldId id="288" r:id="rId29"/>
    <p:sldId id="289" r:id="rId30"/>
    <p:sldId id="290" r:id="rId31"/>
    <p:sldId id="291" r:id="rId32"/>
    <p:sldId id="292" r:id="rId33"/>
    <p:sldId id="293" r:id="rId34"/>
    <p:sldId id="295" r:id="rId35"/>
    <p:sldId id="296" r:id="rId36"/>
    <p:sldId id="298" r:id="rId37"/>
    <p:sldId id="299" r:id="rId38"/>
    <p:sldId id="300" r:id="rId39"/>
    <p:sldId id="301" r:id="rId40"/>
    <p:sldId id="302" r:id="rId41"/>
    <p:sldId id="303" r:id="rId42"/>
    <p:sldId id="304" r:id="rId43"/>
    <p:sldId id="305" r:id="rId44"/>
    <p:sldId id="306" r:id="rId45"/>
    <p:sldId id="307" r:id="rId46"/>
    <p:sldId id="308" r:id="rId47"/>
    <p:sldId id="310" r:id="rId48"/>
    <p:sldId id="311" r:id="rId49"/>
    <p:sldId id="312" r:id="rId50"/>
    <p:sldId id="313" r:id="rId51"/>
    <p:sldId id="314" r:id="rId52"/>
    <p:sldId id="315" r:id="rId53"/>
    <p:sldId id="316" r:id="rId54"/>
    <p:sldId id="317" r:id="rId55"/>
    <p:sldId id="318" r:id="rId56"/>
    <p:sldId id="319" r:id="rId57"/>
    <p:sldId id="320" r:id="rId58"/>
    <p:sldId id="321" r:id="rId59"/>
    <p:sldId id="322" r:id="rId60"/>
    <p:sldId id="323" r:id="rId61"/>
    <p:sldId id="324" r:id="rId62"/>
    <p:sldId id="325" r:id="rId63"/>
    <p:sldId id="326" r:id="rId64"/>
    <p:sldId id="327" r:id="rId65"/>
    <p:sldId id="328" r:id="rId66"/>
    <p:sldId id="330" r:id="rId67"/>
    <p:sldId id="331" r:id="rId68"/>
    <p:sldId id="333" r:id="rId69"/>
    <p:sldId id="334" r:id="rId70"/>
    <p:sldId id="336" r:id="rId71"/>
    <p:sldId id="337" r:id="rId72"/>
    <p:sldId id="338" r:id="rId73"/>
    <p:sldId id="339" r:id="rId74"/>
    <p:sldId id="340" r:id="rId75"/>
    <p:sldId id="341" r:id="rId76"/>
    <p:sldId id="344" r:id="rId77"/>
    <p:sldId id="345" r:id="rId78"/>
    <p:sldId id="347" r:id="rId79"/>
    <p:sldId id="348" r:id="rId80"/>
    <p:sldId id="349" r:id="rId81"/>
    <p:sldId id="350" r:id="rId82"/>
    <p:sldId id="351" r:id="rId83"/>
    <p:sldId id="352" r:id="rId84"/>
    <p:sldId id="353" r:id="rId85"/>
    <p:sldId id="354" r:id="rId86"/>
    <p:sldId id="356" r:id="rId87"/>
    <p:sldId id="357" r:id="rId88"/>
    <p:sldId id="358" r:id="rId89"/>
    <p:sldId id="360" r:id="rId90"/>
    <p:sldId id="361" r:id="rId91"/>
    <p:sldId id="362" r:id="rId92"/>
    <p:sldId id="363" r:id="rId93"/>
    <p:sldId id="364" r:id="rId94"/>
    <p:sldId id="365" r:id="rId95"/>
    <p:sldId id="366" r:id="rId96"/>
    <p:sldId id="367" r:id="rId97"/>
    <p:sldId id="368" r:id="rId98"/>
    <p:sldId id="369" r:id="rId99"/>
    <p:sldId id="370" r:id="rId100"/>
    <p:sldId id="371" r:id="rId101"/>
    <p:sldId id="372" r:id="rId102"/>
    <p:sldId id="373" r:id="rId103"/>
    <p:sldId id="374" r:id="rId104"/>
    <p:sldId id="375" r:id="rId105"/>
    <p:sldId id="376" r:id="rId106"/>
    <p:sldId id="377" r:id="rId107"/>
    <p:sldId id="378" r:id="rId108"/>
    <p:sldId id="379" r:id="rId109"/>
    <p:sldId id="380" r:id="rId110"/>
    <p:sldId id="382" r:id="rId111"/>
    <p:sldId id="383" r:id="rId112"/>
    <p:sldId id="384" r:id="rId113"/>
    <p:sldId id="386" r:id="rId114"/>
    <p:sldId id="387" r:id="rId115"/>
    <p:sldId id="388" r:id="rId116"/>
    <p:sldId id="390" r:id="rId117"/>
    <p:sldId id="391" r:id="rId118"/>
    <p:sldId id="393" r:id="rId119"/>
    <p:sldId id="394" r:id="rId120"/>
    <p:sldId id="395" r:id="rId121"/>
    <p:sldId id="396" r:id="rId122"/>
    <p:sldId id="397" r:id="rId123"/>
    <p:sldId id="398" r:id="rId124"/>
    <p:sldId id="399" r:id="rId125"/>
    <p:sldId id="400" r:id="rId126"/>
    <p:sldId id="401" r:id="rId127"/>
    <p:sldId id="402" r:id="rId128"/>
    <p:sldId id="403" r:id="rId129"/>
    <p:sldId id="404" r:id="rId130"/>
    <p:sldId id="406" r:id="rId131"/>
    <p:sldId id="407" r:id="rId132"/>
    <p:sldId id="408" r:id="rId133"/>
    <p:sldId id="409" r:id="rId134"/>
    <p:sldId id="410" r:id="rId135"/>
    <p:sldId id="411" r:id="rId136"/>
    <p:sldId id="412" r:id="rId137"/>
    <p:sldId id="413" r:id="rId138"/>
    <p:sldId id="415" r:id="rId139"/>
    <p:sldId id="416" r:id="rId140"/>
    <p:sldId id="417" r:id="rId141"/>
    <p:sldId id="419" r:id="rId142"/>
    <p:sldId id="420" r:id="rId143"/>
    <p:sldId id="421" r:id="rId144"/>
    <p:sldId id="423" r:id="rId145"/>
    <p:sldId id="424" r:id="rId146"/>
    <p:sldId id="427" r:id="rId147"/>
    <p:sldId id="430" r:id="rId148"/>
    <p:sldId id="431" r:id="rId149"/>
    <p:sldId id="432" r:id="rId150"/>
    <p:sldId id="433" r:id="rId151"/>
    <p:sldId id="434" r:id="rId152"/>
    <p:sldId id="435" r:id="rId153"/>
    <p:sldId id="436" r:id="rId154"/>
    <p:sldId id="437" r:id="rId155"/>
    <p:sldId id="439" r:id="rId156"/>
    <p:sldId id="440" r:id="rId157"/>
    <p:sldId id="441" r:id="rId158"/>
    <p:sldId id="442" r:id="rId159"/>
    <p:sldId id="443" r:id="rId160"/>
    <p:sldId id="444" r:id="rId161"/>
    <p:sldId id="445" r:id="rId162"/>
    <p:sldId id="446" r:id="rId163"/>
    <p:sldId id="447" r:id="rId164"/>
    <p:sldId id="449" r:id="rId165"/>
    <p:sldId id="450" r:id="rId166"/>
    <p:sldId id="451" r:id="rId167"/>
    <p:sldId id="452" r:id="rId168"/>
    <p:sldId id="453" r:id="rId169"/>
    <p:sldId id="454" r:id="rId170"/>
    <p:sldId id="455" r:id="rId171"/>
    <p:sldId id="456" r:id="rId172"/>
    <p:sldId id="457" r:id="rId173"/>
    <p:sldId id="458" r:id="rId174"/>
    <p:sldId id="459" r:id="rId175"/>
    <p:sldId id="460" r:id="rId176"/>
    <p:sldId id="461" r:id="rId177"/>
    <p:sldId id="462" r:id="rId178"/>
    <p:sldId id="463" r:id="rId179"/>
    <p:sldId id="464" r:id="rId180"/>
    <p:sldId id="466" r:id="rId181"/>
    <p:sldId id="467" r:id="rId182"/>
    <p:sldId id="468" r:id="rId183"/>
    <p:sldId id="469" r:id="rId184"/>
    <p:sldId id="470" r:id="rId185"/>
    <p:sldId id="471" r:id="rId186"/>
    <p:sldId id="472" r:id="rId187"/>
    <p:sldId id="474" r:id="rId188"/>
    <p:sldId id="475" r:id="rId189"/>
    <p:sldId id="476" r:id="rId190"/>
    <p:sldId id="477" r:id="rId191"/>
    <p:sldId id="478" r:id="rId192"/>
    <p:sldId id="479" r:id="rId193"/>
    <p:sldId id="480" r:id="rId194"/>
    <p:sldId id="481" r:id="rId195"/>
    <p:sldId id="482" r:id="rId196"/>
    <p:sldId id="483" r:id="rId197"/>
    <p:sldId id="484" r:id="rId198"/>
    <p:sldId id="485" r:id="rId199"/>
    <p:sldId id="486" r:id="rId200"/>
    <p:sldId id="487" r:id="rId201"/>
    <p:sldId id="488" r:id="rId202"/>
    <p:sldId id="490" r:id="rId203"/>
    <p:sldId id="491" r:id="rId204"/>
    <p:sldId id="492" r:id="rId205"/>
    <p:sldId id="493" r:id="rId206"/>
    <p:sldId id="494" r:id="rId207"/>
    <p:sldId id="495" r:id="rId208"/>
    <p:sldId id="496" r:id="rId209"/>
    <p:sldId id="497" r:id="rId210"/>
    <p:sldId id="498" r:id="rId211"/>
    <p:sldId id="499" r:id="rId212"/>
    <p:sldId id="501" r:id="rId213"/>
    <p:sldId id="502" r:id="rId214"/>
    <p:sldId id="503" r:id="rId215"/>
    <p:sldId id="504" r:id="rId216"/>
    <p:sldId id="505" r:id="rId217"/>
    <p:sldId id="506" r:id="rId218"/>
    <p:sldId id="507" r:id="rId219"/>
    <p:sldId id="508" r:id="rId220"/>
    <p:sldId id="509" r:id="rId221"/>
    <p:sldId id="510" r:id="rId222"/>
    <p:sldId id="511" r:id="rId223"/>
    <p:sldId id="512" r:id="rId224"/>
    <p:sldId id="513" r:id="rId225"/>
    <p:sldId id="514" r:id="rId226"/>
    <p:sldId id="515" r:id="rId227"/>
    <p:sldId id="517" r:id="rId228"/>
    <p:sldId id="518" r:id="rId229"/>
    <p:sldId id="519" r:id="rId230"/>
    <p:sldId id="520" r:id="rId231"/>
    <p:sldId id="521" r:id="rId232"/>
    <p:sldId id="522" r:id="rId233"/>
    <p:sldId id="523" r:id="rId234"/>
    <p:sldId id="524" r:id="rId235"/>
    <p:sldId id="525" r:id="rId236"/>
    <p:sldId id="526" r:id="rId237"/>
    <p:sldId id="527" r:id="rId238"/>
    <p:sldId id="528" r:id="rId239"/>
    <p:sldId id="529" r:id="rId240"/>
    <p:sldId id="530" r:id="rId241"/>
    <p:sldId id="532" r:id="rId242"/>
    <p:sldId id="533" r:id="rId243"/>
    <p:sldId id="534" r:id="rId244"/>
    <p:sldId id="535" r:id="rId245"/>
    <p:sldId id="536" r:id="rId246"/>
    <p:sldId id="537" r:id="rId247"/>
    <p:sldId id="538" r:id="rId248"/>
    <p:sldId id="539" r:id="rId249"/>
    <p:sldId id="540" r:id="rId250"/>
    <p:sldId id="541" r:id="rId251"/>
    <p:sldId id="542" r:id="rId252"/>
    <p:sldId id="543" r:id="rId253"/>
    <p:sldId id="544" r:id="rId254"/>
    <p:sldId id="545" r:id="rId255"/>
    <p:sldId id="546" r:id="rId256"/>
    <p:sldId id="547" r:id="rId257"/>
    <p:sldId id="548" r:id="rId258"/>
    <p:sldId id="550" r:id="rId259"/>
    <p:sldId id="551" r:id="rId260"/>
    <p:sldId id="552" r:id="rId261"/>
    <p:sldId id="553" r:id="rId262"/>
  </p:sldIdLst>
  <p:sldSz cx="9144000" cy="6840538"/>
  <p:notesSz cx="6858000" cy="9144000"/>
  <p:defaultTextStyle>
    <a:defPPr>
      <a:defRPr lang="zh-CN"/>
    </a:defPPr>
    <a:lvl1pPr algn="l" rtl="0" fontAlgn="base">
      <a:spcBef>
        <a:spcPct val="0"/>
      </a:spcBef>
      <a:spcAft>
        <a:spcPct val="0"/>
      </a:spcAft>
      <a:defRPr kern="1200">
        <a:solidFill>
          <a:schemeClr val="tx1"/>
        </a:solidFill>
        <a:latin typeface="Arial" charset="0"/>
        <a:ea typeface="宋体" charset="-122"/>
        <a:cs typeface="+mn-cs"/>
      </a:defRPr>
    </a:lvl1pPr>
    <a:lvl2pPr marL="457200" algn="l" rtl="0" fontAlgn="base">
      <a:spcBef>
        <a:spcPct val="0"/>
      </a:spcBef>
      <a:spcAft>
        <a:spcPct val="0"/>
      </a:spcAft>
      <a:defRPr kern="1200">
        <a:solidFill>
          <a:schemeClr val="tx1"/>
        </a:solidFill>
        <a:latin typeface="Arial" charset="0"/>
        <a:ea typeface="宋体" charset="-122"/>
        <a:cs typeface="+mn-cs"/>
      </a:defRPr>
    </a:lvl2pPr>
    <a:lvl3pPr marL="914400" algn="l" rtl="0" fontAlgn="base">
      <a:spcBef>
        <a:spcPct val="0"/>
      </a:spcBef>
      <a:spcAft>
        <a:spcPct val="0"/>
      </a:spcAft>
      <a:defRPr kern="1200">
        <a:solidFill>
          <a:schemeClr val="tx1"/>
        </a:solidFill>
        <a:latin typeface="Arial" charset="0"/>
        <a:ea typeface="宋体" charset="-122"/>
        <a:cs typeface="+mn-cs"/>
      </a:defRPr>
    </a:lvl3pPr>
    <a:lvl4pPr marL="1371600" algn="l" rtl="0" fontAlgn="base">
      <a:spcBef>
        <a:spcPct val="0"/>
      </a:spcBef>
      <a:spcAft>
        <a:spcPct val="0"/>
      </a:spcAft>
      <a:defRPr kern="1200">
        <a:solidFill>
          <a:schemeClr val="tx1"/>
        </a:solidFill>
        <a:latin typeface="Arial" charset="0"/>
        <a:ea typeface="宋体" charset="-122"/>
        <a:cs typeface="+mn-cs"/>
      </a:defRPr>
    </a:lvl4pPr>
    <a:lvl5pPr marL="1828800" algn="l" rtl="0" fontAlgn="base">
      <a:spcBef>
        <a:spcPct val="0"/>
      </a:spcBef>
      <a:spcAft>
        <a:spcPct val="0"/>
      </a:spcAft>
      <a:defRPr kern="1200">
        <a:solidFill>
          <a:schemeClr val="tx1"/>
        </a:solidFill>
        <a:latin typeface="Arial" charset="0"/>
        <a:ea typeface="宋体" charset="-122"/>
        <a:cs typeface="+mn-cs"/>
      </a:defRPr>
    </a:lvl5pPr>
    <a:lvl6pPr marL="2286000" algn="l" defTabSz="914400" rtl="0" eaLnBrk="1" latinLnBrk="0" hangingPunct="1">
      <a:defRPr kern="1200">
        <a:solidFill>
          <a:schemeClr val="tx1"/>
        </a:solidFill>
        <a:latin typeface="Arial" charset="0"/>
        <a:ea typeface="宋体" charset="-122"/>
        <a:cs typeface="+mn-cs"/>
      </a:defRPr>
    </a:lvl6pPr>
    <a:lvl7pPr marL="2743200" algn="l" defTabSz="914400" rtl="0" eaLnBrk="1" latinLnBrk="0" hangingPunct="1">
      <a:defRPr kern="1200">
        <a:solidFill>
          <a:schemeClr val="tx1"/>
        </a:solidFill>
        <a:latin typeface="Arial" charset="0"/>
        <a:ea typeface="宋体" charset="-122"/>
        <a:cs typeface="+mn-cs"/>
      </a:defRPr>
    </a:lvl7pPr>
    <a:lvl8pPr marL="3200400" algn="l" defTabSz="914400" rtl="0" eaLnBrk="1" latinLnBrk="0" hangingPunct="1">
      <a:defRPr kern="1200">
        <a:solidFill>
          <a:schemeClr val="tx1"/>
        </a:solidFill>
        <a:latin typeface="Arial" charset="0"/>
        <a:ea typeface="宋体" charset="-122"/>
        <a:cs typeface="+mn-cs"/>
      </a:defRPr>
    </a:lvl8pPr>
    <a:lvl9pPr marL="3657600" algn="l" defTabSz="914400" rtl="0" eaLnBrk="1" latinLnBrk="0" hangingPunct="1">
      <a:defRPr kern="1200">
        <a:solidFill>
          <a:schemeClr val="tx1"/>
        </a:solidFill>
        <a:latin typeface="Arial" charset="0"/>
        <a:ea typeface="宋体" charset="-122"/>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78142" autoAdjust="0"/>
  </p:normalViewPr>
  <p:slideViewPr>
    <p:cSldViewPr>
      <p:cViewPr>
        <p:scale>
          <a:sx n="100" d="100"/>
          <a:sy n="100" d="100"/>
        </p:scale>
        <p:origin x="-678" y="84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slide" Target="slides/slide204.xml"/><Relationship Id="rId226" Type="http://schemas.openxmlformats.org/officeDocument/2006/relationships/slide" Target="slides/slide225.xml"/><Relationship Id="rId247" Type="http://schemas.openxmlformats.org/officeDocument/2006/relationships/slide" Target="slides/slide246.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53" Type="http://schemas.openxmlformats.org/officeDocument/2006/relationships/slide" Target="slides/slide52.xml"/><Relationship Id="rId74" Type="http://schemas.openxmlformats.org/officeDocument/2006/relationships/slide" Target="slides/slide73.xml"/><Relationship Id="rId128" Type="http://schemas.openxmlformats.org/officeDocument/2006/relationships/slide" Target="slides/slide127.xml"/><Relationship Id="rId149" Type="http://schemas.openxmlformats.org/officeDocument/2006/relationships/slide" Target="slides/slide148.xml"/><Relationship Id="rId5" Type="http://schemas.openxmlformats.org/officeDocument/2006/relationships/slide" Target="slides/slide4.xml"/><Relationship Id="rId95" Type="http://schemas.openxmlformats.org/officeDocument/2006/relationships/slide" Target="slides/slide94.xml"/><Relationship Id="rId160" Type="http://schemas.openxmlformats.org/officeDocument/2006/relationships/slide" Target="slides/slide159.xml"/><Relationship Id="rId181" Type="http://schemas.openxmlformats.org/officeDocument/2006/relationships/slide" Target="slides/slide180.xml"/><Relationship Id="rId216" Type="http://schemas.openxmlformats.org/officeDocument/2006/relationships/slide" Target="slides/slide215.xml"/><Relationship Id="rId237" Type="http://schemas.openxmlformats.org/officeDocument/2006/relationships/slide" Target="slides/slide236.xml"/><Relationship Id="rId258" Type="http://schemas.openxmlformats.org/officeDocument/2006/relationships/slide" Target="slides/slide257.xml"/><Relationship Id="rId22" Type="http://schemas.openxmlformats.org/officeDocument/2006/relationships/slide" Target="slides/slide21.xml"/><Relationship Id="rId43" Type="http://schemas.openxmlformats.org/officeDocument/2006/relationships/slide" Target="slides/slide42.xml"/><Relationship Id="rId64" Type="http://schemas.openxmlformats.org/officeDocument/2006/relationships/slide" Target="slides/slide63.xml"/><Relationship Id="rId118" Type="http://schemas.openxmlformats.org/officeDocument/2006/relationships/slide" Target="slides/slide117.xml"/><Relationship Id="rId139" Type="http://schemas.openxmlformats.org/officeDocument/2006/relationships/slide" Target="slides/slide138.xml"/><Relationship Id="rId85" Type="http://schemas.openxmlformats.org/officeDocument/2006/relationships/slide" Target="slides/slide84.xml"/><Relationship Id="rId150" Type="http://schemas.openxmlformats.org/officeDocument/2006/relationships/slide" Target="slides/slide149.xml"/><Relationship Id="rId171" Type="http://schemas.openxmlformats.org/officeDocument/2006/relationships/slide" Target="slides/slide170.xml"/><Relationship Id="rId192" Type="http://schemas.openxmlformats.org/officeDocument/2006/relationships/slide" Target="slides/slide191.xml"/><Relationship Id="rId206" Type="http://schemas.openxmlformats.org/officeDocument/2006/relationships/slide" Target="slides/slide205.xml"/><Relationship Id="rId227" Type="http://schemas.openxmlformats.org/officeDocument/2006/relationships/slide" Target="slides/slide226.xml"/><Relationship Id="rId248" Type="http://schemas.openxmlformats.org/officeDocument/2006/relationships/slide" Target="slides/slide247.xml"/><Relationship Id="rId12" Type="http://schemas.openxmlformats.org/officeDocument/2006/relationships/slide" Target="slides/slide11.xml"/><Relationship Id="rId33" Type="http://schemas.openxmlformats.org/officeDocument/2006/relationships/slide" Target="slides/slide32.xml"/><Relationship Id="rId108" Type="http://schemas.openxmlformats.org/officeDocument/2006/relationships/slide" Target="slides/slide107.xml"/><Relationship Id="rId129" Type="http://schemas.openxmlformats.org/officeDocument/2006/relationships/slide" Target="slides/slide128.xml"/><Relationship Id="rId54" Type="http://schemas.openxmlformats.org/officeDocument/2006/relationships/slide" Target="slides/slide53.xml"/><Relationship Id="rId75" Type="http://schemas.openxmlformats.org/officeDocument/2006/relationships/slide" Target="slides/slide74.xml"/><Relationship Id="rId96" Type="http://schemas.openxmlformats.org/officeDocument/2006/relationships/slide" Target="slides/slide95.xml"/><Relationship Id="rId140" Type="http://schemas.openxmlformats.org/officeDocument/2006/relationships/slide" Target="slides/slide139.xml"/><Relationship Id="rId161" Type="http://schemas.openxmlformats.org/officeDocument/2006/relationships/slide" Target="slides/slide160.xml"/><Relationship Id="rId182" Type="http://schemas.openxmlformats.org/officeDocument/2006/relationships/slide" Target="slides/slide181.xml"/><Relationship Id="rId217" Type="http://schemas.openxmlformats.org/officeDocument/2006/relationships/slide" Target="slides/slide216.xml"/><Relationship Id="rId6" Type="http://schemas.openxmlformats.org/officeDocument/2006/relationships/slide" Target="slides/slide5.xml"/><Relationship Id="rId238" Type="http://schemas.openxmlformats.org/officeDocument/2006/relationships/slide" Target="slides/slide237.xml"/><Relationship Id="rId259" Type="http://schemas.openxmlformats.org/officeDocument/2006/relationships/slide" Target="slides/slide258.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slide" Target="slides/slide206.xml"/><Relationship Id="rId223" Type="http://schemas.openxmlformats.org/officeDocument/2006/relationships/slide" Target="slides/slide222.xml"/><Relationship Id="rId228" Type="http://schemas.openxmlformats.org/officeDocument/2006/relationships/slide" Target="slides/slide227.xml"/><Relationship Id="rId244" Type="http://schemas.openxmlformats.org/officeDocument/2006/relationships/slide" Target="slides/slide243.xml"/><Relationship Id="rId249" Type="http://schemas.openxmlformats.org/officeDocument/2006/relationships/slide" Target="slides/slide24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260" Type="http://schemas.openxmlformats.org/officeDocument/2006/relationships/slide" Target="slides/slide259.xml"/><Relationship Id="rId265" Type="http://schemas.openxmlformats.org/officeDocument/2006/relationships/viewProps" Target="viewProps.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13" Type="http://schemas.openxmlformats.org/officeDocument/2006/relationships/slide" Target="slides/slide212.xml"/><Relationship Id="rId218" Type="http://schemas.openxmlformats.org/officeDocument/2006/relationships/slide" Target="slides/slide217.xml"/><Relationship Id="rId234" Type="http://schemas.openxmlformats.org/officeDocument/2006/relationships/slide" Target="slides/slide233.xml"/><Relationship Id="rId239" Type="http://schemas.openxmlformats.org/officeDocument/2006/relationships/slide" Target="slides/slide238.xml"/><Relationship Id="rId2" Type="http://schemas.openxmlformats.org/officeDocument/2006/relationships/slide" Target="slides/slide1.xml"/><Relationship Id="rId29" Type="http://schemas.openxmlformats.org/officeDocument/2006/relationships/slide" Target="slides/slide28.xml"/><Relationship Id="rId250" Type="http://schemas.openxmlformats.org/officeDocument/2006/relationships/slide" Target="slides/slide249.xml"/><Relationship Id="rId255" Type="http://schemas.openxmlformats.org/officeDocument/2006/relationships/slide" Target="slides/slide254.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208" Type="http://schemas.openxmlformats.org/officeDocument/2006/relationships/slide" Target="slides/slide207.xml"/><Relationship Id="rId229" Type="http://schemas.openxmlformats.org/officeDocument/2006/relationships/slide" Target="slides/slide228.xml"/><Relationship Id="rId19" Type="http://schemas.openxmlformats.org/officeDocument/2006/relationships/slide" Target="slides/slide18.xml"/><Relationship Id="rId224" Type="http://schemas.openxmlformats.org/officeDocument/2006/relationships/slide" Target="slides/slide223.xml"/><Relationship Id="rId240" Type="http://schemas.openxmlformats.org/officeDocument/2006/relationships/slide" Target="slides/slide239.xml"/><Relationship Id="rId245" Type="http://schemas.openxmlformats.org/officeDocument/2006/relationships/slide" Target="slides/slide244.xml"/><Relationship Id="rId261" Type="http://schemas.openxmlformats.org/officeDocument/2006/relationships/slide" Target="slides/slide260.xml"/><Relationship Id="rId266" Type="http://schemas.openxmlformats.org/officeDocument/2006/relationships/theme" Target="theme/theme1.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219" Type="http://schemas.openxmlformats.org/officeDocument/2006/relationships/slide" Target="slides/slide218.xml"/><Relationship Id="rId3" Type="http://schemas.openxmlformats.org/officeDocument/2006/relationships/slide" Target="slides/slide2.xml"/><Relationship Id="rId214" Type="http://schemas.openxmlformats.org/officeDocument/2006/relationships/slide" Target="slides/slide213.xml"/><Relationship Id="rId230" Type="http://schemas.openxmlformats.org/officeDocument/2006/relationships/slide" Target="slides/slide229.xml"/><Relationship Id="rId235" Type="http://schemas.openxmlformats.org/officeDocument/2006/relationships/slide" Target="slides/slide234.xml"/><Relationship Id="rId251" Type="http://schemas.openxmlformats.org/officeDocument/2006/relationships/slide" Target="slides/slide250.xml"/><Relationship Id="rId256" Type="http://schemas.openxmlformats.org/officeDocument/2006/relationships/slide" Target="slides/slide255.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209" Type="http://schemas.openxmlformats.org/officeDocument/2006/relationships/slide" Target="slides/slide208.xml"/><Relationship Id="rId190" Type="http://schemas.openxmlformats.org/officeDocument/2006/relationships/slide" Target="slides/slide189.xml"/><Relationship Id="rId204" Type="http://schemas.openxmlformats.org/officeDocument/2006/relationships/slide" Target="slides/slide203.xml"/><Relationship Id="rId220" Type="http://schemas.openxmlformats.org/officeDocument/2006/relationships/slide" Target="slides/slide219.xml"/><Relationship Id="rId225" Type="http://schemas.openxmlformats.org/officeDocument/2006/relationships/slide" Target="slides/slide224.xml"/><Relationship Id="rId241" Type="http://schemas.openxmlformats.org/officeDocument/2006/relationships/slide" Target="slides/slide240.xml"/><Relationship Id="rId246" Type="http://schemas.openxmlformats.org/officeDocument/2006/relationships/slide" Target="slides/slide245.xml"/><Relationship Id="rId267" Type="http://schemas.openxmlformats.org/officeDocument/2006/relationships/tableStyles" Target="tableStyle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262" Type="http://schemas.openxmlformats.org/officeDocument/2006/relationships/slide" Target="slides/slide261.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10" Type="http://schemas.openxmlformats.org/officeDocument/2006/relationships/slide" Target="slides/slide209.xml"/><Relationship Id="rId215" Type="http://schemas.openxmlformats.org/officeDocument/2006/relationships/slide" Target="slides/slide214.xml"/><Relationship Id="rId236" Type="http://schemas.openxmlformats.org/officeDocument/2006/relationships/slide" Target="slides/slide235.xml"/><Relationship Id="rId257" Type="http://schemas.openxmlformats.org/officeDocument/2006/relationships/slide" Target="slides/slide256.xml"/><Relationship Id="rId26" Type="http://schemas.openxmlformats.org/officeDocument/2006/relationships/slide" Target="slides/slide25.xml"/><Relationship Id="rId231" Type="http://schemas.openxmlformats.org/officeDocument/2006/relationships/slide" Target="slides/slide230.xml"/><Relationship Id="rId252" Type="http://schemas.openxmlformats.org/officeDocument/2006/relationships/slide" Target="slides/slide251.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 Id="rId16" Type="http://schemas.openxmlformats.org/officeDocument/2006/relationships/slide" Target="slides/slide15.xml"/><Relationship Id="rId221" Type="http://schemas.openxmlformats.org/officeDocument/2006/relationships/slide" Target="slides/slide220.xml"/><Relationship Id="rId242" Type="http://schemas.openxmlformats.org/officeDocument/2006/relationships/slide" Target="slides/slide241.xml"/><Relationship Id="rId263" Type="http://schemas.openxmlformats.org/officeDocument/2006/relationships/notesMaster" Target="notesMasters/notesMaster1.xml"/><Relationship Id="rId37" Type="http://schemas.openxmlformats.org/officeDocument/2006/relationships/slide" Target="slides/slide36.xml"/><Relationship Id="rId58" Type="http://schemas.openxmlformats.org/officeDocument/2006/relationships/slide" Target="slides/slide57.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44" Type="http://schemas.openxmlformats.org/officeDocument/2006/relationships/slide" Target="slides/slide143.xml"/><Relationship Id="rId90" Type="http://schemas.openxmlformats.org/officeDocument/2006/relationships/slide" Target="slides/slide89.xml"/><Relationship Id="rId165" Type="http://schemas.openxmlformats.org/officeDocument/2006/relationships/slide" Target="slides/slide164.xml"/><Relationship Id="rId186" Type="http://schemas.openxmlformats.org/officeDocument/2006/relationships/slide" Target="slides/slide185.xml"/><Relationship Id="rId211" Type="http://schemas.openxmlformats.org/officeDocument/2006/relationships/slide" Target="slides/slide210.xml"/><Relationship Id="rId232" Type="http://schemas.openxmlformats.org/officeDocument/2006/relationships/slide" Target="slides/slide231.xml"/><Relationship Id="rId253" Type="http://schemas.openxmlformats.org/officeDocument/2006/relationships/slide" Target="slides/slide252.xml"/><Relationship Id="rId27" Type="http://schemas.openxmlformats.org/officeDocument/2006/relationships/slide" Target="slides/slide26.xml"/><Relationship Id="rId48" Type="http://schemas.openxmlformats.org/officeDocument/2006/relationships/slide" Target="slides/slide47.xml"/><Relationship Id="rId69" Type="http://schemas.openxmlformats.org/officeDocument/2006/relationships/slide" Target="slides/slide68.xml"/><Relationship Id="rId113" Type="http://schemas.openxmlformats.org/officeDocument/2006/relationships/slide" Target="slides/slide112.xml"/><Relationship Id="rId134" Type="http://schemas.openxmlformats.org/officeDocument/2006/relationships/slide" Target="slides/slide133.xml"/><Relationship Id="rId80" Type="http://schemas.openxmlformats.org/officeDocument/2006/relationships/slide" Target="slides/slide79.xml"/><Relationship Id="rId155" Type="http://schemas.openxmlformats.org/officeDocument/2006/relationships/slide" Target="slides/slide154.xml"/><Relationship Id="rId176" Type="http://schemas.openxmlformats.org/officeDocument/2006/relationships/slide" Target="slides/slide175.xml"/><Relationship Id="rId197" Type="http://schemas.openxmlformats.org/officeDocument/2006/relationships/slide" Target="slides/slide196.xml"/><Relationship Id="rId201" Type="http://schemas.openxmlformats.org/officeDocument/2006/relationships/slide" Target="slides/slide200.xml"/><Relationship Id="rId222" Type="http://schemas.openxmlformats.org/officeDocument/2006/relationships/slide" Target="slides/slide221.xml"/><Relationship Id="rId243" Type="http://schemas.openxmlformats.org/officeDocument/2006/relationships/slide" Target="slides/slide242.xml"/><Relationship Id="rId264" Type="http://schemas.openxmlformats.org/officeDocument/2006/relationships/presProps" Target="presProps.xml"/><Relationship Id="rId17" Type="http://schemas.openxmlformats.org/officeDocument/2006/relationships/slide" Target="slides/slide16.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24" Type="http://schemas.openxmlformats.org/officeDocument/2006/relationships/slide" Target="slides/slide123.xml"/><Relationship Id="rId70" Type="http://schemas.openxmlformats.org/officeDocument/2006/relationships/slide" Target="slides/slide69.xml"/><Relationship Id="rId91" Type="http://schemas.openxmlformats.org/officeDocument/2006/relationships/slide" Target="slides/slide90.xml"/><Relationship Id="rId145" Type="http://schemas.openxmlformats.org/officeDocument/2006/relationships/slide" Target="slides/slide144.xml"/><Relationship Id="rId166" Type="http://schemas.openxmlformats.org/officeDocument/2006/relationships/slide" Target="slides/slide165.xml"/><Relationship Id="rId187" Type="http://schemas.openxmlformats.org/officeDocument/2006/relationships/slide" Target="slides/slide186.xml"/><Relationship Id="rId1" Type="http://schemas.openxmlformats.org/officeDocument/2006/relationships/slideMaster" Target="slideMasters/slideMaster1.xml"/><Relationship Id="rId212" Type="http://schemas.openxmlformats.org/officeDocument/2006/relationships/slide" Target="slides/slide211.xml"/><Relationship Id="rId233" Type="http://schemas.openxmlformats.org/officeDocument/2006/relationships/slide" Target="slides/slide232.xml"/><Relationship Id="rId254" Type="http://schemas.openxmlformats.org/officeDocument/2006/relationships/slide" Target="slides/slide25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ea typeface="+mn-ea"/>
              </a:defRPr>
            </a:lvl1pPr>
          </a:lstStyle>
          <a:p>
            <a:pPr>
              <a:defRPr/>
            </a:pPr>
            <a:fld id="{341F8A16-561A-4DAC-B195-059EC4DD4F56}" type="datetimeFigureOut">
              <a:rPr lang="zh-CN" altLang="en-US"/>
              <a:pPr>
                <a:defRPr/>
              </a:pPr>
              <a:t>2016/7/19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endParaRPr lang="zh-CN" altLang="en-US" noProof="0"/>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ea typeface="+mn-ea"/>
              </a:defRPr>
            </a:lvl1pPr>
          </a:lstStyle>
          <a:p>
            <a:pPr>
              <a:defRPr/>
            </a:pPr>
            <a:fld id="{3F8EB913-1EA5-4314-A637-66957562FCAB}" type="slidenum">
              <a:rPr lang="zh-CN" altLang="en-US"/>
              <a:pPr>
                <a:defRPr/>
              </a:pPr>
              <a:t>‹#›</a:t>
            </a:fld>
            <a:endParaRPr lang="zh-CN"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6.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7.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8.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79.xml.rels><?xml version="1.0" encoding="UTF-8" standalone="yes"?>
<Relationships xmlns="http://schemas.openxmlformats.org/package/2006/relationships"><Relationship Id="rId2" Type="http://schemas.openxmlformats.org/officeDocument/2006/relationships/slide" Target="../slides/slide17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0.xml.rels><?xml version="1.0" encoding="UTF-8" standalone="yes"?>
<Relationships xmlns="http://schemas.openxmlformats.org/package/2006/relationships"><Relationship Id="rId2" Type="http://schemas.openxmlformats.org/officeDocument/2006/relationships/slide" Target="../slides/slide180.xml"/><Relationship Id="rId1" Type="http://schemas.openxmlformats.org/officeDocument/2006/relationships/notesMaster" Target="../notesMasters/notesMaster1.xml"/></Relationships>
</file>

<file path=ppt/notesSlides/_rels/notesSlide181.xml.rels><?xml version="1.0" encoding="UTF-8" standalone="yes"?>
<Relationships xmlns="http://schemas.openxmlformats.org/package/2006/relationships"><Relationship Id="rId2" Type="http://schemas.openxmlformats.org/officeDocument/2006/relationships/slide" Target="../slides/slide181.xml"/><Relationship Id="rId1" Type="http://schemas.openxmlformats.org/officeDocument/2006/relationships/notesMaster" Target="../notesMasters/notesMaster1.xml"/></Relationships>
</file>

<file path=ppt/notesSlides/_rels/notesSlide182.xml.rels><?xml version="1.0" encoding="UTF-8" standalone="yes"?>
<Relationships xmlns="http://schemas.openxmlformats.org/package/2006/relationships"><Relationship Id="rId2" Type="http://schemas.openxmlformats.org/officeDocument/2006/relationships/slide" Target="../slides/slide182.xml"/><Relationship Id="rId1" Type="http://schemas.openxmlformats.org/officeDocument/2006/relationships/notesMaster" Target="../notesMasters/notesMaster1.xml"/></Relationships>
</file>

<file path=ppt/notesSlides/_rels/notesSlide183.xml.rels><?xml version="1.0" encoding="UTF-8" standalone="yes"?>
<Relationships xmlns="http://schemas.openxmlformats.org/package/2006/relationships"><Relationship Id="rId2" Type="http://schemas.openxmlformats.org/officeDocument/2006/relationships/slide" Target="../slides/slide183.xml"/><Relationship Id="rId1" Type="http://schemas.openxmlformats.org/officeDocument/2006/relationships/notesMaster" Target="../notesMasters/notesMaster1.xml"/></Relationships>
</file>

<file path=ppt/notesSlides/_rels/notesSlide184.xml.rels><?xml version="1.0" encoding="UTF-8" standalone="yes"?>
<Relationships xmlns="http://schemas.openxmlformats.org/package/2006/relationships"><Relationship Id="rId2" Type="http://schemas.openxmlformats.org/officeDocument/2006/relationships/slide" Target="../slides/slide184.xml"/><Relationship Id="rId1" Type="http://schemas.openxmlformats.org/officeDocument/2006/relationships/notesMaster" Target="../notesMasters/notesMaster1.xml"/></Relationships>
</file>

<file path=ppt/notesSlides/_rels/notesSlide185.xml.rels><?xml version="1.0" encoding="UTF-8" standalone="yes"?>
<Relationships xmlns="http://schemas.openxmlformats.org/package/2006/relationships"><Relationship Id="rId2" Type="http://schemas.openxmlformats.org/officeDocument/2006/relationships/slide" Target="../slides/slide185.xml"/><Relationship Id="rId1" Type="http://schemas.openxmlformats.org/officeDocument/2006/relationships/notesMaster" Target="../notesMasters/notesMaster1.xml"/></Relationships>
</file>

<file path=ppt/notesSlides/_rels/notesSlide186.xml.rels><?xml version="1.0" encoding="UTF-8" standalone="yes"?>
<Relationships xmlns="http://schemas.openxmlformats.org/package/2006/relationships"><Relationship Id="rId2" Type="http://schemas.openxmlformats.org/officeDocument/2006/relationships/slide" Target="../slides/slide186.xml"/><Relationship Id="rId1" Type="http://schemas.openxmlformats.org/officeDocument/2006/relationships/notesMaster" Target="../notesMasters/notesMaster1.xml"/></Relationships>
</file>

<file path=ppt/notesSlides/_rels/notesSlide187.xml.rels><?xml version="1.0" encoding="UTF-8" standalone="yes"?>
<Relationships xmlns="http://schemas.openxmlformats.org/package/2006/relationships"><Relationship Id="rId2" Type="http://schemas.openxmlformats.org/officeDocument/2006/relationships/slide" Target="../slides/slide187.xml"/><Relationship Id="rId1" Type="http://schemas.openxmlformats.org/officeDocument/2006/relationships/notesMaster" Target="../notesMasters/notesMaster1.xml"/></Relationships>
</file>

<file path=ppt/notesSlides/_rels/notesSlide188.xml.rels><?xml version="1.0" encoding="UTF-8" standalone="yes"?>
<Relationships xmlns="http://schemas.openxmlformats.org/package/2006/relationships"><Relationship Id="rId2" Type="http://schemas.openxmlformats.org/officeDocument/2006/relationships/slide" Target="../slides/slide188.xml"/><Relationship Id="rId1" Type="http://schemas.openxmlformats.org/officeDocument/2006/relationships/notesMaster" Target="../notesMasters/notesMaster1.xml"/></Relationships>
</file>

<file path=ppt/notesSlides/_rels/notesSlide189.xml.rels><?xml version="1.0" encoding="UTF-8" standalone="yes"?>
<Relationships xmlns="http://schemas.openxmlformats.org/package/2006/relationships"><Relationship Id="rId2" Type="http://schemas.openxmlformats.org/officeDocument/2006/relationships/slide" Target="../slides/slide18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0.xml.rels><?xml version="1.0" encoding="UTF-8" standalone="yes"?>
<Relationships xmlns="http://schemas.openxmlformats.org/package/2006/relationships"><Relationship Id="rId2" Type="http://schemas.openxmlformats.org/officeDocument/2006/relationships/slide" Target="../slides/slide190.xml"/><Relationship Id="rId1" Type="http://schemas.openxmlformats.org/officeDocument/2006/relationships/notesMaster" Target="../notesMasters/notesMaster1.xml"/></Relationships>
</file>

<file path=ppt/notesSlides/_rels/notesSlide191.xml.rels><?xml version="1.0" encoding="UTF-8" standalone="yes"?>
<Relationships xmlns="http://schemas.openxmlformats.org/package/2006/relationships"><Relationship Id="rId2" Type="http://schemas.openxmlformats.org/officeDocument/2006/relationships/slide" Target="../slides/slide191.xml"/><Relationship Id="rId1" Type="http://schemas.openxmlformats.org/officeDocument/2006/relationships/notesMaster" Target="../notesMasters/notesMaster1.xml"/></Relationships>
</file>

<file path=ppt/notesSlides/_rels/notesSlide192.xml.rels><?xml version="1.0" encoding="UTF-8" standalone="yes"?>
<Relationships xmlns="http://schemas.openxmlformats.org/package/2006/relationships"><Relationship Id="rId2" Type="http://schemas.openxmlformats.org/officeDocument/2006/relationships/slide" Target="../slides/slide192.xml"/><Relationship Id="rId1" Type="http://schemas.openxmlformats.org/officeDocument/2006/relationships/notesMaster" Target="../notesMasters/notesMaster1.xml"/></Relationships>
</file>

<file path=ppt/notesSlides/_rels/notesSlide193.xml.rels><?xml version="1.0" encoding="UTF-8" standalone="yes"?>
<Relationships xmlns="http://schemas.openxmlformats.org/package/2006/relationships"><Relationship Id="rId2" Type="http://schemas.openxmlformats.org/officeDocument/2006/relationships/slide" Target="../slides/slide193.xml"/><Relationship Id="rId1" Type="http://schemas.openxmlformats.org/officeDocument/2006/relationships/notesMaster" Target="../notesMasters/notesMaster1.xml"/></Relationships>
</file>

<file path=ppt/notesSlides/_rels/notesSlide194.xml.rels><?xml version="1.0" encoding="UTF-8" standalone="yes"?>
<Relationships xmlns="http://schemas.openxmlformats.org/package/2006/relationships"><Relationship Id="rId2" Type="http://schemas.openxmlformats.org/officeDocument/2006/relationships/slide" Target="../slides/slide194.xml"/><Relationship Id="rId1" Type="http://schemas.openxmlformats.org/officeDocument/2006/relationships/notesMaster" Target="../notesMasters/notesMaster1.xml"/></Relationships>
</file>

<file path=ppt/notesSlides/_rels/notesSlide195.xml.rels><?xml version="1.0" encoding="UTF-8" standalone="yes"?>
<Relationships xmlns="http://schemas.openxmlformats.org/package/2006/relationships"><Relationship Id="rId2" Type="http://schemas.openxmlformats.org/officeDocument/2006/relationships/slide" Target="../slides/slide195.xml"/><Relationship Id="rId1" Type="http://schemas.openxmlformats.org/officeDocument/2006/relationships/notesMaster" Target="../notesMasters/notesMaster1.xml"/></Relationships>
</file>

<file path=ppt/notesSlides/_rels/notesSlide196.xml.rels><?xml version="1.0" encoding="UTF-8" standalone="yes"?>
<Relationships xmlns="http://schemas.openxmlformats.org/package/2006/relationships"><Relationship Id="rId2" Type="http://schemas.openxmlformats.org/officeDocument/2006/relationships/slide" Target="../slides/slide196.xml"/><Relationship Id="rId1" Type="http://schemas.openxmlformats.org/officeDocument/2006/relationships/notesMaster" Target="../notesMasters/notesMaster1.xml"/></Relationships>
</file>

<file path=ppt/notesSlides/_rels/notesSlide197.xml.rels><?xml version="1.0" encoding="UTF-8" standalone="yes"?>
<Relationships xmlns="http://schemas.openxmlformats.org/package/2006/relationships"><Relationship Id="rId2" Type="http://schemas.openxmlformats.org/officeDocument/2006/relationships/slide" Target="../slides/slide197.xml"/><Relationship Id="rId1" Type="http://schemas.openxmlformats.org/officeDocument/2006/relationships/notesMaster" Target="../notesMasters/notesMaster1.xml"/></Relationships>
</file>

<file path=ppt/notesSlides/_rels/notesSlide198.xml.rels><?xml version="1.0" encoding="UTF-8" standalone="yes"?>
<Relationships xmlns="http://schemas.openxmlformats.org/package/2006/relationships"><Relationship Id="rId2" Type="http://schemas.openxmlformats.org/officeDocument/2006/relationships/slide" Target="../slides/slide198.xml"/><Relationship Id="rId1" Type="http://schemas.openxmlformats.org/officeDocument/2006/relationships/notesMaster" Target="../notesMasters/notesMaster1.xml"/></Relationships>
</file>

<file path=ppt/notesSlides/_rels/notesSlide199.xml.rels><?xml version="1.0" encoding="UTF-8" standalone="yes"?>
<Relationships xmlns="http://schemas.openxmlformats.org/package/2006/relationships"><Relationship Id="rId2" Type="http://schemas.openxmlformats.org/officeDocument/2006/relationships/slide" Target="../slides/slide19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00.xml.rels><?xml version="1.0" encoding="UTF-8" standalone="yes"?>
<Relationships xmlns="http://schemas.openxmlformats.org/package/2006/relationships"><Relationship Id="rId2" Type="http://schemas.openxmlformats.org/officeDocument/2006/relationships/slide" Target="../slides/slide200.xml"/><Relationship Id="rId1" Type="http://schemas.openxmlformats.org/officeDocument/2006/relationships/notesMaster" Target="../notesMasters/notesMaster1.xml"/></Relationships>
</file>

<file path=ppt/notesSlides/_rels/notesSlide201.xml.rels><?xml version="1.0" encoding="UTF-8" standalone="yes"?>
<Relationships xmlns="http://schemas.openxmlformats.org/package/2006/relationships"><Relationship Id="rId2" Type="http://schemas.openxmlformats.org/officeDocument/2006/relationships/slide" Target="../slides/slide201.xml"/><Relationship Id="rId1" Type="http://schemas.openxmlformats.org/officeDocument/2006/relationships/notesMaster" Target="../notesMasters/notesMaster1.xml"/></Relationships>
</file>

<file path=ppt/notesSlides/_rels/notesSlide202.xml.rels><?xml version="1.0" encoding="UTF-8" standalone="yes"?>
<Relationships xmlns="http://schemas.openxmlformats.org/package/2006/relationships"><Relationship Id="rId2" Type="http://schemas.openxmlformats.org/officeDocument/2006/relationships/slide" Target="../slides/slide202.xml"/><Relationship Id="rId1" Type="http://schemas.openxmlformats.org/officeDocument/2006/relationships/notesMaster" Target="../notesMasters/notesMaster1.xml"/></Relationships>
</file>

<file path=ppt/notesSlides/_rels/notesSlide203.xml.rels><?xml version="1.0" encoding="UTF-8" standalone="yes"?>
<Relationships xmlns="http://schemas.openxmlformats.org/package/2006/relationships"><Relationship Id="rId2" Type="http://schemas.openxmlformats.org/officeDocument/2006/relationships/slide" Target="../slides/slide203.xml"/><Relationship Id="rId1" Type="http://schemas.openxmlformats.org/officeDocument/2006/relationships/notesMaster" Target="../notesMasters/notesMaster1.xml"/></Relationships>
</file>

<file path=ppt/notesSlides/_rels/notesSlide204.xml.rels><?xml version="1.0" encoding="UTF-8" standalone="yes"?>
<Relationships xmlns="http://schemas.openxmlformats.org/package/2006/relationships"><Relationship Id="rId2" Type="http://schemas.openxmlformats.org/officeDocument/2006/relationships/slide" Target="../slides/slide204.xml"/><Relationship Id="rId1" Type="http://schemas.openxmlformats.org/officeDocument/2006/relationships/notesMaster" Target="../notesMasters/notesMaster1.xml"/></Relationships>
</file>

<file path=ppt/notesSlides/_rels/notesSlide205.xml.rels><?xml version="1.0" encoding="UTF-8" standalone="yes"?>
<Relationships xmlns="http://schemas.openxmlformats.org/package/2006/relationships"><Relationship Id="rId2" Type="http://schemas.openxmlformats.org/officeDocument/2006/relationships/slide" Target="../slides/slide205.xml"/><Relationship Id="rId1" Type="http://schemas.openxmlformats.org/officeDocument/2006/relationships/notesMaster" Target="../notesMasters/notesMaster1.xml"/></Relationships>
</file>

<file path=ppt/notesSlides/_rels/notesSlide206.xml.rels><?xml version="1.0" encoding="UTF-8" standalone="yes"?>
<Relationships xmlns="http://schemas.openxmlformats.org/package/2006/relationships"><Relationship Id="rId2" Type="http://schemas.openxmlformats.org/officeDocument/2006/relationships/slide" Target="../slides/slide206.xml"/><Relationship Id="rId1" Type="http://schemas.openxmlformats.org/officeDocument/2006/relationships/notesMaster" Target="../notesMasters/notesMaster1.xml"/></Relationships>
</file>

<file path=ppt/notesSlides/_rels/notesSlide207.xml.rels><?xml version="1.0" encoding="UTF-8" standalone="yes"?>
<Relationships xmlns="http://schemas.openxmlformats.org/package/2006/relationships"><Relationship Id="rId2" Type="http://schemas.openxmlformats.org/officeDocument/2006/relationships/slide" Target="../slides/slide207.xml"/><Relationship Id="rId1" Type="http://schemas.openxmlformats.org/officeDocument/2006/relationships/notesMaster" Target="../notesMasters/notesMaster1.xml"/></Relationships>
</file>

<file path=ppt/notesSlides/_rels/notesSlide208.xml.rels><?xml version="1.0" encoding="UTF-8" standalone="yes"?>
<Relationships xmlns="http://schemas.openxmlformats.org/package/2006/relationships"><Relationship Id="rId2" Type="http://schemas.openxmlformats.org/officeDocument/2006/relationships/slide" Target="../slides/slide208.xml"/><Relationship Id="rId1" Type="http://schemas.openxmlformats.org/officeDocument/2006/relationships/notesMaster" Target="../notesMasters/notesMaster1.xml"/></Relationships>
</file>

<file path=ppt/notesSlides/_rels/notesSlide209.xml.rels><?xml version="1.0" encoding="UTF-8" standalone="yes"?>
<Relationships xmlns="http://schemas.openxmlformats.org/package/2006/relationships"><Relationship Id="rId2" Type="http://schemas.openxmlformats.org/officeDocument/2006/relationships/slide" Target="../slides/slide20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0.xml.rels><?xml version="1.0" encoding="UTF-8" standalone="yes"?>
<Relationships xmlns="http://schemas.openxmlformats.org/package/2006/relationships"><Relationship Id="rId2" Type="http://schemas.openxmlformats.org/officeDocument/2006/relationships/slide" Target="../slides/slide210.xml"/><Relationship Id="rId1" Type="http://schemas.openxmlformats.org/officeDocument/2006/relationships/notesMaster" Target="../notesMasters/notesMaster1.xml"/></Relationships>
</file>

<file path=ppt/notesSlides/_rels/notesSlide211.xml.rels><?xml version="1.0" encoding="UTF-8" standalone="yes"?>
<Relationships xmlns="http://schemas.openxmlformats.org/package/2006/relationships"><Relationship Id="rId2" Type="http://schemas.openxmlformats.org/officeDocument/2006/relationships/slide" Target="../slides/slide211.xml"/><Relationship Id="rId1" Type="http://schemas.openxmlformats.org/officeDocument/2006/relationships/notesMaster" Target="../notesMasters/notesMaster1.xml"/></Relationships>
</file>

<file path=ppt/notesSlides/_rels/notesSlide212.xml.rels><?xml version="1.0" encoding="UTF-8" standalone="yes"?>
<Relationships xmlns="http://schemas.openxmlformats.org/package/2006/relationships"><Relationship Id="rId2" Type="http://schemas.openxmlformats.org/officeDocument/2006/relationships/slide" Target="../slides/slide212.xml"/><Relationship Id="rId1" Type="http://schemas.openxmlformats.org/officeDocument/2006/relationships/notesMaster" Target="../notesMasters/notesMaster1.xml"/></Relationships>
</file>

<file path=ppt/notesSlides/_rels/notesSlide213.xml.rels><?xml version="1.0" encoding="UTF-8" standalone="yes"?>
<Relationships xmlns="http://schemas.openxmlformats.org/package/2006/relationships"><Relationship Id="rId2" Type="http://schemas.openxmlformats.org/officeDocument/2006/relationships/slide" Target="../slides/slide213.xml"/><Relationship Id="rId1" Type="http://schemas.openxmlformats.org/officeDocument/2006/relationships/notesMaster" Target="../notesMasters/notesMaster1.xml"/></Relationships>
</file>

<file path=ppt/notesSlides/_rels/notesSlide214.xml.rels><?xml version="1.0" encoding="UTF-8" standalone="yes"?>
<Relationships xmlns="http://schemas.openxmlformats.org/package/2006/relationships"><Relationship Id="rId2" Type="http://schemas.openxmlformats.org/officeDocument/2006/relationships/slide" Target="../slides/slide214.xml"/><Relationship Id="rId1" Type="http://schemas.openxmlformats.org/officeDocument/2006/relationships/notesMaster" Target="../notesMasters/notesMaster1.xml"/></Relationships>
</file>

<file path=ppt/notesSlides/_rels/notesSlide215.xml.rels><?xml version="1.0" encoding="UTF-8" standalone="yes"?>
<Relationships xmlns="http://schemas.openxmlformats.org/package/2006/relationships"><Relationship Id="rId2" Type="http://schemas.openxmlformats.org/officeDocument/2006/relationships/slide" Target="../slides/slide215.xml"/><Relationship Id="rId1" Type="http://schemas.openxmlformats.org/officeDocument/2006/relationships/notesMaster" Target="../notesMasters/notesMaster1.xml"/></Relationships>
</file>

<file path=ppt/notesSlides/_rels/notesSlide216.xml.rels><?xml version="1.0" encoding="UTF-8" standalone="yes"?>
<Relationships xmlns="http://schemas.openxmlformats.org/package/2006/relationships"><Relationship Id="rId2" Type="http://schemas.openxmlformats.org/officeDocument/2006/relationships/slide" Target="../slides/slide216.xml"/><Relationship Id="rId1" Type="http://schemas.openxmlformats.org/officeDocument/2006/relationships/notesMaster" Target="../notesMasters/notesMaster1.xml"/></Relationships>
</file>

<file path=ppt/notesSlides/_rels/notesSlide217.xml.rels><?xml version="1.0" encoding="UTF-8" standalone="yes"?>
<Relationships xmlns="http://schemas.openxmlformats.org/package/2006/relationships"><Relationship Id="rId2" Type="http://schemas.openxmlformats.org/officeDocument/2006/relationships/slide" Target="../slides/slide217.xml"/><Relationship Id="rId1" Type="http://schemas.openxmlformats.org/officeDocument/2006/relationships/notesMaster" Target="../notesMasters/notesMaster1.xml"/></Relationships>
</file>

<file path=ppt/notesSlides/_rels/notesSlide218.xml.rels><?xml version="1.0" encoding="UTF-8" standalone="yes"?>
<Relationships xmlns="http://schemas.openxmlformats.org/package/2006/relationships"><Relationship Id="rId2" Type="http://schemas.openxmlformats.org/officeDocument/2006/relationships/slide" Target="../slides/slide218.xml"/><Relationship Id="rId1" Type="http://schemas.openxmlformats.org/officeDocument/2006/relationships/notesMaster" Target="../notesMasters/notesMaster1.xml"/></Relationships>
</file>

<file path=ppt/notesSlides/_rels/notesSlide219.xml.rels><?xml version="1.0" encoding="UTF-8" standalone="yes"?>
<Relationships xmlns="http://schemas.openxmlformats.org/package/2006/relationships"><Relationship Id="rId2" Type="http://schemas.openxmlformats.org/officeDocument/2006/relationships/slide" Target="../slides/slide21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0.xml.rels><?xml version="1.0" encoding="UTF-8" standalone="yes"?>
<Relationships xmlns="http://schemas.openxmlformats.org/package/2006/relationships"><Relationship Id="rId2" Type="http://schemas.openxmlformats.org/officeDocument/2006/relationships/slide" Target="../slides/slide220.xml"/><Relationship Id="rId1" Type="http://schemas.openxmlformats.org/officeDocument/2006/relationships/notesMaster" Target="../notesMasters/notesMaster1.xml"/></Relationships>
</file>

<file path=ppt/notesSlides/_rels/notesSlide221.xml.rels><?xml version="1.0" encoding="UTF-8" standalone="yes"?>
<Relationships xmlns="http://schemas.openxmlformats.org/package/2006/relationships"><Relationship Id="rId2" Type="http://schemas.openxmlformats.org/officeDocument/2006/relationships/slide" Target="../slides/slide221.xml"/><Relationship Id="rId1" Type="http://schemas.openxmlformats.org/officeDocument/2006/relationships/notesMaster" Target="../notesMasters/notesMaster1.xml"/></Relationships>
</file>

<file path=ppt/notesSlides/_rels/notesSlide222.xml.rels><?xml version="1.0" encoding="UTF-8" standalone="yes"?>
<Relationships xmlns="http://schemas.openxmlformats.org/package/2006/relationships"><Relationship Id="rId2" Type="http://schemas.openxmlformats.org/officeDocument/2006/relationships/slide" Target="../slides/slide222.xml"/><Relationship Id="rId1" Type="http://schemas.openxmlformats.org/officeDocument/2006/relationships/notesMaster" Target="../notesMasters/notesMaster1.xml"/></Relationships>
</file>

<file path=ppt/notesSlides/_rels/notesSlide223.xml.rels><?xml version="1.0" encoding="UTF-8" standalone="yes"?>
<Relationships xmlns="http://schemas.openxmlformats.org/package/2006/relationships"><Relationship Id="rId2" Type="http://schemas.openxmlformats.org/officeDocument/2006/relationships/slide" Target="../slides/slide223.xml"/><Relationship Id="rId1" Type="http://schemas.openxmlformats.org/officeDocument/2006/relationships/notesMaster" Target="../notesMasters/notesMaster1.xml"/></Relationships>
</file>

<file path=ppt/notesSlides/_rels/notesSlide224.xml.rels><?xml version="1.0" encoding="UTF-8" standalone="yes"?>
<Relationships xmlns="http://schemas.openxmlformats.org/package/2006/relationships"><Relationship Id="rId2" Type="http://schemas.openxmlformats.org/officeDocument/2006/relationships/slide" Target="../slides/slide224.xml"/><Relationship Id="rId1" Type="http://schemas.openxmlformats.org/officeDocument/2006/relationships/notesMaster" Target="../notesMasters/notesMaster1.xml"/></Relationships>
</file>

<file path=ppt/notesSlides/_rels/notesSlide225.xml.rels><?xml version="1.0" encoding="UTF-8" standalone="yes"?>
<Relationships xmlns="http://schemas.openxmlformats.org/package/2006/relationships"><Relationship Id="rId2" Type="http://schemas.openxmlformats.org/officeDocument/2006/relationships/slide" Target="../slides/slide225.xml"/><Relationship Id="rId1" Type="http://schemas.openxmlformats.org/officeDocument/2006/relationships/notesMaster" Target="../notesMasters/notesMaster1.xml"/></Relationships>
</file>

<file path=ppt/notesSlides/_rels/notesSlide226.xml.rels><?xml version="1.0" encoding="UTF-8" standalone="yes"?>
<Relationships xmlns="http://schemas.openxmlformats.org/package/2006/relationships"><Relationship Id="rId2" Type="http://schemas.openxmlformats.org/officeDocument/2006/relationships/slide" Target="../slides/slide226.xml"/><Relationship Id="rId1" Type="http://schemas.openxmlformats.org/officeDocument/2006/relationships/notesMaster" Target="../notesMasters/notesMaster1.xml"/></Relationships>
</file>

<file path=ppt/notesSlides/_rels/notesSlide227.xml.rels><?xml version="1.0" encoding="UTF-8" standalone="yes"?>
<Relationships xmlns="http://schemas.openxmlformats.org/package/2006/relationships"><Relationship Id="rId2" Type="http://schemas.openxmlformats.org/officeDocument/2006/relationships/slide" Target="../slides/slide227.xml"/><Relationship Id="rId1" Type="http://schemas.openxmlformats.org/officeDocument/2006/relationships/notesMaster" Target="../notesMasters/notesMaster1.xml"/></Relationships>
</file>

<file path=ppt/notesSlides/_rels/notesSlide228.xml.rels><?xml version="1.0" encoding="UTF-8" standalone="yes"?>
<Relationships xmlns="http://schemas.openxmlformats.org/package/2006/relationships"><Relationship Id="rId2" Type="http://schemas.openxmlformats.org/officeDocument/2006/relationships/slide" Target="../slides/slide228.xml"/><Relationship Id="rId1" Type="http://schemas.openxmlformats.org/officeDocument/2006/relationships/notesMaster" Target="../notesMasters/notesMaster1.xml"/></Relationships>
</file>

<file path=ppt/notesSlides/_rels/notesSlide229.xml.rels><?xml version="1.0" encoding="UTF-8" standalone="yes"?>
<Relationships xmlns="http://schemas.openxmlformats.org/package/2006/relationships"><Relationship Id="rId2" Type="http://schemas.openxmlformats.org/officeDocument/2006/relationships/slide" Target="../slides/slide22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0.xml.rels><?xml version="1.0" encoding="UTF-8" standalone="yes"?>
<Relationships xmlns="http://schemas.openxmlformats.org/package/2006/relationships"><Relationship Id="rId2" Type="http://schemas.openxmlformats.org/officeDocument/2006/relationships/slide" Target="../slides/slide230.xml"/><Relationship Id="rId1" Type="http://schemas.openxmlformats.org/officeDocument/2006/relationships/notesMaster" Target="../notesMasters/notesMaster1.xml"/></Relationships>
</file>

<file path=ppt/notesSlides/_rels/notesSlide231.xml.rels><?xml version="1.0" encoding="UTF-8" standalone="yes"?>
<Relationships xmlns="http://schemas.openxmlformats.org/package/2006/relationships"><Relationship Id="rId2" Type="http://schemas.openxmlformats.org/officeDocument/2006/relationships/slide" Target="../slides/slide231.xml"/><Relationship Id="rId1" Type="http://schemas.openxmlformats.org/officeDocument/2006/relationships/notesMaster" Target="../notesMasters/notesMaster1.xml"/></Relationships>
</file>

<file path=ppt/notesSlides/_rels/notesSlide232.xml.rels><?xml version="1.0" encoding="UTF-8" standalone="yes"?>
<Relationships xmlns="http://schemas.openxmlformats.org/package/2006/relationships"><Relationship Id="rId2" Type="http://schemas.openxmlformats.org/officeDocument/2006/relationships/slide" Target="../slides/slide232.xml"/><Relationship Id="rId1" Type="http://schemas.openxmlformats.org/officeDocument/2006/relationships/notesMaster" Target="../notesMasters/notesMaster1.xml"/></Relationships>
</file>

<file path=ppt/notesSlides/_rels/notesSlide233.xml.rels><?xml version="1.0" encoding="UTF-8" standalone="yes"?>
<Relationships xmlns="http://schemas.openxmlformats.org/package/2006/relationships"><Relationship Id="rId2" Type="http://schemas.openxmlformats.org/officeDocument/2006/relationships/slide" Target="../slides/slide233.xml"/><Relationship Id="rId1" Type="http://schemas.openxmlformats.org/officeDocument/2006/relationships/notesMaster" Target="../notesMasters/notesMaster1.xml"/></Relationships>
</file>

<file path=ppt/notesSlides/_rels/notesSlide234.xml.rels><?xml version="1.0" encoding="UTF-8" standalone="yes"?>
<Relationships xmlns="http://schemas.openxmlformats.org/package/2006/relationships"><Relationship Id="rId2" Type="http://schemas.openxmlformats.org/officeDocument/2006/relationships/slide" Target="../slides/slide234.xml"/><Relationship Id="rId1" Type="http://schemas.openxmlformats.org/officeDocument/2006/relationships/notesMaster" Target="../notesMasters/notesMaster1.xml"/></Relationships>
</file>

<file path=ppt/notesSlides/_rels/notesSlide235.xml.rels><?xml version="1.0" encoding="UTF-8" standalone="yes"?>
<Relationships xmlns="http://schemas.openxmlformats.org/package/2006/relationships"><Relationship Id="rId2" Type="http://schemas.openxmlformats.org/officeDocument/2006/relationships/slide" Target="../slides/slide235.xml"/><Relationship Id="rId1" Type="http://schemas.openxmlformats.org/officeDocument/2006/relationships/notesMaster" Target="../notesMasters/notesMaster1.xml"/></Relationships>
</file>

<file path=ppt/notesSlides/_rels/notesSlide236.xml.rels><?xml version="1.0" encoding="UTF-8" standalone="yes"?>
<Relationships xmlns="http://schemas.openxmlformats.org/package/2006/relationships"><Relationship Id="rId2" Type="http://schemas.openxmlformats.org/officeDocument/2006/relationships/slide" Target="../slides/slide236.xml"/><Relationship Id="rId1" Type="http://schemas.openxmlformats.org/officeDocument/2006/relationships/notesMaster" Target="../notesMasters/notesMaster1.xml"/></Relationships>
</file>

<file path=ppt/notesSlides/_rels/notesSlide237.xml.rels><?xml version="1.0" encoding="UTF-8" standalone="yes"?>
<Relationships xmlns="http://schemas.openxmlformats.org/package/2006/relationships"><Relationship Id="rId2" Type="http://schemas.openxmlformats.org/officeDocument/2006/relationships/slide" Target="../slides/slide237.xml"/><Relationship Id="rId1" Type="http://schemas.openxmlformats.org/officeDocument/2006/relationships/notesMaster" Target="../notesMasters/notesMaster1.xml"/></Relationships>
</file>

<file path=ppt/notesSlides/_rels/notesSlide238.xml.rels><?xml version="1.0" encoding="UTF-8" standalone="yes"?>
<Relationships xmlns="http://schemas.openxmlformats.org/package/2006/relationships"><Relationship Id="rId2" Type="http://schemas.openxmlformats.org/officeDocument/2006/relationships/slide" Target="../slides/slide238.xml"/><Relationship Id="rId1" Type="http://schemas.openxmlformats.org/officeDocument/2006/relationships/notesMaster" Target="../notesMasters/notesMaster1.xml"/></Relationships>
</file>

<file path=ppt/notesSlides/_rels/notesSlide239.xml.rels><?xml version="1.0" encoding="UTF-8" standalone="yes"?>
<Relationships xmlns="http://schemas.openxmlformats.org/package/2006/relationships"><Relationship Id="rId2" Type="http://schemas.openxmlformats.org/officeDocument/2006/relationships/slide" Target="../slides/slide239.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0.xml.rels><?xml version="1.0" encoding="UTF-8" standalone="yes"?>
<Relationships xmlns="http://schemas.openxmlformats.org/package/2006/relationships"><Relationship Id="rId2" Type="http://schemas.openxmlformats.org/officeDocument/2006/relationships/slide" Target="../slides/slide240.xml"/><Relationship Id="rId1" Type="http://schemas.openxmlformats.org/officeDocument/2006/relationships/notesMaster" Target="../notesMasters/notesMaster1.xml"/></Relationships>
</file>

<file path=ppt/notesSlides/_rels/notesSlide241.xml.rels><?xml version="1.0" encoding="UTF-8" standalone="yes"?>
<Relationships xmlns="http://schemas.openxmlformats.org/package/2006/relationships"><Relationship Id="rId2" Type="http://schemas.openxmlformats.org/officeDocument/2006/relationships/slide" Target="../slides/slide241.xml"/><Relationship Id="rId1" Type="http://schemas.openxmlformats.org/officeDocument/2006/relationships/notesMaster" Target="../notesMasters/notesMaster1.xml"/></Relationships>
</file>

<file path=ppt/notesSlides/_rels/notesSlide242.xml.rels><?xml version="1.0" encoding="UTF-8" standalone="yes"?>
<Relationships xmlns="http://schemas.openxmlformats.org/package/2006/relationships"><Relationship Id="rId2" Type="http://schemas.openxmlformats.org/officeDocument/2006/relationships/slide" Target="../slides/slide242.xml"/><Relationship Id="rId1" Type="http://schemas.openxmlformats.org/officeDocument/2006/relationships/notesMaster" Target="../notesMasters/notesMaster1.xml"/></Relationships>
</file>

<file path=ppt/notesSlides/_rels/notesSlide243.xml.rels><?xml version="1.0" encoding="UTF-8" standalone="yes"?>
<Relationships xmlns="http://schemas.openxmlformats.org/package/2006/relationships"><Relationship Id="rId2" Type="http://schemas.openxmlformats.org/officeDocument/2006/relationships/slide" Target="../slides/slide243.xml"/><Relationship Id="rId1" Type="http://schemas.openxmlformats.org/officeDocument/2006/relationships/notesMaster" Target="../notesMasters/notesMaster1.xml"/></Relationships>
</file>

<file path=ppt/notesSlides/_rels/notesSlide244.xml.rels><?xml version="1.0" encoding="UTF-8" standalone="yes"?>
<Relationships xmlns="http://schemas.openxmlformats.org/package/2006/relationships"><Relationship Id="rId2" Type="http://schemas.openxmlformats.org/officeDocument/2006/relationships/slide" Target="../slides/slide244.xml"/><Relationship Id="rId1" Type="http://schemas.openxmlformats.org/officeDocument/2006/relationships/notesMaster" Target="../notesMasters/notesMaster1.xml"/></Relationships>
</file>

<file path=ppt/notesSlides/_rels/notesSlide245.xml.rels><?xml version="1.0" encoding="UTF-8" standalone="yes"?>
<Relationships xmlns="http://schemas.openxmlformats.org/package/2006/relationships"><Relationship Id="rId2" Type="http://schemas.openxmlformats.org/officeDocument/2006/relationships/slide" Target="../slides/slide245.xml"/><Relationship Id="rId1" Type="http://schemas.openxmlformats.org/officeDocument/2006/relationships/notesMaster" Target="../notesMasters/notesMaster1.xml"/></Relationships>
</file>

<file path=ppt/notesSlides/_rels/notesSlide246.xml.rels><?xml version="1.0" encoding="UTF-8" standalone="yes"?>
<Relationships xmlns="http://schemas.openxmlformats.org/package/2006/relationships"><Relationship Id="rId2" Type="http://schemas.openxmlformats.org/officeDocument/2006/relationships/slide" Target="../slides/slide246.xml"/><Relationship Id="rId1" Type="http://schemas.openxmlformats.org/officeDocument/2006/relationships/notesMaster" Target="../notesMasters/notesMaster1.xml"/></Relationships>
</file>

<file path=ppt/notesSlides/_rels/notesSlide247.xml.rels><?xml version="1.0" encoding="UTF-8" standalone="yes"?>
<Relationships xmlns="http://schemas.openxmlformats.org/package/2006/relationships"><Relationship Id="rId2" Type="http://schemas.openxmlformats.org/officeDocument/2006/relationships/slide" Target="../slides/slide247.xml"/><Relationship Id="rId1" Type="http://schemas.openxmlformats.org/officeDocument/2006/relationships/notesMaster" Target="../notesMasters/notesMaster1.xml"/></Relationships>
</file>

<file path=ppt/notesSlides/_rels/notesSlide248.xml.rels><?xml version="1.0" encoding="UTF-8" standalone="yes"?>
<Relationships xmlns="http://schemas.openxmlformats.org/package/2006/relationships"><Relationship Id="rId2" Type="http://schemas.openxmlformats.org/officeDocument/2006/relationships/slide" Target="../slides/slide248.xml"/><Relationship Id="rId1" Type="http://schemas.openxmlformats.org/officeDocument/2006/relationships/notesMaster" Target="../notesMasters/notesMaster1.xml"/></Relationships>
</file>

<file path=ppt/notesSlides/_rels/notesSlide249.xml.rels><?xml version="1.0" encoding="UTF-8" standalone="yes"?>
<Relationships xmlns="http://schemas.openxmlformats.org/package/2006/relationships"><Relationship Id="rId2" Type="http://schemas.openxmlformats.org/officeDocument/2006/relationships/slide" Target="../slides/slide249.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0.xml.rels><?xml version="1.0" encoding="UTF-8" standalone="yes"?>
<Relationships xmlns="http://schemas.openxmlformats.org/package/2006/relationships"><Relationship Id="rId2" Type="http://schemas.openxmlformats.org/officeDocument/2006/relationships/slide" Target="../slides/slide250.xml"/><Relationship Id="rId1" Type="http://schemas.openxmlformats.org/officeDocument/2006/relationships/notesMaster" Target="../notesMasters/notesMaster1.xml"/></Relationships>
</file>

<file path=ppt/notesSlides/_rels/notesSlide251.xml.rels><?xml version="1.0" encoding="UTF-8" standalone="yes"?>
<Relationships xmlns="http://schemas.openxmlformats.org/package/2006/relationships"><Relationship Id="rId2" Type="http://schemas.openxmlformats.org/officeDocument/2006/relationships/slide" Target="../slides/slide251.xml"/><Relationship Id="rId1" Type="http://schemas.openxmlformats.org/officeDocument/2006/relationships/notesMaster" Target="../notesMasters/notesMaster1.xml"/></Relationships>
</file>

<file path=ppt/notesSlides/_rels/notesSlide252.xml.rels><?xml version="1.0" encoding="UTF-8" standalone="yes"?>
<Relationships xmlns="http://schemas.openxmlformats.org/package/2006/relationships"><Relationship Id="rId2" Type="http://schemas.openxmlformats.org/officeDocument/2006/relationships/slide" Target="../slides/slide252.xml"/><Relationship Id="rId1" Type="http://schemas.openxmlformats.org/officeDocument/2006/relationships/notesMaster" Target="../notesMasters/notesMaster1.xml"/></Relationships>
</file>

<file path=ppt/notesSlides/_rels/notesSlide253.xml.rels><?xml version="1.0" encoding="UTF-8" standalone="yes"?>
<Relationships xmlns="http://schemas.openxmlformats.org/package/2006/relationships"><Relationship Id="rId2" Type="http://schemas.openxmlformats.org/officeDocument/2006/relationships/slide" Target="../slides/slide253.xml"/><Relationship Id="rId1" Type="http://schemas.openxmlformats.org/officeDocument/2006/relationships/notesMaster" Target="../notesMasters/notesMaster1.xml"/></Relationships>
</file>

<file path=ppt/notesSlides/_rels/notesSlide254.xml.rels><?xml version="1.0" encoding="UTF-8" standalone="yes"?>
<Relationships xmlns="http://schemas.openxmlformats.org/package/2006/relationships"><Relationship Id="rId2" Type="http://schemas.openxmlformats.org/officeDocument/2006/relationships/slide" Target="../slides/slide254.xml"/><Relationship Id="rId1" Type="http://schemas.openxmlformats.org/officeDocument/2006/relationships/notesMaster" Target="../notesMasters/notesMaster1.xml"/></Relationships>
</file>

<file path=ppt/notesSlides/_rels/notesSlide255.xml.rels><?xml version="1.0" encoding="UTF-8" standalone="yes"?>
<Relationships xmlns="http://schemas.openxmlformats.org/package/2006/relationships"><Relationship Id="rId2" Type="http://schemas.openxmlformats.org/officeDocument/2006/relationships/slide" Target="../slides/slide255.xml"/><Relationship Id="rId1" Type="http://schemas.openxmlformats.org/officeDocument/2006/relationships/notesMaster" Target="../notesMasters/notesMaster1.xml"/></Relationships>
</file>

<file path=ppt/notesSlides/_rels/notesSlide256.xml.rels><?xml version="1.0" encoding="UTF-8" standalone="yes"?>
<Relationships xmlns="http://schemas.openxmlformats.org/package/2006/relationships"><Relationship Id="rId2" Type="http://schemas.openxmlformats.org/officeDocument/2006/relationships/slide" Target="../slides/slide256.xml"/><Relationship Id="rId1" Type="http://schemas.openxmlformats.org/officeDocument/2006/relationships/notesMaster" Target="../notesMasters/notesMaster1.xml"/></Relationships>
</file>

<file path=ppt/notesSlides/_rels/notesSlide257.xml.rels><?xml version="1.0" encoding="UTF-8" standalone="yes"?>
<Relationships xmlns="http://schemas.openxmlformats.org/package/2006/relationships"><Relationship Id="rId2" Type="http://schemas.openxmlformats.org/officeDocument/2006/relationships/slide" Target="../slides/slide257.xml"/><Relationship Id="rId1" Type="http://schemas.openxmlformats.org/officeDocument/2006/relationships/notesMaster" Target="../notesMasters/notesMaster1.xml"/></Relationships>
</file>

<file path=ppt/notesSlides/_rels/notesSlide258.xml.rels><?xml version="1.0" encoding="UTF-8" standalone="yes"?>
<Relationships xmlns="http://schemas.openxmlformats.org/package/2006/relationships"><Relationship Id="rId2" Type="http://schemas.openxmlformats.org/officeDocument/2006/relationships/slide" Target="../slides/slide258.xml"/><Relationship Id="rId1" Type="http://schemas.openxmlformats.org/officeDocument/2006/relationships/notesMaster" Target="../notesMasters/notesMaster1.xml"/></Relationships>
</file>

<file path=ppt/notesSlides/_rels/notesSlide259.xml.rels><?xml version="1.0" encoding="UTF-8" standalone="yes"?>
<Relationships xmlns="http://schemas.openxmlformats.org/package/2006/relationships"><Relationship Id="rId2" Type="http://schemas.openxmlformats.org/officeDocument/2006/relationships/slide" Target="../slides/slide259.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0.xml.rels><?xml version="1.0" encoding="UTF-8" standalone="yes"?>
<Relationships xmlns="http://schemas.openxmlformats.org/package/2006/relationships"><Relationship Id="rId2" Type="http://schemas.openxmlformats.org/officeDocument/2006/relationships/slide" Target="../slides/slide260.xml"/><Relationship Id="rId1" Type="http://schemas.openxmlformats.org/officeDocument/2006/relationships/notesMaster" Target="../notesMasters/notesMaster1.xml"/></Relationships>
</file>

<file path=ppt/notesSlides/_rels/notesSlide261.xml.rels><?xml version="1.0" encoding="UTF-8" standalone="yes"?>
<Relationships xmlns="http://schemas.openxmlformats.org/package/2006/relationships"><Relationship Id="rId2" Type="http://schemas.openxmlformats.org/officeDocument/2006/relationships/slide" Target="../slides/slide261.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21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82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03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23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44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4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08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28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31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92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12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33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53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94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15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35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56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6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97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99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20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02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22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43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63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04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7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1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73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55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75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1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6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77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8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9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1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1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2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23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44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4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85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26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46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67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87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28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8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9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89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30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51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71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92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2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33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53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74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94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35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56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76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97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38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58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79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99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40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60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1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1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42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63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83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04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4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45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65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86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06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39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60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67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87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8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8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69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90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10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13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8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2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6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046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251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0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5"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3"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1"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49"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7" name="备注占位符 1"/>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zh-CN" altLang="en-US" smtClean="0"/>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p:cSld name="标题和内容">
    <p:spTree>
      <p:nvGrpSpPr>
        <p:cNvPr id="1" name=""/>
        <p:cNvGrpSpPr/>
        <p:nvPr/>
      </p:nvGrpSpPr>
      <p:grpSpPr>
        <a:xfrm>
          <a:off x="0" y="0"/>
          <a:ext cx="0" cy="0"/>
          <a:chOff x="0" y="0"/>
          <a:chExt cx="0" cy="0"/>
        </a:xfrm>
      </p:grpSpPr>
      <p:pic>
        <p:nvPicPr>
          <p:cNvPr id="2" name="Picture 2" descr="C:\Users\Administrator\Desktop\未标题-3.png"/>
          <p:cNvPicPr>
            <a:picLocks noChangeAspect="1" noChangeArrowheads="1"/>
          </p:cNvPicPr>
          <p:nvPr/>
        </p:nvPicPr>
        <p:blipFill>
          <a:blip r:embed="rId2"/>
          <a:srcRect/>
          <a:stretch>
            <a:fillRect/>
          </a:stretch>
        </p:blipFill>
        <p:spPr bwMode="auto">
          <a:xfrm>
            <a:off x="711200" y="222250"/>
            <a:ext cx="642938" cy="319088"/>
          </a:xfrm>
          <a:prstGeom prst="rect">
            <a:avLst/>
          </a:prstGeom>
          <a:noFill/>
          <a:ln w="9525">
            <a:noFill/>
            <a:miter lim="800000"/>
            <a:headEnd/>
            <a:tailEnd/>
          </a:ln>
        </p:spPr>
      </p:pic>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cSld name="1_标题和内容">
    <p:spTree>
      <p:nvGrpSpPr>
        <p:cNvPr id="1" name=""/>
        <p:cNvGrpSpPr/>
        <p:nvPr/>
      </p:nvGrpSpPr>
      <p:grpSpPr>
        <a:xfrm>
          <a:off x="0" y="0"/>
          <a:ext cx="0" cy="0"/>
          <a:chOff x="0" y="0"/>
          <a:chExt cx="0" cy="0"/>
        </a:xfrm>
      </p:grpSpPr>
      <p:pic>
        <p:nvPicPr>
          <p:cNvPr id="2" name="Picture 2" descr="C:\Users\Administrator\Desktop\未标题-3.png"/>
          <p:cNvPicPr>
            <a:picLocks noChangeAspect="1" noChangeArrowheads="1"/>
          </p:cNvPicPr>
          <p:nvPr/>
        </p:nvPicPr>
        <p:blipFill>
          <a:blip r:embed="rId2"/>
          <a:srcRect/>
          <a:stretch>
            <a:fillRect/>
          </a:stretch>
        </p:blipFill>
        <p:spPr bwMode="auto">
          <a:xfrm>
            <a:off x="711200" y="222250"/>
            <a:ext cx="642938" cy="319088"/>
          </a:xfrm>
          <a:prstGeom prst="rect">
            <a:avLst/>
          </a:prstGeom>
          <a:noFill/>
          <a:ln w="9525">
            <a:noFill/>
            <a:miter lim="800000"/>
            <a:headEnd/>
            <a:tailEnd/>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2_标题和内容">
    <p:spTree>
      <p:nvGrpSpPr>
        <p:cNvPr id="1" name=""/>
        <p:cNvGrpSpPr/>
        <p:nvPr/>
      </p:nvGrpSpPr>
      <p:grpSpPr>
        <a:xfrm>
          <a:off x="0" y="0"/>
          <a:ext cx="0" cy="0"/>
          <a:chOff x="0" y="0"/>
          <a:chExt cx="0" cy="0"/>
        </a:xfrm>
      </p:grpSpPr>
      <p:sp>
        <p:nvSpPr>
          <p:cNvPr id="2" name="矩形 23"/>
          <p:cNvSpPr/>
          <p:nvPr/>
        </p:nvSpPr>
        <p:spPr>
          <a:xfrm>
            <a:off x="7643813" y="0"/>
            <a:ext cx="1500187" cy="5619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p>
        </p:txBody>
      </p:sp>
      <p:pic>
        <p:nvPicPr>
          <p:cNvPr id="3" name="Picture 1" descr="C:\Users\Administrator\Desktop\未标题-2.png"/>
          <p:cNvPicPr>
            <a:picLocks noChangeAspect="1" noChangeArrowheads="1"/>
          </p:cNvPicPr>
          <p:nvPr/>
        </p:nvPicPr>
        <p:blipFill>
          <a:blip r:embed="rId2"/>
          <a:srcRect l="24910" t="5843" b="86040"/>
          <a:stretch>
            <a:fillRect/>
          </a:stretch>
        </p:blipFill>
        <p:spPr bwMode="auto">
          <a:xfrm>
            <a:off x="2366963" y="190500"/>
            <a:ext cx="4516437" cy="374650"/>
          </a:xfrm>
          <a:prstGeom prst="rect">
            <a:avLst/>
          </a:prstGeom>
          <a:noFill/>
          <a:ln w="9525">
            <a:noFill/>
            <a:miter lim="800000"/>
            <a:headEnd/>
            <a:tailEnd/>
          </a:ln>
        </p:spPr>
      </p:pic>
      <p:pic>
        <p:nvPicPr>
          <p:cNvPr id="4" name="Picture 2" descr="C:\Users\Administrator\Desktop\未标题-3.png"/>
          <p:cNvPicPr>
            <a:picLocks noChangeAspect="1" noChangeArrowheads="1"/>
          </p:cNvPicPr>
          <p:nvPr/>
        </p:nvPicPr>
        <p:blipFill>
          <a:blip r:embed="rId3"/>
          <a:srcRect/>
          <a:stretch>
            <a:fillRect/>
          </a:stretch>
        </p:blipFill>
        <p:spPr bwMode="auto">
          <a:xfrm>
            <a:off x="711200" y="222250"/>
            <a:ext cx="642938" cy="319088"/>
          </a:xfrm>
          <a:prstGeom prst="rect">
            <a:avLst/>
          </a:prstGeom>
          <a:noFill/>
          <a:ln w="9525">
            <a:noFill/>
            <a:miter lim="800000"/>
            <a:headEnd/>
            <a:tailEnd/>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83" r:id="rId1"/>
    <p:sldLayoutId id="2147483684" r:id="rId2"/>
    <p:sldLayoutId id="2147483685" r:id="rId3"/>
    <p:sldLayoutId id="2147483682" r:id="rId4"/>
  </p:sldLayoutIdLst>
  <p:txStyles>
    <p:titleStyle>
      <a:lvl1pPr algn="ctr" rtl="0" eaLnBrk="0" fontAlgn="base" hangingPunct="0">
        <a:spcBef>
          <a:spcPct val="0"/>
        </a:spcBef>
        <a:spcAft>
          <a:spcPct val="0"/>
        </a:spcAft>
        <a:defRPr sz="4400" kern="1200">
          <a:solidFill>
            <a:schemeClr val="tx1"/>
          </a:solidFill>
          <a:latin typeface="Arial" charset="0"/>
          <a:ea typeface="+mj-ea"/>
          <a:cs typeface="+mj-cs"/>
        </a:defRPr>
      </a:lvl1pPr>
      <a:lvl2pPr algn="ctr" rtl="0" eaLnBrk="0" fontAlgn="base" hangingPunct="0">
        <a:spcBef>
          <a:spcPct val="0"/>
        </a:spcBef>
        <a:spcAft>
          <a:spcPct val="0"/>
        </a:spcAft>
        <a:defRPr sz="4400">
          <a:solidFill>
            <a:schemeClr val="tx1"/>
          </a:solidFill>
          <a:latin typeface="Arial" charset="0"/>
          <a:ea typeface="宋体" charset="-122"/>
        </a:defRPr>
      </a:lvl2pPr>
      <a:lvl3pPr algn="ctr" rtl="0" eaLnBrk="0" fontAlgn="base" hangingPunct="0">
        <a:spcBef>
          <a:spcPct val="0"/>
        </a:spcBef>
        <a:spcAft>
          <a:spcPct val="0"/>
        </a:spcAft>
        <a:defRPr sz="4400">
          <a:solidFill>
            <a:schemeClr val="tx1"/>
          </a:solidFill>
          <a:latin typeface="Arial" charset="0"/>
          <a:ea typeface="宋体" charset="-122"/>
        </a:defRPr>
      </a:lvl3pPr>
      <a:lvl4pPr algn="ctr" rtl="0" eaLnBrk="0" fontAlgn="base" hangingPunct="0">
        <a:spcBef>
          <a:spcPct val="0"/>
        </a:spcBef>
        <a:spcAft>
          <a:spcPct val="0"/>
        </a:spcAft>
        <a:defRPr sz="4400">
          <a:solidFill>
            <a:schemeClr val="tx1"/>
          </a:solidFill>
          <a:latin typeface="Arial" charset="0"/>
          <a:ea typeface="宋体" charset="-122"/>
        </a:defRPr>
      </a:lvl4pPr>
      <a:lvl5pPr algn="ctr" rtl="0" eaLnBrk="0" fontAlgn="base" hangingPunct="0">
        <a:spcBef>
          <a:spcPct val="0"/>
        </a:spcBef>
        <a:spcAft>
          <a:spcPct val="0"/>
        </a:spcAft>
        <a:defRPr sz="4400">
          <a:solidFill>
            <a:schemeClr val="tx1"/>
          </a:solidFill>
          <a:latin typeface="Arial" charset="0"/>
          <a:ea typeface="宋体" charset="-122"/>
        </a:defRPr>
      </a:lvl5pPr>
      <a:lvl6pPr marL="457200" algn="ctr" rtl="0" fontAlgn="base">
        <a:spcBef>
          <a:spcPct val="0"/>
        </a:spcBef>
        <a:spcAft>
          <a:spcPct val="0"/>
        </a:spcAft>
        <a:defRPr sz="4400">
          <a:solidFill>
            <a:schemeClr val="tx1"/>
          </a:solidFill>
          <a:latin typeface="Calibri" pitchFamily="34" charset="0"/>
          <a:ea typeface="宋体" charset="-122"/>
        </a:defRPr>
      </a:lvl6pPr>
      <a:lvl7pPr marL="914400" algn="ctr" rtl="0" fontAlgn="base">
        <a:spcBef>
          <a:spcPct val="0"/>
        </a:spcBef>
        <a:spcAft>
          <a:spcPct val="0"/>
        </a:spcAft>
        <a:defRPr sz="4400">
          <a:solidFill>
            <a:schemeClr val="tx1"/>
          </a:solidFill>
          <a:latin typeface="Calibri" pitchFamily="34" charset="0"/>
          <a:ea typeface="宋体" charset="-122"/>
        </a:defRPr>
      </a:lvl7pPr>
      <a:lvl8pPr marL="1371600" algn="ctr" rtl="0" fontAlgn="base">
        <a:spcBef>
          <a:spcPct val="0"/>
        </a:spcBef>
        <a:spcAft>
          <a:spcPct val="0"/>
        </a:spcAft>
        <a:defRPr sz="4400">
          <a:solidFill>
            <a:schemeClr val="tx1"/>
          </a:solidFill>
          <a:latin typeface="Calibri" pitchFamily="34" charset="0"/>
          <a:ea typeface="宋体" charset="-122"/>
        </a:defRPr>
      </a:lvl8pPr>
      <a:lvl9pPr marL="1828800" algn="ctr" rtl="0" fontAlgn="base">
        <a:spcBef>
          <a:spcPct val="0"/>
        </a:spcBef>
        <a:spcAft>
          <a:spcPct val="0"/>
        </a:spcAft>
        <a:defRPr sz="4400">
          <a:solidFill>
            <a:schemeClr val="tx1"/>
          </a:solidFill>
          <a:latin typeface="Calibri" pitchFamily="34" charset="0"/>
          <a:ea typeface="宋体" charset="-122"/>
        </a:defRPr>
      </a:lvl9pPr>
    </p:titleStyle>
    <p:bodyStyle>
      <a:lvl1pPr marL="342900" indent="-342900" algn="l" rtl="0" eaLnBrk="0" fontAlgn="base" hangingPunct="0">
        <a:spcBef>
          <a:spcPct val="20000"/>
        </a:spcBef>
        <a:spcAft>
          <a:spcPct val="0"/>
        </a:spcAft>
        <a:buFont typeface="Arial" charset="0"/>
        <a:buChar char="•"/>
        <a:defRPr sz="3200" kern="1200">
          <a:solidFill>
            <a:schemeClr val="tx1"/>
          </a:solidFill>
          <a:latin typeface="Arial" charset="0"/>
          <a:ea typeface="+mn-ea"/>
          <a:cs typeface="+mn-cs"/>
        </a:defRPr>
      </a:lvl1pPr>
      <a:lvl2pPr marL="742950" indent="-285750" algn="l" rtl="0" eaLnBrk="0" fontAlgn="base" hangingPunct="0">
        <a:spcBef>
          <a:spcPct val="20000"/>
        </a:spcBef>
        <a:spcAft>
          <a:spcPct val="0"/>
        </a:spcAft>
        <a:buFont typeface="Arial" charset="0"/>
        <a:buChar char="–"/>
        <a:defRPr sz="2800" kern="1200">
          <a:solidFill>
            <a:schemeClr val="tx1"/>
          </a:solidFill>
          <a:latin typeface="Arial" charset="0"/>
          <a:ea typeface="+mn-ea"/>
          <a:cs typeface="+mn-cs"/>
        </a:defRPr>
      </a:lvl2pPr>
      <a:lvl3pPr marL="1143000" indent="-228600" algn="l" rtl="0" eaLnBrk="0" fontAlgn="base" hangingPunct="0">
        <a:spcBef>
          <a:spcPct val="20000"/>
        </a:spcBef>
        <a:spcAft>
          <a:spcPct val="0"/>
        </a:spcAft>
        <a:buFont typeface="Arial" charset="0"/>
        <a:buChar char="•"/>
        <a:defRPr sz="2400" kern="1200">
          <a:solidFill>
            <a:schemeClr val="tx1"/>
          </a:solidFill>
          <a:latin typeface="Arial" charset="0"/>
          <a:ea typeface="+mn-ea"/>
          <a:cs typeface="+mn-cs"/>
        </a:defRPr>
      </a:lvl3pPr>
      <a:lvl4pPr marL="1600200" indent="-228600" algn="l" rtl="0" eaLnBrk="0" fontAlgn="base" hangingPunct="0">
        <a:spcBef>
          <a:spcPct val="20000"/>
        </a:spcBef>
        <a:spcAft>
          <a:spcPct val="0"/>
        </a:spcAft>
        <a:buFont typeface="Arial" charset="0"/>
        <a:buChar char="–"/>
        <a:defRPr sz="2000" kern="1200">
          <a:solidFill>
            <a:schemeClr val="tx1"/>
          </a:solidFill>
          <a:latin typeface="Arial" charset="0"/>
          <a:ea typeface="+mn-ea"/>
          <a:cs typeface="+mn-cs"/>
        </a:defRPr>
      </a:lvl4pPr>
      <a:lvl5pPr marL="2057400" indent="-228600" algn="l" rtl="0" eaLnBrk="0" fontAlgn="base" hangingPunct="0">
        <a:spcBef>
          <a:spcPct val="20000"/>
        </a:spcBef>
        <a:spcAft>
          <a:spcPct val="0"/>
        </a:spcAft>
        <a:buFont typeface="Arial" charset="0"/>
        <a:buChar char="»"/>
        <a:defRPr sz="2000" kern="1200">
          <a:solidFill>
            <a:schemeClr val="tx1"/>
          </a:solidFill>
          <a:latin typeface="Arial" charset="0"/>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4.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4.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4.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3.xml"/><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4.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4.xml"/></Relationships>
</file>

<file path=ppt/slides/_rels/slide106.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06.xml"/><Relationship Id="rId1" Type="http://schemas.openxmlformats.org/officeDocument/2006/relationships/slideLayout" Target="../slideLayouts/slideLayout4.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4.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4.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9.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10.xml"/><Relationship Id="rId1" Type="http://schemas.openxmlformats.org/officeDocument/2006/relationships/slideLayout" Target="../slideLayouts/slideLayout4.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4.xml"/></Relationships>
</file>

<file path=ppt/slides/_rels/slide112.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4.xml"/></Relationships>
</file>

<file path=ppt/slides/_rels/slide113.xml.rels><?xml version="1.0" encoding="UTF-8" standalone="yes"?>
<Relationships xmlns="http://schemas.openxmlformats.org/package/2006/relationships"><Relationship Id="rId2" Type="http://schemas.openxmlformats.org/officeDocument/2006/relationships/notesSlide" Target="../notesSlides/notesSlide113.xml"/><Relationship Id="rId1" Type="http://schemas.openxmlformats.org/officeDocument/2006/relationships/slideLayout" Target="../slideLayouts/slideLayout4.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4.xml"/><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15.xml"/><Relationship Id="rId1" Type="http://schemas.openxmlformats.org/officeDocument/2006/relationships/slideLayout" Target="../slideLayouts/slideLayout4.xml"/></Relationships>
</file>

<file path=ppt/slides/_rels/slide11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16.xml"/><Relationship Id="rId1" Type="http://schemas.openxmlformats.org/officeDocument/2006/relationships/slideLayout" Target="../slideLayouts/slideLayout4.xml"/></Relationships>
</file>

<file path=ppt/slides/_rels/slide11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17.xml"/><Relationship Id="rId1" Type="http://schemas.openxmlformats.org/officeDocument/2006/relationships/slideLayout" Target="../slideLayouts/slideLayout4.xml"/></Relationships>
</file>

<file path=ppt/slides/_rels/slide118.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4.xml"/></Relationships>
</file>

<file path=ppt/slides/_rels/slide119.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20.xml.rels><?xml version="1.0" encoding="UTF-8" standalone="yes"?>
<Relationships xmlns="http://schemas.openxmlformats.org/package/2006/relationships"><Relationship Id="rId2" Type="http://schemas.openxmlformats.org/officeDocument/2006/relationships/notesSlide" Target="../notesSlides/notesSlide120.xml"/><Relationship Id="rId1" Type="http://schemas.openxmlformats.org/officeDocument/2006/relationships/slideLayout" Target="../slideLayouts/slideLayout4.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4.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22.xml"/><Relationship Id="rId1" Type="http://schemas.openxmlformats.org/officeDocument/2006/relationships/slideLayout" Target="../slideLayouts/slideLayout4.xml"/></Relationships>
</file>

<file path=ppt/slides/_rels/slide1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3.xml"/><Relationship Id="rId1" Type="http://schemas.openxmlformats.org/officeDocument/2006/relationships/slideLayout" Target="../slideLayouts/slideLayout4.xml"/></Relationships>
</file>

<file path=ppt/slides/_rels/slide1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24.xml"/><Relationship Id="rId1" Type="http://schemas.openxmlformats.org/officeDocument/2006/relationships/slideLayout" Target="../slideLayouts/slideLayout4.xml"/></Relationships>
</file>

<file path=ppt/slides/_rels/slide125.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4.xml"/></Relationships>
</file>

<file path=ppt/slides/_rels/slide126.xml.rels><?xml version="1.0" encoding="UTF-8" standalone="yes"?>
<Relationships xmlns="http://schemas.openxmlformats.org/package/2006/relationships"><Relationship Id="rId2" Type="http://schemas.openxmlformats.org/officeDocument/2006/relationships/notesSlide" Target="../notesSlides/notesSlide126.xml"/><Relationship Id="rId1" Type="http://schemas.openxmlformats.org/officeDocument/2006/relationships/slideLayout" Target="../slideLayouts/slideLayout4.xml"/></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7.xml"/><Relationship Id="rId1" Type="http://schemas.openxmlformats.org/officeDocument/2006/relationships/slideLayout" Target="../slideLayouts/slideLayout4.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8.xml"/><Relationship Id="rId1" Type="http://schemas.openxmlformats.org/officeDocument/2006/relationships/slideLayout" Target="../slideLayouts/slideLayout4.xml"/></Relationships>
</file>

<file path=ppt/slides/_rels/slide129.xml.rels><?xml version="1.0" encoding="UTF-8" standalone="yes"?>
<Relationships xmlns="http://schemas.openxmlformats.org/package/2006/relationships"><Relationship Id="rId2" Type="http://schemas.openxmlformats.org/officeDocument/2006/relationships/notesSlide" Target="../notesSlides/notesSlide129.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xml"/><Relationship Id="rId1" Type="http://schemas.openxmlformats.org/officeDocument/2006/relationships/slideLayout" Target="../slideLayouts/slideLayout4.xml"/></Relationships>
</file>

<file path=ppt/slides/_rels/slide130.xml.rels><?xml version="1.0" encoding="UTF-8" standalone="yes"?>
<Relationships xmlns="http://schemas.openxmlformats.org/package/2006/relationships"><Relationship Id="rId2" Type="http://schemas.openxmlformats.org/officeDocument/2006/relationships/notesSlide" Target="../notesSlides/notesSlide130.xml"/><Relationship Id="rId1" Type="http://schemas.openxmlformats.org/officeDocument/2006/relationships/slideLayout" Target="../slideLayouts/slideLayout4.xml"/></Relationships>
</file>

<file path=ppt/slides/_rels/slide131.xml.rels><?xml version="1.0" encoding="UTF-8" standalone="yes"?>
<Relationships xmlns="http://schemas.openxmlformats.org/package/2006/relationships"><Relationship Id="rId2" Type="http://schemas.openxmlformats.org/officeDocument/2006/relationships/notesSlide" Target="../notesSlides/notesSlide131.xml"/><Relationship Id="rId1" Type="http://schemas.openxmlformats.org/officeDocument/2006/relationships/slideLayout" Target="../slideLayouts/slideLayout4.xml"/></Relationships>
</file>

<file path=ppt/slides/_rels/slide132.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4.xml"/></Relationships>
</file>

<file path=ppt/slides/_rels/slide133.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4.xml"/></Relationships>
</file>

<file path=ppt/slides/_rels/slide134.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4.xml"/></Relationships>
</file>

<file path=ppt/slides/_rels/slide13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35.xml"/><Relationship Id="rId1" Type="http://schemas.openxmlformats.org/officeDocument/2006/relationships/slideLayout" Target="../slideLayouts/slideLayout4.xml"/></Relationships>
</file>

<file path=ppt/slides/_rels/slide136.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36.xml"/><Relationship Id="rId1" Type="http://schemas.openxmlformats.org/officeDocument/2006/relationships/slideLayout" Target="../slideLayouts/slideLayout4.xml"/></Relationships>
</file>

<file path=ppt/slides/_rels/slide13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37.xml"/><Relationship Id="rId1" Type="http://schemas.openxmlformats.org/officeDocument/2006/relationships/slideLayout" Target="../slideLayouts/slideLayout4.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4.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xml"/><Relationship Id="rId1" Type="http://schemas.openxmlformats.org/officeDocument/2006/relationships/slideLayout" Target="../slideLayouts/slideLayout4.xml"/></Relationships>
</file>

<file path=ppt/slides/_rels/slide140.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4.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4.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42.xml"/><Relationship Id="rId1" Type="http://schemas.openxmlformats.org/officeDocument/2006/relationships/slideLayout" Target="../slideLayouts/slideLayout4.xml"/></Relationships>
</file>

<file path=ppt/slides/_rels/slide14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43.xml"/><Relationship Id="rId1" Type="http://schemas.openxmlformats.org/officeDocument/2006/relationships/slideLayout" Target="../slideLayouts/slideLayout4.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4.xml"/><Relationship Id="rId1" Type="http://schemas.openxmlformats.org/officeDocument/2006/relationships/slideLayout" Target="../slideLayouts/slideLayout4.xml"/></Relationships>
</file>

<file path=ppt/slides/_rels/slide145.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4.xml"/></Relationships>
</file>

<file path=ppt/slides/_rels/slide146.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4.xml"/></Relationships>
</file>

<file path=ppt/slides/_rels/slide147.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4.xml"/></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8.xml"/><Relationship Id="rId1" Type="http://schemas.openxmlformats.org/officeDocument/2006/relationships/slideLayout" Target="../slideLayouts/slideLayout4.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9.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50.xml"/><Relationship Id="rId1" Type="http://schemas.openxmlformats.org/officeDocument/2006/relationships/slideLayout" Target="../slideLayouts/slideLayout4.xml"/></Relationships>
</file>

<file path=ppt/slides/_rels/slide151.xml.rels><?xml version="1.0" encoding="UTF-8" standalone="yes"?>
<Relationships xmlns="http://schemas.openxmlformats.org/package/2006/relationships"><Relationship Id="rId2" Type="http://schemas.openxmlformats.org/officeDocument/2006/relationships/notesSlide" Target="../notesSlides/notesSlide151.xml"/><Relationship Id="rId1" Type="http://schemas.openxmlformats.org/officeDocument/2006/relationships/slideLayout" Target="../slideLayouts/slideLayout4.xml"/></Relationships>
</file>

<file path=ppt/slides/_rels/slide15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2.xml"/><Relationship Id="rId1" Type="http://schemas.openxmlformats.org/officeDocument/2006/relationships/slideLayout" Target="../slideLayouts/slideLayout4.xml"/></Relationships>
</file>

<file path=ppt/slides/_rels/slide15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53.xml"/><Relationship Id="rId1" Type="http://schemas.openxmlformats.org/officeDocument/2006/relationships/slideLayout" Target="../slideLayouts/slideLayout4.xml"/></Relationships>
</file>

<file path=ppt/slides/_rels/slide154.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54.xml"/><Relationship Id="rId1" Type="http://schemas.openxmlformats.org/officeDocument/2006/relationships/slideLayout" Target="../slideLayouts/slideLayout4.xml"/></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5.xml"/><Relationship Id="rId1" Type="http://schemas.openxmlformats.org/officeDocument/2006/relationships/slideLayout" Target="../slideLayouts/slideLayout4.xml"/></Relationships>
</file>

<file path=ppt/slides/_rels/slide156.xml.rels><?xml version="1.0" encoding="UTF-8" standalone="yes"?>
<Relationships xmlns="http://schemas.openxmlformats.org/package/2006/relationships"><Relationship Id="rId2" Type="http://schemas.openxmlformats.org/officeDocument/2006/relationships/notesSlide" Target="../notesSlides/notesSlide156.xml"/><Relationship Id="rId1" Type="http://schemas.openxmlformats.org/officeDocument/2006/relationships/slideLayout" Target="../slideLayouts/slideLayout4.xml"/></Relationships>
</file>

<file path=ppt/slides/_rels/slide157.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57.xml"/><Relationship Id="rId1" Type="http://schemas.openxmlformats.org/officeDocument/2006/relationships/slideLayout" Target="../slideLayouts/slideLayout4.xml"/></Relationships>
</file>

<file path=ppt/slides/_rels/slide158.xml.rels><?xml version="1.0" encoding="UTF-8" standalone="yes"?>
<Relationships xmlns="http://schemas.openxmlformats.org/package/2006/relationships"><Relationship Id="rId2" Type="http://schemas.openxmlformats.org/officeDocument/2006/relationships/notesSlide" Target="../notesSlides/notesSlide158.xml"/><Relationship Id="rId1" Type="http://schemas.openxmlformats.org/officeDocument/2006/relationships/slideLayout" Target="../slideLayouts/slideLayout4.xml"/></Relationships>
</file>

<file path=ppt/slides/_rels/slide159.xml.rels><?xml version="1.0" encoding="UTF-8" standalone="yes"?>
<Relationships xmlns="http://schemas.openxmlformats.org/package/2006/relationships"><Relationship Id="rId2" Type="http://schemas.openxmlformats.org/officeDocument/2006/relationships/notesSlide" Target="../notesSlides/notesSlide159.xml"/><Relationship Id="rId1" Type="http://schemas.openxmlformats.org/officeDocument/2006/relationships/slideLayout" Target="../slideLayouts/slideLayout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60.xml.rels><?xml version="1.0" encoding="UTF-8" standalone="yes"?>
<Relationships xmlns="http://schemas.openxmlformats.org/package/2006/relationships"><Relationship Id="rId2" Type="http://schemas.openxmlformats.org/officeDocument/2006/relationships/notesSlide" Target="../notesSlides/notesSlide160.xml"/><Relationship Id="rId1" Type="http://schemas.openxmlformats.org/officeDocument/2006/relationships/slideLayout" Target="../slideLayouts/slideLayout4.xml"/></Relationships>
</file>

<file path=ppt/slides/_rels/slide161.xml.rels><?xml version="1.0" encoding="UTF-8" standalone="yes"?>
<Relationships xmlns="http://schemas.openxmlformats.org/package/2006/relationships"><Relationship Id="rId2" Type="http://schemas.openxmlformats.org/officeDocument/2006/relationships/notesSlide" Target="../notesSlides/notesSlide161.xml"/><Relationship Id="rId1" Type="http://schemas.openxmlformats.org/officeDocument/2006/relationships/slideLayout" Target="../slideLayouts/slideLayout4.xml"/></Relationships>
</file>

<file path=ppt/slides/_rels/slide162.xml.rels><?xml version="1.0" encoding="UTF-8" standalone="yes"?>
<Relationships xmlns="http://schemas.openxmlformats.org/package/2006/relationships"><Relationship Id="rId2" Type="http://schemas.openxmlformats.org/officeDocument/2006/relationships/notesSlide" Target="../notesSlides/notesSlide162.xml"/><Relationship Id="rId1" Type="http://schemas.openxmlformats.org/officeDocument/2006/relationships/slideLayout" Target="../slideLayouts/slideLayout4.xml"/></Relationships>
</file>

<file path=ppt/slides/_rels/slide16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63.xml"/><Relationship Id="rId1" Type="http://schemas.openxmlformats.org/officeDocument/2006/relationships/slideLayout" Target="../slideLayouts/slideLayout4.xml"/></Relationships>
</file>

<file path=ppt/slides/_rels/slide164.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4.xml"/></Relationships>
</file>

<file path=ppt/slides/_rels/slide165.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4.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4.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67.xml"/><Relationship Id="rId1" Type="http://schemas.openxmlformats.org/officeDocument/2006/relationships/slideLayout" Target="../slideLayouts/slideLayout4.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8.xml"/><Relationship Id="rId1" Type="http://schemas.openxmlformats.org/officeDocument/2006/relationships/slideLayout" Target="../slideLayouts/slideLayout4.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170.xml.rels><?xml version="1.0" encoding="UTF-8" standalone="yes"?>
<Relationships xmlns="http://schemas.openxmlformats.org/package/2006/relationships"><Relationship Id="rId2" Type="http://schemas.openxmlformats.org/officeDocument/2006/relationships/notesSlide" Target="../notesSlides/notesSlide170.xml"/><Relationship Id="rId1" Type="http://schemas.openxmlformats.org/officeDocument/2006/relationships/slideLayout" Target="../slideLayouts/slideLayout4.xml"/></Relationships>
</file>

<file path=ppt/slides/_rels/slide171.xml.rels><?xml version="1.0" encoding="UTF-8" standalone="yes"?>
<Relationships xmlns="http://schemas.openxmlformats.org/package/2006/relationships"><Relationship Id="rId2" Type="http://schemas.openxmlformats.org/officeDocument/2006/relationships/notesSlide" Target="../notesSlides/notesSlide171.xml"/><Relationship Id="rId1" Type="http://schemas.openxmlformats.org/officeDocument/2006/relationships/slideLayout" Target="../slideLayouts/slideLayout4.xml"/></Relationships>
</file>

<file path=ppt/slides/_rels/slide17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72.xml"/><Relationship Id="rId1" Type="http://schemas.openxmlformats.org/officeDocument/2006/relationships/slideLayout" Target="../slideLayouts/slideLayout4.xml"/></Relationships>
</file>

<file path=ppt/slides/_rels/slide17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73.xml"/><Relationship Id="rId1" Type="http://schemas.openxmlformats.org/officeDocument/2006/relationships/slideLayout" Target="../slideLayouts/slideLayout4.xml"/></Relationships>
</file>

<file path=ppt/slides/_rels/slide174.xml.rels><?xml version="1.0" encoding="UTF-8" standalone="yes"?>
<Relationships xmlns="http://schemas.openxmlformats.org/package/2006/relationships"><Relationship Id="rId2" Type="http://schemas.openxmlformats.org/officeDocument/2006/relationships/notesSlide" Target="../notesSlides/notesSlide174.xml"/><Relationship Id="rId1" Type="http://schemas.openxmlformats.org/officeDocument/2006/relationships/slideLayout" Target="../slideLayouts/slideLayout4.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75.xml"/><Relationship Id="rId1" Type="http://schemas.openxmlformats.org/officeDocument/2006/relationships/slideLayout" Target="../slideLayouts/slideLayout4.xml"/></Relationships>
</file>

<file path=ppt/slides/_rels/slide17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76.xml"/><Relationship Id="rId1" Type="http://schemas.openxmlformats.org/officeDocument/2006/relationships/slideLayout" Target="../slideLayouts/slideLayout4.xml"/></Relationships>
</file>

<file path=ppt/slides/_rels/slide177.xml.rels><?xml version="1.0" encoding="UTF-8" standalone="yes"?>
<Relationships xmlns="http://schemas.openxmlformats.org/package/2006/relationships"><Relationship Id="rId2" Type="http://schemas.openxmlformats.org/officeDocument/2006/relationships/notesSlide" Target="../notesSlides/notesSlide177.xml"/><Relationship Id="rId1" Type="http://schemas.openxmlformats.org/officeDocument/2006/relationships/slideLayout" Target="../slideLayouts/slideLayout4.xml"/></Relationships>
</file>

<file path=ppt/slides/_rels/slide178.xml.rels><?xml version="1.0" encoding="UTF-8" standalone="yes"?>
<Relationships xmlns="http://schemas.openxmlformats.org/package/2006/relationships"><Relationship Id="rId2" Type="http://schemas.openxmlformats.org/officeDocument/2006/relationships/notesSlide" Target="../notesSlides/notesSlide178.xml"/><Relationship Id="rId1" Type="http://schemas.openxmlformats.org/officeDocument/2006/relationships/slideLayout" Target="../slideLayouts/slideLayout4.xml"/></Relationships>
</file>

<file path=ppt/slides/_rels/slide179.xml.rels><?xml version="1.0" encoding="UTF-8" standalone="yes"?>
<Relationships xmlns="http://schemas.openxmlformats.org/package/2006/relationships"><Relationship Id="rId2" Type="http://schemas.openxmlformats.org/officeDocument/2006/relationships/notesSlide" Target="../notesSlides/notesSlide179.xml"/><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180.xml.rels><?xml version="1.0" encoding="UTF-8" standalone="yes"?>
<Relationships xmlns="http://schemas.openxmlformats.org/package/2006/relationships"><Relationship Id="rId2" Type="http://schemas.openxmlformats.org/officeDocument/2006/relationships/notesSlide" Target="../notesSlides/notesSlide180.xml"/><Relationship Id="rId1" Type="http://schemas.openxmlformats.org/officeDocument/2006/relationships/slideLayout" Target="../slideLayouts/slideLayout4.xml"/></Relationships>
</file>

<file path=ppt/slides/_rels/slide18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81.xml"/><Relationship Id="rId1" Type="http://schemas.openxmlformats.org/officeDocument/2006/relationships/slideLayout" Target="../slideLayouts/slideLayout4.xml"/></Relationships>
</file>

<file path=ppt/slides/_rels/slide18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82.xml"/><Relationship Id="rId1" Type="http://schemas.openxmlformats.org/officeDocument/2006/relationships/slideLayout" Target="../slideLayouts/slideLayout4.xml"/></Relationships>
</file>

<file path=ppt/slides/_rels/slide183.xml.rels><?xml version="1.0" encoding="UTF-8" standalone="yes"?>
<Relationships xmlns="http://schemas.openxmlformats.org/package/2006/relationships"><Relationship Id="rId2" Type="http://schemas.openxmlformats.org/officeDocument/2006/relationships/notesSlide" Target="../notesSlides/notesSlide183.xml"/><Relationship Id="rId1" Type="http://schemas.openxmlformats.org/officeDocument/2006/relationships/slideLayout" Target="../slideLayouts/slideLayout4.xml"/></Relationships>
</file>

<file path=ppt/slides/_rels/slide184.xml.rels><?xml version="1.0" encoding="UTF-8" standalone="yes"?>
<Relationships xmlns="http://schemas.openxmlformats.org/package/2006/relationships"><Relationship Id="rId2" Type="http://schemas.openxmlformats.org/officeDocument/2006/relationships/notesSlide" Target="../notesSlides/notesSlide184.xml"/><Relationship Id="rId1" Type="http://schemas.openxmlformats.org/officeDocument/2006/relationships/slideLayout" Target="../slideLayouts/slideLayout4.xml"/></Relationships>
</file>

<file path=ppt/slides/_rels/slide185.xml.rels><?xml version="1.0" encoding="UTF-8" standalone="yes"?>
<Relationships xmlns="http://schemas.openxmlformats.org/package/2006/relationships"><Relationship Id="rId2" Type="http://schemas.openxmlformats.org/officeDocument/2006/relationships/notesSlide" Target="../notesSlides/notesSlide185.xml"/><Relationship Id="rId1" Type="http://schemas.openxmlformats.org/officeDocument/2006/relationships/slideLayout" Target="../slideLayouts/slideLayout4.xml"/></Relationships>
</file>

<file path=ppt/slides/_rels/slide186.xml.rels><?xml version="1.0" encoding="UTF-8" standalone="yes"?>
<Relationships xmlns="http://schemas.openxmlformats.org/package/2006/relationships"><Relationship Id="rId2" Type="http://schemas.openxmlformats.org/officeDocument/2006/relationships/notesSlide" Target="../notesSlides/notesSlide186.xml"/><Relationship Id="rId1" Type="http://schemas.openxmlformats.org/officeDocument/2006/relationships/slideLayout" Target="../slideLayouts/slideLayout4.xml"/></Relationships>
</file>

<file path=ppt/slides/_rels/slide187.xml.rels><?xml version="1.0" encoding="UTF-8" standalone="yes"?>
<Relationships xmlns="http://schemas.openxmlformats.org/package/2006/relationships"><Relationship Id="rId2" Type="http://schemas.openxmlformats.org/officeDocument/2006/relationships/notesSlide" Target="../notesSlides/notesSlide187.xml"/><Relationship Id="rId1" Type="http://schemas.openxmlformats.org/officeDocument/2006/relationships/slideLayout" Target="../slideLayouts/slideLayout4.xml"/></Relationships>
</file>

<file path=ppt/slides/_rels/slide188.xml.rels><?xml version="1.0" encoding="UTF-8" standalone="yes"?>
<Relationships xmlns="http://schemas.openxmlformats.org/package/2006/relationships"><Relationship Id="rId2" Type="http://schemas.openxmlformats.org/officeDocument/2006/relationships/notesSlide" Target="../notesSlides/notesSlide188.xml"/><Relationship Id="rId1" Type="http://schemas.openxmlformats.org/officeDocument/2006/relationships/slideLayout" Target="../slideLayouts/slideLayout4.xml"/></Relationships>
</file>

<file path=ppt/slides/_rels/slide189.xml.rels><?xml version="1.0" encoding="UTF-8" standalone="yes"?>
<Relationships xmlns="http://schemas.openxmlformats.org/package/2006/relationships"><Relationship Id="rId2" Type="http://schemas.openxmlformats.org/officeDocument/2006/relationships/notesSlide" Target="../notesSlides/notesSlide189.xml"/><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4.xml"/></Relationships>
</file>

<file path=ppt/slides/_rels/slide19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90.xml"/><Relationship Id="rId1" Type="http://schemas.openxmlformats.org/officeDocument/2006/relationships/slideLayout" Target="../slideLayouts/slideLayout4.xml"/></Relationships>
</file>

<file path=ppt/slides/_rels/slide191.xml.rels><?xml version="1.0" encoding="UTF-8" standalone="yes"?>
<Relationships xmlns="http://schemas.openxmlformats.org/package/2006/relationships"><Relationship Id="rId2" Type="http://schemas.openxmlformats.org/officeDocument/2006/relationships/notesSlide" Target="../notesSlides/notesSlide191.xml"/><Relationship Id="rId1" Type="http://schemas.openxmlformats.org/officeDocument/2006/relationships/slideLayout" Target="../slideLayouts/slideLayout4.xml"/></Relationships>
</file>

<file path=ppt/slides/_rels/slide19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92.xml"/><Relationship Id="rId1" Type="http://schemas.openxmlformats.org/officeDocument/2006/relationships/slideLayout" Target="../slideLayouts/slideLayout4.xml"/></Relationships>
</file>

<file path=ppt/slides/_rels/slide193.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93.xml"/><Relationship Id="rId1" Type="http://schemas.openxmlformats.org/officeDocument/2006/relationships/slideLayout" Target="../slideLayouts/slideLayout4.xml"/></Relationships>
</file>

<file path=ppt/slides/_rels/slide194.xml.rels><?xml version="1.0" encoding="UTF-8" standalone="yes"?>
<Relationships xmlns="http://schemas.openxmlformats.org/package/2006/relationships"><Relationship Id="rId2" Type="http://schemas.openxmlformats.org/officeDocument/2006/relationships/notesSlide" Target="../notesSlides/notesSlide194.xml"/><Relationship Id="rId1" Type="http://schemas.openxmlformats.org/officeDocument/2006/relationships/slideLayout" Target="../slideLayouts/slideLayout4.xml"/></Relationships>
</file>

<file path=ppt/slides/_rels/slide19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195.xml"/><Relationship Id="rId1" Type="http://schemas.openxmlformats.org/officeDocument/2006/relationships/slideLayout" Target="../slideLayouts/slideLayout4.xml"/></Relationships>
</file>

<file path=ppt/slides/_rels/slide196.xml.rels><?xml version="1.0" encoding="UTF-8" standalone="yes"?>
<Relationships xmlns="http://schemas.openxmlformats.org/package/2006/relationships"><Relationship Id="rId2" Type="http://schemas.openxmlformats.org/officeDocument/2006/relationships/notesSlide" Target="../notesSlides/notesSlide196.xml"/><Relationship Id="rId1" Type="http://schemas.openxmlformats.org/officeDocument/2006/relationships/slideLayout" Target="../slideLayouts/slideLayout4.xml"/></Relationships>
</file>

<file path=ppt/slides/_rels/slide197.xml.rels><?xml version="1.0" encoding="UTF-8" standalone="yes"?>
<Relationships xmlns="http://schemas.openxmlformats.org/package/2006/relationships"><Relationship Id="rId2" Type="http://schemas.openxmlformats.org/officeDocument/2006/relationships/notesSlide" Target="../notesSlides/notesSlide197.xml"/><Relationship Id="rId1" Type="http://schemas.openxmlformats.org/officeDocument/2006/relationships/slideLayout" Target="../slideLayouts/slideLayout4.xml"/></Relationships>
</file>

<file path=ppt/slides/_rels/slide198.xml.rels><?xml version="1.0" encoding="UTF-8" standalone="yes"?>
<Relationships xmlns="http://schemas.openxmlformats.org/package/2006/relationships"><Relationship Id="rId2" Type="http://schemas.openxmlformats.org/officeDocument/2006/relationships/notesSlide" Target="../notesSlides/notesSlide198.xml"/><Relationship Id="rId1" Type="http://schemas.openxmlformats.org/officeDocument/2006/relationships/slideLayout" Target="../slideLayouts/slideLayout4.xml"/></Relationships>
</file>

<file path=ppt/slides/_rels/slide199.xml.rels><?xml version="1.0" encoding="UTF-8" standalone="yes"?>
<Relationships xmlns="http://schemas.openxmlformats.org/package/2006/relationships"><Relationship Id="rId2" Type="http://schemas.openxmlformats.org/officeDocument/2006/relationships/notesSlide" Target="../notesSlides/notesSlide199.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200.xml.rels><?xml version="1.0" encoding="UTF-8" standalone="yes"?>
<Relationships xmlns="http://schemas.openxmlformats.org/package/2006/relationships"><Relationship Id="rId2" Type="http://schemas.openxmlformats.org/officeDocument/2006/relationships/notesSlide" Target="../notesSlides/notesSlide200.xml"/><Relationship Id="rId1" Type="http://schemas.openxmlformats.org/officeDocument/2006/relationships/slideLayout" Target="../slideLayouts/slideLayout4.xml"/></Relationships>
</file>

<file path=ppt/slides/_rels/slide20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01.xml"/><Relationship Id="rId1" Type="http://schemas.openxmlformats.org/officeDocument/2006/relationships/slideLayout" Target="../slideLayouts/slideLayout4.xml"/></Relationships>
</file>

<file path=ppt/slides/_rels/slide202.xml.rels><?xml version="1.0" encoding="UTF-8" standalone="yes"?>
<Relationships xmlns="http://schemas.openxmlformats.org/package/2006/relationships"><Relationship Id="rId2" Type="http://schemas.openxmlformats.org/officeDocument/2006/relationships/notesSlide" Target="../notesSlides/notesSlide202.xml"/><Relationship Id="rId1" Type="http://schemas.openxmlformats.org/officeDocument/2006/relationships/slideLayout" Target="../slideLayouts/slideLayout4.xml"/></Relationships>
</file>

<file path=ppt/slides/_rels/slide203.xml.rels><?xml version="1.0" encoding="UTF-8" standalone="yes"?>
<Relationships xmlns="http://schemas.openxmlformats.org/package/2006/relationships"><Relationship Id="rId2" Type="http://schemas.openxmlformats.org/officeDocument/2006/relationships/notesSlide" Target="../notesSlides/notesSlide203.xml"/><Relationship Id="rId1" Type="http://schemas.openxmlformats.org/officeDocument/2006/relationships/slideLayout" Target="../slideLayouts/slideLayout4.xml"/></Relationships>
</file>

<file path=ppt/slides/_rels/slide204.xml.rels><?xml version="1.0" encoding="UTF-8" standalone="yes"?>
<Relationships xmlns="http://schemas.openxmlformats.org/package/2006/relationships"><Relationship Id="rId2" Type="http://schemas.openxmlformats.org/officeDocument/2006/relationships/notesSlide" Target="../notesSlides/notesSlide204.xml"/><Relationship Id="rId1" Type="http://schemas.openxmlformats.org/officeDocument/2006/relationships/slideLayout" Target="../slideLayouts/slideLayout4.xml"/></Relationships>
</file>

<file path=ppt/slides/_rels/slide205.xml.rels><?xml version="1.0" encoding="UTF-8" standalone="yes"?>
<Relationships xmlns="http://schemas.openxmlformats.org/package/2006/relationships"><Relationship Id="rId2" Type="http://schemas.openxmlformats.org/officeDocument/2006/relationships/notesSlide" Target="../notesSlides/notesSlide205.xml"/><Relationship Id="rId1" Type="http://schemas.openxmlformats.org/officeDocument/2006/relationships/slideLayout" Target="../slideLayouts/slideLayout4.xml"/></Relationships>
</file>

<file path=ppt/slides/_rels/slide206.xml.rels><?xml version="1.0" encoding="UTF-8" standalone="yes"?>
<Relationships xmlns="http://schemas.openxmlformats.org/package/2006/relationships"><Relationship Id="rId2" Type="http://schemas.openxmlformats.org/officeDocument/2006/relationships/notesSlide" Target="../notesSlides/notesSlide206.xml"/><Relationship Id="rId1" Type="http://schemas.openxmlformats.org/officeDocument/2006/relationships/slideLayout" Target="../slideLayouts/slideLayout4.xml"/></Relationships>
</file>

<file path=ppt/slides/_rels/slide207.xml.rels><?xml version="1.0" encoding="UTF-8" standalone="yes"?>
<Relationships xmlns="http://schemas.openxmlformats.org/package/2006/relationships"><Relationship Id="rId2" Type="http://schemas.openxmlformats.org/officeDocument/2006/relationships/notesSlide" Target="../notesSlides/notesSlide207.xml"/><Relationship Id="rId1" Type="http://schemas.openxmlformats.org/officeDocument/2006/relationships/slideLayout" Target="../slideLayouts/slideLayout4.xml"/></Relationships>
</file>

<file path=ppt/slides/_rels/slide20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08.xml"/><Relationship Id="rId1" Type="http://schemas.openxmlformats.org/officeDocument/2006/relationships/slideLayout" Target="../slideLayouts/slideLayout4.xml"/></Relationships>
</file>

<file path=ppt/slides/_rels/slide20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09.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4.xml"/></Relationships>
</file>

<file path=ppt/slides/_rels/slide210.xml.rels><?xml version="1.0" encoding="UTF-8" standalone="yes"?>
<Relationships xmlns="http://schemas.openxmlformats.org/package/2006/relationships"><Relationship Id="rId2" Type="http://schemas.openxmlformats.org/officeDocument/2006/relationships/notesSlide" Target="../notesSlides/notesSlide210.xml"/><Relationship Id="rId1" Type="http://schemas.openxmlformats.org/officeDocument/2006/relationships/slideLayout" Target="../slideLayouts/slideLayout4.xml"/></Relationships>
</file>

<file path=ppt/slides/_rels/slide211.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11.xml"/><Relationship Id="rId1" Type="http://schemas.openxmlformats.org/officeDocument/2006/relationships/slideLayout" Target="../slideLayouts/slideLayout4.xml"/></Relationships>
</file>

<file path=ppt/slides/_rels/slide212.xml.rels><?xml version="1.0" encoding="UTF-8" standalone="yes"?>
<Relationships xmlns="http://schemas.openxmlformats.org/package/2006/relationships"><Relationship Id="rId2" Type="http://schemas.openxmlformats.org/officeDocument/2006/relationships/notesSlide" Target="../notesSlides/notesSlide212.xml"/><Relationship Id="rId1" Type="http://schemas.openxmlformats.org/officeDocument/2006/relationships/slideLayout" Target="../slideLayouts/slideLayout4.xml"/></Relationships>
</file>

<file path=ppt/slides/_rels/slide213.xml.rels><?xml version="1.0" encoding="UTF-8" standalone="yes"?>
<Relationships xmlns="http://schemas.openxmlformats.org/package/2006/relationships"><Relationship Id="rId2" Type="http://schemas.openxmlformats.org/officeDocument/2006/relationships/notesSlide" Target="../notesSlides/notesSlide213.xml"/><Relationship Id="rId1" Type="http://schemas.openxmlformats.org/officeDocument/2006/relationships/slideLayout" Target="../slideLayouts/slideLayout4.xml"/></Relationships>
</file>

<file path=ppt/slides/_rels/slide214.xml.rels><?xml version="1.0" encoding="UTF-8" standalone="yes"?>
<Relationships xmlns="http://schemas.openxmlformats.org/package/2006/relationships"><Relationship Id="rId2" Type="http://schemas.openxmlformats.org/officeDocument/2006/relationships/notesSlide" Target="../notesSlides/notesSlide214.xml"/><Relationship Id="rId1" Type="http://schemas.openxmlformats.org/officeDocument/2006/relationships/slideLayout" Target="../slideLayouts/slideLayout4.xml"/></Relationships>
</file>

<file path=ppt/slides/_rels/slide215.xml.rels><?xml version="1.0" encoding="UTF-8" standalone="yes"?>
<Relationships xmlns="http://schemas.openxmlformats.org/package/2006/relationships"><Relationship Id="rId2" Type="http://schemas.openxmlformats.org/officeDocument/2006/relationships/notesSlide" Target="../notesSlides/notesSlide215.xml"/><Relationship Id="rId1" Type="http://schemas.openxmlformats.org/officeDocument/2006/relationships/slideLayout" Target="../slideLayouts/slideLayout4.xml"/></Relationships>
</file>

<file path=ppt/slides/_rels/slide216.xml.rels><?xml version="1.0" encoding="UTF-8" standalone="yes"?>
<Relationships xmlns="http://schemas.openxmlformats.org/package/2006/relationships"><Relationship Id="rId2" Type="http://schemas.openxmlformats.org/officeDocument/2006/relationships/notesSlide" Target="../notesSlides/notesSlide216.xml"/><Relationship Id="rId1" Type="http://schemas.openxmlformats.org/officeDocument/2006/relationships/slideLayout" Target="../slideLayouts/slideLayout4.xml"/></Relationships>
</file>

<file path=ppt/slides/_rels/slide21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17.xml"/><Relationship Id="rId1" Type="http://schemas.openxmlformats.org/officeDocument/2006/relationships/slideLayout" Target="../slideLayouts/slideLayout4.xml"/></Relationships>
</file>

<file path=ppt/slides/_rels/slide21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18.xml"/><Relationship Id="rId1" Type="http://schemas.openxmlformats.org/officeDocument/2006/relationships/slideLayout" Target="../slideLayouts/slideLayout4.xml"/></Relationships>
</file>

<file path=ppt/slides/_rels/slide219.xml.rels><?xml version="1.0" encoding="UTF-8" standalone="yes"?>
<Relationships xmlns="http://schemas.openxmlformats.org/package/2006/relationships"><Relationship Id="rId2" Type="http://schemas.openxmlformats.org/officeDocument/2006/relationships/notesSlide" Target="../notesSlides/notesSlide21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2.xml"/><Relationship Id="rId1" Type="http://schemas.openxmlformats.org/officeDocument/2006/relationships/slideLayout" Target="../slideLayouts/slideLayout4.xml"/></Relationships>
</file>

<file path=ppt/slides/_rels/slide220.xml.rels><?xml version="1.0" encoding="UTF-8" standalone="yes"?>
<Relationships xmlns="http://schemas.openxmlformats.org/package/2006/relationships"><Relationship Id="rId2" Type="http://schemas.openxmlformats.org/officeDocument/2006/relationships/notesSlide" Target="../notesSlides/notesSlide220.xml"/><Relationship Id="rId1" Type="http://schemas.openxmlformats.org/officeDocument/2006/relationships/slideLayout" Target="../slideLayouts/slideLayout4.xml"/></Relationships>
</file>

<file path=ppt/slides/_rels/slide221.xml.rels><?xml version="1.0" encoding="UTF-8" standalone="yes"?>
<Relationships xmlns="http://schemas.openxmlformats.org/package/2006/relationships"><Relationship Id="rId2" Type="http://schemas.openxmlformats.org/officeDocument/2006/relationships/notesSlide" Target="../notesSlides/notesSlide221.xml"/><Relationship Id="rId1" Type="http://schemas.openxmlformats.org/officeDocument/2006/relationships/slideLayout" Target="../slideLayouts/slideLayout4.xml"/></Relationships>
</file>

<file path=ppt/slides/_rels/slide222.xml.rels><?xml version="1.0" encoding="UTF-8" standalone="yes"?>
<Relationships xmlns="http://schemas.openxmlformats.org/package/2006/relationships"><Relationship Id="rId2" Type="http://schemas.openxmlformats.org/officeDocument/2006/relationships/notesSlide" Target="../notesSlides/notesSlide222.xml"/><Relationship Id="rId1" Type="http://schemas.openxmlformats.org/officeDocument/2006/relationships/slideLayout" Target="../slideLayouts/slideLayout4.xml"/></Relationships>
</file>

<file path=ppt/slides/_rels/slide223.xml.rels><?xml version="1.0" encoding="UTF-8" standalone="yes"?>
<Relationships xmlns="http://schemas.openxmlformats.org/package/2006/relationships"><Relationship Id="rId2" Type="http://schemas.openxmlformats.org/officeDocument/2006/relationships/notesSlide" Target="../notesSlides/notesSlide223.xml"/><Relationship Id="rId1" Type="http://schemas.openxmlformats.org/officeDocument/2006/relationships/slideLayout" Target="../slideLayouts/slideLayout4.xml"/></Relationships>
</file>

<file path=ppt/slides/_rels/slide224.xml.rels><?xml version="1.0" encoding="UTF-8" standalone="yes"?>
<Relationships xmlns="http://schemas.openxmlformats.org/package/2006/relationships"><Relationship Id="rId2" Type="http://schemas.openxmlformats.org/officeDocument/2006/relationships/notesSlide" Target="../notesSlides/notesSlide224.xml"/><Relationship Id="rId1" Type="http://schemas.openxmlformats.org/officeDocument/2006/relationships/slideLayout" Target="../slideLayouts/slideLayout4.xml"/></Relationships>
</file>

<file path=ppt/slides/_rels/slide225.xml.rels><?xml version="1.0" encoding="UTF-8" standalone="yes"?>
<Relationships xmlns="http://schemas.openxmlformats.org/package/2006/relationships"><Relationship Id="rId2" Type="http://schemas.openxmlformats.org/officeDocument/2006/relationships/notesSlide" Target="../notesSlides/notesSlide225.xml"/><Relationship Id="rId1" Type="http://schemas.openxmlformats.org/officeDocument/2006/relationships/slideLayout" Target="../slideLayouts/slideLayout4.xml"/></Relationships>
</file>

<file path=ppt/slides/_rels/slide226.xml.rels><?xml version="1.0" encoding="UTF-8" standalone="yes"?>
<Relationships xmlns="http://schemas.openxmlformats.org/package/2006/relationships"><Relationship Id="rId2" Type="http://schemas.openxmlformats.org/officeDocument/2006/relationships/notesSlide" Target="../notesSlides/notesSlide226.xml"/><Relationship Id="rId1" Type="http://schemas.openxmlformats.org/officeDocument/2006/relationships/slideLayout" Target="../slideLayouts/slideLayout4.xml"/></Relationships>
</file>

<file path=ppt/slides/_rels/slide227.xml.rels><?xml version="1.0" encoding="UTF-8" standalone="yes"?>
<Relationships xmlns="http://schemas.openxmlformats.org/package/2006/relationships"><Relationship Id="rId2" Type="http://schemas.openxmlformats.org/officeDocument/2006/relationships/notesSlide" Target="../notesSlides/notesSlide227.xml"/><Relationship Id="rId1" Type="http://schemas.openxmlformats.org/officeDocument/2006/relationships/slideLayout" Target="../slideLayouts/slideLayout4.xml"/></Relationships>
</file>

<file path=ppt/slides/_rels/slide22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28.xml"/><Relationship Id="rId1" Type="http://schemas.openxmlformats.org/officeDocument/2006/relationships/slideLayout" Target="../slideLayouts/slideLayout4.xml"/></Relationships>
</file>

<file path=ppt/slides/_rels/slide229.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29.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3.xml"/><Relationship Id="rId1" Type="http://schemas.openxmlformats.org/officeDocument/2006/relationships/slideLayout" Target="../slideLayouts/slideLayout4.xml"/></Relationships>
</file>

<file path=ppt/slides/_rels/slide230.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30.xml"/><Relationship Id="rId1" Type="http://schemas.openxmlformats.org/officeDocument/2006/relationships/slideLayout" Target="../slideLayouts/slideLayout4.xml"/></Relationships>
</file>

<file path=ppt/slides/_rels/slide231.xml.rels><?xml version="1.0" encoding="UTF-8" standalone="yes"?>
<Relationships xmlns="http://schemas.openxmlformats.org/package/2006/relationships"><Relationship Id="rId2" Type="http://schemas.openxmlformats.org/officeDocument/2006/relationships/notesSlide" Target="../notesSlides/notesSlide231.xml"/><Relationship Id="rId1" Type="http://schemas.openxmlformats.org/officeDocument/2006/relationships/slideLayout" Target="../slideLayouts/slideLayout4.xml"/></Relationships>
</file>

<file path=ppt/slides/_rels/slide232.xml.rels><?xml version="1.0" encoding="UTF-8" standalone="yes"?>
<Relationships xmlns="http://schemas.openxmlformats.org/package/2006/relationships"><Relationship Id="rId2" Type="http://schemas.openxmlformats.org/officeDocument/2006/relationships/notesSlide" Target="../notesSlides/notesSlide232.xml"/><Relationship Id="rId1" Type="http://schemas.openxmlformats.org/officeDocument/2006/relationships/slideLayout" Target="../slideLayouts/slideLayout4.xml"/></Relationships>
</file>

<file path=ppt/slides/_rels/slide23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33.xml"/><Relationship Id="rId1" Type="http://schemas.openxmlformats.org/officeDocument/2006/relationships/slideLayout" Target="../slideLayouts/slideLayout4.xml"/></Relationships>
</file>

<file path=ppt/slides/_rels/slide234.xml.rels><?xml version="1.0" encoding="UTF-8" standalone="yes"?>
<Relationships xmlns="http://schemas.openxmlformats.org/package/2006/relationships"><Relationship Id="rId2" Type="http://schemas.openxmlformats.org/officeDocument/2006/relationships/notesSlide" Target="../notesSlides/notesSlide234.xml"/><Relationship Id="rId1" Type="http://schemas.openxmlformats.org/officeDocument/2006/relationships/slideLayout" Target="../slideLayouts/slideLayout4.xml"/></Relationships>
</file>

<file path=ppt/slides/_rels/slide235.xml.rels><?xml version="1.0" encoding="UTF-8" standalone="yes"?>
<Relationships xmlns="http://schemas.openxmlformats.org/package/2006/relationships"><Relationship Id="rId2" Type="http://schemas.openxmlformats.org/officeDocument/2006/relationships/notesSlide" Target="../notesSlides/notesSlide235.xml"/><Relationship Id="rId1" Type="http://schemas.openxmlformats.org/officeDocument/2006/relationships/slideLayout" Target="../slideLayouts/slideLayout4.xml"/></Relationships>
</file>

<file path=ppt/slides/_rels/slide236.xml.rels><?xml version="1.0" encoding="UTF-8" standalone="yes"?>
<Relationships xmlns="http://schemas.openxmlformats.org/package/2006/relationships"><Relationship Id="rId2" Type="http://schemas.openxmlformats.org/officeDocument/2006/relationships/notesSlide" Target="../notesSlides/notesSlide236.xml"/><Relationship Id="rId1" Type="http://schemas.openxmlformats.org/officeDocument/2006/relationships/slideLayout" Target="../slideLayouts/slideLayout4.xml"/></Relationships>
</file>

<file path=ppt/slides/_rels/slide237.xml.rels><?xml version="1.0" encoding="UTF-8" standalone="yes"?>
<Relationships xmlns="http://schemas.openxmlformats.org/package/2006/relationships"><Relationship Id="rId2" Type="http://schemas.openxmlformats.org/officeDocument/2006/relationships/notesSlide" Target="../notesSlides/notesSlide237.xml"/><Relationship Id="rId1" Type="http://schemas.openxmlformats.org/officeDocument/2006/relationships/slideLayout" Target="../slideLayouts/slideLayout4.xml"/></Relationships>
</file>

<file path=ppt/slides/_rels/slide238.xml.rels><?xml version="1.0" encoding="UTF-8" standalone="yes"?>
<Relationships xmlns="http://schemas.openxmlformats.org/package/2006/relationships"><Relationship Id="rId2" Type="http://schemas.openxmlformats.org/officeDocument/2006/relationships/notesSlide" Target="../notesSlides/notesSlide238.xml"/><Relationship Id="rId1" Type="http://schemas.openxmlformats.org/officeDocument/2006/relationships/slideLayout" Target="../slideLayouts/slideLayout4.xml"/></Relationships>
</file>

<file path=ppt/slides/_rels/slide239.xml.rels><?xml version="1.0" encoding="UTF-8" standalone="yes"?>
<Relationships xmlns="http://schemas.openxmlformats.org/package/2006/relationships"><Relationship Id="rId2" Type="http://schemas.openxmlformats.org/officeDocument/2006/relationships/notesSlide" Target="../notesSlides/notesSlide239.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4.xml"/><Relationship Id="rId1" Type="http://schemas.openxmlformats.org/officeDocument/2006/relationships/slideLayout" Target="../slideLayouts/slideLayout4.xml"/></Relationships>
</file>

<file path=ppt/slides/_rels/slide240.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240.xml"/><Relationship Id="rId1" Type="http://schemas.openxmlformats.org/officeDocument/2006/relationships/slideLayout" Target="../slideLayouts/slideLayout4.xml"/></Relationships>
</file>

<file path=ppt/slides/_rels/slide241.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41.xml"/><Relationship Id="rId1" Type="http://schemas.openxmlformats.org/officeDocument/2006/relationships/slideLayout" Target="../slideLayouts/slideLayout4.xml"/></Relationships>
</file>

<file path=ppt/slides/_rels/slide242.xml.rels><?xml version="1.0" encoding="UTF-8" standalone="yes"?>
<Relationships xmlns="http://schemas.openxmlformats.org/package/2006/relationships"><Relationship Id="rId2" Type="http://schemas.openxmlformats.org/officeDocument/2006/relationships/notesSlide" Target="../notesSlides/notesSlide242.xml"/><Relationship Id="rId1" Type="http://schemas.openxmlformats.org/officeDocument/2006/relationships/slideLayout" Target="../slideLayouts/slideLayout4.xml"/></Relationships>
</file>

<file path=ppt/slides/_rels/slide243.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243.xml"/><Relationship Id="rId1" Type="http://schemas.openxmlformats.org/officeDocument/2006/relationships/slideLayout" Target="../slideLayouts/slideLayout4.xml"/></Relationships>
</file>

<file path=ppt/slides/_rels/slide244.xml.rels><?xml version="1.0" encoding="UTF-8" standalone="yes"?>
<Relationships xmlns="http://schemas.openxmlformats.org/package/2006/relationships"><Relationship Id="rId2" Type="http://schemas.openxmlformats.org/officeDocument/2006/relationships/notesSlide" Target="../notesSlides/notesSlide244.xml"/><Relationship Id="rId1" Type="http://schemas.openxmlformats.org/officeDocument/2006/relationships/slideLayout" Target="../slideLayouts/slideLayout4.xml"/></Relationships>
</file>

<file path=ppt/slides/_rels/slide245.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245.xml"/><Relationship Id="rId1" Type="http://schemas.openxmlformats.org/officeDocument/2006/relationships/slideLayout" Target="../slideLayouts/slideLayout4.xml"/></Relationships>
</file>

<file path=ppt/slides/_rels/slide246.xml.rels><?xml version="1.0" encoding="UTF-8" standalone="yes"?>
<Relationships xmlns="http://schemas.openxmlformats.org/package/2006/relationships"><Relationship Id="rId2" Type="http://schemas.openxmlformats.org/officeDocument/2006/relationships/notesSlide" Target="../notesSlides/notesSlide246.xml"/><Relationship Id="rId1" Type="http://schemas.openxmlformats.org/officeDocument/2006/relationships/slideLayout" Target="../slideLayouts/slideLayout4.xml"/></Relationships>
</file>

<file path=ppt/slides/_rels/slide247.xml.rels><?xml version="1.0" encoding="UTF-8" standalone="yes"?>
<Relationships xmlns="http://schemas.openxmlformats.org/package/2006/relationships"><Relationship Id="rId2" Type="http://schemas.openxmlformats.org/officeDocument/2006/relationships/notesSlide" Target="../notesSlides/notesSlide247.xml"/><Relationship Id="rId1" Type="http://schemas.openxmlformats.org/officeDocument/2006/relationships/slideLayout" Target="../slideLayouts/slideLayout4.xml"/></Relationships>
</file>

<file path=ppt/slides/_rels/slide248.xml.rels><?xml version="1.0" encoding="UTF-8" standalone="yes"?>
<Relationships xmlns="http://schemas.openxmlformats.org/package/2006/relationships"><Relationship Id="rId2" Type="http://schemas.openxmlformats.org/officeDocument/2006/relationships/notesSlide" Target="../notesSlides/notesSlide248.xml"/><Relationship Id="rId1" Type="http://schemas.openxmlformats.org/officeDocument/2006/relationships/slideLayout" Target="../slideLayouts/slideLayout4.xml"/></Relationships>
</file>

<file path=ppt/slides/_rels/slide249.xml.rels><?xml version="1.0" encoding="UTF-8" standalone="yes"?>
<Relationships xmlns="http://schemas.openxmlformats.org/package/2006/relationships"><Relationship Id="rId2" Type="http://schemas.openxmlformats.org/officeDocument/2006/relationships/notesSlide" Target="../notesSlides/notesSlide249.xml"/><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50.xml.rels><?xml version="1.0" encoding="UTF-8" standalone="yes"?>
<Relationships xmlns="http://schemas.openxmlformats.org/package/2006/relationships"><Relationship Id="rId2" Type="http://schemas.openxmlformats.org/officeDocument/2006/relationships/notesSlide" Target="../notesSlides/notesSlide250.xml"/><Relationship Id="rId1" Type="http://schemas.openxmlformats.org/officeDocument/2006/relationships/slideLayout" Target="../slideLayouts/slideLayout4.xml"/></Relationships>
</file>

<file path=ppt/slides/_rels/slide251.xml.rels><?xml version="1.0" encoding="UTF-8" standalone="yes"?>
<Relationships xmlns="http://schemas.openxmlformats.org/package/2006/relationships"><Relationship Id="rId2" Type="http://schemas.openxmlformats.org/officeDocument/2006/relationships/notesSlide" Target="../notesSlides/notesSlide251.xml"/><Relationship Id="rId1" Type="http://schemas.openxmlformats.org/officeDocument/2006/relationships/slideLayout" Target="../slideLayouts/slideLayout4.xml"/></Relationships>
</file>

<file path=ppt/slides/_rels/slide252.xml.rels><?xml version="1.0" encoding="UTF-8" standalone="yes"?>
<Relationships xmlns="http://schemas.openxmlformats.org/package/2006/relationships"><Relationship Id="rId2" Type="http://schemas.openxmlformats.org/officeDocument/2006/relationships/notesSlide" Target="../notesSlides/notesSlide252.xml"/><Relationship Id="rId1" Type="http://schemas.openxmlformats.org/officeDocument/2006/relationships/slideLayout" Target="../slideLayouts/slideLayout4.xml"/></Relationships>
</file>

<file path=ppt/slides/_rels/slide253.xml.rels><?xml version="1.0" encoding="UTF-8" standalone="yes"?>
<Relationships xmlns="http://schemas.openxmlformats.org/package/2006/relationships"><Relationship Id="rId2" Type="http://schemas.openxmlformats.org/officeDocument/2006/relationships/notesSlide" Target="../notesSlides/notesSlide253.xml"/><Relationship Id="rId1" Type="http://schemas.openxmlformats.org/officeDocument/2006/relationships/slideLayout" Target="../slideLayouts/slideLayout4.xml"/></Relationships>
</file>

<file path=ppt/slides/_rels/slide25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254.xml"/><Relationship Id="rId1" Type="http://schemas.openxmlformats.org/officeDocument/2006/relationships/slideLayout" Target="../slideLayouts/slideLayout4.xml"/></Relationships>
</file>

<file path=ppt/slides/_rels/slide255.xml.rels><?xml version="1.0" encoding="UTF-8" standalone="yes"?>
<Relationships xmlns="http://schemas.openxmlformats.org/package/2006/relationships"><Relationship Id="rId2" Type="http://schemas.openxmlformats.org/officeDocument/2006/relationships/notesSlide" Target="../notesSlides/notesSlide255.xml"/><Relationship Id="rId1" Type="http://schemas.openxmlformats.org/officeDocument/2006/relationships/slideLayout" Target="../slideLayouts/slideLayout4.xml"/></Relationships>
</file>

<file path=ppt/slides/_rels/slide256.xml.rels><?xml version="1.0" encoding="UTF-8" standalone="yes"?>
<Relationships xmlns="http://schemas.openxmlformats.org/package/2006/relationships"><Relationship Id="rId2" Type="http://schemas.openxmlformats.org/officeDocument/2006/relationships/notesSlide" Target="../notesSlides/notesSlide256.xml"/><Relationship Id="rId1" Type="http://schemas.openxmlformats.org/officeDocument/2006/relationships/slideLayout" Target="../slideLayouts/slideLayout4.xml"/></Relationships>
</file>

<file path=ppt/slides/_rels/slide257.xml.rels><?xml version="1.0" encoding="UTF-8" standalone="yes"?>
<Relationships xmlns="http://schemas.openxmlformats.org/package/2006/relationships"><Relationship Id="rId2" Type="http://schemas.openxmlformats.org/officeDocument/2006/relationships/notesSlide" Target="../notesSlides/notesSlide257.xml"/><Relationship Id="rId1" Type="http://schemas.openxmlformats.org/officeDocument/2006/relationships/slideLayout" Target="../slideLayouts/slideLayout4.xml"/></Relationships>
</file>

<file path=ppt/slides/_rels/slide25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258.xml"/><Relationship Id="rId1" Type="http://schemas.openxmlformats.org/officeDocument/2006/relationships/slideLayout" Target="../slideLayouts/slideLayout4.xml"/></Relationships>
</file>

<file path=ppt/slides/_rels/slide259.xml.rels><?xml version="1.0" encoding="UTF-8" standalone="yes"?>
<Relationships xmlns="http://schemas.openxmlformats.org/package/2006/relationships"><Relationship Id="rId2" Type="http://schemas.openxmlformats.org/officeDocument/2006/relationships/notesSlide" Target="../notesSlides/notesSlide259.xml"/><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260.xml.rels><?xml version="1.0" encoding="UTF-8" standalone="yes"?>
<Relationships xmlns="http://schemas.openxmlformats.org/package/2006/relationships"><Relationship Id="rId2" Type="http://schemas.openxmlformats.org/officeDocument/2006/relationships/notesSlide" Target="../notesSlides/notesSlide260.xml"/><Relationship Id="rId1" Type="http://schemas.openxmlformats.org/officeDocument/2006/relationships/slideLayout" Target="../slideLayouts/slideLayout4.xml"/></Relationships>
</file>

<file path=ppt/slides/_rels/slide261.xml.rels><?xml version="1.0" encoding="UTF-8" standalone="yes"?>
<Relationships xmlns="http://schemas.openxmlformats.org/package/2006/relationships"><Relationship Id="rId2" Type="http://schemas.openxmlformats.org/officeDocument/2006/relationships/notesSlide" Target="../notesSlides/notesSlide261.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2.xml"/><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3.xml"/><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9.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1.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2.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3.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4.xml"/><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6.xml"/><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1.xml"/><Relationship Id="rId1" Type="http://schemas.openxmlformats.org/officeDocument/2006/relationships/slideLayout" Target="../slideLayouts/slideLayout4.xml"/></Relationships>
</file>

<file path=ppt/slides/_rels/slide5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2.xml"/><Relationship Id="rId1" Type="http://schemas.openxmlformats.org/officeDocument/2006/relationships/slideLayout" Target="../slideLayouts/slideLayout4.xml"/></Relationships>
</file>

<file path=ppt/slides/_rels/slide5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53.xml"/><Relationship Id="rId1" Type="http://schemas.openxmlformats.org/officeDocument/2006/relationships/slideLayout" Target="../slideLayouts/slideLayout4.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4.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4.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4.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4.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1.xml"/><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2.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3.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64.xml"/><Relationship Id="rId1" Type="http://schemas.openxmlformats.org/officeDocument/2006/relationships/slideLayout" Target="../slideLayouts/slideLayout4.xml"/></Relationships>
</file>

<file path=ppt/slides/_rels/slide6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65.xml"/><Relationship Id="rId1" Type="http://schemas.openxmlformats.org/officeDocument/2006/relationships/slideLayout" Target="../slideLayouts/slideLayout4.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6.xml"/><Relationship Id="rId1" Type="http://schemas.openxmlformats.org/officeDocument/2006/relationships/slideLayout" Target="../slideLayouts/slideLayout4.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7.xml"/><Relationship Id="rId1" Type="http://schemas.openxmlformats.org/officeDocument/2006/relationships/slideLayout" Target="../slideLayouts/slideLayout4.xml"/></Relationships>
</file>

<file path=ppt/slides/_rels/slide68.xml.rels><?xml version="1.0" encoding="UTF-8" standalone="yes"?>
<Relationships xmlns="http://schemas.openxmlformats.org/package/2006/relationships"><Relationship Id="rId2" Type="http://schemas.openxmlformats.org/officeDocument/2006/relationships/notesSlide" Target="../notesSlides/notesSlide68.xml"/><Relationship Id="rId1" Type="http://schemas.openxmlformats.org/officeDocument/2006/relationships/slideLayout" Target="../slideLayouts/slideLayout4.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9.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4.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4.xml"/></Relationships>
</file>

<file path=ppt/slides/_rels/slide72.xml.rels><?xml version="1.0" encoding="UTF-8" standalone="yes"?>
<Relationships xmlns="http://schemas.openxmlformats.org/package/2006/relationships"><Relationship Id="rId2" Type="http://schemas.openxmlformats.org/officeDocument/2006/relationships/notesSlide" Target="../notesSlides/notesSlide72.xml"/><Relationship Id="rId1" Type="http://schemas.openxmlformats.org/officeDocument/2006/relationships/slideLayout" Target="../slideLayouts/slideLayout4.xml"/></Relationships>
</file>

<file path=ppt/slides/_rels/slide73.xml.rels><?xml version="1.0" encoding="UTF-8" standalone="yes"?>
<Relationships xmlns="http://schemas.openxmlformats.org/package/2006/relationships"><Relationship Id="rId2" Type="http://schemas.openxmlformats.org/officeDocument/2006/relationships/notesSlide" Target="../notesSlides/notesSlide73.xml"/><Relationship Id="rId1" Type="http://schemas.openxmlformats.org/officeDocument/2006/relationships/slideLayout" Target="../slideLayouts/slideLayout4.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4.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4.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76.xml"/><Relationship Id="rId1" Type="http://schemas.openxmlformats.org/officeDocument/2006/relationships/slideLayout" Target="../slideLayouts/slideLayout4.xml"/></Relationships>
</file>

<file path=ppt/slides/_rels/slide7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77.xml"/><Relationship Id="rId1" Type="http://schemas.openxmlformats.org/officeDocument/2006/relationships/slideLayout" Target="../slideLayouts/slideLayout4.xml"/></Relationships>
</file>

<file path=ppt/slides/_rels/slide7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78.xml"/><Relationship Id="rId1" Type="http://schemas.openxmlformats.org/officeDocument/2006/relationships/slideLayout" Target="../slideLayouts/slideLayout4.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9.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80.xml.rels><?xml version="1.0" encoding="UTF-8" standalone="yes"?>
<Relationships xmlns="http://schemas.openxmlformats.org/package/2006/relationships"><Relationship Id="rId2" Type="http://schemas.openxmlformats.org/officeDocument/2006/relationships/notesSlide" Target="../notesSlides/notesSlide80.xml"/><Relationship Id="rId1" Type="http://schemas.openxmlformats.org/officeDocument/2006/relationships/slideLayout" Target="../slideLayouts/slideLayout4.xml"/></Relationships>
</file>

<file path=ppt/slides/_rels/slide81.xml.rels><?xml version="1.0" encoding="UTF-8" standalone="yes"?>
<Relationships xmlns="http://schemas.openxmlformats.org/package/2006/relationships"><Relationship Id="rId2" Type="http://schemas.openxmlformats.org/officeDocument/2006/relationships/notesSlide" Target="../notesSlides/notesSlide81.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82.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85.xml"/><Relationship Id="rId1" Type="http://schemas.openxmlformats.org/officeDocument/2006/relationships/slideLayout" Target="../slideLayouts/slideLayout4.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6.xml"/><Relationship Id="rId1" Type="http://schemas.openxmlformats.org/officeDocument/2006/relationships/slideLayout" Target="../slideLayouts/slideLayout4.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4.xml"/></Relationships>
</file>

<file path=ppt/slides/_rels/slide88.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88.xml"/><Relationship Id="rId1" Type="http://schemas.openxmlformats.org/officeDocument/2006/relationships/slideLayout" Target="../slideLayouts/slideLayout4.xml"/></Relationships>
</file>

<file path=ppt/slides/_rels/slide89.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4.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91.xml"/><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4.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4.xml"/></Relationships>
</file>

<file path=ppt/slides/_rels/slide94.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4.xml"/></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4.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4.xml"/></Relationships>
</file>

<file path=ppt/slides/_rels/slide97.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97.xml"/><Relationship Id="rId1" Type="http://schemas.openxmlformats.org/officeDocument/2006/relationships/slideLayout" Target="../slideLayouts/slideLayout4.xml"/></Relationships>
</file>

<file path=ppt/slides/_rels/slide98.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8.xml"/><Relationship Id="rId1" Type="http://schemas.openxmlformats.org/officeDocument/2006/relationships/slideLayout" Target="../slideLayouts/slideLayout4.xml"/></Relationships>
</file>

<file path=ppt/slides/_rels/slide99.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9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txBox="1">
            <a:spLocks/>
          </p:cNvSpPr>
          <p:nvPr/>
        </p:nvSpPr>
        <p:spPr>
          <a:xfrm>
            <a:off x="2843213" y="3708400"/>
            <a:ext cx="4752975" cy="657225"/>
          </a:xfrm>
          <a:prstGeom prst="rect">
            <a:avLst/>
          </a:prstGeom>
        </p:spPr>
        <p:txBody>
          <a:bodyPr>
            <a:normAutofit/>
          </a:bodyPr>
          <a:lstStyle/>
          <a:p>
            <a:pPr algn="ctr" fontAlgn="auto">
              <a:spcAft>
                <a:spcPts val="0"/>
              </a:spcAft>
              <a:defRPr/>
            </a:pPr>
            <a:r>
              <a:rPr lang="zh-CN" altLang="en-US" sz="3600" b="1" dirty="0">
                <a:latin typeface="黑体" pitchFamily="2" charset="-122"/>
                <a:ea typeface="黑体" pitchFamily="2" charset="-122"/>
                <a:cs typeface="+mj-cs"/>
              </a:rPr>
              <a:t>课标版  语文</a:t>
            </a:r>
          </a:p>
        </p:txBody>
      </p:sp>
      <p:sp>
        <p:nvSpPr>
          <p:cNvPr id="3" name="标题 1"/>
          <p:cNvSpPr txBox="1">
            <a:spLocks noChangeArrowheads="1"/>
          </p:cNvSpPr>
          <p:nvPr/>
        </p:nvSpPr>
        <p:spPr bwMode="auto">
          <a:xfrm>
            <a:off x="0" y="4787900"/>
            <a:ext cx="8748713" cy="500063"/>
          </a:xfrm>
          <a:prstGeom prst="rect">
            <a:avLst/>
          </a:prstGeom>
          <a:noFill/>
          <a:ln w="9525">
            <a:noFill/>
            <a:miter lim="800000"/>
            <a:headEnd/>
            <a:tailEnd/>
          </a:ln>
        </p:spPr>
        <p:txBody>
          <a:bodyPr anchor="ctr"/>
          <a:lstStyle/>
          <a:p>
            <a:pPr algn="ctr" eaLnBrk="0" fontAlgn="auto" latinLnBrk="1" hangingPunct="0">
              <a:lnSpc>
                <a:spcPct val="150000"/>
              </a:lnSpc>
              <a:spcBef>
                <a:spcPts val="0"/>
              </a:spcBef>
              <a:spcAft>
                <a:spcPts val="0"/>
              </a:spcAft>
              <a:defRPr/>
            </a:pPr>
            <a:r>
              <a:rPr lang="zh-CN" altLang="en-US" sz="3200" kern="0" dirty="0">
                <a:solidFill>
                  <a:srgbClr val="000000"/>
                </a:solidFill>
                <a:latin typeface="Times New Roman" pitchFamily="65" charset="-122"/>
                <a:ea typeface="宋体" pitchFamily="65" charset="-122"/>
              </a:rPr>
              <a:t>专题十二　实用类文本阅读(选考)</a:t>
            </a:r>
            <a:endParaRPr lang="zh-CN" altLang="en-US" sz="3200" dirty="0">
              <a:latin typeface="+mn-lt"/>
              <a:ea typeface="+mn-ea"/>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18589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2.朱东润的传记文学观是如何形成的?请结合材料简要分析。(6分)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3.作为带有学术性质的自传,本文有什么特点?请简要回答。(6分)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4.朱东润认为传记文学作品应如何刻画和评价传主?你是否同意他的观点?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请结合材料说明理由。(8分)</a:t>
            </a:r>
            <a:endParaRPr lang="zh-CN" altLang="en-US" dirty="0">
              <a:latin typeface="+mn-lt"/>
              <a:ea typeface="+mn-ea"/>
            </a:endParaRPr>
          </a:p>
        </p:txBody>
      </p:sp>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②1931年12月,梅贻琦在清华大学发表就职演讲,这篇立言名篇中可圈点者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极多。他说:“办学校,尤其是办大学,应有两种目的:一是研究学术,二是造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就人才。”他又说:“一个大学之所以为大学,全在于有没有好教授</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谓大学者,非谓有大楼之谓也,有大师之谓也。”能发表这样今天读来仍新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鲜的“重要讲话”的人,才算是真正了解了教育的意义——梅贻琦任校长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后,不到10年,清华的面貌便彻底改观,声名鹊起。</a:t>
            </a:r>
            <a:endParaRPr lang="zh-CN" altLang="en-US">
              <a:latin typeface="+mn-lt"/>
              <a:ea typeface="+mn-ea"/>
            </a:endParaRPr>
          </a:p>
        </p:txBody>
      </p:sp>
    </p:spTree>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③今天,我们可以随口列出清华很多杰出人物及其事迹,却很少提到梅贻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琦。这跟他的教育风格很有关系。梅贻琦用的是“黄老之治”,这种思想</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推崇黄帝时期的政治清明,发扬老子的清净俭约,奉行无为而治。“黄老之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治”希望人尽其才,故梅贻琦治校也信奉让每个人充分表达,只要提出有利</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于清华的建议,他就会颔首微笑“吾从众”;“黄老之治”奉行法度,故梅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贻琦尊崇科学,科学即法则;“黄老之治”奉行无己,故梅贻琦可以忘我地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去服务。他说,清华的教师出名、学术成果出名、优秀学生出名,而校长却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不必出名。</a:t>
            </a:r>
            <a:endParaRPr lang="zh-CN" altLang="en-US">
              <a:latin typeface="+mn-lt"/>
              <a:ea typeface="+mn-ea"/>
            </a:endParaRPr>
          </a:p>
        </p:txBody>
      </p:sp>
    </p:spTree>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④梅贻琦的寡言少语使一般人或以为他严肃,或以为他谦和,或以为他没有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主见。其实他并非不懂幽默,他的反应是才士也为之叫绝的。有人奇怪,那</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么多校长来来去去,为何独有他能在大师云集的清华立足,梅贻琦回答: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“大家倒这个,倒那个,就是没人愿意倒梅(霉)!”他的寡言也并非没人欣</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赏,陈寅恪就曾说:“假使一个政府的法令,可以和梅先生说话那样谨严,那</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样少,那个政府就是最理想的。”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⑤作为一名学养极厚的物理教授,他自幼熟读经史,背诵如流,曾对朋友笑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言:“假如有谁背诵古经传有错漏,我可以接背任何章节。”</a:t>
            </a:r>
            <a:endParaRPr lang="zh-CN" altLang="en-US">
              <a:latin typeface="+mn-lt"/>
              <a:ea typeface="+mn-ea"/>
            </a:endParaRPr>
          </a:p>
        </p:txBody>
      </p:sp>
    </p:spTree>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⑥不少人都能回忆起梅贻琦的律己。他做清华校长时,取消了原有的一些</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校长特权,不再让学校为他家中工人付工资,并拒绝领取包括手纸在内的一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切免费供应。1943年,梅贻琦的母亲去世,当天,同事建议他不开联大常委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会。他坚持照常:“不敢以吾之戚戚,影响众人问题也。”</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这样的例子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举不胜举。1941年,美国空军来华抗日,急需大量翻译,梅贻琦号召联大外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文系的男同学参军。1943年,他又动员所有应届四年级身体合格的男生去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当美军翻译官。在此期间,梅贻琦的儿子梅祖彦虽然还不到四年级,却提前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参军。女儿梅祖彤也随军做了护士。</a:t>
            </a:r>
            <a:endParaRPr lang="zh-CN" altLang="en-US">
              <a:latin typeface="+mn-lt"/>
              <a:ea typeface="+mn-ea"/>
            </a:endParaRPr>
          </a:p>
        </p:txBody>
      </p:sp>
    </p:spTree>
  </p:cSld>
  <p:clrMapOvr>
    <a:masterClrMapping/>
  </p:clrMapOvr>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⑦梅贻琦的风度令人难忘。学者何兆武在《上学记》中回忆:“</a:t>
            </a:r>
            <a:r>
              <a:rPr lang="zh-CN" altLang="en-US" sz="2012" u="sng" kern="0" dirty="0">
                <a:solidFill>
                  <a:srgbClr val="000000"/>
                </a:solidFill>
                <a:latin typeface="Times New Roman" pitchFamily="65" charset="-122"/>
                <a:ea typeface="宋体" pitchFamily="65" charset="-122"/>
              </a:rPr>
              <a:t>梅校长那</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时候五十好几了,可是极有绅士风度,平时总穿得很整齐,永远拿一把长长</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的弯把雨伞,走起路来非常稳重,甚至于拉警报的时候,周围人群乱哄哄,他</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还是不失仪容,安步当车慢慢地走,同时疏导学生</a:t>
            </a:r>
            <a:r>
              <a:rPr lang="zh-CN" altLang="en-US" sz="2012" kern="0" dirty="0">
                <a:solidFill>
                  <a:srgbClr val="000000"/>
                </a:solidFill>
                <a:latin typeface="Times New Roman"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⑧因工作繁重,梅贻琦积劳成疾,1960年被确诊罹患癌症。他终身从事教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育,毫无积蓄。新竹“国立”清华大学为其垫付一部分治疗费,医院又酌情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减少了一部分,还是不够。清华校友们商议募捐,半年间募集台币65万元。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躺在病床上的梅贻琦看到凝聚着爱心的募捐记录,“阅后半晌无语,后曾流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泪颔首”。</a:t>
            </a:r>
            <a:endParaRPr lang="zh-CN" altLang="en-US">
              <a:latin typeface="+mn-lt"/>
              <a:ea typeface="+mn-ea"/>
            </a:endParaRPr>
          </a:p>
        </p:txBody>
      </p:sp>
    </p:spTree>
  </p:cSld>
  <p:clrMapOvr>
    <a:masterClrMapping/>
  </p:clrMapOvr>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⑨1962年5月19日,梅贻琦溘然长逝。蒋介石特颁“勋昭作育”挽额一方,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“副总统”陈诚送的挽联是:“崇朴学以黜浮华,实大声宏,盛绩久为文苑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重;树良规而垂教泽,薪传火尽,道徽犹系国人思。”梅贻琦的墓前广植梅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花,刻石“梅园”,为于右任所书。清华海内外校友,每到新竹必去祭拜。</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当地人士每日清晨也去凭吊,十年如一日,成为新竹一景。教育家蒋梦麟曾</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说:“</a:t>
            </a:r>
            <a:r>
              <a:rPr lang="zh-CN" altLang="en-US" sz="2012" u="sng" kern="0" dirty="0">
                <a:solidFill>
                  <a:srgbClr val="000000"/>
                </a:solidFill>
                <a:latin typeface="Times New Roman" pitchFamily="65" charset="-122"/>
                <a:ea typeface="宋体" pitchFamily="65" charset="-122"/>
              </a:rPr>
              <a:t>中国崛起于近代文明国家之林,(梅贻琦)厥功之伟,莫之与京(争强比</a:t>
            </a:r>
            <a:r>
              <a:rPr>
                <a:latin typeface="+mn-lt"/>
                <a:ea typeface="+mn-ea"/>
              </a:rPr>
              <a:t/>
            </a:r>
            <a:br>
              <a:rPr>
                <a:latin typeface="+mn-lt"/>
                <a:ea typeface="+mn-ea"/>
              </a:rPr>
            </a:br>
            <a:r>
              <a:rPr lang="zh-CN" altLang="en-US" sz="2012" u="sng" kern="0" dirty="0">
                <a:solidFill>
                  <a:srgbClr val="000000"/>
                </a:solidFill>
                <a:latin typeface="Times New Roman" pitchFamily="65" charset="-122"/>
                <a:ea typeface="宋体" pitchFamily="65" charset="-122"/>
              </a:rPr>
              <a:t>胜)</a:t>
            </a:r>
            <a:r>
              <a:rPr lang="zh-CN" altLang="en-US" sz="2012" kern="0" dirty="0">
                <a:solidFill>
                  <a:srgbClr val="000000"/>
                </a:solidFill>
                <a:latin typeface="Times New Roman" pitchFamily="65" charset="-122"/>
                <a:ea typeface="宋体" pitchFamily="65" charset="-122"/>
              </a:rPr>
              <a:t>。”</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⑩梅贻琦之执掌清华,是清华之幸,也是中国之幸。</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(有删改)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文中两处画线句子皆为引用,请分析其作用。</a:t>
            </a:r>
            <a:endParaRPr lang="zh-CN" altLang="en-US">
              <a:latin typeface="+mn-lt"/>
              <a:ea typeface="+mn-ea"/>
            </a:endParaRPr>
          </a:p>
        </p:txBody>
      </p:sp>
    </p:spTree>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629" kern="0" spc="-204"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①引用何兆武的话突出梅贻琦即使在非常时期也极具绅士风</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度。②引用蒋梦麟对梅贻琦的评价,突出梅贻琦在近代历史上的巨大功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绩。③两处引用都从侧面丰富了传主形象,增强了传记的真实性。</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第一处引用重点抓住“梅校长</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极有绅士风度”“甚至于拉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警报的时候,</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他还是不失仪容”等语句理解其内容上的作用;第二处引</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用可结合第⑨段梅贻琦去世后人们对他的评价、祭拜、凭吊等内容,从突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出梅贻琦的贡献的角度理解其内容上的作用。传记中的引用,多为侧面表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现传主的内容,多有增强文本真实性的作用。</a:t>
            </a:r>
            <a:endParaRPr lang="zh-CN" altLang="en-US">
              <a:latin typeface="+mn-lt"/>
              <a:ea typeface="+mn-ea"/>
            </a:endParaRPr>
          </a:p>
        </p:txBody>
      </p:sp>
      <p:pic>
        <p:nvPicPr>
          <p:cNvPr id="222210" name="图片 3" descr="textimage58.jpeg"/>
          <p:cNvPicPr>
            <a:picLocks noChangeAspect="1"/>
          </p:cNvPicPr>
          <p:nvPr/>
        </p:nvPicPr>
        <p:blipFill>
          <a:blip r:embed="rId3"/>
          <a:srcRect/>
          <a:stretch>
            <a:fillRect/>
          </a:stretch>
        </p:blipFill>
        <p:spPr bwMode="auto">
          <a:xfrm>
            <a:off x="542925" y="1230313"/>
            <a:ext cx="180975" cy="190500"/>
          </a:xfrm>
          <a:prstGeom prst="rect">
            <a:avLst/>
          </a:prstGeom>
          <a:noFill/>
          <a:ln w="9525">
            <a:noFill/>
            <a:miter lim="800000"/>
            <a:headEnd/>
            <a:tailEnd/>
          </a:ln>
        </p:spPr>
      </p:pic>
      <p:pic>
        <p:nvPicPr>
          <p:cNvPr id="222211" name="图片 4" descr="textimage59.jpeg"/>
          <p:cNvPicPr>
            <a:picLocks noChangeAspect="1"/>
          </p:cNvPicPr>
          <p:nvPr/>
        </p:nvPicPr>
        <p:blipFill>
          <a:blip r:embed="rId3"/>
          <a:srcRect/>
          <a:stretch>
            <a:fillRect/>
          </a:stretch>
        </p:blipFill>
        <p:spPr bwMode="auto">
          <a:xfrm>
            <a:off x="542925" y="2667000"/>
            <a:ext cx="180975" cy="190500"/>
          </a:xfrm>
          <a:prstGeom prst="rect">
            <a:avLst/>
          </a:prstGeom>
          <a:noFill/>
          <a:ln w="9525">
            <a:noFill/>
            <a:miter lim="800000"/>
            <a:headEnd/>
            <a:tailEnd/>
          </a:ln>
        </p:spPr>
      </p:pic>
    </p:spTree>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角度二　把握文章结构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“文章结构”是文章思路的具体展现,指的是文章内部的组织和结构。包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括线索与脉络、层次与段落、过渡与照应、开头与结尾等。考点重点考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查把握段落之间相互联系的能力,以及把握文段内部结构层次的能力。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传记,多用顺叙的手法。一般是按传主的成长经历去安排,但也可以从一个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侧面或几个侧面来表现人物的魅力。背景材料通常会灵活穿插、巧妙安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排在文中。</a:t>
            </a:r>
            <a:endParaRPr lang="zh-CN" altLang="en-US" dirty="0">
              <a:latin typeface="+mn-lt"/>
              <a:ea typeface="+mn-ea"/>
            </a:endParaRPr>
          </a:p>
        </p:txBody>
      </p:sp>
    </p:spTree>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新闻,通常有固定的格式,一般包括标题、导语、主体三部分。标题,新颖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醒目,既可以使用单行标题,也可以使用多行标题(引题,多用以交代形势、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烘托气氛、说明背景等;正题,多用以对一则消息内容做高度概括;副题,多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用以概括重要事实、结果)。导语,凝练简明,概述要点,揭示主旨。主体,详</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述事件经过,根据需要采用顺叙、倒叙、合叙、分叙的手法。不过,值得注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意的是,现在也有不少新闻,打破了原有的固定模式,在结构上有所创新。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访谈,多用顺叙的手法,一般是一个连贯的过程,包括开头、主体、结尾三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个部分。开头,引起对方兴趣,积极进入主题;主体,根据进程,因势利导,充分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运用各种设问技巧,保证访谈顺利进行和内容的拓深、拓广;结尾,适当总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结,表示对受访者的感谢。</a:t>
            </a:r>
            <a:endParaRPr lang="zh-CN" altLang="en-US">
              <a:latin typeface="+mn-lt"/>
              <a:ea typeface="+mn-ea"/>
            </a:endParaRPr>
          </a:p>
        </p:txBody>
      </p:sp>
    </p:spTree>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7467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报告,通常也有固定的格式。一般由开头、主体和结尾三部分组成。开头,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就调查情况做简要的说明,比如调查的目的、对象、经过、时间、方式、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方法和结果等。主体,是充分表现主题的重要部分,或选用纵式(按调查顺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序或事件发展顺序),或选用横式(从不同角度或侧面),或选用对比式(将不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同的调查对象加以对比)结构展示调查内容。不过,主体部分无论采用什么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样的结构,都应该做到先后有序,主次分明,详略得当,层层深入,以更好地表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现主题。结尾或总结全文,深化主题;或展望未来,提出希望;或归纳主题,强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调意义。</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科普文章</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形式比较灵活。除了一些趣味性十足的曲折有致的科学小品</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一</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般的科普文章就和常见的说明文没有大的区别。常见的结构有</a:t>
            </a:r>
            <a:r>
              <a:rPr lang="en-US" altLang="zh-CN" kern="0" dirty="0">
                <a:solidFill>
                  <a:srgbClr val="000000"/>
                </a:solidFill>
                <a:latin typeface="Times New Roman" pitchFamily="65" charset="-122"/>
                <a:ea typeface="宋体" pitchFamily="65" charset="-122"/>
              </a:rPr>
              <a:t>:①</a:t>
            </a:r>
            <a:r>
              <a:rPr lang="zh-CN" altLang="en-US" kern="0" dirty="0">
                <a:solidFill>
                  <a:srgbClr val="000000"/>
                </a:solidFill>
                <a:latin typeface="Times New Roman" pitchFamily="65" charset="-122"/>
                <a:ea typeface="宋体" pitchFamily="65" charset="-122"/>
              </a:rPr>
              <a:t>总分式</a:t>
            </a:r>
            <a:r>
              <a:rPr lang="zh-CN" altLang="en-US" dirty="0">
                <a:latin typeface="+mn-lt"/>
                <a:ea typeface="+mn-ea"/>
              </a:rPr>
              <a:t/>
            </a:r>
            <a:br>
              <a:rPr lang="zh-CN" altLang="en-US" dirty="0">
                <a:latin typeface="+mn-lt"/>
                <a:ea typeface="+mn-ea"/>
              </a:rPr>
            </a:b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包括总</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分、分</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总、总</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分</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总等</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事物说明文多用总分式</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其“分”</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的部分又常按并列方式安排。②递进式</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事理说明文多用递进式结构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一层</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一层地剖析事理。在说明顺序上</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常采用空间、时间或逻辑顺序。</a:t>
            </a:r>
            <a:endParaRPr lang="zh-CN" altLang="en-US" dirty="0">
              <a:latin typeface="+mn-lt"/>
              <a:ea typeface="+mn-ea"/>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BD　答D给3分,答B给2分,答A给1分;答C、E不给分。回答三项</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或三项以上,不给分。A.据原文第3段可知,“朱东润就是因为这件事决心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献身传记文学的研究”不符合原文意思,因为朱东润是因为对传记研究感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兴趣而为之献身的。C.“拒绝把近代人推崇的《维多利亚女王传》作为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写作范本”不符合原文意思,原文第9段说“是不是</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《维多利亚女王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传》可以作为范本呢?应当说可以”“有‘穿新鞋走老路’的戒心”,但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并未拒绝把它作为范本。E.“还是在自传中采用了‘传记文学’的说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法”有误,相关链接材料①中说“我们则传叙二字连用指明同类的文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学”。</a:t>
            </a:r>
            <a:endParaRPr lang="zh-CN" altLang="en-US" dirty="0">
              <a:latin typeface="+mn-lt"/>
              <a:ea typeface="+mn-ea"/>
            </a:endParaRPr>
          </a:p>
        </p:txBody>
      </p:sp>
      <p:pic>
        <p:nvPicPr>
          <p:cNvPr id="27650" name="图片 3" descr="textimage2.jpeg"/>
          <p:cNvPicPr>
            <a:picLocks noChangeAspect="1"/>
          </p:cNvPicPr>
          <p:nvPr/>
        </p:nvPicPr>
        <p:blipFill>
          <a:blip r:embed="rId3"/>
          <a:srcRect/>
          <a:stretch>
            <a:fillRect/>
          </a:stretch>
        </p:blipFill>
        <p:spPr bwMode="auto">
          <a:xfrm>
            <a:off x="733425" y="1728788"/>
            <a:ext cx="180975" cy="190500"/>
          </a:xfrm>
          <a:prstGeom prst="rect">
            <a:avLst/>
          </a:prstGeom>
          <a:noFill/>
          <a:ln w="9525">
            <a:noFill/>
            <a:miter lim="800000"/>
            <a:headEnd/>
            <a:tailEnd/>
          </a:ln>
        </p:spPr>
      </p:pic>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59864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典例2    (2015东北三校二模)阅读下面的文字,完成问题。(5分)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卢鹤绂:挑战爱因斯坦的人</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王 煜</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1941年,香港机场飞往大陆航班的安检处,一名年轻人被拦了下来,他穿了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一件非常臃肿的大衣,在那个季节显得很不正常。安检人员起了疑心,一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摸,大衣各处硬邦邦的,打开一看,大衣里密密麻麻全是插袋,里面是英文的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物理研究书籍和资料。安检员还从来没见过带这么多书的。“正在打仗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的时候回国,你真是连命都不要了,还要带这么多书?”这个拼死要回国,用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教学和科研来抗战的人,就是后来被国际学界公认为“中国核能之父”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“第一个揭露原子弹秘密”的卢鹤绂。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卢鹤绂1914年6月7日生于辽宁沈阳一个知识分子家庭。在家庭的熏陶下,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卢鹤绂从小热衷于钻研理工科学。1936年9月,卢鹤绂于燕京大学物理专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业毕业,前往美国深造。</a:t>
            </a:r>
            <a:endParaRPr lang="zh-CN" altLang="en-US" dirty="0">
              <a:latin typeface="+mn-lt"/>
              <a:ea typeface="+mn-ea"/>
            </a:endParaRPr>
          </a:p>
        </p:txBody>
      </p:sp>
    </p:spTree>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1941年卢鹤绂放弃了在美国的优越工作条件和舒适生活,毅然回到了正在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进行着抗战的祖国。他退出了自己与另外两名物理学家正在进行的课题,</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而不久后另外两位物理学家就凭该课题获得了诺贝尔奖。这也是为什么</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上世纪80年代,诺贝尔奖获得者、美国物理学家巴丁在上海科学会堂做报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告时会说:“如果卢鹤绂当年留在美国的话,肯定会获得诺贝尔奖。”</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当时内地生活十分艰苦,为了讲授量子力学、近代物理、力学和地球物理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探油术等课,他常常只能在点灯草的油灯下备课,在古庙里给学生讲课。在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这样的环境中,卢鹤绂一边讲课,一边还密切关注国际学界的动向,能获得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的学术杂志,他全部手写抄录下来。他于1944年在国内《科学》上发表的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《重原子核内之潜能及其利用》一文,被学界认为是“第一个给中国读者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全面介绍原子能物理知识及其应用”的科学著述。</a:t>
            </a:r>
            <a:endParaRPr lang="zh-CN" altLang="en-US">
              <a:latin typeface="+mn-lt"/>
              <a:ea typeface="+mn-ea"/>
            </a:endParaRPr>
          </a:p>
        </p:txBody>
      </p:sp>
    </p:spTree>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584358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1945年8月,美国先后在日本广岛、长崎投下两颗原子弹,卢鹤绂预言“浓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厚之能源”的“特殊之用途”得到应验。1947年,他在国内期刊上发表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《原子能与原子弹》和《从铀之分裂谈到原子弹》,对原子弹的发明做了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介绍。此文一出,被美国文献和专著广泛采用,国际学界轰动,卢鹤绂因此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被称为“第一个揭露原子弹秘密的人”“中国核能之父”。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新中国成立后,他进入到抽调全国院校教师办起来的绝密的“546培训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班”任教。这是一个非常特殊的培训班:学员中有90名工程师,还有解放军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的高级将领,包括日后的核基地司令。在后来的11位“两弹元勋”中,就有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7位是卢鹤绂在“546培训班”的学生。</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1958</a:t>
            </a:r>
            <a:r>
              <a:rPr lang="zh-CN" altLang="en-US" kern="0" dirty="0">
                <a:solidFill>
                  <a:srgbClr val="000000"/>
                </a:solidFill>
                <a:latin typeface="Times New Roman" pitchFamily="65" charset="-122"/>
                <a:ea typeface="宋体" pitchFamily="65" charset="-122"/>
              </a:rPr>
              <a:t>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培训班的任务结束了</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许多师生分配到原子弹实验基地。如果卢鹤</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绂也到核弹基地</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将来极可能成为钱三强式的人物。但是</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卢鹤绂认为他所</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专长的基础理论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只有在大学才能发挥作用</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他一辈子教书</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希望回到复旦</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继续从事教育工作。</a:t>
            </a:r>
            <a:r>
              <a:rPr lang="en-US" altLang="zh-CN" kern="0" dirty="0">
                <a:solidFill>
                  <a:srgbClr val="000000"/>
                </a:solidFill>
                <a:latin typeface="Times New Roman" pitchFamily="65" charset="-122"/>
                <a:ea typeface="宋体" pitchFamily="65" charset="-122"/>
              </a:rPr>
              <a:t>1958</a:t>
            </a:r>
            <a:r>
              <a:rPr lang="zh-CN" altLang="en-US" kern="0" dirty="0">
                <a:solidFill>
                  <a:srgbClr val="000000"/>
                </a:solidFill>
                <a:latin typeface="Times New Roman" pitchFamily="65" charset="-122"/>
                <a:ea typeface="宋体" pitchFamily="65" charset="-122"/>
              </a:rPr>
              <a:t>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卢鹤绂回到复旦讲坛。</a:t>
            </a:r>
            <a:endParaRPr lang="zh-CN" altLang="en-US" dirty="0">
              <a:latin typeface="+mn-lt"/>
              <a:ea typeface="+mn-ea"/>
            </a:endParaRPr>
          </a:p>
        </p:txBody>
      </p:sp>
    </p:spTree>
  </p:cSld>
  <p:clrMapOvr>
    <a:masterClrMapping/>
  </p:clrMapOvr>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1980年,卢鹤绂当选为中国科学院学部委员(院士)。一直到晚年,卢鹤绂从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未停止过在科研创新上的步伐。1995年,81岁的卢鹤绂与他的弟子王世明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撰写的《对马赫原理的一个直接验证》在美国《伽利略电动力学》发表,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该杂志的主编评价这篇论文:“开辟了挑战爱因斯坦的新方向。”这篇文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章之前曾被美国《物理学刊》拒绝刊登,对此,卢鹤绂坦然说:“一般编辑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部都不敢登这种文章,他们迷信爱因斯坦,怕人家说他们不懂物理学。”他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不怕自己被人认为是疯子,关于这篇论文,他说,“我不过是把天空戳了一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个洞罢了!”正当研究要继续时,卢鹤绂于1997年病故,为世人留下8大提纲</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44项研究进展,已发表的论文仅仅是他研究内容的十分之一。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关于这项对爱因斯坦相对论的质疑,美国科学院在2002年投入巨资,用发射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卫星的手段,深入这方面的实验。</a:t>
            </a:r>
            <a:endParaRPr lang="zh-CN" altLang="en-US">
              <a:latin typeface="+mn-lt"/>
              <a:ea typeface="+mn-ea"/>
            </a:endParaRPr>
          </a:p>
        </p:txBody>
      </p:sp>
    </p:spTree>
  </p:cSld>
  <p:clrMapOvr>
    <a:masterClrMapping/>
  </p:clrMapOvr>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卢鹤绂除了是一名全球闻名的物理大师,还是著名的京剧票友。科学与艺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术的结合,更增添了他的人格魅力。</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他对京剧的痴迷源于年幼时在舞台下的耳濡目染,入门完全是无师自通,唱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功、演技都是听来的、看会的。他曾自豪地说,他不用任何准备即可登台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上演40出谭派戏。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有人问卢鹤绂为什么如此酷爱京剧,他回答说:“中国的传统京剧蕴含着人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生哲学,它宣扬的忠孝节义、礼义廉耻,这些并非封建糟粕,我们绝对没有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必要抛弃,因为它对社会安定只有好处,没有坏处。再说,繁忙紧张的工作</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之余,吟唱京剧,心情特别轻松愉快,不啻是种‘醒脑剂’。”</a:t>
            </a:r>
            <a:endParaRPr lang="zh-CN" altLang="en-US">
              <a:latin typeface="+mn-lt"/>
              <a:ea typeface="+mn-ea"/>
            </a:endParaRPr>
          </a:p>
        </p:txBody>
      </p:sp>
    </p:spTree>
  </p:cSld>
  <p:clrMapOvr>
    <a:masterClrMapping/>
  </p:clrMapOvr>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8928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正因为在科学和人文上的深厚积淀,卢鹤绂去世以后,美国休斯敦大学和明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尼苏达大学均为他树立铜像,美国檀香山市还把每年的6月15日定为“卢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鹤绂日”。近期,卢鹤绂百年诞辰之际,复旦大学也为其在校园里树立了铜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像。在纪念大会上,复旦大学校长、中科院院士杨玉良说:“卢鹤绂先生不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仅是学术的大师,同时是一个有情怀的人,这是最为珍贵的,是我们最为敬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仰的。”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请简要分析第一段在文章中的作用。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第一段写了卢鹤绂回国时带了大量的研究资料,表现了他的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学者的身份和爱国精神。(2分)在引出了传主的同时,引出下文内容。(2分)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同时吸引读者的阅读兴趣。(2分)(结合文本,适当分析)</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sz="1400" kern="0" spc="-204" dirty="0">
                <a:solidFill>
                  <a:srgbClr val="000000"/>
                </a:solidFill>
                <a:latin typeface="Times New Roman" pitchFamily="65" charset="-122"/>
                <a:ea typeface="宋体" pitchFamily="65" charset="-122"/>
              </a:rPr>
              <a:t> </a:t>
            </a:r>
            <a:r>
              <a:rPr lang="zh-CN" altLang="en-US" kern="0" dirty="0">
                <a:solidFill>
                  <a:srgbClr val="000000"/>
                </a:solidFill>
                <a:latin typeface="Times New Roman" pitchFamily="65" charset="-122"/>
                <a:ea typeface="宋体" pitchFamily="65" charset="-122"/>
              </a:rPr>
              <a:t>解析　回答此题</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需要从内容和结构两方面入手。内容上</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即概括这段文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字的主要内容和由此展现的人物特点</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结构上</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因为这段文字位于文章开</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所以要从引起下文、引出人物、吸引阅读兴趣的角度入手。</a:t>
            </a:r>
            <a:endParaRPr lang="zh-CN" altLang="en-US" dirty="0">
              <a:latin typeface="+mn-lt"/>
              <a:ea typeface="+mn-ea"/>
            </a:endParaRPr>
          </a:p>
        </p:txBody>
      </p:sp>
      <p:pic>
        <p:nvPicPr>
          <p:cNvPr id="240642" name="图片 3" descr="textimage60.jpeg"/>
          <p:cNvPicPr>
            <a:picLocks noChangeAspect="1"/>
          </p:cNvPicPr>
          <p:nvPr/>
        </p:nvPicPr>
        <p:blipFill>
          <a:blip r:embed="rId3"/>
          <a:srcRect/>
          <a:stretch>
            <a:fillRect/>
          </a:stretch>
        </p:blipFill>
        <p:spPr bwMode="auto">
          <a:xfrm>
            <a:off x="1054100" y="4170363"/>
            <a:ext cx="180975" cy="190500"/>
          </a:xfrm>
          <a:prstGeom prst="rect">
            <a:avLst/>
          </a:prstGeom>
          <a:noFill/>
          <a:ln w="9525">
            <a:noFill/>
            <a:miter lim="800000"/>
            <a:headEnd/>
            <a:tailEnd/>
          </a:ln>
        </p:spPr>
      </p:pic>
      <p:pic>
        <p:nvPicPr>
          <p:cNvPr id="240643" name="图片 3" descr="textimage61.jpeg"/>
          <p:cNvPicPr>
            <a:picLocks noChangeAspect="1"/>
          </p:cNvPicPr>
          <p:nvPr/>
        </p:nvPicPr>
        <p:blipFill>
          <a:blip r:embed="rId3"/>
          <a:srcRect/>
          <a:stretch>
            <a:fillRect/>
          </a:stretch>
        </p:blipFill>
        <p:spPr bwMode="auto">
          <a:xfrm>
            <a:off x="514350" y="5526088"/>
            <a:ext cx="180975" cy="190500"/>
          </a:xfrm>
          <a:prstGeom prst="rect">
            <a:avLst/>
          </a:prstGeom>
          <a:noFill/>
          <a:ln w="9525">
            <a:noFill/>
            <a:miter lim="800000"/>
            <a:headEnd/>
            <a:tailEnd/>
          </a:ln>
        </p:spPr>
      </p:pic>
      <p:sp>
        <p:nvSpPr>
          <p:cNvPr id="5" name="矩形 4"/>
          <p:cNvSpPr/>
          <p:nvPr/>
        </p:nvSpPr>
        <p:spPr>
          <a:xfrm>
            <a:off x="0" y="3992563"/>
            <a:ext cx="9144000" cy="257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8736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分析把握文章结构的基本方法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1.结合文体特点。如新闻文体的结构分为五部分:标题、导语、主体、背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景、结语。(前三者必不可少)</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2.抓关键词语。结合行文的线索,抓住文章中的一些关键词语来理清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文章的段落层次。如:抓时间变化的词语,抓地点转换的词语,抓人物情感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变化的词语,等等。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3.抓联系纽带。联系纽带可以是过渡句或过渡段。</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4.对段意或层意进行概括。可以直接引用文章的中心句,也可以用自己的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话将段或层的大意概括出来。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分析某段文字在文中的作用时需注意</a:t>
            </a:r>
            <a:endParaRPr lang="zh-CN" altLang="en-US" dirty="0">
              <a:latin typeface="+mn-lt"/>
              <a:ea typeface="+mn-ea"/>
            </a:endParaRPr>
          </a:p>
        </p:txBody>
      </p:sp>
      <p:pic>
        <p:nvPicPr>
          <p:cNvPr id="242690" name="图片 3" descr="textimage62.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3784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1.确定是否运用了某种表达技巧;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2.明确这一种表达技巧的常规作用;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3.把这种表达技巧的常规作用和文本的内容结合起来具体作答。一般从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结构、内容和表达上的作用入手。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(2016四川成都外国语学校月考)阅读下面的文字,完成问题。(6分)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尼　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——伟大的漂泊者</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一百年以前</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一位当时默默无闻的德国哲学家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携带一把绿色的小伞、一个</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笔记本</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漂泊于南欧的山巅海滨。他的文字</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钟山水之灵秀</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清新而隽永</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他</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的思想</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抒内心之焦渴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激烈而唐突。然而</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世界几乎把他遗忘了。直到他</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生命的最后岁月</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他才小有名气</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这个人就是尼采。尼采在一首诗中写道</a:t>
            </a:r>
            <a:r>
              <a:rPr lang="en-US" altLang="zh-CN" kern="0" dirty="0">
                <a:solidFill>
                  <a:srgbClr val="000000"/>
                </a:solidFill>
                <a:latin typeface="Times New Roman" pitchFamily="65" charset="-122"/>
                <a:ea typeface="宋体" pitchFamily="65" charset="-122"/>
              </a:rPr>
              <a:t>:</a:t>
            </a:r>
            <a:endParaRPr lang="zh-CN" altLang="en-US" dirty="0">
              <a:latin typeface="+mn-lt"/>
              <a:ea typeface="+mn-ea"/>
            </a:endParaRPr>
          </a:p>
        </p:txBody>
      </p:sp>
      <p:pic>
        <p:nvPicPr>
          <p:cNvPr id="244738" name="图片 3" descr="textimage63.jpeg"/>
          <p:cNvPicPr>
            <a:picLocks noChangeAspect="1"/>
          </p:cNvPicPr>
          <p:nvPr/>
        </p:nvPicPr>
        <p:blipFill>
          <a:blip r:embed="rId3"/>
          <a:srcRect/>
          <a:stretch>
            <a:fillRect/>
          </a:stretch>
        </p:blipFill>
        <p:spPr bwMode="auto">
          <a:xfrm>
            <a:off x="542925" y="2913063"/>
            <a:ext cx="123825" cy="200025"/>
          </a:xfrm>
          <a:prstGeom prst="rect">
            <a:avLst/>
          </a:prstGeom>
          <a:noFill/>
          <a:ln w="9525">
            <a:noFill/>
            <a:miter lim="800000"/>
            <a:headEnd/>
            <a:tailEnd/>
          </a:ln>
        </p:spPr>
      </p:pic>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“谁终将声震人间</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必长久深自缄默</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谁终将点燃闪电</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必长久如云漂</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泊。”如今</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漂泊者早已倒下</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他的影子却笼罩了整整一个时代。</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1844年,尼采生于德国东部吕茨恩市附近的勒肯村。他的祖父是一个写有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神学著作的虔诚信徒,父亲和外祖父都是牧师。未满五岁时,父亲病死,数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月后,年仅两岁的弟弟又夭折,幼年的尼采深切地感受到了死亡的无常,因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而变得孤僻敏感。小学毕业后他就读于普夫达中学。1865年,二十一岁的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尼采,在波恩大学攻读了半年神学和古典语言学之后,断然决定放弃神学,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专修古典语言学。对于一个牧师世家的子弟来说,这不啻是一个反叛的信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号,后来他果然成了基督教的死敌——“反基督徒”。与此同时,这个曾经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与同学们一起酗酒、浪游、殴斗的青年人,突然变得少年老成起来。他退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出了学生团体,离群索居,整日神情恍惚,冥思苦想。</a:t>
            </a:r>
            <a:endParaRPr lang="zh-CN" altLang="en-US" dirty="0">
              <a:latin typeface="+mn-lt"/>
              <a:ea typeface="+mn-ea"/>
            </a:endParaRPr>
          </a:p>
        </p:txBody>
      </p:sp>
    </p:spTree>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这是尼采生涯中发生的第一次精神危机。难道人生是一番消遣,或是一场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按部就班的课堂考试吗?他心中酝酿着一种使命感,要为自己寻求更真实</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的人生。他偶然在一个旧书摊上购得了叔本华的《作为意志和表象的世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界》,他发现在他之前也有人受同一问题的折磨,并且用哲学的语言表达了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对人生的同一悲观看法,便顿有觅得知音之感。他从叔本华那里受到启示,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也认为世界的本体是生命意志。叔本华的阴郁色彩从此永久地印在尼采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的思想中。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1868年秋,尼采在莱比锡结识了他仰慕已久的音乐大师瓦格纳,一见面两人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就久久谈论着共同喜爱的叔本华哲学。可是,他渐渐发现瓦格纳歌剧中的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那种歇斯底里的激情,过度亢奋的敏感,对神经和官能的刺激,集中体现了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时代的颓废症。这使尼采深感压抑,渐渐产生对抗心理,最终二人决裂。</a:t>
            </a:r>
            <a:endParaRPr lang="zh-CN" altLang="en-US">
              <a:latin typeface="+mn-lt"/>
              <a:ea typeface="+mn-ea"/>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①广泛阅读古今中外的传记作品,如《史记》《汉书》《约翰</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逊博士传》《维多利亚女王传》等,并比较它们的异同;②深入研究传记文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学理论,辨析不同概念,如阅读莫洛亚的传记文学理论,分辨史传、别传、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自传、传叙文学等;③进行传记文学写作实践,如给张居正写传。(每答出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一点给2分)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原文4—10段写朱东润博览古今中外传记作品并深入研究传记文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学的理论,第11段写朱东润进行传记文学写作实践,据此概括作答。</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①偏重学术经历,主要写自己的传记文学观及其形成过程;②写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生平与写学术二者交融,呈现学术背后的家国情怀;③行文平易自然,穿插</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使用口语,就像和老朋友闲谈一样。(每答出一点给2分)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评论文章的特点,有鉴赏的意味,须从内容、行文脉络、语言特色</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等方面,紧密结合选文,归纳概括。</a:t>
            </a:r>
            <a:endParaRPr lang="zh-CN" altLang="en-US" dirty="0">
              <a:latin typeface="+mn-lt"/>
              <a:ea typeface="+mn-ea"/>
            </a:endParaRPr>
          </a:p>
        </p:txBody>
      </p:sp>
      <p:pic>
        <p:nvPicPr>
          <p:cNvPr id="29698" name="图片 3" descr="textimage4.jpeg"/>
          <p:cNvPicPr>
            <a:picLocks noChangeAspect="1"/>
          </p:cNvPicPr>
          <p:nvPr/>
        </p:nvPicPr>
        <p:blipFill>
          <a:blip r:embed="rId3"/>
          <a:srcRect/>
          <a:stretch>
            <a:fillRect/>
          </a:stretch>
        </p:blipFill>
        <p:spPr bwMode="auto">
          <a:xfrm>
            <a:off x="542925" y="3382963"/>
            <a:ext cx="180975" cy="190500"/>
          </a:xfrm>
          <a:prstGeom prst="rect">
            <a:avLst/>
          </a:prstGeom>
          <a:noFill/>
          <a:ln w="9525">
            <a:noFill/>
            <a:miter lim="800000"/>
            <a:headEnd/>
            <a:tailEnd/>
          </a:ln>
        </p:spPr>
      </p:pic>
      <p:pic>
        <p:nvPicPr>
          <p:cNvPr id="29699" name="图片 4" descr="textimage5.jpeg"/>
          <p:cNvPicPr>
            <a:picLocks noChangeAspect="1"/>
          </p:cNvPicPr>
          <p:nvPr/>
        </p:nvPicPr>
        <p:blipFill>
          <a:blip r:embed="rId3"/>
          <a:srcRect/>
          <a:stretch>
            <a:fillRect/>
          </a:stretch>
        </p:blipFill>
        <p:spPr bwMode="auto">
          <a:xfrm>
            <a:off x="735013" y="4313238"/>
            <a:ext cx="180975" cy="190500"/>
          </a:xfrm>
          <a:prstGeom prst="rect">
            <a:avLst/>
          </a:prstGeom>
          <a:noFill/>
          <a:ln w="9525">
            <a:noFill/>
            <a:miter lim="800000"/>
            <a:headEnd/>
            <a:tailEnd/>
          </a:ln>
        </p:spPr>
      </p:pic>
      <p:pic>
        <p:nvPicPr>
          <p:cNvPr id="29700" name="图片 5" descr="textimage6.jpeg"/>
          <p:cNvPicPr>
            <a:picLocks noChangeAspect="1"/>
          </p:cNvPicPr>
          <p:nvPr/>
        </p:nvPicPr>
        <p:blipFill>
          <a:blip r:embed="rId3"/>
          <a:srcRect/>
          <a:stretch>
            <a:fillRect/>
          </a:stretch>
        </p:blipFill>
        <p:spPr bwMode="auto">
          <a:xfrm>
            <a:off x="514350" y="5697538"/>
            <a:ext cx="180975" cy="190500"/>
          </a:xfrm>
          <a:prstGeom prst="rect">
            <a:avLst/>
          </a:prstGeom>
          <a:noFill/>
          <a:ln w="9525">
            <a:noFill/>
            <a:miter lim="800000"/>
            <a:headEnd/>
            <a:tailEnd/>
          </a:ln>
        </p:spPr>
      </p:pic>
      <p:pic>
        <p:nvPicPr>
          <p:cNvPr id="29701" name="图片 3" descr="textimage3.jpeg"/>
          <p:cNvPicPr>
            <a:picLocks noChangeAspect="1"/>
          </p:cNvPicPr>
          <p:nvPr/>
        </p:nvPicPr>
        <p:blipFill>
          <a:blip r:embed="rId3"/>
          <a:srcRect/>
          <a:stretch>
            <a:fillRect/>
          </a:stretch>
        </p:blipFill>
        <p:spPr bwMode="auto">
          <a:xfrm>
            <a:off x="771525" y="1058863"/>
            <a:ext cx="180975" cy="190500"/>
          </a:xfrm>
          <a:prstGeom prst="rect">
            <a:avLst/>
          </a:prstGeom>
          <a:noFill/>
          <a:ln w="9525">
            <a:noFill/>
            <a:miter lim="800000"/>
            <a:headEnd/>
            <a:tailEnd/>
          </a:ln>
        </p:spPr>
      </p:pic>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1869年,尼采二十五岁,在李契尔的推荐下,到巴塞尔大学任古典语言学教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授。仅仅两年以后,尼采出版了他的处女作《悲剧的诞生》,这本以全新的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眼光研究希腊悲剧起源的小册子引起了轰动,既受到热烈的赞扬,也遭到激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烈的攻击。在正统语言学界看来,一个语言学家不好好地去琢磨柏拉图古</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典语言的精妙,却用什么酒神精神批判苏格拉底和柏拉图,全然是荒诞不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经。1879年,尼采结束了十年教授生涯,从此开始了他的没有职业、没有家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室、没有伴侣的孤独的漂泊生涯。靠着微薄的教员退休金,尼采度过了10</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年的漫游和创作黄金期。</a:t>
            </a:r>
            <a:endParaRPr lang="zh-CN" altLang="en-US">
              <a:latin typeface="+mn-lt"/>
              <a:ea typeface="+mn-ea"/>
            </a:endParaRPr>
          </a:p>
        </p:txBody>
      </p:sp>
    </p:spTree>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1883年,尼采著成了《查拉图斯特拉如是说》这部惊世骇俗之作。这本书</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卖了四十册,送给朋友七册,只有一个人表示感谢,没有人称赞这本书,没有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哪位哲人如此孤单过。尼采借查拉图斯特拉之口提出了“超人”理想。</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他认为,生命的本质在于不断地自我超越,人也是“一种应该被超越的东</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西”,尼采的人性观以肯定人的生命本能为前提,以主张人的超越性为归</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宿。他之所以否定旧道德,正是因为旧道德同时否定了这前提和这归宿。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他认为“善恶的创造者首先必须是破坏者,他必须摧毁一切价值观念”。</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在朋友们眼中,这完全是一部怪异的作品,这让尼采倍感孤独。他又开始了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漂泊浪迹的生活,他坚持写作,最后将创作的箴言、警句、词条汇集起来,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组成了两个集子《善恶的彼岸》和《道德的谱系》,在书中他呐喊着摧毁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旧道德,为超人的道德开拓道路。</a:t>
            </a:r>
            <a:endParaRPr lang="zh-CN" altLang="en-US">
              <a:latin typeface="+mn-lt"/>
              <a:ea typeface="+mn-ea"/>
            </a:endParaRPr>
          </a:p>
        </p:txBody>
      </p:sp>
    </p:spTree>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在1899年,长期不被人理解的尼采由于无法忍受长时间的孤独,在都灵大街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上抱着一匹正在受马夫虐待的马的脖子,最终失去了理智。1900年8月25</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日,这位生不逢时的思想大师与世长辞。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在摧毁中创造,在孤独中思考。一颗敏感的心,太早太强烈地感受到了时代</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潜伏的病痛,发出了痛苦的呼喊。可是,在同时代人听来,却好似疯子的谵</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语。直到世纪转换,时代更替,潜伏的病痛露到面上,新一代人才从这疯子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的谵语中听出了先知的启示。或许对他的理解富有争议,但尼采是现代思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想的里程碑和德国散文的巅峰,使人们对过去一直认为理所当然的制度和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观念进行了反思。他的思想就像闪电穿透乌云一样穿透了一个时代。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(节选自周国平《尼采:在世纪的转折点上》,有删改)</a:t>
            </a:r>
            <a:endParaRPr lang="zh-CN" altLang="en-US" dirty="0">
              <a:latin typeface="+mn-lt"/>
              <a:ea typeface="+mn-ea"/>
            </a:endParaRPr>
          </a:p>
        </p:txBody>
      </p:sp>
    </p:spTree>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22128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相关链接</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弗里德里希·威廉·尼采(1844—1900),德国著名哲学家,西方现代哲学的开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创者,同时也是卓越的诗人和散文家,现代最伟大的思想家和哲学家之一。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受叔本华哲学影响,提出“权力意志论”“超人学说”等,猛烈揭露和批判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传统的基督教道德和现代理性。尼采哲学所表达的正是现代西方人在传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统价值崩溃时代的迷途的痛苦和寻求的渴望。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简要分析本文首段和尾段分别写了什么内容,有何作用。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①首段:用诗意的语言和尼采自己的话概括了尼采一生漂泊而又</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伟大的特点,抒发了作者的崇敬之情。(1分)照应题目,同时引起下文对其人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生经历及思想形成过程的叙述。(2分)②尾段:再次高度评价了尼采思想的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地位及影响力,深化主旨。(2分)③首尾呼应,使文章结构完整圆合。(1分)</a:t>
            </a:r>
            <a:endParaRPr lang="zh-CN" altLang="en-US" dirty="0">
              <a:latin typeface="+mn-lt"/>
              <a:ea typeface="+mn-ea"/>
            </a:endParaRPr>
          </a:p>
        </p:txBody>
      </p:sp>
      <p:pic>
        <p:nvPicPr>
          <p:cNvPr id="257026" name="图片 3" descr="textimage64.jpeg"/>
          <p:cNvPicPr>
            <a:picLocks noChangeAspect="1"/>
          </p:cNvPicPr>
          <p:nvPr/>
        </p:nvPicPr>
        <p:blipFill>
          <a:blip r:embed="rId3"/>
          <a:srcRect/>
          <a:stretch>
            <a:fillRect/>
          </a:stretch>
        </p:blipFill>
        <p:spPr bwMode="auto">
          <a:xfrm>
            <a:off x="533400" y="4259263"/>
            <a:ext cx="180975" cy="190500"/>
          </a:xfrm>
          <a:prstGeom prst="rect">
            <a:avLst/>
          </a:prstGeom>
          <a:noFill/>
          <a:ln w="9525">
            <a:noFill/>
            <a:miter lim="800000"/>
            <a:headEnd/>
            <a:tailEnd/>
          </a:ln>
        </p:spPr>
      </p:pic>
      <p:sp>
        <p:nvSpPr>
          <p:cNvPr id="4" name="矩形 3"/>
          <p:cNvSpPr/>
          <p:nvPr/>
        </p:nvSpPr>
        <p:spPr>
          <a:xfrm>
            <a:off x="0" y="4635500"/>
            <a:ext cx="9144000" cy="1428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629" kern="0" spc="-204"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题干指明在解答时要注意从内容和作用两个方面回答,内容即本</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段写了什么,作用一般指结构上的作用。首段从内容上看,概括了尼采的一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生,尤其突出了“漂泊”的特点,结构上领起下文。尾段“尼采是</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峰,使人们</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进行了反思。</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穿透了一个时代”,高度评价了尼采的影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响,深化主题,与首段形成呼应。</a:t>
            </a:r>
            <a:endParaRPr lang="zh-CN" altLang="en-US">
              <a:latin typeface="+mn-lt"/>
              <a:ea typeface="+mn-ea"/>
            </a:endParaRPr>
          </a:p>
        </p:txBody>
      </p:sp>
      <p:pic>
        <p:nvPicPr>
          <p:cNvPr id="259074" name="图片 3" descr="textimage65.jpeg"/>
          <p:cNvPicPr>
            <a:picLocks noChangeAspect="1"/>
          </p:cNvPicPr>
          <p:nvPr/>
        </p:nvPicPr>
        <p:blipFill>
          <a:blip r:embed="rId3"/>
          <a:srcRect/>
          <a:stretch>
            <a:fillRect/>
          </a:stretch>
        </p:blipFill>
        <p:spPr bwMode="auto">
          <a:xfrm>
            <a:off x="552450" y="1262063"/>
            <a:ext cx="180975" cy="190500"/>
          </a:xfrm>
          <a:prstGeom prst="rect">
            <a:avLst/>
          </a:prstGeom>
          <a:noFill/>
          <a:ln w="9525">
            <a:noFill/>
            <a:miter lim="800000"/>
            <a:headEnd/>
            <a:tailEnd/>
          </a:ln>
        </p:spPr>
      </p:pic>
    </p:spTree>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角度三　概括中心意思</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“中心意思”指的是文本的主要内容、精神实质及作者的主要思想倾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向。“概括中心意思”侧重于在理解的基础上对文本进一步分析整理,找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到文本的“灵魂”。高考题多要求对某一语段、某几个语段甚至全文进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行归纳概括,有时将该考点与分析概括作者的观点态度、鉴赏文章的表达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技巧结合在一起考查。在高考中,对不同类型文本的“中心意思”的概括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有着不同要求。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新闻在于及时报道生活中的新人物、新事件,揭示其社会影响及意义。考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查时,多要求把握文本所报道的人物、事件,感知其新闻价值,进而探究其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社会影响及意义。</a:t>
            </a:r>
            <a:endParaRPr lang="zh-CN" altLang="en-US" dirty="0">
              <a:latin typeface="+mn-lt"/>
              <a:ea typeface="+mn-ea"/>
            </a:endParaRP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传记在于为传主作传,真实记录人物。考查时,多要求弄清传主的生平情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况、性格品质及其成就、社会地位和影响等。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访谈在于记录访谈过程,让受众了解受访者对访谈话题所持有的观点态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度。考查时,多要求弄清受访者的事迹或贡献、宣传的意义或价值、受访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者的思想认识等。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科普文章在于普及科学知识,介绍科学道理和科学规律。考查时,多要求弄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清作者介绍的是哪个领域的科学知识,破除了哪些旧认识、旧观念,阐释了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哪些新成果、新技术、新工艺、新见解等,文章的中心论点(分论点)是什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么,使用了怎样的支撑材料,等等。</a:t>
            </a:r>
            <a:endParaRPr lang="zh-CN" altLang="en-US" dirty="0">
              <a:latin typeface="+mn-lt"/>
              <a:ea typeface="+mn-ea"/>
            </a:endParaRPr>
          </a:p>
        </p:txBody>
      </p:sp>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典例3    (2016山西太原月考)阅读下面的文字,完成问题。(5分)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蔡元培:从翰林学士到革命志士</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范福潮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蔡元培字鹤卿,号孑民,同治六年十二月十七日(公历1868年1月11日)出生于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绍兴府山阴县。15岁中秀才,1892年入京补行殿试,授翰林院庶吉士,因其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“年少通经,文极古藻”,颇受本科正考官翁同龢赏识。甲午四月,应散馆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试,由庶吉士补翰林院编修;六月,中日战争爆发,与文廷式、徐世昌、张謇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等奏请密联英德,抵御日本。</a:t>
            </a:r>
            <a:endParaRPr lang="zh-CN" altLang="en-US" dirty="0">
              <a:latin typeface="+mn-lt"/>
              <a:ea typeface="+mn-ea"/>
            </a:endParaRPr>
          </a:p>
        </p:txBody>
      </p:sp>
    </p:spTree>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甲午一役,洋务派官僚企图从军事、技术上追求富国强兵的梦想彻底破灭,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这给了欲从政治改革入手保国强国的维新派一试身手的机会。康、梁发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动的“戊戌变法”,得到了光绪帝和一些汉族官僚的支持。身处变法运动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中心的蔡元培,一直在冷静观察形势,他在感情上认同维新派的某些主张,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但在行动上却不屑与康、梁为伍。当时,康、梁是政治红人,投拜者接踵而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至,而他在其“炙手可热之时,耻相依附,不往交纳”。杨锐等受宠权臣也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曾极力拉拢,蔡公不为所动。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后来,罗家伦就此事询问情由,他从容言道:“我认为中国这样大,积弊这样</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深,不在根本上从培养人才着手,他们要想靠下几道上谕,来从事改革,把这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全部腐败的局面转变过来,是不可能的。”</a:t>
            </a:r>
            <a:endParaRPr lang="zh-CN" altLang="en-US">
              <a:latin typeface="+mn-lt"/>
              <a:ea typeface="+mn-ea"/>
            </a:endParaRPr>
          </a:p>
        </p:txBody>
      </p:sp>
    </p:spTree>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8656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这时,蔡公的思想已在悄然发生变化,他不像某些翰林学士钻营投机,奔竞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仕途,而是广泛阅读西方新书,认真思考救国之道。他与友人合作,开设一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所东文学社,学读日文书,并练习翻译。他不仅大量阅读《电学源流》《光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学量子力学图说》等自然科学著作,还读了很多诸如《环游地球引录》</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《日本史略》《日本新政考》等介绍外国地理、历史、政治方面的书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籍。“都无做官意,惟有读书声”,他写了这副对联,挂在书斋自勉。</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1898</a:t>
            </a:r>
            <a:r>
              <a:rPr lang="zh-CN" altLang="en-US" kern="0" dirty="0">
                <a:solidFill>
                  <a:srgbClr val="000000"/>
                </a:solidFill>
                <a:latin typeface="Times New Roman" pitchFamily="65" charset="-122"/>
                <a:ea typeface="宋体" pitchFamily="65" charset="-122"/>
              </a:rPr>
              <a:t>年</a:t>
            </a:r>
            <a:r>
              <a:rPr lang="en-US" altLang="zh-CN" kern="0" dirty="0">
                <a:solidFill>
                  <a:srgbClr val="000000"/>
                </a:solidFill>
                <a:latin typeface="Times New Roman" pitchFamily="65" charset="-122"/>
                <a:ea typeface="宋体" pitchFamily="65" charset="-122"/>
              </a:rPr>
              <a:t>9</a:t>
            </a:r>
            <a:r>
              <a:rPr lang="zh-CN" altLang="en-US" kern="0" dirty="0">
                <a:solidFill>
                  <a:srgbClr val="000000"/>
                </a:solidFill>
                <a:latin typeface="Times New Roman" pitchFamily="65" charset="-122"/>
                <a:ea typeface="宋体" pitchFamily="65" charset="-122"/>
              </a:rPr>
              <a:t>月</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蔡公出京返籍</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徐树兰聘他担任绍兴中西学堂鉴督</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校长</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。中西</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学堂是徐氏用公款开办的一所新式学校</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既有旧学</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又有外语和自然科学</a:t>
            </a:r>
            <a:r>
              <a:rPr lang="en-US" altLang="zh-CN" kern="0" dirty="0">
                <a:solidFill>
                  <a:srgbClr val="000000"/>
                </a:solidFill>
                <a:latin typeface="Times New Roman" pitchFamily="65" charset="-122"/>
                <a:ea typeface="宋体" pitchFamily="65" charset="-122"/>
              </a:rPr>
              <a:t>,</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外语课原来设有英、法文</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蔡公到校后增设了日文。民国时期的北大校长</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蒋梦麟、北大地质学教授王烈当时都是第一斋学生。</a:t>
            </a:r>
            <a:r>
              <a:rPr lang="en-US" altLang="zh-CN" kern="0" dirty="0">
                <a:solidFill>
                  <a:srgbClr val="000000"/>
                </a:solidFill>
                <a:latin typeface="Times New Roman" pitchFamily="65" charset="-122"/>
                <a:ea typeface="宋体" pitchFamily="65" charset="-122"/>
              </a:rPr>
              <a:t>1900</a:t>
            </a:r>
            <a:r>
              <a:rPr lang="zh-CN" altLang="en-US" kern="0" dirty="0">
                <a:solidFill>
                  <a:srgbClr val="000000"/>
                </a:solidFill>
                <a:latin typeface="Times New Roman" pitchFamily="65" charset="-122"/>
                <a:ea typeface="宋体" pitchFamily="65" charset="-122"/>
              </a:rPr>
              <a:t>年正月下旬</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徐</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氏派人把</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申报</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刊登的上谕送给蔡公</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嘱他“自当以名教纲常为己任</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以</a:t>
            </a:r>
            <a:endParaRPr lang="zh-CN" altLang="en-US" dirty="0">
              <a:latin typeface="+mn-lt"/>
              <a:ea typeface="+mn-ea"/>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第一问:①应该入情入理地细致刻画传主的个性。如果只重比</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较,就看不清传主的个性,而要是像《维多利亚女王传》那样就不够细致,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像《约翰逊博士传》那样细致则难免琐碎。②应该信笔直书,全面评价传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主的优缺点。要是像有些古代文人的作品那样只是歌颂死者,就不是传记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文学。(每答出一点给2分)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第二问:(观点一)同意。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①只有入情入理地细致刻画传主的个性,才能给人深刻的印象,且具有可读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性;②人无完人,只有全面评价传主的优缺点,才能给读者一个完整的人物</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形象。(每答出一点给2分)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(观点二)不同意。</a:t>
            </a:r>
            <a:endParaRPr lang="zh-CN" altLang="en-US">
              <a:latin typeface="+mn-lt"/>
              <a:ea typeface="+mn-ea"/>
            </a:endParaRPr>
          </a:p>
        </p:txBody>
      </p:sp>
      <p:pic>
        <p:nvPicPr>
          <p:cNvPr id="31746" name="图片 3" descr="textimage7.jpeg"/>
          <p:cNvPicPr>
            <a:picLocks noChangeAspect="1"/>
          </p:cNvPicPr>
          <p:nvPr/>
        </p:nvPicPr>
        <p:blipFill>
          <a:blip r:embed="rId3"/>
          <a:srcRect/>
          <a:stretch>
            <a:fillRect/>
          </a:stretch>
        </p:blipFill>
        <p:spPr bwMode="auto">
          <a:xfrm>
            <a:off x="735013" y="1271588"/>
            <a:ext cx="180975" cy="190500"/>
          </a:xfrm>
          <a:prstGeom prst="rect">
            <a:avLst/>
          </a:prstGeom>
          <a:noFill/>
          <a:ln w="9525">
            <a:noFill/>
            <a:miter lim="800000"/>
            <a:headEnd/>
            <a:tailEnd/>
          </a:ln>
        </p:spPr>
      </p:pic>
    </p:spTree>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59864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端学术而正人心”</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但他不愿以名教纲常毒害学生</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复书辞职。此后</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蔡公</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去临安县为绍兴侨农办小学校</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又去杭州商议改某书院为师范学校</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不辞辛</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苦</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奔走于教育救国之道。</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1901年七月,蔡公应上海澄衷学堂总理(即校长)刘葆良之请代为总理,一月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后,刘又介绍他去南洋公学任特班总教习。特班学生皆为通古文辞者,非请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翰林授课,难以压堂,故聘蔡公为总教习。蔡公对待学生,宽严有度,学生中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最为蔡公赏识者有邵力子、胡仁源、谢无量、李叔同、黄炎培等,后来皆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为民国政学界名人。1901年冬,南洋公学中院五班学生因反对当局专制而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全体退学,蔡公将退学的学生组织起来,募款设校,沿女校之名,曰爱国学社,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请吴稚晖、章太炎为教员。不久,章士钊带南京陆师学堂十余名退学学生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亦来学社,蔡公请章向学生教授兵操,他亦剪发,穿短衣,与学生同在操场训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练。“留日学生因东三省俄兵不退,发起成立军国民教育会,于是爱国学社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亦组织义勇队以应之,是时,爱国学社几为国内惟一之革命机关矣。”</a:t>
            </a:r>
            <a:endParaRPr lang="zh-CN" altLang="en-US" dirty="0">
              <a:latin typeface="+mn-lt"/>
              <a:ea typeface="+mn-ea"/>
            </a:endParaRP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当时,革命已是学界对政治形势的重要认识,1903年邹容《革命军》中即有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“杀尽胡人”之说,但蔡公在《释“排满”》一文中认为满人入关260年,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无论其血统、其风俗、其文化,早已被汉人同化,“由是而言,则又乌有所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谓‘满洲人’者哉!”是故,他不赞同。时至清末,多数汉人已无种族之见,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所谓排满,实为反专制反暴政也,只因清廷是专制与暴政的代表;由是而知,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“事之有利于满人者,虽善亦恶;而事之有害于满人者,虽凶亦言”,他继而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认为,“各省官吏勒索赔款,公行贿赂,以为彼政府敛怨于平民者,皆足以动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摇满洲人之基本,而为多数汉族之功臣!如张百熙之流,实心举行新政者,宜</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斥为助桀之民贼而诛之!”政府腐败有利于唤起民众,新政改革不利于鼓吹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革命,蔡公此论实为日后《民报》诸君攻击梁启超君主立宪定了调子,同盟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会纲领中,“驱逐鞑虏”实是幌子,“建立共和”才是真意。</a:t>
            </a:r>
            <a:endParaRPr lang="zh-CN" altLang="en-US">
              <a:latin typeface="+mn-lt"/>
              <a:ea typeface="+mn-ea"/>
            </a:endParaRPr>
          </a:p>
        </p:txBody>
      </p:sp>
    </p:spTree>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260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“自三十六岁以后,我已决定参加革命工作。觉得革命止有两途:一是暴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动,一是暗杀。在爱国学社中竭力助成军事训练,算是种下暴动的种子。又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以暗杀于女子更为相宜,于爱国女校,预备下暗杀的种子。”(蔡元培《我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在教育界的经验》)《苏报》案后,国内的革命运动已经公开化,蔡公亦开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始加紧实行他的革命手段,此后一年间,蔡公以爱国学社为机关,以来自东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京的军国民教育会成员何海樵、杨笃生、吴樾为骨干,组织暗杀团,拟定的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第一个暗杀对象竟是慈禧太后!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鉴于形势的发展,为配合孙、黄领导的国内外革命组织的活动,蔡公认为有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必要在江浙成立一个革命组织,他与陶成章、徐锡麟及狱中的章太炎商议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改组暗杀团,重订章程,建立了一个新的组织“光复会”,他被推举为会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长。此时的蔡公,已与孙、黄并列,成为当时三大革命团体的首领之一。</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(有删节)</a:t>
            </a:r>
            <a:endParaRPr lang="zh-CN" altLang="en-US" dirty="0">
              <a:latin typeface="+mn-lt"/>
              <a:ea typeface="+mn-ea"/>
            </a:endParaRP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相关链接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①蔡元培作为清末翰林走向革命,其革命活动几乎均以教育机构为据点,革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命手段偏重于搞暗杀。然而,暗杀活动连遭失败,蔡元培对此感到茫然: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“在上海所图皆不成,意颇倦。”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(摘自单滨新《辛亥革命前后的蔡元培》)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②“九·一八”事变后,蔡元培主张抗日,拥护国共合作。1940年蔡公去世,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周恩来送挽联:“从排满到抗日战争,先生之志在民族革命;从五四到人权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同盟,先生之行在民主自由。”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(摘自百度百科)</a:t>
            </a:r>
            <a:endParaRPr lang="zh-CN" altLang="en-US" dirty="0">
              <a:latin typeface="+mn-lt"/>
              <a:ea typeface="+mn-ea"/>
            </a:endParaRP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59404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下列对材料有关内容的分析和概括,最恰当两项是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A.甲午战败后,面对杨锐等维新派权臣的拉拢,时任翰林院编修的蔡元培开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始思考政治局势,最终决定不与康、梁为伍。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B.在广泛阅读了国外自然、地理、历史、政治等方面的书籍之后,蔡元培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的思想在悄然发生变化,产生了“师夷长技以制夷”的思想。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C.蔡元培组织南洋公学退学的学生成立“爱国学社”,他不仅注重学生的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文化教育,聘请吴稚晖、章太炎为教员,而且还注重学生的军事素质,他请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章士钊向学生教授兵操。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D.在“排满”的问题上,蔡元培不赞同邹容“杀尽胡人”的观点,他指出汉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族官员也有“勒索”“贿赂”之败类,因此认为凡是“敛怨于平民”的人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都是“民贼”。</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E.</a:t>
            </a:r>
            <a:r>
              <a:rPr lang="zh-CN" altLang="en-US" kern="0" dirty="0">
                <a:solidFill>
                  <a:srgbClr val="000000"/>
                </a:solidFill>
                <a:latin typeface="Times New Roman" pitchFamily="65" charset="-122"/>
                <a:ea typeface="宋体" pitchFamily="65" charset="-122"/>
              </a:rPr>
              <a:t>文本通过记叙清末翰林学士蔡元培走上革命道路的历程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反映了晚清政府腐败没落</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最终将其阵营内的部分知识分子驱赶至“反专制必闹革命”的阵营的社会现实。</a:t>
            </a:r>
            <a:endParaRPr lang="zh-CN" altLang="en-US" dirty="0">
              <a:latin typeface="+mn-lt"/>
              <a:ea typeface="+mn-ea"/>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7352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CE　答E给3分,答C给2分,答B给1分,答A、D不给分。A.“开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始”一词不当,1894年6月蔡元培就上书联合英德抵御日本。B.“读书”与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“思想转变”的顺序不当,且“师夷长技以制夷”是洋务派主张,不宜概括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蔡元培的相关思想。D.“认为凡是‘敛怨于平民’的人都是‘民贼’”</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不正确,原文为“政府腐败有利于唤起民众,新政改革不利于鼓吹革命”,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是将改革政治者称为“民贼”。</a:t>
            </a:r>
            <a:endParaRPr lang="zh-CN" altLang="en-US" dirty="0">
              <a:latin typeface="+mn-lt"/>
              <a:ea typeface="+mn-ea"/>
            </a:endParaRPr>
          </a:p>
        </p:txBody>
      </p:sp>
      <p:pic>
        <p:nvPicPr>
          <p:cNvPr id="281602" name="图片 3" descr="textimage66.jpeg"/>
          <p:cNvPicPr>
            <a:picLocks noChangeAspect="1"/>
          </p:cNvPicPr>
          <p:nvPr/>
        </p:nvPicPr>
        <p:blipFill>
          <a:blip r:embed="rId3"/>
          <a:srcRect/>
          <a:stretch>
            <a:fillRect/>
          </a:stretch>
        </p:blipFill>
        <p:spPr bwMode="auto">
          <a:xfrm>
            <a:off x="981075" y="1276350"/>
            <a:ext cx="180975" cy="190500"/>
          </a:xfrm>
          <a:prstGeom prst="rect">
            <a:avLst/>
          </a:prstGeom>
          <a:noFill/>
          <a:ln w="9525">
            <a:noFill/>
            <a:miter lim="800000"/>
            <a:headEnd/>
            <a:tailEnd/>
          </a:ln>
        </p:spPr>
      </p:pic>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8736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归纳文章中心意思的方法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1.提取精要法。即要紧扣材料中的关键文句,重点理解关键词、中心句、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重点段,由点带面。</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2.综合句意法。对于那些没有明显中心句、重点句(段)的文段,必须对每个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独立句的句意或对几个相对重要句子的句意进行综合归纳。</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3.整体透视法。对于有些含蓄的句子,若单独分析某一两个句子会割裂甚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至曲解文意,其内涵往往通过整体来显示,甚至借助“弦外之音”,用“潜</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台词”曲折含蓄地表达。</a:t>
            </a:r>
            <a:endParaRPr lang="zh-CN" altLang="en-US">
              <a:latin typeface="+mn-lt"/>
              <a:ea typeface="+mn-ea"/>
            </a:endParaRPr>
          </a:p>
        </p:txBody>
      </p:sp>
      <p:pic>
        <p:nvPicPr>
          <p:cNvPr id="283650" name="图片 3" descr="textimage67.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745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4.材料概括法。从所选的材料中概括。材料是为文章中心服务的,我们可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以看文章所选的材料表达了作者什么样的观点、态度、感情,从中找到作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者要表达的主题思想。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(2016河北开滦月考)阅读下面的文字,完成问题。(5分)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杨绛的亲情守望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云之端</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传说中的“南沙沟”</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离钓鱼台国宾馆极近</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小区门口有人站岗</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里面清一</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色三层旧式小楼</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楼距很宽</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中间是静谧的乔木和草坪。据说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这里几百户</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人家中</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没有封闭阳台也没进行装修的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只有杨绛一家。</a:t>
            </a:r>
            <a:r>
              <a:rPr lang="en-US" altLang="zh-CN" kern="0" dirty="0">
                <a:solidFill>
                  <a:srgbClr val="000000"/>
                </a:solidFill>
                <a:latin typeface="Times New Roman" pitchFamily="65" charset="-122"/>
                <a:ea typeface="宋体" pitchFamily="65" charset="-122"/>
              </a:rPr>
              <a:t>1977</a:t>
            </a:r>
            <a:r>
              <a:rPr lang="zh-CN" altLang="en-US" kern="0" dirty="0">
                <a:solidFill>
                  <a:srgbClr val="000000"/>
                </a:solidFill>
                <a:latin typeface="Times New Roman" pitchFamily="65" charset="-122"/>
                <a:ea typeface="宋体" pitchFamily="65" charset="-122"/>
              </a:rPr>
              <a:t>年春</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钱钟书</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一家告别学部办公室的蛰居生活</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搬到此处新宅</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这也是他人生中的最后居</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所。三十多年来</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这是一个略显寂寞的地方</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因为主人罕有的孤独</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但它也</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不断迎来送往</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因为主人稀世的分量。</a:t>
            </a:r>
            <a:endParaRPr lang="zh-CN" altLang="en-US" dirty="0">
              <a:latin typeface="+mn-lt"/>
              <a:ea typeface="+mn-ea"/>
            </a:endParaRPr>
          </a:p>
        </p:txBody>
      </p:sp>
      <p:pic>
        <p:nvPicPr>
          <p:cNvPr id="285698" name="图片 3" descr="textimage68.jpeg"/>
          <p:cNvPicPr>
            <a:picLocks noChangeAspect="1"/>
          </p:cNvPicPr>
          <p:nvPr/>
        </p:nvPicPr>
        <p:blipFill>
          <a:blip r:embed="rId3"/>
          <a:srcRect/>
          <a:stretch>
            <a:fillRect/>
          </a:stretch>
        </p:blipFill>
        <p:spPr bwMode="auto">
          <a:xfrm>
            <a:off x="542925" y="2233613"/>
            <a:ext cx="123825" cy="200025"/>
          </a:xfrm>
          <a:prstGeom prst="rect">
            <a:avLst/>
          </a:prstGeom>
          <a:noFill/>
          <a:ln w="9525">
            <a:noFill/>
            <a:miter lim="800000"/>
            <a:headEnd/>
            <a:tailEnd/>
          </a:ln>
        </p:spPr>
      </p:pic>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钱杨是无锡同乡,1932年相识,1935年喜结良缘,恩爱六十多年。</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“文革”初期,别人被斗得狼狈不堪,钱钟书却顶着“活无常”式的高帽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子,胸前挂着名字上打叉的大牌子昂首阔步,任凭街上的孩子哄闹取笑,既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不畏缩也不惶悚。在暴虐横行、风声鹤唳的年代,瘦弱的杨绛还有过“壮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举”。“外人看去她是柔弱的娇太太,面对阶级斗争肯定吃不消或者往后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退缩的样子,但有一次,她真的让我刮目相看!”叶廷芳回忆说,“1966年夏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的一次批斗会,‘文革’初期钱钟书被贴了大字报,杨绛就在当中一角贴了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个小纸条澄清。后来群众批牛鬼蛇神,全所一百多人面前,把八九个人都拉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出来批斗,站一排,杨绛站在最右边,当时一起被批的还有宗璞、邹荻帆、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李健吾等,其他人都低着头,你说什么都接受,就算不符合事实也不敢说话,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就她一个人,脸涨得通红。他们逼问杨绛,为什么要替资产阶级反动权威翻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案。</a:t>
            </a:r>
            <a:endParaRPr lang="zh-CN" altLang="en-US" dirty="0">
              <a:latin typeface="+mn-lt"/>
              <a:ea typeface="+mn-ea"/>
            </a:endParaRPr>
          </a:p>
        </p:txBody>
      </p:sp>
    </p:spTree>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她跺着脚,怒不可遏地据理力争:就是不符合事实!就是不符合事实!这次以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后我就对她刮目相看了,一方面是她的勇敢行为,另一方面是她对丈夫的忠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贞,绝不允许有不符合事实的批判。”</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1969年11月,年近花甲的钱钟书告别妻女先下了五七干校,学问通透的他,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侍弄煤、锅炉却是外行,水总是烧不开,被大家笑称“钱不开”。半年后,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杨绛也来到干校,两个人不在一个连,但能偶尔相聚。两个连在地界上是毗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邻的,差距一里左右。杨绛在“菜园班”,当时快六十了,白天由她看管菜</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园,她就利用这个时间,坐在小马扎上,用膝盖当写字台,看书或写东西。钱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钟书担负送信工作,每天下午四五点钟,他去“公社”取件时,总要绕道百</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十来步看他的妻子,杨绛把自己写的东西递给他,他一般就站在那儿看。</a:t>
            </a:r>
            <a:endParaRPr lang="zh-CN" altLang="en-US">
              <a:latin typeface="+mn-lt"/>
              <a:ea typeface="+mn-ea"/>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①细致刻画个性需要史料支撑,如果史料不足而仍然强调这一点,就会导致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不够客观,显得矫揉造作;②追求全面评价传主的优缺点,不能有效凸显传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主的个性。(每答出一点给2分)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第一问:原文5—6段主要写朱东润信笔直书的传记观,7—10段主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要写朱东润主张应入情入理地细致刻画传主的个性,对这些段落概括提炼</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即可。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第二问:为开放性试题,同意与否均可,关键是要结合原文内容,自圆其说,充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分阐明理由。</a:t>
            </a:r>
            <a:endParaRPr lang="zh-CN" altLang="en-US" dirty="0">
              <a:latin typeface="+mn-lt"/>
              <a:ea typeface="+mn-ea"/>
            </a:endParaRPr>
          </a:p>
        </p:txBody>
      </p:sp>
      <p:pic>
        <p:nvPicPr>
          <p:cNvPr id="33794" name="图片 3" descr="textimage8.jpeg"/>
          <p:cNvPicPr>
            <a:picLocks noChangeAspect="1"/>
          </p:cNvPicPr>
          <p:nvPr/>
        </p:nvPicPr>
        <p:blipFill>
          <a:blip r:embed="rId3"/>
          <a:srcRect/>
          <a:stretch>
            <a:fillRect/>
          </a:stretch>
        </p:blipFill>
        <p:spPr bwMode="auto">
          <a:xfrm>
            <a:off x="542925" y="2667000"/>
            <a:ext cx="180975" cy="190500"/>
          </a:xfrm>
          <a:prstGeom prst="rect">
            <a:avLst/>
          </a:prstGeom>
          <a:noFill/>
          <a:ln w="9525">
            <a:noFill/>
            <a:miter lim="800000"/>
            <a:headEnd/>
            <a:tailEnd/>
          </a:ln>
        </p:spPr>
      </p:pic>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90600"/>
            <a:ext cx="8505825" cy="52324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在信阳的日子,杨绛依然和别人不同,似乎总是“笑嘻嘻的”,还对大家说“文革”对她最大的教育就是与群众打成一片。只是有一次,大家都在劳动,凿井、种菜、浇菜</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菜地旁边突然起了个坟堆,她说,死的人多冷啊,坟地里草都没有</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当时是夏天,大家还奇怪她怎么会想到冷。事实上,那时候的杨绛刚刚遭遇丧婿之痛,他们的女婿王德一,在批斗中不堪受辱自杀了。</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1997</a:t>
            </a:r>
            <a:r>
              <a:rPr lang="zh-CN" altLang="en-US" kern="0" dirty="0">
                <a:solidFill>
                  <a:srgbClr val="000000"/>
                </a:solidFill>
                <a:latin typeface="Times New Roman" pitchFamily="65" charset="-122"/>
                <a:ea typeface="宋体" pitchFamily="65" charset="-122"/>
              </a:rPr>
              <a:t>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钱杨二老的独女钱瑗去世</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一年后</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缠绵病榻的钱钟书也走了。“钟书病中</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我只求比他多活一年。照顾人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男不如女。我尽力保养自己</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争求‘夫在先</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妻在后’</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错了次序就糟糕了。”钱钟书缠绵病榻的日子</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全靠杨绛一人悉心照料。菜都做成糊状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鱼要做成粥</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一个小刺都不能有</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都是杨绛一根一根剔掉的。有段时间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钱钟书在北京医院</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女儿在西郊</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杨绛这么大年纪两边跑。一家三口人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后来一下走了两个</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尤其是女儿的走让</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她毫无思想准备</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这个打击太大了</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我们仨失散了。”但是她居然非常坚强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一滴泪都不掉。</a:t>
            </a:r>
            <a:endParaRPr lang="zh-CN" altLang="en-US" dirty="0">
              <a:latin typeface="+mn-lt"/>
              <a:ea typeface="+mn-ea"/>
            </a:endParaRPr>
          </a:p>
        </p:txBody>
      </p:sp>
    </p:spTree>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“钟书逃走了,我也想逃走,但是逃到哪里去呢?我压根儿不能逃,得留在人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世间,打扫现场,尽我应尽的责任。”敛起丧亲之痛,当年已近九十高龄的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杨绛开始翻译柏拉图的《斐多篇》。人们惊讶地发现,没多久,这位纤小瘦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弱的老太太在忘我的文字中硬硬朗朗地站起来了!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十多年来,面对时间这位严酷的判官,杨绛仿佛大战风车的“堂吉诃德”,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越战越骁勇:翻译、写作之外,她还一人揽下了整理钱钟书学术遗稿的工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作,那是几麻袋天书般的手稿与中外文笔记,恐怕难以想象,一个老人居然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能扛下如此超负荷的重担。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对于悲痛和酸楚,她却从不多着一字,潺潺缓缓,举重若轻。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(摘自《时代报告》)</a:t>
            </a:r>
            <a:endParaRPr lang="zh-CN" altLang="en-US" dirty="0">
              <a:latin typeface="+mn-lt"/>
              <a:ea typeface="+mn-ea"/>
            </a:endParaRPr>
          </a:p>
        </p:txBody>
      </p:sp>
    </p:spTree>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22128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下列对材料有关内容的分析和概括,最恰当的两项是</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A.文章第三段运用对比手法,同时通过传神的神态描写和语言描写,清晰地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展现了杨绛的勇敢无畏和对丈夫的忠贞。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B.文章着重选取了人物生平各个阶段的生活片段,叙述生动细腻,全面展现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了杨绛、钱钟书的人格魅力和精神风貌。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C.钱钟书虽然“学问通透”,但“侍弄煤、锅炉却是外行,水总是烧不开”,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因此总是被大家嘲笑和看不起。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D.“菜地旁边突然起了个坟堆,她说,死的人多冷啊,坟地里草都没有</a:t>
            </a:r>
            <a:r>
              <a:rPr lang="zh-CN" altLang="en-US" sz="2012" kern="0" dirty="0">
                <a:solidFill>
                  <a:srgbClr val="000000"/>
                </a:solidFill>
                <a:latin typeface="黑体" pitchFamily="65" charset="-122"/>
                <a:ea typeface="宋体" pitchFamily="65" charset="-122"/>
              </a:rPr>
              <a:t>…</a:t>
            </a:r>
            <a:r>
              <a:rPr dirty="0">
                <a:latin typeface="+mn-lt"/>
                <a:ea typeface="+mn-ea"/>
              </a:rPr>
              <a:t/>
            </a:r>
            <a:br>
              <a:rPr dirty="0">
                <a:latin typeface="+mn-lt"/>
                <a:ea typeface="+mn-ea"/>
              </a:rPr>
            </a:b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”这段文字体现了杨绛敏感、善良的性格。</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E.在信阳的日子,杨绛似乎总是笑嘻嘻的,这能看出杨绛天性乐观,同时对文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革给予她的教育也是心怀感激的。</a:t>
            </a:r>
            <a:endParaRPr lang="zh-CN" altLang="en-US" dirty="0">
              <a:latin typeface="+mn-lt"/>
              <a:ea typeface="+mn-ea"/>
            </a:endParaRPr>
          </a:p>
        </p:txBody>
      </p:sp>
    </p:spTree>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37877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629" kern="0" spc="-204"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AD　B.不是“各个阶段”和“全面”,文章只是选取了典型的几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个阶段。C.“嘲笑和看不起”理解有误。E.“心怀感激”曲解文意。</a:t>
            </a:r>
            <a:endParaRPr lang="zh-CN" altLang="en-US" dirty="0">
              <a:latin typeface="+mn-lt"/>
              <a:ea typeface="+mn-ea"/>
            </a:endParaRPr>
          </a:p>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考点三　分析文本的文体基本特征和主要表现手法</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一、文体基本特征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“文体基本特征”包含两个层面:一是作为传记、新闻、报告、科普文章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区别于其他文体的特征,二是具体的文本所具有的富有个性的特征。前者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属“类”特征,后者属“篇”特征。一般而言,这四类文本都具有真实性和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文学性的基本特征,也有自己不同的个性特征。</a:t>
            </a:r>
            <a:endParaRPr lang="zh-CN" altLang="en-US" dirty="0">
              <a:latin typeface="+mn-lt"/>
              <a:ea typeface="+mn-ea"/>
            </a:endParaRPr>
          </a:p>
        </p:txBody>
      </p:sp>
      <p:pic>
        <p:nvPicPr>
          <p:cNvPr id="297986" name="图片 3" descr="textimage69.jpeg"/>
          <p:cNvPicPr>
            <a:picLocks noChangeAspect="1"/>
          </p:cNvPicPr>
          <p:nvPr/>
        </p:nvPicPr>
        <p:blipFill>
          <a:blip r:embed="rId3"/>
          <a:srcRect/>
          <a:stretch>
            <a:fillRect/>
          </a:stretch>
        </p:blipFill>
        <p:spPr bwMode="auto">
          <a:xfrm>
            <a:off x="542925" y="930275"/>
            <a:ext cx="180975" cy="190500"/>
          </a:xfrm>
          <a:prstGeom prst="rect">
            <a:avLst/>
          </a:prstGeom>
          <a:noFill/>
          <a:ln w="9525">
            <a:noFill/>
            <a:miter lim="800000"/>
            <a:headEnd/>
            <a:tailEnd/>
          </a:ln>
        </p:spPr>
      </p:pic>
      <p:sp>
        <p:nvSpPr>
          <p:cNvPr id="4" name="矩形 3"/>
          <p:cNvSpPr/>
          <p:nvPr/>
        </p:nvSpPr>
        <p:spPr>
          <a:xfrm>
            <a:off x="0" y="704850"/>
            <a:ext cx="9144000" cy="10001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a:t>t</a:t>
            </a:r>
            <a:endParaRPr lang="zh-CN" altLang="en-US" dirty="0"/>
          </a:p>
        </p:txBody>
      </p:sp>
      <p:graphicFrame>
        <p:nvGraphicFramePr>
          <p:cNvPr id="5" name="表格 2"/>
          <p:cNvGraphicFramePr>
            <a:graphicFrameLocks noGrp="1"/>
          </p:cNvGraphicFramePr>
          <p:nvPr/>
        </p:nvGraphicFramePr>
        <p:xfrm>
          <a:off x="701675" y="4492625"/>
          <a:ext cx="7740650" cy="2095500"/>
        </p:xfrm>
        <a:graphic>
          <a:graphicData uri="http://schemas.openxmlformats.org/drawingml/2006/table">
            <a:tbl>
              <a:tblPr/>
              <a:tblGrid>
                <a:gridCol w="3870000"/>
                <a:gridCol w="3870000"/>
              </a:tblGrid>
              <a:tr h="419184">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文体</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基本特征</a:t>
                      </a:r>
                    </a:p>
                  </a:txBody>
                  <a:tcPr marL="45720" marR="45720"/>
                </a:tc>
              </a:tr>
              <a:tr h="419184">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传记</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真实性是其第一特征,另有材料翔实、表达生动等特征。</a:t>
                      </a:r>
                    </a:p>
                  </a:txBody>
                  <a:tcPr marL="45720" marR="45720"/>
                </a:tc>
              </a:tr>
              <a:tr h="419183">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新闻</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真实性、及时性、文学性。</a:t>
                      </a:r>
                    </a:p>
                  </a:txBody>
                  <a:tcPr marL="45720" marR="45720"/>
                </a:tc>
              </a:tr>
              <a:tr h="419183">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报告</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社会性、针对性、真实性、典型性。</a:t>
                      </a:r>
                    </a:p>
                  </a:txBody>
                  <a:tcPr marL="45720" marR="45720"/>
                </a:tc>
              </a:tr>
              <a:tr h="419183">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科普</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科学性、趣味性。</a:t>
                      </a:r>
                    </a:p>
                  </a:txBody>
                  <a:tcPr marL="45720" marR="45720"/>
                </a:tc>
              </a:tr>
            </a:tbl>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二、主要表现手法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《考试大纲》中规定的四类实用类文体在最基本的特征之外,都具有文学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性,因此,高考一般考查这些文体中具有的文学性特征。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1.对修辞手法(比喻、拟人、排比、夸张、通感等)的分析。分析作品运用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的修辞手法,首先要辨明其运用了何种修辞手法,其次要根据不同修辞手法</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表达上的特点并结合作品具体内容,恰如其分地分析其作用。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2.对记叙、描写、议论、抒情等表达方式在具体语境中的作用的分析。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3.对象征、对比、衬托、先抑后扬、托物言志、借景抒情等表现手法的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作用的分析。这要在了解这些表现手法的基本特征和作用的基础上结合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作品具体内容进行分析。</a:t>
            </a:r>
            <a:endParaRPr lang="zh-CN" altLang="en-US" dirty="0">
              <a:latin typeface="+mn-lt"/>
              <a:ea typeface="+mn-ea"/>
            </a:endParaRPr>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571500" y="1358900"/>
          <a:ext cx="7740650" cy="693738"/>
        </p:xfrm>
        <a:graphic>
          <a:graphicData uri="http://schemas.openxmlformats.org/drawingml/2006/table">
            <a:tbl>
              <a:tblPr/>
              <a:tblGrid>
                <a:gridCol w="500066"/>
                <a:gridCol w="1285884"/>
                <a:gridCol w="5954050"/>
              </a:tblGrid>
              <a:tr h="694368">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文体</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主要表</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现手法</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作　用</a:t>
                      </a:r>
                    </a:p>
                  </a:txBody>
                  <a:tcPr marL="45720" marR="45720"/>
                </a:tc>
              </a:tr>
            </a:tbl>
          </a:graphicData>
        </a:graphic>
      </p:graphicFrame>
      <p:graphicFrame>
        <p:nvGraphicFramePr>
          <p:cNvPr id="3" name="表格 2"/>
          <p:cNvGraphicFramePr>
            <a:graphicFrameLocks noGrp="1"/>
          </p:cNvGraphicFramePr>
          <p:nvPr/>
        </p:nvGraphicFramePr>
        <p:xfrm>
          <a:off x="571500" y="2062163"/>
          <a:ext cx="7740650" cy="2451100"/>
        </p:xfrm>
        <a:graphic>
          <a:graphicData uri="http://schemas.openxmlformats.org/drawingml/2006/table">
            <a:tbl>
              <a:tblPr/>
              <a:tblGrid>
                <a:gridCol w="500066"/>
                <a:gridCol w="1285884"/>
                <a:gridCol w="5954050"/>
              </a:tblGrid>
              <a:tr h="398452">
                <a:tc rowSpan="3">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传记</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细节描写</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渲染人物个性,折射传主的思想观点多角度地展现传主的情感个性特征,使传主的个性丰满而鲜活;增强文章的可读性。</a:t>
                      </a:r>
                    </a:p>
                  </a:txBody>
                  <a:tcPr marL="45720" marR="45720"/>
                </a:tc>
              </a:tr>
              <a:tr h="398452">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传主之外的人物的对比映衬手法</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这些人物既展现了传主生活的真实环境,又从侧面对传主起着对比映衬的作用,还可以点面结合,揭示更深刻的主题。</a:t>
                      </a:r>
                    </a:p>
                  </a:txBody>
                  <a:tcPr marL="45720" marR="45720"/>
                </a:tc>
              </a:tr>
              <a:tr h="989044">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引　用</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直接引用大量原始材料,可以更好地突出人物特点,揭示人物精神面貌,对人物做出客观公正的评价。①引用诗词,侧面烘托和丰富传主的思想精神,使传记显现古朴文雅的风格。②引用故事,增强文章的活泼度,使文章更具可读性。③引用传主在书信、日记中的表白,可以印证作者的观点,也可使传记具有更为真实感人的力量。</a:t>
                      </a:r>
                    </a:p>
                  </a:txBody>
                  <a:tcPr marL="45720" marR="45720"/>
                </a:tc>
              </a:tr>
            </a:tbl>
          </a:graphicData>
        </a:graphic>
      </p:graphicFrame>
      <p:graphicFrame>
        <p:nvGraphicFramePr>
          <p:cNvPr id="4" name="表格 2"/>
          <p:cNvGraphicFramePr>
            <a:graphicFrameLocks noGrp="1"/>
          </p:cNvGraphicFramePr>
          <p:nvPr/>
        </p:nvGraphicFramePr>
        <p:xfrm>
          <a:off x="571500" y="4405313"/>
          <a:ext cx="7740650" cy="1550987"/>
        </p:xfrm>
        <a:graphic>
          <a:graphicData uri="http://schemas.openxmlformats.org/drawingml/2006/table">
            <a:tbl>
              <a:tblPr/>
              <a:tblGrid>
                <a:gridCol w="500066"/>
                <a:gridCol w="1280232"/>
                <a:gridCol w="5959702"/>
              </a:tblGrid>
              <a:tr h="517195">
                <a:tc rowSpan="2">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新闻</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分析新闻结构的合理性和表达作用</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新闻结构具有固定化特点,如消息的“倒金字塔”和“金字塔”两种结构。在掌握新闻一般性结构的基础上把握所给文本的独特结构,然后分析它们在整体结构中所起的作用、表现主题及新闻效果等方面的作用。</a:t>
                      </a:r>
                    </a:p>
                  </a:txBody>
                  <a:tcPr marL="45720" marR="45720"/>
                </a:tc>
              </a:tr>
              <a:tr h="644202">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分析新闻材料的</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详略性</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①从材料角度是否不同的角度思考。②从材料联系是否层进的角度思考。③从是否开阔读者的视野的角度思考。</a:t>
                      </a:r>
                    </a:p>
                  </a:txBody>
                  <a:tcPr marL="45720" marR="45720"/>
                </a:tc>
              </a:tr>
            </a:tbl>
          </a:graphicData>
        </a:graphic>
      </p:graphicFrame>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725" y="1244600"/>
          <a:ext cx="7740650" cy="1814513"/>
        </p:xfrm>
        <a:graphic>
          <a:graphicData uri="http://schemas.openxmlformats.org/drawingml/2006/table">
            <a:tbl>
              <a:tblPr/>
              <a:tblGrid>
                <a:gridCol w="422976"/>
                <a:gridCol w="1071570"/>
                <a:gridCol w="6245454"/>
              </a:tblGrid>
              <a:tr h="430992">
                <a:tc rowSpan="2">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新闻</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分析新闻标题的艺术性</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①分析新闻标题的表达技巧及其作用。②分析新闻标题对表达新闻主题的作用。③分析新闻标题对吸引读者的作用。④分析新闻标题对表达记者观点和感情的作用。⑤分析新闻标题对群众获取信息的作用。</a:t>
                      </a:r>
                    </a:p>
                  </a:txBody>
                  <a:tcPr marL="45720" marR="45720"/>
                </a:tc>
              </a:tr>
              <a:tr h="215574">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评价新闻技巧的巧妙性</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①分析表达技巧对表现人物特点的作用。②分析表达技巧对表现主题的作用。③分析表达技巧对群众的影响,如:能否让群众如临新闻现场(生动形象),能否让群众体会出作者态度,能否让群</a:t>
                      </a:r>
                      <a:r>
                        <a:rPr dirty="0"/>
                        <a:t/>
                      </a:r>
                      <a:br>
                        <a:rPr dirty="0"/>
                      </a:br>
                      <a:r>
                        <a:rPr lang="zh-CN" altLang="en-US" sz="1190" kern="0" dirty="0" smtClean="0">
                          <a:solidFill>
                            <a:srgbClr val="000000"/>
                          </a:solidFill>
                          <a:latin typeface="Times New Roman" pitchFamily="65" charset="-122"/>
                          <a:ea typeface="宋体" pitchFamily="65" charset="-122"/>
                        </a:rPr>
                        <a:t>众把握新闻主题,能否突现新闻的社会效应,等等。</a:t>
                      </a:r>
                    </a:p>
                  </a:txBody>
                  <a:tcPr marL="45720" marR="45720"/>
                </a:tc>
              </a:tr>
            </a:tbl>
          </a:graphicData>
        </a:graphic>
      </p:graphicFrame>
      <p:graphicFrame>
        <p:nvGraphicFramePr>
          <p:cNvPr id="3" name="表格 2"/>
          <p:cNvGraphicFramePr>
            <a:graphicFrameLocks noGrp="1"/>
          </p:cNvGraphicFramePr>
          <p:nvPr/>
        </p:nvGraphicFramePr>
        <p:xfrm>
          <a:off x="720725" y="3052763"/>
          <a:ext cx="7740650" cy="1179512"/>
        </p:xfrm>
        <a:graphic>
          <a:graphicData uri="http://schemas.openxmlformats.org/drawingml/2006/table">
            <a:tbl>
              <a:tblPr/>
              <a:tblGrid>
                <a:gridCol w="422976"/>
                <a:gridCol w="1071570"/>
                <a:gridCol w="6245454"/>
              </a:tblGrid>
              <a:tr h="1008863">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报告</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注意观点与材料的统一</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①运用一个或几个典型材料说明观点。要注意材料的典型性,同时也要注意材料内部的相互逻辑关系,从不同的角度和侧面说明观点。②运用对比的材料来突出观点。通过不同事物不同方面的对比,能够更好地突出事物特点,更好地划清是非界限,突出观点。③用精确的数字来直接说明观点。在运用统计数字说明观点时,要注意它的精确性,要实事求是,要有明确的目的性。</a:t>
                      </a:r>
                    </a:p>
                  </a:txBody>
                  <a:tcPr marL="45720" marR="45720"/>
                </a:tc>
              </a:tr>
            </a:tbl>
          </a:graphicData>
        </a:graphic>
      </p:graphicFrame>
      <p:graphicFrame>
        <p:nvGraphicFramePr>
          <p:cNvPr id="4" name="表格 2"/>
          <p:cNvGraphicFramePr>
            <a:graphicFrameLocks noGrp="1"/>
          </p:cNvGraphicFramePr>
          <p:nvPr/>
        </p:nvGraphicFramePr>
        <p:xfrm>
          <a:off x="720725" y="4240213"/>
          <a:ext cx="7740650" cy="1285875"/>
        </p:xfrm>
        <a:graphic>
          <a:graphicData uri="http://schemas.openxmlformats.org/drawingml/2006/table">
            <a:tbl>
              <a:tblPr/>
              <a:tblGrid>
                <a:gridCol w="422976"/>
                <a:gridCol w="1071570"/>
                <a:gridCol w="6245454"/>
              </a:tblGrid>
              <a:tr h="642942">
                <a:tc rowSpan="2">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科普</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主要说</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明方法</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举例子、打比方、列数字、引用、做比较等。要注意这些方法运用的特征,要说明其在文中的表达效果。</a:t>
                      </a:r>
                    </a:p>
                  </a:txBody>
                  <a:tcPr marL="45720" marR="45720"/>
                </a:tc>
              </a:tr>
              <a:tr h="642942">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语言特色</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把握住其准确、严谨的特色,再与所给文本的语言特殊性相结合(如不少作品还有通俗、生动、风趣等特点),从原文精选典型例句分析。</a:t>
                      </a:r>
                    </a:p>
                  </a:txBody>
                  <a:tcPr marL="45720" marR="45720"/>
                </a:tc>
              </a:tr>
            </a:tbl>
          </a:graphicData>
        </a:graphic>
      </p:graphicFrame>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　阅读下面的文字,回答问题。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杨绛和她的父亲杨荫杭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杨绛,原名杨季康,江苏无锡人。除了作为钱钟书夫人为人所熟知外,她本</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人更是一个颇有影响的作家、翻译家和著名学者。李健吾评价她“不是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那种飞扬躁厉的作家”,而是有着“缄默的智慧”,有着静默恬退的睿智和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微笑达观的态度。她的父亲杨荫杭,是江苏最早从事反清革命运动的人物,</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曾经留学日本和美国。他表面看起来凝重有威,因而孩子们都怕他。但他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却从不打骂孩子,如果有人不乖,他只会叫急,喊妻子过来把淘气的孩子提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溜出去训斥。所以孩子们怕虽怕,却都喜欢和父亲亲近。钱钟书初见他时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未免有点害怕,但接触久了,即摸出其“望之俨然,接之也温”的性子。</a:t>
            </a:r>
            <a:endParaRPr lang="zh-CN" altLang="en-US">
              <a:latin typeface="+mn-lt"/>
              <a:ea typeface="+mn-ea"/>
            </a:endParaRP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杨绛的父亲有时也很严肃。那年杨绛16岁,正在振华女中的高中部读书。</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那时北伐战争已经胜利,学生运动很多,常要游行开群众大会等。一次学生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会要各校学生上街宣传——就是拿一条板凳,站上去向街上的行人演讲。</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杨绛也被推选去参加。但她却担心自己的个头小,一着急就涨红了脸。而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且当时苏州风气闭塞,街上的轻薄男子又专爱欺负女孩子。她怕自己一站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上板凳,就会被人看猴儿似的拢上来看,不会有什么人正儿八经地听演讲。</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不过,女学生只要说“家里不赞成”,就可以豁免。许多旧家庭里的大小姐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就这样推掉了。她于是周末回家向父亲求救,问能不能也说“家里不赞</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成”。父亲却一口拒绝,说:“你不肯,就别去,不用借爸爸来挡。”杨绛说: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“不行啊。少数得服从多数呀。”父亲说:“该服从的就服从;你有理,也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可以说。去不去在你。</a:t>
            </a:r>
            <a:endParaRPr lang="zh-CN" altLang="en-US">
              <a:latin typeface="+mn-lt"/>
              <a:ea typeface="+mn-ea"/>
            </a:endParaRPr>
          </a:p>
        </p:txBody>
      </p:sp>
    </p:spTree>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”并告诉她,自己从前做江苏省高等审判厅厅长时,有一次张勋不知打败了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哪个军阀胜利入京,江苏省的士绅联名登报拥护欢迎。他的下属擅自把他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的名字也列入了欢迎者的名单,以为名字见了报,他即使不愿意也只好罢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了,但他坚持“名与器不可以假人”,立即在报上登了一条大字的“启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事”,声明自己没有欢迎。他对女儿说:“你知道林肯说的一句话吗?Dare </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you say no!敢吗?”杨绛第二天到了学校,坚持说:“我不赞成,我不去!”为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此还挨了老师狠狠的批评。虽然这并不是为了什么伟大的目标,只是一个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脸皮薄、爱面子的女孩子不肯上街去出丑,但父亲的做法在杨绛心里留下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了深刻的印象。</a:t>
            </a:r>
            <a:endParaRPr lang="zh-CN" altLang="en-US">
              <a:latin typeface="+mn-lt"/>
              <a:ea typeface="+mn-ea"/>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28675"/>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二、(2015课标Ⅱ,12)阅读下面的文字,完成问题。(25分)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将军赋采薇</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戴安澜任第73旅旅长后,回顾多年对日作战的经验教训,认定要取得胜利必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须依靠部属努力,而部属的旺盛士气来自他们的爱国热情。他特意抄录民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族英雄岳飞的《满江红》和文天祥的《过零丁洋》,印发给各级官兵背诵</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吟唱,激发大家精忠报国的爱国热忱。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为了抗战大业,戴安澜摒弃党派成见,团结爱国人士。《自由报》记者宗祺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仁前来采访,与他彻夜讨论时局,探讨国共合作抗日的未来,两人很快成为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莫逆之交。这时有人提醒戴安澜,说宗是共产党,须多加提防。他坦然答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道:“现在是国共合作抗战,何防之有?宗是否共产党我不知道,我只知道他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是新闻记者,写过许多真实感人的报道,有卓越的见解。我们正缺少这样的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爱国志士。”几天后,他还把自己的军事著作交给宗祺仁修改并题词。</a:t>
            </a:r>
            <a:endParaRPr lang="zh-CN" altLang="en-US" dirty="0">
              <a:latin typeface="+mn-lt"/>
              <a:ea typeface="+mn-ea"/>
            </a:endParaRPr>
          </a:p>
        </p:txBody>
      </p:sp>
    </p:spTree>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对于杨绛的学业,父亲并不多加干涉,而是放手让她按照自己的兴趣去学</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习。父亲钻研音韵学,常常把某字的平仄拿出来考她。杨绛在高中还不会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辨平仄声,父亲却也不急着教,只让女儿涵泳体味,还安慰她:“不要紧,到时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候自然会懂。”有一天她果然四声都能分辨了。父亲晚上常踱过廊前,敲</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窗考她某字读什么声。女儿答对了,父亲高兴而笑。父亲的教育理论是孔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子的“大叩则大鸣,小叩则小鸣”。杨绛只要对什么书表示兴趣,父亲就把</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那部书放在她的书桌上,即使有时他得爬梯到书橱高处去拿;但假如她长期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放着不读,那部书就不见了——父亲把书收走了,这就等于是父亲的谴责,</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无言的批评。杨绛喜欢读诗词小说,对父亲枯燥的音韵学“合口呼”“撮</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口呼”之类不感兴趣。父亲也不强迫女儿学他的一套,还为她买来最喜欢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的书籍。</a:t>
            </a:r>
            <a:endParaRPr lang="zh-CN" altLang="en-US">
              <a:latin typeface="+mn-lt"/>
              <a:ea typeface="+mn-ea"/>
            </a:endParaRPr>
          </a:p>
        </p:txBody>
      </p:sp>
    </p:spTree>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杨绛上大学分文理科的时候,因为各门功课都平均发展,所以为选专业一事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颇费了一番踌躇。老师们推荐她报理科,她回家去问父亲拿主张:“我该学</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什么呢?”父亲说:“没有什么该不该,最喜欢什么,就学什么。喜欢的就是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性之所近,就是自己最相宜的。”于是,杨绛终于不顾老师们的惋惜和劝</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导,选择了她喜欢的文科。父亲有一次问杨绛:“阿季,三天不让你看书,你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怎么样?”她说:“不好过。”“一星期不让你看书呢?”她说:“一星期都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白活了。”父亲笑了,说:“我也这样。”杨绛因此感觉到自己似乎已升为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父亲的朋友了。杨绛是个贴心的女儿,每天早饭后,她总要给父亲泡一碗酽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酽的盖碗茶。父亲饭后,她也要给父亲削个水果,或是给父亲剥风干栗子、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山核桃等干果。中午饭后,她非常懂事地带弟弟妹妹一哄而散,让父亲歇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午。一次父亲叫住她说:“其实我喜欢有人陪陪,只是别出声。</a:t>
            </a:r>
            <a:endParaRPr lang="zh-CN" altLang="en-US">
              <a:latin typeface="+mn-lt"/>
              <a:ea typeface="+mn-ea"/>
            </a:endParaRPr>
          </a:p>
        </p:txBody>
      </p:sp>
    </p:spTree>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”她就陪在父亲旁边看书。父女俩的感情就是这样平淡而深厚。</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1945年抗战胜利前夕,父亲突然因中风在苏州去世。1983年,杨绛在《当</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代》双月刊上发表了散文《回忆我的父亲》,记录了和父亲一起生活过的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点点滴滴,在那平静恬淡的娓娓道来中寄托了女儿对父亲真挚的情感和深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切的怀念。</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文章在表现杨绛与其父亲的时候都用了哪些描写手法?请结合具体内容进</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行分析。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①侧面描写。李健吾对杨绛的评价,钱钟书对杨绛父亲的感觉。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②语言描写。文中多处对人物对话进行了描写。③行为描写。杨绛父亲</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爬梯到高处为女儿找书。④细节描写。杨绛为父亲削水果、剥干果。</a:t>
            </a:r>
            <a:endParaRPr lang="zh-CN" altLang="en-US">
              <a:latin typeface="+mn-lt"/>
              <a:ea typeface="+mn-ea"/>
            </a:endParaRPr>
          </a:p>
        </p:txBody>
      </p:sp>
      <p:pic>
        <p:nvPicPr>
          <p:cNvPr id="316418" name="图片 3" descr="textimage70.jpeg"/>
          <p:cNvPicPr>
            <a:picLocks noChangeAspect="1"/>
          </p:cNvPicPr>
          <p:nvPr/>
        </p:nvPicPr>
        <p:blipFill>
          <a:blip r:embed="rId3"/>
          <a:srcRect/>
          <a:stretch>
            <a:fillRect/>
          </a:stretch>
        </p:blipFill>
        <p:spPr bwMode="auto">
          <a:xfrm>
            <a:off x="542925" y="4527550"/>
            <a:ext cx="180975" cy="190500"/>
          </a:xfrm>
          <a:prstGeom prst="rect">
            <a:avLst/>
          </a:prstGeom>
          <a:noFill/>
          <a:ln w="9525">
            <a:noFill/>
            <a:miter lim="800000"/>
            <a:headEnd/>
            <a:tailEnd/>
          </a:ln>
        </p:spPr>
      </p:pic>
      <p:sp>
        <p:nvSpPr>
          <p:cNvPr id="4" name="矩形 3"/>
          <p:cNvSpPr/>
          <p:nvPr/>
        </p:nvSpPr>
        <p:spPr>
          <a:xfrm>
            <a:off x="0" y="4421188"/>
            <a:ext cx="9144000" cy="171450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629" kern="0" spc="-204"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我们在文中可以找到李健吾对杨绛的评价,钱钟书对杨绛父亲的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感觉,父女俩的话语,杨绛父亲爬梯到高处为女儿找书,杨绛为父亲削水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果、剥干果等内容,根据所学过的表现手法,我们不难看出文章主要运用了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侧面描写、语言描写、行为描写、细节描写。</a:t>
            </a:r>
            <a:endParaRPr lang="zh-CN" altLang="en-US">
              <a:latin typeface="+mn-lt"/>
              <a:ea typeface="+mn-ea"/>
            </a:endParaRPr>
          </a:p>
        </p:txBody>
      </p:sp>
      <p:pic>
        <p:nvPicPr>
          <p:cNvPr id="318466" name="图片 3" descr="textimage71.jpeg"/>
          <p:cNvPicPr>
            <a:picLocks noChangeAspect="1"/>
          </p:cNvPicPr>
          <p:nvPr/>
        </p:nvPicPr>
        <p:blipFill>
          <a:blip r:embed="rId3"/>
          <a:srcRect/>
          <a:stretch>
            <a:fillRect/>
          </a:stretch>
        </p:blipFill>
        <p:spPr bwMode="auto">
          <a:xfrm>
            <a:off x="542925" y="1268413"/>
            <a:ext cx="180975" cy="190500"/>
          </a:xfrm>
          <a:prstGeom prst="rect">
            <a:avLst/>
          </a:prstGeom>
          <a:noFill/>
          <a:ln w="9525">
            <a:noFill/>
            <a:miter lim="800000"/>
            <a:headEnd/>
            <a:tailEnd/>
          </a:ln>
        </p:spPr>
      </p:pic>
    </p:spTree>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320198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1.审题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实用类文本阅读考查表现手法,一般放在实用类文本的独特手法上。因此,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它在命题上有明确的指向。如题干明确要求从修辞手法角度分析。审题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要审准这种指向。另外,注意题干的提示或暗示角度。如“文章引用了文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a:t>
            </a:r>
            <a:r>
              <a:rPr lang="zh-CN" altLang="en-US" sz="2012" kern="0" dirty="0">
                <a:solidFill>
                  <a:srgbClr val="000000"/>
                </a:solidFill>
                <a:latin typeface="Arial Narrow" pitchFamily="65" charset="-122"/>
                <a:ea typeface="Arial Unicode MS" pitchFamily="65" charset="-122"/>
              </a:rPr>
              <a:t>××</a:t>
            </a:r>
            <a:r>
              <a:rPr lang="zh-CN" altLang="en-US" sz="2012" kern="0" dirty="0">
                <a:solidFill>
                  <a:srgbClr val="000000"/>
                </a:solidFill>
                <a:latin typeface="Times New Roman" pitchFamily="65" charset="-122"/>
                <a:ea typeface="宋体" pitchFamily="65" charset="-122"/>
              </a:rPr>
              <a:t>的话有什么作用”,这是提示从“引用”手法作答;“文章列举了数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字,有什么作用”,这是提示从“列数字”这一说明方法作答。</a:t>
            </a:r>
            <a:endParaRPr lang="zh-CN" altLang="en-US" dirty="0">
              <a:latin typeface="+mn-lt"/>
              <a:ea typeface="+mn-ea"/>
            </a:endParaRPr>
          </a:p>
          <a:p>
            <a:pPr eaLnBrk="0" fontAlgn="auto" latinLnBrk="1" hangingPunct="0">
              <a:lnSpc>
                <a:spcPct val="150000"/>
              </a:lnSpc>
              <a:spcBef>
                <a:spcPts val="0"/>
              </a:spcBef>
              <a:spcAft>
                <a:spcPts val="0"/>
              </a:spcAft>
              <a:defRPr/>
            </a:pPr>
            <a:endParaRPr lang="zh-CN" altLang="en-US" dirty="0">
              <a:latin typeface="+mn-lt"/>
              <a:ea typeface="+mn-ea"/>
            </a:endParaRPr>
          </a:p>
        </p:txBody>
      </p:sp>
      <p:pic>
        <p:nvPicPr>
          <p:cNvPr id="320514" name="图片 3" descr="textimage72.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2.答题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(1)一般与具体结合。这主要是针对文体基本特征的分</a:t>
            </a: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(2)侧重一点突破。这主要是针对文本的主要表现手法的分析而言的。表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现手法是作者用来实现其写作意图、表现其中心思想、再现或表现生活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的一种辅助手段。任何一个文本都难以单纯地依靠一种表现手法完成写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作。它有主要的表现手法,也有次要的表现手法。而对主要的表现手法,我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们抓住重点进行深入细致的分析,是能分析出来的。这样,我们分析的注意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力就要集中,笔墨也不能过于分散。这种题目最忌蜻蜓点水式的分析,如有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其他主要的表现手法,我们可以简略写出,这样既可以保证答题的全面,又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可以使答案变得丰实。</a:t>
            </a:r>
            <a:endParaRPr lang="zh-CN" altLang="en-US" dirty="0">
              <a:latin typeface="+mn-lt"/>
              <a:ea typeface="+mn-ea"/>
            </a:endParaRPr>
          </a:p>
        </p:txBody>
      </p:sp>
    </p:spTree>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(3)注意效果解读。分析文体特征或表现手法,不能仅仅停留在辨别认知的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层面上,还必须分析它们的“效果”。分析“效果”:一是从作者的表达考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虑,看他这样做对他的表达会带来怎样的方便;一是从阅读者考虑,看他这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样做可以对读者的阅读产生什么样的积极的效果。实用类文本的文体特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征与表现手法是紧紧连在一起的,如传记的文学性特征与传记作者采用的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写作手法是分不开的。离开“效果”分析文体特征或表现手法,是很容易</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流于浮泛空洞的。</a:t>
            </a:r>
            <a:endParaRPr lang="zh-CN" altLang="en-US">
              <a:latin typeface="+mn-lt"/>
              <a:ea typeface="+mn-ea"/>
            </a:endParaRPr>
          </a:p>
        </p:txBody>
      </p:sp>
    </p:spTree>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(2016宁夏银川育才学校月考)阅读下面的文字,完成问题。(6分)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王运熙:平淡中自有丘壑</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2月8日凌晨,著名文史专家、复旦大学中文系教授王运熙平静地离开了这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个世界,离开了他所挚爱的研究,离开了他所牵挂的学生。</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王运熙1926年出生在江苏省金山县,从小就爱好古典文学。后来,王运熙进</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入复旦大学中文系学习。毕业后成为陈子展的助手。陈子展治学兼通新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旧文学,目光宽广,思路开阔。他在和王运熙谈话时,滔滔不绝,上起先秦汉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魏,下逮现代的一些学者和作家。正是在这样一种名师云集、学术氛围浓</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厚的情形下,王运熙走上了他的治学之路。</a:t>
            </a:r>
            <a:endParaRPr lang="zh-CN" altLang="en-US">
              <a:latin typeface="+mn-lt"/>
              <a:ea typeface="+mn-ea"/>
            </a:endParaRPr>
          </a:p>
        </p:txBody>
      </p:sp>
      <p:pic>
        <p:nvPicPr>
          <p:cNvPr id="326658" name="图片 3" descr="textimage73.jpeg"/>
          <p:cNvPicPr>
            <a:picLocks noChangeAspect="1"/>
          </p:cNvPicPr>
          <p:nvPr/>
        </p:nvPicPr>
        <p:blipFill>
          <a:blip r:embed="rId3"/>
          <a:srcRect/>
          <a:stretch>
            <a:fillRect/>
          </a:stretch>
        </p:blipFill>
        <p:spPr bwMode="auto">
          <a:xfrm>
            <a:off x="542925" y="1266825"/>
            <a:ext cx="123825" cy="200025"/>
          </a:xfrm>
          <a:prstGeom prst="rect">
            <a:avLst/>
          </a:prstGeom>
          <a:noFill/>
          <a:ln w="9525">
            <a:noFill/>
            <a:miter lim="800000"/>
            <a:headEnd/>
            <a:tailEnd/>
          </a:ln>
        </p:spPr>
      </p:pic>
    </p:spTree>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从1978年到1996年退休,王运熙主持的语言文学所集中了多位学科带头人,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下设6个研究室,取得了很多学术成果,成为学术研究的重镇。语文所成立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以后,一个重要的成就就是完成了三卷本的《中国文学批评史》的编写。</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1983年到1996年,王运熙又在原有基础上与顾易生共同主编国家重点科研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项目《中国文学批评通史》(七卷本),历时十余年,对中国文学批评发展史</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的研究更具系统性和完整性,把文学批评史的研究推向了一个新高度。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王运熙一生专注于学问,甘于淡泊,白首未改此心。他曾经说:“上海的大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闸蟹很好吃,但不吃也无所谓;但不让我看书写书,那就一天也受不了。”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虽是玩笑,却道出了他虽在陋巷却不改其乐的心境。</a:t>
            </a:r>
            <a:endParaRPr lang="zh-CN" altLang="en-US">
              <a:latin typeface="+mn-lt"/>
              <a:ea typeface="+mn-ea"/>
            </a:endParaRPr>
          </a:p>
        </p:txBody>
      </p:sp>
    </p:spTree>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王运熙赠给学生吴承学一本《文心雕龙探索》,他在书的扉页题写“治学</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自警语”:“全面观照,准确把握。正本清源,探明原貌。”他的治学亦如</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此,不求新、不求奇、不媚俗、不趋时,从文献中发现问题,解决问题,做最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平实的学问。在研究《文心雕龙》时,王运熙的结论与北方一些学者,如中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华书局的周振甫,山东大学的陆侃如、牟世金,西北师范大学的郭晋稀等几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位先生的观点并不相同,在当时引起了争论。王运熙认为《文心雕龙》是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一部指导写作的书,并不是一部系统的文学理论著作和关学著作。他以原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著文本为研究的出发点,努力把握刘勰整个文学思想体系,避免先入为主,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用现代文学理论去套。因此得出的结论得到了许多研究者的认同,逐渐被</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大家接受并信服。</a:t>
            </a:r>
            <a:endParaRPr lang="zh-CN" altLang="en-US">
              <a:latin typeface="+mn-lt"/>
              <a:ea typeface="+mn-ea"/>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8656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太平洋战争爆发后,中国决定派远征军赴缅甸对日作战。当命令到达时,已</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升任第200师师长的戴安澜高唱《满江红》,并向官兵宣讲诸葛亮远征的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事迹,以“鞠躬尽瘁,死而后已”的精神激励官兵。赴缅途中,他激情满怀,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赋《远征》二首以明志。其一云:“万里旌旗耀眼开,王师出境岛夷摧。扬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鞭遥指花如许,诸葛前身今又来。”其二云:“策马奔车走八荒,远征功业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迈秦皇。澄清宇宙安黎庶,先挽长弓射夕阳。”</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入缅不久</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日军主力迫近东瓜</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军长杜聿明决定集中主力击溃日军。戴安澜</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立下誓言</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此次远征</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系唐明以来扬国威之盛举</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虽战至一兵一卒</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也必死</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守东瓜。”这时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英军突然撤走</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我方援军未至</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形势危急</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戴安澜决心以身</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报国。他宣布</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本师长立遗嘱在先</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如果师长战死</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以副师长代之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副师长</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战死</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参谋长代之</a:t>
            </a:r>
            <a:r>
              <a:rPr lang="en-US" altLang="zh-CN" kern="0" dirty="0">
                <a:solidFill>
                  <a:srgbClr val="000000"/>
                </a:solidFill>
                <a:latin typeface="黑体" pitchFamily="65" charset="-122"/>
                <a:ea typeface="宋体" pitchFamily="65" charset="-122"/>
              </a:rPr>
              <a:t>……</a:t>
            </a:r>
            <a:r>
              <a:rPr lang="zh-CN" altLang="en-US" kern="0" dirty="0">
                <a:solidFill>
                  <a:srgbClr val="000000"/>
                </a:solidFill>
                <a:latin typeface="Times New Roman" pitchFamily="65" charset="-122"/>
                <a:ea typeface="宋体" pitchFamily="65" charset="-122"/>
              </a:rPr>
              <a:t>以此类推</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各级皆然。”他给夫人王荷馨写了绝命家</a:t>
            </a:r>
            <a:endParaRPr lang="zh-CN" altLang="en-US" dirty="0">
              <a:latin typeface="+mn-lt"/>
              <a:ea typeface="+mn-ea"/>
            </a:endParaRPr>
          </a:p>
        </p:txBody>
      </p:sp>
    </p:spTree>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“王运熙先生做学问有独到的见解却不故作高深,从不说过头话,都是结合</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实际来讲,这种做法让人十分敬佩。”国家图书馆原馆长、文心雕龙学会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会长詹福瑞告诉记者。</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王运熙常为学生讲起近代以来的学术流派,信古、疑古、释古三派中,他将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自己定位为释古——既不盲目信古,也不一味疑古,而是在广泛占有资料的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基础上,进行准确的分析、鉴定,恰切的评述、印证,最后得出平实、适中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的结论。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“创新”在王运熙那里具有不同的含义——求实即是创新。他认为古典</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文学研究面对的是浩繁的历史材料,人们在面对这些材料时难免众说纷纭,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其中便会夹杂很多误解,而研究如果能够收集、整理、分析材料,还原历史</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本来面目,消除误解,这就是学术创新。</a:t>
            </a:r>
            <a:endParaRPr lang="zh-CN" altLang="en-US">
              <a:latin typeface="+mn-lt"/>
              <a:ea typeface="+mn-ea"/>
            </a:endParaRPr>
          </a:p>
        </p:txBody>
      </p:sp>
    </p:spTree>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复旦大学教授、王运熙的弟子杨明告诉记者,王运熙一生孜孜不倦,只为求</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真求实。刘勰的《文心雕龙》中“风骨”是一个十分重要的概念,如何理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解众说纷纭。在上世纪50年代末至60年代前期,曾有过热烈的讨论,流行的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学说认为“风骨”代表“文章的内容”“纯洁的思想”“合乎道德规范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的情感和意志”等。王运熙对材料进行穷尽性的搜集,然后条分缕析,最后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得出结论:刘勰所谓风骨,是指作品的艺术风貌、表现效果而言,不是就思</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想内容的高下邪正而言。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与此相承,王运熙也澄清了当时对建安风骨的误解。很多学者认为,建安风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骨主要是指那些表现社会动乱、人民苦难的诗歌的思想内容。王运熙则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认为,南朝人所说的建安风骨只是指建安诗文爽朗刚健的风貌。</a:t>
            </a:r>
            <a:endParaRPr lang="zh-CN" altLang="en-US">
              <a:latin typeface="+mn-lt"/>
              <a:ea typeface="+mn-ea"/>
            </a:endParaRPr>
          </a:p>
        </p:txBody>
      </p:sp>
    </p:spTree>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260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王运熙服膺《礼记·中庸》中的“博学之,审问之,慎思之,明辨之,笃行之”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和《史记·五帝本纪》中的“好学深思,心知其意”,将其作为治学的座右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铭。王运熙的治学正是对这两句话的最好注解。</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“不作惊人之语,无剑拔弩张之势。但他很了不起,了不起就在于忠于学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术,坚守学者的良心。”杨明对王运熙的治学品行推崇有加。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直到去世,王运熙一直居住在上海火车站附近的一套48平方米的旧房子中,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从1978年至今,已有四十余年,每天都能听到火车进出的轰鸣声。正是在这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间斗室,走出了我国文学学科第一位长江学者吴承学,也培养出了中国文学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批评史的一批中坚力量,其中很多已然成名成家。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王运熙是在凌晨离世的,一如往常一般平静。“生如夏花之绚烂,死若秋叶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之静美”,恰可比拟。</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文中多处引用了王运熙自己的话以及他人对王运熙的评价</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这样写有哪些作用</a:t>
            </a:r>
            <a:r>
              <a:rPr lang="en-US" altLang="zh-CN" kern="0" dirty="0">
                <a:solidFill>
                  <a:srgbClr val="000000"/>
                </a:solidFill>
                <a:latin typeface="Times New Roman" pitchFamily="65" charset="-122"/>
                <a:ea typeface="宋体" pitchFamily="65" charset="-122"/>
              </a:rPr>
              <a:t>?</a:t>
            </a:r>
            <a:endParaRPr lang="zh-CN" altLang="en-US" dirty="0">
              <a:latin typeface="+mn-lt"/>
              <a:ea typeface="+mn-ea"/>
            </a:endParaRPr>
          </a:p>
        </p:txBody>
      </p:sp>
    </p:spTree>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①用王运熙自己的话能从正面直接体现王运熙的学术观点和人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生追求;②引用詹福瑞、杨明等人的话,借其他专家教授之口侧面体现王运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熙高贵的人格和治学精神;③使文章内容更具真实性,使评价更具权威性。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(每点2分,意思对即可)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题干已明确要求分析引用“王运熙自己的话”和“他人对王运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熙的评价”的作用,这就暗示了已有两个答题要点:引用自己的话有什么作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用,即直接体现的人物特点;引用他人评价有什么作用,即侧面展现的人物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精神。最后还要结合文体特征,点出引用材料对传记的真实性所起的作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用。</a:t>
            </a:r>
            <a:endParaRPr lang="zh-CN" altLang="en-US" dirty="0">
              <a:latin typeface="+mn-lt"/>
              <a:ea typeface="+mn-ea"/>
            </a:endParaRPr>
          </a:p>
        </p:txBody>
      </p:sp>
      <p:pic>
        <p:nvPicPr>
          <p:cNvPr id="338946" name="图片 3" descr="textimage74.jpeg"/>
          <p:cNvPicPr>
            <a:picLocks noChangeAspect="1"/>
          </p:cNvPicPr>
          <p:nvPr/>
        </p:nvPicPr>
        <p:blipFill>
          <a:blip r:embed="rId3"/>
          <a:srcRect/>
          <a:stretch>
            <a:fillRect/>
          </a:stretch>
        </p:blipFill>
        <p:spPr bwMode="auto">
          <a:xfrm>
            <a:off x="561975" y="1276350"/>
            <a:ext cx="180975" cy="190500"/>
          </a:xfrm>
          <a:prstGeom prst="rect">
            <a:avLst/>
          </a:prstGeom>
          <a:noFill/>
          <a:ln w="9525">
            <a:noFill/>
            <a:miter lim="800000"/>
            <a:headEnd/>
            <a:tailEnd/>
          </a:ln>
        </p:spPr>
      </p:pic>
      <p:pic>
        <p:nvPicPr>
          <p:cNvPr id="338947" name="图片 4" descr="textimage75.jpeg"/>
          <p:cNvPicPr>
            <a:picLocks noChangeAspect="1"/>
          </p:cNvPicPr>
          <p:nvPr/>
        </p:nvPicPr>
        <p:blipFill>
          <a:blip r:embed="rId3"/>
          <a:srcRect/>
          <a:stretch>
            <a:fillRect/>
          </a:stretch>
        </p:blipFill>
        <p:spPr bwMode="auto">
          <a:xfrm>
            <a:off x="561975" y="3138488"/>
            <a:ext cx="180975" cy="190500"/>
          </a:xfrm>
          <a:prstGeom prst="rect">
            <a:avLst/>
          </a:prstGeom>
          <a:noFill/>
          <a:ln w="9525">
            <a:noFill/>
            <a:miter lim="800000"/>
            <a:headEnd/>
            <a:tailEnd/>
          </a:ln>
        </p:spPr>
      </p:pic>
    </p:spTree>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341688"/>
          </a:xfrm>
          <a:prstGeom prst="rect">
            <a:avLst/>
          </a:prstGeom>
          <a:noFill/>
        </p:spPr>
        <p:txBody>
          <a:bodyPr lIns="0" tIns="0" rIns="0" bIns="0">
            <a:spAutoFit/>
          </a:bodyPr>
          <a:lstStyle/>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考点四　鉴赏评价</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角度一　评价文本的主要观点和倾向</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文本的主要观点和基本倾向,指的是作者在文中对客观存在的人、事、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物、现象、表现、做法等所持有的主张和看法。如果不能准确把握住文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本的主要观点和基本倾向,就不能说读懂了文本。“评价文本的主要观点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和基本倾向”指的是结合社会现实,按照“真”“善”“美”的评判标准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对文本的主要观点和基本倾向加以评判。</a:t>
            </a:r>
            <a:endParaRPr lang="zh-CN" altLang="en-US" dirty="0">
              <a:latin typeface="+mn-lt"/>
              <a:ea typeface="+mn-ea"/>
            </a:endParaRPr>
          </a:p>
        </p:txBody>
      </p:sp>
    </p:spTree>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文本类型不同,在把握其主要观点和基本倾向上就有着各自不同的侧重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点。新闻,一般是寓理于事。评价时,一要看主体的关键材料,二要看导语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及结尾。尤其是结尾,其作用一般是阐明事实的意义,指出事件发展的趋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向,加深受众的理解和印象,好的结尾都可以起到画龙点睛的作用。传记,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一般是通过传主的经历、事迹、贡献去揭示传主的精神世界及人生追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求。评价时,不妨多留意一下作者对传主形象、精神的评价。访谈,一般是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通过受访者的话语揭示其观点和倾向。评价时,要多留意受访者的观点表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述及其情感态度的表露。报告,一般是在大量调查事实的基础上做出某种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论断。评价时,应多留意报告的总结部分。科普文章,一般是破除旧知,更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新观念。评价时, 要特别留意文本中所提到的新成果、新技术、新工艺、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新见解在学术等领域所得到的相关评价。</a:t>
            </a:r>
            <a:endParaRPr lang="zh-CN" altLang="en-US" dirty="0">
              <a:latin typeface="+mn-lt"/>
              <a:ea typeface="+mn-ea"/>
            </a:endParaRPr>
          </a:p>
        </p:txBody>
      </p:sp>
    </p:spTree>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典例1    (2016河南西华联考)阅读下面的文字,完成问题。(8分)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文学生活五十年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巴 金</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我是一个不善于讲话的人,有感情无法倾吐,为了让我心上燃烧的火喷出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来,于是我写了小说。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我不是文学家,但是我写作了五十多年。我从小就喜欢读小说,有时甚至废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寝忘食,但不是为了学习,而是拿它们消遣。</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我出身于四川成都一个官僚地主的大家庭,在二三十个所谓“上等人”和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二三十个所谓“下等人”中间度过了我的童年,在富裕的环境里我接触了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听差、轿夫们的悲惨生活,在伪善、自私的长辈们的压力下,我听到年轻生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命的痛苦呻吟。我离开旧家庭就像摔掉一个可怕的黑影。</a:t>
            </a:r>
            <a:endParaRPr lang="zh-CN" altLang="en-US">
              <a:latin typeface="+mn-lt"/>
              <a:ea typeface="+mn-ea"/>
            </a:endParaRPr>
          </a:p>
        </p:txBody>
      </p:sp>
    </p:spTree>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我二十三岁从上海跑到人地生疏的巴黎,想找寻一条救人、救世,也救自己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的路。说救人救世,未免有些夸大,说救自己,倒是真话。当时我有感情无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法倾吐,有爱憎无处宣泄,好像落在无边的苦海中找不到岸,一颗心无处安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放。一九二七年春天我住在巴黎拉丁区一家小小公寓的五层楼上,过去的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爱和恨,悲哀和欢乐,受苦和同情,希望和挣扎,一齐来到我的笔端,我写得快,</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我心里燃烧着的火渐渐地灭了,我才能够平静地闭上眼睛。心上的疙瘩给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解开了,我得到了拯救。这以后我一有空就借纸笔倾吐我的感情,安慰我这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颗年轻的孤寂的心。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我在法国学会了写小说。我忘记不了的老师是卢梭、雨果、左拉和罗曼·</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罗兰。我学到的是把写作和生活融合在一起,把作品交给读者评判。我本</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人总想坚持一个原则,不说假话。</a:t>
            </a:r>
            <a:endParaRPr lang="zh-CN" altLang="en-US">
              <a:latin typeface="+mn-lt"/>
              <a:ea typeface="+mn-ea"/>
            </a:endParaRPr>
          </a:p>
        </p:txBody>
      </p:sp>
    </p:spTree>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除了法国老师,我还有俄国的老师屠格涅夫、托尔斯泰和高尔基,我的中国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老师是鲁迅。我的作品或多或少地受到这些作家的影响。我曾在《说真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话》里写过:“我相信过假话,我传播过假话,我不曾跟假话做过斗争</a:t>
            </a:r>
            <a:r>
              <a:rPr lang="zh-CN" altLang="en-US" sz="2012" kern="0" dirty="0">
                <a:solidFill>
                  <a:srgbClr val="000000"/>
                </a:solidFill>
                <a:latin typeface="黑体" pitchFamily="65" charset="-122"/>
                <a:ea typeface="宋体" pitchFamily="65" charset="-122"/>
              </a:rPr>
              <a:t>…</a:t>
            </a:r>
            <a:r>
              <a:rPr>
                <a:latin typeface="+mn-lt"/>
                <a:ea typeface="+mn-ea"/>
              </a:rPr>
              <a:t/>
            </a:r>
            <a:br>
              <a:rPr>
                <a:latin typeface="+mn-lt"/>
                <a:ea typeface="+mn-ea"/>
              </a:rPr>
            </a:b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”在《怀念胡风》中写过:“我对自己的表演(即使是不得已而为之吧),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也感到恶心,感到羞耻。今天翻看三十年前写的那些话,我还是不能原谅自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己,也不想要求后人原谅我。”但是我最主要的一位老师是生活,是中国的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社会生活,生活中的感受使我成为作家。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一九二八年年底我从法国回国,就在上海定居下来。我和一个朋友住在一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起。我自小害怕交际,害怕讲话,不愿同外人接洽,外人索稿总是找我的朋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友。所以:“我是靠友情生活到现在的。”</a:t>
            </a:r>
            <a:endParaRPr lang="zh-CN" altLang="en-US">
              <a:latin typeface="+mn-lt"/>
              <a:ea typeface="+mn-ea"/>
            </a:endParaRPr>
          </a:p>
        </p:txBody>
      </p:sp>
    </p:spTree>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一九三七年抗日战争全面爆发后我离开上海去南方。我的生活方式改变</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了,但我的笔从来不曾停止。我的《激流三部曲》就是这样写完的。在那</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些日子我不得不到处奔波,也不得不改变写作方式。在一些地方买一瓶墨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水也不容易,我就在皮包中放一锭墨、一支笔和一大叠信笺,到了一个地方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借一个小碟子,倒点水把墨在碟子上磨几下,便坐下写起来。有时没有电</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灯,我就找一小节蜡烛,可是文思未尽,烛油却流光了。我多么希望能再有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一节蜡烛让我继续写下去。</a:t>
            </a:r>
            <a:endParaRPr lang="zh-CN" altLang="en-US">
              <a:latin typeface="+mn-lt"/>
              <a:ea typeface="+mn-ea"/>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4497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书:“余此次奉命固守东瓜,因上面大计未定,与后方联络过远,敌人行动又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快,现在孤军奋斗,决以全部牺牲报国家养育。为国家战死,事极光荣。所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念者,你们母子今后生活,当更痛苦。望你珍重,并爱护诸儿,侍奉老母。老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父在皖,可不必呈闻。”面对日军发动步兵、炮兵和空军联合进攻,狂轰滥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炸,施放毒气,戴安澜率部同仇敌忾,顽强战斗,抗击四倍于己的日军长达十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余日。</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中印缅战区美军司令兼中国战区统帅部参谋长史迪威表示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近代立功异</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域</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扬中华声威者</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以戴将军为第一人。”日本人战后回忆时也承认</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该</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部队自始至终战斗意志旺盛</a:t>
            </a:r>
            <a:r>
              <a:rPr lang="en-US" altLang="zh-CN" kern="0" dirty="0">
                <a:solidFill>
                  <a:srgbClr val="000000"/>
                </a:solidFill>
                <a:latin typeface="黑体" pitchFamily="65" charset="-122"/>
                <a:ea typeface="宋体" pitchFamily="65" charset="-122"/>
              </a:rPr>
              <a:t>……</a:t>
            </a:r>
            <a:r>
              <a:rPr lang="zh-CN" altLang="en-US" kern="0" dirty="0">
                <a:solidFill>
                  <a:srgbClr val="000000"/>
                </a:solidFill>
                <a:latin typeface="Times New Roman" pitchFamily="65" charset="-122"/>
                <a:ea typeface="宋体" pitchFamily="65" charset="-122"/>
              </a:rPr>
              <a:t>虽是敌军</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但令人佩服</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自司令官饭田中将</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以下各将官无不赞叹其勇气。”</a:t>
            </a:r>
            <a:endParaRPr lang="zh-CN" altLang="en-US" dirty="0">
              <a:latin typeface="+mn-lt"/>
              <a:ea typeface="+mn-ea"/>
            </a:endParaRPr>
          </a:p>
        </p:txBody>
      </p:sp>
    </p:spTree>
  </p:cSld>
  <p:clrMapOvr>
    <a:masterClrMapping/>
  </p:clrMapOvr>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“四人帮”灭亡后,我拿起了笔,我兴奋,我愉快,我觉得面前有广阔的天地,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我要写,我要多写。可以留给我的只有几年的时间,我今年已七十六岁。我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制订了五年的计划,我要写两部长篇小说,一部《创作回忆录》,五本《随</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想录》,翻译亚·赫尔岑的《回忆录》。我只愿意做一个写到生命的最后一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息的作家,也算是对我五十几年的文学生活的一个交代吧。</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我曾经说过:“我是从探索人生出发走上文学道路。”我开始读小说是为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了消遣,但是我开始写小说绝不是为了让读者消遣;我不是一个文学家,我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只是把写作当作我的生活的一部分;我的思想有种种的局限性,但是我的态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度是严肃的,我的每一篇作品都是我追求光明的呼声。我说过:“读者的期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望就是对我的鞭策。”</a:t>
            </a:r>
            <a:endParaRPr lang="zh-CN" altLang="en-US">
              <a:latin typeface="+mn-lt"/>
              <a:ea typeface="+mn-ea"/>
            </a:endParaRPr>
          </a:p>
        </p:txBody>
      </p:sp>
    </p:spTree>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“不把自己的幸福建筑在别人的痛苦上,爱祖国、爱人民、爱真理、爱正</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义,为多数人牺牲自己;人不单是靠吃来活着,人活着也不是为了个人的享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受。”——我在那些作品中阐述的就是这样的思想。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(节选自《巴金自传》,有删改)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在这篇传记中,巴金客观地评价了自己的“文学生活五十年”,阐述了“人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不单是靠吃来活着,人活着也不是为了个人的享受”的思想,你是否同意他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的观点?请结合材料说明理由。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p:txBody>
      </p:sp>
    </p:spTree>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我同意他的观点,即人不只是依靠物质生存,还应该以造福社会牺牲自我为精神追求。巴金的一生正是验证了这一真理:①青年时期,在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封建家庭中看到下层劳动人民的悲惨生活,想找寻一条救人、救世,也救自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己的路。②为了拯救处于水深火热中的祖国和民众,他从上海跑到人生地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疏的巴黎,学会了写小说,以此来拯救社会。③在法国从师学习小说的创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作,他严于解剖自己,一生追求说真话,把作品交给读者评判。④在抗日战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争全面爆发后及“四人帮”灭亡后,在艰难困苦中笔耕不辍,五十多年来一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直把自己奉献给文学创作。⑤晚年制定五年写作计划,愿意做一个写到生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命最后一息的作家。(每条2分,共8分)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从文本的具体内容看,很明显巴金的观点是正确的。首先要摆出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观点,然后根据文本分析这一观点的正确性。要善于寻找“也不是为了个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人的享受”的表现。</a:t>
            </a:r>
            <a:endParaRPr lang="zh-CN" altLang="en-US" dirty="0">
              <a:latin typeface="+mn-lt"/>
              <a:ea typeface="+mn-ea"/>
            </a:endParaRPr>
          </a:p>
        </p:txBody>
      </p:sp>
      <p:pic>
        <p:nvPicPr>
          <p:cNvPr id="357378" name="图片 3" descr="textimage77.jpeg"/>
          <p:cNvPicPr>
            <a:picLocks noChangeAspect="1"/>
          </p:cNvPicPr>
          <p:nvPr/>
        </p:nvPicPr>
        <p:blipFill>
          <a:blip r:embed="rId3"/>
          <a:srcRect/>
          <a:stretch>
            <a:fillRect/>
          </a:stretch>
        </p:blipFill>
        <p:spPr bwMode="auto">
          <a:xfrm>
            <a:off x="519113" y="5135563"/>
            <a:ext cx="180975" cy="190500"/>
          </a:xfrm>
          <a:prstGeom prst="rect">
            <a:avLst/>
          </a:prstGeom>
          <a:noFill/>
          <a:ln w="9525">
            <a:noFill/>
            <a:miter lim="800000"/>
            <a:headEnd/>
            <a:tailEnd/>
          </a:ln>
        </p:spPr>
      </p:pic>
      <p:pic>
        <p:nvPicPr>
          <p:cNvPr id="357379" name="图片 3" descr="textimage76.jpeg"/>
          <p:cNvPicPr>
            <a:picLocks noChangeAspect="1"/>
          </p:cNvPicPr>
          <p:nvPr/>
        </p:nvPicPr>
        <p:blipFill>
          <a:blip r:embed="rId3"/>
          <a:srcRect/>
          <a:stretch>
            <a:fillRect/>
          </a:stretch>
        </p:blipFill>
        <p:spPr bwMode="auto">
          <a:xfrm>
            <a:off x="681038" y="992188"/>
            <a:ext cx="180975" cy="190500"/>
          </a:xfrm>
          <a:prstGeom prst="rect">
            <a:avLst/>
          </a:prstGeom>
          <a:noFill/>
          <a:ln w="9525">
            <a:noFill/>
            <a:miter lim="800000"/>
            <a:headEnd/>
            <a:tailEnd/>
          </a:ln>
        </p:spPr>
      </p:pic>
    </p:spTree>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8736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1.设问方式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(1)请对作者所持的观点和艺术处理提出自己的看法。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(2)作者认为怎么样?某某(作者之外的人)认为怎么样?你是否同意他们的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看法?为什么?</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(3)结合作者的观点,请你对某某的看法加以评价。</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2.答题方法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(1)准确判断,客观周全。对文本的主要观点和基本倾向做客观周全的判断,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既不能以偏概全,也不能主次颠倒,更不能主观臆断。</a:t>
            </a:r>
            <a:endParaRPr lang="zh-CN" altLang="en-US">
              <a:latin typeface="+mn-lt"/>
              <a:ea typeface="+mn-ea"/>
            </a:endParaRPr>
          </a:p>
        </p:txBody>
      </p:sp>
      <p:pic>
        <p:nvPicPr>
          <p:cNvPr id="359426" name="图片 3" descr="textimage78.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(2)独立思考,体现个性。在对文本的主要观点和基本倾向有了正确的认识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之后,可参照自己对真、善、美的评判标准,对文本的主要观点和基本倾向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进行分析评判。要注意结合自己的人生经历及生活积累,形成具有个性色</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彩的评价。</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(3)尊重公德,尊重事实。对文本主要观点和基本倾向做出“独立”的评价,</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虽然强调个性色彩,但是“独立”评价并不是单纯地从自身的兴趣爱好出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发,随意褒贬,个性化评价必须是以尊重社会公德为前提的。另外,评价必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须建立在对文本充分认知的基础之上,才可能做到客观的评价。</a:t>
            </a:r>
            <a:endParaRPr lang="zh-CN" altLang="en-US">
              <a:latin typeface="+mn-lt"/>
              <a:ea typeface="+mn-ea"/>
            </a:endParaRPr>
          </a:p>
        </p:txBody>
      </p:sp>
    </p:spTree>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1988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(4)拓展思路,追求深刻。除了利用自己掌握的理论知识解答,还要学会知人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论世,对文本的主要观点和基本倾向做出客观的、历史的评价。当然,还可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把文本的观点和基本倾向与社会现实或未来发展结合起来,做出动态的现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实主义的评价,使评价具有一定的深度。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(5)评述结合,形成答案。“评”就是观点,“述”就是具体材料。答题时应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该先亮出自己的观点,然后列举文本中的材料加以阐释。只有观点没有材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料,或者只有材料没有观点,都是不规范、不符合要求的。</a:t>
            </a:r>
            <a:endParaRPr lang="zh-CN" altLang="en-US" dirty="0">
              <a:latin typeface="+mn-lt"/>
              <a:ea typeface="+mn-ea"/>
            </a:endParaRPr>
          </a:p>
        </p:txBody>
      </p:sp>
    </p:spTree>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(2015江西横峰模拟)阅读下面的文字,完成问题。(8分)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铁血柔情林觉民</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萧 萧</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林觉民字意洞,号天外生。从小便被父亲过继给了他的叔父林孝颖。叔父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对林觉民寄予厚望,希望他可以在仕途上达到自己无法企及的人生高度,为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林家光宗耀祖。林觉民13岁那年,望子成龙的林孝颖把他送去参加科举童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子试,厌恶科举的叛逆少年林觉民进了考场,竟在试卷上写下“少年不望万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户侯”七个字后便转身大步离开了。</a:t>
            </a:r>
            <a:endParaRPr lang="zh-CN" altLang="en-US" dirty="0">
              <a:latin typeface="+mn-lt"/>
              <a:ea typeface="+mn-ea"/>
            </a:endParaRPr>
          </a:p>
        </p:txBody>
      </p:sp>
      <p:pic>
        <p:nvPicPr>
          <p:cNvPr id="365570" name="图片 3" descr="textimage79.jpeg"/>
          <p:cNvPicPr>
            <a:picLocks noChangeAspect="1"/>
          </p:cNvPicPr>
          <p:nvPr/>
        </p:nvPicPr>
        <p:blipFill>
          <a:blip r:embed="rId3"/>
          <a:srcRect/>
          <a:stretch>
            <a:fillRect/>
          </a:stretch>
        </p:blipFill>
        <p:spPr bwMode="auto">
          <a:xfrm>
            <a:off x="514350" y="1290638"/>
            <a:ext cx="123825" cy="200025"/>
          </a:xfrm>
          <a:prstGeom prst="rect">
            <a:avLst/>
          </a:prstGeom>
          <a:noFill/>
          <a:ln w="9525">
            <a:noFill/>
            <a:miter lim="800000"/>
            <a:headEnd/>
            <a:tailEnd/>
          </a:ln>
        </p:spPr>
      </p:pic>
    </p:spTree>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男儿有志不在年高。青涩年纪的林觉民早早就立下了“中国非革命无以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自强”的志向,大量阅读进步书刊,还给自己取了“抖飞”“天外生”的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号,从字义上可以看出,林觉民渴望做展翅高飞、打拼出一方天地的热血男</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儿。林孝颖看着爱子从懵懂少年成长为进步青年,不免喜忧参半,甚至可以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说忧大于喜。他担心儿子在这条路上走得太决绝,更担心有朝一日白发人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送黑发人</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当这样的担心越来越多的时候,他做出了一个决定——让林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觉民娶妻成家。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1905年,18岁的林觉民迎娶了比他小一岁的陈意映。陈意映出身名门,不仅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知书达理,还通晓文墨。林觉民与陈意映可谓“一见钟情,爱由心生”,当</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时,他们的家非常清贫,只有一张床、一张桌和两把椅子。但是陈意映并不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在意,有林觉民这样英俊潇洒、才志冲天的男子做夫君,她心满意足。</a:t>
            </a:r>
            <a:endParaRPr lang="zh-CN" altLang="en-US">
              <a:latin typeface="+mn-lt"/>
              <a:ea typeface="+mn-ea"/>
            </a:endParaRPr>
          </a:p>
        </p:txBody>
      </p:sp>
    </p:spTree>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1907年,林觉民与陈意映婚后仅两年,甜蜜的日子刚开个头,但为了实现革</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命理想,他毅然前往日本自费留学去了。林觉民到日本后不久,就加入了同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盟会。林觉民对远离陈意映一直心怀歉意。留学日本后,他曾写有一篇记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录两人缱绻情感生活的文章《原爱》,文中写道:“吾妻性癖好尚,与君绝</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同,天真浪漫真女子也。”从中可以看到林觉民对妻子的怜爱之情。</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1911年春天,当林觉民以学校正在放樱花假为名,风尘仆仆从日本归来时,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陈意映又惊又喜。关于丈夫此行的目的,陈意映是后来才知道的——当时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黄兴在香港筹划广州起义,对林觉民委以重任。那些日子,林觉民异常忙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碌,根本不能如陈意映所期望的那样朝夕相对。陈意映虽有不悦,可是并无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怨言。对她来说,有理想有追求的林觉民才是她最爱的丈夫。</a:t>
            </a:r>
            <a:endParaRPr lang="zh-CN" altLang="en-US">
              <a:latin typeface="+mn-lt"/>
              <a:ea typeface="+mn-ea"/>
            </a:endParaRPr>
          </a:p>
        </p:txBody>
      </p:sp>
    </p:spTree>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9133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革命起义需要武器弹药,没有财政补贴,如何是好?林觉民就在西禅寺召集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人马自己动手制造炸药。炸药准备妥当的时候,运输又成了一个严重的问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题。林觉民眉头一皱计上心来:把炸药装进棺材,然后找一个女人装成寡妇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护送棺材去香港。林觉民本想要自己的妻子来完成这一任务,可是当时陈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意映已怀着他们的第二个孩子,无法成行。1911年4月的一天,林觉民对妻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子说:“我去趟香港就回来。”陈意映料想不到,这一次的分离竟成永别。</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广州起义的前三天</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即</a:t>
            </a:r>
            <a:r>
              <a:rPr lang="en-US" altLang="zh-CN" kern="0" dirty="0">
                <a:solidFill>
                  <a:srgbClr val="000000"/>
                </a:solidFill>
                <a:latin typeface="Times New Roman" pitchFamily="65" charset="-122"/>
                <a:ea typeface="宋体" pitchFamily="65" charset="-122"/>
              </a:rPr>
              <a:t>1911</a:t>
            </a:r>
            <a:r>
              <a:rPr lang="zh-CN" altLang="en-US" kern="0" dirty="0">
                <a:solidFill>
                  <a:srgbClr val="000000"/>
                </a:solidFill>
                <a:latin typeface="Times New Roman" pitchFamily="65" charset="-122"/>
                <a:ea typeface="宋体" pitchFamily="65" charset="-122"/>
              </a:rPr>
              <a:t>年</a:t>
            </a:r>
            <a:r>
              <a:rPr lang="en-US" altLang="zh-CN" kern="0" dirty="0">
                <a:solidFill>
                  <a:srgbClr val="000000"/>
                </a:solidFill>
                <a:latin typeface="Times New Roman" pitchFamily="65" charset="-122"/>
                <a:ea typeface="宋体" pitchFamily="65" charset="-122"/>
              </a:rPr>
              <a:t>4</a:t>
            </a:r>
            <a:r>
              <a:rPr lang="zh-CN" altLang="en-US" kern="0" dirty="0">
                <a:solidFill>
                  <a:srgbClr val="000000"/>
                </a:solidFill>
                <a:latin typeface="Times New Roman" pitchFamily="65" charset="-122"/>
                <a:ea typeface="宋体" pitchFamily="65" charset="-122"/>
              </a:rPr>
              <a:t>月</a:t>
            </a:r>
            <a:r>
              <a:rPr lang="en-US" altLang="zh-CN" kern="0" dirty="0">
                <a:solidFill>
                  <a:srgbClr val="000000"/>
                </a:solidFill>
                <a:latin typeface="Times New Roman" pitchFamily="65" charset="-122"/>
                <a:ea typeface="宋体" pitchFamily="65" charset="-122"/>
              </a:rPr>
              <a:t>24</a:t>
            </a:r>
            <a:r>
              <a:rPr lang="zh-CN" altLang="en-US" kern="0" dirty="0">
                <a:solidFill>
                  <a:srgbClr val="000000"/>
                </a:solidFill>
                <a:latin typeface="Times New Roman" pitchFamily="65" charset="-122"/>
                <a:ea typeface="宋体" pitchFamily="65" charset="-122"/>
              </a:rPr>
              <a:t>日深夜</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万籁俱寂。在临近江边的一栋</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小楼里</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林觉民想到尚未成功的革命</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想到家中牵挂自己的妻儿和父亲</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眼</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泪突然落了下来</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他不是贪生怕死之人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但是他有太多的不舍和难过</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于</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是提笔在两块方巾上写下了著名的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禀父书</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和</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与妻书</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。林觉民写</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写停停</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伤情处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曾几次“不能竟书而欲搁笔”</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方巾上的字眼见越来越小</a:t>
            </a:r>
            <a:endParaRPr lang="zh-CN" altLang="en-US" dirty="0">
              <a:latin typeface="+mn-lt"/>
              <a:ea typeface="+mn-ea"/>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东瓜保卫战虽然给予日军沉重打击,但因盟军失利,缅北战局急转直下,腹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背受敌的远征军被迫突围。这时,英国要求远征军申请难民身份,以便英国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军队收容。戴安澜发誓:“我戴某人宁愿与日寇战死,绝不苟且偷生。”于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是率部进入缅北野人山,向祖国方向艰难跋涉。就在部队到达离祖国最近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的一条公路时,突遭日军伏击,他立即命令分散突围。激战中,戴安澜胸腹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中弹。时值缅甸雨季,大雨滂沱,部队既要突破日军堵击,还需忍饥挨饿,穿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越荒山密林。1942年5月26日,他们行至缅北茅邦村,戴安澜伤势恶化,以身</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殉国,年仅38岁。弥留之际,参谋长问他下一步的行动路线,这时他已不能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说话,手指地图,示意部队从莫洛过瑞丽江向北回国,又让人扶着他面向祖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国注视许久,安然而逝。</a:t>
            </a:r>
            <a:endParaRPr lang="zh-CN" altLang="en-US">
              <a:latin typeface="+mn-lt"/>
              <a:ea typeface="+mn-ea"/>
            </a:endParaRPr>
          </a:p>
        </p:txBody>
      </p:sp>
    </p:spTree>
  </p:cSld>
  <p:clrMapOvr>
    <a:masterClrMapping/>
  </p:clrMapOvr>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都小到蝇头了</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林觉民还是不想停下来</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他满腔的爱此时已浓稠到了极点。</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那一刻</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林觉民非常希望手里的方巾大得没边儿</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让他能够淋漓尽致地向陈</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意映表达他绵延不绝的爱。</a:t>
            </a:r>
            <a:r>
              <a:rPr lang="en-US" altLang="zh-CN" sz="2012" kern="0" dirty="0">
                <a:solidFill>
                  <a:srgbClr val="000000"/>
                </a:solidFill>
                <a:latin typeface="Times New Roman" pitchFamily="65" charset="-122"/>
                <a:ea typeface="宋体" pitchFamily="65" charset="-122"/>
              </a:rPr>
              <a:t>24</a:t>
            </a:r>
            <a:r>
              <a:rPr lang="zh-CN" altLang="en-US" sz="2012" kern="0" dirty="0">
                <a:solidFill>
                  <a:srgbClr val="000000"/>
                </a:solidFill>
                <a:latin typeface="Times New Roman" pitchFamily="65" charset="-122"/>
                <a:ea typeface="宋体" pitchFamily="65" charset="-122"/>
              </a:rPr>
              <a:t>岁的林觉民在月光下辗转难眠</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不知不觉写</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到天已破晓</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他把方巾折叠包好交给朋友</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郑重嘱托道</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我死</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幸为转达。”</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广州起义失败后,两广总督张鸣岐与水师提督李准会审林觉民,惊见一个剪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了短发的美少年“侃侃而谈,畅论世界大势”并表示“只要革除暴政,建立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共和,能使国家安强,则吾死瞑目矣”,这个美少年就是林觉民。林觉民说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到痛处,难以遏制激动的情绪,把身上的镣铐挥得哐哐作响。李准被打动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了,命人把镣铐解开,允以纸笔。在林觉民口含血痰却含而不吐之时,李准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更是亲手拿了痰钵,走到他身边。两广总督张鸣岐亦很动容,他曾发出这样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的感叹:“惜哉!林觉民面貌如玉,肝肠如铁,心地光明如雪,真算得上奇男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子。”当时有人劝总督大人为国留才,而张鸣岐认为这种英雄人物万不可</a:t>
            </a:r>
            <a:endParaRPr lang="zh-CN" altLang="en-US" dirty="0">
              <a:latin typeface="+mn-lt"/>
              <a:ea typeface="+mn-ea"/>
            </a:endParaRPr>
          </a:p>
        </p:txBody>
      </p:sp>
    </p:spTree>
  </p:cSld>
  <p:clrMapOvr>
    <a:masterClrMapping/>
  </p:clrMapOvr>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60388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留给革命党</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遂下令处死。死亡来临时</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林觉民面容平静</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甚至没有多眨一</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下眼睛</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吾辈此举</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事必败、身必死</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然吾辈身死之日距光复期必不远</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矣”。他用坚定的信念为革命殉情</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豪气干云。</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有人认为,林觉民明知“此举必败”,却义无反顾地投身光复的事业,是为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天下人谋福;但也有人认为,他置父亲的期望于不顾,抛下妻儿,连家人都不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能感受幸福,何谈天下!对此,你怎么看?结合文本,说说理由。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观点一:林觉民为天下人谋福,无私无畏,令人崇敬。</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①林觉民的身上,体现着中华民族不屈不挠的斗争精神,他先天下之忧而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忧,心怀天下,自然无法全面顾及自己的亲人;②林觉民一腔柔情,倾注到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《禀父书》和《与妻书》中,光复的事业正是为了父亲和妻儿这样的全天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下的人;③正是无数革命先烈的这种献身精神,推动了反封建的进程,没有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个体的牺牲,就没有整个民族的进步,林觉民是为天下人谋福。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观点二:林觉民的斗争方式值得商榷。</a:t>
            </a:r>
            <a:endParaRPr lang="zh-CN" altLang="en-US" dirty="0">
              <a:latin typeface="+mn-lt"/>
              <a:ea typeface="+mn-ea"/>
            </a:endParaRPr>
          </a:p>
        </p:txBody>
      </p:sp>
      <p:pic>
        <p:nvPicPr>
          <p:cNvPr id="375810" name="图片 3" descr="textimage80.jpeg"/>
          <p:cNvPicPr>
            <a:picLocks noChangeAspect="1"/>
          </p:cNvPicPr>
          <p:nvPr/>
        </p:nvPicPr>
        <p:blipFill>
          <a:blip r:embed="rId3"/>
          <a:srcRect/>
          <a:stretch>
            <a:fillRect/>
          </a:stretch>
        </p:blipFill>
        <p:spPr bwMode="auto">
          <a:xfrm>
            <a:off x="519113" y="3563938"/>
            <a:ext cx="180975" cy="190500"/>
          </a:xfrm>
          <a:prstGeom prst="rect">
            <a:avLst/>
          </a:prstGeom>
          <a:noFill/>
          <a:ln w="9525">
            <a:noFill/>
            <a:miter lim="800000"/>
            <a:headEnd/>
            <a:tailEnd/>
          </a:ln>
        </p:spPr>
      </p:pic>
      <p:sp>
        <p:nvSpPr>
          <p:cNvPr id="4" name="矩形 3"/>
          <p:cNvSpPr/>
          <p:nvPr/>
        </p:nvSpPr>
        <p:spPr>
          <a:xfrm>
            <a:off x="0" y="3429000"/>
            <a:ext cx="9144000" cy="313531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fontAlgn="auto" latinLnBrk="1" hangingPunct="0">
              <a:lnSpc>
                <a:spcPct val="150000"/>
              </a:lnSpc>
              <a:spcBef>
                <a:spcPts val="0"/>
              </a:spcBef>
              <a:spcAft>
                <a:spcPts val="0"/>
              </a:spcAft>
              <a:defRPr/>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①林觉民才华横溢,心怀治国理想,年纪轻轻就献出生命,实在令人惋惜,如</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果能改变斗争方式,应可为国家做出更大贡献;②林觉民父亲对他寄予厚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望,妻子对他一往情深,他执着事业却让亲人蒙受痛苦,的确令人叹息,“老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吾老以及人之老,幼吾幼以及人之幼”,自己的老幼尚不能得到照顾,革命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成功又如何?③面对强大的封建保守势力,个体的牺牲只能让家人蒙受痛</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苦,对于整个光复事业的意义极其有限,只不过增加了一个伤亡数字罢了。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(观点明确2分,论述合理、理由充分6分)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首先要摆出观点,是前者还是后者;然后要根据文本具体内容剖析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所赞同观点的原因。要从林觉民的精神、做法等角度阐述理由。</a:t>
            </a:r>
            <a:endParaRPr lang="zh-CN" altLang="en-US">
              <a:latin typeface="+mn-lt"/>
              <a:ea typeface="+mn-ea"/>
            </a:endParaRPr>
          </a:p>
        </p:txBody>
      </p:sp>
      <p:pic>
        <p:nvPicPr>
          <p:cNvPr id="377858" name="图片 3" descr="textimage81.jpeg"/>
          <p:cNvPicPr>
            <a:picLocks noChangeAspect="1"/>
          </p:cNvPicPr>
          <p:nvPr/>
        </p:nvPicPr>
        <p:blipFill>
          <a:blip r:embed="rId3"/>
          <a:srcRect/>
          <a:stretch>
            <a:fillRect/>
          </a:stretch>
        </p:blipFill>
        <p:spPr bwMode="auto">
          <a:xfrm>
            <a:off x="523875" y="4508500"/>
            <a:ext cx="180975" cy="190500"/>
          </a:xfrm>
          <a:prstGeom prst="rect">
            <a:avLst/>
          </a:prstGeom>
          <a:noFill/>
          <a:ln w="9525">
            <a:noFill/>
            <a:miter lim="800000"/>
            <a:headEnd/>
            <a:tailEnd/>
          </a:ln>
        </p:spPr>
      </p:pic>
    </p:spTree>
  </p:cSld>
  <p:clrMapOvr>
    <a:masterClrMapping/>
  </p:clrMapOvr>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角度二　评价文本产生的社会价值和影响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“文本产生的社会价值和影响”,指的是文本问世后,对社会生活所产生的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积极或消极的作用及意义,不过,高考一般不考查文本的消极作用及意义。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实用类文本涉及的题材通常都是针对性极强的,与民生、世情、文化、经</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济、当前社会价值取向或某种阶层的价值取向息息相关,因此会产生较大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的社会价值和影响。因此,阅读时,应将视野扩大,将文章放到当时社会的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大背景中,联系当时社会的政治经济状况、主流思想文化、各阶层的关注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程度等来进行对照,然后实事求是地进行评价。</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文体不同,对“评价文本产生的社会价值和影响”的考查角度也不相同。</a:t>
            </a:r>
            <a:endParaRPr lang="zh-CN" altLang="en-US">
              <a:latin typeface="+mn-lt"/>
              <a:ea typeface="+mn-ea"/>
            </a:endParaRPr>
          </a:p>
        </p:txBody>
      </p:sp>
    </p:spTree>
  </p:cSld>
  <p:clrMapOvr>
    <a:masterClrMapping/>
  </p:clrMapOvr>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27352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传记,要求评价的多是传主的功过得失以及可以获取的人生启示;新闻,要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求评价的多是它的时效性和真实性、新闻的客观性与作者主观态度的关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系、新闻真实与生活真实的关系等等;访谈,要求评价的多是访谈对象、访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谈内容与整个社会或某些阶层的关系;报告,要求评价的多是调查的事实与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国计民生的关系;科普文章,要求评价的多是新成果、新技术、新工艺、新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见解对人类发展可能产生的影响及意义。</a:t>
            </a:r>
            <a:endParaRPr lang="zh-CN" altLang="en-US" dirty="0">
              <a:latin typeface="+mn-lt"/>
              <a:ea typeface="+mn-ea"/>
            </a:endParaRPr>
          </a:p>
        </p:txBody>
      </p:sp>
    </p:spTree>
  </p:cSld>
  <p:clrMapOvr>
    <a:masterClrMapping/>
  </p:clrMapOvr>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753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典例2    (2016河北衡水月考)阅读下面的文字,完成问题。(8分)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张纯如:她用生命点亮历史</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2004年11月9日,一位年轻的华裔女作家在美国加州结束了自己的生命,她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的突然离去震惊了整个世界。据不完全统计,仅在美国,就有230多家报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纸、电台、电视台发布了这一消息,并向这位年轻的华裔女子致以敬意。</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近年来,还没有哪一位华人的去世在美国引起如此之大的震动。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她就是张纯如,《南京暴行——被遗忘的大屠杀》一书的作者,与篮球天才姚明、钢琴家郎朗一起被美国华文媒体誉为“最引人瞩目的在美华人青年”。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1968年3月28日,张纯如出生在美国新泽西州普林斯顿的一个华裔移民家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庭中。纯如之名出自《论语》:“乐其可知也:始作,翕如也;从之,纯如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也。”纯如,意思是和谐美好,既有父母思念故国的苦涩,也有父母对女儿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所寄托的期许。</a:t>
            </a:r>
            <a:endParaRPr lang="zh-CN" altLang="en-US" dirty="0">
              <a:latin typeface="+mn-lt"/>
              <a:ea typeface="+mn-ea"/>
            </a:endParaRPr>
          </a:p>
        </p:txBody>
      </p:sp>
    </p:spTree>
  </p:cSld>
  <p:clrMapOvr>
    <a:masterClrMapping/>
  </p:clrMapOvr>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695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张纯如1989年从伊利诺伊大学新闻系毕业后,开始了专业写作的道路。她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的第一本书《蚕丝——中国飞弹之父钱学森》广受好评。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1997年12月,南京大屠杀60周年。张纯如在此前用近三年的时间,在世界各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地访问了许多幸存者,参阅了大量的历史文献,在各种触目惊心的资料的基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础上,撰写、出版了英文版《南京暴行》。此书一经问世,就震惊了西方世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界,在随后数年内再版十余次,迄今印数已近百万册。</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在童年的时候</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纯如与父母谈话时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父母经常会提到遥远的</a:t>
            </a:r>
            <a:r>
              <a:rPr lang="en-US" altLang="zh-CN" kern="0" dirty="0">
                <a:solidFill>
                  <a:srgbClr val="000000"/>
                </a:solidFill>
                <a:latin typeface="Times New Roman" pitchFamily="65" charset="-122"/>
                <a:ea typeface="宋体" pitchFamily="65" charset="-122"/>
              </a:rPr>
              <a:t>1937</a:t>
            </a:r>
            <a:r>
              <a:rPr lang="zh-CN" altLang="en-US" kern="0" dirty="0">
                <a:solidFill>
                  <a:srgbClr val="000000"/>
                </a:solidFill>
                <a:latin typeface="Times New Roman" pitchFamily="65" charset="-122"/>
                <a:ea typeface="宋体" pitchFamily="65" charset="-122"/>
              </a:rPr>
              <a:t>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在大洋</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彼岸一个叫南京的城市里发生了些什么</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她的祖父如何逃离那个人间地狱</a:t>
            </a:r>
            <a:r>
              <a:rPr lang="en-US" altLang="zh-CN" kern="0" dirty="0">
                <a:solidFill>
                  <a:srgbClr val="000000"/>
                </a:solidFill>
                <a:latin typeface="Times New Roman" pitchFamily="65" charset="-122"/>
                <a:ea typeface="宋体" pitchFamily="65" charset="-122"/>
              </a:rPr>
              <a:t>,</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滔滔长江水如何被鲜血染成了红色</a:t>
            </a:r>
            <a:r>
              <a:rPr lang="en-US" altLang="zh-CN" kern="0" dirty="0">
                <a:solidFill>
                  <a:srgbClr val="000000"/>
                </a:solidFill>
                <a:latin typeface="黑体" pitchFamily="65" charset="-122"/>
                <a:ea typeface="宋体" pitchFamily="65" charset="-122"/>
              </a:rPr>
              <a:t>……</a:t>
            </a:r>
            <a:r>
              <a:rPr lang="en-US" altLang="zh-CN" kern="0" dirty="0">
                <a:solidFill>
                  <a:srgbClr val="000000"/>
                </a:solidFill>
                <a:latin typeface="Times New Roman" pitchFamily="65" charset="-122"/>
                <a:ea typeface="宋体" pitchFamily="65" charset="-122"/>
              </a:rPr>
              <a:t>1994</a:t>
            </a:r>
            <a:r>
              <a:rPr lang="zh-CN" altLang="en-US" kern="0" dirty="0">
                <a:solidFill>
                  <a:srgbClr val="000000"/>
                </a:solidFill>
                <a:latin typeface="Times New Roman" pitchFamily="65" charset="-122"/>
                <a:ea typeface="宋体" pitchFamily="65" charset="-122"/>
              </a:rPr>
              <a:t>年</a:t>
            </a:r>
            <a:r>
              <a:rPr lang="en-US" altLang="zh-CN" kern="0" dirty="0">
                <a:solidFill>
                  <a:srgbClr val="000000"/>
                </a:solidFill>
                <a:latin typeface="Times New Roman" pitchFamily="65" charset="-122"/>
                <a:ea typeface="宋体" pitchFamily="65" charset="-122"/>
              </a:rPr>
              <a:t>12</a:t>
            </a:r>
            <a:r>
              <a:rPr lang="zh-CN" altLang="en-US" kern="0" dirty="0">
                <a:solidFill>
                  <a:srgbClr val="000000"/>
                </a:solidFill>
                <a:latin typeface="Times New Roman" pitchFamily="65" charset="-122"/>
                <a:ea typeface="宋体" pitchFamily="65" charset="-122"/>
              </a:rPr>
              <a:t>月</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张纯如在加州第一次</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看到南京大屠杀的黑白照片时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更是感到了无比的愤怒。的确有南京</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的确</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存在大屠杀</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但是为什么有人否认它</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纯如为这一现象震惊了</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几乎所有的</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西方人都知道希特勒的罪行</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却无人知晓日本人在中国进行的大屠杀。她</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为此感到阵阵心悸。</a:t>
            </a:r>
            <a:endParaRPr lang="zh-CN" altLang="en-US" dirty="0">
              <a:latin typeface="+mn-lt"/>
              <a:ea typeface="+mn-ea"/>
            </a:endParaRPr>
          </a:p>
        </p:txBody>
      </p:sp>
    </p:spTree>
  </p:cSld>
  <p:clrMapOvr>
    <a:masterClrMapping/>
  </p:clrMapOvr>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对于在美国这样的物质社会来说,一个年轻女孩花几年时间去写一本历史</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著作,在很多人看来是不可思议的,因为年轻人都要争分夺秒地奋斗赚钱、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成家立业。不过,这位当时只有25岁的女孩有一个念头:“这本书能不能赚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钱我不管,对我来说,我就是要让世界上所有的人了解1937年南京发生的事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情。”</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为了撰写《南京暴行》,纯如收集了中文、日文、德文和英文的大量资料,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以及从未出版的日记、笔记、信函、政府报告的原始材料,她甚至查阅了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东京战犯审判记录稿,也通过书信联系了日本的二战老兵。</a:t>
            </a:r>
            <a:endParaRPr lang="zh-CN" altLang="en-US">
              <a:latin typeface="+mn-lt"/>
              <a:ea typeface="+mn-ea"/>
            </a:endParaRPr>
          </a:p>
        </p:txBody>
      </p:sp>
    </p:spTree>
  </p:cSld>
  <p:clrMapOvr>
    <a:masterClrMapping/>
  </p:clrMapOvr>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江苏省社会科学院历史研究所副所长王卫星回忆说,1995年7月,张纯如在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南京待了25天左右,“她那时才27岁,由于气候不适应,经常感冒,但她的工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作一点也不耽误。当时南京的天气很热,她不顾自己的身体,把大部分时间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用在采访南京大屠杀幸存者、寻访日军暴行发生地以及翻阅国内资料上,</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每天工作时间有10小时以上”。当时担任纯如翻译的杨夏鸣副教授回忆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说,“她很认真,更十分严谨,常常用美国材料与中文材料核对事实。她听</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不大懂南京大屠杀幸存者的方言,但她全录下来了。她这个人通常会打破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砂锅问到底,有时真觉得她有些偏执”。</a:t>
            </a:r>
            <a:endParaRPr lang="zh-CN" altLang="en-US">
              <a:latin typeface="+mn-lt"/>
              <a:ea typeface="+mn-ea"/>
            </a:endParaRPr>
          </a:p>
        </p:txBody>
      </p:sp>
    </p:spTree>
  </p:cSld>
  <p:clrMapOvr>
    <a:masterClrMapping/>
  </p:clrMapOvr>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在收集资料的过程中,张纯如最大的收获便是使中国人民找到了“中国的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辛德勒”——约翰·拉贝先生,找到了拉贝详细记录南京大屠杀的日记。今</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天,详细记录了五百多起惨案的《拉贝日记》已经被翻译成中、英、日等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多种文字,保存在德、日、美、中等国家的档案馆里,成为历史的见证。</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在完成《南京暴行》时,纯如有一个心愿,希望“这本书能够唤起其他作家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和历史学家的兴趣,使他们都能尽早调查、研究南京大屠杀幸存者的经历,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毕竟,这些来自过去的声音正在逐年减少并终将全部消失。更为重要的是,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我希望本书能够唤起日本的良知,接受对这桩事件应负的责任”。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年仅36岁的纯如离开了,她死前留下了一张纸条,上面写着:“我曾认真生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活,为目标、写作和家人真诚奉献过。”她的墓碑上写有这样的话:“挚爱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的妻和母亲,作家、历史学家,人权斗士。”</a:t>
            </a:r>
            <a:endParaRPr lang="zh-CN" altLang="en-US">
              <a:latin typeface="+mn-lt"/>
              <a:ea typeface="+mn-ea"/>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戴安澜牺牲后,遗体由官兵抬回国内。渡过瑞丽江后,乃将遗体火化,骨灰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装入小木箱,以马驮载。这一情景感动了沿途民众,一位老华侨痛心地说: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“寿材这么小,怎能配得上将军的英名与地位?”随即捐出自备的楠木寿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材。腾冲县长率全县父老乡亲20万人,沿街跪迎将军灵车。随后,国民政府</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追赠戴安澜为陆军中将,美国总统罗斯福追授戴安澜懋绩勋章。国民政府</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在广西全州举行安葬仪式,中共领袖毛泽东派人送来挽诗:“外侮需人御,</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将军赋采薇。师称机械化,勇夺虎罴威。浴血东瓜守,驱倭棠吉归。沙场竟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殒命,壮志也无违。”周恩来、朱德等也敬献挽词、挽联。新中国成立后,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中央人民政府追认戴安澜为革命烈士,并以毛泽东主席的名义向遗属颁发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“革命牺牲军人家属光荣纪念证”。</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(摘编自茅海建主编《国民党抗战殉国将领》等)</a:t>
            </a:r>
            <a:endParaRPr lang="zh-CN" altLang="en-US">
              <a:latin typeface="+mn-lt"/>
              <a:ea typeface="+mn-ea"/>
            </a:endParaRPr>
          </a:p>
        </p:txBody>
      </p:sp>
    </p:spTree>
  </p:cSld>
  <p:clrMapOvr>
    <a:masterClrMapping/>
  </p:clrMapOvr>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南京大屠杀遇难同胞纪念馆馆长朱成山与纯如有过多次交往,他一直很钦</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佩张纯如的执着、知性和追求真相的勇气。他曾对记者说:“对于纯如的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父母和孩子,他们失去的是女儿和母亲;对于中国人,他们失去的是一个正</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直的同胞和朋友;而对于整个世界,他们失去的则是一个勇于说真话并努力</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让别人相信事实的人。”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(有删改)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当今世界仍不太平,恐怖主义和其他暴行仍然存在,人类应该怎样对待过去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沉重不堪的杀戮和侵略的历史?请结合本文和现实,谈谈你的看法。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观点一:勇敢面对并寻求历史的真相,用实际行动谴责战争,呼</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唤和平。</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①张纯如执着追求历史的真实,还原历史的真相。</a:t>
            </a:r>
            <a:endParaRPr lang="zh-CN" altLang="en-US">
              <a:latin typeface="+mn-lt"/>
              <a:ea typeface="+mn-ea"/>
            </a:endParaRPr>
          </a:p>
        </p:txBody>
      </p:sp>
      <p:pic>
        <p:nvPicPr>
          <p:cNvPr id="394242" name="图片 3" descr="textimage82.jpeg"/>
          <p:cNvPicPr>
            <a:picLocks noChangeAspect="1"/>
          </p:cNvPicPr>
          <p:nvPr/>
        </p:nvPicPr>
        <p:blipFill>
          <a:blip r:embed="rId3"/>
          <a:srcRect/>
          <a:stretch>
            <a:fillRect/>
          </a:stretch>
        </p:blipFill>
        <p:spPr bwMode="auto">
          <a:xfrm>
            <a:off x="1054100" y="4992688"/>
            <a:ext cx="180975" cy="190500"/>
          </a:xfrm>
          <a:prstGeom prst="rect">
            <a:avLst/>
          </a:prstGeom>
          <a:noFill/>
          <a:ln w="9525">
            <a:noFill/>
            <a:miter lim="800000"/>
            <a:headEnd/>
            <a:tailEnd/>
          </a:ln>
        </p:spPr>
      </p:pic>
      <p:sp>
        <p:nvSpPr>
          <p:cNvPr id="4" name="矩形 3"/>
          <p:cNvSpPr/>
          <p:nvPr/>
        </p:nvSpPr>
        <p:spPr>
          <a:xfrm>
            <a:off x="0" y="4867275"/>
            <a:ext cx="9144000" cy="155416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fontAlgn="auto" latinLnBrk="1" hangingPunct="0">
              <a:lnSpc>
                <a:spcPct val="150000"/>
              </a:lnSpc>
              <a:spcBef>
                <a:spcPts val="0"/>
              </a:spcBef>
              <a:spcAft>
                <a:spcPts val="0"/>
              </a:spcAft>
              <a:defRPr/>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②付出实际行动,努力让人们相信历史的真相。张纯如收集原始材料,多方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奔走,写成《南京暴行》一书,呼唤人们记住历史,为真理而战,为和平而战。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③以史为鉴,在现实中我们也要像张纯如一样,勇于反对各种暴行,坚决抵</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制一切宣扬暴行的活动,并且付诸行动,维护和平。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观点二:那些杀戮者和侵略者要勇于反思改错,不要企图掩盖历史的真相,</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篡改历史。要用实际行动向过去诚恳道歉,坚守人性的良知。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①正视历史,不要掩盖战争的罪恶。一些别有用心的人企图掩盖南京大屠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杀的罪恶,淡化历史。</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②为历史负责,对过去的杀戮行为做出最真诚的反省。用实际行动扼杀暴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力行为的萌芽。</a:t>
            </a:r>
            <a:endParaRPr lang="zh-CN" altLang="en-US" dirty="0">
              <a:latin typeface="+mn-lt"/>
              <a:ea typeface="+mn-ea"/>
            </a:endParaRPr>
          </a:p>
        </p:txBody>
      </p:sp>
    </p:spTree>
  </p:cSld>
  <p:clrMapOvr>
    <a:masterClrMapping/>
  </p:clrMapOvr>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③坚守良知,当今世界和平是人之所盼,是大势所趋。有道德有良知的人,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不会拥护邪恶狭隘的杀戮。</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(8分。观点2分,理由每点2分。若把两种观点糅合在一起回答,亦可)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既要结合张纯如的观点,又要有自己的看法。要由张纯如的做法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阐述其思想、观点产生的影响,并阐述对待沉重不堪的杀戮和侵略的历史</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的正确态度。</a:t>
            </a:r>
            <a:endParaRPr lang="zh-CN" altLang="en-US">
              <a:latin typeface="+mn-lt"/>
              <a:ea typeface="+mn-ea"/>
            </a:endParaRPr>
          </a:p>
        </p:txBody>
      </p:sp>
      <p:pic>
        <p:nvPicPr>
          <p:cNvPr id="398338" name="图片 3" descr="textimage83.jpeg"/>
          <p:cNvPicPr>
            <a:picLocks noChangeAspect="1"/>
          </p:cNvPicPr>
          <p:nvPr/>
        </p:nvPicPr>
        <p:blipFill>
          <a:blip r:embed="rId3"/>
          <a:srcRect/>
          <a:stretch>
            <a:fillRect/>
          </a:stretch>
        </p:blipFill>
        <p:spPr bwMode="auto">
          <a:xfrm>
            <a:off x="542925" y="2667000"/>
            <a:ext cx="180975" cy="190500"/>
          </a:xfrm>
          <a:prstGeom prst="rect">
            <a:avLst/>
          </a:prstGeom>
          <a:noFill/>
          <a:ln w="9525">
            <a:noFill/>
            <a:miter lim="800000"/>
            <a:headEnd/>
            <a:tailEnd/>
          </a:ln>
        </p:spPr>
      </p:pic>
    </p:spTree>
  </p:cSld>
  <p:clrMapOvr>
    <a:masterClrMapping/>
  </p:clrMapOvr>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8736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1.设问方式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(1)某某身上反映的人生价值给你什么启示?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(2)某某身上反映的时代精神给你什么启示?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(3)读完这篇文章,你认为它对你影响最大的一点是什么?</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2.答题方法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(1)正确解读文本,辨清立场态度。比如说,一部传记既包括传主的个性立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场,又含有传者的态度立场,这两者有时可能是相同的、相近的,但有时也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可能是相异的、相反的。而这两种立场共同构成了这个传记的全部。因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此,一部传记所产生的社会价值和影响,也是由这两个方面共同完成的。</a:t>
            </a:r>
            <a:endParaRPr lang="zh-CN" altLang="en-US">
              <a:latin typeface="+mn-lt"/>
              <a:ea typeface="+mn-ea"/>
            </a:endParaRPr>
          </a:p>
        </p:txBody>
      </p:sp>
      <p:pic>
        <p:nvPicPr>
          <p:cNvPr id="400386" name="图片 3" descr="textimage84.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(2)联系社会现实,纵横立体考查。比如,在对传记、新闻等本身的情感态度</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有了客观的认识之后,就必须把作者或文本中人物的立场态度放到社会发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展的历史长河中去考查,不仅要看到文本在过去已经产生的客观价值,还应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该看到文本在今天乃至将来可能具有的潜在价值。</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此外,我们应在看到文本积极作用的同时,还要看到文本可能存在着的负面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效应。一般说来,我们要把文本中的人物放到他成长的具体环境中去加以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考查,而把文本中的事件放在特定的历史时代中通过其对文本材料的取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舍、加工、评价、判断去衡量、考查其人其事。</a:t>
            </a:r>
            <a:endParaRPr lang="zh-CN" altLang="en-US">
              <a:latin typeface="+mn-lt"/>
              <a:ea typeface="+mn-ea"/>
            </a:endParaRPr>
          </a:p>
        </p:txBody>
      </p:sp>
    </p:spTree>
  </p:cSld>
  <p:clrMapOvr>
    <a:masterClrMapping/>
  </p:clrMapOvr>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(3)提出独到观点,阐述规范合理。在获得以上认识的基础上,还必须对这些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认识进行提炼整合,提出自己的独到观点。这里要提醒大家的是,一个文本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存在的社会价值和产生的社会影响,应该是多方面的,有主有次,分析评价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时应尽量取主舍次。眉毛胡子一把抓,既不明智,也不可能。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(2016吉林实验中学一模)阅读下面的文字,完成问题。(8分)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顾毓琇:文理融通学术泰斗誉满中西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110年前,无锡学前街一所书香老宅迎来了一个灵慧可爱的婴儿。随后的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一个世纪里,这个婴儿漫步学海诗坛,研习文理珠玑,成就了与郭沫若、朱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自清、钱钟书、徐悲鸿等大家齐名的声望,而他所诞生的那所老宅,也因他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的俊敏与其家族的荣耀而独得“一门五博士,毓秀称翘楚”的美誉。</a:t>
            </a:r>
            <a:endParaRPr lang="zh-CN" altLang="en-US" dirty="0">
              <a:latin typeface="+mn-lt"/>
              <a:ea typeface="+mn-ea"/>
            </a:endParaRPr>
          </a:p>
        </p:txBody>
      </p:sp>
      <p:pic>
        <p:nvPicPr>
          <p:cNvPr id="404482" name="图片 3" descr="textimage85.jpeg"/>
          <p:cNvPicPr>
            <a:picLocks noChangeAspect="1"/>
          </p:cNvPicPr>
          <p:nvPr/>
        </p:nvPicPr>
        <p:blipFill>
          <a:blip r:embed="rId3"/>
          <a:srcRect/>
          <a:stretch>
            <a:fillRect/>
          </a:stretch>
        </p:blipFill>
        <p:spPr bwMode="auto">
          <a:xfrm>
            <a:off x="542925" y="3127375"/>
            <a:ext cx="123825" cy="200025"/>
          </a:xfrm>
          <a:prstGeom prst="rect">
            <a:avLst/>
          </a:prstGeom>
          <a:noFill/>
          <a:ln w="9525">
            <a:noFill/>
            <a:miter lim="800000"/>
            <a:headEnd/>
            <a:tailEnd/>
          </a:ln>
        </p:spPr>
      </p:pic>
    </p:spTree>
  </p:cSld>
  <p:clrMapOvr>
    <a:masterClrMapping/>
  </p:clrMapOvr>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这美誉中的“毓秀”,正是他的名字——顾毓琇。</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彼时,顾毓琇的家族在无锡可谓书香门第,名人辈出。无锡顾氏乃东林书社</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领袖顾宪成之后,家中祖母为秦观后裔,母亲则是王羲之的后裔,按照陈寅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恪先生的说法,这一家人“具有极优美之家风”。</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顾毓琇的大半生正值中国各种矛盾爆发的混乱时期,“辛亥革命”“五四</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运动”“反帝运动”“抗日战争”</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古老的中国没有片刻安宁,也无时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无刻不牵动着顾毓琇的心。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1929年他学成归国,在国内从事电机工程教学和教育行政工作。同时身为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文人,他将满腔热情诉诸文学,创作了一部部鼓舞人心的话剧作品。</a:t>
            </a:r>
            <a:endParaRPr lang="zh-CN" altLang="en-US">
              <a:latin typeface="+mn-lt"/>
              <a:ea typeface="+mn-ea"/>
            </a:endParaRPr>
          </a:p>
        </p:txBody>
      </p:sp>
    </p:spTree>
  </p:cSld>
  <p:clrMapOvr>
    <a:masterClrMapping/>
  </p:clrMapOvr>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“书生投笔从戎热,国土贡言献爆狂。岂为揪杆争黑白,欲凫肝胆报炎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黄。”这是顾毓琇在抗日战争年代写下的诗句,言辞间充满着对侵略者的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仇恨以及热忱的报国之心。在那个动荡不安的年代,他写下了很多抗日诗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句:“好男谁说不当兵,好女今朝亦请缨。”“不辞石柱中流砥,宁别沙坪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万里征。”这些喷薄着性情与才华的诗句,无不凝固着诗人顾毓琇赤诚的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爱国之心。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翻开顾毓琇的作品集,一首首诗词清雅、俊逸,无不流淌着他丰富的思想情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感,渲染着他多姿的精神追求。伴着诗词的唱和,音乐的世界里他亦留下了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自己的足音。</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精通音律的顾毓琇,在我国古典音乐方面做出了极大贡献。日本音乐界对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他极为称赞,称他为“中国古典音乐的泰斗”。</a:t>
            </a:r>
            <a:endParaRPr lang="zh-CN" altLang="en-US">
              <a:latin typeface="+mn-lt"/>
              <a:ea typeface="+mn-ea"/>
            </a:endParaRPr>
          </a:p>
        </p:txBody>
      </p:sp>
    </p:spTree>
  </p:cSld>
  <p:clrMapOvr>
    <a:masterClrMapping/>
  </p:clrMapOvr>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顾毓琇对我国的音乐,尤其是古典音乐有着十分精湛的研究。上世纪四十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年代,他对我国古代音乐史进行了研究和阐述,同时对国外一些著名的乐章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也做了翻译和介绍。1940年,他走马上任国立音乐学院的首任院长,并很快</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提出了以“三四八”为黄钟标准音的建议,这是一个很专业的讲法。这个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建议经过当时国民政府教育部音乐教育委员会通过后得以施行。</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受到笃信佛教的祖母影响,他学会了在面对各种可能使人沦陷的虚荣时,心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中自留一片净土,时刻保持对人生的清醒认识。而在此基础之上,他还曾撰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写出版了《中国禅史》和《日本禅史》。</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行走世间一个世纪,顾毓琇不断拓展着生命的领域,践行着人生的修行。心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与行的修行铸就着他的生命,使得他的道路越走越宽。</a:t>
            </a:r>
            <a:endParaRPr lang="zh-CN" altLang="en-US">
              <a:latin typeface="+mn-lt"/>
              <a:ea typeface="+mn-ea"/>
            </a:endParaRPr>
          </a:p>
        </p:txBody>
      </p:sp>
    </p:spTree>
  </p:cSld>
  <p:clrMapOvr>
    <a:masterClrMapping/>
  </p:clrMapOvr>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1950年,已伴随战乱的中国度过半生的顾毓琇做出了一个选择,应母校麻省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理工学院之邀担任客座教授,这一去竟开启了他长达半个世纪的海外漂泊</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生活。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顾毓琇虽然身处国外,却一心挂念着祖国,在旅居美国期间,写下了大量的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怀乡思国的诗词。1957年,他在《蝶恋花》一词中写到“重阳更比重山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远”,他只能在梦里湖山寻觅遍,足见他的爱国思乡情切。</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后来有人曾记载,就在他加入美国国籍以后两个月,美国前总统尼克松首次</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访问中国后不久,应周恩来总理的邀请,他毅然决然地冒险飞回了中国。其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间辗转经过伦敦、香港,回到了阔别24年的故土。中美建立外交关系以后,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他回国的次数越来越多,也为国家的建设不断献计献策。</a:t>
            </a:r>
            <a:endParaRPr lang="zh-CN" altLang="en-US">
              <a:latin typeface="+mn-lt"/>
              <a:ea typeface="+mn-ea"/>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820" kern="0" spc="14579"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1072"/>
              </a:spcBef>
              <a:spcAft>
                <a:spcPts val="0"/>
              </a:spcAft>
              <a:defRPr/>
            </a:pPr>
            <a:r>
              <a:rPr lang="zh-CN" altLang="en-US" sz="2012" kern="0" dirty="0">
                <a:solidFill>
                  <a:srgbClr val="000000"/>
                </a:solidFill>
                <a:latin typeface="Times New Roman" pitchFamily="65" charset="-122"/>
                <a:ea typeface="宋体" pitchFamily="65" charset="-122"/>
              </a:rPr>
              <a:t>一、(2015课标Ⅰ,12)阅读下面的文字,完成问题。(25分)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朱东润自传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1896年我出生在江苏泰兴一个失业店员的家庭,早年生活艰苦,所受的教育</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也存在着一定的波折。21岁我到梧州担任广西第二中学的外语教师,23岁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调任南通师范学校教师。</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1929年4月间,我到武汉大学担任外语讲师,从此我就成为大学教师。那时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武汉大学的文学院长是闻一多教授,他看到中文系的教师实在太复杂,总想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来一些变动。用近年的说法,这叫作掺沙子。我的命运是作为沙子而到中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文系开课的。</a:t>
            </a:r>
            <a:endParaRPr lang="zh-CN" altLang="en-US" dirty="0">
              <a:latin typeface="+mn-lt"/>
              <a:ea typeface="+mn-ea"/>
            </a:endParaRPr>
          </a:p>
        </p:txBody>
      </p:sp>
      <p:pic>
        <p:nvPicPr>
          <p:cNvPr id="9218" name="图片 3" descr="textimage1.jpeg"/>
          <p:cNvPicPr>
            <a:picLocks noChangeAspect="1"/>
          </p:cNvPicPr>
          <p:nvPr/>
        </p:nvPicPr>
        <p:blipFill>
          <a:blip r:embed="rId3"/>
          <a:srcRect/>
          <a:stretch>
            <a:fillRect/>
          </a:stretch>
        </p:blipFill>
        <p:spPr bwMode="auto">
          <a:xfrm>
            <a:off x="488950" y="1419225"/>
            <a:ext cx="1368425" cy="3841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相关链接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①人我之际要看得平,平则不忮;功名之际要看得淡,淡则不求;生死之际要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看得破,破则不惧。人能不忮不求不惧,则无往而非乐境,而生气盎然矣。</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(戴安澜赠部属各官长题词)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②军人一般以彪悍为荣,但是戴安澜与众不同,他多才多艺,熟读文史,精通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琴棋书画。如果不是因为战乱和外敌入侵,他很有可能成为一位儒雅名士,</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但国家危难却把他的命运引上另外一条路。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(戴复东等《我们的父亲戴安澜》)</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1.下列对材料有关内容的分析和概括,最恰当的两项是(5分)</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A.戴安澜自幼对岳飞的《满江红》、文天祥的《过零丁洋》等诗篇熟读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成诵,常常手自笔录并吟唱,以此激发自己和官兵的爱国热忱。</a:t>
            </a:r>
            <a:endParaRPr lang="zh-CN" altLang="en-US">
              <a:latin typeface="+mn-lt"/>
              <a:ea typeface="+mn-ea"/>
            </a:endParaRPr>
          </a:p>
        </p:txBody>
      </p:sp>
    </p:spTree>
  </p:cSld>
  <p:clrMapOvr>
    <a:masterClrMapping/>
  </p:clrMapOvr>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由于长时间生活在海外,顾毓琇的形象在过去的半个世纪中渐渐淡出国人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的视线,所以提到这位旷世奇才,当下的大部分年轻人可能感到陌生。然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而,作为一位曾经辛勤耕耘的老师,他的学生并没有忘记他。“重教尊师新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地天,艰辛攻读忆华年。微分运算功无比,耄耋恢恢乡国篇。”这首满含崇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敬之情的诗是顾毓琇的一位学生写给他的,这位学生就是前国家主席江泽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民。</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2002年9月9日,顾毓琇走完了他长达一个世纪的人生。作为世纪老人,他堪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称一位文理通融、博学多才的传奇式人物。海内外媒体称誉他是“电机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权威、教育专家、文坛耆宿、桂冠诗人、话剧先驱、古乐泰斗、爱国老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翁”,这28个字深刻地概括了他一生的风采和传奇。</a:t>
            </a:r>
            <a:endParaRPr lang="zh-CN" altLang="en-US" dirty="0">
              <a:latin typeface="+mn-lt"/>
              <a:ea typeface="+mn-ea"/>
            </a:endParaRPr>
          </a:p>
        </p:txBody>
      </p:sp>
    </p:spTree>
  </p:cSld>
  <p:clrMapOvr>
    <a:masterClrMapping/>
  </p:clrMapOvr>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59404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相关链接</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顾毓琇(1902年12月24日—2002年9月9日),他是国际上公认的电机权威和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自动控制理论的先驱。1927年,曾获得国际上素有电机与电子领域“诺贝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尔奖”之誉的“蓝姆”金质奖章。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顾毓琇的人生经历与成就给予我们什么启示?请结合材料谈谈你的认识。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①在个人的成长过程中,家庭环境,或者家风对一个人的影响至关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重要,不容忽视;②个人的命运应与国家、民族的命运紧密相连,要始终心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怀祖国,与时俱进,这样人的追求才有动力;③个人爱好应该多样化,这样才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能充实我们的生活,更好地实现我们的人生价值;④报国之路可能并不平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坦,但是只要拥有一颗赤子之心,就终将实现报国之志。(8分。若有其他观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点,言之有理亦可酌情给分)</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sz="1400" kern="0" spc="-204" dirty="0">
                <a:solidFill>
                  <a:srgbClr val="000000"/>
                </a:solidFill>
                <a:latin typeface="Times New Roman" pitchFamily="65" charset="-122"/>
                <a:ea typeface="宋体" pitchFamily="65" charset="-122"/>
              </a:rPr>
              <a:t> </a:t>
            </a:r>
            <a:r>
              <a:rPr lang="zh-CN" altLang="en-US" kern="0" dirty="0">
                <a:solidFill>
                  <a:srgbClr val="000000"/>
                </a:solidFill>
                <a:latin typeface="Times New Roman" pitchFamily="65" charset="-122"/>
                <a:ea typeface="宋体" pitchFamily="65" charset="-122"/>
              </a:rPr>
              <a:t>解析　要结合人物的成长环境、精神品质、媒体评价等多个角度谈认</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识。既要有自己的观点,也要联系文本材料。</a:t>
            </a:r>
            <a:endParaRPr lang="zh-CN" altLang="en-US" dirty="0">
              <a:latin typeface="+mn-lt"/>
              <a:ea typeface="+mn-ea"/>
            </a:endParaRPr>
          </a:p>
        </p:txBody>
      </p:sp>
      <p:pic>
        <p:nvPicPr>
          <p:cNvPr id="416770" name="图片 3" descr="textimage86.jpeg"/>
          <p:cNvPicPr>
            <a:picLocks noChangeAspect="1"/>
          </p:cNvPicPr>
          <p:nvPr/>
        </p:nvPicPr>
        <p:blipFill>
          <a:blip r:embed="rId3"/>
          <a:srcRect/>
          <a:stretch>
            <a:fillRect/>
          </a:stretch>
        </p:blipFill>
        <p:spPr bwMode="auto">
          <a:xfrm>
            <a:off x="519113" y="3067050"/>
            <a:ext cx="180975" cy="190500"/>
          </a:xfrm>
          <a:prstGeom prst="rect">
            <a:avLst/>
          </a:prstGeom>
          <a:noFill/>
          <a:ln w="9525">
            <a:noFill/>
            <a:miter lim="800000"/>
            <a:headEnd/>
            <a:tailEnd/>
          </a:ln>
        </p:spPr>
      </p:pic>
      <p:pic>
        <p:nvPicPr>
          <p:cNvPr id="416771" name="图片 3" descr="textimage87.jpeg"/>
          <p:cNvPicPr>
            <a:picLocks noChangeAspect="1"/>
          </p:cNvPicPr>
          <p:nvPr/>
        </p:nvPicPr>
        <p:blipFill>
          <a:blip r:embed="rId3"/>
          <a:srcRect/>
          <a:stretch>
            <a:fillRect/>
          </a:stretch>
        </p:blipFill>
        <p:spPr bwMode="auto">
          <a:xfrm>
            <a:off x="514350" y="5811838"/>
            <a:ext cx="180975" cy="190500"/>
          </a:xfrm>
          <a:prstGeom prst="rect">
            <a:avLst/>
          </a:prstGeom>
          <a:noFill/>
          <a:ln w="9525">
            <a:noFill/>
            <a:miter lim="800000"/>
            <a:headEnd/>
            <a:tailEnd/>
          </a:ln>
        </p:spPr>
      </p:pic>
      <p:sp>
        <p:nvSpPr>
          <p:cNvPr id="5" name="矩形 4"/>
          <p:cNvSpPr/>
          <p:nvPr/>
        </p:nvSpPr>
        <p:spPr>
          <a:xfrm>
            <a:off x="0" y="2928938"/>
            <a:ext cx="9144000" cy="3563937"/>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fontAlgn="auto" latinLnBrk="1" hangingPunct="0">
              <a:lnSpc>
                <a:spcPct val="150000"/>
              </a:lnSpc>
              <a:spcBef>
                <a:spcPts val="0"/>
              </a:spcBef>
              <a:spcAft>
                <a:spcPts val="0"/>
              </a:spcAft>
              <a:defRPr/>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角度三　对文本的某种特色做深度的思考和判断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“文本的某种特色”就是不确定的特色,只要是属于文本的特色都可以,如</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选择材料、提炼意旨、构思谋篇、遣词造句等角度,思想情感、文体风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格、语言特色、设问技巧等方面,只要它有特色,都可以作为我们思考判断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的对象。所谓“深度”就是要深入地、非一般性地分析,对某种特色要能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在肯定其积极的一面的同时,也能准确地看到它不足的一面。“做深度的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思考和判断”首先要能指出这种特色,然后联系文本说一说文本为什么要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写出这种特色,还要进一步指出这种特色的好处、效果或不足,最好是提出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自己的一些看法和理由,如果能提出一些建设性的意见更好。</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典例3　阅读下面的文字,回答问题。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沈从文,他在痛苦中开花</a:t>
            </a:r>
            <a:endParaRPr lang="zh-CN" altLang="en-US">
              <a:latin typeface="+mn-lt"/>
              <a:ea typeface="+mn-ea"/>
            </a:endParaRPr>
          </a:p>
        </p:txBody>
      </p:sp>
    </p:spTree>
  </p:cSld>
  <p:clrMapOvr>
    <a:masterClrMapping/>
  </p:clrMapOvr>
</p:sld>
</file>

<file path=ppt/slides/slide2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4月1日清晨,醒得太早。随手翻开一本书,是沈从文的书信集,其中有些是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他生前没想到会发表的自呓般的文字。1949年1月到8月,正是沈从文被人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认为“精神失常”的一段岁月。他在妻子张兆和的信上乱圈点,内容大致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为:我的痛苦这个世界上没人知晓;生活已经失去意义。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那时他因郭沫若的一句“反动文人”的定论而否定自我,直觉自己的写作</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时代已经过去。精神压力巨大的他应梁思成与林徽因之邀住在他们清华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园的家里,以疗养身心。许多真挚的朋友巴望他早日康复,他反复自语:没</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人知道,其实我根本没有病。</a:t>
            </a:r>
            <a:endParaRPr lang="zh-CN" altLang="en-US">
              <a:latin typeface="+mn-lt"/>
              <a:ea typeface="+mn-ea"/>
            </a:endParaRPr>
          </a:p>
        </p:txBody>
      </p:sp>
    </p:spTree>
  </p:cSld>
  <p:clrMapOvr>
    <a:masterClrMapping/>
  </p:clrMapOvr>
</p:sld>
</file>

<file path=ppt/slides/slide2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在呓语里,他说:“翠翠,你在一点零四的房间里酣睡,还在想着我吗?我死了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也想着我吗?”我不由得吃了一惊。原来,那个小说中“也许明天回来,也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许永远不回来”的人,也是沈从文自己啊。原来,他一直未能忘怀少年的情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怀——他在自传里,写下了一段孽缘:一个女孩趁着他的爱情正燃烧时,骗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走了一笔数目不小的钱,令他不得不离开家乡。而他将曾在自传中落笔的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美好感情,嵌入了小说《边城》中。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许多年后,他还挂念着她。而三三(张兆和的昵称)也排在翠翠的后面。我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终于理解了他对张兆和的爱恋,有许多无法言述的情愫。其中有许多映照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着对翠翠的憧憬:美丽、忠诚、纯真、微黑。而张兆和还多了翠翠所没有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的大家闺秀的才气。沈张二人的恋爱,未必为对方完全懂得,却可恒久。因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为他对自己的懂,因了她的纯粹高洁。</a:t>
            </a:r>
            <a:endParaRPr lang="zh-CN" altLang="en-US">
              <a:latin typeface="+mn-lt"/>
              <a:ea typeface="+mn-ea"/>
            </a:endParaRPr>
          </a:p>
        </p:txBody>
      </p:sp>
    </p:spTree>
  </p:cSld>
  <p:clrMapOvr>
    <a:masterClrMapping/>
  </p:clrMapOvr>
</p:sld>
</file>

<file path=ppt/slides/slide2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幸好,他有她。那个虽然不太懂得他,却一直用自己温暖坚定的爱心去支持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和抚慰他的妻子。后来他曾在家自杀,也幸亏担心着他的她匆匆从干校返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回,及时发现而救了他一命。</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从此以后,沈从文开始了另一条命。他的痛苦低到尘埃里,开出花来。他丢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掉了那支光彩夺目的文学之笔,开始托生为文物研究专家沈从文。我仔细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读过其填补国内空白的《中国古代服饰研究》</a:t>
            </a:r>
            <a:r>
              <a:rPr lang="zh-CN" altLang="en-US" sz="1515" kern="0" baseline="59000" dirty="0">
                <a:solidFill>
                  <a:srgbClr val="000000"/>
                </a:solidFill>
                <a:latin typeface="Times New Roman" pitchFamily="65" charset="-122"/>
                <a:ea typeface="宋体" pitchFamily="65" charset="-122"/>
              </a:rPr>
              <a:t>[注]</a:t>
            </a:r>
            <a:r>
              <a:rPr lang="zh-CN" altLang="en-US" sz="2012" kern="0" dirty="0">
                <a:solidFill>
                  <a:srgbClr val="000000"/>
                </a:solidFill>
                <a:latin typeface="Times New Roman" pitchFamily="65" charset="-122"/>
                <a:ea typeface="宋体" pitchFamily="65" charset="-122"/>
              </a:rPr>
              <a:t>与其他关于“瓶瓶罐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罐”的文章,功力胜于如今的文物专家不知多少倍。20世纪50年代以后的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沈从文,不论什么文物入了他的眼,所有的来龙去脉都清晰起来。许多人都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震惊于他惊人的记忆力以及渊博深厚的古文及古文物功底。他只是微微</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一笑,甚至对于“故宫解说员”的工作,也做得尽心尽责。在文物面前,讷</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于言的他,随时可口若悬河。</a:t>
            </a:r>
            <a:endParaRPr lang="zh-CN" altLang="en-US">
              <a:latin typeface="+mn-lt"/>
              <a:ea typeface="+mn-ea"/>
            </a:endParaRPr>
          </a:p>
        </p:txBody>
      </p:sp>
    </p:spTree>
  </p:cSld>
  <p:clrMapOvr>
    <a:masterClrMapping/>
  </p:clrMapOvr>
</p:sld>
</file>

<file path=ppt/slides/slide2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他埋葬了文学世界里的沈从文,成就了文物专家沈从文。无法言说、无处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排解的痛苦,开成了一朵朵奇葩。看到那些一丝不苟的文字,与之前的文学</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之笔截然不同,但也同样圆润、朴素、悠远,印着他个人的标记。只是,我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依然会有流泪的冲动。有些人的有些转身,即便与世无争,即便毫无声响,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即便当事人一直微笑,也让旁人难以释怀。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在北京一个小巷里的一间斗室,沈从文将自己的全部身心都交给了文物研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究。他美丽忠诚的妻子,每天给他送饭。有时,上顿的饭菜凉了,他还在不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辞劳苦地涂抹写画。张兆和只能倚门无奈地一笑,不能理解这个人为了什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么要如此自苦。她只能安慰自己,毕竟他已经“正常”了。</a:t>
            </a:r>
            <a:endParaRPr lang="zh-CN" altLang="en-US">
              <a:latin typeface="+mn-lt"/>
              <a:ea typeface="+mn-ea"/>
            </a:endParaRPr>
          </a:p>
        </p:txBody>
      </p:sp>
    </p:spTree>
  </p:cSld>
  <p:clrMapOvr>
    <a:masterClrMapping/>
  </p:clrMapOvr>
</p:sld>
</file>

<file path=ppt/slides/slide2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这个世间只有一个沈从文,天分过人,外表温和,内心倔强。当年郁达夫好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心劝慰这个在小旅馆流着鼻血写文章、几近饿死的文学青年放弃文学之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路时,年轻的沈从文带着湖南人的“一根筋”和走投无路的无奈坚持了自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己的选择;当鲁迅在报纸上痛斥他的时候,他保持了冷静与克制,仍不改文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风;当郭沫若代表一种新环境全盘否定他的时候,他差点放弃了生命,但重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新站起来时,更加骄傲——谁都知道,郭本人对于文物有着相当的造诣,后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来,时为社科院领导者的郭沫若也不得不高度评价了《中国古代服饰研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究》,并撰写了序言。沈从文自始至终,没有说过郭的一句不是,哪怕1949</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年时自己都快被这个强势的人逼疯了。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一个人面对挫折和痛苦的态度,决定了他的人生和成就。</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张兆和在沈从文逝后,轻声说道:斯人可贵。</a:t>
            </a:r>
            <a:endParaRPr lang="zh-CN" altLang="en-US">
              <a:latin typeface="+mn-lt"/>
              <a:ea typeface="+mn-ea"/>
            </a:endParaRPr>
          </a:p>
        </p:txBody>
      </p:sp>
    </p:spTree>
  </p:cSld>
  <p:clrMapOvr>
    <a:masterClrMapping/>
  </p:clrMapOvr>
</p:sld>
</file>

<file path=ppt/slides/slide2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    《中国古代服饰研究》:这部书以历史朝代为编排顺序,通过出土和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传世文物的图像,并结合有机连续的174篇文章,对中国古代服饰制度的沿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革及其与当时社会物质生活、意识形态的关系,做了广泛深入的探讨,反映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了自殷商至清代3 000多年间中华民族服饰的情况。</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文章以“沈从文,他在痛苦中开花”为标题有什么好处?请简要分析。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①语言形象生动,对比强烈,能起到吸引读者的作用。②“痛苦”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“开花”概括了沈从文人生中两段重要的经历,以“沈从文,他在痛苦中开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花”为标题有统摄全文的作用。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标题是文章的眼睛,好的标题能激发读者的阅读兴趣。分析时要</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考虑标题在内容和结构方面的作用。</a:t>
            </a:r>
            <a:endParaRPr lang="zh-CN" altLang="en-US">
              <a:latin typeface="+mn-lt"/>
              <a:ea typeface="+mn-ea"/>
            </a:endParaRPr>
          </a:p>
        </p:txBody>
      </p:sp>
      <p:pic>
        <p:nvPicPr>
          <p:cNvPr id="431106" name="图片 3" descr="textimage88.jpeg"/>
          <p:cNvPicPr>
            <a:picLocks noChangeAspect="1"/>
          </p:cNvPicPr>
          <p:nvPr/>
        </p:nvPicPr>
        <p:blipFill>
          <a:blip r:embed="rId3"/>
          <a:srcRect/>
          <a:stretch>
            <a:fillRect/>
          </a:stretch>
        </p:blipFill>
        <p:spPr bwMode="auto">
          <a:xfrm>
            <a:off x="542925" y="3597275"/>
            <a:ext cx="180975" cy="190500"/>
          </a:xfrm>
          <a:prstGeom prst="rect">
            <a:avLst/>
          </a:prstGeom>
          <a:noFill/>
          <a:ln w="9525">
            <a:noFill/>
            <a:miter lim="800000"/>
            <a:headEnd/>
            <a:tailEnd/>
          </a:ln>
        </p:spPr>
      </p:pic>
      <p:pic>
        <p:nvPicPr>
          <p:cNvPr id="431107" name="图片 4" descr="textimage89.jpeg"/>
          <p:cNvPicPr>
            <a:picLocks noChangeAspect="1"/>
          </p:cNvPicPr>
          <p:nvPr/>
        </p:nvPicPr>
        <p:blipFill>
          <a:blip r:embed="rId3"/>
          <a:srcRect/>
          <a:stretch>
            <a:fillRect/>
          </a:stretch>
        </p:blipFill>
        <p:spPr bwMode="auto">
          <a:xfrm>
            <a:off x="542925" y="4992688"/>
            <a:ext cx="180975" cy="190500"/>
          </a:xfrm>
          <a:prstGeom prst="rect">
            <a:avLst/>
          </a:prstGeom>
          <a:noFill/>
          <a:ln w="9525">
            <a:noFill/>
            <a:miter lim="800000"/>
            <a:headEnd/>
            <a:tailEnd/>
          </a:ln>
        </p:spPr>
      </p:pic>
      <p:sp>
        <p:nvSpPr>
          <p:cNvPr id="5" name="矩形 4"/>
          <p:cNvSpPr/>
          <p:nvPr/>
        </p:nvSpPr>
        <p:spPr>
          <a:xfrm>
            <a:off x="0" y="3429000"/>
            <a:ext cx="9144000" cy="24209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fontAlgn="auto" latinLnBrk="1" hangingPunct="0">
              <a:lnSpc>
                <a:spcPct val="150000"/>
              </a:lnSpc>
              <a:spcBef>
                <a:spcPts val="0"/>
              </a:spcBef>
              <a:spcAft>
                <a:spcPts val="0"/>
              </a:spcAft>
              <a:defRPr/>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8736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1.设问方式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(1)紧扣文本中的某一点(如主题的表达、人物形象、语言的表现艺术),鉴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赏分析。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(2)文章为什么要运用</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写法?请简要分析其作用。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2.答题方法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(1)确认特色,分析意图。</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在通读文本的基础上,确认其特色所在。它可能体现在选择材料、提炼主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题、谋篇布局、遣词造句、表达技巧等方面。确定了该文本的特色后,就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必须结合文本对所确定的“这一点”进行必要的分析阐述,让人信服“这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一点”的确是文本的特色所在,的确是作者写作的意图。</a:t>
            </a:r>
            <a:endParaRPr lang="zh-CN" altLang="en-US">
              <a:latin typeface="+mn-lt"/>
              <a:ea typeface="+mn-ea"/>
            </a:endParaRPr>
          </a:p>
        </p:txBody>
      </p:sp>
      <p:pic>
        <p:nvPicPr>
          <p:cNvPr id="433154" name="图片 3" descr="textimage90.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B.在给夫人王荷馨的家书中,戴安澜表明了为国战死的决心,认为这是军人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的极大光荣,唯一放心不下的,就是妻子儿女日后的生活。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C.面对形势急转直下、腹背受敌的困境,戴安澜坚决不同意要他申请难民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身份以便英国军队收容的提议,奋而率部突围,与日寇死战。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D.戴安澜从缅甸“马革裹尸还”的情景,感动了沿途无数民众,有人献出楠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木寿材抚慰英灵,也曾出现万人空巷跪迎灵车的盛况。</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E.戴安澜临危受命,率第200师官兵驰援缅甸,固守东瓜,收复棠吉,以浴血沙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场、为国捐躯的壮举,谱写了抗日救国的新《采薇》。</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2.有人说《自由报》记者宗祺仁是共产党,提醒戴安澜多加提防,他却回答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“何防之有”,这是为什么?请结合材料,分析戴安澜这样回答的理由。(6分)</a:t>
            </a:r>
            <a:endParaRPr lang="zh-CN" altLang="en-US" dirty="0">
              <a:latin typeface="+mn-lt"/>
              <a:ea typeface="+mn-ea"/>
            </a:endParaRPr>
          </a:p>
        </p:txBody>
      </p:sp>
    </p:spTree>
  </p:cSld>
  <p:clrMapOvr>
    <a:masterClrMapping/>
  </p:clrMapOvr>
</p:sld>
</file>

<file path=ppt/slides/slide2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9404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(2)结合主旨,深度思考。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文本的某种特色都是围绕主旨而设定的,分析特色离不开对主旨的思考。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文本的某种特色往往在与同类文本的比较中得出,指出这种特色后,联系文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本主旨说一说文章为什么要运用这种特色,还要进一步指出这种特色的好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处、效果或不足,如果能提出一些建设性的意见就更好。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3.答题规范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(1)选定目标。根据题干要求,在通览文本的基础上,选择一个思考、判断的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对象,这个对象必须是该文本的一个特色,如文本的思想感情、文本风格、</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语言特色、表现技巧等。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(2)多方思考。一要把文本的某种特色与文本的其他方面联系起来分析,二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要一分为二地思考特色积极的一面和存在的不足。</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(3)</a:t>
            </a:r>
            <a:r>
              <a:rPr lang="zh-CN" altLang="en-US" kern="0" dirty="0">
                <a:solidFill>
                  <a:srgbClr val="000000"/>
                </a:solidFill>
                <a:latin typeface="Times New Roman" pitchFamily="65" charset="-122"/>
                <a:ea typeface="宋体" pitchFamily="65" charset="-122"/>
              </a:rPr>
              <a:t>做出判断</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拟写答案。在多方深度思考的基础上形成对某种特色的判断</a:t>
            </a:r>
            <a:r>
              <a:rPr lang="en-US" altLang="zh-CN" kern="0" dirty="0">
                <a:solidFill>
                  <a:srgbClr val="000000"/>
                </a:solidFill>
                <a:latin typeface="Times New Roman" pitchFamily="65" charset="-122"/>
                <a:ea typeface="宋体" pitchFamily="65" charset="-122"/>
              </a:rPr>
              <a:t>,</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归纳整理出答案。</a:t>
            </a:r>
            <a:endParaRPr lang="zh-CN" altLang="en-US" dirty="0">
              <a:latin typeface="+mn-lt"/>
              <a:ea typeface="+mn-ea"/>
            </a:endParaRPr>
          </a:p>
        </p:txBody>
      </p:sp>
    </p:spTree>
  </p:cSld>
  <p:clrMapOvr>
    <a:masterClrMapping/>
  </p:clrMapOvr>
</p:sld>
</file>

<file path=ppt/slides/slide2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84358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阅读下面的文字,回答问题。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悼齐如山先生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梁实秋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抗战期间,国立编译馆有一组人员从事平剧修订工作,我那时适在北碚,遂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兼主其事,在剧本里时遇到许多不易解决的问题,搔首踟蹰,不知如何落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笔。同人都是爱好戏剧的朋友,其中有票友,也有戏剧学校毕业的,但是没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有真正科班出身的,因此对平剧的传统的规矩与艺求颇感认识不足,常常谈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到齐如山先生,如果能有机会向他请益,该有多好。</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胜利后我到北平</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因陈纪滢、王向辰两位先生之介得以拜识齐先生。齐先</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生精神矍铄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谈笑风生</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除了演剧的事情之外</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他的兴趣旁及于小说及一切</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民间艺术</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民间生活习惯以及风俗沿革掌故均能谈来头头是道</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如数家珍</a:t>
            </a:r>
            <a:r>
              <a:rPr lang="en-US" altLang="zh-CN" kern="0" dirty="0">
                <a:solidFill>
                  <a:srgbClr val="000000"/>
                </a:solidFill>
                <a:latin typeface="Times New Roman" pitchFamily="65" charset="-122"/>
                <a:ea typeface="宋体" pitchFamily="65" charset="-122"/>
              </a:rPr>
              <a:t>,</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以知齐先生是一个真知道生活艺术的人。</a:t>
            </a:r>
            <a:endParaRPr lang="zh-CN" altLang="en-US" dirty="0">
              <a:latin typeface="+mn-lt"/>
              <a:ea typeface="+mn-ea"/>
            </a:endParaRPr>
          </a:p>
        </p:txBody>
      </p:sp>
      <p:pic>
        <p:nvPicPr>
          <p:cNvPr id="437250" name="图片 3" descr="textimage91.jpeg"/>
          <p:cNvPicPr>
            <a:picLocks noChangeAspect="1"/>
          </p:cNvPicPr>
          <p:nvPr/>
        </p:nvPicPr>
        <p:blipFill>
          <a:blip r:embed="rId3"/>
          <a:srcRect/>
          <a:stretch>
            <a:fillRect/>
          </a:stretch>
        </p:blipFill>
        <p:spPr bwMode="auto">
          <a:xfrm>
            <a:off x="500063" y="935038"/>
            <a:ext cx="123825" cy="200025"/>
          </a:xfrm>
          <a:prstGeom prst="rect">
            <a:avLst/>
          </a:prstGeom>
          <a:noFill/>
          <a:ln w="9525">
            <a:noFill/>
            <a:miter lim="800000"/>
            <a:headEnd/>
            <a:tailEnd/>
          </a:ln>
        </p:spPr>
      </p:pic>
    </p:spTree>
  </p:cSld>
  <p:clrMapOvr>
    <a:masterClrMapping/>
  </p:clrMapOvr>
</p:sld>
</file>

<file path=ppt/slides/slide2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90600"/>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齐先生收藏甚富,包括剧本、道具、乐器、图书、行头等等,抗日军兴,他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为保护这一批文献颇费了一番苦心,装了几百只大木箱存在一个比较安全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的地方,胜利之后才取出来。这时节“中国国剧学会”恢复,先生的收藏便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得到了一个展览的地方。我记得是在东城皇城根一所宫殿式的房子,有三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间大殿作为展览室。院里有汉白玉的平台和台阶,平台有十来块圆形的大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石头,中间有个窟窿,据说是插灯笼用的,我看有一块妨碍行路,便想把它搬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开,岂知分量甚重,我摇撼一下便不再尝试。齐老先生走过来就给搬开了,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脸不红气不喘,使我甚为惭愧。还有一次在齐先生书斋里,齐先生表演“打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飞脚”,一个转身,一声拍脚声,干净利落,我们不由得喝彩,那时在座的有老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伶工尚和玉先生,不觉技痒,起身打个飞脚,按说这是他的当行出色的拿手,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不料拖泥带水倚里歪斜的几乎跌倒,有人上前把他扶住。</a:t>
            </a:r>
            <a:endParaRPr lang="zh-CN" altLang="en-US" dirty="0">
              <a:latin typeface="+mn-lt"/>
              <a:ea typeface="+mn-ea"/>
            </a:endParaRPr>
          </a:p>
        </p:txBody>
      </p:sp>
    </p:spTree>
  </p:cSld>
  <p:clrMapOvr>
    <a:masterClrMapping/>
  </p:clrMapOvr>
</p:sld>
</file>

<file path=ppt/slides/slide2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那时候齐先生已有七十多岁,而尚健康如此。</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中国国剧学会以齐先生为理事长,陈纪滢、王向辰和我都是理事,此外还延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请了若干老伶工参加。因为这个关系,我得有机会追随齐老先生之后遍访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诸位伶工,听他们谈起内廷供奉,以及当年的三庆四喜,梨园往事,真不禁令</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人发思古之幽情。由于我们的建议,后来在青年会开了一次国剧晚会,请老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伶工十余位分别登台随意讲说他们的演剧的艺术,在当时盛况空前。我们</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为国剧学会提出了许多工作计划,在齐先生领导下,我们不时地研讨如何整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理、研究、保藏、传授国剧的艺术。</a:t>
            </a:r>
            <a:endParaRPr lang="zh-CN" altLang="en-US">
              <a:latin typeface="+mn-lt"/>
              <a:ea typeface="+mn-ea"/>
            </a:endParaRPr>
          </a:p>
        </p:txBody>
      </p:sp>
    </p:spTree>
  </p:cSld>
  <p:clrMapOvr>
    <a:masterClrMapping/>
  </p:clrMapOvr>
</p:sld>
</file>

<file path=ppt/slides/slide2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一九四九年我到台湾,还经常看到他的写作,年事已高而笔墨不辍,真是惭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愧后生,最近先生所著《国剧艺术汇考》出版,承赐一册,并在电话中嘱我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批评,我不敢有负长辈厚意,写读后一文交《中国一周》,不数日而先生遽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归道山!</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先生对于国剧之贡献已无须多赘。我觉得先生治学为人最足令人心折之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处有二:一是专精的研究精神,一是悠闲的艺术生活。我们无论研究哪一门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学问,只要持之以恒,日积月累有可观,这点道理虽是简单,实行却很困难。</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齐先生之于国剧是使用了他的毕生的精力,看他从年轻的时候热心戏剧起</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一直到倒在剧院里,真是始终如一地生死以之。他搜求的资料是第一手的,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是从来没经人系统地整理过的,此中艰辛真是不足为外人道,而求学之乐亦</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正在于此。齐先生的这种专精的精神,是可以做我们的楷模的。</a:t>
            </a:r>
            <a:endParaRPr lang="zh-CN" altLang="en-US">
              <a:latin typeface="+mn-lt"/>
              <a:ea typeface="+mn-ea"/>
            </a:endParaRPr>
          </a:p>
        </p:txBody>
      </p:sp>
    </p:spTree>
  </p:cSld>
  <p:clrMapOvr>
    <a:masterClrMapping/>
  </p:clrMapOvr>
</p:sld>
</file>

<file path=ppt/slides/slide2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齐先生心胸开朗,了无执着,所以他能享受生活,把生活当作艺术来享受,所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以他风神潇洒,望之如闲云野鹤。他并不是穷奢极侈地去享受耳目声色之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娱,他是随遇而安地欣赏社会人生之形形色色。他有闲情逸致去研讨“三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百六十行”,他不吝与贩夫走卒为伍,他肯尝试各样各种的地方的小吃。有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一次他请我们几个人吃“豆腐脑”,在北平崇文门外有一家专卖豆腐脑的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店铺,我这北平土著都不知道有这等的一个地方,果然吃得很满意。他的儿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媳黄瑗珊女士精于烹调,有一部分可能是由于齐先生的指点。齐先生生活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丰富,至老也不寂寞。看看他的家庭,看看他的生活方式,我们不能不钦佩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他的风度。老成凋谢,哲人其萎,怀想风范,不禁唏嘘!</a:t>
            </a:r>
            <a:endParaRPr lang="zh-CN" altLang="en-US" dirty="0">
              <a:latin typeface="+mn-lt"/>
              <a:ea typeface="+mn-ea"/>
            </a:endParaRPr>
          </a:p>
        </p:txBody>
      </p:sp>
    </p:spTree>
  </p:cSld>
  <p:clrMapOvr>
    <a:masterClrMapping/>
  </p:clrMapOvr>
</p:sld>
</file>

<file path=ppt/slides/slide2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相关链接:</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①齐如山与梅兰芳谊兼师友,早在民国初年,他就为刚刚崭露头角的梅兰芳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编写了大量新戏,并进行排演。在舞蹈动作、服饰化妆、剧本文学性各方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面皆卓有创造,开一代新风,为梅兰芳创建独树一帜的梅派艺术打下了牢固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的基础。</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(百度百科)</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②1933年,因种种原因,梅兰芳举家南迁上海,齐如山则留在了北平。齐如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山对这次分手十分无奈和惋惜,此时写给在上海梅兰芳的信,让后人读出了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凄楚伤感和他的骄傲倔强:“我从民国二年冬天给您写信,至今已20年了。</a:t>
            </a:r>
            <a:r>
              <a:rPr dirty="0">
                <a:latin typeface="+mn-lt"/>
                <a:ea typeface="+mn-ea"/>
              </a:rPr>
              <a:t/>
            </a:r>
            <a:br>
              <a:rPr dirty="0">
                <a:latin typeface="+mn-lt"/>
                <a:ea typeface="+mn-ea"/>
              </a:rPr>
            </a:b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我大部分的工夫,都用在您的身上。</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您自今以前,艺术日有进步;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自今之后,算是停止住了。”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(万伯翱《我所知道的齐如山》)</a:t>
            </a:r>
            <a:endParaRPr lang="zh-CN" altLang="en-US" dirty="0">
              <a:latin typeface="+mn-lt"/>
              <a:ea typeface="+mn-ea"/>
            </a:endParaRPr>
          </a:p>
        </p:txBody>
      </p:sp>
    </p:spTree>
  </p:cSld>
  <p:clrMapOvr>
    <a:masterClrMapping/>
  </p:clrMapOvr>
</p:sld>
</file>

<file path=ppt/slides/slide2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357188" y="1133475"/>
            <a:ext cx="8691562"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③齐如山在剧本创作中有着充分的观众意识,在《编剧回忆》中,他特别提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出了“编剧需迎合观众”的看法。他认为剧作家应运用一切办法抓住观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众</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考虑中国观众的审美习惯。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(梁燕《京剧巨擘齐如山》)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除热爱京剧(平剧)外,齐如山先生的形象还有哪些特点?请结合材料简要分析。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①兴趣广博:兴趣旁及于小说及一切民间艺术。②有生活情趣:不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吝与贩夫走卒为伍。③有一定的组织能力:在他的领导下,中国国剧学会为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弘扬京剧艺术做了许多工作。④骄傲倔强:认为梅兰芳离开自己后艺术没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有进步。⑤身体健康:年纪七十多仍搬石打飞脚。</a:t>
            </a:r>
            <a:endParaRPr lang="zh-CN" altLang="en-US" dirty="0">
              <a:latin typeface="+mn-lt"/>
              <a:ea typeface="+mn-ea"/>
            </a:endParaRPr>
          </a:p>
        </p:txBody>
      </p:sp>
      <p:pic>
        <p:nvPicPr>
          <p:cNvPr id="449538" name="图片 3" descr="textimage92.jpeg"/>
          <p:cNvPicPr>
            <a:picLocks noChangeAspect="1"/>
          </p:cNvPicPr>
          <p:nvPr/>
        </p:nvPicPr>
        <p:blipFill>
          <a:blip r:embed="rId3"/>
          <a:srcRect/>
          <a:stretch>
            <a:fillRect/>
          </a:stretch>
        </p:blipFill>
        <p:spPr bwMode="auto">
          <a:xfrm>
            <a:off x="342900" y="3581400"/>
            <a:ext cx="180975" cy="190500"/>
          </a:xfrm>
          <a:prstGeom prst="rect">
            <a:avLst/>
          </a:prstGeom>
          <a:noFill/>
          <a:ln w="9525">
            <a:noFill/>
            <a:miter lim="800000"/>
            <a:headEnd/>
            <a:tailEnd/>
          </a:ln>
        </p:spPr>
      </p:pic>
      <p:sp>
        <p:nvSpPr>
          <p:cNvPr id="4" name="矩形 3"/>
          <p:cNvSpPr/>
          <p:nvPr/>
        </p:nvSpPr>
        <p:spPr>
          <a:xfrm>
            <a:off x="0" y="3429000"/>
            <a:ext cx="9144000" cy="22066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fontAlgn="auto" latinLnBrk="1" hangingPunct="0">
              <a:lnSpc>
                <a:spcPct val="150000"/>
              </a:lnSpc>
              <a:spcBef>
                <a:spcPts val="0"/>
              </a:spcBef>
              <a:spcAft>
                <a:spcPts val="0"/>
              </a:spcAft>
              <a:defRPr/>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629" kern="0" spc="-204"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根据题意,可结合第二段“他的兴趣旁及于小说及一切民间艺术,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民间生活习惯以及风俗沿革掌故均能谈来头头是道,如数家珍”,第三段</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“齐老先生走过来就给搬开了,脸不红气不喘”“齐先生表演‘打飞脚’,</a:t>
            </a:r>
            <a:r>
              <a:rPr dirty="0">
                <a:latin typeface="+mn-lt"/>
                <a:ea typeface="+mn-ea"/>
              </a:rPr>
              <a:t/>
            </a:r>
            <a:br>
              <a:rPr dirty="0">
                <a:latin typeface="+mn-lt"/>
                <a:ea typeface="+mn-ea"/>
              </a:rPr>
            </a:b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干净利落</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齐先生已有七十多岁,而尚健康如此”,第四段“中国国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剧学会以齐先生为理事长</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我们为国剧学会提出了许多工作计划,在齐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先生领导下,我们不时地研讨如何整理、研究、保藏、传授国剧的艺术”,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第七段“齐先生心胸开朗,了无执着,所以他能享受生活</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他不吝与贩夫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走卒为伍”及“相关链接”中①②的相关语句,分条概括并简要分析。</a:t>
            </a:r>
            <a:endParaRPr lang="zh-CN" altLang="en-US" dirty="0">
              <a:latin typeface="+mn-lt"/>
              <a:ea typeface="+mn-ea"/>
            </a:endParaRPr>
          </a:p>
        </p:txBody>
      </p:sp>
      <p:pic>
        <p:nvPicPr>
          <p:cNvPr id="451586" name="图片 3" descr="textimage93.jpeg"/>
          <p:cNvPicPr>
            <a:picLocks noChangeAspect="1"/>
          </p:cNvPicPr>
          <p:nvPr/>
        </p:nvPicPr>
        <p:blipFill>
          <a:blip r:embed="rId3"/>
          <a:srcRect/>
          <a:stretch>
            <a:fillRect/>
          </a:stretch>
        </p:blipFill>
        <p:spPr bwMode="auto">
          <a:xfrm>
            <a:off x="542925" y="1287463"/>
            <a:ext cx="180975" cy="190500"/>
          </a:xfrm>
          <a:prstGeom prst="rect">
            <a:avLst/>
          </a:prstGeom>
          <a:noFill/>
          <a:ln w="9525">
            <a:noFill/>
            <a:miter lim="800000"/>
            <a:headEnd/>
            <a:tailEnd/>
          </a:ln>
        </p:spPr>
      </p:pic>
    </p:spTree>
  </p:cSld>
  <p:clrMapOvr>
    <a:masterClrMapping/>
  </p:clrMapOvr>
</p:sld>
</file>

<file path=ppt/slides/slide2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199062"/>
          </a:xfrm>
          <a:prstGeom prst="rect">
            <a:avLst/>
          </a:prstGeom>
          <a:noFill/>
        </p:spPr>
        <p:txBody>
          <a:bodyPr lIns="0" tIns="0" rIns="0" bIns="0">
            <a:spAutoFit/>
          </a:bodyPr>
          <a:lstStyle/>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考点五　探　究</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1.从不同的角度和层面发掘文本所反映的人生价值和时代精神</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“从不同的角度发掘”就是要求从不同视角对文本做多侧面的考查,如正</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面的角度、反面的角度,当事人的角度、旁观者的角度,等等。“从不同的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层面发掘”就是要求对文本可达到的层次能够做出深浅度不同的认知解</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读,进而挖掘作品内在的精神实质,如深层、浅层、使用层面、美学层面、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哲学层面,以及可能涉及的道德范畴,如政治、经济、科学、文化、风俗、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娱乐、艺术等。“文本所反映的人生价值”应该包括传主本身体现出来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的人生价值和传者的情感态度所反映出来的人生价值。而“文本所反映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的时代精神”则是指文本体现出来的它所产生的那个时代的精神风貌,另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一方面也包括文本本身与现代社会的精神之间的相同之处。</a:t>
            </a:r>
            <a:endParaRPr lang="zh-CN" altLang="en-US" dirty="0">
              <a:latin typeface="+mn-lt"/>
              <a:ea typeface="+mn-ea"/>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3.戴安澜率第200师赴缅途中,曾赋《远征》二首以明志。诗中涉及哪些历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史人物的事迹,又表达了什么志向?请结合材料,谈谈你的理解。(6分)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4.作为著名的抗日爱国将领,戴安澜不仅深受国人爱戴,甚至连敌人也不得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不佩服,其中必有内在原因。请结合材料具体分析。(8分)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DE　答E给3分,答D给2分,答B给1分;答A、C不给分。回答三项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或三项以上,不给分。A.于文无据,原文并没有说戴安澜对文天祥的《过零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丁洋》熟读成诵。B.略有错误,放心不下的还有父母。C.曲解文意,“提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议”有误,原文第5段第2句说“英国要求远征军</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①国难当头,应以民族大义为重,勠力同心,共赴国难;②宗的见解</a:t>
            </a:r>
            <a:endParaRPr lang="zh-CN" altLang="en-US" dirty="0">
              <a:latin typeface="+mn-lt"/>
              <a:ea typeface="+mn-ea"/>
            </a:endParaRPr>
          </a:p>
        </p:txBody>
      </p:sp>
      <p:pic>
        <p:nvPicPr>
          <p:cNvPr id="50178" name="图片 3" descr="textimage9.jpeg"/>
          <p:cNvPicPr>
            <a:picLocks noChangeAspect="1"/>
          </p:cNvPicPr>
          <p:nvPr/>
        </p:nvPicPr>
        <p:blipFill>
          <a:blip r:embed="rId3"/>
          <a:srcRect/>
          <a:stretch>
            <a:fillRect/>
          </a:stretch>
        </p:blipFill>
        <p:spPr bwMode="auto">
          <a:xfrm>
            <a:off x="735013" y="3597275"/>
            <a:ext cx="180975" cy="190500"/>
          </a:xfrm>
          <a:prstGeom prst="rect">
            <a:avLst/>
          </a:prstGeom>
          <a:noFill/>
          <a:ln w="9525">
            <a:noFill/>
            <a:miter lim="800000"/>
            <a:headEnd/>
            <a:tailEnd/>
          </a:ln>
        </p:spPr>
      </p:pic>
      <p:pic>
        <p:nvPicPr>
          <p:cNvPr id="50179" name="图片 4" descr="textimage10.jpeg"/>
          <p:cNvPicPr>
            <a:picLocks noChangeAspect="1"/>
          </p:cNvPicPr>
          <p:nvPr/>
        </p:nvPicPr>
        <p:blipFill>
          <a:blip r:embed="rId3"/>
          <a:srcRect/>
          <a:stretch>
            <a:fillRect/>
          </a:stretch>
        </p:blipFill>
        <p:spPr bwMode="auto">
          <a:xfrm>
            <a:off x="735013" y="5400675"/>
            <a:ext cx="180975" cy="190500"/>
          </a:xfrm>
          <a:prstGeom prst="rect">
            <a:avLst/>
          </a:prstGeom>
          <a:noFill/>
          <a:ln w="9525">
            <a:noFill/>
            <a:miter lim="800000"/>
            <a:headEnd/>
            <a:tailEnd/>
          </a:ln>
        </p:spPr>
      </p:pic>
      <p:sp>
        <p:nvSpPr>
          <p:cNvPr id="5" name="矩形 4"/>
          <p:cNvSpPr/>
          <p:nvPr/>
        </p:nvSpPr>
        <p:spPr>
          <a:xfrm>
            <a:off x="0" y="3133725"/>
            <a:ext cx="9144000" cy="314483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2.探讨作者的写作背景和写作意图</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“写作背景”,是指作者创作某一作品时的某些主观方面和客观方面的情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况。“写作意图”,是指作者想通过作品达到的目的。作者的写作背景和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写作意图,在不同的文本中表现不同,有的可能明显,有的可能不是那么明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显。写作背景和写作意图,一般包括以下几个方面:①时代和社会背景;②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作者的写作动机;③文本的表达目的;④文本的表达方式;⑤文本提示的背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景资料;⑥文本的对比资料和互视资料;⑦文本的隐含意义;等等。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3.探究文本中的某些问题,提出自己的见解。</a:t>
            </a:r>
            <a:endParaRPr lang="zh-CN" altLang="en-US" dirty="0">
              <a:latin typeface="+mn-lt"/>
              <a:ea typeface="+mn-ea"/>
            </a:endParaRPr>
          </a:p>
        </p:txBody>
      </p:sp>
    </p:spTree>
  </p:cSld>
  <p:clrMapOvr>
    <a:masterClrMapping/>
  </p:clrMapOvr>
</p:sld>
</file>

<file path=ppt/slides/slide2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1988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“文本中的某些问题”即重点和难点,既包括主要存在于文本中能体现或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实现作者写作意图、与文章主旨密切相关的、凸显文本核心价值的重点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问题,也包括主要存在于文本中客观存在的读者不清楚或不容易弄清楚的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难点问题。“提出自己的见解”有两层含意:一是不能止于对文本的认同,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也不能因袭他人的成说,而要大胆地提出自己的见解,并力求自己提出的见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解具有独创性;二是提出的见解虽不要求得出最终的科学结论,但要求能自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圆其说,因此要进行有理有据的分析。</a:t>
            </a:r>
            <a:endParaRPr lang="zh-CN" altLang="en-US" dirty="0">
              <a:latin typeface="+mn-lt"/>
              <a:ea typeface="+mn-ea"/>
            </a:endParaRPr>
          </a:p>
        </p:txBody>
      </p:sp>
    </p:spTree>
  </p:cSld>
  <p:clrMapOvr>
    <a:masterClrMapping/>
  </p:clrMapOvr>
</p:sld>
</file>

<file path=ppt/slides/slide2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    (2016广西桂林月考)阅读下面的文字,完成问题。(8分)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承认自己是“神经病”的章太炎</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光绪二十九年(1903),上海大同书局出版了一本名为《革命军》的小册子,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作者为年仅十八岁的青年邹容,书前并有章太炎作序。由于此书宣扬反清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思想,向来鼓吹反清革命的《苏报》特地刊文介绍,并获得广大回响。然而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对清政府来说,此举不啻叛国行为,于是派员前往逮捕邹、章二人。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据章太炎于坐牢期满出狱、东渡日本后所撰的《邹容传》记述,当时他正</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在整理学社事务,且“志在流血”,所以不肯离去,坐等巡捕前来捉拿。而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邹容原本已从后门逃跑,躲在一英国传教士住所,但听说章太炎被捕下狱,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立刻到衙门自首。</a:t>
            </a:r>
            <a:endParaRPr lang="zh-CN" altLang="en-US" dirty="0">
              <a:latin typeface="+mn-lt"/>
              <a:ea typeface="+mn-ea"/>
            </a:endParaRPr>
          </a:p>
        </p:txBody>
      </p:sp>
    </p:spTree>
  </p:cSld>
  <p:clrMapOvr>
    <a:masterClrMapping/>
  </p:clrMapOvr>
</p:sld>
</file>

<file path=ppt/slides/slide2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后来,这对忘年之交以平民的身份与清政府在上海租界法庭当庭对质,痛斥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朝廷的腐败。虽然清政府想以“毁谤朝廷”“大逆不道”“图谋不轨”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的罪名将他们凌迟处死,但在强大舆论的压力与租界当局的干预下,只得分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别判处邹、章二人两年及三年徒刑。审讯结束后,章太炎与邹容被送回牢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房,不想沿路观者如堵,章太炎见状,即高声吟道:“风吹枷锁满城香,都市争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看员外郎。”回到牢里,他还与邹容互相吟诗相赠。不久,邹容因无法适应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狱中恶劣的环境而病逝,章太炎则刑满出狱,继续从事革命活动。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袁世凯窃取大总统宝座后,曾聘章为总统府高等顾问。章太炎看出袁有称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帝野心,拟效方孝孺故事,执丧杖,穿麻衣,痛哭于国门,以哀共和之将亡,为同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人所劝阻。然而“章疯子”的名声,由此传开。</a:t>
            </a:r>
            <a:endParaRPr lang="zh-CN" altLang="en-US">
              <a:latin typeface="+mn-lt"/>
              <a:ea typeface="+mn-ea"/>
            </a:endParaRPr>
          </a:p>
        </p:txBody>
      </p:sp>
    </p:spTree>
  </p:cSld>
  <p:clrMapOvr>
    <a:masterClrMapping/>
  </p:clrMapOvr>
</p:sld>
</file>

<file path=ppt/slides/slide2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章太炎就是这样喜欢特立独行,当听到有人说他是“疯子”和“神经病”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时,他非但不以为忤,还赞成对方的说法,自认是神经病,且希望他的同志、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朋友,都能带点神经病。他在东京加入同盟会时,曾有过一段演讲:“大凡</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非常的议论,不是神经病的人断不能想,就能想亦不能说,遇着艰难困苦的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时候,不是神经病的人断不能百折不回,孤行己意。所以古来有大学问成大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事业的,必得有神经病,才能做到。为这缘故,兄弟承认自己有神经病,也愿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诸位同志人人个个都有一两分神经病。近来传说某某有神经病,某某也有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神经病,兄弟看来,不怕有神经病,只怕富贵利禄当面出现的时候,那神经病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立刻好了,这才是要不得呢!”</a:t>
            </a:r>
            <a:endParaRPr lang="zh-CN" altLang="en-US">
              <a:latin typeface="+mn-lt"/>
              <a:ea typeface="+mn-ea"/>
            </a:endParaRPr>
          </a:p>
        </p:txBody>
      </p:sp>
    </p:spTree>
  </p:cSld>
  <p:clrMapOvr>
    <a:masterClrMapping/>
  </p:clrMapOvr>
</p:sld>
</file>

<file path=ppt/slides/slide2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章太炎被袁世凯幽禁于北京龙泉寺时,因愤怒而绝食以示抗议。由于正逢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隆冬,滴水成冰,绝食两天后,他又冷又饥,躺在床上已奄奄一息。门人朱逖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先、吴承仕、钱玄同等闻讯,纷纷跑去劝他进食,但从早到晚,不管大家怎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么劝说,章太炎都摇头不理会。</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就在无计可施时,吴承仕突然灵光一闪,问:“您比祢衡如何?”章太炎两眼</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一瞪,哼声道:“祢正平(祢衡)怎么比得上我?”吴承仕于是告诉他,刘表欲</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杀祢衡,但自己不想背罪名,所以将祢衡送到黄祖那里,让他下手当恶人;如</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今袁世凯比刘表更厉害,因为他不需利用黄祖那样的人,就可让先生(指章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太炎)自己把自己杀了。龙泉寺软禁中的章太炎一听,赶紧从床上翻身坐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起,斥道:“这是什么话!”众门人见状趁机苦劝,并拿出荷包蛋等章太炎爱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吃的食物,终于让他恢复了饮食。</a:t>
            </a:r>
            <a:endParaRPr lang="zh-CN" altLang="en-US">
              <a:latin typeface="+mn-lt"/>
              <a:ea typeface="+mn-ea"/>
            </a:endParaRPr>
          </a:p>
        </p:txBody>
      </p:sp>
    </p:spTree>
  </p:cSld>
  <p:clrMapOvr>
    <a:masterClrMapping/>
  </p:clrMapOvr>
</p:sld>
</file>

<file path=ppt/slides/slide2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695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胡适所著的《中国哲学史大纲》,是中国最早使用新式标点符号的书籍。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书出来后,胡适特地送一本给章太炎,并在封面里写上“太炎先生指谬”,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署名“胡适敬赠”。其中“太炎”和“胡适”二词右边都加条黑线,表示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是“人名”。然而,章太炎不懂新式标点符号的应用,所以看到自己名字旁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的黑线,即骂说:“何物胡适!敢在我名上胡抹乱画!”继而发现“胡适”两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字旁边也画一黑线,这才笑说:“他名字边也有线,就彼此抵消了。”</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章太炎晚年居住上海时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离家五十公尺之外</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即找不到路回来。偏偏他又记不得自家地址</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只能沿途问人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其问法是</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我家在哪里</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被问到的人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常当他是疯子。某次</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他从南京返回上海</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由于家人记错班次</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没接到他</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他只好雇一辆马车</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并告诉车夫说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到我家里。”车夫无法</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只好在街上穷兜</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转了半天才被家人寻获。此外</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章太炎也不会用钱</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只知一张钞票可用一次。所以他叫佣人买烟一包</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给五元大洋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儿子想买大衣</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他给五元大洋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后来要在苏州盖房子</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他也只拨了五元大洋。</a:t>
            </a:r>
            <a:endParaRPr lang="zh-CN" altLang="en-US" dirty="0">
              <a:latin typeface="+mn-lt"/>
              <a:ea typeface="+mn-ea"/>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选自</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晚清民国人物另类档案</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有改动</a:t>
            </a:r>
            <a:r>
              <a:rPr lang="en-US" altLang="zh-CN" kern="0" dirty="0">
                <a:solidFill>
                  <a:srgbClr val="000000"/>
                </a:solidFill>
                <a:latin typeface="Times New Roman" pitchFamily="65" charset="-122"/>
                <a:ea typeface="宋体" pitchFamily="65" charset="-122"/>
              </a:rPr>
              <a:t>)</a:t>
            </a:r>
            <a:endParaRPr lang="zh-CN" altLang="en-US" dirty="0">
              <a:latin typeface="+mn-lt"/>
              <a:ea typeface="+mn-ea"/>
            </a:endParaRPr>
          </a:p>
        </p:txBody>
      </p:sp>
    </p:spTree>
  </p:cSld>
  <p:clrMapOvr>
    <a:masterClrMapping/>
  </p:clrMapOvr>
</p:sld>
</file>

<file path=ppt/slides/slide2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相关链接</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①民国成立后,章太炎自日本返国,担任孙中山的总统府枢密顾问。宋教仁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遇刺后,因参与讨袁活动而被袁世凯禁锢。1924年脱离国民党,并在苏州设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立“章氏国学讲习会”,从此以讲习为业。“九一八事变”后,积极赞助抗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日运动。后病逝于苏州。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(《承认自己是“神经病”的章太炎》)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②在《革命军》中,邹容开宗明义地提出,要用革命的手段推翻清朝的皇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权,建立资产阶级民主国家,并为这个国家定名“中华共和国”。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(《历史上的今天》)</a:t>
            </a:r>
            <a:endParaRPr lang="zh-CN" altLang="en-US" dirty="0">
              <a:latin typeface="+mn-lt"/>
              <a:ea typeface="+mn-ea"/>
            </a:endParaRPr>
          </a:p>
        </p:txBody>
      </p:sp>
    </p:spTree>
  </p:cSld>
  <p:clrMapOvr>
    <a:masterClrMapping/>
  </p:clrMapOvr>
</p:sld>
</file>

<file path=ppt/slides/slide2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③《革命军》被誉为中国近代的《人权宣言》。孙中山赞誉它“为排满</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最激烈之言论”,“能大动人心,他日必收好果”的作品。当时《苏报》主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笔章士钊著文说:《革命军》“诚今日国民教育之一教科书也”。可见其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宣传鼓动力量之巨大。</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(《历史上的今天》)</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当章太炎听说别人称他为神经病时,他并不以为忤,并自认是神经病。请你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结合对“神经病”内涵的分析,谈谈你对章太炎的这种态度的看法。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①为追求进步与真理不顾个人安危的牺牲精神。②面对牢</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狱之灾仍能表现从容的乐观精神。③在艰难困苦面前要具有百折不回、</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孤行己意的顽强精神。④能想能说“非常议论”的无畏精神。(以上每点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2分,答出任意两点即可)</a:t>
            </a:r>
            <a:endParaRPr lang="zh-CN" altLang="en-US">
              <a:latin typeface="+mn-lt"/>
              <a:ea typeface="+mn-ea"/>
            </a:endParaRPr>
          </a:p>
        </p:txBody>
      </p:sp>
      <p:pic>
        <p:nvPicPr>
          <p:cNvPr id="472066" name="图片 3" descr="textimage94.jpeg"/>
          <p:cNvPicPr>
            <a:picLocks noChangeAspect="1"/>
          </p:cNvPicPr>
          <p:nvPr/>
        </p:nvPicPr>
        <p:blipFill>
          <a:blip r:embed="rId3"/>
          <a:srcRect/>
          <a:stretch>
            <a:fillRect/>
          </a:stretch>
        </p:blipFill>
        <p:spPr bwMode="auto">
          <a:xfrm>
            <a:off x="1054100" y="4527550"/>
            <a:ext cx="180975" cy="190500"/>
          </a:xfrm>
          <a:prstGeom prst="rect">
            <a:avLst/>
          </a:prstGeom>
          <a:noFill/>
          <a:ln w="9525">
            <a:noFill/>
            <a:miter lim="800000"/>
            <a:headEnd/>
            <a:tailEnd/>
          </a:ln>
        </p:spPr>
      </p:pic>
      <p:sp>
        <p:nvSpPr>
          <p:cNvPr id="4" name="矩形 3"/>
          <p:cNvSpPr/>
          <p:nvPr/>
        </p:nvSpPr>
        <p:spPr>
          <a:xfrm>
            <a:off x="0" y="4421188"/>
            <a:ext cx="9144000" cy="185737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eaLnBrk="0" fontAlgn="auto" latinLnBrk="1" hangingPunct="0">
              <a:lnSpc>
                <a:spcPct val="150000"/>
              </a:lnSpc>
              <a:spcBef>
                <a:spcPts val="0"/>
              </a:spcBef>
              <a:spcAft>
                <a:spcPts val="0"/>
              </a:spcAft>
              <a:defRPr/>
            </a:pP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2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我认同他的这种态度。(1分)要想成就非常之事业,当然要有非常的精神和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行为,(1分)章太炎正是在别人不理解他的情况下仍能坚持自己的思想和行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为,才最终成为民国著名的思想家、革命家和学者。他的这种态度对于今</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天的我们仍有借鉴意义。(2分)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解答此题,需要正确理解章太炎的“神经病”的思想精神,可根据</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文本中章太炎的革命行为来概括出章太炎的精神品质。在阐述自己的看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法和理解时,要采用肯定和赞赏的态度来评价章太炎的精神,并结合现实和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自己的生活实际,阐述章太炎的这种精神对我们今天的重要意义。</a:t>
            </a:r>
            <a:endParaRPr lang="zh-CN" altLang="en-US">
              <a:latin typeface="+mn-lt"/>
              <a:ea typeface="+mn-ea"/>
            </a:endParaRPr>
          </a:p>
        </p:txBody>
      </p:sp>
      <p:pic>
        <p:nvPicPr>
          <p:cNvPr id="474114" name="图片 3" descr="textimage95.jpeg"/>
          <p:cNvPicPr>
            <a:picLocks noChangeAspect="1"/>
          </p:cNvPicPr>
          <p:nvPr/>
        </p:nvPicPr>
        <p:blipFill>
          <a:blip r:embed="rId3"/>
          <a:srcRect/>
          <a:stretch>
            <a:fillRect/>
          </a:stretch>
        </p:blipFill>
        <p:spPr bwMode="auto">
          <a:xfrm>
            <a:off x="542925" y="3132138"/>
            <a:ext cx="180975" cy="190500"/>
          </a:xfrm>
          <a:prstGeom prst="rect">
            <a:avLst/>
          </a:prstGeom>
          <a:noFill/>
          <a:ln w="9525">
            <a:noFill/>
            <a:miter lim="800000"/>
            <a:headEnd/>
            <a:tailEnd/>
          </a:ln>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卓越,报道真实感人,是少有的爱国志士;③作为莫逆之交,只应相互敬重,不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能彼此防备。(每答出一点给2分。意思答对即可)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回答此题需找到信息所在区间(第2段),重点词句在戴安澜的语言</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描写中有体现,如国共合作、写过真实感人的报道、卓越的见解、爱国志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士等。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①第一首借诸葛亮远征平定蛮夷的事迹,说明自己率领的是正</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义之师、威武之师,表达了荡平敌寇、解民于倒悬的信念;②第二首借秦始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皇开拓疆土的事迹,表达超越秦皇、弘扬国威的壮志,抒发了澄清宇宙、安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抚黎庶的气概。(每答出一点给3分。意思答对即可)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涉及的历史人物为诸葛亮、秦始皇,结合历史人物的故事和当时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的情状,阐述戴安澜的志向。需注意写出自己的理解。</a:t>
            </a:r>
            <a:endParaRPr lang="zh-CN" altLang="en-US">
              <a:latin typeface="+mn-lt"/>
              <a:ea typeface="+mn-ea"/>
            </a:endParaRPr>
          </a:p>
        </p:txBody>
      </p:sp>
      <p:pic>
        <p:nvPicPr>
          <p:cNvPr id="52226" name="图片 3" descr="textimage11.jpeg"/>
          <p:cNvPicPr>
            <a:picLocks noChangeAspect="1"/>
          </p:cNvPicPr>
          <p:nvPr/>
        </p:nvPicPr>
        <p:blipFill>
          <a:blip r:embed="rId3"/>
          <a:srcRect/>
          <a:stretch>
            <a:fillRect/>
          </a:stretch>
        </p:blipFill>
        <p:spPr bwMode="auto">
          <a:xfrm>
            <a:off x="542925" y="2201863"/>
            <a:ext cx="180975" cy="190500"/>
          </a:xfrm>
          <a:prstGeom prst="rect">
            <a:avLst/>
          </a:prstGeom>
          <a:noFill/>
          <a:ln w="9525">
            <a:noFill/>
            <a:miter lim="800000"/>
            <a:headEnd/>
            <a:tailEnd/>
          </a:ln>
        </p:spPr>
      </p:pic>
      <p:pic>
        <p:nvPicPr>
          <p:cNvPr id="52227" name="图片 4" descr="textimage12.jpeg"/>
          <p:cNvPicPr>
            <a:picLocks noChangeAspect="1"/>
          </p:cNvPicPr>
          <p:nvPr/>
        </p:nvPicPr>
        <p:blipFill>
          <a:blip r:embed="rId3"/>
          <a:srcRect/>
          <a:stretch>
            <a:fillRect/>
          </a:stretch>
        </p:blipFill>
        <p:spPr bwMode="auto">
          <a:xfrm>
            <a:off x="735013" y="3597275"/>
            <a:ext cx="180975" cy="190500"/>
          </a:xfrm>
          <a:prstGeom prst="rect">
            <a:avLst/>
          </a:prstGeom>
          <a:noFill/>
          <a:ln w="9525">
            <a:noFill/>
            <a:miter lim="800000"/>
            <a:headEnd/>
            <a:tailEnd/>
          </a:ln>
        </p:spPr>
      </p:pic>
      <p:pic>
        <p:nvPicPr>
          <p:cNvPr id="52228" name="图片 5" descr="textimage13.jpeg"/>
          <p:cNvPicPr>
            <a:picLocks noChangeAspect="1"/>
          </p:cNvPicPr>
          <p:nvPr/>
        </p:nvPicPr>
        <p:blipFill>
          <a:blip r:embed="rId3"/>
          <a:srcRect/>
          <a:stretch>
            <a:fillRect/>
          </a:stretch>
        </p:blipFill>
        <p:spPr bwMode="auto">
          <a:xfrm>
            <a:off x="542925" y="5457825"/>
            <a:ext cx="180975" cy="190500"/>
          </a:xfrm>
          <a:prstGeom prst="rect">
            <a:avLst/>
          </a:prstGeom>
          <a:noFill/>
          <a:ln w="9525">
            <a:noFill/>
            <a:miter lim="800000"/>
            <a:headEnd/>
            <a:tailEnd/>
          </a:ln>
        </p:spPr>
      </p:pic>
    </p:spTree>
  </p:cSld>
  <p:clrMapOvr>
    <a:masterClrMapping/>
  </p:clrMapOvr>
</p:sld>
</file>

<file path=ppt/slides/slide2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8736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做探究题,总的说来,要求做到“观点+分析”。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1.观点明确</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明白无误地表明观点,不能只用一个词语表述观点。观点句一般采用这样</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的句式:“我认为</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”“我觉得</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2.分点论述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论述过程中要恰当引用论据,遵循“内引外联”的原则,既要充分利用原文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信息,又要合理联系现实情况。结合文本或文本的具体事例做合理分析,分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条陈述,要点需全面,陈述要有条理。设问方式和答题模板可以采用以下四</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种形式:</a:t>
            </a:r>
            <a:endParaRPr lang="zh-CN" altLang="en-US">
              <a:latin typeface="+mn-lt"/>
              <a:ea typeface="+mn-ea"/>
            </a:endParaRPr>
          </a:p>
        </p:txBody>
      </p:sp>
      <p:pic>
        <p:nvPicPr>
          <p:cNvPr id="476162" name="图片 3" descr="textimage96.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2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(1)设问方式:“联系文本,谈谈你的看法”“你同意作者的观点吗?说说你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的理由”“你是否同意这一观点,请举例说明”。</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答题模板:观点+结合文本分析。(这种分析过程一方面要摘录或者化用文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本的相关字词句,整合成话,紧扣观点;另一方面列举文本中的事例进行分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析,要注意叙述简洁,材料与观点相互融合)</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(2)设问方式:“对于某个观点,你如何评价”“谈谈你对某个观点的看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答题模板:一方面的观点(或有利的一面)+原因分析+另一方面的观点(或有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弊的一面)+原因分析。(这种分析过程注意一分为二,既要肯定其好的一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面,又要提出自己中肯的看法,有利有弊,不能全盘否定或全盘肯定)</a:t>
            </a:r>
            <a:endParaRPr lang="zh-CN" altLang="en-US">
              <a:latin typeface="+mn-lt"/>
              <a:ea typeface="+mn-ea"/>
            </a:endParaRPr>
          </a:p>
        </p:txBody>
      </p:sp>
    </p:spTree>
  </p:cSld>
  <p:clrMapOvr>
    <a:masterClrMapping/>
  </p:clrMapOvr>
</p:sld>
</file>

<file path=ppt/slides/slide2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(3)设问方式:“结合文本和现实谈谈你的看法”“结合文本和现实谈谈你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对某个观点的认识”“假如你是</a:t>
            </a:r>
            <a:r>
              <a:rPr lang="zh-CN" altLang="en-US" sz="2012" kern="0" dirty="0">
                <a:solidFill>
                  <a:srgbClr val="000000"/>
                </a:solidFill>
                <a:latin typeface="Arial Narrow" pitchFamily="65" charset="-122"/>
                <a:ea typeface="Arial Unicode MS" pitchFamily="65" charset="-122"/>
              </a:rPr>
              <a:t>××</a:t>
            </a:r>
            <a:r>
              <a:rPr lang="zh-CN" altLang="en-US" sz="2012" kern="0" dirty="0">
                <a:solidFill>
                  <a:srgbClr val="000000"/>
                </a:solidFill>
                <a:latin typeface="Times New Roman" pitchFamily="65" charset="-122"/>
                <a:ea typeface="宋体" pitchFamily="65" charset="-122"/>
              </a:rPr>
              <a:t>,你会怎样做”。</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答题模板:观点+结合文本分析+结合现实分析。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(4)设问方式:“联系生活实际,谈谈你的看法”“你是否同意这一观点,请</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举例说明”。</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答题模板:观点+现实事例(生活实际)。(事例一般有两种要求形式:生活实</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际事例和一般事例。这种分析过程要注意事例叙述简洁,材料与观点相互</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融合)</a:t>
            </a:r>
            <a:endParaRPr lang="zh-CN" altLang="en-US">
              <a:latin typeface="+mn-lt"/>
              <a:ea typeface="+mn-ea"/>
            </a:endParaRPr>
          </a:p>
        </p:txBody>
      </p:sp>
    </p:spTree>
  </p:cSld>
  <p:clrMapOvr>
    <a:masterClrMapping/>
  </p:clrMapOvr>
</p:sld>
</file>

<file path=ppt/slides/slide2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(2016陕西西安月考)阅读下面的文字,完成问题。(8分)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罗哲文:文物古建守望者</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刘 烁</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以前,我对罗公的了解跟其他人差不多,只知道他是梁思成、林徽因的弟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子,是首倡修复中国古长城的学者。他亲历我国百座寺院的考察和修缮,还</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为大运河申遗四处奔走。罗公对世界文化遗产同样十分关注。柬埔寨的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古寺庙里,有一批天津大学的古建专家在那里搞修缮工作,他很想到那里去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看看。在罗公的倡议和带领下,中国文物学会几位专家组成赴柬埔寨考察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工作小组,于2007年12月中旬前往柬埔寨暹粒吴哥窟等地考察。我有幸近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距离地接触罗公,感受大师的风范。</a:t>
            </a:r>
            <a:endParaRPr lang="zh-CN" altLang="en-US">
              <a:latin typeface="+mn-lt"/>
              <a:ea typeface="+mn-ea"/>
            </a:endParaRPr>
          </a:p>
        </p:txBody>
      </p:sp>
      <p:pic>
        <p:nvPicPr>
          <p:cNvPr id="482306" name="图片 3" descr="textimage97.jpeg"/>
          <p:cNvPicPr>
            <a:picLocks noChangeAspect="1"/>
          </p:cNvPicPr>
          <p:nvPr/>
        </p:nvPicPr>
        <p:blipFill>
          <a:blip r:embed="rId3"/>
          <a:srcRect/>
          <a:stretch>
            <a:fillRect/>
          </a:stretch>
        </p:blipFill>
        <p:spPr bwMode="auto">
          <a:xfrm>
            <a:off x="542925" y="1266825"/>
            <a:ext cx="123825" cy="200025"/>
          </a:xfrm>
          <a:prstGeom prst="rect">
            <a:avLst/>
          </a:prstGeom>
          <a:noFill/>
          <a:ln w="9525">
            <a:noFill/>
            <a:miter lim="800000"/>
            <a:headEnd/>
            <a:tailEnd/>
          </a:ln>
        </p:spPr>
      </p:pic>
    </p:spTree>
  </p:cSld>
  <p:clrMapOvr>
    <a:masterClrMapping/>
  </p:clrMapOvr>
</p:sld>
</file>

<file path=ppt/slides/slide2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罗公尽管修了一辈子中国庙,但参观考察暹粒的著名寺庙吴哥寺、巴戎寺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等十几座寺庙,仍然兴趣盎然。他身挂大小两部相机,不停地攀登在巨石之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上,跳跃在散落满地的大小砖石之间,边考察边拍照边讨论,记录着所到之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处的景象,建筑、浮雕、石柱、门楣、壁画</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在废墟中寻找吴哥帝国时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期的政治、经济、文化、外交、宗教的痕迹,以判断其对社会的作用和影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响,和大家一起讨论、解读吴哥寺庙群中发现的古代文明与中国文明、与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欧洲文明发展的比较。面对着这样一个像上满了发条的“工作狂”,我们</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怎能相信,罗公已经83岁了呢?此时对他在修缮布达拉宫期间十年跑了十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趟拉萨,就不会感到有什么奇怪的了。</a:t>
            </a:r>
            <a:endParaRPr lang="zh-CN" altLang="en-US">
              <a:latin typeface="+mn-lt"/>
              <a:ea typeface="+mn-ea"/>
            </a:endParaRPr>
          </a:p>
        </p:txBody>
      </p:sp>
    </p:spTree>
  </p:cSld>
  <p:clrMapOvr>
    <a:masterClrMapping/>
  </p:clrMapOvr>
</p:sld>
</file>

<file path=ppt/slides/slide2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周萨神庙的修缮是罗公心系已久的工程,也是这次到柬埔寨最重要的考察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项目。此时中国援建周萨神庙的项目已经进行了7年,天津大学建筑学院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承接修缮任务。周萨神庙风化毁坏程度严重,需要修缮的项目很多。罗公</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的到来,让来自天津大学的青年学者十分兴奋,他们远在国外工作,竟能见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到仰慕已久的古建大师,真是喜出望外,有一大堆问题要请教。于是,罗公</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乐呵呵地修改行程,专门用一天的时间考察周萨神庙,跟天津大学的青年专</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家们认真交换意见,毫无保留地传授古建学问。我们在周萨神庙看到,经过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修复的地方明显不同于原建筑砖石的颜色,罗公介绍说:我国普遍使用“修</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旧如旧”的方式。这种方式的效果是,经过修缮的地方新与旧浑然一体,人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们难辨真假,好像都是旧的。欧洲的修缮办法,是将修缮之处与原来的古物</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明显地区分开来,便于人们识别出真正的古迹。</a:t>
            </a:r>
            <a:endParaRPr lang="zh-CN" altLang="en-US">
              <a:latin typeface="+mn-lt"/>
              <a:ea typeface="+mn-ea"/>
            </a:endParaRPr>
          </a:p>
        </p:txBody>
      </p:sp>
    </p:spTree>
  </p:cSld>
  <p:clrMapOvr>
    <a:masterClrMapping/>
  </p:clrMapOvr>
</p:sld>
</file>

<file path=ppt/slides/slide2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罗公很关心天津大学的年轻人在柬埔寨的生活,看着他们在烈日暴晒下晒</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得很黑的肤色,罗公一副心疼的表情,他询问一些生活细节,问寒问暖,再三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叮嘱他们要照顾好自己。希望他们克服气候炎热潮湿、虫蚊叮咬、工作</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条件差等诸多困难,充分利用在柬埔寨工作的大好机会,增长实践经验,搞</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好跟各国古建专家的交流,学到真本事,圆满完成任务,为祖国争光。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跟随着罗公的脚步,我们来到吴哥最大的寺庙之一的圣剑寺。当时,正是下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午3时左右,烈日当头,酷热不已,罗公“命令”大家不走了,停下来等待光线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进行拍摄。一拨拨游客从我们身边走过,总有疑惑不解的人回头看看,这些</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人站在太阳底下不停地擦汗,要干什么呢?一个多小时过去,夕阳为这座建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筑披上一层金光。这时,罗公说,可以拍摄了。于是,大家立即抱起相机,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“噼噼啪啪”一阵快门响。拍摄工作一直持续到太阳落山。</a:t>
            </a:r>
            <a:endParaRPr lang="zh-CN" altLang="en-US">
              <a:latin typeface="+mn-lt"/>
              <a:ea typeface="+mn-ea"/>
            </a:endParaRPr>
          </a:p>
        </p:txBody>
      </p:sp>
    </p:spTree>
  </p:cSld>
  <p:clrMapOvr>
    <a:masterClrMapping/>
  </p:clrMapOvr>
</p:sld>
</file>

<file path=ppt/slides/slide2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十二月的吴哥为少雨的旱季,白天的气温仍在三十七八度。人待在哪里都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是燥热难耐、汗流浃背。我们一行从天寒地冻的北京直飞暹粒,一下飞机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就受到当地热浪袭击,大家担心罗公的身体在这样艰苦的条件下工作是否</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吃得消,几天过后,我们发现罗公精神矍铄、体力充沛,尽管每天在废墟中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爬上爬下,十分辛苦,比起我们,罗公路走得最多、庙爬得最高。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我们在柬埔寨考察期间乘坐一部商务车,司机是暹粒当地人。一路上,罗公</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坐在副驾驶位子与他用英语聊天,并不时地把重要信息翻译给我们。惭愧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的是,我们一行人中只有罗公懂他的柬式英语。休息时,罗公手拉手与司机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在车前拍照留念。司机也许不会知道,与他拉手的长者是中国顶尖的古建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专家,但是,他会记得一群谦和有礼的中国人很尊重他,感谢他的服务。</a:t>
            </a:r>
            <a:endParaRPr lang="zh-CN" altLang="en-US">
              <a:latin typeface="+mn-lt"/>
              <a:ea typeface="+mn-ea"/>
            </a:endParaRPr>
          </a:p>
        </p:txBody>
      </p:sp>
    </p:spTree>
  </p:cSld>
  <p:clrMapOvr>
    <a:masterClrMapping/>
  </p:clrMapOvr>
</p:sld>
</file>

<file path=ppt/slides/slide2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552608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在崩密列寺,正遇到当地学生为因生活困难而辍学的学生募捐,罗公说: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“柬埔寨国家还比较落后,这里孩子们生活条件、学习条件都很差,我们也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尽点微薄之力吧。”他仔细阅读募捐的英文说明,确信无误后,便欣然捐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款。在接受罗公的捐款后,几个孩子立刻站成一排为罗公唱起“圣歌”。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与罗公相处这短短的数天之中,我苦苦思索着“大师”的内涵。到底什么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样的人才能称之为大师呢?是大学问家、大智者吗?恐怕不完全是。罗公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的形象让我对大师有了一个直观的清晰认识,那就是,大师不仅是在本领域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做出了杰出的贡献,还要具备那种质朴无华却能强烈地感染人、影响人的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力量,他能让浮躁的氛围沉静下来,让周围的人心绪纯净起来,他还能带动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大家自觉自愿地献身于一桩伟大的事业之中。罗公那让人如坐春风的气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场,不正是他学识渊博、人品高尚带给人们的正能量吗?</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(有删改)</a:t>
            </a:r>
            <a:endParaRPr lang="zh-CN" altLang="en-US" dirty="0">
              <a:latin typeface="+mn-lt"/>
              <a:ea typeface="+mn-ea"/>
            </a:endParaRPr>
          </a:p>
        </p:txBody>
      </p:sp>
    </p:spTree>
  </p:cSld>
  <p:clrMapOvr>
    <a:masterClrMapping/>
  </p:clrMapOvr>
</p:sld>
</file>

<file path=ppt/slides/slide2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2512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相关链接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主持人:现在很多人都称您是中国古建筑方面的一代大师了。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罗哲文:这个我不敢当,不能说是古建筑大师,我没有什么了不起的。我觉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得自己就是沧海一粟,是大海里面的一滴水。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(选自中央电视台《大家》栏目的访谈)</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罗哲文先生被人们称为古建筑大师,他却否认自己是大师。对此,你怎么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看?请结合选文阐明理由。</a:t>
            </a:r>
            <a:endParaRPr lang="zh-CN" altLang="en-US" dirty="0">
              <a:latin typeface="+mn-lt"/>
              <a:ea typeface="+mn-ea"/>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①超越党派利益,献身正义事业,血酬壮志,精忠报国;②为人平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和,不求功名,临危不惧,胸怀坦荡;③关爱家人,情真意切,侠骨柔肠,勇于担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当;④身为军人,熟读文史,精通琴棋书画,兼具文韬武略;⑤英勇善战,指挥若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定,治军有方,视死如归。(每答出一点给2分,给满8分为止。意思答对即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可。如有其他答案,可根据观点明确、理由充分、论述合理的程度,酌情给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回答此题不但要分析原文,还要注意相关链接内容,从整体上把握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戴安澜的品格精神,重点分析第4、5两段,多侧面多角度总结日军佩服戴将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军的原因,此题需分条陈述。</a:t>
            </a:r>
            <a:endParaRPr lang="zh-CN" altLang="en-US" dirty="0">
              <a:latin typeface="+mn-lt"/>
              <a:ea typeface="+mn-ea"/>
            </a:endParaRPr>
          </a:p>
        </p:txBody>
      </p:sp>
      <p:pic>
        <p:nvPicPr>
          <p:cNvPr id="54274" name="图片 3" descr="textimage14.jpeg"/>
          <p:cNvPicPr>
            <a:picLocks noChangeAspect="1"/>
          </p:cNvPicPr>
          <p:nvPr/>
        </p:nvPicPr>
        <p:blipFill>
          <a:blip r:embed="rId3"/>
          <a:srcRect/>
          <a:stretch>
            <a:fillRect/>
          </a:stretch>
        </p:blipFill>
        <p:spPr bwMode="auto">
          <a:xfrm>
            <a:off x="735013" y="1271588"/>
            <a:ext cx="180975" cy="190500"/>
          </a:xfrm>
          <a:prstGeom prst="rect">
            <a:avLst/>
          </a:prstGeom>
          <a:noFill/>
          <a:ln w="9525">
            <a:noFill/>
            <a:miter lim="800000"/>
            <a:headEnd/>
            <a:tailEnd/>
          </a:ln>
        </p:spPr>
      </p:pic>
      <p:pic>
        <p:nvPicPr>
          <p:cNvPr id="54275" name="图片 4" descr="textimage15.jpeg"/>
          <p:cNvPicPr>
            <a:picLocks noChangeAspect="1"/>
          </p:cNvPicPr>
          <p:nvPr/>
        </p:nvPicPr>
        <p:blipFill>
          <a:blip r:embed="rId3"/>
          <a:srcRect/>
          <a:stretch>
            <a:fillRect/>
          </a:stretch>
        </p:blipFill>
        <p:spPr bwMode="auto">
          <a:xfrm>
            <a:off x="542925" y="4062413"/>
            <a:ext cx="180975" cy="190500"/>
          </a:xfrm>
          <a:prstGeom prst="rect">
            <a:avLst/>
          </a:prstGeom>
          <a:noFill/>
          <a:ln w="9525">
            <a:noFill/>
            <a:miter lim="800000"/>
            <a:headEnd/>
            <a:tailEnd/>
          </a:ln>
        </p:spPr>
      </p:pic>
    </p:spTree>
  </p:cSld>
  <p:clrMapOvr>
    <a:masterClrMapping/>
  </p:clrMapOvr>
</p:sld>
</file>

<file path=ppt/slides/slide2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罗哲文是名副其实的一代大师。(2分)理由:①罗哲文在古建筑领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域做出了杰出的贡献,是一位大学问家、大智者;(2分)②罗哲文具备强大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的人格魅力,能强烈感染影响周围人,他不以大师自居正是一种质朴无华、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虚怀若谷的大师风范;(2分)③罗哲文的敬业精神带动了一大批人自觉自愿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地献身于古建事业之中,让这项伟大的事业得以持续和成功。(2分)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首先要摆明自己的观点,是认同还是否认罗哲文是古建筑大师。</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从文本内容看,应该赞同这种说法。阐明理由时重点阐述与“古建筑”和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“大师”有关的品质,如他的人格魅力,他的敬业精神,他在古建筑方面做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出的巨大贡献,等等。</a:t>
            </a:r>
            <a:endParaRPr lang="zh-CN" altLang="en-US" dirty="0">
              <a:latin typeface="+mn-lt"/>
              <a:ea typeface="+mn-ea"/>
            </a:endParaRPr>
          </a:p>
        </p:txBody>
      </p:sp>
      <p:pic>
        <p:nvPicPr>
          <p:cNvPr id="496642" name="图片 3" descr="textimage99.jpeg"/>
          <p:cNvPicPr>
            <a:picLocks noChangeAspect="1"/>
          </p:cNvPicPr>
          <p:nvPr/>
        </p:nvPicPr>
        <p:blipFill>
          <a:blip r:embed="rId3"/>
          <a:srcRect/>
          <a:stretch>
            <a:fillRect/>
          </a:stretch>
        </p:blipFill>
        <p:spPr bwMode="auto">
          <a:xfrm>
            <a:off x="552450" y="3602038"/>
            <a:ext cx="180975" cy="190500"/>
          </a:xfrm>
          <a:prstGeom prst="rect">
            <a:avLst/>
          </a:prstGeom>
          <a:noFill/>
          <a:ln w="9525">
            <a:noFill/>
            <a:miter lim="800000"/>
            <a:headEnd/>
            <a:tailEnd/>
          </a:ln>
        </p:spPr>
      </p:pic>
      <p:pic>
        <p:nvPicPr>
          <p:cNvPr id="496643" name="图片 3" descr="textimage98.jpeg"/>
          <p:cNvPicPr>
            <a:picLocks noChangeAspect="1"/>
          </p:cNvPicPr>
          <p:nvPr/>
        </p:nvPicPr>
        <p:blipFill>
          <a:blip r:embed="rId3"/>
          <a:srcRect/>
          <a:stretch>
            <a:fillRect/>
          </a:stretch>
        </p:blipFill>
        <p:spPr bwMode="auto">
          <a:xfrm>
            <a:off x="547688" y="1276350"/>
            <a:ext cx="180975" cy="190500"/>
          </a:xfrm>
          <a:prstGeom prst="rect">
            <a:avLst/>
          </a:prstGeom>
          <a:noFill/>
          <a:ln w="9525">
            <a:noFill/>
            <a:miter lim="800000"/>
            <a:headEnd/>
            <a:tailEnd/>
          </a:ln>
        </p:spPr>
      </p:pic>
    </p:spTree>
  </p:cSld>
  <p:clrMapOvr>
    <a:masterClrMapping/>
  </p:clrMapOvr>
</p:sld>
</file>

<file path=ppt/slides/slide2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14463"/>
            <a:ext cx="8505825" cy="522128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977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实用类文本阅读的考查要求</a:t>
            </a:r>
            <a:r>
              <a:rPr lang="zh-CN" altLang="en-US" sz="1515" kern="0" baseline="59000" dirty="0">
                <a:solidFill>
                  <a:srgbClr val="000000"/>
                </a:solidFill>
                <a:latin typeface="Times New Roman" pitchFamily="65" charset="-122"/>
                <a:ea typeface="宋体" pitchFamily="65" charset="-122"/>
              </a:rPr>
              <a:t>[注]</a:t>
            </a:r>
            <a:endParaRPr lang="zh-CN" altLang="en-US" dirty="0">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阅读评价中外实用类文本。了解传记、新闻、报告、科普文章的文体基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本特征和主要表现手法。准确解读文本,筛选、整合信息。分析思想内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容、构成要素和语言特色,评价文本产生的社会功用,探讨文本反映的人生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价值和时代精神。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1.分析综合</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(1)筛选并整合文中的信息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(2)分析语言特色,把握文章结构,概括中心意思</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(3)分析文本的文体基本特征和主要表现手法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2.鉴赏评价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(1)评价文本的主要观点和基本倾向</a:t>
            </a:r>
            <a:endParaRPr lang="zh-CN" altLang="en-US" dirty="0">
              <a:latin typeface="+mn-lt"/>
              <a:ea typeface="+mn-ea"/>
            </a:endParaRPr>
          </a:p>
        </p:txBody>
      </p:sp>
      <p:pic>
        <p:nvPicPr>
          <p:cNvPr id="498690" name="图片 3" descr="textimage101.jpeg"/>
          <p:cNvPicPr>
            <a:picLocks noChangeAspect="1"/>
          </p:cNvPicPr>
          <p:nvPr/>
        </p:nvPicPr>
        <p:blipFill>
          <a:blip r:embed="rId3"/>
          <a:srcRect/>
          <a:stretch>
            <a:fillRect/>
          </a:stretch>
        </p:blipFill>
        <p:spPr bwMode="auto">
          <a:xfrm>
            <a:off x="692150" y="1506538"/>
            <a:ext cx="1236663" cy="376237"/>
          </a:xfrm>
          <a:prstGeom prst="rect">
            <a:avLst/>
          </a:prstGeom>
          <a:noFill/>
          <a:ln w="9525">
            <a:noFill/>
            <a:miter lim="800000"/>
            <a:headEnd/>
            <a:tailEnd/>
          </a:ln>
        </p:spPr>
      </p:pic>
      <p:grpSp>
        <p:nvGrpSpPr>
          <p:cNvPr id="498691" name="组合 3"/>
          <p:cNvGrpSpPr>
            <a:grpSpLocks/>
          </p:cNvGrpSpPr>
          <p:nvPr/>
        </p:nvGrpSpPr>
        <p:grpSpPr bwMode="auto">
          <a:xfrm>
            <a:off x="3143250" y="704850"/>
            <a:ext cx="2000250" cy="601663"/>
            <a:chOff x="3571875" y="1314450"/>
            <a:chExt cx="2000250" cy="600884"/>
          </a:xfrm>
        </p:grpSpPr>
        <p:sp>
          <p:nvSpPr>
            <p:cNvPr id="5" name="对角圆角矩形 4"/>
            <p:cNvSpPr/>
            <p:nvPr/>
          </p:nvSpPr>
          <p:spPr>
            <a:xfrm>
              <a:off x="3571875" y="1314450"/>
              <a:ext cx="2000250" cy="561247"/>
            </a:xfrm>
            <a:prstGeom prst="round2DiagRect">
              <a:avLst/>
            </a:prstGeom>
            <a:solidFill>
              <a:srgbClr val="AA649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rgbClr val="00B0F0"/>
                  </a:solidFill>
                </a:ln>
              </a:endParaRPr>
            </a:p>
          </p:txBody>
        </p:sp>
        <p:sp>
          <p:nvSpPr>
            <p:cNvPr id="498693" name="TextBox 5"/>
            <p:cNvSpPr txBox="1">
              <a:spLocks noChangeArrowheads="1"/>
            </p:cNvSpPr>
            <p:nvPr/>
          </p:nvSpPr>
          <p:spPr bwMode="auto">
            <a:xfrm>
              <a:off x="3638550" y="1330559"/>
              <a:ext cx="1857376" cy="584775"/>
            </a:xfrm>
            <a:prstGeom prst="rect">
              <a:avLst/>
            </a:prstGeom>
            <a:noFill/>
            <a:ln w="9525">
              <a:noFill/>
              <a:miter lim="800000"/>
              <a:headEnd/>
              <a:tailEnd/>
            </a:ln>
          </p:spPr>
          <p:txBody>
            <a:bodyPr>
              <a:spAutoFit/>
            </a:bodyPr>
            <a:lstStyle/>
            <a:p>
              <a:pPr algn="ctr" fontAlgn="t"/>
              <a:r>
                <a:rPr lang="zh-CN" altLang="en-US" sz="3200" b="1">
                  <a:solidFill>
                    <a:schemeClr val="bg1"/>
                  </a:solidFill>
                  <a:latin typeface="黑体" pitchFamily="49" charset="-122"/>
                  <a:ea typeface="黑体" pitchFamily="49" charset="-122"/>
                </a:rPr>
                <a:t>知识清单</a:t>
              </a:r>
            </a:p>
          </p:txBody>
        </p:sp>
      </p:grpSp>
    </p:spTree>
  </p:cSld>
  <p:clrMapOvr>
    <a:masterClrMapping/>
  </p:clrMapOvr>
  <p:timing>
    <p:tnLst>
      <p:par>
        <p:cTn id="1" dur="indefinite" restart="never" nodeType="tmRoot"/>
      </p:par>
    </p:tnLst>
  </p:timing>
</p:sld>
</file>

<file path=ppt/slides/slide2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(2)评价文本产生的社会价值和影响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(3)对文本的某种特色做深度的思考和判断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3.探究</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(1)从不同的角度和层面发掘文本所反映的人生价值和时代精神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(2)探讨作者的写作背景和写作意图</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(3)探究文本中的某些问题,提出自己的见解</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    本要求选自课标版《考试大纲》,传记、新闻、报告、科普文章四</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种实用类文本中,最适合作为考题的为传记、新闻和科普文章。就阅读试</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题选文而言,“报告”一般指调查报告。</a:t>
            </a:r>
            <a:endParaRPr lang="zh-CN" altLang="en-US">
              <a:latin typeface="+mn-lt"/>
              <a:ea typeface="+mn-ea"/>
            </a:endParaRPr>
          </a:p>
        </p:txBody>
      </p:sp>
    </p:spTree>
  </p:cSld>
  <p:clrMapOvr>
    <a:masterClrMapping/>
  </p:clrMapOvr>
  <p:timing>
    <p:tnLst>
      <p:par>
        <p:cTn id="1" dur="indefinite" restart="never" nodeType="tmRoot"/>
      </p:par>
    </p:tnLst>
  </p:timing>
</p:sld>
</file>

<file path=ppt/slides/slide2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7228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977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传记的相关知识</a:t>
            </a:r>
            <a:endParaRPr lang="zh-CN" altLang="en-US" dirty="0">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1.传记的定义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传记是遵循真实性原则,用形象化的方法记述人物的生活经历、精神风貌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以及其历史背景的一种叙事性文体。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2.传记的文体特点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(1)人物的时代性和代表性。传记里的人物都是某时代某领域较突出的人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(2)选材的真实性和典型性。传记的材料比较翔实,作者从传主的繁杂经历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中选取典型的事例,来表现传主的人格特点,有较强的说服力。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(3)选文兼具史实性与文学性。</a:t>
            </a:r>
            <a:endParaRPr lang="zh-CN" altLang="en-US" dirty="0">
              <a:latin typeface="+mn-lt"/>
              <a:ea typeface="+mn-ea"/>
            </a:endParaRPr>
          </a:p>
        </p:txBody>
      </p:sp>
      <p:pic>
        <p:nvPicPr>
          <p:cNvPr id="502786" name="图片 3" descr="textimage102.jpeg"/>
          <p:cNvPicPr>
            <a:picLocks noChangeAspect="1"/>
          </p:cNvPicPr>
          <p:nvPr/>
        </p:nvPicPr>
        <p:blipFill>
          <a:blip r:embed="rId3"/>
          <a:srcRect/>
          <a:stretch>
            <a:fillRect/>
          </a:stretch>
        </p:blipFill>
        <p:spPr bwMode="auto">
          <a:xfrm>
            <a:off x="587375" y="1193800"/>
            <a:ext cx="1446213" cy="439738"/>
          </a:xfrm>
          <a:prstGeom prst="rect">
            <a:avLst/>
          </a:prstGeom>
          <a:noFill/>
          <a:ln w="9525">
            <a:noFill/>
            <a:miter lim="800000"/>
            <a:headEnd/>
            <a:tailEnd/>
          </a:ln>
        </p:spPr>
      </p:pic>
    </p:spTree>
  </p:cSld>
  <p:clrMapOvr>
    <a:masterClrMapping/>
  </p:clrMapOvr>
</p:sld>
</file>

<file path=ppt/slides/slide2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062038"/>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3.传记的阅读要求</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(1)理清作品陈述的基本事实,把握传主的人生经历。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(2)分析传主的性格、情感,把握传主的性格、情感与基本事实之间的关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(3)理解作者的评论、思想,分析作者的评论、思想与基本事实之间的关系。</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(4)通过分析作品的选材、表现手法、修辞技巧、语言特色等艺术形式,了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解作者这样处理的意图。</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(5)探讨文本反映的人生价值和时代精神,能对作者所持的观点和艺术处理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提出自己的看法。</a:t>
            </a:r>
            <a:endParaRPr lang="zh-CN" altLang="en-US" dirty="0">
              <a:latin typeface="+mn-lt"/>
              <a:ea typeface="+mn-ea"/>
            </a:endParaRPr>
          </a:p>
        </p:txBody>
      </p:sp>
    </p:spTree>
  </p:cSld>
  <p:clrMapOvr>
    <a:masterClrMapping/>
  </p:clrMapOvr>
</p:sld>
</file>

<file path=ppt/slides/slide2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767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977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新闻的相关知识</a:t>
            </a:r>
            <a:endParaRPr lang="zh-CN" altLang="en-US" dirty="0">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一、新闻的定义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新闻是对新近已经发生和正在发生或者早已发生却是新近发现的有价值</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的事实的及时报道。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广义的新闻包括消息、通讯、特写、电视新闻等体裁;狭义的新闻专指消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二、新闻的基本特征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1.真实性</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真实性是新闻的第一要素</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新闻的真实性应从以下几个方面来衡量</a:t>
            </a:r>
            <a:r>
              <a:rPr lang="en-US" altLang="zh-CN" kern="0" dirty="0">
                <a:solidFill>
                  <a:srgbClr val="000000"/>
                </a:solidFill>
                <a:latin typeface="Times New Roman" pitchFamily="65" charset="-122"/>
                <a:ea typeface="宋体" pitchFamily="65" charset="-122"/>
              </a:rPr>
              <a:t>:①</a:t>
            </a:r>
            <a:r>
              <a:rPr lang="zh-CN" altLang="en-US" kern="0" dirty="0">
                <a:solidFill>
                  <a:srgbClr val="000000"/>
                </a:solidFill>
                <a:latin typeface="Times New Roman" pitchFamily="65" charset="-122"/>
                <a:ea typeface="宋体" pitchFamily="65" charset="-122"/>
              </a:rPr>
              <a:t>准</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确</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即五要素</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时间、地点、人物、事件、原因</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必须完全准确真实</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对事件</a:t>
            </a:r>
            <a:endParaRPr lang="zh-CN" altLang="en-US" dirty="0">
              <a:latin typeface="+mn-lt"/>
              <a:ea typeface="+mn-ea"/>
            </a:endParaRPr>
          </a:p>
        </p:txBody>
      </p:sp>
      <p:pic>
        <p:nvPicPr>
          <p:cNvPr id="506882" name="图片 3" descr="textimage103.jpeg"/>
          <p:cNvPicPr>
            <a:picLocks noChangeAspect="1"/>
          </p:cNvPicPr>
          <p:nvPr/>
        </p:nvPicPr>
        <p:blipFill>
          <a:blip r:embed="rId3"/>
          <a:srcRect/>
          <a:stretch>
            <a:fillRect/>
          </a:stretch>
        </p:blipFill>
        <p:spPr bwMode="auto">
          <a:xfrm>
            <a:off x="692150" y="1225550"/>
            <a:ext cx="1236663" cy="376238"/>
          </a:xfrm>
          <a:prstGeom prst="rect">
            <a:avLst/>
          </a:prstGeom>
          <a:noFill/>
          <a:ln w="9525">
            <a:noFill/>
            <a:miter lim="800000"/>
            <a:headEnd/>
            <a:tailEnd/>
          </a:ln>
        </p:spPr>
      </p:pic>
    </p:spTree>
  </p:cSld>
  <p:clrMapOvr>
    <a:masterClrMapping/>
  </p:clrMapOvr>
</p:sld>
</file>

<file path=ppt/slides/slide2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的情节描写、数字运用、人物语言,以及人物的心理活动、思想变化、感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情起伏的介绍也必须准确真实。②全面,即对客观事物进行报道的时候要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全面,不能主观片面。③深刻,即新闻要去粗取精,去伪存真,由此及彼,由表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及里,不能只看表面现象,为假象所迷惑。</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2.时效性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要及时迅速地传达出来,以求新鲜、新颖、适时。消息的时效性要求最高,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通讯次之,特写最弱。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3.语言简明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言简意赅、短小精悍,是新闻的语言特征。</a:t>
            </a:r>
            <a:endParaRPr lang="zh-CN" altLang="en-US" dirty="0">
              <a:latin typeface="+mn-lt"/>
              <a:ea typeface="+mn-ea"/>
            </a:endParaRPr>
          </a:p>
        </p:txBody>
      </p:sp>
    </p:spTree>
  </p:cSld>
  <p:clrMapOvr>
    <a:masterClrMapping/>
  </p:clrMapOvr>
</p:sld>
</file>

<file path=ppt/slides/slide2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三、新闻的分类</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1.消息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(1)消息的定义:消息又称简讯、短讯或快讯,是用概括性的叙述方式、简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明扼要的文字,迅速及时地报道国内外具有新闻价值的新近发生的事实的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一种文体。它是新闻报道中最简练、最短小的一种。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(2)消息的基本特征:①真——真实准确,有根有据,用事实说话;②新——内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容要新,写新人新事,从新的角度说话;③活——生动活泼,鲜明生动,用形象</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说话;④短——篇幅短小,中心明确,用重点说话。</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(3)消息的要素:“五个W”,即何时(When)、何地(Where)、何人(Who)、何</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事(What)、何故(Why)。</a:t>
            </a:r>
            <a:endParaRPr lang="zh-CN" altLang="en-US">
              <a:latin typeface="+mn-lt"/>
              <a:ea typeface="+mn-ea"/>
            </a:endParaRPr>
          </a:p>
        </p:txBody>
      </p:sp>
    </p:spTree>
  </p:cSld>
  <p:clrMapOvr>
    <a:masterClrMapping/>
  </p:clrMapOvr>
</p:sld>
</file>

<file path=ppt/slides/slide2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(4)消息的结构:一条消息一般由标题、导语、主体、背景、结尾五部分组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成,其中不可缺少的是标题、导语和主体。</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①标题:是消息的眼睛,要在第一时间传达出消息最重要、最吸引人的信</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息,力求鲜明、概括、准确、生动。形式有三种,即单行标题、双行标题、</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三行标题。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②导语:消息的第一句话或第一自然段,它用简明生动的文字,写出消息中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最核心的信息,鲜明地揭示消息的主题思想。</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③主体:紧接在导语之后,它对导语做全面的阐述,具体展开事实或进一步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突出中心,实事求是地写出导语所概述的内容。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④背景:是指事件的历史背景、周围环境、与其他方面的联系等。一般来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说,它是消息的从属部分。</a:t>
            </a:r>
            <a:endParaRPr lang="zh-CN" altLang="en-US">
              <a:latin typeface="+mn-lt"/>
              <a:ea typeface="+mn-ea"/>
            </a:endParaRPr>
          </a:p>
        </p:txBody>
      </p:sp>
    </p:spTree>
  </p:cSld>
  <p:clrMapOvr>
    <a:masterClrMapping/>
  </p:clrMapOvr>
</p:sld>
</file>

<file path=ppt/slides/slide2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⑤结尾:即结语,它紧扣主题进行抒情议论,起到表现或深化主题的作用,语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言较为精练。</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2.通讯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通讯是运用叙述、描写、抒情、议论等多种手法,具体、生动、形象地反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映新闻事件或典型人物的一种新闻报道形式。它比消息更详细、更生动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地报道典型人物、典型事件。一般来说,通讯有五大特点:①严格的真实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性;②报道的客观性;③较弱的时间性(相对新闻消息而言);④描写的形象性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(通讯对新闻事实做较为详细而完整的报道且侧重于写人,突出人物在事件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中的能动作用);⑤议论色彩较浓。</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一般通讯可分为四类:人物通讯、事件通讯、工作通讯、概貌通讯等。</a:t>
            </a:r>
            <a:endParaRPr lang="zh-CN" altLang="en-US" dirty="0">
              <a:latin typeface="+mn-lt"/>
              <a:ea typeface="+mn-ea"/>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9625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三、(2014课标Ⅰ,12)阅读下面的文字,完成问题。(25分)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科学巨人玻尔</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1927年,第五届索尔维物理学会议在布鲁塞尔召开,激烈的辩论很快就变成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了一场爱因斯坦与玻尔之间的“决斗”。这场辩论在三年后的第六届索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尔维会议上战火再续,玻尔获得胜利,他所代表的哥本哈根学派因此获得了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大多数物理学家的认同,他们对量子力学的解释也被奉为正统解释。这次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辩论就是著名的“爱因斯坦—玻尔论战”,有人称之为物理学史上的“巅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峰对决”。</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爱因斯坦和玻尔这两位科学巨人的背后</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是现代物理学的两大基础理论</a:t>
            </a:r>
            <a:r>
              <a:rPr lang="en-US" altLang="zh-CN" kern="0" dirty="0">
                <a:solidFill>
                  <a:srgbClr val="000000"/>
                </a:solidFill>
                <a:latin typeface="Times New Roman" pitchFamily="65" charset="-122"/>
                <a:ea typeface="宋体" pitchFamily="65" charset="-122"/>
              </a:rPr>
              <a:t>—</a:t>
            </a:r>
            <a:r>
              <a:rPr lang="zh-CN" altLang="en-US" dirty="0">
                <a:latin typeface="+mn-lt"/>
                <a:ea typeface="+mn-ea"/>
              </a:rPr>
              <a:t/>
            </a:r>
            <a:br>
              <a:rPr lang="zh-CN" altLang="en-US" dirty="0">
                <a:latin typeface="+mn-lt"/>
                <a:ea typeface="+mn-ea"/>
              </a:rPr>
            </a:b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相对论和量子力学。他们的争论旷日持久</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几乎所有理论物理学家都被</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吸引并参与进来</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乐此不疲。尽管两人的科学理论和思想观点始终没能调</a:t>
            </a:r>
            <a:endParaRPr lang="zh-CN" altLang="en-US" dirty="0">
              <a:latin typeface="+mn-lt"/>
              <a:ea typeface="+mn-ea"/>
            </a:endParaRPr>
          </a:p>
        </p:txBody>
      </p:sp>
    </p:spTree>
  </p:cSld>
  <p:clrMapOvr>
    <a:masterClrMapping/>
  </p:clrMapOvr>
</p:sld>
</file>

<file path=ppt/slides/slide2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1101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(1)人物通讯</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所谓人物通讯,就是以报道各条战线上的先进人物为主的通讯。它着重揭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示先进人物的精神境界,通过写人物的先进事迹,反映出人物的先进思想,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使之成为社会的共同财富。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(2)事件通讯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即以写事为主的通讯。它主要记述事件的演变、结果,交代来龙去脉,介绍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具体情况,点明事件的典型意义,以体现时代的新气象、新变化。</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(3)工作通讯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即反映贯彻执行党的路线、方针、政策中的成绩,总结实际工作中的经验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和教训,或者探讨有争议的亟待解决的问题的报道。它是报纸上经常用以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指导工作的重要报道形式。</a:t>
            </a:r>
            <a:endParaRPr lang="zh-CN" altLang="en-US" dirty="0">
              <a:latin typeface="+mn-lt"/>
              <a:ea typeface="+mn-ea"/>
            </a:endParaRPr>
          </a:p>
        </p:txBody>
      </p:sp>
    </p:spTree>
  </p:cSld>
  <p:clrMapOvr>
    <a:masterClrMapping/>
  </p:clrMapOvr>
</p:sld>
</file>

<file path=ppt/slides/slide2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(4)概貌通讯</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又称风貌通讯,它是以反映社会生活、风土人情、自然风光和日新月异的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建设成就为主的报道。概貌通讯与事件通讯不同,它不是围绕一个人物或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一个中心事件来写,也不要求写一件事演变的完整过程,而是围绕主题集中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各方面的风貌和特色。</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3.访谈</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访谈是基于某个人、某件事、某个特定问题去访问专家或知情者,请他们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对提出的问题进行解答,运用谈话纪实的方式进行报道的文章。它以记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录、传达被采访对象的观点、言论为主,既可以使用问答实录的形式,也可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使用被采访者自述的形式,比较灵活。而访谈札记、访谈随笔、访谈手记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等,则偏重于记者或主持人个人在见闻、调查基础上所发感想的记叙。访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谈的主题要深刻,有针对性、时效性、典型性。</a:t>
            </a:r>
            <a:endParaRPr lang="zh-CN" altLang="en-US" dirty="0">
              <a:latin typeface="+mn-lt"/>
              <a:ea typeface="+mn-ea"/>
            </a:endParaRPr>
          </a:p>
        </p:txBody>
      </p:sp>
    </p:spTree>
  </p:cSld>
  <p:clrMapOvr>
    <a:masterClrMapping/>
  </p:clrMapOvr>
</p:sld>
</file>

<file path=ppt/slides/slide2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访谈的基本结构为:开头、主体、结尾。①开头:吸引对方,引起对方兴趣,</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积极进入主题。②主体:要有敏锐的眼光,善于发现新问题、新材料、新亮</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点,准确判断它们所蕴含的价值。③结尾:适当总结,表示对访谈对象的感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谢,并记录访谈对象个人资料,如姓名、性别、年龄、教育程度、电话号码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访谈文体的基本特征:从形式上看,是由一问一答组成的。</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4.特写</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特写,是一种以描写为主要手段,截取新闻事实中最富有特征的片段和细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节,做形象性的再现与放大的新闻体裁。特写借用电影拍摄特写镜头的手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法,通过形象描绘来再现生活的片段,给读者留下鲜明而深刻的印象。</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从题材角度出发,新闻特写可分为四种:</a:t>
            </a:r>
            <a:endParaRPr lang="zh-CN" altLang="en-US">
              <a:latin typeface="+mn-lt"/>
              <a:ea typeface="+mn-ea"/>
            </a:endParaRPr>
          </a:p>
        </p:txBody>
      </p:sp>
    </p:spTree>
  </p:cSld>
  <p:clrMapOvr>
    <a:masterClrMapping/>
  </p:clrMapOvr>
</p:sld>
</file>

<file path=ppt/slides/slide2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(1)人物特写:以人物为中心,但既不是人物消息,也不是人物通讯,而有些类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似于文学作品中的人物素描。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(2)事件特写:侧重于事件过程的描写,为了写出特点给读者以深刻印象,一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般截取事件的一两个精彩片段或精选一两个场面进行浓墨重彩的描绘。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(3)景物特写:景物特写与风貌通讯有些相似,但侧重于对场面的描写。</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(4)专题特写:写一个问题或一种社会现象。</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[注]    实用类文本阅读试题选文一般要求1 200字左右,通讯、访谈和特写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的篇幅比较适合。</a:t>
            </a:r>
            <a:endParaRPr lang="zh-CN" altLang="en-US">
              <a:latin typeface="+mn-lt"/>
              <a:ea typeface="+mn-ea"/>
            </a:endParaRPr>
          </a:p>
        </p:txBody>
      </p:sp>
    </p:spTree>
  </p:cSld>
  <p:clrMapOvr>
    <a:masterClrMapping/>
  </p:clrMapOvr>
</p:sld>
</file>

<file path=ppt/slides/slide2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977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调查报告的相关知识</a:t>
            </a:r>
            <a:endParaRPr lang="zh-CN" altLang="en-US">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1.调查报告的定义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调查报告是对某项工作、某个事件、某个问题,经过深入细致的调查后,将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调查中收集到的材料加以系统整理、分析研究,以书面形式向组织或领导</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汇报调查情况的一种文书。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2.调查报告的特点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(1)写实性。调查报告在占有大量现实和历史资料的基础上,用叙述性的语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言实事求是地反映某一客观事物。</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(2)针对性。调查报告一般有比较明确的意向,相关的调查取证都是针对和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围绕某一综合性或专题性问题展开的。</a:t>
            </a:r>
            <a:endParaRPr lang="zh-CN" altLang="en-US">
              <a:latin typeface="+mn-lt"/>
              <a:ea typeface="+mn-ea"/>
            </a:endParaRPr>
          </a:p>
        </p:txBody>
      </p:sp>
      <p:pic>
        <p:nvPicPr>
          <p:cNvPr id="525314" name="图片 3" descr="textimage104.jpeg"/>
          <p:cNvPicPr>
            <a:picLocks noChangeAspect="1"/>
          </p:cNvPicPr>
          <p:nvPr/>
        </p:nvPicPr>
        <p:blipFill>
          <a:blip r:embed="rId3"/>
          <a:srcRect/>
          <a:stretch>
            <a:fillRect/>
          </a:stretch>
        </p:blipFill>
        <p:spPr bwMode="auto">
          <a:xfrm>
            <a:off x="692150" y="1225550"/>
            <a:ext cx="1236663" cy="376238"/>
          </a:xfrm>
          <a:prstGeom prst="rect">
            <a:avLst/>
          </a:prstGeom>
          <a:noFill/>
          <a:ln w="9525">
            <a:noFill/>
            <a:miter lim="800000"/>
            <a:headEnd/>
            <a:tailEnd/>
          </a:ln>
        </p:spPr>
      </p:pic>
    </p:spTree>
  </p:cSld>
  <p:clrMapOvr>
    <a:masterClrMapping/>
  </p:clrMapOvr>
</p:sld>
</file>

<file path=ppt/slides/slide2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(3)逻辑性。调查报告离不开确凿的事实,但又不是材料的机械堆砌,而是对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核实无误的数据和事实进行严密的逻辑论证。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3.调查报告的主要类型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(1)介绍典型经验的调查报告</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某一地区、某一单位、某一企业,在贯彻落实党和国家的各项方针政策的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过程中,或在日常的思想政治、经济建设、科学教育等方面取得了突出的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成绩,为了把他们的具体做法和成功经验反映出来,可以对他们进行专题的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调查,然后写出调查报告,这种类型就是介绍经验的调查报告。</a:t>
            </a:r>
            <a:endParaRPr lang="zh-CN" altLang="en-US" dirty="0">
              <a:latin typeface="+mn-lt"/>
              <a:ea typeface="+mn-ea"/>
            </a:endParaRPr>
          </a:p>
        </p:txBody>
      </p:sp>
    </p:spTree>
  </p:cSld>
  <p:clrMapOvr>
    <a:masterClrMapping/>
  </p:clrMapOvr>
</p:sld>
</file>

<file path=ppt/slides/slide2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(2)揭露问题的调查报告</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跟上种类型相反,这是针对某一存在的问题展开调查,以揭示这一问题的种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种现象和深层原因为主要目的的调查报告。它的主要功能是揭露和批判,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探究问题产生的原因,分析问题的症结所在,提供解决问题的思路和方法。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(3)反映新生事物的调查报告</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这是针对社会现实中某种新近产生或新近有了长足发展的事物而写的调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查报告。在现实社会中,新生事物总是不断涌现的。反映新生事物的调查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报告的文体功能,就是全面报道某一新生事物的背景、情况和特点,分析它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的性质和意义,指出它的发展规律和前景。</a:t>
            </a:r>
            <a:endParaRPr lang="zh-CN" altLang="en-US" dirty="0">
              <a:latin typeface="+mn-lt"/>
              <a:ea typeface="+mn-ea"/>
            </a:endParaRPr>
          </a:p>
        </p:txBody>
      </p:sp>
    </p:spTree>
  </p:cSld>
  <p:clrMapOvr>
    <a:masterClrMapping/>
  </p:clrMapOvr>
</p:sld>
</file>

<file path=ppt/slides/slide2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58928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(4)社会情况的调查报告</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这是针对一些社会情况所写的调查报告。这里所说的社会情况,主要是指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社会风气、百姓意愿、婚恋赡养、衣食住行等群众生活的各方面的基本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情况。</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4.调查报告的形式结构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从外部形式上看,调查报告由标题、前言、主体、结语四个部分组成。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(1)标题有单标题、双标题两种形式。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(2)前言有提要式、交代式、问题式三种形式。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(3)主体部分有用观点串联材料、以材料的性质归类分层、以调查过程的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不同阶段自然形成层次三种形式。</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(4)</a:t>
            </a:r>
            <a:r>
              <a:rPr lang="zh-CN" altLang="en-US" kern="0" dirty="0">
                <a:solidFill>
                  <a:srgbClr val="000000"/>
                </a:solidFill>
                <a:latin typeface="Times New Roman" pitchFamily="65" charset="-122"/>
                <a:ea typeface="宋体" pitchFamily="65" charset="-122"/>
              </a:rPr>
              <a:t>结尾部分常显示作者的观点</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对主体部分的内容进行概括、升华</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常见的</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写法有下述三种</a:t>
            </a:r>
            <a:r>
              <a:rPr lang="en-US" altLang="zh-CN" kern="0" dirty="0">
                <a:solidFill>
                  <a:srgbClr val="000000"/>
                </a:solidFill>
                <a:latin typeface="Times New Roman" pitchFamily="65" charset="-122"/>
                <a:ea typeface="宋体" pitchFamily="65" charset="-122"/>
              </a:rPr>
              <a:t>:①</a:t>
            </a:r>
            <a:r>
              <a:rPr lang="zh-CN" altLang="en-US" kern="0" dirty="0">
                <a:solidFill>
                  <a:srgbClr val="000000"/>
                </a:solidFill>
                <a:latin typeface="Times New Roman" pitchFamily="65" charset="-122"/>
                <a:ea typeface="宋体" pitchFamily="65" charset="-122"/>
              </a:rPr>
              <a:t>概括全文</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明确主旨</a:t>
            </a:r>
            <a:r>
              <a:rPr lang="en-US" altLang="zh-CN" kern="0" dirty="0">
                <a:solidFill>
                  <a:srgbClr val="000000"/>
                </a:solidFill>
                <a:latin typeface="Times New Roman" pitchFamily="65" charset="-122"/>
                <a:ea typeface="宋体" pitchFamily="65" charset="-122"/>
              </a:rPr>
              <a:t>;②</a:t>
            </a:r>
            <a:r>
              <a:rPr lang="zh-CN" altLang="en-US" kern="0" dirty="0">
                <a:solidFill>
                  <a:srgbClr val="000000"/>
                </a:solidFill>
                <a:latin typeface="Times New Roman" pitchFamily="65" charset="-122"/>
                <a:ea typeface="宋体" pitchFamily="65" charset="-122"/>
              </a:rPr>
              <a:t>指出问题</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启发思考</a:t>
            </a:r>
            <a:r>
              <a:rPr lang="en-US" altLang="zh-CN" kern="0" dirty="0">
                <a:solidFill>
                  <a:srgbClr val="000000"/>
                </a:solidFill>
                <a:latin typeface="Times New Roman" pitchFamily="65" charset="-122"/>
                <a:ea typeface="宋体" pitchFamily="65" charset="-122"/>
              </a:rPr>
              <a:t>;③</a:t>
            </a:r>
            <a:r>
              <a:rPr lang="zh-CN" altLang="en-US" kern="0" dirty="0">
                <a:solidFill>
                  <a:srgbClr val="000000"/>
                </a:solidFill>
                <a:latin typeface="Times New Roman" pitchFamily="65" charset="-122"/>
                <a:ea typeface="宋体" pitchFamily="65" charset="-122"/>
              </a:rPr>
              <a:t>针对问题</a:t>
            </a:r>
            <a:r>
              <a:rPr lang="en-US" altLang="zh-CN" kern="0" dirty="0">
                <a:solidFill>
                  <a:srgbClr val="000000"/>
                </a:solidFill>
                <a:latin typeface="Times New Roman" pitchFamily="65" charset="-122"/>
                <a:ea typeface="宋体" pitchFamily="65" charset="-122"/>
              </a:rPr>
              <a:t>,</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提出建议。</a:t>
            </a:r>
            <a:endParaRPr lang="zh-CN" altLang="en-US" dirty="0">
              <a:latin typeface="+mn-lt"/>
              <a:ea typeface="+mn-ea"/>
            </a:endParaRPr>
          </a:p>
        </p:txBody>
      </p:sp>
    </p:spTree>
  </p:cSld>
  <p:clrMapOvr>
    <a:masterClrMapping/>
  </p:clrMapOvr>
</p:sld>
</file>

<file path=ppt/slides/slide2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298" kern="0" spc="9776"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科普文章的相关知识</a:t>
            </a:r>
            <a:endParaRPr lang="zh-CN" altLang="en-US">
              <a:latin typeface="+mn-lt"/>
              <a:ea typeface="+mn-ea"/>
            </a:endParaRPr>
          </a:p>
          <a:p>
            <a:pPr eaLnBrk="0" fontAlgn="auto" latinLnBrk="1" hangingPunct="0">
              <a:lnSpc>
                <a:spcPct val="150000"/>
              </a:lnSpc>
              <a:spcBef>
                <a:spcPts val="540"/>
              </a:spcBef>
              <a:spcAft>
                <a:spcPts val="0"/>
              </a:spcAft>
              <a:defRPr/>
            </a:pPr>
            <a:r>
              <a:rPr lang="zh-CN" altLang="en-US" sz="2012" kern="0" dirty="0">
                <a:solidFill>
                  <a:srgbClr val="000000"/>
                </a:solidFill>
                <a:latin typeface="Times New Roman" pitchFamily="65" charset="-122"/>
                <a:ea typeface="宋体" pitchFamily="65" charset="-122"/>
              </a:rPr>
              <a:t>1.科普文章的定义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科普文章是介绍、普及科学知识的说明文体。科普文大致分为科学说明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文和科学小品文。</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2.科普文章的作用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科普文章在社会传播中有三大作用:一是介绍和普及科学知识,二是解释、</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示范科学方法,三是引导、培养科学精神。</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3.科普文章的主要表达方式</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科普文章的主要表达方式是说明。常见的说明方法有: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①下定义:用简洁、准确、周密的语言揭示某一事物区别于其他事物的本</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质属性。</a:t>
            </a:r>
            <a:endParaRPr lang="zh-CN" altLang="en-US">
              <a:latin typeface="+mn-lt"/>
              <a:ea typeface="+mn-ea"/>
            </a:endParaRPr>
          </a:p>
        </p:txBody>
      </p:sp>
      <p:pic>
        <p:nvPicPr>
          <p:cNvPr id="533506" name="图片 3" descr="textimage105.jpeg"/>
          <p:cNvPicPr>
            <a:picLocks noChangeAspect="1"/>
          </p:cNvPicPr>
          <p:nvPr/>
        </p:nvPicPr>
        <p:blipFill>
          <a:blip r:embed="rId3"/>
          <a:srcRect/>
          <a:stretch>
            <a:fillRect/>
          </a:stretch>
        </p:blipFill>
        <p:spPr bwMode="auto">
          <a:xfrm>
            <a:off x="692150" y="1225550"/>
            <a:ext cx="1236663" cy="376238"/>
          </a:xfrm>
          <a:prstGeom prst="rect">
            <a:avLst/>
          </a:prstGeom>
          <a:noFill/>
          <a:ln w="9525">
            <a:noFill/>
            <a:miter lim="800000"/>
            <a:headEnd/>
            <a:tailEnd/>
          </a:ln>
        </p:spPr>
      </p:pic>
    </p:spTree>
  </p:cSld>
  <p:clrMapOvr>
    <a:masterClrMapping/>
  </p:clrMapOvr>
</p:sld>
</file>

<file path=ppt/slides/slide2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②作诠释:对事物进行解释。</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③举例子:举出有代表性的具体实例来说明事物或现象。(好处:使说明的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对象具体形象、直观生动、便于理解,可收到举一反三的效果)</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④用引用:引用有关的科学道理、文献资料、故事传说、诗文名句、俗语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谚语等作为依据进行说明。</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⑤分类别:把被说明事物按一定标准分成若干类,依类进行说明。(好处:使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说明内容明确,条理清楚)</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⑥列图表:用图画、表格对被说明事物做较直观明晰的说明。(好处:使说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明内容直观形象、一目了然)</a:t>
            </a:r>
            <a:endParaRPr lang="zh-CN" altLang="en-US">
              <a:latin typeface="+mn-lt"/>
              <a:ea typeface="+mn-ea"/>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9354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和,但他们却结下了长达数十年的友谊。玻尔高度评价他与爱因斯坦的学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术之争,认为它是自己“许多新思想产生的源泉”。爱因斯坦也称赞说: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“很少有谁像玻尔那样,对隐秘的事物具有如此敏锐的直觉,同时又兼有如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此强有力的批判能力。他是我们时代科学领域伟大的发现者之一。”</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与爱因斯坦更个性化的独自研究不同</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玻尔周围聚集着许多杰出的理论物</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理学家。他不但有革新的勇气</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更是一位伟大的伯乐。他为量子物理学培</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养和组织了一支创新发展的队伍</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人们称之为“哥本哈根学派”。后来的</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诺贝尔物理学奖获得者玻恩、海森伯、泡利以及狄拉克等都曾是其主要</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成员。</a:t>
            </a:r>
            <a:endParaRPr lang="zh-CN" altLang="en-US" dirty="0">
              <a:latin typeface="+mn-lt"/>
              <a:ea typeface="+mn-ea"/>
            </a:endParaRPr>
          </a:p>
        </p:txBody>
      </p:sp>
    </p:spTree>
  </p:cSld>
  <p:clrMapOvr>
    <a:masterClrMapping/>
  </p:clrMapOvr>
</p:sld>
</file>

<file path=ppt/slides/slide2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⑦作比较:把两种或两种以上同类或异类事物进行比较,通过对共同点或差</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异点的分析,达到说明事物本质的目的。(好处:突出或强调被说明对象的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特点)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⑧列数字:列举数字说明事物特征。(好处:使说明准确无误,科学具体,令读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者信服)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⑨打比方:运用比喻的修辞手法,借事物之间的相似点,形象地说明事物的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性质特征。</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⑩摹状貌:用生动形象的语言具体描绘事物的特征。</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4.科普文章的特点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(1)内容的科学性:科普文章的科学性非常重要,内容必须合乎科学,引用的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资料必须可靠,数据必须准确。</a:t>
            </a:r>
            <a:endParaRPr lang="zh-CN" altLang="en-US">
              <a:latin typeface="+mn-lt"/>
              <a:ea typeface="+mn-ea"/>
            </a:endParaRPr>
          </a:p>
        </p:txBody>
      </p:sp>
    </p:spTree>
  </p:cSld>
  <p:clrMapOvr>
    <a:masterClrMapping/>
  </p:clrMapOvr>
</p:sld>
</file>

<file path=ppt/slides/slide2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4768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(2)文笔的生动性:文笔的生动性是科普文章区别于一般说明文的主要标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志。主要表现为:一是要善于记叙和描写,二是要善于穿插趣闻,三是要善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于运用修辞。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(3)语言的通俗性:它以普及科学知识为己任,所以它必须深入浅出、通俗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易懂地解释、介绍、表现科学内容。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5.科普文章阅读的考查要求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(1)分析综合能力。能够分析文章的结构,能够理解重要概念的内涵,能够筛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选并整合文章中的信息,了解说明对象的本质属性、发展趋势、社会影响,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以及前景应用等。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(2)鉴赏评价能力。能够评价科普文章的说明方法,鉴赏文章的语言特色等。</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(3)</a:t>
            </a:r>
            <a:r>
              <a:rPr lang="zh-CN" altLang="en-US" kern="0" dirty="0">
                <a:solidFill>
                  <a:srgbClr val="000000"/>
                </a:solidFill>
                <a:latin typeface="Times New Roman" pitchFamily="65" charset="-122"/>
                <a:ea typeface="宋体" pitchFamily="65" charset="-122"/>
              </a:rPr>
              <a:t>探究能力。能够从不同角度和层面分析科普文本中反映的时代精神和</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人文内涵</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在理解文本的基础上进行合理想象和推断预测等。</a:t>
            </a:r>
            <a:endParaRPr lang="zh-CN" altLang="en-US" dirty="0">
              <a:latin typeface="+mn-lt"/>
              <a:ea typeface="+mn-ea"/>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哥本哈根学派活动的大本营就是哥本哈根理论物理研究所。该所是玻尔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在1917年申请,并于1921年正式成立的。他以著名科学家的身份为研究所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做担保,筹集了大量资金。在任所长的40年间,他以特有的人格魅力,吸引</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了世界各地的青年才俊,使研究所成为当时全世界最重要、最活跃的量子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力学研究中心。这里先后培养了600多名物理学家。玻尔使这个科学家群</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体中的每个个体的力量发挥到极致,形成了以集体讨论和自由探索为特征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的研究风格。他还经常在此举办非公开的小型年会,邀请各国著名的物理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学家出席,相互学习,启发交流。这里没有论资排辈,只有挑战与争鸣,形成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了富有激情和活力、不断进取的学术精神,人们誉之为“哥本哈根精神”,</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这种精神至今仍在科学研究领域受到推崇。量子力学每前进一步,或多或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少都与这个学派科学家的合作研究有关。</a:t>
            </a:r>
            <a:endParaRPr lang="zh-CN" altLang="en-US">
              <a:latin typeface="+mn-lt"/>
              <a:ea typeface="+mn-ea"/>
            </a:endParaRPr>
          </a:p>
        </p:txBody>
      </p:sp>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可以说,玻尔领导的哥本哈根学派具备了一个科学学派应有的优秀特质。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希特勒上台后,玻尔以访问德国为名,暗地调查德国科学家的安全情况,然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后设法把可能受到迫害的犹太科学家转移到安全地方。他还积极创立和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参加丹麦救援组织,尽力帮助逃到哥本哈根的科学家与其他难民。</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德国纳粹控制丹麦后,玻尔起初留在国内,与抗敌组织保持密切联系。他一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贯的不合作态度,令纳粹非常恼火。1943年玻尔受到纳粹分子的威胁,他冒</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险出逃,历尽艰险,辗转到达美国。在美期间,为抗击法西斯,他曾参加原子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弹的研制工作。在研制过程中,他就考虑到这一研究成果对未来世界的影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响,并曾多次接触英美首脑,建议他们及早与苏联达成控制原子武器的协</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议,但没有成功。</a:t>
            </a:r>
            <a:endParaRPr lang="zh-CN" altLang="en-US">
              <a:latin typeface="+mn-lt"/>
              <a:ea typeface="+mn-ea"/>
            </a:endParaRPr>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二战后,玻尔积极倡导和实施国际间的科学合作。1957年,美国福特基金会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将第一届“原子为了和平”奖授予玻尔,以表彰他“在全世界迫切需要的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原则上,以友好的精神进行科学探索,在和平利用原子能以满足人类需要方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面做出了榜样”。</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(摘编自邹丽焱《玻尔传》)</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相关链接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①玻尔(1885—1962),丹麦物理学家。在普朗克量子假说和卢瑟福原子行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星模型的基础上,于1913年提出氢原子结构和氢光谱的初步理论。稍后,又</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提出“对应原理”。对量子论和量子力学的建立起了重要作用。1927年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又提出互补原理。在原子核反应理论、解释重核裂变现象等方面,也有重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要贡献。获1922年诺贝尔物理学奖。</a:t>
            </a:r>
            <a:endParaRPr lang="zh-CN" altLang="en-US">
              <a:latin typeface="+mn-lt"/>
              <a:ea typeface="+mn-ea"/>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大约是1939年吧,一所内迁的大学的中文系在学年开始,出现了传记研究这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一个课,其下注明本年开韩柳文。传记文学也好,韩柳文学也不妨,但是怎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么会在传记研究这个总题下面开韩柳文呢?在当时的大学里,出现的怪事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不少,可是这一项多少和我的兴趣有关,这就决定了我对于传记文学献身的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意图。</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《四库全书总目》有传记类,指出《晏子春秋》为传之祖,《孔子三朝记》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为记之祖,这是三百年前的看法,现在用不上了。有人说《史记》《汉书》</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为传记之祖,这个也用不上。《史》《汉》有互见法,对于一个人的评价,</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常常需要通读全书多卷,才能得其大略。可是在传记文学里,一个传主只有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一本书,必须在这本书里把对他的评价全部交代。</a:t>
            </a:r>
            <a:endParaRPr lang="zh-CN" altLang="en-US">
              <a:latin typeface="+mn-lt"/>
              <a:ea typeface="+mn-ea"/>
            </a:endParaRPr>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060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②1918年,玻尔的老师卢瑟福邀请他赴英国工作,他在回信中说:“虽然哥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本哈根大学在财力、人员、能力和实验室管理上,都达不到英国的水平,但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我立志尽力帮助丹麦发展自己的物理学研究工作</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我的职责是在这里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尽我的全部力量。”</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(摘自戈革《玻尔集》)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1.下列对材料有关内容的分析和概括,最恰当的两项是(5分)</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A.爱因斯坦与玻尔在争鸣中惺惺相惜,爱因斯坦高度评价玻尔的贡献,玻尔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也感念爱因斯坦的支持,他们之间建立了长久的友谊。</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B.玻尔以自己创办的研究所为平台,通过邀请各国科学家前来交流学习,使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团队的成员能有机会博采众长,不断发展量子力学理论。</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(摘自《辞海》第六版)</a:t>
            </a:r>
            <a:endParaRPr lang="zh-CN" altLang="en-US" dirty="0">
              <a:latin typeface="+mn-lt"/>
              <a:ea typeface="+mn-ea"/>
            </a:endParaRPr>
          </a:p>
        </p:txBody>
      </p:sp>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060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C.玻尔敏锐察觉到纳粹将要对犹太人实施迫害,及时转移了大批犹太科学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家,后来还亲自参加了丹麦的抗敌组织,反对纳粹暴行。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D.玻尔不但有科学家的直觉,也不乏政治家的远见。他预感到核武器的危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害,试图尽力说服各大国首脑达成禁止使用核武器的协议。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E.玻尔致力于维护世界和平,为科学技术的国际间合作及和平利用原子能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做出了卓越贡献,并获得了“原子为了和平”奖。</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2.为什么爱因斯坦和玻尔的论战被称为物理学史上的“巅峰对决”?请结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合材料简述原因。(6分)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3.文中说:“玻尔领导的哥本哈根学派具备了一个科学学派应有的优秀特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质。”请结合材料,具体分析哥本哈根学派有哪些“优秀特质”。(6分)</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4.</a:t>
            </a:r>
            <a:r>
              <a:rPr lang="zh-CN" altLang="en-US" kern="0" dirty="0">
                <a:solidFill>
                  <a:srgbClr val="000000"/>
                </a:solidFill>
                <a:latin typeface="Times New Roman" pitchFamily="65" charset="-122"/>
                <a:ea typeface="宋体" pitchFamily="65" charset="-122"/>
              </a:rPr>
              <a:t>玻尔“特有的人格魅力”表现在哪些方面</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请结合材料谈谈你的看法。</a:t>
            </a:r>
            <a:r>
              <a:rPr lang="en-US" altLang="zh-CN" kern="0" dirty="0">
                <a:solidFill>
                  <a:srgbClr val="000000"/>
                </a:solidFill>
                <a:latin typeface="Times New Roman" pitchFamily="65" charset="-122"/>
                <a:ea typeface="宋体" pitchFamily="65" charset="-122"/>
              </a:rPr>
              <a:t>(8</a:t>
            </a:r>
            <a:r>
              <a:rPr lang="zh-CN" altLang="en-US" kern="0" dirty="0">
                <a:solidFill>
                  <a:srgbClr val="000000"/>
                </a:solidFill>
                <a:latin typeface="Times New Roman" pitchFamily="65" charset="-122"/>
                <a:ea typeface="宋体" pitchFamily="65" charset="-122"/>
              </a:rPr>
              <a:t>分</a:t>
            </a:r>
            <a:r>
              <a:rPr lang="en-US" altLang="zh-CN" kern="0" dirty="0">
                <a:solidFill>
                  <a:srgbClr val="000000"/>
                </a:solidFill>
                <a:latin typeface="Times New Roman" pitchFamily="65" charset="-122"/>
                <a:ea typeface="宋体" pitchFamily="65" charset="-122"/>
              </a:rPr>
              <a:t>)</a:t>
            </a:r>
            <a:endParaRPr lang="zh-CN" altLang="en-US" dirty="0">
              <a:latin typeface="+mn-lt"/>
              <a:ea typeface="+mn-ea"/>
            </a:endParaRPr>
          </a:p>
        </p:txBody>
      </p:sp>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9625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BE    答B给3分,答E给2分,答A给1分;答C、D不给分。A.“玻尔</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也感念爱因斯坦的支持”在选文中并无明确的表述。C.“玻尔敏锐察觉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到纳粹将要对犹太人实施迫害,及时转移了大批犹太科学家”与原文不符;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“参加了丹麦的抗敌组织”错误,原文为“参加丹麦救援组织”“与抗敌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组织保持密切联系”。D.“试图尽力说服各大国首脑达成禁止使用核武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器的协议”中的“禁止使用”应为“控制”;另外,“各大国”的表述也欠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准确。</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2.</a:t>
            </a:r>
            <a:r>
              <a:rPr lang="zh-CN" altLang="en-US" sz="1400" kern="0" spc="-204" dirty="0">
                <a:solidFill>
                  <a:srgbClr val="000000"/>
                </a:solidFill>
                <a:latin typeface="Times New Roman" pitchFamily="65" charset="-122"/>
                <a:ea typeface="宋体" pitchFamily="65" charset="-122"/>
              </a:rPr>
              <a:t> </a:t>
            </a:r>
            <a:r>
              <a:rPr lang="zh-CN" altLang="en-US" kern="0" dirty="0">
                <a:solidFill>
                  <a:srgbClr val="000000"/>
                </a:solidFill>
                <a:latin typeface="Times New Roman" pitchFamily="65" charset="-122"/>
                <a:ea typeface="宋体" pitchFamily="65" charset="-122"/>
              </a:rPr>
              <a:t>答案　①从成员上看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论战双方都是当时物理学界的代表人物</a:t>
            </a:r>
            <a:r>
              <a:rPr lang="en-US" altLang="zh-CN" kern="0" dirty="0">
                <a:solidFill>
                  <a:srgbClr val="000000"/>
                </a:solidFill>
                <a:latin typeface="Times New Roman" pitchFamily="65" charset="-122"/>
                <a:ea typeface="宋体" pitchFamily="65" charset="-122"/>
              </a:rPr>
              <a:t>;②</a:t>
            </a:r>
            <a:r>
              <a:rPr lang="zh-CN" altLang="en-US" kern="0" dirty="0">
                <a:solidFill>
                  <a:srgbClr val="000000"/>
                </a:solidFill>
                <a:latin typeface="Times New Roman" pitchFamily="65" charset="-122"/>
                <a:ea typeface="宋体" pitchFamily="65" charset="-122"/>
              </a:rPr>
              <a:t>从内</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容上看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辩论涉及现代物理学两大基础理论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相对论和量子力学</a:t>
            </a:r>
            <a:r>
              <a:rPr lang="en-US" altLang="zh-CN" kern="0" dirty="0">
                <a:solidFill>
                  <a:srgbClr val="000000"/>
                </a:solidFill>
                <a:latin typeface="Times New Roman" pitchFamily="65" charset="-122"/>
                <a:ea typeface="宋体" pitchFamily="65" charset="-122"/>
              </a:rPr>
              <a:t>;③</a:t>
            </a:r>
            <a:r>
              <a:rPr lang="zh-CN" altLang="en-US" kern="0" dirty="0">
                <a:solidFill>
                  <a:srgbClr val="000000"/>
                </a:solidFill>
                <a:latin typeface="Times New Roman" pitchFamily="65" charset="-122"/>
                <a:ea typeface="宋体" pitchFamily="65" charset="-122"/>
              </a:rPr>
              <a:t>从影</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响上看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辩论带动了整个理论物理界的学术争鸣。</a:t>
            </a:r>
            <a:endParaRPr lang="zh-CN" altLang="en-US" dirty="0">
              <a:latin typeface="+mn-lt"/>
              <a:ea typeface="+mn-ea"/>
            </a:endParaRPr>
          </a:p>
        </p:txBody>
      </p:sp>
      <p:pic>
        <p:nvPicPr>
          <p:cNvPr id="70658" name="图片 3" descr="textimage16.jpeg"/>
          <p:cNvPicPr>
            <a:picLocks noChangeAspect="1"/>
          </p:cNvPicPr>
          <p:nvPr/>
        </p:nvPicPr>
        <p:blipFill>
          <a:blip r:embed="rId3"/>
          <a:srcRect/>
          <a:stretch>
            <a:fillRect/>
          </a:stretch>
        </p:blipFill>
        <p:spPr bwMode="auto">
          <a:xfrm>
            <a:off x="735013" y="1776413"/>
            <a:ext cx="180975" cy="190500"/>
          </a:xfrm>
          <a:prstGeom prst="rect">
            <a:avLst/>
          </a:prstGeom>
          <a:noFill/>
          <a:ln w="9525">
            <a:noFill/>
            <a:miter lim="800000"/>
            <a:headEnd/>
            <a:tailEnd/>
          </a:ln>
        </p:spPr>
      </p:pic>
      <p:pic>
        <p:nvPicPr>
          <p:cNvPr id="70659" name="图片 3" descr="textimage17.jpeg"/>
          <p:cNvPicPr>
            <a:picLocks noChangeAspect="1"/>
          </p:cNvPicPr>
          <p:nvPr/>
        </p:nvPicPr>
        <p:blipFill>
          <a:blip r:embed="rId3"/>
          <a:srcRect/>
          <a:stretch>
            <a:fillRect/>
          </a:stretch>
        </p:blipFill>
        <p:spPr bwMode="auto">
          <a:xfrm>
            <a:off x="733425" y="4954588"/>
            <a:ext cx="180975" cy="190500"/>
          </a:xfrm>
          <a:prstGeom prst="rect">
            <a:avLst/>
          </a:prstGeom>
          <a:noFill/>
          <a:ln w="9525">
            <a:noFill/>
            <a:miter lim="800000"/>
            <a:headEnd/>
            <a:tailEnd/>
          </a:ln>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9133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这道简答题可以从选文的第1、2段中去寻找:①巅峰对决的双方;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②辩论涉及的内容;③对决造成的影响。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①拥有站在学术前沿的核心领导人物;②有堪称骨干的科学家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群体;③创造了独特的学术精神。</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可从选文的第3、4段中概括总结:①什么样的领导人物;②学派的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水平;③学派的宗旨。</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①追求真理,在学术之争中胸怀坦荡,不掺杂个人恩怨;②以赤子</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之心帮助祖国发展物理学研究</a:t>
            </a:r>
            <a:r>
              <a:rPr lang="en-US" altLang="zh-CN" kern="0" dirty="0">
                <a:solidFill>
                  <a:srgbClr val="000000"/>
                </a:solidFill>
                <a:latin typeface="Times New Roman" pitchFamily="65" charset="-122"/>
                <a:ea typeface="宋体" pitchFamily="65" charset="-122"/>
              </a:rPr>
              <a:t>;③</a:t>
            </a:r>
            <a:r>
              <a:rPr lang="zh-CN" altLang="en-US" kern="0" dirty="0">
                <a:solidFill>
                  <a:srgbClr val="000000"/>
                </a:solidFill>
                <a:latin typeface="Times New Roman" pitchFamily="65" charset="-122"/>
                <a:ea typeface="宋体" pitchFamily="65" charset="-122"/>
              </a:rPr>
              <a:t>慧眼识才</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吸引了大批青年科学家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并为</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他们提供发展的平台</a:t>
            </a:r>
            <a:r>
              <a:rPr lang="en-US" altLang="zh-CN" kern="0" dirty="0">
                <a:solidFill>
                  <a:srgbClr val="000000"/>
                </a:solidFill>
                <a:latin typeface="Times New Roman" pitchFamily="65" charset="-122"/>
                <a:ea typeface="宋体" pitchFamily="65" charset="-122"/>
              </a:rPr>
              <a:t>;④</a:t>
            </a:r>
            <a:r>
              <a:rPr lang="zh-CN" altLang="en-US" kern="0" dirty="0">
                <a:solidFill>
                  <a:srgbClr val="000000"/>
                </a:solidFill>
                <a:latin typeface="Times New Roman" pitchFamily="65" charset="-122"/>
                <a:ea typeface="宋体" pitchFamily="65" charset="-122"/>
              </a:rPr>
              <a:t>有人道主义关怀</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积极营救受纳粹迫害的科学家。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100" kern="0" spc="73" dirty="0">
                <a:solidFill>
                  <a:srgbClr val="000000"/>
                </a:solidFill>
                <a:latin typeface="Times New Roman" pitchFamily="65" charset="-122"/>
                <a:ea typeface="宋体" pitchFamily="65" charset="-122"/>
              </a:rPr>
              <a:t> </a:t>
            </a:r>
            <a:r>
              <a:rPr lang="zh-CN" altLang="en-US" kern="0" dirty="0">
                <a:solidFill>
                  <a:srgbClr val="000000"/>
                </a:solidFill>
                <a:latin typeface="Times New Roman" pitchFamily="65" charset="-122"/>
                <a:ea typeface="宋体" pitchFamily="65" charset="-122"/>
              </a:rPr>
              <a:t>解析　概括玻尔的人格魅力</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要从全文着眼</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筛选所有评述玻尔的内容</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炼出适合题目要求的内容</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并将它条理化</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言简意赅地表达出来。</a:t>
            </a:r>
            <a:endParaRPr lang="zh-CN" altLang="en-US" dirty="0">
              <a:latin typeface="+mn-lt"/>
              <a:ea typeface="+mn-ea"/>
            </a:endParaRPr>
          </a:p>
        </p:txBody>
      </p:sp>
      <p:pic>
        <p:nvPicPr>
          <p:cNvPr id="72706" name="图片 4" descr="textimage18.jpeg"/>
          <p:cNvPicPr>
            <a:picLocks noChangeAspect="1"/>
          </p:cNvPicPr>
          <p:nvPr/>
        </p:nvPicPr>
        <p:blipFill>
          <a:blip r:embed="rId3"/>
          <a:srcRect/>
          <a:stretch>
            <a:fillRect/>
          </a:stretch>
        </p:blipFill>
        <p:spPr bwMode="auto">
          <a:xfrm>
            <a:off x="522288" y="1276350"/>
            <a:ext cx="180975" cy="190500"/>
          </a:xfrm>
          <a:prstGeom prst="rect">
            <a:avLst/>
          </a:prstGeom>
          <a:noFill/>
          <a:ln w="9525">
            <a:noFill/>
            <a:miter lim="800000"/>
            <a:headEnd/>
            <a:tailEnd/>
          </a:ln>
        </p:spPr>
      </p:pic>
      <p:pic>
        <p:nvPicPr>
          <p:cNvPr id="72707" name="图片 5" descr="textimage19.jpeg"/>
          <p:cNvPicPr>
            <a:picLocks noChangeAspect="1"/>
          </p:cNvPicPr>
          <p:nvPr/>
        </p:nvPicPr>
        <p:blipFill>
          <a:blip r:embed="rId3"/>
          <a:srcRect/>
          <a:stretch>
            <a:fillRect/>
          </a:stretch>
        </p:blipFill>
        <p:spPr bwMode="auto">
          <a:xfrm>
            <a:off x="714375" y="2208213"/>
            <a:ext cx="180975" cy="190500"/>
          </a:xfrm>
          <a:prstGeom prst="rect">
            <a:avLst/>
          </a:prstGeom>
          <a:noFill/>
          <a:ln w="9525">
            <a:noFill/>
            <a:miter lim="800000"/>
            <a:headEnd/>
            <a:tailEnd/>
          </a:ln>
        </p:spPr>
      </p:pic>
      <p:pic>
        <p:nvPicPr>
          <p:cNvPr id="72708" name="图片 6" descr="textimage20.jpeg"/>
          <p:cNvPicPr>
            <a:picLocks noChangeAspect="1"/>
          </p:cNvPicPr>
          <p:nvPr/>
        </p:nvPicPr>
        <p:blipFill>
          <a:blip r:embed="rId3"/>
          <a:srcRect/>
          <a:stretch>
            <a:fillRect/>
          </a:stretch>
        </p:blipFill>
        <p:spPr bwMode="auto">
          <a:xfrm>
            <a:off x="522288" y="3138488"/>
            <a:ext cx="180975" cy="190500"/>
          </a:xfrm>
          <a:prstGeom prst="rect">
            <a:avLst/>
          </a:prstGeom>
          <a:noFill/>
          <a:ln w="9525">
            <a:noFill/>
            <a:miter lim="800000"/>
            <a:headEnd/>
            <a:tailEnd/>
          </a:ln>
        </p:spPr>
      </p:pic>
      <p:pic>
        <p:nvPicPr>
          <p:cNvPr id="72709" name="图片 7" descr="textimage21.jpeg"/>
          <p:cNvPicPr>
            <a:picLocks noChangeAspect="1"/>
          </p:cNvPicPr>
          <p:nvPr/>
        </p:nvPicPr>
        <p:blipFill>
          <a:blip r:embed="rId3"/>
          <a:srcRect/>
          <a:stretch>
            <a:fillRect/>
          </a:stretch>
        </p:blipFill>
        <p:spPr bwMode="auto">
          <a:xfrm>
            <a:off x="714375" y="4068763"/>
            <a:ext cx="180975" cy="190500"/>
          </a:xfrm>
          <a:prstGeom prst="rect">
            <a:avLst/>
          </a:prstGeom>
          <a:noFill/>
          <a:ln w="9525">
            <a:noFill/>
            <a:miter lim="800000"/>
            <a:headEnd/>
            <a:tailEnd/>
          </a:ln>
        </p:spPr>
      </p:pic>
      <p:pic>
        <p:nvPicPr>
          <p:cNvPr id="72710" name="图片 3" descr="textimage22.jpeg"/>
          <p:cNvPicPr>
            <a:picLocks noChangeAspect="1"/>
          </p:cNvPicPr>
          <p:nvPr/>
        </p:nvPicPr>
        <p:blipFill>
          <a:blip r:embed="rId3"/>
          <a:srcRect/>
          <a:stretch>
            <a:fillRect/>
          </a:stretch>
        </p:blipFill>
        <p:spPr bwMode="auto">
          <a:xfrm>
            <a:off x="514350" y="5292725"/>
            <a:ext cx="180975" cy="190500"/>
          </a:xfrm>
          <a:prstGeom prst="rect">
            <a:avLst/>
          </a:prstGeom>
          <a:noFill/>
          <a:ln w="9525">
            <a:noFill/>
            <a:miter lim="800000"/>
            <a:headEnd/>
            <a:tailEnd/>
          </a:ln>
        </p:spPr>
      </p:pic>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四、(2014课标Ⅱ,12)阅读下面的文字,完成问题。(25分)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爱国科学家邓叔群</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经过清华学堂八年苦读,邓叔群于1923年经考试公费留学美国。同时去的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同学大多选择学习外交、银行、军事、法律等专业,只有他不听别人劝告,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为了解救贫困的中国农民,一心入读康奈尔大学的农林专业。留学期间,目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睹同胞受到种族歧视,这激发了他为国争光的民族自尊心,决心在最短的时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间内学到最精湛的科学知识。他不仅主科成绩都是A,而且荣获了全美最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高科学荣誉学会颁发的两枚金钥匙证章。正当他博士论文接近完成时,国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内岭南大学急需一位植物病理学教授,导师惠凑推荐了他,但建议他完成论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文后再回去。邓叔群却认为,学到先进知识报效祖国,正是自己求学的真正</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目的,于是当即回国。</a:t>
            </a:r>
            <a:endParaRPr lang="zh-CN" altLang="en-US" dirty="0">
              <a:latin typeface="+mn-lt"/>
              <a:ea typeface="+mn-ea"/>
            </a:endParaRPr>
          </a:p>
        </p:txBody>
      </p:sp>
    </p:spTree>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8656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在回国后的十年中,为搜集我国第一手真菌资料,他手提竹篮,攀山入林,一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样一样地采集,逐一鉴定,定名分类。他先后研究鉴定的真菌种类达一两千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种,分隶于数百个属,其中首次发现的新属5个,新种121个,为世界真菌资源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宝库增添了新标本,在世界真菌学史上为我国的真菌科学谱写了重要的第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一章,向世界宣告了中国有自己的真菌科学。在世界著名真菌分类学家考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尔夫教授总结的康奈尔大学120年来做出突出贡献的41位真菌学家中,他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是唯一的东方人。</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抗战开始不久</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为了使自己的研究与国计民生关系更为直接</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邓叔群转向了</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林业研究。他带领助手深入云南、西康、四川一带</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勘察森林资源状况。</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他们冒风雨</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顶烈日</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忍饥寒</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摸清了该地区森林资源的组成、分布、蓄积</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量及病虫害等情况</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绘制了中国的早期林型图</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并提出了合理经营、开发和</a:t>
            </a:r>
            <a:endParaRPr lang="zh-CN" altLang="en-US" dirty="0">
              <a:latin typeface="+mn-lt"/>
              <a:ea typeface="+mn-ea"/>
            </a:endParaRPr>
          </a:p>
        </p:txBody>
      </p:sp>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管理原始森林的研究报告</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为大后方建设提供了必要的参考。其中森林的</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材积估算、轮伐期、更新方法、造林方针等</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至今仍有参考价值。</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后来,邓叔群拒绝就任农林部副部长,而在甘肃省建设厅厅长张心一的支持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下,举家奔赴甘肃,开始黄河上游水土保持的研究。经过几年艰苦奋斗,成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功创办了洮河林场及三个分场,建立了一整套保证森林更新、营造量大于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采伐量的制度,创建了以科学的方法经营和管理森林的新模式。邓叔群认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为,水利和林、牧之间具有密切关系,要根治黄河水患,就必须三者并重。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为保持黄河上游水土、减轻下游灾害,他提出了森林生态平衡理论。</a:t>
            </a:r>
            <a:endParaRPr lang="zh-CN" altLang="en-US" dirty="0">
              <a:latin typeface="+mn-lt"/>
              <a:ea typeface="+mn-ea"/>
            </a:endParaRPr>
          </a:p>
        </p:txBody>
      </p:sp>
    </p:spTree>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相关链接</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1948年,邓叔群当选为中央研究院院士。随后,中央研究院要求全体高级研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究人员迁往台湾或去美国。他不仅自己明确表示决不离开,还动员其他同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事共同抵制。他对家人说:“别忘了自己是中国人,要为民族富强奋斗终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生。我绝不跟腐败的国民党去台湾,也不去美国。”其实在他内心深处,对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共产党抱有希望和向往,愿与民族同甘苦、共命运。后来,他早年的学生沈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其益受东北解放区领导委托,特地到上海动员他去东北筹建农学院,他欣然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接受邀请,并在半年时间内,带病编写出一整套林科大学的教材纲要。作为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沈阳农学院创建总指挥,他辛勤工作,调度有方,快速、高效地完成了建校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任务。</a:t>
            </a:r>
            <a:endParaRPr lang="zh-CN" altLang="en-US" dirty="0">
              <a:latin typeface="+mn-lt"/>
              <a:ea typeface="+mn-ea"/>
            </a:endParaRPr>
          </a:p>
        </p:txBody>
      </p:sp>
    </p:spTree>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1988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邓叔群生活俭朴,不图物质享受。新中国成立后,他把抗日战争前在南京购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建的花园洋房捐献给国家,还三次主动提出减薪。抗美援朝时,他将自己的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积蓄捐作军用。1960年,他受林业部委托,举办森林病理学培训班,为各省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培训出数十名专业技术骨干。培训结束后,他谢绝巨额酬金,只留一张结业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合影做纪念。邓叔群一生的选择,都从人民和祖国的需要出发,他以自己的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实际行动,践行着科学报国的理想。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(摘编自《中国真菌学先驱——邓叔群院士》)</a:t>
            </a:r>
            <a:endParaRPr lang="zh-CN" altLang="en-US" dirty="0">
              <a:latin typeface="+mn-lt"/>
              <a:ea typeface="+mn-ea"/>
            </a:endParaRPr>
          </a:p>
        </p:txBody>
      </p:sp>
    </p:spTree>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①邓叔群(1902—1970),中国真菌学家。福建福州人。曾任岭南大学、金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陵大学、中央大学等校教授,中央研究院研究员。新中国成立后,任沈阳农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学院和东北农学院副院长、中科院微生物研究所副所长。中科院学部委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员(院士)。主要著作有《中国的高等真菌》《中国的真菌》等。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(摘自《辞海》第六版)</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②我自幼被外祖母严氏收养。她教我劳动,晓我勤俭,并以民族英雄岳飞、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戚继光、林则徐等人的事迹勉励我;教我做人要坚贞不屈、清正廉洁、光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明磊落,这一切促使我从小就立志为中华民族的强盛奋斗终生。</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(摘自《中国科学院院士自述·邓叔群》)</a:t>
            </a:r>
            <a:endParaRPr lang="zh-CN" altLang="en-US" dirty="0">
              <a:latin typeface="+mn-lt"/>
              <a:ea typeface="+mn-ea"/>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是不是古人所作的传、行状、神道碑这一类的作品对于近代传记文学的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写作有什么帮助呢?也不尽然。古代文人的这类作品,主要是对于死者的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歌颂,对于近代传记文学是没有什么用处的。这些作品,毕竟不是传记文</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学。</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除了史家和文人的作品以外,是不是还有值得提出的呢?有的,这便是所谓</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别传。别传的名称,可能不是作者的自称而是后人认为有别于正史,因此称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为“别传”。有些简单一些,也可称为传叙。这类作品写得都很生动,没有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那些阿谀奉承之辞,而且是信笔直书,对于传主的错误和缺陷,都是全部奉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陈。</a:t>
            </a:r>
            <a:endParaRPr lang="zh-CN" altLang="en-US">
              <a:latin typeface="+mn-lt"/>
              <a:ea typeface="+mn-ea"/>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1.下列对材料有关内容的分析和概括,最恰当的两项是(5分)</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A.因为种族歧视使邓叔群深受伤害,激发了他的民族自尊心,他决心用最短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的时间学到最精湛的科学知识,为国争光。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B.考虑到岭南大学开学在即,急需一位植物病理学教授,邓叔群听从导师的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建议当即回国,全然不顾自己即将得到的博士学位。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C.邓叔群采集、鉴定的中国真菌标本,填补了世界真菌研究领域的空白,他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本人也因为在真菌学领域的卓越贡献而得到世界同行认可。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D.抗战时期,邓叔群与助手开展森林勘察,其研究成果不仅支持了当时的大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后方建设,其中不少内容至今仍有参考价值。</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E.邓叔群基于水利和林、牧并重的思想而提出的森林生态平衡理论,使得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黄河上游的水土得以保持,并减轻了下游的水患灾害。</a:t>
            </a:r>
            <a:endParaRPr lang="zh-CN" altLang="en-US" dirty="0">
              <a:latin typeface="+mn-lt"/>
              <a:ea typeface="+mn-ea"/>
            </a:endParaRPr>
          </a:p>
        </p:txBody>
      </p:sp>
    </p:spTree>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2.邓叔群不愿意去台湾,也不去美国,而欣然接受邀请去东北筹建农学院。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他这样做,既有现实因素,又有思想基础。请结合材料具体分析。(6分)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3.在国家需要时,邓叔群是如何主动牺牲个人利益、为国分忧的?请结合材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料简要分析。(6分)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4.作为一位爱国科学家,邓叔群有哪些突出表现?请结合材料谈谈你的理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解。(8分)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四、</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CD　答C给3分,答D给2分,答A给1分;答B、E不给分。回答三项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或三项以上,不给分。A.“因为种族歧视使邓叔群深受伤害”错误。B.</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“邓叔群听从导师的建议当即回国”错误。E.“使得黄河上游的水土得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以保持”原文并未说明。</a:t>
            </a:r>
            <a:endParaRPr lang="zh-CN" altLang="en-US">
              <a:latin typeface="+mn-lt"/>
              <a:ea typeface="+mn-ea"/>
            </a:endParaRPr>
          </a:p>
        </p:txBody>
      </p:sp>
      <p:pic>
        <p:nvPicPr>
          <p:cNvPr id="89090" name="图片 3" descr="textimage23.jpeg"/>
          <p:cNvPicPr>
            <a:picLocks noChangeAspect="1"/>
          </p:cNvPicPr>
          <p:nvPr/>
        </p:nvPicPr>
        <p:blipFill>
          <a:blip r:embed="rId3"/>
          <a:srcRect/>
          <a:stretch>
            <a:fillRect/>
          </a:stretch>
        </p:blipFill>
        <p:spPr bwMode="auto">
          <a:xfrm>
            <a:off x="735013" y="4527550"/>
            <a:ext cx="180975" cy="190500"/>
          </a:xfrm>
          <a:prstGeom prst="rect">
            <a:avLst/>
          </a:prstGeom>
          <a:noFill/>
          <a:ln w="9525">
            <a:noFill/>
            <a:miter lim="800000"/>
            <a:headEnd/>
            <a:tailEnd/>
          </a:ln>
        </p:spPr>
      </p:pic>
      <p:sp>
        <p:nvSpPr>
          <p:cNvPr id="4" name="矩形 3"/>
          <p:cNvSpPr/>
          <p:nvPr/>
        </p:nvSpPr>
        <p:spPr>
          <a:xfrm>
            <a:off x="0" y="3992563"/>
            <a:ext cx="9144000" cy="2500312"/>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现实因素:①国民党腐败统治的现实使他深感失望;②东北解放</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区领导尊重人才的诚意使他深受感动。(答出一点给1分,答出两点给3分。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意思答对即可)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思想基础:①从小受外祖母影响,以历史上的民族英雄为榜样;②不忘自己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是中国人,愿为中华民族富强奋斗终生。(答出一点给1分,答出两点给3</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分。意思答对即可)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根据题干要求,可以找到答题区间,现实因素体现在第五段,思想基</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础体现在相关链接②,然后筛选整合,分条概括作答即可。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①因为岭南大学的需要,中断学业,提前回国效力;②把自家的花</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园洋房和积蓄捐献给国家,并主动提出减薪;③带病编写教材纲要,为筹建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沈阳农学院辛勤工作。(每答出一点给2分。意思答对即可)</a:t>
            </a:r>
            <a:endParaRPr lang="zh-CN" altLang="en-US">
              <a:latin typeface="+mn-lt"/>
              <a:ea typeface="+mn-ea"/>
            </a:endParaRPr>
          </a:p>
        </p:txBody>
      </p:sp>
      <p:pic>
        <p:nvPicPr>
          <p:cNvPr id="91138" name="图片 3" descr="textimage24.jpeg"/>
          <p:cNvPicPr>
            <a:picLocks noChangeAspect="1"/>
          </p:cNvPicPr>
          <p:nvPr/>
        </p:nvPicPr>
        <p:blipFill>
          <a:blip r:embed="rId3"/>
          <a:srcRect/>
          <a:stretch>
            <a:fillRect/>
          </a:stretch>
        </p:blipFill>
        <p:spPr bwMode="auto">
          <a:xfrm>
            <a:off x="735013" y="1271588"/>
            <a:ext cx="180975" cy="190500"/>
          </a:xfrm>
          <a:prstGeom prst="rect">
            <a:avLst/>
          </a:prstGeom>
          <a:noFill/>
          <a:ln w="9525">
            <a:noFill/>
            <a:miter lim="800000"/>
            <a:headEnd/>
            <a:tailEnd/>
          </a:ln>
        </p:spPr>
      </p:pic>
      <p:pic>
        <p:nvPicPr>
          <p:cNvPr id="91139" name="图片 4" descr="textimage25.jpeg"/>
          <p:cNvPicPr>
            <a:picLocks noChangeAspect="1"/>
          </p:cNvPicPr>
          <p:nvPr/>
        </p:nvPicPr>
        <p:blipFill>
          <a:blip r:embed="rId3"/>
          <a:srcRect/>
          <a:stretch>
            <a:fillRect/>
          </a:stretch>
        </p:blipFill>
        <p:spPr bwMode="auto">
          <a:xfrm>
            <a:off x="542925" y="4062413"/>
            <a:ext cx="180975" cy="190500"/>
          </a:xfrm>
          <a:prstGeom prst="rect">
            <a:avLst/>
          </a:prstGeom>
          <a:noFill/>
          <a:ln w="9525">
            <a:noFill/>
            <a:miter lim="800000"/>
            <a:headEnd/>
            <a:tailEnd/>
          </a:ln>
        </p:spPr>
      </p:pic>
      <p:pic>
        <p:nvPicPr>
          <p:cNvPr id="91140" name="图片 5" descr="textimage26.jpeg"/>
          <p:cNvPicPr>
            <a:picLocks noChangeAspect="1"/>
          </p:cNvPicPr>
          <p:nvPr/>
        </p:nvPicPr>
        <p:blipFill>
          <a:blip r:embed="rId3"/>
          <a:srcRect/>
          <a:stretch>
            <a:fillRect/>
          </a:stretch>
        </p:blipFill>
        <p:spPr bwMode="auto">
          <a:xfrm>
            <a:off x="735013" y="4992688"/>
            <a:ext cx="180975" cy="190500"/>
          </a:xfrm>
          <a:prstGeom prst="rect">
            <a:avLst/>
          </a:prstGeom>
          <a:noFill/>
          <a:ln w="9525">
            <a:noFill/>
            <a:miter lim="800000"/>
            <a:headEnd/>
            <a:tailEnd/>
          </a:ln>
        </p:spPr>
      </p:pic>
    </p:spTree>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要认真审读题干“邓叔群是如何主动牺牲个人利益、为国分忧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的”,作答时要紧扣题干要求,不要答非所问。</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①为中国建立了自己的真菌学,在世界学术领域争得一席之地;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②为改变中国农业的落后面貌,选学农林专业;③为国计民生需要,及时调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整自己的研究方向;④为新中国农林业的发展,努力培养专业人才。(每答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出一点给2分。意思答对即可。如有其他答案,可根据观点明确、理由充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分、论述合理的程度,酌情给分)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解答本题时要围绕题干中“哪些突出表现”准确筛选信息,然后</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用自己的话概括作答。</a:t>
            </a:r>
            <a:endParaRPr lang="zh-CN" altLang="en-US" dirty="0">
              <a:latin typeface="+mn-lt"/>
              <a:ea typeface="+mn-ea"/>
            </a:endParaRPr>
          </a:p>
        </p:txBody>
      </p:sp>
      <p:pic>
        <p:nvPicPr>
          <p:cNvPr id="93186" name="图片 3" descr="textimage27.jpeg"/>
          <p:cNvPicPr>
            <a:picLocks noChangeAspect="1"/>
          </p:cNvPicPr>
          <p:nvPr/>
        </p:nvPicPr>
        <p:blipFill>
          <a:blip r:embed="rId3"/>
          <a:srcRect/>
          <a:stretch>
            <a:fillRect/>
          </a:stretch>
        </p:blipFill>
        <p:spPr bwMode="auto">
          <a:xfrm>
            <a:off x="542925" y="1271588"/>
            <a:ext cx="180975" cy="190500"/>
          </a:xfrm>
          <a:prstGeom prst="rect">
            <a:avLst/>
          </a:prstGeom>
          <a:noFill/>
          <a:ln w="9525">
            <a:noFill/>
            <a:miter lim="800000"/>
            <a:headEnd/>
            <a:tailEnd/>
          </a:ln>
        </p:spPr>
      </p:pic>
      <p:pic>
        <p:nvPicPr>
          <p:cNvPr id="93187" name="图片 4" descr="textimage28.jpeg"/>
          <p:cNvPicPr>
            <a:picLocks noChangeAspect="1"/>
          </p:cNvPicPr>
          <p:nvPr/>
        </p:nvPicPr>
        <p:blipFill>
          <a:blip r:embed="rId3"/>
          <a:srcRect/>
          <a:stretch>
            <a:fillRect/>
          </a:stretch>
        </p:blipFill>
        <p:spPr bwMode="auto">
          <a:xfrm>
            <a:off x="735013" y="2201863"/>
            <a:ext cx="180975" cy="190500"/>
          </a:xfrm>
          <a:prstGeom prst="rect">
            <a:avLst/>
          </a:prstGeom>
          <a:noFill/>
          <a:ln w="9525">
            <a:noFill/>
            <a:miter lim="800000"/>
            <a:headEnd/>
            <a:tailEnd/>
          </a:ln>
        </p:spPr>
      </p:pic>
      <p:pic>
        <p:nvPicPr>
          <p:cNvPr id="93188" name="图片 5" descr="textimage29.jpeg"/>
          <p:cNvPicPr>
            <a:picLocks noChangeAspect="1"/>
          </p:cNvPicPr>
          <p:nvPr/>
        </p:nvPicPr>
        <p:blipFill>
          <a:blip r:embed="rId3"/>
          <a:srcRect/>
          <a:stretch>
            <a:fillRect/>
          </a:stretch>
        </p:blipFill>
        <p:spPr bwMode="auto">
          <a:xfrm>
            <a:off x="542925" y="4527550"/>
            <a:ext cx="180975" cy="190500"/>
          </a:xfrm>
          <a:prstGeom prst="rect">
            <a:avLst/>
          </a:prstGeom>
          <a:noFill/>
          <a:ln w="9525">
            <a:noFill/>
            <a:miter lim="800000"/>
            <a:headEnd/>
            <a:tailEnd/>
          </a:ln>
        </p:spPr>
      </p:pic>
    </p:spTree>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五、(2013课标Ⅰ,12)阅读下面的文字,完成问题。(25分)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“飞虎将军”陈纳德</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20世纪三四十年代,中国人民正遭受着日本法西斯的疯狂蹂躏。战争中,从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空中给予日本敌机致命打击的,是赫赫有名的美国“飞虎队”,其队长则是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有着“飞虎将军”美称的陈纳德。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1937年,中日之战一触即发,增强中国空军作战能力迫在眉睫。当时,陈纳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德已经从美国空军退役,他的朋友,在中国担任中央信托局机要顾问的霍勃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鲁克非常欣赏他精湛的飞行技术和过人的军事才能,推荐他来华担任国民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政府航空委员会顾问,并给他寄去国民政府航空委员会秘书长宋美龄的亲</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笔邀请信。5月,陈纳德来到上海作为期三个月的考察。在上海,陈纳德受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到民众的热情欢迎和宋美龄的接见。他在日记中写道:“我终于在中国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了。希望能在这里为正在争取民族团结和争取新生活的人民效劳。”</a:t>
            </a:r>
            <a:endParaRPr lang="zh-CN" altLang="en-US" dirty="0">
              <a:latin typeface="+mn-lt"/>
              <a:ea typeface="+mn-ea"/>
            </a:endParaRPr>
          </a:p>
        </p:txBody>
      </p:sp>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7月7日卢沟桥事变,日本发动全面侵华战争。陈纳德听到消息,当即决定留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在中国,表示愿在任何能尽其所能的岗位上服务。他认为“中国对日之战,</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是美国也将卷入的太平洋之战的序幕”,他要为中国,也为自己即将卷入战</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争的祖国尽一份力量。此后,陈纳德在芷江、昆明等地筹建航校,训练飞行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员,悉心传授战斗机飞行技术和作战战术,他多年前的军事理论著作《防御</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性追击的作用》终于有了用武之地。同时,他着手建立一个全国性的地面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空袭警报系统,以便战斗机驾驶员及时拦击敌机。为了增强空军的战斗力,</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1940年10月,陈纳德赴美招募志愿者。虽遭遇了很多挫折,但从未放弃。经</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过将近一年的艰苦努力,志愿队组建成功,后被编入美国陆军航空队。</a:t>
            </a:r>
            <a:endParaRPr lang="zh-CN" altLang="en-US">
              <a:latin typeface="+mn-lt"/>
              <a:ea typeface="+mn-ea"/>
            </a:endParaRPr>
          </a:p>
        </p:txBody>
      </p:sp>
    </p:spTree>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33413"/>
            <a:ext cx="8505825" cy="630713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1941年12月7日,珍珠港事件爆发,太平洋战争全面展开。20日,志愿队在昆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明和日军进行第一次正面交锋。日军来犯的10架轰炸机有6架被击落,逃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跑的4架中又有3架损于途中。而志愿队的飞机全部安全返航,只有1名驾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驶员受轻伤。首战告捷,给饱受日机轰炸的昆明人民以极大的鼓舞。当天</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晚上,昆明各界人士为志愿队举行了盛大的庆功会,陈纳德深受感动,热泪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不禁涌出</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报纸头版头条报道战斗经过,称美国志愿队的飞机是“飞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虎”,“飞虎队”从此成为志愿队的代称。</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次日清晨</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陈纳德收到驻扎在缅甸首都仰光的第三中队的报告</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说有敌机在</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附近出没。陈纳德立即复电说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据过去日本人的惯例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侦察机出现区域的</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地面重要军事目标</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将会在次日</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最迟不超过三日遭到空袭</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务必严加戒</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备。”果然不出所料</a:t>
            </a:r>
            <a:r>
              <a:rPr lang="en-US" altLang="zh-CN" kern="0" dirty="0">
                <a:solidFill>
                  <a:srgbClr val="000000"/>
                </a:solidFill>
                <a:latin typeface="Times New Roman" pitchFamily="65" charset="-122"/>
                <a:ea typeface="宋体" pitchFamily="65" charset="-122"/>
              </a:rPr>
              <a:t>,23</a:t>
            </a:r>
            <a:r>
              <a:rPr lang="zh-CN" altLang="en-US" kern="0" dirty="0">
                <a:solidFill>
                  <a:srgbClr val="000000"/>
                </a:solidFill>
                <a:latin typeface="Times New Roman" pitchFamily="65" charset="-122"/>
                <a:ea typeface="宋体" pitchFamily="65" charset="-122"/>
              </a:rPr>
              <a:t>日开始</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日军连续空袭仰光</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飞虎队第三中队和英</a:t>
            </a:r>
            <a:endParaRPr lang="en-US" altLang="zh-CN"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国皇家空军迎头痛击</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给日军以沉重打击。仰光的连续空战</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吸引了全世界</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的目光</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陈纳德也从一个鲜为人知的、退役的美国陆军航空队上尉</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成为名</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扬天下的新闻人物。</a:t>
            </a:r>
            <a:endParaRPr lang="zh-CN" altLang="en-US" dirty="0">
              <a:latin typeface="+mn-lt"/>
              <a:ea typeface="+mn-ea"/>
            </a:endParaRPr>
          </a:p>
        </p:txBody>
      </p:sp>
    </p:spTree>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此后,飞虎队又在怒江阻截战、桂林保卫战等战役中,取得一个又一个重大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胜利,沉重打击了日本法西斯,为中国人民战胜日本侵略者,也为世界反法</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西斯斗争的胜利做出巨大贡献。陈纳德1942年晋升为准将后,主动向中国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政府提出停发津贴。1943年晋升为少将,同年12月,成为美国著名的《时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代》杂志的封面人物。1958年临终前又晋升为中将。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抗战八年,陈纳德领导的飞虎队和中国人民风雨同舟,生死与共,建立了深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厚的友谊。1945年飞虎队解散时,陈纳德受到中国国民政府的最高嘉奖。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在中国,陈纳德还收获了爱情,1947年和中国记者陈香梅喜结良缘。陈纳德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的命运和中国紧密地联系在一起,正如他所说的,“我虽然是美国人,但我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和中国发生了如此密切的关系,大家共患难,同生死,所以我也算是半个中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国人”。</a:t>
            </a:r>
            <a:endParaRPr lang="zh-CN" altLang="en-US" dirty="0">
              <a:latin typeface="+mn-lt"/>
              <a:ea typeface="+mn-ea"/>
            </a:endParaRPr>
          </a:p>
        </p:txBody>
      </p:sp>
    </p:spTree>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陈纳德去世后,安葬在美国阿林顿公墓。墓碑正面镌刻着他生前获得的各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种奖章和勋章,背面写着“陈纳德将军之墓”七个中文大字。</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(摘编自赵家业《陈纳德》)</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相关链接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①抗战初期,美国政府对日本侵华战争持“中立”态度,日本人知道有美国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顾问在华帮助中国,要求美国下令让他们离开。美国国务院发布撤回命令,</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但陈纳德拒不执行,他斩钉截铁地说:“日本人离开中国时,我会高高兴兴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地离开中国。”(百度百科)</a:t>
            </a:r>
            <a:endParaRPr lang="zh-CN" altLang="en-US">
              <a:latin typeface="+mn-lt"/>
              <a:ea typeface="+mn-ea"/>
            </a:endParaRPr>
          </a:p>
        </p:txBody>
      </p:sp>
    </p:spTree>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②中国人的友谊最宝贵的表现,莫过于在日军占领区冒着生命危险搭救被</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追杀的美国飞行员和从那些地区不断地送来情报</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为了扩建在成都郊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外的飞机跑道,那里一下子就聚集了三十余万民工,三个月就完成了全部工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程。</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(《陈纳德回忆录》)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③1990年,美国发行了纪念陈纳德将军的邮票。当年的飞虎队队员每年军</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人节都要到华盛顿祭奠他。在中国,重庆要建飞虎队纪念馆,昆明把从城里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到机场的一条公路,重新命名为陈纳德路。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(《北京青年报》2007年11月12日)</a:t>
            </a:r>
            <a:endParaRPr lang="zh-CN" altLang="en-US" dirty="0">
              <a:latin typeface="+mn-lt"/>
              <a:ea typeface="+mn-ea"/>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是不是可以从国外吸收传记文学的写作方法呢?当然可以,而且有此必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要。但是不能没有一个抉择。罗马时代的勃路塔克是最好的了,但是他的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时代和我们相去太远,而且他的那部大作,所着重的是相互比较而很少对于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传主的刻画,因此我们只能看到一个大略而看不到入情入理的细致的分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英国的《约翰逊博士传》是传记文学中的不朽名作,英国人把它推重到极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高的地位。这部书的细致是到了一个登峰造极的地位,但是的确也难免有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些琐碎。而且由于约翰逊并不处于当时的政治中心,其人也并不能代表英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国的一般人物,所以这部作品不是我们必须模仿的范本。</a:t>
            </a:r>
            <a:endParaRPr lang="zh-CN" altLang="en-US">
              <a:latin typeface="+mn-lt"/>
              <a:ea typeface="+mn-ea"/>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1.下列对材料有关内容的分析和概括,最恰当的两项是(5分)</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A.在霍勃鲁克的大力推荐下,国民政府航空委员会秘书长宋美龄亲自给陈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纳德写去邀请信,陈纳德接信后当即决定来中国支援抗日。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B.为扩建成都郊外的飞机跑道,三十多万民工只用三个月就完成全部工程,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陈纳德认为,这是中国人民对飞虎队深厚友谊的最宝贵表现。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C.陈纳德凭着精湛的飞行技术和卓越的军事才能,为中国抗战立下赫赫战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功,自己也从一名退役上尉成为闻名全球的“飞虎将军”。</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D.作为一位优秀的战斗机飞行员、令日军闻风丧胆的飞虎队队长,陈纳德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曾经登上美国著名的《时代》杂志的封面。</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E.为帮助中国人民抗击日本侵略者,飞虎队在中国浴血奋战,做出杰出的贡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献,因此被国民政府授予最高嘉奖。</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2.陈纳德是一位出色的军事家,材料中有哪些体现?请简要分析。(6分)</a:t>
            </a:r>
            <a:endParaRPr lang="zh-CN" altLang="en-US" dirty="0">
              <a:latin typeface="+mn-lt"/>
              <a:ea typeface="+mn-ea"/>
            </a:endParaRPr>
          </a:p>
        </p:txBody>
      </p:sp>
    </p:spTree>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3.陈纳德的人格魅力是他至今仍被怀念的一个重要原因。请结合材料简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要分析。(6分)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4.为什么陈纳德说自己是“半个中国人”?请结合材料,谈谈你的看法。(8分)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五、</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CD　答C给3分,答D给2分,答B给1分;答A、E不给分。A.“陈纳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德接信后当即决定来中国支援抗日”在原文中无据。E.“(飞虎队)被国民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政府授予最高嘉奖”属于偷换对象,据倒数第二段可知,受到嘉奖的是陈纳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①“二战”中立下赫赫军功:筹建航校训练飞行员,建立地面空</a:t>
            </a:r>
            <a:endParaRPr lang="zh-CN" altLang="en-US" dirty="0">
              <a:latin typeface="+mn-lt"/>
              <a:ea typeface="+mn-ea"/>
            </a:endParaRPr>
          </a:p>
        </p:txBody>
      </p:sp>
      <p:pic>
        <p:nvPicPr>
          <p:cNvPr id="109570" name="图片 3" descr="textimage30.jpeg"/>
          <p:cNvPicPr>
            <a:picLocks noChangeAspect="1"/>
          </p:cNvPicPr>
          <p:nvPr/>
        </p:nvPicPr>
        <p:blipFill>
          <a:blip r:embed="rId3"/>
          <a:srcRect/>
          <a:stretch>
            <a:fillRect/>
          </a:stretch>
        </p:blipFill>
        <p:spPr bwMode="auto">
          <a:xfrm>
            <a:off x="735013" y="3119438"/>
            <a:ext cx="180975" cy="190500"/>
          </a:xfrm>
          <a:prstGeom prst="rect">
            <a:avLst/>
          </a:prstGeom>
          <a:noFill/>
          <a:ln w="9525">
            <a:noFill/>
            <a:miter lim="800000"/>
            <a:headEnd/>
            <a:tailEnd/>
          </a:ln>
        </p:spPr>
      </p:pic>
      <p:pic>
        <p:nvPicPr>
          <p:cNvPr id="109571" name="图片 4" descr="textimage31.jpeg"/>
          <p:cNvPicPr>
            <a:picLocks noChangeAspect="1"/>
          </p:cNvPicPr>
          <p:nvPr/>
        </p:nvPicPr>
        <p:blipFill>
          <a:blip r:embed="rId3"/>
          <a:srcRect/>
          <a:stretch>
            <a:fillRect/>
          </a:stretch>
        </p:blipFill>
        <p:spPr bwMode="auto">
          <a:xfrm>
            <a:off x="735013" y="4945063"/>
            <a:ext cx="180975" cy="190500"/>
          </a:xfrm>
          <a:prstGeom prst="rect">
            <a:avLst/>
          </a:prstGeom>
          <a:noFill/>
          <a:ln w="9525">
            <a:noFill/>
            <a:miter lim="800000"/>
            <a:headEnd/>
            <a:tailEnd/>
          </a:ln>
        </p:spPr>
      </p:pic>
      <p:sp>
        <p:nvSpPr>
          <p:cNvPr id="5" name="矩形 4"/>
          <p:cNvSpPr/>
          <p:nvPr/>
        </p:nvSpPr>
        <p:spPr>
          <a:xfrm>
            <a:off x="0" y="2633663"/>
            <a:ext cx="9144000" cy="33591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dirty="0"/>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袭警报系统,组建飞虎队,给日军以沉重打击。②具有出色的军事才能:写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有理论著作《防御性追击的作用》,又准确预测美国会卷入战争以及日机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袭击仰光的时间。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应回归文本,逐段逐层归纳概括,分层分条表述。</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①强烈的正义感,过人的勇气:“七七事变”后立即决定留在中</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国支援抗战,即使美国国务院发布命令也不撤回。②意志坚定,百折不挠: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克服了重重困难,招募志愿者来华参战。③真诚正直,善良友爱:主动要求</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国民政府停发津贴,得到陈香梅的爱情,飞虎队队员每年组织悼念活动。</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应研读全文,筛选文中与陈纳德相关的主要事件,分析概括人物品</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质,用自己的话表述。</a:t>
            </a:r>
            <a:endParaRPr lang="zh-CN" altLang="en-US">
              <a:latin typeface="+mn-lt"/>
              <a:ea typeface="+mn-ea"/>
            </a:endParaRPr>
          </a:p>
        </p:txBody>
      </p:sp>
      <p:pic>
        <p:nvPicPr>
          <p:cNvPr id="111618" name="图片 3" descr="textimage32.jpeg"/>
          <p:cNvPicPr>
            <a:picLocks noChangeAspect="1"/>
          </p:cNvPicPr>
          <p:nvPr/>
        </p:nvPicPr>
        <p:blipFill>
          <a:blip r:embed="rId3"/>
          <a:srcRect/>
          <a:stretch>
            <a:fillRect/>
          </a:stretch>
        </p:blipFill>
        <p:spPr bwMode="auto">
          <a:xfrm>
            <a:off x="542925" y="2667000"/>
            <a:ext cx="180975" cy="190500"/>
          </a:xfrm>
          <a:prstGeom prst="rect">
            <a:avLst/>
          </a:prstGeom>
          <a:noFill/>
          <a:ln w="9525">
            <a:noFill/>
            <a:miter lim="800000"/>
            <a:headEnd/>
            <a:tailEnd/>
          </a:ln>
        </p:spPr>
      </p:pic>
      <p:pic>
        <p:nvPicPr>
          <p:cNvPr id="111619" name="图片 4" descr="textimage33.jpeg"/>
          <p:cNvPicPr>
            <a:picLocks noChangeAspect="1"/>
          </p:cNvPicPr>
          <p:nvPr/>
        </p:nvPicPr>
        <p:blipFill>
          <a:blip r:embed="rId3"/>
          <a:srcRect/>
          <a:stretch>
            <a:fillRect/>
          </a:stretch>
        </p:blipFill>
        <p:spPr bwMode="auto">
          <a:xfrm>
            <a:off x="735013" y="3132138"/>
            <a:ext cx="180975" cy="190500"/>
          </a:xfrm>
          <a:prstGeom prst="rect">
            <a:avLst/>
          </a:prstGeom>
          <a:noFill/>
          <a:ln w="9525">
            <a:noFill/>
            <a:miter lim="800000"/>
            <a:headEnd/>
            <a:tailEnd/>
          </a:ln>
        </p:spPr>
      </p:pic>
      <p:pic>
        <p:nvPicPr>
          <p:cNvPr id="111620" name="图片 5" descr="textimage34.jpeg"/>
          <p:cNvPicPr>
            <a:picLocks noChangeAspect="1"/>
          </p:cNvPicPr>
          <p:nvPr/>
        </p:nvPicPr>
        <p:blipFill>
          <a:blip r:embed="rId3"/>
          <a:srcRect/>
          <a:stretch>
            <a:fillRect/>
          </a:stretch>
        </p:blipFill>
        <p:spPr bwMode="auto">
          <a:xfrm>
            <a:off x="542925" y="4992688"/>
            <a:ext cx="180975" cy="190500"/>
          </a:xfrm>
          <a:prstGeom prst="rect">
            <a:avLst/>
          </a:prstGeom>
          <a:noFill/>
          <a:ln w="9525">
            <a:noFill/>
            <a:miter lim="800000"/>
            <a:headEnd/>
            <a:tailEnd/>
          </a:ln>
        </p:spPr>
      </p:pic>
    </p:spTree>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a:t>
            </a:r>
            <a:r>
              <a:rPr lang="zh-CN" altLang="en-US" sz="1629" kern="0" spc="-204"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①陈纳德精湛的飞行技术,过人的军事才能,在受聘担任国民政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府航空委员会顾问期间,得到了充分施展的机会;②率领飞虎队在中国境内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进行反法西斯斗争;③在中国抗战期间立下了赫赫战功,从一个退休上尉晋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升为将军,事业达到辉煌的顶峰;④率飞虎队与中国人民协同作战,生死与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共,结下深厚的友谊;⑤受到国民政府的最高嘉奖;⑥和中国女子陈香梅产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生感情并结为连理。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解答本题要联系作者的观点态度,结合相关链接,围绕“半个中国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人”准确筛选相关信息,然后分点概括。</a:t>
            </a:r>
            <a:endParaRPr lang="zh-CN" altLang="en-US" dirty="0">
              <a:latin typeface="+mn-lt"/>
              <a:ea typeface="+mn-ea"/>
            </a:endParaRPr>
          </a:p>
        </p:txBody>
      </p:sp>
      <p:pic>
        <p:nvPicPr>
          <p:cNvPr id="113666" name="图片 3" descr="textimage35.jpeg"/>
          <p:cNvPicPr>
            <a:picLocks noChangeAspect="1"/>
          </p:cNvPicPr>
          <p:nvPr/>
        </p:nvPicPr>
        <p:blipFill>
          <a:blip r:embed="rId3"/>
          <a:srcRect/>
          <a:stretch>
            <a:fillRect/>
          </a:stretch>
        </p:blipFill>
        <p:spPr bwMode="auto">
          <a:xfrm>
            <a:off x="735013" y="1230313"/>
            <a:ext cx="180975" cy="190500"/>
          </a:xfrm>
          <a:prstGeom prst="rect">
            <a:avLst/>
          </a:prstGeom>
          <a:noFill/>
          <a:ln w="9525">
            <a:noFill/>
            <a:miter lim="800000"/>
            <a:headEnd/>
            <a:tailEnd/>
          </a:ln>
        </p:spPr>
      </p:pic>
      <p:pic>
        <p:nvPicPr>
          <p:cNvPr id="113667" name="图片 4" descr="textimage36.jpeg"/>
          <p:cNvPicPr>
            <a:picLocks noChangeAspect="1"/>
          </p:cNvPicPr>
          <p:nvPr/>
        </p:nvPicPr>
        <p:blipFill>
          <a:blip r:embed="rId3"/>
          <a:srcRect/>
          <a:stretch>
            <a:fillRect/>
          </a:stretch>
        </p:blipFill>
        <p:spPr bwMode="auto">
          <a:xfrm>
            <a:off x="542925" y="4062413"/>
            <a:ext cx="180975" cy="190500"/>
          </a:xfrm>
          <a:prstGeom prst="rect">
            <a:avLst/>
          </a:prstGeom>
          <a:noFill/>
          <a:ln w="9525">
            <a:noFill/>
            <a:miter lim="800000"/>
            <a:headEnd/>
            <a:tailEnd/>
          </a:ln>
        </p:spPr>
      </p:pic>
    </p:spTree>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096963"/>
            <a:ext cx="8505825" cy="51101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六、(2013课标Ⅱ,12)阅读下面的文字,完成问题。(25分)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一个不能忘记的人</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刘重来</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第二次鸦片战争以后,按照“外国商船可在长江各口岸往来”的条款,外国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轮船在长江上触目可见,令国人深感屈辱。1925年10月,卢作孚邀约友人,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集资创办民生实业公司,积极投入以经济实力夺回内河航运权的爱国斗</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争。公司成立之初,整个家当只有一艘载重量70吨的小轮船,卢作孚就定下</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了“服务社会,便利人群,开发产业,富强国家”的公司宗旨,展现了他的强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国宏愿。当时,长江上游航运正被外国轮船公司控制着,不多的几家中国轮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船公司濒临破产,卢作孚采取“人弃我取,避实就虚”的方针,在从未行驶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过轮船的嘉陵江上开辟新航线,并在管理上大胆改革,使公司站稳了脚跟,</a:t>
            </a:r>
            <a:endParaRPr lang="zh-CN" altLang="en-US" dirty="0">
              <a:latin typeface="+mn-lt"/>
              <a:ea typeface="+mn-ea"/>
            </a:endParaRPr>
          </a:p>
        </p:txBody>
      </p:sp>
    </p:spTree>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1988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将航线从嘉陵江发展到了长江。从</a:t>
            </a:r>
            <a:r>
              <a:rPr lang="en-US" altLang="zh-CN" sz="2012" kern="0" dirty="0">
                <a:solidFill>
                  <a:srgbClr val="000000"/>
                </a:solidFill>
                <a:latin typeface="Times New Roman" pitchFamily="65" charset="-122"/>
                <a:ea typeface="宋体" pitchFamily="65" charset="-122"/>
              </a:rPr>
              <a:t>1930</a:t>
            </a:r>
            <a:r>
              <a:rPr lang="zh-CN" altLang="en-US" sz="2012" kern="0" dirty="0">
                <a:solidFill>
                  <a:srgbClr val="000000"/>
                </a:solidFill>
                <a:latin typeface="Times New Roman" pitchFamily="65" charset="-122"/>
                <a:ea typeface="宋体" pitchFamily="65" charset="-122"/>
              </a:rPr>
              <a:t>年开始</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民生公司“化零为整”</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逐</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步壮大实力</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先后收购了大批中外轮船</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并控制了长江上游航运</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将曾经不</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可一世的外国轮船公司挤出了长江上游。</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经过多年拼搏,到1945年,民生公司“崛起于长江,争雄于列强”,不仅在长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江沿线、中国沿海港口,而且在东南亚、美国、加拿大等地都有分支机构,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成为当时中国最大的民营航运企业,卢作孚也被海内外誉为“中国船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王”。</a:t>
            </a:r>
            <a:endParaRPr lang="zh-CN" altLang="en-US" dirty="0">
              <a:latin typeface="+mn-lt"/>
              <a:ea typeface="+mn-ea"/>
            </a:endParaRPr>
          </a:p>
        </p:txBody>
      </p:sp>
    </p:spTree>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在抗战爆发、国难当头的时刻,他号召:“国家的抗战开始了,民生公司应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该首先行动起来参加战争。”在他的指挥下,全体员工英勇投入到紧张、</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艰险的抗战运输中去。1938年10月,武汉失守,作为长江咽喉、入川门户的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宜昌,聚集了大批难民和从沦陷区运来的大批航空器材、兵器及轻重工业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机器设备,急待撤往大后方。但是,按照当时的实际运力,至少需要一年才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能运完。还有40天就是长江枯水期,日本飞机不断轰炸,日军节节逼近,形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势十分危急。在此关键时刻,卢作孚下令采用“三段航行法”,除了最重要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的军用物资及不宜装卸的大型机器设备直运重庆外,其他物资一律分段运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输,使航程缩短了一半或大半。硬是在长江枯水期到来之前,将全部难民和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机器设备安全撤离宜昌。</a:t>
            </a:r>
            <a:endParaRPr lang="zh-CN" altLang="en-US">
              <a:latin typeface="+mn-lt"/>
              <a:ea typeface="+mn-ea"/>
            </a:endParaRPr>
          </a:p>
        </p:txBody>
      </p:sp>
    </p:spTree>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9404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卢作孚的另一项重要贡献是北碚乡村建设实验。1927年,卢作孚被任命为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北碚峡防局局长。峡防局本来是一个主要针对盗匪的治安联防机构,但他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却借此平台,提出“打破苟安的现局,创造理想的社会”的口号。与民国时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期其他乡村建设实验不同,他明确提出“要将这一个国家现代化起来”,就</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要“赶快将这一个乡村现代化起来”。为此,他精心设计了北碚的“乡村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现代化”蓝图,“以嘉陵江三峡为范围,以北碚为中心,要将嘉陵江三峡布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置成一个生产的区域、文化的区域、游览的区域”,以供中国“小至乡村,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大至国家的经营参考”。经过努力,这个昔日贫穷落后、偏僻闭塞、盗匪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横行的小乡镇,终于建设成为“生产发展、文教事业发达、环境优美的重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庆市郊重要城镇”。陶行知参观后说,北碚的建设“可谓将来如何建设新</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中国的缩影”。</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卢作孚也与晏阳初、梁漱溟一起,被称为“民国乡建三杰”。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(有删改)</a:t>
            </a:r>
            <a:endParaRPr lang="zh-CN" altLang="en-US" dirty="0">
              <a:latin typeface="+mn-lt"/>
              <a:ea typeface="+mn-ea"/>
            </a:endParaRPr>
          </a:p>
        </p:txBody>
      </p:sp>
    </p:spTree>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58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相关链接</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①最好的报酬是求仁得仁——建筑一个公园,便酬报你一个美好的公园;建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设一个国家,便酬报你一个完整的国家。这是何等伟大而且可靠的报酬!它</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可以安慰你的灵魂,可以沉溺你的终身,可以感动无数人心,可以变更一个</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社会,乃至于社会的风气。</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(卢作孚《工作的报酬》)</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②乡村建设在消极方面是要减轻人民的苦痛,在积极方面是要增进人民的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幸福。造公众福,急公众难。</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我们要做这样的事业,便要准备人、准备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钱、准备东西、准备办法,尤其要许多人分工合作,继续不断地去办。</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(卢作孚《乡村建设的意义》)</a:t>
            </a:r>
            <a:endParaRPr lang="zh-CN" altLang="en-US" dirty="0">
              <a:latin typeface="+mn-lt"/>
              <a:ea typeface="+mn-ea"/>
            </a:endParaRPr>
          </a:p>
        </p:txBody>
      </p:sp>
    </p:spTree>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814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③确立公众的良好秩序,完成一切物质基础的建设,提高人民的生活水准和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文化水准,使国家成为一个本身健全的现代国家,尤为吾人必须全力趋赴的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积极目的。</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(卢作孚《论中国战后建设》)</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④卢作孚先生作为旧中国一位著名的爱国实业家,与张之洞、张謇、范旭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东一起,曾被毛泽东同志誉为旧中国实业界四个“不能忘记”的人物。</a:t>
            </a:r>
            <a:r>
              <a:rPr lang="zh-CN" altLang="en-US" sz="1574" kern="0" spc="438"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(胡德平《发扬和借鉴老一辈民族实业家的精神和经验》)</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1.下列对材料有关内容的分析和概括,最恰当的两项是(5分)</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A.外国轮船公司垄断长江航运,外国商船在长江上横冲直撞,气焰嚣张,这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直接促使卢作孚决心创办中国人自己的航运公司。</a:t>
            </a:r>
            <a:endParaRPr lang="zh-CN" altLang="en-US" dirty="0">
              <a:latin typeface="+mn-lt"/>
              <a:ea typeface="+mn-ea"/>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是不是我国已经翻译过来的《维多利亚女王传》可以作为范本呢?应当说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是可以,由于作者着墨无多,处处显得“颊上三毫”的风神。可是中国文人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相传的做法,正是走的一样的道路,所以无论近代人怎么推崇这部作品,总</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还不免令人有“穿新鞋走老路”的戒心。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国内外的作品读过一些,也读过法国评论家莫洛亚的传记文学理论,是不是</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对于传记文学就算有些认识呢?不算,在自己没有动手创作之前,就不能算</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是认识。</a:t>
            </a:r>
            <a:endParaRPr lang="zh-CN" altLang="en-US">
              <a:latin typeface="+mn-lt"/>
              <a:ea typeface="+mn-ea"/>
            </a:endParaRPr>
          </a:p>
        </p:txBody>
      </p:sp>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B.为了赶在长江枯水期到来之前将全部难民和机器设备安全撤离宜昌,卢</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作孚下令一律采用“三段航行法”,实行分段运输,大大缩短了航程。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C.由于创办民生实业公司的辉煌成绩和完成抗战时期运输任务的卓越贡</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献,卢作孚不仅受到时人的称赞,也一直为后人所推重。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D.从北碚的建设实验中,卢作孚认识到,乡村建设固然需要人、财、物,需</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要实施办法,更需要动员各方面力量,分工合作,不断努力。</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E.在卢作孚看来,中国战后建设的首要目标就是减轻人民的痛苦,增进人民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的幸福,造公众福,急公众难,并为此身体力行,全力趋赴。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2.胸怀强国愿望的卢作孚,是如何一步步成为“中国船王”的?请结合材料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简要分析。(6分)</a:t>
            </a:r>
            <a:endParaRPr lang="zh-CN" altLang="en-US">
              <a:latin typeface="+mn-lt"/>
              <a:ea typeface="+mn-ea"/>
            </a:endParaRPr>
          </a:p>
        </p:txBody>
      </p:sp>
    </p:spTree>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5926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3.卢作孚被认为“民国乡建三杰”之一的原因是什么?请结合材料简要分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析。(6分)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4.为什么卢作孚被誉为“不能忘记”的人?请结合材料,谈谈你的看法。(8分)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六、</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CD　答D给3分,答C给2分,答A给1分;答B、E不给分。回答三项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或三项以上,本题不给分。A.“横冲直撞,气焰嚣张”在原文中体现不明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确。原文仅说“外国轮船在长江上触目可见”,“不可一世”。因此,选此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项只能得1分。B.第2段说“除了最重要</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外,其他物资一律分段运</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输”。选项中说“一律”错误。E.根据“相关链接②”,“减轻人民的苦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痛</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急公众难”,是乡村建设的意义,而不是战后建设的首要目标。</a:t>
            </a:r>
            <a:endParaRPr lang="zh-CN" altLang="en-US" dirty="0">
              <a:latin typeface="+mn-lt"/>
              <a:ea typeface="+mn-ea"/>
            </a:endParaRPr>
          </a:p>
        </p:txBody>
      </p:sp>
      <p:pic>
        <p:nvPicPr>
          <p:cNvPr id="130050" name="图片 3" descr="textimage37.jpeg"/>
          <p:cNvPicPr>
            <a:picLocks noChangeAspect="1"/>
          </p:cNvPicPr>
          <p:nvPr/>
        </p:nvPicPr>
        <p:blipFill>
          <a:blip r:embed="rId3"/>
          <a:srcRect/>
          <a:stretch>
            <a:fillRect/>
          </a:stretch>
        </p:blipFill>
        <p:spPr bwMode="auto">
          <a:xfrm>
            <a:off x="735013" y="3597275"/>
            <a:ext cx="180975" cy="190500"/>
          </a:xfrm>
          <a:prstGeom prst="rect">
            <a:avLst/>
          </a:prstGeom>
          <a:noFill/>
          <a:ln w="9525">
            <a:noFill/>
            <a:miter lim="800000"/>
            <a:headEnd/>
            <a:tailEnd/>
          </a:ln>
        </p:spPr>
      </p:pic>
      <p:sp>
        <p:nvSpPr>
          <p:cNvPr id="4" name="矩形 3"/>
          <p:cNvSpPr/>
          <p:nvPr/>
        </p:nvSpPr>
        <p:spPr>
          <a:xfrm>
            <a:off x="0" y="2633663"/>
            <a:ext cx="9144000" cy="350202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4"/>
                                        </p:tgtEl>
                                      </p:cBhvr>
                                    </p:animEffect>
                                    <p:set>
                                      <p:cBhvr>
                                        <p:cTn id="7" dur="1" fill="hold">
                                          <p:stCondLst>
                                            <p:cond delay="4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①采取“人弃我取,避实就虚”的方针,使民生公司的航运业务</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从嘉陵江扩展到长江;②化零为整,逐步控制长江上游航运;③在长江沿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线、中国沿海港口及海外都建立分支机构,使民生公司成为中国当时最大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的民营航运企业。(每答出一点给2分。意思答对即可)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答题区间在第1段,抓住段中的三个明显的时间标志——1925年、</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1930年、1945年,从中筛选概括即可。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①精心设计北碚的乡村现代化蓝图;②把北碚建成生产发展、</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文教事业发达、环境优美的重庆市郊重要城镇;③以北碚的实验作为“小</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至乡村,大至国家的经营参考”。(每答出一点给2分。意思答对即可)</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卢作孚被认为“三杰”之一主要是因为他在北碚乡村建设实验</a:t>
            </a:r>
            <a:endParaRPr lang="zh-CN" altLang="en-US">
              <a:latin typeface="+mn-lt"/>
              <a:ea typeface="+mn-ea"/>
            </a:endParaRPr>
          </a:p>
        </p:txBody>
      </p:sp>
      <p:pic>
        <p:nvPicPr>
          <p:cNvPr id="132098" name="图片 3" descr="textimage38.jpeg"/>
          <p:cNvPicPr>
            <a:picLocks noChangeAspect="1"/>
          </p:cNvPicPr>
          <p:nvPr/>
        </p:nvPicPr>
        <p:blipFill>
          <a:blip r:embed="rId3"/>
          <a:srcRect/>
          <a:stretch>
            <a:fillRect/>
          </a:stretch>
        </p:blipFill>
        <p:spPr bwMode="auto">
          <a:xfrm>
            <a:off x="735013" y="1271588"/>
            <a:ext cx="180975" cy="190500"/>
          </a:xfrm>
          <a:prstGeom prst="rect">
            <a:avLst/>
          </a:prstGeom>
          <a:noFill/>
          <a:ln w="9525">
            <a:noFill/>
            <a:miter lim="800000"/>
            <a:headEnd/>
            <a:tailEnd/>
          </a:ln>
        </p:spPr>
      </p:pic>
      <p:pic>
        <p:nvPicPr>
          <p:cNvPr id="132099" name="图片 4" descr="textimage39.jpeg"/>
          <p:cNvPicPr>
            <a:picLocks noChangeAspect="1"/>
          </p:cNvPicPr>
          <p:nvPr/>
        </p:nvPicPr>
        <p:blipFill>
          <a:blip r:embed="rId3"/>
          <a:srcRect/>
          <a:stretch>
            <a:fillRect/>
          </a:stretch>
        </p:blipFill>
        <p:spPr bwMode="auto">
          <a:xfrm>
            <a:off x="542925" y="3132138"/>
            <a:ext cx="180975" cy="190500"/>
          </a:xfrm>
          <a:prstGeom prst="rect">
            <a:avLst/>
          </a:prstGeom>
          <a:noFill/>
          <a:ln w="9525">
            <a:noFill/>
            <a:miter lim="800000"/>
            <a:headEnd/>
            <a:tailEnd/>
          </a:ln>
        </p:spPr>
      </p:pic>
      <p:pic>
        <p:nvPicPr>
          <p:cNvPr id="132100" name="图片 5" descr="textimage40.jpeg"/>
          <p:cNvPicPr>
            <a:picLocks noChangeAspect="1"/>
          </p:cNvPicPr>
          <p:nvPr/>
        </p:nvPicPr>
        <p:blipFill>
          <a:blip r:embed="rId3"/>
          <a:srcRect/>
          <a:stretch>
            <a:fillRect/>
          </a:stretch>
        </p:blipFill>
        <p:spPr bwMode="auto">
          <a:xfrm>
            <a:off x="735013" y="4062413"/>
            <a:ext cx="180975" cy="190500"/>
          </a:xfrm>
          <a:prstGeom prst="rect">
            <a:avLst/>
          </a:prstGeom>
          <a:noFill/>
          <a:ln w="9525">
            <a:noFill/>
            <a:miter lim="800000"/>
            <a:headEnd/>
            <a:tailEnd/>
          </a:ln>
        </p:spPr>
      </p:pic>
      <p:pic>
        <p:nvPicPr>
          <p:cNvPr id="132101" name="图片 6" descr="textimage41.jpeg"/>
          <p:cNvPicPr>
            <a:picLocks noChangeAspect="1"/>
          </p:cNvPicPr>
          <p:nvPr/>
        </p:nvPicPr>
        <p:blipFill>
          <a:blip r:embed="rId3"/>
          <a:srcRect/>
          <a:stretch>
            <a:fillRect/>
          </a:stretch>
        </p:blipFill>
        <p:spPr bwMode="auto">
          <a:xfrm>
            <a:off x="542925" y="5457825"/>
            <a:ext cx="180975" cy="190500"/>
          </a:xfrm>
          <a:prstGeom prst="rect">
            <a:avLst/>
          </a:prstGeom>
          <a:noFill/>
          <a:ln w="9525">
            <a:noFill/>
            <a:miter lim="800000"/>
            <a:headEnd/>
            <a:tailEnd/>
          </a:ln>
        </p:spPr>
      </p:pic>
    </p:spTree>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中的贡献。答题区间在第3段“为此”至“重庆市郊重要城镇”,共两句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话,第一句话是说北碚乡村建设的蓝图及作用,第二句话是说取得的成就。</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概括这三个方面,即可得出答案。</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①关心国家前途、民族命运的爱国者:提出“服务社会、便利</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人群、开发产业、富强国家”的强国宏愿,动员民生公司员工英勇抗战。</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②脚踏实地、勇于实践的实干家:创办民生实业公司,致力于北碚乡村建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设。③具有现代意识的改革家:认为建设现代国家的基本要求是建立良好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秩序,注重基础建设,提高人民文化生活水平。④目标高远、不懈追求的理</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想主义者:把实现个人理想与改造社会有机结合起来。(答出一点给2分,答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出两点给5分,答出3点给8分;给满8分为止。意思答对即可。如有其他答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案,可根据观点明确、理由充分、论述合理的程度,酌情给分)</a:t>
            </a:r>
            <a:endParaRPr lang="zh-CN" altLang="en-US">
              <a:latin typeface="+mn-lt"/>
              <a:ea typeface="+mn-ea"/>
            </a:endParaRPr>
          </a:p>
        </p:txBody>
      </p:sp>
      <p:pic>
        <p:nvPicPr>
          <p:cNvPr id="134146" name="图片 3" descr="textimage42.jpeg"/>
          <p:cNvPicPr>
            <a:picLocks noChangeAspect="1"/>
          </p:cNvPicPr>
          <p:nvPr/>
        </p:nvPicPr>
        <p:blipFill>
          <a:blip r:embed="rId3"/>
          <a:srcRect/>
          <a:stretch>
            <a:fillRect/>
          </a:stretch>
        </p:blipFill>
        <p:spPr bwMode="auto">
          <a:xfrm>
            <a:off x="735013" y="2667000"/>
            <a:ext cx="180975" cy="190500"/>
          </a:xfrm>
          <a:prstGeom prst="rect">
            <a:avLst/>
          </a:prstGeom>
          <a:noFill/>
          <a:ln w="9525">
            <a:noFill/>
            <a:miter lim="800000"/>
            <a:headEnd/>
            <a:tailEnd/>
          </a:ln>
        </p:spPr>
      </p:pic>
    </p:spTree>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解答此题要明确各部分内容所体现出的卢作孚的可贵品质。第1</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段写卢作孚的民生公司的发展壮大,体现其实干家和爱国者的一面;第2段</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写他指挥的抗战运输,体现其爱国者的一面;第3段写他在北碚乡村建设中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的贡献,体现其实干和改革精神。相关链接①体现了他人生价值的取向—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—个人追求与改造社会结合;相关链接②③体现其高远的人生目标。然后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根据各部分内容分类概括。</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820" kern="0" spc="14579"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a:latin typeface="+mn-lt"/>
              <a:ea typeface="+mn-ea"/>
            </a:endParaRPr>
          </a:p>
        </p:txBody>
      </p:sp>
      <p:pic>
        <p:nvPicPr>
          <p:cNvPr id="136194" name="图片 3" descr="textimage43.jpeg"/>
          <p:cNvPicPr>
            <a:picLocks noChangeAspect="1"/>
          </p:cNvPicPr>
          <p:nvPr/>
        </p:nvPicPr>
        <p:blipFill>
          <a:blip r:embed="rId3"/>
          <a:srcRect/>
          <a:stretch>
            <a:fillRect/>
          </a:stretch>
        </p:blipFill>
        <p:spPr bwMode="auto">
          <a:xfrm>
            <a:off x="542925" y="1271588"/>
            <a:ext cx="180975" cy="190500"/>
          </a:xfrm>
          <a:prstGeom prst="rect">
            <a:avLst/>
          </a:prstGeom>
          <a:noFill/>
          <a:ln w="9525">
            <a:noFill/>
            <a:miter lim="800000"/>
            <a:headEnd/>
            <a:tailEnd/>
          </a:ln>
        </p:spPr>
      </p:pic>
    </p:spTree>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表格 2"/>
          <p:cNvGraphicFramePr>
            <a:graphicFrameLocks noGrp="1"/>
          </p:cNvGraphicFramePr>
          <p:nvPr/>
        </p:nvGraphicFramePr>
        <p:xfrm>
          <a:off x="720725" y="1260475"/>
          <a:ext cx="7740650" cy="1365250"/>
        </p:xfrm>
        <a:graphic>
          <a:graphicData uri="http://schemas.openxmlformats.org/drawingml/2006/table">
            <a:tbl>
              <a:tblPr/>
              <a:tblGrid>
                <a:gridCol w="967500"/>
                <a:gridCol w="967500"/>
                <a:gridCol w="967500"/>
                <a:gridCol w="967500"/>
                <a:gridCol w="967500"/>
                <a:gridCol w="967500"/>
                <a:gridCol w="967500"/>
                <a:gridCol w="967500"/>
              </a:tblGrid>
              <a:tr h="670252">
                <a:tc rowSpan="2" gridSpan="2">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年　份</a:t>
                      </a:r>
                    </a:p>
                  </a:txBody>
                  <a:tcPr marL="45720" marR="45720"/>
                </a:tc>
                <a:tc rowSpan="2" hMerge="1">
                  <a:txBody>
                    <a:bodyPr/>
                    <a:lstStyle/>
                    <a:p>
                      <a:pPr eaLnBrk="0" latinLnBrk="1" hangingPunct="0"/>
                      <a:r>
                        <a:t/>
                      </a:r>
                      <a:br/>
                      <a:endParaRPr/>
                    </a:p>
                  </a:txBody>
                  <a:tcPr marL="45720" marR="45720"/>
                </a:tc>
                <a:tc rowSpan="2">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题量</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题型</a:t>
                      </a:r>
                    </a:p>
                  </a:txBody>
                  <a:tcPr marL="45720" marR="45720"/>
                </a:tc>
                <a:tc rowSpan="2">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分</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值</a:t>
                      </a:r>
                    </a:p>
                  </a:txBody>
                  <a:tcPr marL="45720" marR="45720"/>
                </a:tc>
                <a:tc gridSpan="4">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考查角度</a:t>
                      </a:r>
                    </a:p>
                  </a:txBody>
                  <a:tcPr marL="45720" marR="45720"/>
                </a:tc>
                <a:tc hMerge="1">
                  <a:txBody>
                    <a:bodyPr/>
                    <a:lstStyle/>
                    <a:p>
                      <a:pPr eaLnBrk="0" latinLnBrk="1" hangingPunct="0"/>
                      <a:r>
                        <a:t/>
                      </a:r>
                      <a:br/>
                      <a:endParaRPr/>
                    </a:p>
                  </a:txBody>
                  <a:tcPr marL="45720" marR="45720"/>
                </a:tc>
                <a:tc hMerge="1">
                  <a:txBody>
                    <a:bodyPr/>
                    <a:lstStyle/>
                    <a:p>
                      <a:pPr eaLnBrk="0" latinLnBrk="1" hangingPunct="0"/>
                      <a:r>
                        <a:t/>
                      </a:r>
                      <a:br/>
                      <a:endParaRPr/>
                    </a:p>
                  </a:txBody>
                  <a:tcPr marL="45720" marR="45720"/>
                </a:tc>
                <a:tc hMerge="1">
                  <a:txBody>
                    <a:bodyPr/>
                    <a:lstStyle/>
                    <a:p>
                      <a:pPr eaLnBrk="0" latinLnBrk="1" hangingPunct="0"/>
                      <a:r>
                        <a:t/>
                      </a:r>
                      <a:br/>
                      <a:endParaRPr/>
                    </a:p>
                  </a:txBody>
                  <a:tcPr marL="45720" marR="45720"/>
                </a:tc>
              </a:tr>
              <a:tr h="694368">
                <a:tc gridSpan="2" vMerge="1">
                  <a:txBody>
                    <a:bodyPr/>
                    <a:lstStyle/>
                    <a:p>
                      <a:pPr eaLnBrk="0" latinLnBrk="1" hangingPunct="0"/>
                      <a:r>
                        <a:t/>
                      </a:r>
                      <a:br/>
                      <a:endParaRPr/>
                    </a:p>
                  </a:txBody>
                  <a:tcPr marL="45720" marR="45720"/>
                </a:tc>
                <a:tc hMerge="1" v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c vMerge="1">
                  <a:txBody>
                    <a:bodyPr/>
                    <a:lstStyle/>
                    <a:p>
                      <a:pPr eaLnBrk="0" latinLnBrk="1" hangingPunct="0"/>
                      <a:r>
                        <a:t/>
                      </a:r>
                      <a:br/>
                      <a:endParaRP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筛选并整</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合信息</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分析</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概括</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分析文体</a:t>
                      </a:r>
                    </a:p>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基本特征</a:t>
                      </a:r>
                    </a:p>
                  </a:txBody>
                  <a:tcPr marL="45720" marR="45720"/>
                </a:tc>
                <a:tc>
                  <a:txBody>
                    <a:bodyPr/>
                    <a:lstStyle/>
                    <a:p>
                      <a:pPr eaLnBrk="0" latinLnBrk="1" hangingPunct="0">
                        <a:lnSpc>
                          <a:spcPct val="150000"/>
                        </a:lnSpc>
                        <a:spcBef>
                          <a:spcPts val="0"/>
                        </a:spcBef>
                      </a:pPr>
                      <a:r>
                        <a:rPr lang="zh-CN" altLang="en-US" sz="1190" kern="0" dirty="0" smtClean="0">
                          <a:solidFill>
                            <a:srgbClr val="000000"/>
                          </a:solidFill>
                          <a:latin typeface="Times New Roman" pitchFamily="65" charset="-122"/>
                          <a:ea typeface="宋体" pitchFamily="65" charset="-122"/>
                        </a:rPr>
                        <a:t>探究</a:t>
                      </a:r>
                    </a:p>
                  </a:txBody>
                  <a:tcPr marL="45720" marR="45720"/>
                </a:tc>
              </a:tr>
            </a:tbl>
          </a:graphicData>
        </a:graphic>
      </p:graphicFrame>
      <p:pic>
        <p:nvPicPr>
          <p:cNvPr id="138261" name="图片 4" descr="textimage20.jpeg"/>
          <p:cNvPicPr>
            <a:picLocks noChangeAspect="1"/>
          </p:cNvPicPr>
          <p:nvPr/>
        </p:nvPicPr>
        <p:blipFill>
          <a:blip r:embed="rId3"/>
          <a:srcRect/>
          <a:stretch>
            <a:fillRect/>
          </a:stretch>
        </p:blipFill>
        <p:spPr bwMode="auto">
          <a:xfrm>
            <a:off x="571500" y="704850"/>
            <a:ext cx="1357313" cy="381000"/>
          </a:xfrm>
          <a:prstGeom prst="rect">
            <a:avLst/>
          </a:prstGeom>
          <a:noFill/>
          <a:ln w="9525">
            <a:noFill/>
            <a:miter lim="800000"/>
            <a:headEnd/>
            <a:tailEnd/>
          </a:ln>
        </p:spPr>
      </p:pic>
      <p:graphicFrame>
        <p:nvGraphicFramePr>
          <p:cNvPr id="4" name="表格 2"/>
          <p:cNvGraphicFramePr>
            <a:graphicFrameLocks noGrp="1"/>
          </p:cNvGraphicFramePr>
          <p:nvPr/>
        </p:nvGraphicFramePr>
        <p:xfrm>
          <a:off x="701675" y="2633663"/>
          <a:ext cx="7740650" cy="3817937"/>
        </p:xfrm>
        <a:graphic>
          <a:graphicData uri="http://schemas.openxmlformats.org/drawingml/2006/table">
            <a:tbl>
              <a:tblPr/>
              <a:tblGrid>
                <a:gridCol w="966788"/>
                <a:gridCol w="968375"/>
                <a:gridCol w="966787"/>
                <a:gridCol w="968375"/>
                <a:gridCol w="966788"/>
                <a:gridCol w="968375"/>
                <a:gridCol w="966787"/>
                <a:gridCol w="968375"/>
              </a:tblGrid>
              <a:tr h="1722438">
                <a:tc rowSpan="2">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2015</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卷Ⅰ</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6">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1道</a:t>
                      </a:r>
                    </a:p>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客观</a:t>
                      </a:r>
                    </a:p>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题,</a:t>
                      </a:r>
                    </a:p>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3道</a:t>
                      </a:r>
                    </a:p>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主观</a:t>
                      </a:r>
                    </a:p>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题</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rowSpan="6">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25</a:t>
                      </a:r>
                    </a:p>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分</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19100">
                <a:tc vMerge="1">
                  <a:txBody>
                    <a:bodyPr/>
                    <a:lstStyle/>
                    <a:p>
                      <a:endParaRPr lang="zh-CN" altLang="en-US"/>
                    </a:p>
                  </a:txBody>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卷Ⅱ</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 </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19100">
                <a:tc rowSpan="2">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2014</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卷Ⅰ</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 </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19100">
                <a:tc vMerge="1">
                  <a:txBody>
                    <a:bodyPr/>
                    <a:lstStyle/>
                    <a:p>
                      <a:endParaRPr lang="zh-CN" altLang="en-US"/>
                    </a:p>
                  </a:txBody>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卷Ⅱ</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 </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19100">
                <a:tc rowSpan="2">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2013</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卷Ⅰ</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 </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r h="419100">
                <a:tc vMerge="1">
                  <a:txBody>
                    <a:bodyPr/>
                    <a:lstStyle/>
                    <a:p>
                      <a:endParaRPr lang="zh-CN" altLang="en-US"/>
                    </a:p>
                  </a:txBody>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卷Ⅱ</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vMerge="1">
                  <a:txBody>
                    <a:bodyPr/>
                    <a:lstStyle/>
                    <a:p>
                      <a:endParaRPr lang="zh-CN" altLang="en-US"/>
                    </a:p>
                  </a:txBody>
                  <a:tcPr/>
                </a:tc>
                <a:tc vMerge="1">
                  <a:txBody>
                    <a:bodyPr/>
                    <a:lstStyle/>
                    <a:p>
                      <a:endParaRPr lang="zh-CN" altLang="en-US"/>
                    </a:p>
                  </a:txBody>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 </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0" fontAlgn="base" latinLnBrk="1" hangingPunct="0">
                        <a:lnSpc>
                          <a:spcPct val="150000"/>
                        </a:lnSpc>
                        <a:spcBef>
                          <a:spcPct val="0"/>
                        </a:spcBef>
                        <a:spcAft>
                          <a:spcPct val="0"/>
                        </a:spcAft>
                        <a:buClrTx/>
                        <a:buSzTx/>
                        <a:buFontTx/>
                        <a:buNone/>
                        <a:tabLst/>
                      </a:pPr>
                      <a:r>
                        <a:rPr kumimoji="0" lang="zh-CN" altLang="en-US" sz="1100" b="0" i="0" u="none" strike="noStrike" cap="none" normalizeH="0" baseline="0" smtClean="0">
                          <a:ln>
                            <a:noFill/>
                          </a:ln>
                          <a:solidFill>
                            <a:srgbClr val="000000"/>
                          </a:solidFill>
                          <a:effectLst/>
                          <a:latin typeface="Times New Roman" pitchFamily="18" charset="0"/>
                          <a:ea typeface="宋体" charset="-122"/>
                        </a:rPr>
                        <a:t>√</a:t>
                      </a:r>
                    </a:p>
                  </a:txBody>
                  <a:tcPr marL="45720" marR="45720" horzOverflow="overflow">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一、从选材上看,人物传记是试题考查的热点体裁;选文既体现时代特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色,又注重文本所具有的实用价值。如传记类文本阅读的传主都是有高远</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追求和高尚情怀的正面形象。</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二、从选文上看,选文的文体特征和主要表现手法均十分典型,利于考生对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高考新设文体文章的把握,这就要求我们把握传记等文体的特点。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三、从题型和分值上看,主观题和客观题相结合,形式灵活多样,共四题,25</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分:第一题是五选二的客观选择题,5分;第二、三题是主观简答题,每题6分;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第四题是探究题,8分。</a:t>
            </a:r>
            <a:endParaRPr lang="zh-CN" altLang="en-US" dirty="0">
              <a:latin typeface="+mn-lt"/>
              <a:ea typeface="+mn-ea"/>
            </a:endParaRPr>
          </a:p>
        </p:txBody>
      </p:sp>
    </p:spTree>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四、从考查内容看,涉及对语句的理解、信息筛选、文意把握、分析概括</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作者观点态度等能力的考查。鉴赏评价、探究试题备受青睐。鉴赏评价</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侧重就文本特点进行考查并有所拓展,而探究题设题的点和面均进一步拓</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展。探究题主要是评价传记的主要观点、基本倾向以及产生的社会价值</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和影响。</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五、从考查重点看,这类试题注重知识能力的迁移。实用类文本阅读是从</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实用类文本的文体角度命题,但它考查的仍是文学类文本阅读必考的一些</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能力。所以复习实用类文本,也可加强文学类文本阅读必考的一些能力。</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当然我们也可以借用文学类文本阅读的一些方法来做实用类文本的题</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目。</a:t>
            </a:r>
            <a:endParaRPr lang="zh-CN" altLang="en-US">
              <a:latin typeface="+mn-lt"/>
              <a:ea typeface="+mn-ea"/>
            </a:endParaRPr>
          </a:p>
        </p:txBody>
      </p:sp>
    </p:spTree>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14463"/>
            <a:ext cx="8505825" cy="5221287"/>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一、整体把握,紧抓文体特征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浏览全文,整体阅读,注意抓三个方面:一是要有文体特征意识(传记等的文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体特征);二是要有思路分析意识(边读边概括各段落意思及段与段之间的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关系);三是要有寻找中心句意识(每段的中心句,特别是文章的开头、结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尾、过渡句以及标题)。然后串起来理解,从而把握文章的思想主题。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传记属于应用文体,同时兼具真实性和文学性特点:真实是传记的最大特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征,不允许虚构;传记又不同于一般的历史记录,除了真实记录外,还必须具</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有感人的力量。语言朴实,人物刻画多用白描。阅读传记要注意以下几点: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1.了解传记的有关知识,体会传记与小说、散文等文体的区别;</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2.抓住文中叙事和描写中展示出的人物个性,把握主人公复杂的思想情感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和精神品质;</a:t>
            </a:r>
            <a:endParaRPr lang="zh-CN" altLang="en-US" dirty="0">
              <a:latin typeface="+mn-lt"/>
              <a:ea typeface="+mn-ea"/>
            </a:endParaRPr>
          </a:p>
        </p:txBody>
      </p:sp>
      <p:grpSp>
        <p:nvGrpSpPr>
          <p:cNvPr id="144386" name="组合 3"/>
          <p:cNvGrpSpPr>
            <a:grpSpLocks/>
          </p:cNvGrpSpPr>
          <p:nvPr/>
        </p:nvGrpSpPr>
        <p:grpSpPr bwMode="auto">
          <a:xfrm>
            <a:off x="3571875" y="776288"/>
            <a:ext cx="2000250" cy="614362"/>
            <a:chOff x="3571875" y="1314450"/>
            <a:chExt cx="2000250" cy="613584"/>
          </a:xfrm>
        </p:grpSpPr>
        <p:sp>
          <p:nvSpPr>
            <p:cNvPr id="5" name="对角圆角矩形 4"/>
            <p:cNvSpPr/>
            <p:nvPr/>
          </p:nvSpPr>
          <p:spPr>
            <a:xfrm>
              <a:off x="3571875" y="1314450"/>
              <a:ext cx="2000250" cy="561263"/>
            </a:xfrm>
            <a:prstGeom prst="round2DiagRect">
              <a:avLst/>
            </a:prstGeom>
            <a:solidFill>
              <a:srgbClr val="AA6496"/>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endParaRPr lang="zh-CN" altLang="en-US">
                <a:ln>
                  <a:solidFill>
                    <a:srgbClr val="00B0F0"/>
                  </a:solidFill>
                </a:ln>
              </a:endParaRPr>
            </a:p>
          </p:txBody>
        </p:sp>
        <p:sp>
          <p:nvSpPr>
            <p:cNvPr id="144388" name="TextBox 9"/>
            <p:cNvSpPr txBox="1">
              <a:spLocks noChangeArrowheads="1"/>
            </p:cNvSpPr>
            <p:nvPr/>
          </p:nvSpPr>
          <p:spPr bwMode="auto">
            <a:xfrm>
              <a:off x="3638550" y="1343259"/>
              <a:ext cx="1857376" cy="584775"/>
            </a:xfrm>
            <a:prstGeom prst="rect">
              <a:avLst/>
            </a:prstGeom>
            <a:noFill/>
            <a:ln w="9525">
              <a:noFill/>
              <a:miter lim="800000"/>
              <a:headEnd/>
              <a:tailEnd/>
            </a:ln>
          </p:spPr>
          <p:txBody>
            <a:bodyPr>
              <a:spAutoFit/>
            </a:bodyPr>
            <a:lstStyle/>
            <a:p>
              <a:pPr algn="ctr" fontAlgn="t"/>
              <a:r>
                <a:rPr lang="zh-CN" altLang="en-US" sz="3200" b="1">
                  <a:solidFill>
                    <a:schemeClr val="bg1"/>
                  </a:solidFill>
                  <a:latin typeface="黑体" pitchFamily="49" charset="-122"/>
                  <a:ea typeface="黑体" pitchFamily="49" charset="-122"/>
                </a:rPr>
                <a:t>考点突破</a:t>
              </a:r>
            </a:p>
          </p:txBody>
        </p:sp>
      </p:gr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1339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3.对时间性较强的传记,可列表整理文章思路;</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4.评传中要注意作者的情感倾向和直接评价。</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二、认真审题,捕捉重要信息</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题干的设置通常包含三个方面的内容</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创设情境、设问角度和命题意图。</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前两者是显性的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后者则是隐性的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但却又是最为关键的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它直接关系到答</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题的方向</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与命题意图吻合的答案才是正确的</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要努力通过题干去揣摩命题</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的意图。这就要求我们认真审题</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准确地捕捉信息。在把握了作品的思想</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情感后</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一定要通读所有的试题</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并把几道试题联系起来思考</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和主题联系</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起来思考</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分析命题者要考查的内容。这样解答起来可能就能做到答其所</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需、答其所望。从题干中求启示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寻求解题的突破口</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确保准确答题。题干</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具有以下作用</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暗示答题区域</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暗示答题思路</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暗示答题方法</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暗示答案本</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身。</a:t>
            </a:r>
            <a:endParaRPr lang="zh-CN" altLang="en-US" dirty="0">
              <a:latin typeface="+mn-lt"/>
              <a:ea typeface="+mn-ea"/>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这时是1940年左右,中国正在艰苦抗战,我只身独处,住在四川乐山的郊区,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每周得进城到学校上课,生活也很艰苦。家乡已经陷落了,妻室儿女,一家</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八口,正在死亡线上挣扎。我决心把研读的各种传记作为范本,自己也写出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一本来。我写谁呢?我考虑了好久,最后决定写明代的张居正。第一,因为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他能把一个充满内忧外患的国家拯救出来,为垂亡的明王朝延长了七十年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的寿命。第二,因为他不顾个人的安危和世人的唾骂,终于完成历史赋予他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的使命。他不是没有缺点的,但是无论他有多大的缺点,他是唯一能够拯救</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那个时代的人物。</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(有删改)</a:t>
            </a:r>
            <a:endParaRPr lang="zh-CN" altLang="en-US" dirty="0">
              <a:latin typeface="+mn-lt"/>
              <a:ea typeface="+mn-ea"/>
            </a:endParaRPr>
          </a:p>
        </p:txBody>
      </p:sp>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213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三、确定答题区域,找准解题关键</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认真分析问题的指向,要准确地找到答题区域,要明确问题回答的角度,最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后要联系文章的主旨。此外答题时尽量借用作品中关键的词语。对照要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求,概括答题。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四、依据分值,揣摩得分要点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考生应有强烈的考试意识,应学会根据分值判断答题要点。每道问题后面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都标有它的分值,这一点最容易让人忽视。然而问题后的分值往往暗示着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得分点。忽视这一点,往往造成要点不全或答题啰唆。这就是我们常在答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题技巧上提到的“看分值答题”。一般情况下,分值4分,意味着其答案可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能包含两个要点或四个小点,答题时要尽可能分点列出;分值6分,意味着答</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案可能是三点,答题时要尽可能分成三点列出。但也不能千篇一律,要具体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情况具体分析。</a:t>
            </a:r>
            <a:endParaRPr lang="zh-CN" altLang="en-US" dirty="0">
              <a:latin typeface="+mn-lt"/>
              <a:ea typeface="+mn-ea"/>
            </a:endParaRPr>
          </a:p>
        </p:txBody>
      </p:sp>
    </p:spTree>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73551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五、分条作答,规范美观</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“规范作答”不能忘记的几个原则:①答案在文中(直接来源于文中或从文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中提炼);②选择并重组文中关键词句(注意原文表述角度与设问角度是否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一致);③分点分条作答(高考阅卷采点给分),答案要用序号标出,让阅卷者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对答案要点一目了然;④正楷书写,字迹工整。</a:t>
            </a:r>
            <a:endParaRPr lang="zh-CN" altLang="en-US" dirty="0">
              <a:latin typeface="+mn-lt"/>
              <a:ea typeface="+mn-ea"/>
            </a:endParaRPr>
          </a:p>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考点一　筛选并整合文中的信息</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所谓“信息”,就高考实用类文本阅读而言,并不是一般意义上的信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息,而是文章中最重要的信息。实用类文本中的这个“信息”往往表现为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文中现成的词语、句子,或者是藏在语句里面的深层含义,或者是在字里行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间的隐含的意义。</a:t>
            </a:r>
            <a:endParaRPr lang="zh-CN" altLang="en-US" dirty="0">
              <a:latin typeface="+mn-lt"/>
              <a:ea typeface="+mn-ea"/>
            </a:endParaRPr>
          </a:p>
        </p:txBody>
      </p:sp>
    </p:spTree>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所谓“筛选”,即确定对象,就是针对题干的要求及其提供的信息,对照语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言材料进行搜索阅读,查找题干信息与语言材料信息对应的信息源。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所谓“整合”,即调整组合所选信息,就是把筛选出的有用材料按要求分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类,用准确的语言把加工过的信息进行描述或总结概述。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文本类型不同,其所蕴含的信息也必然呈现出不同的特征,高考命题所关注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的信息重点也就有所区别。</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新闻,主要关注最具价值的动态;访谈,主要关注被访谈者所提及的知识、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观点和人生理念;报告,主要关注调查所获得的事实和结论;传记,主要关注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传主的性格特征、事迹、贡献、情感态度和价值观念等;科普文章,主要关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注科学新动态、新发现。</a:t>
            </a:r>
            <a:endParaRPr lang="zh-CN" altLang="en-US" dirty="0">
              <a:latin typeface="+mn-lt"/>
              <a:ea typeface="+mn-ea"/>
            </a:endParaRPr>
          </a:p>
        </p:txBody>
      </p:sp>
    </p:spTree>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筛选整合信息时,要充分尊重文本事实,必须完全排除自身主观因素的干</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扰,不以自己个人平素所获的知识取代文本事实,更不以自己个人的是非为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是非,筛选整合出来的信息相对于文本本身来说,必须是“原生态”的。尊</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重文本,应该是我们筛选整合信息时必须信守的原则。“筛选并整合文中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的信息”是深入阅读的基础,不管是欣赏还是探究,都必须以此为前提。</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    (2014辽宁,12&lt;2&gt;)阅读下面的文字,完成问题。(6分)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侯仁之:城市的知音</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①1932年,“一·二八淞沪抗战”以失败告终,20岁的侯仁之在苦闷中彷</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徨。弟弟侯硕之的一句话,让他下定决心放弃曾想从事的医学,投考历史专</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业。弟弟的那句话是:“学医,只能给个人看病。学历史,可给社会治病!”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这一年,侯仁之考取燕京大学历史专业。</a:t>
            </a:r>
            <a:endParaRPr lang="zh-CN" altLang="en-US">
              <a:latin typeface="+mn-lt"/>
              <a:ea typeface="+mn-ea"/>
            </a:endParaRPr>
          </a:p>
        </p:txBody>
      </p:sp>
    </p:spTree>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3292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②1937年抗战爆发后北平沦陷,燕京大学成为沟通沦陷区、解放区和大后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方的秘密通道。当时正在读研究生的侯仁之承担了将爱国学生送往解放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区或大后方的工作。抗战胜利一年后,侯仁之前往英国利物浦大学求学。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③在英国期间,侯仁之逐渐接受了历史地理学的理念。他意识到,沿革地理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存在明显的局限性。1949年,侯仁之学成归国,并将历史地理学引入中国。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从此,一个新的、科学的历史地理学学科逐步建立起来,侯仁之成为公认的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“中国历史地理学第一人”。</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④要搞好历史地理学的研究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大量的实地调查必不可少。在张家口考察期</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侯仁之发现一段长城与众不同。深感疑惑的侯仁之回来后立刻查资料</a:t>
            </a:r>
            <a:r>
              <a:rPr lang="en-US" altLang="zh-CN" kern="0" dirty="0">
                <a:solidFill>
                  <a:srgbClr val="000000"/>
                </a:solidFill>
                <a:latin typeface="Times New Roman" pitchFamily="65" charset="-122"/>
                <a:ea typeface="宋体" pitchFamily="65" charset="-122"/>
              </a:rPr>
              <a:t>,</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最终确认这是明后期沿着长城开设的“马市”。如今这种贸易已消失在</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历史中</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但却由遗留的建筑记录下来。从此</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他的研究兴趣由“历史”转向</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“地理”</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而野外考察和考古研究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也成为贯串他学术生涯的重要内容。</a:t>
            </a:r>
            <a:endParaRPr lang="zh-CN" altLang="en-US" dirty="0">
              <a:latin typeface="+mn-lt"/>
              <a:ea typeface="+mn-ea"/>
            </a:endParaRPr>
          </a:p>
        </p:txBody>
      </p:sp>
    </p:spTree>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674688"/>
            <a:ext cx="8505825" cy="59610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⑤1958年,侯仁之开始了沙漠研究。当时有人认为,沙漠地区不仅文献资料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少,而且调查访问都很困难,难以开展历史地理研究。侯仁之反驳道:“必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须勇敢打破旧传统,坚决走出小书房,跳出旧书堆。”此后数年,侯仁之多</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次奔赴西北沙漠进行考察。</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⑥</a:t>
            </a:r>
            <a:r>
              <a:rPr lang="en-US" altLang="zh-CN" kern="0" dirty="0">
                <a:solidFill>
                  <a:srgbClr val="000000"/>
                </a:solidFill>
                <a:latin typeface="Times New Roman" pitchFamily="65" charset="-122"/>
                <a:ea typeface="宋体" pitchFamily="65" charset="-122"/>
              </a:rPr>
              <a:t>1964</a:t>
            </a:r>
            <a:r>
              <a:rPr lang="zh-CN" altLang="en-US" kern="0" dirty="0">
                <a:solidFill>
                  <a:srgbClr val="000000"/>
                </a:solidFill>
                <a:latin typeface="Times New Roman" pitchFamily="65" charset="-122"/>
                <a:ea typeface="宋体" pitchFamily="65" charset="-122"/>
              </a:rPr>
              <a:t>年夏天</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侯仁之在陕北榆林附近的沙漠中考察统万城。统万城是</a:t>
            </a:r>
            <a:r>
              <a:rPr lang="en-US" altLang="zh-CN" kern="0" dirty="0">
                <a:solidFill>
                  <a:srgbClr val="000000"/>
                </a:solidFill>
                <a:latin typeface="Times New Roman" pitchFamily="65" charset="-122"/>
                <a:ea typeface="宋体" pitchFamily="65" charset="-122"/>
              </a:rPr>
              <a:t>5</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世纪一个少数民族小王朝的都城</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已在沙漠中沉寂了千年。经过细致的调</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查研究</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侯仁之得出结论</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统万城的沙化</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是人类不合理活动的结果。那时</a:t>
            </a:r>
            <a:r>
              <a:rPr lang="en-US" altLang="zh-CN" kern="0" dirty="0">
                <a:solidFill>
                  <a:srgbClr val="000000"/>
                </a:solidFill>
                <a:latin typeface="Times New Roman" pitchFamily="65" charset="-122"/>
                <a:ea typeface="宋体" pitchFamily="65" charset="-122"/>
              </a:rPr>
              <a:t>,</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人们普遍认为西北沙漠中很多古城被废弃是“大漠流沙”造成的。而侯</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仁之却证明</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这是“肤浅的广为流传的错误观点”</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人类活动才是造成沙化</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的主要原因。这直接为后来人们治理沙漠打下了认识基础</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侯仁之也因此</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成为“沙漠历史地理研究的先驱”。</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⑦在这次考察中</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侯仁之还纠正了一个普遍的说法</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榆林三迁</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即榆林因流</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沙侵袭而被迫三次南迁。侯仁之证实</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榆林不仅没有三迁</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反而在原址五次</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扩展。古城榆林终于明晰了自己的“身世”。</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5721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00" kern="0" dirty="0">
                <a:solidFill>
                  <a:srgbClr val="000000"/>
                </a:solidFill>
                <a:latin typeface="Times New Roman" pitchFamily="65" charset="-122"/>
                <a:ea typeface="宋体" pitchFamily="65" charset="-122"/>
              </a:rPr>
              <a:t>⑧在学术生涯中</a:t>
            </a:r>
            <a:r>
              <a:rPr lang="en-US" altLang="zh-CN" sz="2000" kern="0" dirty="0">
                <a:solidFill>
                  <a:srgbClr val="000000"/>
                </a:solidFill>
                <a:latin typeface="Times New Roman" pitchFamily="65" charset="-122"/>
                <a:ea typeface="宋体" pitchFamily="65" charset="-122"/>
              </a:rPr>
              <a:t>,</a:t>
            </a:r>
            <a:r>
              <a:rPr lang="zh-CN" altLang="en-US" sz="2000" kern="0" dirty="0">
                <a:solidFill>
                  <a:srgbClr val="000000"/>
                </a:solidFill>
                <a:latin typeface="Times New Roman" pitchFamily="65" charset="-122"/>
                <a:ea typeface="宋体" pitchFamily="65" charset="-122"/>
              </a:rPr>
              <a:t>侯仁之梳理过脉络的城市有很多。承德、临淄、邯郸、</a:t>
            </a:r>
            <a:r>
              <a:rPr lang="zh-CN" altLang="en-US" sz="2000" dirty="0">
                <a:latin typeface="+mn-lt"/>
                <a:ea typeface="+mn-ea"/>
              </a:rPr>
              <a:t/>
            </a:r>
            <a:br>
              <a:rPr lang="zh-CN" altLang="en-US" sz="2000" dirty="0">
                <a:latin typeface="+mn-lt"/>
                <a:ea typeface="+mn-ea"/>
              </a:rPr>
            </a:br>
            <a:r>
              <a:rPr lang="zh-CN" altLang="en-US" sz="2000" kern="0" dirty="0">
                <a:solidFill>
                  <a:srgbClr val="000000"/>
                </a:solidFill>
                <a:latin typeface="Times New Roman" pitchFamily="65" charset="-122"/>
                <a:ea typeface="宋体" pitchFamily="65" charset="-122"/>
              </a:rPr>
              <a:t>芜湖、敦煌</a:t>
            </a:r>
            <a:r>
              <a:rPr lang="en-US" altLang="zh-CN" sz="2000" kern="0" dirty="0">
                <a:solidFill>
                  <a:srgbClr val="000000"/>
                </a:solidFill>
                <a:latin typeface="黑体" pitchFamily="65" charset="-122"/>
                <a:ea typeface="宋体" pitchFamily="65" charset="-122"/>
              </a:rPr>
              <a:t>……</a:t>
            </a:r>
            <a:r>
              <a:rPr lang="zh-CN" altLang="en-US" sz="2000" kern="0" dirty="0">
                <a:solidFill>
                  <a:srgbClr val="000000"/>
                </a:solidFill>
                <a:latin typeface="Times New Roman" pitchFamily="65" charset="-122"/>
                <a:ea typeface="宋体" pitchFamily="65" charset="-122"/>
              </a:rPr>
              <a:t>在侯仁之的慧眼下</a:t>
            </a:r>
            <a:r>
              <a:rPr lang="en-US" altLang="zh-CN" sz="2000" kern="0" dirty="0">
                <a:solidFill>
                  <a:srgbClr val="000000"/>
                </a:solidFill>
                <a:latin typeface="Times New Roman" pitchFamily="65" charset="-122"/>
                <a:ea typeface="宋体" pitchFamily="65" charset="-122"/>
              </a:rPr>
              <a:t>,</a:t>
            </a:r>
            <a:r>
              <a:rPr lang="zh-CN" altLang="en-US" sz="2000" kern="0" dirty="0">
                <a:solidFill>
                  <a:srgbClr val="000000"/>
                </a:solidFill>
                <a:latin typeface="Times New Roman" pitchFamily="65" charset="-122"/>
                <a:ea typeface="宋体" pitchFamily="65" charset="-122"/>
              </a:rPr>
              <a:t>一个个城市的前世今生或者得以浮现</a:t>
            </a:r>
            <a:r>
              <a:rPr lang="zh-CN" altLang="en-US" sz="2012" kern="0" dirty="0">
                <a:solidFill>
                  <a:srgbClr val="000000"/>
                </a:solidFill>
                <a:latin typeface="Times New Roman" pitchFamily="65" charset="-122"/>
                <a:ea typeface="宋体" pitchFamily="65" charset="-122"/>
              </a:rPr>
              <a:t>或者更加丰满。他对许多城市做了深入的研究</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充满着热爱。对他而言</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北</a:t>
            </a:r>
            <a:r>
              <a:rPr lang="zh-CN" altLang="en-US" sz="2400" dirty="0">
                <a:latin typeface="+mn-lt"/>
                <a:ea typeface="+mn-ea"/>
              </a:rPr>
              <a:t/>
            </a:r>
            <a:br>
              <a:rPr lang="zh-CN" altLang="en-US" sz="2400" dirty="0">
                <a:latin typeface="+mn-lt"/>
                <a:ea typeface="+mn-ea"/>
              </a:rPr>
            </a:br>
            <a:r>
              <a:rPr lang="zh-CN" altLang="en-US" sz="2012" kern="0" dirty="0">
                <a:solidFill>
                  <a:srgbClr val="000000"/>
                </a:solidFill>
                <a:latin typeface="Times New Roman" pitchFamily="65" charset="-122"/>
                <a:ea typeface="宋体" pitchFamily="65" charset="-122"/>
              </a:rPr>
              <a:t>京有着更重要的意义。侯仁之曾说</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我对北京</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是知之愈深</a:t>
            </a:r>
            <a:r>
              <a:rPr lang="en-US" altLang="zh-CN" sz="2012" kern="0" dirty="0">
                <a:solidFill>
                  <a:srgbClr val="000000"/>
                </a:solidFill>
                <a:latin typeface="Times New Roman"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爱之弥坚。”</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⑨侯仁之在北京定居60年,为北京倾注了大量心血。比如有800多年历史</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的卢沟桥在20世纪80年代还是进京要道。卡车、拖拉机往来穿梭,卢沟桥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受损严重。侯仁之对此心急如焚。他写了《保护卢沟桥刻不容缓》一文,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发表在《北京日报》上。6天后,北京市政府决定,卢沟桥禁止机动车与兽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力车通行。如今,经过多次整修的卢沟桥已经得到妥善保护。侯仁之最为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人所知的壮举是保护莲花池。正是因为他的积极奔走,原本要建在莲花池</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上的北京西客站主楼东移了100米。“先有莲花池,后有北京城”,北京城</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的血脉得以保留。</a:t>
            </a:r>
            <a:endParaRPr lang="zh-CN" altLang="en-US" dirty="0">
              <a:latin typeface="+mn-lt"/>
              <a:ea typeface="+mn-ea"/>
            </a:endParaRP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428625" y="561975"/>
            <a:ext cx="8620125" cy="47164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⑩当然,与他的研究相比,这些事还只能算作“信手为之”。在几十年的学</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术生涯里,他以历史地理学的眼光,解决了北京城市起源、城址转移、城市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发展的特点及其客观规律等关键性问题。可以毫不夸张地说,如果没有侯</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仁之,人们可能无法充分解读北京的厚重和韵味。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(摘编自高毅哲《侯仁之:城市的知音》)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侯仁之被称为“城市的知音”,这在文中体现在哪些方面?请结合文本简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要分析。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①作为一位历史地理学家,侯仁之对北京等城市充满热爱;②侯仁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之对榆林、承德、北京等许多城市进行了深入的研究,发现了它们被埋没</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的历史;③侯仁之积极参与城市保护工作。</a:t>
            </a:r>
            <a:endParaRPr lang="zh-CN" altLang="en-US" dirty="0">
              <a:latin typeface="+mn-lt"/>
              <a:ea typeface="+mn-ea"/>
            </a:endParaRPr>
          </a:p>
        </p:txBody>
      </p:sp>
      <p:pic>
        <p:nvPicPr>
          <p:cNvPr id="162818" name="图片 3" descr="textimage46.jpeg"/>
          <p:cNvPicPr>
            <a:picLocks noChangeAspect="1"/>
          </p:cNvPicPr>
          <p:nvPr/>
        </p:nvPicPr>
        <p:blipFill>
          <a:blip r:embed="rId3"/>
          <a:srcRect/>
          <a:stretch>
            <a:fillRect/>
          </a:stretch>
        </p:blipFill>
        <p:spPr bwMode="auto">
          <a:xfrm>
            <a:off x="438150" y="3956050"/>
            <a:ext cx="180975" cy="190500"/>
          </a:xfrm>
          <a:prstGeom prst="rect">
            <a:avLst/>
          </a:prstGeom>
          <a:noFill/>
          <a:ln w="9525">
            <a:noFill/>
            <a:miter lim="800000"/>
            <a:headEnd/>
            <a:tailEnd/>
          </a:ln>
        </p:spPr>
      </p:pic>
      <p:sp>
        <p:nvSpPr>
          <p:cNvPr id="4" name="TextBox 2"/>
          <p:cNvSpPr txBox="1"/>
          <p:nvPr/>
        </p:nvSpPr>
        <p:spPr>
          <a:xfrm>
            <a:off x="428625" y="5064125"/>
            <a:ext cx="8643938" cy="13922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629" kern="0" spc="-204"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筛选⑧⑨两个段落,分析侯仁之与城市的关系。从第⑧段中提炼出“对许多城市做了深入的研究,充满着热爱”“我对北京,是知之愈深,爱之弥坚”;第⑨段通过他对卢沟桥、莲花池所做的努力反映出他积极参与城市保护。</a:t>
            </a:r>
            <a:endParaRPr lang="zh-CN" altLang="en-US" dirty="0">
              <a:latin typeface="+mn-lt"/>
              <a:ea typeface="+mn-ea"/>
            </a:endParaRPr>
          </a:p>
        </p:txBody>
      </p:sp>
      <p:pic>
        <p:nvPicPr>
          <p:cNvPr id="162820" name="图片 3" descr="textimage47.jpeg"/>
          <p:cNvPicPr>
            <a:picLocks noChangeAspect="1"/>
          </p:cNvPicPr>
          <p:nvPr/>
        </p:nvPicPr>
        <p:blipFill>
          <a:blip r:embed="rId3"/>
          <a:srcRect/>
          <a:stretch>
            <a:fillRect/>
          </a:stretch>
        </p:blipFill>
        <p:spPr bwMode="auto">
          <a:xfrm>
            <a:off x="442913" y="5197475"/>
            <a:ext cx="180975" cy="190500"/>
          </a:xfrm>
          <a:prstGeom prst="rect">
            <a:avLst/>
          </a:prstGeom>
          <a:noFill/>
          <a:ln w="9525">
            <a:noFill/>
            <a:miter lim="800000"/>
            <a:headEnd/>
            <a:tailEnd/>
          </a:ln>
        </p:spPr>
      </p:pic>
      <p:sp>
        <p:nvSpPr>
          <p:cNvPr id="6" name="矩形 5"/>
          <p:cNvSpPr/>
          <p:nvPr/>
        </p:nvSpPr>
        <p:spPr>
          <a:xfrm>
            <a:off x="0" y="3849688"/>
            <a:ext cx="9144000" cy="2571750"/>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auto">
              <a:spcBef>
                <a:spcPts val="0"/>
              </a:spcBef>
              <a:spcAft>
                <a:spcPts val="0"/>
              </a:spcAft>
              <a:defRPr/>
            </a:pPr>
            <a:r>
              <a:rPr lang="en-US" altLang="zh-CN"/>
              <a:t>t</a:t>
            </a:r>
            <a:endParaRPr lang="zh-CN" altLang="en-US" dirty="0"/>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8736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1.读懂题干,明确题干指向。命题者要求考生归纳、整理、概括文中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的信息和内容,必然会给出一定的信息提示,这样的信息提示就是考生要把</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握的“内容”,是考生完成本道题的基础。所以要审读题干,明确方向。</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2.细察语境,确定答题区间。把命题所涉及的内容放回原文中,找准相关的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信息区间,还要认真探索相关信息区间的前后文,看清是否有与其并列、承</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接或递进等关系的语句、段落。</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3.依分分点,善用文中词句。高考阅卷按照“采点给分”的方式。另外,组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织答案时还要善用文中的关键词句,但不宜一字不差地摘录原文,而应该严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格紧扣题干要求,将题干要求与文中的已知信息重新进行组合,使之成为全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面、凝练、流畅而且</a:t>
            </a:r>
            <a:endParaRPr lang="zh-CN" altLang="en-US">
              <a:latin typeface="+mn-lt"/>
              <a:ea typeface="+mn-ea"/>
            </a:endParaRPr>
          </a:p>
        </p:txBody>
      </p:sp>
      <p:pic>
        <p:nvPicPr>
          <p:cNvPr id="164866" name="图片 3" descr="textimage48.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切合要求的答案。一般来说,答案中涉及的一些关键词语、句子就在原文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中,考生应抓住这些重要的词句,进行有效的提取、重组。如果抛弃文中的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重要词句不用,完全用自己的话去回答,绝对是不明智的做法。当然,也要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特别防止过度答题,即考生因怕漏掉答题要点而信奉“多答比少答好”的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原则,以致出现写出的答案让阅卷老师“二次筛选”的情况。</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4.掌握筛选并整合信息题的常见方法。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(1)分层法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“分层法”是筛选整合信息题中广泛应用的一种方法。使用这种方法解</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题的步骤是:首先给段落划分层次,概括层意;然后分层合并,连缀语句。</a:t>
            </a:r>
            <a:endParaRPr lang="zh-CN" altLang="en-US" dirty="0">
              <a:latin typeface="+mn-lt"/>
              <a:ea typeface="+mn-ea"/>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76288"/>
            <a:ext cx="8505825" cy="5110162"/>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相关链接</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①自传和传人,本是性质类似的著述,除了因为作者立场的不同,因而有必</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要的区别以外,原来没有很大的差异。但是在西洋文学里,常会发生分类的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麻烦。我们则传叙二字连用指明同类的文学。同时因为古代的用法,传人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曰传,自叙曰叙,这种分别的观念,是一种原有的观念,所以传叙文学,包括</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叙、传在内,丝毫不感觉牵强。</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(朱东润《关于传叙文学的几个名词》)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②朱先生确是有儒家风度的学者,一身正气,因此他所选择的传主对象,差</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不多都是关心国计民生的有为之士。他强调关切现实,拯救危亡,尊崇气节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与品格。这都是可以理解的。</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(傅璇琮《理性的思索和情感的倾注——读朱东润先生史传文学随想》)</a:t>
            </a:r>
            <a:endParaRPr lang="zh-CN" altLang="en-US" dirty="0">
              <a:latin typeface="+mn-lt"/>
              <a:ea typeface="+mn-ea"/>
            </a:endParaRPr>
          </a:p>
        </p:txBody>
      </p:sp>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71633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(2)摘取法</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需要归纳的内容往往是段落中的主要词语或句子。这些重要的词语往往</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嵌在主要语句中,重要的句子又常常出现在文章的首尾或中间。归纳时把</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这些词语或句子摘录出来,任务也就基本完成了。</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(3)合取法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需要归纳的内容往往不是一个方面,事实上语段也的确说了不止一个意思,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依据要求,所表达的意思不能遗漏。这时最好的方法,就是将有关的两个或</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两个以上的意思分别摘取出来并组合在一起。</a:t>
            </a:r>
            <a:endParaRPr lang="zh-CN" altLang="en-US" dirty="0">
              <a:latin typeface="+mn-lt"/>
              <a:ea typeface="+mn-ea"/>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919163"/>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(4)舍取法</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一是需要归纳的内容本身有主次之分,而命题人只要求概括回答其要点,如</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果主次不分,全盘托出,便不符合命题要求;二是文段中所说的内容复杂,而</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命题人只要求考生回答某一方面,如果不加辨别,把文段内容都概括进去,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就是不合要求的。无论是何种情况,都要根据题干要求,做出舍或取的决</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定。</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(5)复取法</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这是相对于前面几种方法而言的。所谓复取法,是指在归纳过程中要运用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到多种方法,或归纳时要借助辨别、筛选、参照、分析等多种思维方式,要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一层一层、一级一级反复提取,不断提炼,才能达到要求。</a:t>
            </a:r>
            <a:endParaRPr lang="zh-CN" altLang="en-US" dirty="0">
              <a:latin typeface="+mn-lt"/>
              <a:ea typeface="+mn-ea"/>
            </a:endParaRP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(2015河北邯郸质检)阅读下面的文字,完成问题。(12分)</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中国航天事业先行者赵九章</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高 睿</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1907年10月15日,在古城河南开封一户原籍浙江湖州的中医世家,一个男婴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呱呱诞生了,他就是赵九章。幼年的赵九章,在私塾中以“天行健,君子以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自强不息”作为自己的座右铭,勉励自己发奋读书,立志长大以后要成为国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家的栋梁。1919年五四运动爆发以后,轰轰烈烈的革命运动对赵九章的思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想影响很大,少年赵九章不仅因此开阔了眼界,增长了见识,并且产生了忧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国忧民的思想。他放弃了学习文学的初衷而改学科学,以“科学救国”的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远大抱负为己任。</a:t>
            </a:r>
            <a:endParaRPr lang="zh-CN" altLang="en-US" dirty="0">
              <a:latin typeface="+mn-lt"/>
              <a:ea typeface="+mn-ea"/>
            </a:endParaRPr>
          </a:p>
        </p:txBody>
      </p:sp>
      <p:pic>
        <p:nvPicPr>
          <p:cNvPr id="173058" name="图片 3" descr="textimage49.jpeg"/>
          <p:cNvPicPr>
            <a:picLocks noChangeAspect="1"/>
          </p:cNvPicPr>
          <p:nvPr/>
        </p:nvPicPr>
        <p:blipFill>
          <a:blip r:embed="rId3"/>
          <a:srcRect/>
          <a:stretch>
            <a:fillRect/>
          </a:stretch>
        </p:blipFill>
        <p:spPr bwMode="auto">
          <a:xfrm>
            <a:off x="519113" y="1295400"/>
            <a:ext cx="123825" cy="200025"/>
          </a:xfrm>
          <a:prstGeom prst="rect">
            <a:avLst/>
          </a:prstGeom>
          <a:noFill/>
          <a:ln w="9525">
            <a:noFill/>
            <a:miter lim="800000"/>
            <a:headEnd/>
            <a:tailEnd/>
          </a:ln>
        </p:spPr>
      </p:pic>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1925年,他考进了浙江工业专门学校电机系。在这里,赵九章与一些进步同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学走到一起,并参加了共产主义青年团。这对赵九章的世界观和人生观产</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生了很大的影响,从那以后,他以饱满的革命热情投入爱国的民主学生运动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中去。1927年,大革命失败后,赵九章不幸被捕入狱。所幸赵九章的姨夫戴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季陶在国民党政府中位高权重,由他出面疏通关系,终于将已经奄奄一息的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赵九章从狱中保释了出来。</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赵九章虽然出狱了,但大革命失败后,进步势力遭到严重挫折,革命形势十</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分严峻。有戴季陶这么一个有权有势的亲戚做靠山,而且本身还曾做过戴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季陶的机要秘书,以这样的资历,赵九章若要走上仕途,前程自然不可限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量。但他却看不惯国民党官场的腐败,不愿同流合污,时常与戴季陶发生矛</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盾。1930年,他毅然北上,考进了清华大学物理系。</a:t>
            </a:r>
            <a:endParaRPr lang="zh-CN" altLang="en-US">
              <a:latin typeface="+mn-lt"/>
              <a:ea typeface="+mn-ea"/>
            </a:endParaRP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1935年7月,赵九章考取了清华大学的公费留学,研习动力气象学、高空气</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象学和海洋学等课程。1937年,他在《现代气象学之研究与气象预报》这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篇论文中,十分明确地提出了把数学、物理引进气象学领域的想法。同年,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他在整理大西洋高空探测资料的基础上,用求解数学、物理方程的方法,定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量地讨论了从热带高压到赤道途中信风主流中得到的水汽和热量的多少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问题,在专业杂志上发表了论文《信风带主流间的热力学》。这是他按自</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己的思路把数学、物理和流体力学的基本原理引进到气象科学中来的首</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次尝试。该文发表后,立刻引起了国际气象学界的重视,他也因此受到国际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专家的瞩目。</a:t>
            </a:r>
            <a:endParaRPr lang="zh-CN" altLang="en-US">
              <a:latin typeface="+mn-lt"/>
              <a:ea typeface="+mn-ea"/>
            </a:endParaRPr>
          </a:p>
        </p:txBody>
      </p:sp>
    </p:spTree>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9625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1938年,赵九章以中国人特有的勤劳与智慧,仅用三年时间就获得了柏林大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学的博士学位。那时正值抗日战争最困难的时期,大半个中国都成了抗战</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区,当时,凭赵九章的社会关系和自身条件,他若要继续留在国外,完全不在</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话下。可赵九章念念不忘的是用自己的学业报效祖国,因此毅然回到了灾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难深重的祖国。</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1945年,赵九章针对30年代末40年代初由著名气象学家C.G.Rossby等首先</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创立的大气长波理论的不足,率先以大气长波的临界波长理论,提出了行星</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波斜压不稳定概念,成为现代天气预报的理论基础之一。</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en-US" altLang="zh-CN" kern="0" dirty="0">
                <a:solidFill>
                  <a:srgbClr val="000000"/>
                </a:solidFill>
                <a:latin typeface="Times New Roman" pitchFamily="65" charset="-122"/>
                <a:ea typeface="宋体" pitchFamily="65" charset="-122"/>
              </a:rPr>
              <a:t>1946</a:t>
            </a:r>
            <a:r>
              <a:rPr lang="zh-CN" altLang="en-US" kern="0" dirty="0">
                <a:solidFill>
                  <a:srgbClr val="000000"/>
                </a:solidFill>
                <a:latin typeface="Times New Roman" pitchFamily="65" charset="-122"/>
                <a:ea typeface="宋体" pitchFamily="65" charset="-122"/>
              </a:rPr>
              <a:t>年</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赵九章正式担任中央气象研究所所长职务。新中国临近成立前夕</a:t>
            </a:r>
            <a:r>
              <a:rPr lang="en-US" altLang="zh-CN" kern="0" dirty="0">
                <a:solidFill>
                  <a:srgbClr val="000000"/>
                </a:solidFill>
                <a:latin typeface="Times New Roman" pitchFamily="65" charset="-122"/>
                <a:ea typeface="宋体" pitchFamily="65" charset="-122"/>
              </a:rPr>
              <a:t>,</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不甘心失败的国民党当局威逼利诱</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要赵九章将气象研究所迁到台湾</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但赵</a:t>
            </a:r>
            <a:r>
              <a:rPr lang="zh-CN" altLang="en-US" dirty="0">
                <a:latin typeface="+mn-lt"/>
                <a:ea typeface="+mn-ea"/>
              </a:rPr>
              <a:t/>
            </a:r>
            <a:br>
              <a:rPr lang="zh-CN" altLang="en-US" dirty="0">
                <a:latin typeface="+mn-lt"/>
                <a:ea typeface="+mn-ea"/>
              </a:rPr>
            </a:br>
            <a:r>
              <a:rPr lang="zh-CN" altLang="en-US" kern="0" dirty="0">
                <a:solidFill>
                  <a:srgbClr val="000000"/>
                </a:solidFill>
                <a:latin typeface="Times New Roman" pitchFamily="65" charset="-122"/>
                <a:ea typeface="宋体" pitchFamily="65" charset="-122"/>
              </a:rPr>
              <a:t>九章决不屈服</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他顶住国民党当局的胁迫</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团结全所同仁</a:t>
            </a:r>
            <a:r>
              <a:rPr lang="en-US" altLang="zh-CN" kern="0" dirty="0">
                <a:solidFill>
                  <a:srgbClr val="000000"/>
                </a:solidFill>
                <a:latin typeface="Times New Roman" pitchFamily="65" charset="-122"/>
                <a:ea typeface="宋体" pitchFamily="65" charset="-122"/>
              </a:rPr>
              <a:t>,</a:t>
            </a:r>
            <a:r>
              <a:rPr lang="zh-CN" altLang="en-US" kern="0" dirty="0">
                <a:solidFill>
                  <a:srgbClr val="000000"/>
                </a:solidFill>
                <a:latin typeface="Times New Roman" pitchFamily="65" charset="-122"/>
                <a:ea typeface="宋体" pitchFamily="65" charset="-122"/>
              </a:rPr>
              <a:t>坚持不撤离大陆。</a:t>
            </a:r>
            <a:endParaRPr lang="zh-CN" altLang="en-US" dirty="0">
              <a:latin typeface="+mn-lt"/>
              <a:ea typeface="+mn-ea"/>
            </a:endParaRPr>
          </a:p>
        </p:txBody>
      </p:sp>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身为中科院地球物理研究所所长的赵九章,洞察到世界大国争夺外层空间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的新动向,并敏锐地意识到,新兴的空间物理研究将在国际上兴起,新中国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应该抓住这次机遇。1957年春,赵九章向国家提出了研制和发射人造卫星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的可能性和提交技术实现途径的分析报告,成为我国提出研制人造卫星的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第一人。针对当时国际上对中国技术封锁的现实,他在报告中提出“中国</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发展人造卫星要走自力更生的道路,要由小到大,由低级到高级”的重要建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议。因此,在开展中国人造地球卫星事业中,赵九章始终都把工作的出发点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和落脚点建立在中国自己的科技和工业基础上。1959年,国际磁层物理和</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太阳风研究刚起步,他就在中科院地球物理研究所创立了以空间物理研究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为目的的磁暴组。</a:t>
            </a:r>
            <a:endParaRPr lang="zh-CN" altLang="en-US">
              <a:latin typeface="+mn-lt"/>
              <a:ea typeface="+mn-ea"/>
            </a:endParaRP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他抓住当时空间物理的主题——辐射带、太阳风、日地关系等,带领他的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研究集体,在短短的几年内便取得一批接近国际水平的研究成果,撰写了中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国第一本《高空物理学》专著,揭开了我国空间物理研究的第一页。60年</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代初期,在赵九章的领导下,地球物理研究所研制成功并发射了气象火箭,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研制出箭头仪器舱内的各种仪器及无线电遥测系统、电源及雷达跟踪定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位系统等,还研制了“东方红一号”人造卫星使用的多普勒测速定位系统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和信标机。这些踏实的工作,为以后成功发射我国的第一颗人造卫星,做出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了十分重要的贡献。</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(选自《名人传记》,有删改)</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1.赵九章在气象学上取得了哪些成就?请简要概括。(6分)</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2.为什么称赵九章为“中国航天事业先行者”?请简要分析。(6分)</a:t>
            </a:r>
            <a:endParaRPr lang="zh-CN" altLang="en-US">
              <a:latin typeface="+mn-lt"/>
              <a:ea typeface="+mn-ea"/>
            </a:endParaRP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704850"/>
            <a:ext cx="8505825" cy="547687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首次尝试把数学、物理和流体力学的基本原理引进到气象科学</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中;率先以大气长波的临界波长理论,提出了行星波斜压不稳定概念。</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解答此类题的方法如下:①通读文章,把握文章的主旨和结构脉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络。②根据题干的要求和提示锁定答题区间。③把选中的信息进行分类</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整合,有条理地表述。</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a:t>
            </a: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洞察到争夺外层空间的新动向,意识到空间物理研究的兴起,提</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出研制和发射人造卫星的可能性和提交技术实现途径的分析报告;针对国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情,提出中国发展人造卫星的重要建议;带领他的研究团体,揭开了我国空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间物理研究的第一页;研制出了与人造卫星相关的多种技术工具。(答出三</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个要点、意思对即可,答案要紧扣“中国航天事业”“先行者”)</a:t>
            </a:r>
            <a:endParaRPr lang="en-US" altLang="zh-CN" sz="2012" kern="0" dirty="0">
              <a:solidFill>
                <a:srgbClr val="000000"/>
              </a:solidFill>
              <a:latin typeface="Times New Roman" pitchFamily="65" charset="-122"/>
              <a:ea typeface="宋体" pitchFamily="65" charset="-122"/>
            </a:endParaRPr>
          </a:p>
          <a:p>
            <a:pPr eaLnBrk="0" fontAlgn="auto" latinLnBrk="1" hangingPunct="0">
              <a:lnSpc>
                <a:spcPct val="150000"/>
              </a:lnSpc>
              <a:spcBef>
                <a:spcPts val="0"/>
              </a:spcBef>
              <a:spcAft>
                <a:spcPts val="0"/>
              </a:spcAft>
              <a:defRPr/>
            </a:pPr>
            <a:r>
              <a:rPr lang="zh-CN" altLang="en-US" sz="1400" kern="0" spc="-204" dirty="0">
                <a:solidFill>
                  <a:srgbClr val="000000"/>
                </a:solidFill>
                <a:latin typeface="Times New Roman" pitchFamily="65" charset="-122"/>
                <a:ea typeface="宋体" pitchFamily="65" charset="-122"/>
              </a:rPr>
              <a:t> </a:t>
            </a:r>
            <a:r>
              <a:rPr lang="zh-CN" altLang="en-US" kern="0" dirty="0">
                <a:solidFill>
                  <a:srgbClr val="000000"/>
                </a:solidFill>
                <a:latin typeface="Times New Roman" pitchFamily="65" charset="-122"/>
                <a:ea typeface="宋体" pitchFamily="65" charset="-122"/>
              </a:rPr>
              <a:t>解析　解答此类题的方法如下:①直接提取文中相关的语句,这些句子大</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kern="0" dirty="0">
                <a:solidFill>
                  <a:srgbClr val="000000"/>
                </a:solidFill>
                <a:latin typeface="Times New Roman" pitchFamily="65" charset="-122"/>
                <a:ea typeface="宋体" pitchFamily="65" charset="-122"/>
              </a:rPr>
              <a:t>多在开头和结尾处。②摘取关键词句进行概括。③分层概括,合并整理。</a:t>
            </a:r>
            <a:endParaRPr lang="zh-CN" altLang="en-US" dirty="0">
              <a:latin typeface="+mn-lt"/>
              <a:ea typeface="+mn-ea"/>
            </a:endParaRPr>
          </a:p>
        </p:txBody>
      </p:sp>
      <p:pic>
        <p:nvPicPr>
          <p:cNvPr id="185346" name="图片 3" descr="textimage50.jpeg"/>
          <p:cNvPicPr>
            <a:picLocks noChangeAspect="1"/>
          </p:cNvPicPr>
          <p:nvPr/>
        </p:nvPicPr>
        <p:blipFill>
          <a:blip r:embed="rId3"/>
          <a:srcRect/>
          <a:stretch>
            <a:fillRect/>
          </a:stretch>
        </p:blipFill>
        <p:spPr bwMode="auto">
          <a:xfrm>
            <a:off x="735013" y="842963"/>
            <a:ext cx="180975" cy="190500"/>
          </a:xfrm>
          <a:prstGeom prst="rect">
            <a:avLst/>
          </a:prstGeom>
          <a:noFill/>
          <a:ln w="9525">
            <a:noFill/>
            <a:miter lim="800000"/>
            <a:headEnd/>
            <a:tailEnd/>
          </a:ln>
        </p:spPr>
      </p:pic>
      <p:pic>
        <p:nvPicPr>
          <p:cNvPr id="185347" name="图片 4" descr="textimage51.jpeg"/>
          <p:cNvPicPr>
            <a:picLocks noChangeAspect="1"/>
          </p:cNvPicPr>
          <p:nvPr/>
        </p:nvPicPr>
        <p:blipFill>
          <a:blip r:embed="rId3"/>
          <a:srcRect/>
          <a:stretch>
            <a:fillRect/>
          </a:stretch>
        </p:blipFill>
        <p:spPr bwMode="auto">
          <a:xfrm>
            <a:off x="542925" y="1773238"/>
            <a:ext cx="180975" cy="190500"/>
          </a:xfrm>
          <a:prstGeom prst="rect">
            <a:avLst/>
          </a:prstGeom>
          <a:noFill/>
          <a:ln w="9525">
            <a:noFill/>
            <a:miter lim="800000"/>
            <a:headEnd/>
            <a:tailEnd/>
          </a:ln>
        </p:spPr>
      </p:pic>
      <p:pic>
        <p:nvPicPr>
          <p:cNvPr id="185348" name="图片 5" descr="textimage52.jpeg"/>
          <p:cNvPicPr>
            <a:picLocks noChangeAspect="1"/>
          </p:cNvPicPr>
          <p:nvPr/>
        </p:nvPicPr>
        <p:blipFill>
          <a:blip r:embed="rId3"/>
          <a:srcRect/>
          <a:stretch>
            <a:fillRect/>
          </a:stretch>
        </p:blipFill>
        <p:spPr bwMode="auto">
          <a:xfrm>
            <a:off x="735013" y="3168650"/>
            <a:ext cx="180975" cy="190500"/>
          </a:xfrm>
          <a:prstGeom prst="rect">
            <a:avLst/>
          </a:prstGeom>
          <a:noFill/>
          <a:ln w="9525">
            <a:noFill/>
            <a:miter lim="800000"/>
            <a:headEnd/>
            <a:tailEnd/>
          </a:ln>
        </p:spPr>
      </p:pic>
      <p:pic>
        <p:nvPicPr>
          <p:cNvPr id="185349" name="图片 3" descr="textimage53.jpeg"/>
          <p:cNvPicPr>
            <a:picLocks noChangeAspect="1"/>
          </p:cNvPicPr>
          <p:nvPr/>
        </p:nvPicPr>
        <p:blipFill>
          <a:blip r:embed="rId3"/>
          <a:srcRect/>
          <a:stretch>
            <a:fillRect/>
          </a:stretch>
        </p:blipFill>
        <p:spPr bwMode="auto">
          <a:xfrm>
            <a:off x="500063" y="5454650"/>
            <a:ext cx="180975" cy="190500"/>
          </a:xfrm>
          <a:prstGeom prst="rect">
            <a:avLst/>
          </a:prstGeom>
          <a:noFill/>
          <a:ln w="9525">
            <a:noFill/>
            <a:miter lim="800000"/>
            <a:headEnd/>
            <a:tailEnd/>
          </a:ln>
        </p:spPr>
      </p:pic>
    </p:spTree>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270375"/>
          </a:xfrm>
          <a:prstGeom prst="rect">
            <a:avLst/>
          </a:prstGeom>
          <a:noFill/>
        </p:spPr>
        <p:txBody>
          <a:bodyPr lIns="0" tIns="0" rIns="0" bIns="0">
            <a:spAutoFit/>
          </a:bodyPr>
          <a:lstStyle/>
          <a:p>
            <a:pPr algn="ctr" eaLnBrk="0" fontAlgn="auto" latinLnBrk="1" hangingPunct="0">
              <a:lnSpc>
                <a:spcPct val="150000"/>
              </a:lnSpc>
              <a:spcBef>
                <a:spcPts val="0"/>
              </a:spcBef>
              <a:spcAft>
                <a:spcPts val="0"/>
              </a:spcAft>
              <a:defRPr/>
            </a:pPr>
            <a:r>
              <a:rPr lang="zh-CN" altLang="en-US" sz="2400" b="1" kern="0" dirty="0">
                <a:solidFill>
                  <a:srgbClr val="000000"/>
                </a:solidFill>
                <a:latin typeface="Times New Roman" pitchFamily="65" charset="-122"/>
                <a:ea typeface="宋体" pitchFamily="65" charset="-122"/>
              </a:rPr>
              <a:t>考点二　分析语言特色,把握文章结构,概括中心意思</a:t>
            </a:r>
            <a:endParaRPr lang="zh-CN" altLang="en-US" sz="2400" b="1"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角度一　分析语言特色</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所谓“语言特色”,即文本呈现出来的语言个性,是叙述性的还是描写性</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的,是平实的还是绚丽的,是严肃的还是诙谐的,是深奥艰涩的还是平易晓</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畅的,运用了什么样的修辞手段,等等。</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实用类文本的语言运用与文学类文本明显不同,它不是运用具体描绘和形</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象刻画的语言来传达文章美、彰显艺术审美价值,而是主要运用议论、叙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述、抒情性的语言来说明社会事实、名人事迹、国计民生等内容,彰显的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是文章的社会实用价值。</a:t>
            </a:r>
            <a:endParaRPr lang="zh-CN" altLang="en-US" dirty="0">
              <a:latin typeface="+mn-lt"/>
              <a:ea typeface="+mn-ea"/>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847725"/>
            <a:ext cx="8505825" cy="5110163"/>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1.下列对材料有关内容的分析和概括,最恰当的两项是(5分)</a:t>
            </a:r>
            <a:r>
              <a:rPr lang="zh-CN" altLang="en-US" sz="1574" kern="0" spc="43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　    )</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A.当年有所大学的中文系开传记研究课,课程内容却是韩愈、柳宗元的古</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文,朱东润就是因为这件事决心献身传记文学的研究。</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B.“我的命运是作为沙子而到中文系开课的”,这样的表述与其说写出了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自己过去的经历,不如说反映了朱东润写自传时的心态。</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C.朱东润虽然认可国外的传记文学,但却担心“穿新鞋走老路”,因此拒绝</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把近代人推崇的《维多利亚女王传》作为写作范本。</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D.出于自己的现实关怀来选择传主,是朱东润传记文学创作的一贯原则。</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有学者总体上对此表示理解,但在态度上略有保留。</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E.朱东润虽然认为“传叙文学”的说法更加科学,但为了避免常会发生的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分类麻烦,还是在自传中采用了“传记文学”的说法。</a:t>
            </a:r>
            <a:endParaRPr lang="zh-CN" altLang="en-US" dirty="0">
              <a:latin typeface="+mn-lt"/>
              <a:ea typeface="+mn-ea"/>
            </a:endParaRPr>
          </a:p>
        </p:txBody>
      </p:sp>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1275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实用类文本的语言从总体上讲,要求准确、平实、简洁。但因文体不同,语</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言也呈现出不同的特色。通俗是传记类文本的基本特色,自传采用第一人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称,语言或自然亲切或幽默调侃,通常以记叙为主,兼有描写、抒情;他传采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用第三人称,语言或朴实自然或文采斐然。分析时,要注意其有引有析、评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述结合的特点,切忌空洞概括,要结合典型例句进行理性分析、评价;既要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感知文本整体的感情基调和语言风格,又要品味局部段落乃至语句的遣词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造句的技巧和效果。</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另外,新闻的语言准确、平实、简洁,也不乏生动;报告的语言要准确平实;</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科普文的语言严谨准确、朴素自然、融科学性与趣味性于一体。</a:t>
            </a:r>
            <a:endParaRPr lang="zh-CN" altLang="en-US" dirty="0">
              <a:latin typeface="+mn-lt"/>
              <a:ea typeface="+mn-ea"/>
            </a:endParaRPr>
          </a:p>
        </p:txBody>
      </p:sp>
    </p:spTree>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46450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典例1　阅读下面的文字,回答问题。</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我的兄弟王小波</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王小平</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小波的出生正赶上我父亲遭受贬黜的时候。一场风波,这就是他的名字的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由来。我母亲终日以泪洗面。当时他尚在母亲腹中,无法不直接承受这种</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悲哀的影响。他生下来就严重缺钙,他后来把钙片当炒豆吃,这与他最终长</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成一个一米八四的大个不无关系,而且看起来有点傻头傻脑。我母亲常溺</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爱地叫他傻波子。小时候,我发现他的思想常定格在一个东西上,陷入冥</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想,中断了对外界的反应,很不像他那个年龄应有的样子,站在其他活泼的</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祖国花朵之间,似乎是一个异类,因此受到了一些误解。</a:t>
            </a:r>
            <a:endParaRPr lang="zh-CN" altLang="en-US" dirty="0">
              <a:latin typeface="+mn-lt"/>
              <a:ea typeface="+mn-ea"/>
            </a:endParaRPr>
          </a:p>
        </p:txBody>
      </p:sp>
    </p:spTree>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后来他上了学,但似乎从来没成过一个好学生,总是怀着不服管教的叛逆之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心。有一次老师把他叫起来回答问题,他站起来,但两眼平视,一声不吭,弄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得老师无奈他何。他就这样,不关心课业,所以成绩单根本看不得,因此挨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了不少揍。他那时最喜欢的事情就是玩,玩得忘情而投入。剩下的就是看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书;不管什么纸片捡起来就看,连农作物栽培手册都看得津津有味。</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虽然落了个傻名,功课也不好,但兄弟姐妹都知道他绝不傻。他看书奇快,</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和我比快时回回占先。据他说,他一小时能看一百多页,而我充其量能看六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七十页光景。</a:t>
            </a:r>
            <a:endParaRPr lang="zh-CN" altLang="en-US">
              <a:latin typeface="+mn-lt"/>
              <a:ea typeface="+mn-ea"/>
            </a:endParaRPr>
          </a:p>
        </p:txBody>
      </p:sp>
    </p:spTree>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小波自小和我投契,一块儿捣乱,一块儿挨揍。说来我们俩都不是什么好鸟</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儿,三天不打,上房揭瓦。平日里偷鸡摸狗,无恶不作,给我爸妈气得不善。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那时,革命的重头戏正在紧锣密鼓地进行,但对我们来说,那是另一个星球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上发生的事情。我们生活在革命的层次之外。倒是花树泥土的气味,自然</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中的光影转换,景物中隐藏的异种气氛,像谜一样令我们着魔。</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诙谐是小波的另一天性。他喜欢笑谑,经常能敏捷地抓住可笑的东西。饭</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桌上是他驰骋谈锋的地方,时常妙语如珠,以马克·吐温式的幽默,惹得众人</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喷饭。他对马克·吐温的《哈克贝利·费恩历险记》——当时叫《顽童历险</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记》——大为倾倒。他把这本书翻了又翻,直到它成为一堆碎片。在我看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来,他就是那个顽童。</a:t>
            </a:r>
            <a:endParaRPr lang="zh-CN" altLang="en-US">
              <a:latin typeface="+mn-lt"/>
              <a:ea typeface="+mn-ea"/>
            </a:endParaRPr>
          </a:p>
        </p:txBody>
      </p:sp>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当时的北京郊区,有不少白杨夹道的大路。春日的早晨,我和小波在笔直的</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大道上驾车东行。驾的当然是自行车。当时我们在有节奏的锵锵声中骑</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车东进,眼前大道如弦,两边的旷野向远方伸延,真是大块烟景,不禁心旌荡</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漾。我想起古人的诗句,就大声念起来:“大道直如发,春日佳气多。五陵</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贵公子,双双鸣玉珂。”小波在旁边纵情大笑。比起诗中的境界,我们眼前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的景致差不了什么,只是身穿补丁衣服,骑着破车,与五陵贵公子有一定差</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距,但这点可以用想象来补足。我们想象自己鲜衣怒马,玉面绮貌,在长安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大道上行进。随着马背的颠簸,玉珂轻叩,发出有节奏的清音,若合符节。</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而脚蹬子有规律地撞击,把我们的想象与现实弥合得天衣无缝。</a:t>
            </a:r>
            <a:endParaRPr lang="zh-CN" altLang="en-US">
              <a:latin typeface="+mn-lt"/>
              <a:ea typeface="+mn-ea"/>
            </a:endParaRPr>
          </a:p>
        </p:txBody>
      </p:sp>
    </p:spTree>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脚下的路好像永远走不到头,我们也愿意永远这样走下去,好像可以一直走</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到天国。那是一个令人沉溺的境界。我们在不息的穿越空间中陷入梦境,</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一切都没入薄暮之中,空气也变得黏稠而滞重</a:t>
            </a:r>
            <a:r>
              <a:rPr lang="zh-CN" altLang="en-US" sz="2012" kern="0" dirty="0">
                <a:solidFill>
                  <a:srgbClr val="000000"/>
                </a:solidFill>
                <a:latin typeface="黑体" pitchFamily="65" charset="-122"/>
                <a:ea typeface="宋体" pitchFamily="65" charset="-122"/>
              </a:rPr>
              <a:t>……</a:t>
            </a:r>
            <a:r>
              <a:rPr lang="zh-CN" altLang="en-US" sz="2012" kern="0" dirty="0">
                <a:solidFill>
                  <a:srgbClr val="000000"/>
                </a:solidFill>
                <a:latin typeface="Times New Roman" pitchFamily="65" charset="-122"/>
                <a:ea typeface="宋体" pitchFamily="65" charset="-122"/>
              </a:rPr>
              <a:t>当从梦境中醒来的时候,</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我们发现了一个不传之秘,那就是天国和人间、王子与贫儿、古代和现代</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的间距其实其薄如纸,只要我们愿意,就可以在两重世界间自由穿行。这种</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意思,好像成为小波的一个思维习惯。在他的历史小说里,他把现实和历史</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自由交接,用二者之间的反差和气氛变换制造出一种特殊韵味,传达出他内</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心的感觉。</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那时的小波,因为年纪尚幼,没有写过什么东西,但却在积累着美的印象,孵</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育着自己的趣味,或者说,一颗趣味的内丹。</a:t>
            </a:r>
            <a:endParaRPr lang="zh-CN" altLang="en-US">
              <a:latin typeface="+mn-lt"/>
              <a:ea typeface="+mn-ea"/>
            </a:endParaRP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66395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在我看来,每一个真正的艺术家,都有一颗自己的内丹。他们行住坐卧,都</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如蚌含珠,默默孵育着这颗内丹,像练气士一样呼吸沉降,萃取天地间的精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气,使这颗内丹在感觉的滋养中成长。当内丹大成时,它会以一种奇异的方</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式与外界发生感应,此时艺术家趣味大成,进入一种高超的境界,谈笑咳唾,</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皆成珠玉。这种内丹实际上就是一种对纯美境界的把握,一种至高的品</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位。人们喜欢小波的作品,实际上是喜欢他的品位。</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(摘自《我的兄弟王小波》,有删改)</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本文的语言有什么特点?请结合文本举例分析。</a:t>
            </a:r>
            <a:endParaRPr lang="zh-CN" altLang="en-US" dirty="0">
              <a:latin typeface="+mn-lt"/>
              <a:ea typeface="+mn-ea"/>
            </a:endParaRPr>
          </a:p>
        </p:txBody>
      </p:sp>
    </p:spTree>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3251200"/>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答案　①口语化,通俗易懂而又生动地刻画了人物,同时传达出浓浓的兄</a:t>
            </a:r>
            <a:endParaRPr lang="zh-CN" altLang="en-US" sz="2400"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弟情义;②幽默,运用夸张、比喻等修辞手法,在轻松诙谐的语言中写出了</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王小波独特的精神气质。③文字典雅,有底蕴,不浅俗,如对“两重世界间</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自由穿行”的表达与认识、关于“内丹”的描述和见解,都透着浓厚的文</a:t>
            </a:r>
            <a:r>
              <a:rPr dirty="0">
                <a:latin typeface="+mn-lt"/>
                <a:ea typeface="+mn-ea"/>
              </a:rPr>
              <a:t/>
            </a:r>
            <a:br>
              <a:rPr dirty="0">
                <a:latin typeface="+mn-lt"/>
                <a:ea typeface="+mn-ea"/>
              </a:rPr>
            </a:br>
            <a:r>
              <a:rPr lang="zh-CN" altLang="en-US" sz="2012" kern="0" dirty="0">
                <a:solidFill>
                  <a:srgbClr val="000000"/>
                </a:solidFill>
                <a:latin typeface="Times New Roman" pitchFamily="65" charset="-122"/>
                <a:ea typeface="宋体" pitchFamily="65" charset="-122"/>
              </a:rPr>
              <a:t>化底蕴。</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1351" kern="0" spc="73"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解析　分析语言时注意本文语言既有口语化的一面,又有典雅的一面,还</a:t>
            </a:r>
            <a:endParaRPr lang="zh-CN" altLang="en-US" dirty="0">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要注意表现手法的运用及其效果。</a:t>
            </a:r>
            <a:endParaRPr lang="zh-CN" altLang="en-US" dirty="0">
              <a:latin typeface="+mn-lt"/>
              <a:ea typeface="+mn-ea"/>
            </a:endParaRPr>
          </a:p>
        </p:txBody>
      </p:sp>
      <p:pic>
        <p:nvPicPr>
          <p:cNvPr id="203778" name="图片 3" descr="textimage55.jpeg"/>
          <p:cNvPicPr>
            <a:picLocks noChangeAspect="1"/>
          </p:cNvPicPr>
          <p:nvPr/>
        </p:nvPicPr>
        <p:blipFill>
          <a:blip r:embed="rId3"/>
          <a:srcRect/>
          <a:stretch>
            <a:fillRect/>
          </a:stretch>
        </p:blipFill>
        <p:spPr bwMode="auto">
          <a:xfrm>
            <a:off x="533400" y="3587750"/>
            <a:ext cx="180975" cy="190500"/>
          </a:xfrm>
          <a:prstGeom prst="rect">
            <a:avLst/>
          </a:prstGeom>
          <a:noFill/>
          <a:ln w="9525">
            <a:noFill/>
            <a:miter lim="800000"/>
            <a:headEnd/>
            <a:tailEnd/>
          </a:ln>
        </p:spPr>
      </p:pic>
      <p:pic>
        <p:nvPicPr>
          <p:cNvPr id="203779" name="图片 3" descr="textimage54.jpeg"/>
          <p:cNvPicPr>
            <a:picLocks noChangeAspect="1"/>
          </p:cNvPicPr>
          <p:nvPr/>
        </p:nvPicPr>
        <p:blipFill>
          <a:blip r:embed="rId3"/>
          <a:srcRect/>
          <a:stretch>
            <a:fillRect/>
          </a:stretch>
        </p:blipFill>
        <p:spPr bwMode="auto">
          <a:xfrm>
            <a:off x="500063" y="1262063"/>
            <a:ext cx="180975" cy="190500"/>
          </a:xfrm>
          <a:prstGeom prst="rect">
            <a:avLst/>
          </a:prstGeom>
          <a:noFill/>
          <a:ln w="9525">
            <a:noFill/>
            <a:miter lim="800000"/>
            <a:headEnd/>
            <a:tailEnd/>
          </a:ln>
        </p:spPr>
      </p:pic>
    </p:spTree>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481138"/>
            <a:ext cx="8505825" cy="4873625"/>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　　分析实用类文本的语言特色要注意两点:首先,辨明文体,注意文体特</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点;其次,有引有析,述评结合。要从以下三个方面入手:</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1.赏析关键语句。可结合语境分析语句表达的意义和艺术效果;可从语句</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运用的修辞手法入手,举出典型例句,分析其意义和艺术效果;可结合文旨</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体会其表达的思想感情。</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2.辨明修辞手法的种类,选择最能体现文本主要语言特色的语句深入分析,</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并理解其意义与作用。在分析语言时,选择例句必须典型,分析要有理有</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据,避免空洞浮泛。</a:t>
            </a:r>
            <a:endParaRPr lang="zh-CN" altLang="en-US">
              <a:latin typeface="+mn-lt"/>
              <a:ea typeface="+mn-ea"/>
            </a:endParaRPr>
          </a:p>
        </p:txBody>
      </p:sp>
      <p:pic>
        <p:nvPicPr>
          <p:cNvPr id="205826" name="图片 3" descr="textimage56.jpeg"/>
          <p:cNvPicPr>
            <a:picLocks noChangeAspect="1"/>
          </p:cNvPicPr>
          <p:nvPr/>
        </p:nvPicPr>
        <p:blipFill>
          <a:blip r:embed="rId3"/>
          <a:srcRect/>
          <a:stretch>
            <a:fillRect/>
          </a:stretch>
        </p:blipFill>
        <p:spPr bwMode="auto">
          <a:xfrm>
            <a:off x="542925" y="1133475"/>
            <a:ext cx="8101013" cy="347663"/>
          </a:xfrm>
          <a:prstGeom prst="rect">
            <a:avLst/>
          </a:prstGeom>
          <a:noFill/>
          <a:ln w="9525">
            <a:noFill/>
            <a:miter lim="800000"/>
            <a:headEnd/>
            <a:tailEnd/>
          </a:ln>
        </p:spPr>
      </p:pic>
    </p:spTree>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2"/>
          <p:cNvSpPr txBox="1"/>
          <p:nvPr/>
        </p:nvSpPr>
        <p:spPr>
          <a:xfrm>
            <a:off x="542925" y="1133475"/>
            <a:ext cx="8505825" cy="5221288"/>
          </a:xfrm>
          <a:prstGeom prst="rect">
            <a:avLst/>
          </a:prstGeom>
          <a:noFill/>
        </p:spPr>
        <p:txBody>
          <a:bodyPr lIns="0" tIns="0" rIns="0" bIns="0">
            <a:spAutoFit/>
          </a:bodyPr>
          <a:lstStyle/>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3.从语言风格上揣摩。相对而言,语言的风格有含蓄与明快、文雅与通</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俗、生动与平实、富丽与素淡、简洁与繁复等特点,要结合具体的语境进</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行分析,体会其效果和特色。</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1383" kern="0" spc="-408" dirty="0">
                <a:solidFill>
                  <a:srgbClr val="000000"/>
                </a:solidFill>
                <a:latin typeface="Times New Roman" pitchFamily="65" charset="-122"/>
                <a:ea typeface="宋体" pitchFamily="65" charset="-122"/>
              </a:rPr>
              <a:t> </a:t>
            </a:r>
            <a:r>
              <a:rPr lang="zh-CN" altLang="en-US" sz="2012" kern="0" dirty="0">
                <a:solidFill>
                  <a:srgbClr val="000000"/>
                </a:solidFill>
                <a:latin typeface="Times New Roman" pitchFamily="65" charset="-122"/>
                <a:ea typeface="宋体" pitchFamily="65" charset="-122"/>
              </a:rPr>
              <a:t>对点演练</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阅读下面的文字,回答问题。</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梅贻琦:是“寡言君子”,也是治校大师</a:t>
            </a:r>
            <a:endParaRPr lang="zh-CN" altLang="en-US">
              <a:latin typeface="+mn-lt"/>
              <a:ea typeface="+mn-ea"/>
            </a:endParaRPr>
          </a:p>
          <a:p>
            <a:pPr eaLnBrk="0" fontAlgn="auto" latinLnBrk="1" hangingPunct="0">
              <a:lnSpc>
                <a:spcPct val="150000"/>
              </a:lnSpc>
              <a:spcBef>
                <a:spcPts val="0"/>
              </a:spcBef>
              <a:spcAft>
                <a:spcPts val="0"/>
              </a:spcAft>
              <a:defRPr/>
            </a:pPr>
            <a:r>
              <a:rPr lang="zh-CN" altLang="en-US" sz="2012" kern="0" dirty="0">
                <a:solidFill>
                  <a:srgbClr val="000000"/>
                </a:solidFill>
                <a:latin typeface="Times New Roman" pitchFamily="65" charset="-122"/>
                <a:ea typeface="宋体" pitchFamily="65" charset="-122"/>
              </a:rPr>
              <a:t>①梅贻琦(1889—1962),字月涵。自1914年由美国伍斯特理工学院学成归</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国后,到清华担任教学工作和教务长等多种职务。他的一生只做了一件事,</a:t>
            </a:r>
            <a:r>
              <a:rPr>
                <a:latin typeface="+mn-lt"/>
                <a:ea typeface="+mn-ea"/>
              </a:rPr>
              <a:t/>
            </a:r>
            <a:br>
              <a:rPr>
                <a:latin typeface="+mn-lt"/>
                <a:ea typeface="+mn-ea"/>
              </a:rPr>
            </a:br>
            <a:r>
              <a:rPr lang="zh-CN" altLang="en-US" sz="2012" kern="0" dirty="0">
                <a:solidFill>
                  <a:srgbClr val="000000"/>
                </a:solidFill>
                <a:latin typeface="Times New Roman" pitchFamily="65" charset="-122"/>
                <a:ea typeface="宋体" pitchFamily="65" charset="-122"/>
              </a:rPr>
              <a:t>就是成功地执掌清华并奠定了清华的“校格”。</a:t>
            </a:r>
            <a:endParaRPr lang="zh-CN" altLang="en-US">
              <a:latin typeface="+mn-lt"/>
              <a:ea typeface="+mn-ea"/>
            </a:endParaRPr>
          </a:p>
        </p:txBody>
      </p:sp>
      <p:pic>
        <p:nvPicPr>
          <p:cNvPr id="207874" name="图片 3" descr="textimage57.jpeg"/>
          <p:cNvPicPr>
            <a:picLocks noChangeAspect="1"/>
          </p:cNvPicPr>
          <p:nvPr/>
        </p:nvPicPr>
        <p:blipFill>
          <a:blip r:embed="rId3"/>
          <a:srcRect/>
          <a:stretch>
            <a:fillRect/>
          </a:stretch>
        </p:blipFill>
        <p:spPr bwMode="auto">
          <a:xfrm>
            <a:off x="542925" y="2662238"/>
            <a:ext cx="123825" cy="200025"/>
          </a:xfrm>
          <a:prstGeom prst="rect">
            <a:avLst/>
          </a:prstGeom>
          <a:noFill/>
          <a:ln w="9525">
            <a:noFill/>
            <a:miter lim="800000"/>
            <a:headEnd/>
            <a:tailEnd/>
          </a:ln>
        </p:spPr>
      </p:pic>
    </p:spTree>
  </p:cSld>
  <p:clrMapOvr>
    <a:masterClrMapping/>
  </p:clrMapOvr>
</p:sld>
</file>

<file path=ppt/theme/theme1.xml><?xml version="1.0" encoding="utf-8"?>
<a:theme xmlns:a="http://schemas.openxmlformats.org/drawingml/2006/main" name="主题1">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主题1">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主题1</Template>
  <TotalTime>148</TotalTime>
  <Words>62654</Words>
  <PresentationFormat>自定义</PresentationFormat>
  <Paragraphs>1031</Paragraphs>
  <Slides>261</Slides>
  <Notes>261</Notes>
  <HiddenSlides>0</HiddenSlides>
  <MMClips>0</MMClips>
  <ScaleCrop>false</ScaleCrop>
  <HeadingPairs>
    <vt:vector size="6" baseType="variant">
      <vt:variant>
        <vt:lpstr>已用的字体</vt:lpstr>
      </vt:variant>
      <vt:variant>
        <vt:i4>7</vt:i4>
      </vt:variant>
      <vt:variant>
        <vt:lpstr>演示文稿设计模板</vt:lpstr>
      </vt:variant>
      <vt:variant>
        <vt:i4>4</vt:i4>
      </vt:variant>
      <vt:variant>
        <vt:lpstr>幻灯片标题</vt:lpstr>
      </vt:variant>
      <vt:variant>
        <vt:i4>261</vt:i4>
      </vt:variant>
    </vt:vector>
  </HeadingPairs>
  <TitlesOfParts>
    <vt:vector size="272" baseType="lpstr">
      <vt:lpstr>Arial</vt:lpstr>
      <vt:lpstr>宋体</vt:lpstr>
      <vt:lpstr>Calibri</vt:lpstr>
      <vt:lpstr>黑体</vt:lpstr>
      <vt:lpstr>Times New Roman</vt:lpstr>
      <vt:lpstr>Arial Narrow</vt:lpstr>
      <vt:lpstr>Arial Unicode MS</vt:lpstr>
      <vt:lpstr>主题1</vt:lpstr>
      <vt:lpstr>主题1</vt:lpstr>
      <vt:lpstr>主题1</vt:lpstr>
      <vt:lpstr>主题1</vt:lpstr>
      <vt:lpstr>幻灯片 1</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lpstr>幻灯片 41</vt:lpstr>
      <vt:lpstr>幻灯片 42</vt:lpstr>
      <vt:lpstr>幻灯片 43</vt:lpstr>
      <vt:lpstr>幻灯片 44</vt:lpstr>
      <vt:lpstr>幻灯片 45</vt:lpstr>
      <vt:lpstr>幻灯片 46</vt:lpstr>
      <vt:lpstr>幻灯片 47</vt:lpstr>
      <vt:lpstr>幻灯片 48</vt:lpstr>
      <vt:lpstr>幻灯片 49</vt:lpstr>
      <vt:lpstr>幻灯片 50</vt:lpstr>
      <vt:lpstr>幻灯片 51</vt:lpstr>
      <vt:lpstr>幻灯片 52</vt:lpstr>
      <vt:lpstr>幻灯片 53</vt:lpstr>
      <vt:lpstr>幻灯片 54</vt:lpstr>
      <vt:lpstr>幻灯片 55</vt:lpstr>
      <vt:lpstr>幻灯片 56</vt:lpstr>
      <vt:lpstr>幻灯片 57</vt:lpstr>
      <vt:lpstr>幻灯片 58</vt:lpstr>
      <vt:lpstr>幻灯片 59</vt:lpstr>
      <vt:lpstr>幻灯片 60</vt:lpstr>
      <vt:lpstr>幻灯片 61</vt:lpstr>
      <vt:lpstr>幻灯片 62</vt:lpstr>
      <vt:lpstr>幻灯片 63</vt:lpstr>
      <vt:lpstr>幻灯片 64</vt:lpstr>
      <vt:lpstr>幻灯片 65</vt:lpstr>
      <vt:lpstr>幻灯片 66</vt:lpstr>
      <vt:lpstr>幻灯片 67</vt:lpstr>
      <vt:lpstr>幻灯片 68</vt:lpstr>
      <vt:lpstr>幻灯片 69</vt:lpstr>
      <vt:lpstr>幻灯片 70</vt:lpstr>
      <vt:lpstr>幻灯片 71</vt:lpstr>
      <vt:lpstr>幻灯片 72</vt:lpstr>
      <vt:lpstr>幻灯片 73</vt:lpstr>
      <vt:lpstr>幻灯片 74</vt:lpstr>
      <vt:lpstr>幻灯片 75</vt:lpstr>
      <vt:lpstr>幻灯片 76</vt:lpstr>
      <vt:lpstr>幻灯片 77</vt:lpstr>
      <vt:lpstr>幻灯片 78</vt:lpstr>
      <vt:lpstr>幻灯片 79</vt:lpstr>
      <vt:lpstr>幻灯片 80</vt:lpstr>
      <vt:lpstr>幻灯片 81</vt:lpstr>
      <vt:lpstr>幻灯片 82</vt:lpstr>
      <vt:lpstr>幻灯片 83</vt:lpstr>
      <vt:lpstr>幻灯片 84</vt:lpstr>
      <vt:lpstr>幻灯片 85</vt:lpstr>
      <vt:lpstr>幻灯片 86</vt:lpstr>
      <vt:lpstr>幻灯片 87</vt:lpstr>
      <vt:lpstr>幻灯片 88</vt:lpstr>
      <vt:lpstr>幻灯片 89</vt:lpstr>
      <vt:lpstr>幻灯片 90</vt:lpstr>
      <vt:lpstr>幻灯片 91</vt:lpstr>
      <vt:lpstr>幻灯片 92</vt:lpstr>
      <vt:lpstr>幻灯片 93</vt:lpstr>
      <vt:lpstr>幻灯片 94</vt:lpstr>
      <vt:lpstr>幻灯片 95</vt:lpstr>
      <vt:lpstr>幻灯片 96</vt:lpstr>
      <vt:lpstr>幻灯片 97</vt:lpstr>
      <vt:lpstr>幻灯片 98</vt:lpstr>
      <vt:lpstr>幻灯片 99</vt:lpstr>
      <vt:lpstr>幻灯片 100</vt:lpstr>
      <vt:lpstr>幻灯片 101</vt:lpstr>
      <vt:lpstr>幻灯片 102</vt:lpstr>
      <vt:lpstr>幻灯片 103</vt:lpstr>
      <vt:lpstr>幻灯片 104</vt:lpstr>
      <vt:lpstr>幻灯片 105</vt:lpstr>
      <vt:lpstr>幻灯片 106</vt:lpstr>
      <vt:lpstr>幻灯片 107</vt:lpstr>
      <vt:lpstr>幻灯片 108</vt:lpstr>
      <vt:lpstr>幻灯片 109</vt:lpstr>
      <vt:lpstr>幻灯片 110</vt:lpstr>
      <vt:lpstr>幻灯片 111</vt:lpstr>
      <vt:lpstr>幻灯片 112</vt:lpstr>
      <vt:lpstr>幻灯片 113</vt:lpstr>
      <vt:lpstr>幻灯片 114</vt:lpstr>
      <vt:lpstr>幻灯片 115</vt:lpstr>
      <vt:lpstr>幻灯片 116</vt:lpstr>
      <vt:lpstr>幻灯片 117</vt:lpstr>
      <vt:lpstr>幻灯片 118</vt:lpstr>
      <vt:lpstr>幻灯片 119</vt:lpstr>
      <vt:lpstr>幻灯片 120</vt:lpstr>
      <vt:lpstr>幻灯片 121</vt:lpstr>
      <vt:lpstr>幻灯片 122</vt:lpstr>
      <vt:lpstr>幻灯片 123</vt:lpstr>
      <vt:lpstr>幻灯片 124</vt:lpstr>
      <vt:lpstr>幻灯片 125</vt:lpstr>
      <vt:lpstr>幻灯片 126</vt:lpstr>
      <vt:lpstr>幻灯片 127</vt:lpstr>
      <vt:lpstr>幻灯片 128</vt:lpstr>
      <vt:lpstr>幻灯片 129</vt:lpstr>
      <vt:lpstr>幻灯片 130</vt:lpstr>
      <vt:lpstr>幻灯片 131</vt:lpstr>
      <vt:lpstr>幻灯片 132</vt:lpstr>
      <vt:lpstr>幻灯片 133</vt:lpstr>
      <vt:lpstr>幻灯片 134</vt:lpstr>
      <vt:lpstr>幻灯片 135</vt:lpstr>
      <vt:lpstr>幻灯片 136</vt:lpstr>
      <vt:lpstr>幻灯片 137</vt:lpstr>
      <vt:lpstr>幻灯片 138</vt:lpstr>
      <vt:lpstr>幻灯片 139</vt:lpstr>
      <vt:lpstr>幻灯片 140</vt:lpstr>
      <vt:lpstr>幻灯片 141</vt:lpstr>
      <vt:lpstr>幻灯片 142</vt:lpstr>
      <vt:lpstr>幻灯片 143</vt:lpstr>
      <vt:lpstr>幻灯片 144</vt:lpstr>
      <vt:lpstr>幻灯片 145</vt:lpstr>
      <vt:lpstr>幻灯片 146</vt:lpstr>
      <vt:lpstr>幻灯片 147</vt:lpstr>
      <vt:lpstr>幻灯片 148</vt:lpstr>
      <vt:lpstr>幻灯片 149</vt:lpstr>
      <vt:lpstr>幻灯片 150</vt:lpstr>
      <vt:lpstr>幻灯片 151</vt:lpstr>
      <vt:lpstr>幻灯片 152</vt:lpstr>
      <vt:lpstr>幻灯片 153</vt:lpstr>
      <vt:lpstr>幻灯片 154</vt:lpstr>
      <vt:lpstr>幻灯片 155</vt:lpstr>
      <vt:lpstr>幻灯片 156</vt:lpstr>
      <vt:lpstr>幻灯片 157</vt:lpstr>
      <vt:lpstr>幻灯片 158</vt:lpstr>
      <vt:lpstr>幻灯片 159</vt:lpstr>
      <vt:lpstr>幻灯片 160</vt:lpstr>
      <vt:lpstr>幻灯片 161</vt:lpstr>
      <vt:lpstr>幻灯片 162</vt:lpstr>
      <vt:lpstr>幻灯片 163</vt:lpstr>
      <vt:lpstr>幻灯片 164</vt:lpstr>
      <vt:lpstr>幻灯片 165</vt:lpstr>
      <vt:lpstr>幻灯片 166</vt:lpstr>
      <vt:lpstr>幻灯片 167</vt:lpstr>
      <vt:lpstr>幻灯片 168</vt:lpstr>
      <vt:lpstr>幻灯片 169</vt:lpstr>
      <vt:lpstr>幻灯片 170</vt:lpstr>
      <vt:lpstr>幻灯片 171</vt:lpstr>
      <vt:lpstr>幻灯片 172</vt:lpstr>
      <vt:lpstr>幻灯片 173</vt:lpstr>
      <vt:lpstr>幻灯片 174</vt:lpstr>
      <vt:lpstr>幻灯片 175</vt:lpstr>
      <vt:lpstr>幻灯片 176</vt:lpstr>
      <vt:lpstr>幻灯片 177</vt:lpstr>
      <vt:lpstr>幻灯片 178</vt:lpstr>
      <vt:lpstr>幻灯片 179</vt:lpstr>
      <vt:lpstr>幻灯片 180</vt:lpstr>
      <vt:lpstr>幻灯片 181</vt:lpstr>
      <vt:lpstr>幻灯片 182</vt:lpstr>
      <vt:lpstr>幻灯片 183</vt:lpstr>
      <vt:lpstr>幻灯片 184</vt:lpstr>
      <vt:lpstr>幻灯片 185</vt:lpstr>
      <vt:lpstr>幻灯片 186</vt:lpstr>
      <vt:lpstr>幻灯片 187</vt:lpstr>
      <vt:lpstr>幻灯片 188</vt:lpstr>
      <vt:lpstr>幻灯片 189</vt:lpstr>
      <vt:lpstr>幻灯片 190</vt:lpstr>
      <vt:lpstr>幻灯片 191</vt:lpstr>
      <vt:lpstr>幻灯片 192</vt:lpstr>
      <vt:lpstr>幻灯片 193</vt:lpstr>
      <vt:lpstr>幻灯片 194</vt:lpstr>
      <vt:lpstr>幻灯片 195</vt:lpstr>
      <vt:lpstr>幻灯片 196</vt:lpstr>
      <vt:lpstr>幻灯片 197</vt:lpstr>
      <vt:lpstr>幻灯片 198</vt:lpstr>
      <vt:lpstr>幻灯片 199</vt:lpstr>
      <vt:lpstr>幻灯片 200</vt:lpstr>
      <vt:lpstr>幻灯片 201</vt:lpstr>
      <vt:lpstr>幻灯片 202</vt:lpstr>
      <vt:lpstr>幻灯片 203</vt:lpstr>
      <vt:lpstr>幻灯片 204</vt:lpstr>
      <vt:lpstr>幻灯片 205</vt:lpstr>
      <vt:lpstr>幻灯片 206</vt:lpstr>
      <vt:lpstr>幻灯片 207</vt:lpstr>
      <vt:lpstr>幻灯片 208</vt:lpstr>
      <vt:lpstr>幻灯片 209</vt:lpstr>
      <vt:lpstr>幻灯片 210</vt:lpstr>
      <vt:lpstr>幻灯片 211</vt:lpstr>
      <vt:lpstr>幻灯片 212</vt:lpstr>
      <vt:lpstr>幻灯片 213</vt:lpstr>
      <vt:lpstr>幻灯片 214</vt:lpstr>
      <vt:lpstr>幻灯片 215</vt:lpstr>
      <vt:lpstr>幻灯片 216</vt:lpstr>
      <vt:lpstr>幻灯片 217</vt:lpstr>
      <vt:lpstr>幻灯片 218</vt:lpstr>
      <vt:lpstr>幻灯片 219</vt:lpstr>
      <vt:lpstr>幻灯片 220</vt:lpstr>
      <vt:lpstr>幻灯片 221</vt:lpstr>
      <vt:lpstr>幻灯片 222</vt:lpstr>
      <vt:lpstr>幻灯片 223</vt:lpstr>
      <vt:lpstr>幻灯片 224</vt:lpstr>
      <vt:lpstr>幻灯片 225</vt:lpstr>
      <vt:lpstr>幻灯片 226</vt:lpstr>
      <vt:lpstr>幻灯片 227</vt:lpstr>
      <vt:lpstr>幻灯片 228</vt:lpstr>
      <vt:lpstr>幻灯片 229</vt:lpstr>
      <vt:lpstr>幻灯片 230</vt:lpstr>
      <vt:lpstr>幻灯片 231</vt:lpstr>
      <vt:lpstr>幻灯片 232</vt:lpstr>
      <vt:lpstr>幻灯片 233</vt:lpstr>
      <vt:lpstr>幻灯片 234</vt:lpstr>
      <vt:lpstr>幻灯片 235</vt:lpstr>
      <vt:lpstr>幻灯片 236</vt:lpstr>
      <vt:lpstr>幻灯片 237</vt:lpstr>
      <vt:lpstr>幻灯片 238</vt:lpstr>
      <vt:lpstr>幻灯片 239</vt:lpstr>
      <vt:lpstr>幻灯片 240</vt:lpstr>
      <vt:lpstr>幻灯片 241</vt:lpstr>
      <vt:lpstr>幻灯片 242</vt:lpstr>
      <vt:lpstr>幻灯片 243</vt:lpstr>
      <vt:lpstr>幻灯片 244</vt:lpstr>
      <vt:lpstr>幻灯片 245</vt:lpstr>
      <vt:lpstr>幻灯片 246</vt:lpstr>
      <vt:lpstr>幻灯片 247</vt:lpstr>
      <vt:lpstr>幻灯片 248</vt:lpstr>
      <vt:lpstr>幻灯片 249</vt:lpstr>
      <vt:lpstr>幻灯片 250</vt:lpstr>
      <vt:lpstr>幻灯片 251</vt:lpstr>
      <vt:lpstr>幻灯片 252</vt:lpstr>
      <vt:lpstr>幻灯片 253</vt:lpstr>
      <vt:lpstr>幻灯片 254</vt:lpstr>
      <vt:lpstr>幻灯片 255</vt:lpstr>
      <vt:lpstr>幻灯片 256</vt:lpstr>
      <vt:lpstr>幻灯片 257</vt:lpstr>
      <vt:lpstr>幻灯片 258</vt:lpstr>
      <vt:lpstr>幻灯片 259</vt:lpstr>
      <vt:lpstr>幻灯片 260</vt:lpstr>
      <vt:lpstr>幻灯片 261</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封面标题</dc:title>
  <cp:lastModifiedBy>Windows 用户</cp:lastModifiedBy>
  <cp:revision>1380</cp:revision>
  <dcterms:modified xsi:type="dcterms:W3CDTF">2016-07-19T03:25:04Z</dcterms:modified>
</cp:coreProperties>
</file>