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430" r:id="rId3"/>
    <p:sldId id="410" r:id="rId4"/>
    <p:sldId id="411" r:id="rId5"/>
    <p:sldId id="431" r:id="rId6"/>
    <p:sldId id="412" r:id="rId7"/>
    <p:sldId id="432" r:id="rId8"/>
    <p:sldId id="413" r:id="rId9"/>
    <p:sldId id="414" r:id="rId10"/>
    <p:sldId id="415" r:id="rId11"/>
    <p:sldId id="433" r:id="rId12"/>
    <p:sldId id="416" r:id="rId13"/>
    <p:sldId id="434" r:id="rId14"/>
    <p:sldId id="417" r:id="rId15"/>
    <p:sldId id="418" r:id="rId16"/>
    <p:sldId id="435" r:id="rId17"/>
    <p:sldId id="419" r:id="rId18"/>
    <p:sldId id="436" r:id="rId19"/>
    <p:sldId id="421" r:id="rId20"/>
    <p:sldId id="422" r:id="rId21"/>
    <p:sldId id="423" r:id="rId22"/>
    <p:sldId id="437" r:id="rId23"/>
    <p:sldId id="424" r:id="rId24"/>
    <p:sldId id="425" r:id="rId25"/>
    <p:sldId id="426" r:id="rId26"/>
    <p:sldId id="438" r:id="rId27"/>
    <p:sldId id="427" r:id="rId28"/>
    <p:sldId id="439" r:id="rId29"/>
    <p:sldId id="428" r:id="rId30"/>
    <p:sldId id="420" r:id="rId31"/>
    <p:sldId id="429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fill>
          <a:solidFill>
            <a:schemeClr val="dk1">
              <a:tint val="40000"/>
            </a:schemeClr>
          </a:solidFill>
        </a:fill>
      </a:tcStyle>
    </a:band1H>
    <a:band1V>
      <a:tcStyle>
        <a:fill>
          <a:solidFill>
            <a:schemeClr val="dk1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90"/>
      </p:cViewPr>
      <p:guideLst>
        <p:guide orient="horz" pos="2158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159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13469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隶书" panose="02010509060101010101" charset="-122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76530" y="1049020"/>
            <a:ext cx="11831955" cy="5582285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13469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隶书" panose="02010509060101010101" charset="-122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76530" y="1049020"/>
            <a:ext cx="11831955" cy="5582285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19.xml" /><Relationship Id="rId13" Type="http://schemas.openxmlformats.org/officeDocument/2006/relationships/tags" Target="../tags/tag120.xml" /><Relationship Id="rId14" Type="http://schemas.openxmlformats.org/officeDocument/2006/relationships/tags" Target="../tags/tag121.xml" /><Relationship Id="rId15" Type="http://schemas.openxmlformats.org/officeDocument/2006/relationships/tags" Target="../tags/tag122.xml" /><Relationship Id="rId16" Type="http://schemas.openxmlformats.org/officeDocument/2006/relationships/tags" Target="../tags/tag123.xml" /><Relationship Id="rId17" Type="http://schemas.openxmlformats.org/officeDocument/2006/relationships/tags" Target="../tags/tag124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734765" y="177235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165735" y="1049655"/>
            <a:ext cx="11758930" cy="558228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fontAlgn="auto" latinLnBrk="0" hangingPunct="1">
        <a:lnSpc>
          <a:spcPct val="100000"/>
        </a:lnSpc>
        <a:spcBef>
          <a:spcPct val="0"/>
        </a:spcBef>
        <a:buNone/>
        <a:defRPr sz="4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隶书" panose="02010509060101010101" charset="-122"/>
          <a:ea typeface="隶书" panose="020105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734765" y="177235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165735" y="1049655"/>
            <a:ext cx="11758930" cy="558228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defTabSz="914400" rtl="0" eaLnBrk="1" fontAlgn="auto" latinLnBrk="0" hangingPunct="1">
        <a:lnSpc>
          <a:spcPct val="100000"/>
        </a:lnSpc>
        <a:spcBef>
          <a:spcPct val="0"/>
        </a:spcBef>
        <a:buNone/>
        <a:defRPr sz="4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隶书" panose="02010509060101010101" charset="-122"/>
          <a:ea typeface="隶书" panose="020105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2400" b="1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4.png" /><Relationship Id="rId4" Type="http://schemas.openxmlformats.org/officeDocument/2006/relationships/tags" Target="../tags/tag13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jpeg" /><Relationship Id="rId3" Type="http://schemas.openxmlformats.org/officeDocument/2006/relationships/tags" Target="../tags/tag137.xml" /><Relationship Id="rId4" Type="http://schemas.openxmlformats.org/officeDocument/2006/relationships/tags" Target="../tags/tag13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6.png" /><Relationship Id="rId4" Type="http://schemas.openxmlformats.org/officeDocument/2006/relationships/tags" Target="../tags/tag13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Relationship Id="rId3" Type="http://schemas.openxmlformats.org/officeDocument/2006/relationships/tags" Target="../tags/tag14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Relationship Id="rId3" Type="http://schemas.openxmlformats.org/officeDocument/2006/relationships/tags" Target="../tags/tag141.xml" /><Relationship Id="rId4" Type="http://schemas.openxmlformats.org/officeDocument/2006/relationships/tags" Target="../tags/tag14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Relationship Id="rId4" Type="http://schemas.openxmlformats.org/officeDocument/2006/relationships/tags" Target="../tags/tag14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jpeg" /><Relationship Id="rId3" Type="http://schemas.openxmlformats.org/officeDocument/2006/relationships/tags" Target="../tags/tag14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tags" Target="../tags/tag14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Relationship Id="rId3" Type="http://schemas.openxmlformats.org/officeDocument/2006/relationships/tags" Target="../tags/tag14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4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4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5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5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5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5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5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5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5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jpeg" /><Relationship Id="rId3" Type="http://schemas.openxmlformats.org/officeDocument/2006/relationships/tags" Target="../tags/tag15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7.xml" /><Relationship Id="rId4" Type="http://schemas.openxmlformats.org/officeDocument/2006/relationships/tags" Target="../tags/tag12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image" Target="../media/image9.png" /><Relationship Id="rId4" Type="http://schemas.openxmlformats.org/officeDocument/2006/relationships/tags" Target="../tags/tag15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tags" Target="../tags/tag12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30.xml" /><Relationship Id="rId4" Type="http://schemas.openxmlformats.org/officeDocument/2006/relationships/tags" Target="../tags/tag13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tags" Target="../tags/tag13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3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3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3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 descr="src=http___www.mianfeiwendang.com_pic_054f6891dfc7609bcd31b4f4_1-810-jpg_6-1080-0-0-1080.jpg&amp;refer=http___www.mianfeiwendang"/>
          <p:cNvPicPr>
            <a:picLocks noGrp="1" noChangeAspect="1"/>
          </p:cNvPicPr>
          <p:nvPr>
            <p:ph idx="1"/>
          </p:nvPr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370" y="318205"/>
            <a:ext cx="10969200" cy="705600"/>
          </a:xfrm>
        </p:spPr>
        <p:txBody>
          <a:bodyPr/>
          <a:lstStyle/>
          <a:p>
            <a:pPr algn="l"/>
            <a:r>
              <a:rPr lang="zh-CN" altLang="en-US" sz="3200">
                <a:solidFill>
                  <a:schemeClr val="accent1">
                    <a:lumMod val="75000"/>
                  </a:schemeClr>
                </a:solidFill>
              </a:rPr>
              <a:t>必修上第七单元群文阅读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31160" y="1859915"/>
            <a:ext cx="735203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《赤壁赋》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《登泰山记》</a:t>
            </a:r>
          </a:p>
        </p:txBody>
      </p:sp>
    </p:spTree>
    <p:custDataLst>
      <p:tags r:id="rId3"/>
    </p:custDataLst>
  </p:cSld>
  <p:clrMapOvr>
    <a:masterClrMapping/>
  </p:clrMapOvr>
  <p:transition>
    <p:wedg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200"/>
              <a:t>小组交流，写推荐意见。</a:t>
            </a:r>
          </a:p>
          <a:p>
            <a:r>
              <a:rPr lang="zh-CN" altLang="en-US" sz="3200"/>
              <a:t>个人发言：包括朗诵文段及赏析文字。</a:t>
            </a:r>
          </a:p>
          <a:p>
            <a:r>
              <a:rPr lang="zh-CN" altLang="en-US" sz="3200"/>
              <a:t>小组评议：推选三篇文字，写出推荐意见。可参照下表中的要求评议。</a:t>
            </a:r>
          </a:p>
          <a:p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50" y="4134485"/>
            <a:ext cx="10187940" cy="83693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src=http___n.sinaimg.cn_sinacn06_251_w640h411_20180929_b4b4-hkrzyam1981725.jpg&amp;refer=http___n.sinaimg"/>
          <p:cNvPicPr>
            <a:picLocks noChangeAspect="1"/>
          </p:cNvPicPr>
          <p:nvPr/>
        </p:nvPicPr>
        <p:blipFill>
          <a:blip r:embed="rId2">
            <a:lum bright="58000" contrast="-70000"/>
          </a:blip>
          <a:stretch>
            <a:fillRect/>
          </a:stretch>
        </p:blipFill>
        <p:spPr>
          <a:xfrm>
            <a:off x="0" y="-15875"/>
            <a:ext cx="12192000" cy="6873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诵读《赤壁赋》，探究苏轼心情的变化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/>
              <a:t>1.在《赤壁赋》中作者面对着怎样的山水，怎样的赤壁？他的心情有哪些变化？文中的“江”“月”有几层含义？完成表格。</a:t>
            </a:r>
          </a:p>
          <a:p>
            <a:endParaRPr lang="zh-CN" altLang="en-US" sz="280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42315" y="2422525"/>
          <a:ext cx="10699750" cy="38036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39950"/>
                <a:gridCol w="2139950"/>
                <a:gridCol w="2139950"/>
                <a:gridCol w="2139950"/>
                <a:gridCol w="2139950"/>
              </a:tblGrid>
              <a:tr h="7607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文段</a:t>
                      </a:r>
                    </a:p>
                  </a:txBody>
                  <a:tcPr anchor="ctr"/>
                </a:tc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/>
                        <a:t>“</a:t>
                      </a:r>
                      <a:r>
                        <a:rPr lang="zh-CN" altLang="en-US" sz="2800"/>
                        <a:t>江</a:t>
                      </a:r>
                      <a:r>
                        <a:rPr lang="en-US" altLang="zh-CN" sz="2800"/>
                        <a:t>”“</a:t>
                      </a:r>
                      <a:r>
                        <a:rPr lang="zh-CN" altLang="en-US" sz="2800"/>
                        <a:t>月</a:t>
                      </a:r>
                      <a:r>
                        <a:rPr lang="en-US" altLang="zh-CN" sz="2800"/>
                        <a:t>”</a:t>
                      </a:r>
                    </a:p>
                  </a:txBody>
                  <a:tcPr anchor="ctr"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情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因</a:t>
                      </a:r>
                    </a:p>
                  </a:txBody>
                  <a:tcPr anchor="ctr"/>
                </a:tc>
              </a:tr>
              <a:tr h="760730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第</a:t>
                      </a:r>
                      <a:r>
                        <a:rPr lang="en-US" altLang="zh-CN" sz="2800"/>
                        <a:t>1~2</a:t>
                      </a:r>
                      <a:r>
                        <a:rPr lang="zh-CN" altLang="en-US" sz="2800"/>
                        <a:t>段</a:t>
                      </a:r>
                    </a:p>
                  </a:txBody>
                  <a:tcPr anchor="ctr"/>
                </a:tc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自然之月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76073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7607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第</a:t>
                      </a:r>
                      <a:r>
                        <a:rPr lang="en-US" altLang="zh-CN" sz="2800"/>
                        <a:t>3</a:t>
                      </a:r>
                      <a:r>
                        <a:rPr lang="zh-CN" altLang="en-US" sz="2800"/>
                        <a:t>段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历史之月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7607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第</a:t>
                      </a:r>
                      <a:r>
                        <a:rPr lang="en-US" altLang="zh-CN" sz="2800"/>
                        <a:t>4</a:t>
                      </a:r>
                      <a:r>
                        <a:rPr lang="zh-CN" altLang="en-US" sz="2800"/>
                        <a:t>段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哲理之月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src=http___n.sinaimg.cn_sinacn06_251_w640h411_20180929_b4b4-hkrzyam1981725.jpg&amp;refer=http___n.sinaimg"/>
          <p:cNvPicPr>
            <a:picLocks noChangeAspect="1"/>
          </p:cNvPicPr>
          <p:nvPr/>
        </p:nvPicPr>
        <p:blipFill>
          <a:blip r:embed="rId2">
            <a:lum bright="58000" contrast="-70000"/>
          </a:blip>
          <a:stretch>
            <a:fillRect/>
          </a:stretch>
        </p:blipFill>
        <p:spPr>
          <a:xfrm>
            <a:off x="0" y="-15875"/>
            <a:ext cx="12192000" cy="687387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385" y="-635"/>
            <a:ext cx="6713855" cy="6858635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>
    <p:wip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src=http___file.3mbang.com_fileroot1_2019-5_20_60c6d1ff-684d-4157-bdd1-abd600252a73_60c6d1ff-684d-4157-bdd1-abd600252a731.gif&amp;refer=http___file.3mb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tretch>
            <a:fillRect/>
          </a:stretch>
        </p:blipFill>
        <p:spPr>
          <a:xfrm>
            <a:off x="-635" y="-1270"/>
            <a:ext cx="12191365" cy="68592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诵读《登泰山记》，探究姚鼐的情感和意趣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984250"/>
            <a:ext cx="11831955" cy="573341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/>
              <a:t>1.品读叙事段落，体会作者情感。</a:t>
            </a:r>
          </a:p>
          <a:p>
            <a:r>
              <a:rPr lang="zh-CN" altLang="en-US" sz="3200"/>
              <a:t>品读《登泰山记》第2段前半段叙事的文字，体会姚鼐彼时的心情。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（1）“乘”“历”“穿”“越”“至”等几个动词连用，简洁地描写了作者乘风驭雪，穿山越岭，马不停蹄直奔泰安的情形。虽然风高雪猛，但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作者并无顶风冒雪之苦，反而是兴致淋漓，潇洒轻松。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（2）作者似是信笔交代的时间——“是月丁未”是农历十二月的最后一天，大年除夕。除夕之夜不守在家，却与朋友顶风冒雪去泰山之巅收获登山的惊喜，在泰山极顶静候日出，这是何等别样的雅兴与情怀。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src=http___file.3mbang.com_fileroot1_2019-5_20_60c6d1ff-684d-4157-bdd1-abd600252a73_60c6d1ff-684d-4157-bdd1-abd600252a731.gif&amp;refer=http___file.3mb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tretch>
            <a:fillRect/>
          </a:stretch>
        </p:blipFill>
        <p:spPr>
          <a:xfrm>
            <a:off x="-635" y="-1270"/>
            <a:ext cx="12191365" cy="685927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876935"/>
            <a:ext cx="11831955" cy="5582285"/>
          </a:xfrm>
        </p:spPr>
        <p:txBody>
          <a:bodyPr>
            <a:normAutofit lnSpcReduction="10000"/>
          </a:bodyPr>
          <a:lstStyle/>
          <a:p>
            <a:r>
              <a:rPr lang="zh-CN" altLang="en-US" sz="3200"/>
              <a:t>2.品读写景段落，欣赏景与情相彰之美</a:t>
            </a:r>
          </a:p>
          <a:p>
            <a:r>
              <a:rPr lang="zh-CN" altLang="en-US" sz="3200"/>
              <a:t>品读《登泰山记》第2-3段，从“泰山夕照图”“泰山日出图”的文字描写中，体会作者的情感和意趣，填写表格。</a:t>
            </a:r>
            <a:endParaRPr lang="zh-CN" altLang="en-US"/>
          </a:p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17600" y="2778760"/>
          <a:ext cx="9827260" cy="340677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6815"/>
                <a:gridCol w="2456815"/>
                <a:gridCol w="2456815"/>
                <a:gridCol w="2456815"/>
              </a:tblGrid>
              <a:tr h="6813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图景</a:t>
                      </a:r>
                    </a:p>
                  </a:txBody>
                  <a:tcPr anchor="ctr"/>
                </a:tc>
                <a:tc grid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泰山日出图</a:t>
                      </a:r>
                    </a:p>
                  </a:txBody>
                  <a:tcPr anchor="ctr"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6813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顺序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景色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特点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情感</a:t>
                      </a:r>
                    </a:p>
                  </a:txBody>
                  <a:tcPr anchor="ctr"/>
                </a:tc>
              </a:tr>
              <a:tr h="6813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6813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6813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src=http___file.3mbang.com_fileroot1_2019-5_20_60c6d1ff-684d-4157-bdd1-abd600252a73_60c6d1ff-684d-4157-bdd1-abd600252a731.gif&amp;refer=http___file.3mb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tretch>
            <a:fillRect/>
          </a:stretch>
        </p:blipFill>
        <p:spPr>
          <a:xfrm>
            <a:off x="-635" y="-1270"/>
            <a:ext cx="12191365" cy="685927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45" y="1372235"/>
            <a:ext cx="11661140" cy="4375785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>
    <p:wip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src=http___n.sinaimg.cn_sinacn06_251_w640h411_20180929_b4b4-hkrzyam1981725.jpg&amp;refer=http___n.sinaimg"/>
          <p:cNvPicPr>
            <a:picLocks noChangeAspect="1"/>
          </p:cNvPicPr>
          <p:nvPr/>
        </p:nvPicPr>
        <p:blipFill>
          <a:blip r:embed="rId2">
            <a:lum bright="58000" contrast="-70000"/>
          </a:blip>
          <a:stretch>
            <a:fillRect/>
          </a:stretch>
        </p:blipFill>
        <p:spPr>
          <a:xfrm>
            <a:off x="-3810" y="-15875"/>
            <a:ext cx="12192000" cy="6873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/>
              <a:t>知人论世，探寻山水文化精神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8925" y="1109345"/>
            <a:ext cx="11606530" cy="4892040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/>
              <a:t>《赤壁赋》创作背景</a:t>
            </a:r>
            <a:r>
              <a:rPr lang="en-US" altLang="zh-CN" sz="3200"/>
              <a:t>——</a:t>
            </a:r>
            <a:endParaRPr lang="zh-CN" altLang="en-US" sz="3200"/>
          </a:p>
          <a:p>
            <a:r>
              <a:rPr lang="zh-CN" altLang="en-US" sz="3200"/>
              <a:t>①乌台诗案：是北宋宋神宗年间的一场著名的文字狱。御史中丞李定、舒亶、何正臣等小人摘取苏轼《湖州谢上表》中语句和此前所作诗句，以谤讪新政和皇帝的罪名逮捕了苏轼。结果苏轼被抓进御史台（因官署内遍植柏树，常有乌鸦栖息筑巢，又称乌台），被关4个月。在狱中受审时，受尽凌辱，最后屈打成招。由于多方营救，加上神宗本来很赏识苏轼的才华，才从轻发落，贬为黄州团练副使。苏辙、司马光等人也受到贬斥和罚款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src=http___n.sinaimg.cn_sinacn06_251_w640h411_20180929_b4b4-hkrzyam1981725.jpg&amp;refer=http___n.sinaimg"/>
          <p:cNvPicPr>
            <a:picLocks noChangeAspect="1"/>
          </p:cNvPicPr>
          <p:nvPr/>
        </p:nvPicPr>
        <p:blipFill>
          <a:blip r:embed="rId2">
            <a:lum bright="58000" contrast="-70000"/>
          </a:blip>
          <a:stretch>
            <a:fillRect/>
          </a:stretch>
        </p:blipFill>
        <p:spPr>
          <a:xfrm>
            <a:off x="-3175" y="-15875"/>
            <a:ext cx="12192000" cy="687387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5765" y="1332865"/>
            <a:ext cx="11380470" cy="4192270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/>
              <a:t>②赤壁之游：宋神宗元丰五年（1082年），苏轼遭受政治迫害，被贬谪到黄州已经两年了。“长江绕廓知鱼美，好竹连山觉笋香” ，水中的鲜鱼，山间的竹笋，江城的一切风物，都给政治失意的苏轼带来莫大的慰藉。这时，他曾站立在江边赤壁之上，眺望如画江山，唱出了“大江东去”的豪放歌声。他还在七月十六日一个幽静的夜晚，驾舟畅游于赤壁之下的长江水面，写下了千古名作《赤壁赋》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src=http___file.3mbang.com_fileroot1_2019-5_20_60c6d1ff-684d-4157-bdd1-abd600252a73_60c6d1ff-684d-4157-bdd1-abd600252a731.gif&amp;refer=http___file.3mb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tretch>
            <a:fillRect/>
          </a:stretch>
        </p:blipFill>
        <p:spPr>
          <a:xfrm>
            <a:off x="-635" y="-1270"/>
            <a:ext cx="12191365" cy="685927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340" y="969010"/>
            <a:ext cx="11831955" cy="5140960"/>
          </a:xfrm>
          <a:solidFill>
            <a:schemeClr val="bg2">
              <a:lumMod val="95000"/>
            </a:schemeClr>
          </a:solidFill>
        </p:spPr>
        <p:txBody>
          <a:bodyPr>
            <a:normAutofit lnSpcReduction="20000"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《登泰山记》的写作背景</a:t>
            </a:r>
          </a:p>
          <a:p>
            <a:r>
              <a:rPr lang="zh-CN" altLang="en-US" sz="2800"/>
              <a:t>①姚鼐（1731～1815年），字姬传，室名惜抱轩，清代诗人，桐城人。清乾隆二十八年进士，官至刑部郎中、记名御史。师从刘大櫆，为“桐城派”主要作家。参加纂修的《四库全书》于乾隆三十七年告成，以御史记名。乾隆三十九年（1774年）以养亲为名，告归田里，道经泰安与挚友泰安知府朱孝纯（字子颖）于此年十二月二十八日傍晚同上泰山山顶，第二天即除夕（当年十二月二十八日）五更时分至日观峰的日观亭后，观赏日出，写下了这篇游记。</a:t>
            </a:r>
          </a:p>
          <a:p>
            <a:r>
              <a:rPr lang="zh-CN" altLang="en-US" sz="2800"/>
              <a:t>②姚鼐辞职之际写给好友程鱼门（也是四库馆纂修）的《赠程鱼门序》。其中写道：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夫士处世难矣！群所退而独进，其进罪也；群所进而独退，其退亦罪也。天地万物之变，人世夷险、曲直、好恶之情态，工文章者，必抉摘发露至尽。人匿其情久矣，而或宣之，宜有见恶者矣，况又加之以名称耶？”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知人论世，探寻山水文化精神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800"/>
              <a:t>1.探寻苏轼身上的山水文化精神</a:t>
            </a:r>
          </a:p>
          <a:p>
            <a:r>
              <a:rPr lang="zh-CN" altLang="en-US" sz="2800"/>
              <a:t>（1）思考：《赤壁赋》中苏轼在黄州遇到的“精神困境”是什么？</a:t>
            </a: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苏轼经历“乌台诗案”后，被贬黄州，任黄州团练副使，远离政治中心。文中“桂棹兮兰桨，击空明兮溯流光。渺渺兮予怀，望美人兮天一方。”其中“美人”在屈原的笔下是君王的象征，结合现实，表现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苏轼对政治理想无法施展的慨叹，体现其怀才不遇、壮志难酬。</a:t>
            </a: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通过客的口吻，慨叹像曹操那样的英雄“而今安在哉？”，流露出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英雄不再、功业未成的无奈和悲愁。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又从古人转到现实，提出了“寄蜉蝣于天地，渺沧海之一粟。哀吾生之须臾，羡长江之无穷。”，发出了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人生渺小、生命短暂的悲叹！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/>
              <a:t>了解“赋”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/>
              <a:t>赋是中国古典文学的一种重要文体，其特点是“铺采摛文，体物写志”，侧重于写景，借景抒情。赋萌生于战国，兴盛于汉唐，衰于宋元明清。赋是汉代最具代表性、最能彰显其时代精神的一种文学样式。</a:t>
            </a:r>
          </a:p>
          <a:p>
            <a:r>
              <a:rPr lang="zh-CN" altLang="en-US" sz="3200"/>
              <a:t>特点：语句上以四、六字句为主，句式错落有致并追求骈偶；语音上要求声律谐协；文辞上讲究藻饰和用典；内容上侧重于写景，借景抒情。</a:t>
            </a:r>
          </a:p>
          <a:p>
            <a:r>
              <a:rPr lang="zh-CN" altLang="en-US" sz="3200"/>
              <a:t>经历长期的演变过程，发展到中唐，在古文运动的影响下，又出现了散文化的趋势，不讲骈偶、音律，句式参差，押韵也比较自由，形成散文式的清新流畅的气势，叫作“文赋”。</a:t>
            </a:r>
          </a:p>
          <a:p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1049020"/>
            <a:ext cx="11831955" cy="4859655"/>
          </a:xfrm>
          <a:solidFill>
            <a:schemeClr val="bg2">
              <a:lumMod val="95000"/>
            </a:schemeClr>
          </a:solidFill>
        </p:spPr>
        <p:txBody>
          <a:bodyPr/>
          <a:lstStyle/>
          <a:p>
            <a:r>
              <a:rPr lang="zh-CN" altLang="en-US" sz="3200"/>
              <a:t>（2）思考：在《赤壁赋》中苏轼是如何走出这种“精神上”的困境？</a:t>
            </a:r>
          </a:p>
          <a:p>
            <a:pPr>
              <a:buFont typeface="Wingdings" panose="05000000000000000000" charset="0"/>
              <a:buChar char="Ø"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如果从事物变化的角度看，天地的存在不过是转瞬之间；如果从不变的角度看，则事物和人类都是无穷尽的，不必羡慕江水、明月和天地。自然也就不必“哀吾生之须臾”了。这表现了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苏轼豁达的宇宙观和人生观，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他赞成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从多角度看问题而不同意把问题绝对化，因此，他在身处逆境中也能保持豁达、超脱、乐观和随缘自适的精神状态。</a:t>
            </a:r>
          </a:p>
          <a:p>
            <a:pPr>
              <a:buFont typeface="Wingdings" panose="05000000000000000000" charset="0"/>
              <a:buChar char="Ø"/>
            </a:pP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1049020"/>
            <a:ext cx="11831955" cy="5076190"/>
          </a:xfrm>
          <a:solidFill>
            <a:schemeClr val="bg2">
              <a:lumMod val="95000"/>
            </a:schemeClr>
          </a:solidFill>
        </p:spPr>
        <p:txBody>
          <a:bodyPr/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从天地间万物各有其主、个人不能强求予以进一步的说明。江上的清风有声，山间的明月有色，江山无穷，风月长存，天地无私，声色娱人，作者恰恰可以徘徊其间而自得其乐。</a:t>
            </a:r>
          </a:p>
          <a:p>
            <a:pPr>
              <a:buFont typeface="Wingdings" panose="05000000000000000000" charset="0"/>
              <a:buChar char="Ø"/>
            </a:pP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苏轼“困境”的根源，其实质是儒家“兼济天下”的责任感和使命感，而寄情自然，转变思考角度，正是道家思想的体现，这也是中国知识分子在困境中寻找的共同方式。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840105"/>
            <a:ext cx="11831955" cy="5791200"/>
          </a:xfrm>
          <a:solidFill>
            <a:schemeClr val="bg2">
              <a:lumMod val="95000"/>
            </a:schemeClr>
          </a:solidFill>
        </p:spPr>
        <p:txBody>
          <a:bodyPr>
            <a:normAutofit lnSpcReduction="10000"/>
          </a:bodyPr>
          <a:lstStyle/>
          <a:p>
            <a:r>
              <a:rPr lang="zh-CN" altLang="en-US" sz="2800"/>
              <a:t>（3）探究：查找苏轼在黄州期间的其他诗文作品，选择其中一篇，结合《前赤壁赋》，说说苏轼是如何做到“精神突围”的？</a:t>
            </a:r>
          </a:p>
          <a:p>
            <a:pPr marL="0" indent="0" algn="ctr">
              <a:buNone/>
            </a:pP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《定风波·莫听穿林打叶声》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莫听穿林打叶声，何妨吟啸且徐行。竹杖芒鞋轻胜马，谁怕？一蓑烟雨任平生。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料峭春风吹酒醒，微冷，山头斜照却相迎。回首向来萧瑟处，归去，也无风雨也无晴。</a:t>
            </a: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诗人在大自然中获得顿悟：自然界的“雨晴”既属寻常，毫无差别，社会人生中的政治“风雨”、荣辱得失又何足挂齿？借雨中潇洒徐行之举动，表现了虽处逆境屡遭挫折而不畏惧不颓丧的倔强性格和旷达胸怀。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600" y="635000"/>
            <a:ext cx="11831955" cy="5582285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800"/>
              <a:t>2.探寻姚鼐身上的山水文化精神</a:t>
            </a:r>
          </a:p>
          <a:p>
            <a:r>
              <a:rPr lang="zh-CN" altLang="en-US" sz="2800"/>
              <a:t>（1）思考：从提供的《登泰山记》的背景资料中你是否能找到矛盾之处？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借病侍亲和他的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行为矛盾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，从他的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登山路径选择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，登泰山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日子的选择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可以找到端倪。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查阅史料，此时姚鼐刚刚辞去了《四库全书》纂修官的职务。其自述的理由是 “以病归”“养双亲”。但从其后来的举动来看，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这两个理由都是托词无疑。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因为你见过辞职后大冬天奔行千里登泰山养病的吗？你见过无官一身轻后，大过年的不回家，关键是登完泰山也不回家的“养双亲”的孝子吗？</a:t>
            </a: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732155"/>
            <a:ext cx="11831955" cy="5398770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/>
              <a:t>（2）探究：姚鼐为什么选择的登泰山路径怎样？可以看出他是个什么样的人？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姚鼐选择了一条特殊的路线。连用“乘、历、穿、越、至”五个动词写出自己的行进路线，语句清晰如水，又起伏跌宕，宛如一条游动的长龙。“古长城”、“三谷”、“环水”、“东谷”、“石刻”、“天门”等都是作者考证的内容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“穿泰山西北谷，越长城之限，至于泰安。”一般人不会穿泰山西北谷抵达泰安，也不可能借机去考察齐长城。姚鼐这位主张“义理、考据、文章”的桐城派代表，偏要“越长城之限”，实地考察古长城之貌。</a:t>
            </a: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1097915"/>
            <a:ext cx="11831955" cy="481647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他选择了与众不同，不同寻常之路。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登山之路，“泰山正南面有三谷。”东谷是人们常常选择的，但是姚鼐从中谷入，然后从西谷登山。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“道中迷雾冰滑，磴(dèng)几不可登。四十五里，道皆砌石为磴(dèng)，其级七千有余。”登山过程，迷雾冰滑，七千多的台阶，异常艰难， 足见泰山之高，更能看到作者没有什么疾病。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340" y="446405"/>
            <a:ext cx="11831955" cy="595947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2800"/>
              <a:t>（3）合作探究：姚鼐选择登泰山的日子是什么时候？可以看出什么端倪？</a:t>
            </a: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交代登泰山的时间为1774年，农历十二月二十八登山，二十九看日出。那一年，农历十二月没有三十，就是我们说的除夕夜。除夕，是中国人非常看重的节日。不管因为什么在外漂泊，那一天都会想办法回家团聚。姚鼐为什么要选择在年底登泰山呢？</a:t>
            </a: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有人说，因为作者有意选择冬天，和他人不同；冬天之景有特殊处；冬天人少等等；有人说他从京师回乡（安徽桐城）途中经过泰安邀约其挚友泰安知府朱孝纯一起登泰山的，临时起意，或者有意经过。</a:t>
            </a: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除夕夜，如果侍亲紧急，怎么会没有回家，却特意跑来找朋友登泰山看日出。</a:t>
            </a: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综合以上资料，作者疾病侍亲都是冠冕堂皇的借口。真正的原因，我们可以从姚鼐自己的话中看到。</a:t>
            </a:r>
            <a:r>
              <a:rPr lang="zh-CN" altLang="en-US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鼐言：“古之君子，仕非苟焉而已，将度其志可行于时，其道可济于众”，否则，不如“从容进退，庶（或许）免耻辱之在咎已尔”。</a:t>
            </a:r>
          </a:p>
          <a:p>
            <a:endParaRPr lang="zh-CN" altLang="en-US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768985"/>
            <a:ext cx="11831955" cy="558228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他不愿意再留在这样的官场，和政见不和者为伍，无法实现自己的政治理想，再难得来的一切都放弃了。只想从容进退，免于耻辱。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我们看到他内心的煎熬，看到他登泰山的过程始终在用自己的种种行为，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表明着自己的选择，与众不同的选择。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如此辞官的矛盾纠结中，姚鼐通过登泰山看日出 ，和好友相聚，获得了疗愈，获得了重生。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泰山在姚鼐心中，是一种精神的象征。正如他在诗中所写：“男儿自负乔岳身，胸中大海光明暾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tūn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。即今同立岱宗顶，岂复犹如世上人?”</a:t>
            </a: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840105"/>
            <a:ext cx="11831955" cy="558228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“最耐人寻味的是他的《登泰山记》。人们往往只把它看作优美的山水游记……其实以笔者的愚见，此文不只是‘写出泰山的雄伟壮丽’，更重要的是写出作《登泰山记》的主人姚鼐</a:t>
            </a:r>
            <a:r>
              <a:rPr lang="zh-CN" altLang="en-US" sz="320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摆脱官场羁绊、回归大自然、获得个性自由的欢悦性情。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</a:p>
          <a:p>
            <a:pPr marL="0" indent="0">
              <a:buNone/>
            </a:pP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“其在对景物绘声绘色的描写之中，实寄寓着作者辞官之后的万千感慨。其中</a:t>
            </a:r>
            <a:r>
              <a:rPr lang="zh-CN" altLang="en-US" sz="320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既有摆脱官场羁绊，回归大自然之后的愉悦之情；又有以对大自然如诗如画般美景的热烈歌颂，来反衬其对官场丑恶的愤绝和鄙弃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……可见寓有‘隐君子之高风’和‘幽怀远韵’，才是《登泰山记》的真正内涵和底蕴。”</a:t>
            </a:r>
          </a:p>
          <a:p>
            <a:pPr marL="0" indent="0" algn="r">
              <a:buNone/>
            </a:pP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——周中明先生在《姚鼐研究》</a:t>
            </a:r>
          </a:p>
          <a:p>
            <a:endParaRPr lang="zh-CN" altLang="en-US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src=http___n.sinaimg.cn_sinacn06_251_w640h411_20180929_b4b4-hkrzyam1981725.jpg&amp;refer=http___n.sinaimg"/>
          <p:cNvPicPr>
            <a:picLocks noChangeAspect="1"/>
          </p:cNvPicPr>
          <p:nvPr/>
        </p:nvPicPr>
        <p:blipFill>
          <a:blip r:embed="rId2">
            <a:lum bright="58000" contrast="-70000"/>
          </a:blip>
          <a:stretch>
            <a:fillRect/>
          </a:stretch>
        </p:blipFill>
        <p:spPr>
          <a:xfrm>
            <a:off x="-4445" y="-15875"/>
            <a:ext cx="12192000" cy="687387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2785" y="1599565"/>
            <a:ext cx="10678795" cy="3909695"/>
          </a:xfrm>
          <a:solidFill>
            <a:schemeClr val="bg2">
              <a:lumMod val="95000"/>
            </a:schemeClr>
          </a:solidFill>
          <a:ln w="47625" cmpd="thickThin">
            <a:solidFill>
              <a:schemeClr val="accent1">
                <a:shade val="50000"/>
              </a:schemeClr>
            </a:solidFill>
            <a:prstDash val="dashDot"/>
          </a:ln>
        </p:spPr>
        <p:txBody>
          <a:bodyPr>
            <a:noAutofit/>
          </a:bodyPr>
          <a:lstStyle/>
          <a:p>
            <a:r>
              <a:rPr lang="zh-CN" altLang="en-US" sz="4000"/>
              <a:t>本单元五篇文章，故都的秋给郁达夫的、清华园的荷花月色给朱自清的、地坛给史铁生的，就是当初赤壁的江月给苏轼的，泰山给姚鼐的。自然在善感多思的人的心中，从来不只是简单的客观存在，而是某种意义上的精神寄托、情感牵绊、人生导师。”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07130" y="415360"/>
            <a:ext cx="10969200" cy="705600"/>
          </a:xfrm>
        </p:spPr>
        <p:txBody>
          <a:bodyPr/>
          <a:lstStyle/>
          <a:p>
            <a:r>
              <a:rPr lang="zh-CN" altLang="en-US" sz="4800">
                <a:solidFill>
                  <a:srgbClr val="C00000"/>
                </a:solidFill>
              </a:rPr>
              <a:t>单元总结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/>
              <a:t>诵读文章，整体感知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1049020"/>
            <a:ext cx="11831955" cy="5582285"/>
          </a:xfrm>
        </p:spPr>
        <p:txBody>
          <a:bodyPr/>
          <a:lstStyle/>
          <a:p>
            <a:r>
              <a:rPr lang="zh-CN" altLang="en-US" sz="3200"/>
              <a:t>1.梳理作者的“游踪”，完成表格。</a:t>
            </a:r>
          </a:p>
          <a:p>
            <a:endParaRPr lang="zh-CN" altLang="en-US" sz="320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303020" y="1931035"/>
          <a:ext cx="9578340" cy="38176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03350"/>
                <a:gridCol w="4022725"/>
                <a:gridCol w="4152265"/>
              </a:tblGrid>
              <a:tr h="6362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《赤壁赋》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《登泰山记》</a:t>
                      </a:r>
                    </a:p>
                  </a:txBody>
                  <a:tcPr anchor="ctr"/>
                </a:tc>
              </a:tr>
              <a:tr h="6362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何人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6362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何时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6362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何故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6362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何地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6362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何景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635" y="0"/>
            <a:ext cx="12191365" cy="68529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490290"/>
            <a:ext cx="10969200" cy="705600"/>
          </a:xfrm>
        </p:spPr>
        <p:txBody>
          <a:bodyPr/>
          <a:lstStyle/>
          <a:p>
            <a:r>
              <a:rPr lang="zh-CN" altLang="en-US" sz="4400"/>
              <a:t>作  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9775" y="1932940"/>
            <a:ext cx="9201150" cy="3836035"/>
          </a:xfrm>
        </p:spPr>
        <p:txBody>
          <a:bodyPr>
            <a:normAutofit/>
          </a:bodyPr>
          <a:lstStyle/>
          <a:p>
            <a:r>
              <a:rPr lang="zh-CN" altLang="en-US" sz="4000"/>
              <a:t>搜集关于赤壁或泰山的诗文，探讨历代文人寄托在赤壁和泰山上的不同情思，探究背后蕴含的文化意义和民族心理特点，撰写《文化泰山）》（或《文化赤壁》），300字左右（除引用的诗文外）。</a:t>
            </a:r>
          </a:p>
        </p:txBody>
      </p:sp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57000" y="12395200"/>
            <a:ext cx="3302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>
    <p:wedg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内容占位符 3" descr="src=http___www.mianfeiwendang.com_pic_054f6891dfc7609bcd31b4f4_1-810-jpg_6-1080-0-0-1080.jpg&amp;refer=http___www.mianfeiwendang"/>
          <p:cNvPicPr>
            <a:picLocks noGrp="1" noChangeAspect="1"/>
          </p:cNvPicPr>
          <p:nvPr>
            <p:ph idx="1"/>
          </p:nvPr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2635" cy="6899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30" y="1758315"/>
            <a:ext cx="11231880" cy="349758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/>
              <a:t>2.厘清文章结构，完成表格。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473200" y="1905000"/>
          <a:ext cx="9774555" cy="42976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68120"/>
                <a:gridCol w="4003040"/>
                <a:gridCol w="4303395"/>
              </a:tblGrid>
              <a:tr h="7162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《赤壁赋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《登泰山记》</a:t>
                      </a:r>
                    </a:p>
                  </a:txBody>
                  <a:tcPr anchor="ctr"/>
                </a:tc>
              </a:tr>
              <a:tr h="7162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第一段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7162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第二段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7162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第三段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7162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第四段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  <a:tr h="7162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第五段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30" y="1926590"/>
            <a:ext cx="11162665" cy="368744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>
    <p:wip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840105"/>
            <a:ext cx="11831955" cy="582993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zh-CN" altLang="en-US" sz="2800"/>
              <a:t>请从两篇文章中任选一个自己喜欢的写景文段，赏析其情景交融的特点。提示及要求：（1）要思考怎样的景中有怎样的情，作者的情感如何让景物生色，情感与景物之间有怎样的内在关系，用什么样的语言表达这样的含景之情……可从景物选取、形声色态、氛围意境、修辞手法等多角度多方面考虑。字数200字左右。表达要有条理。</a:t>
            </a:r>
          </a:p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一：我最喜欢《赤壁赋》中第1段的写景文字。我把这段文字命名为：月下泛舟图。在皎洁的月光照耀下，白茫茫的雾气笼罩江面，天光、水色，连成一片。平阔的景象让人心胸舒畅，无拘无束，乘一叶扁舟，越过苍茫的江面，好像凌空驾风而行，恍惚间仿佛离开尘世，超然独立；又像生出翅膀，飞升成仙，沐清风白雾，赏月色天光，泛舟畅游快乐之极。借景抒情，情景交融，情景俱佳。作者将超然的心情融在对江上月出的描摹中。</a:t>
            </a:r>
          </a:p>
          <a:p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示例二：</a:t>
            </a:r>
          </a:p>
          <a:p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最喜欢《登泰山记》的第二段的写雪景的文字。我把这段文字命名为：苍山负雪图。登上山顶，极目远望，群山背负着白雪，苍茫圣洁；虬枝上挂满了银条，粉妆玉砌。山的连绵增添了雪的气势，雪的洁白增添了山的明净。雪光折射到西南天空，给暮色增添了明亮；晚霞映照着群峰，给白雪覆上了一层淡红的轻纱。红妆素裹，分处妖娆。半山的云雾丝丝缕缕，缠绕山间，像粉妆女子轻歌曼舞。山水雪雾相融合，日光城郭相交织，形成一幅壮丽优美的山水画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3" descr="src=http___www.mianfeiwendang.com_pic_054f6891dfc7609bcd31b4f4_1-810-jpg_6-1080-0-0-1080.jpg&amp;refer=http___www.mianfeiwendang"/>
          <p:cNvPicPr>
            <a:picLocks noChangeAspect="1"/>
          </p:cNvPicPr>
          <p:nvPr/>
        </p:nvPicPr>
        <p:blipFill>
          <a:blip r:embed="rId2">
            <a:lum bright="52000" contrast="-70000"/>
          </a:blip>
          <a:srcRect t="4436"/>
          <a:stretch>
            <a:fillRect/>
          </a:stretch>
        </p:blipFill>
        <p:spPr>
          <a:xfrm>
            <a:off x="0" y="0"/>
            <a:ext cx="12191365" cy="68529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5000"/>
            </a:schemeClr>
          </a:solidFill>
        </p:spPr>
        <p:txBody>
          <a:bodyPr>
            <a:normAutofit lnSpcReduction="20000"/>
          </a:bodyPr>
          <a:lstStyle/>
          <a:p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示例三：</a:t>
            </a:r>
          </a:p>
          <a:p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最喜欢《登泰山记》的第三段的写景文字。我把这段文字命名为：泰山日出图。自日观亭向东望去，山谷中云雾弥漫，即所谓“云海”。略微看见云海中群山像几十颗白色的掷具似的耸立着，然后天的进处呈现出一线奇异的色彩，瞬间变幻成五彩缤纷的朝霞。太阳升起了，色纯红如丹砂，下有红光荡漾，托着它冉冉上升，何等壮观！那红光何以“动摇”？或曰：“此东海也。”原来太阳是从天边波涛翻滚的东海上升起来的。至此，气势磅礴的日出奇景，只寥寥数语，就被描绘得宛然在目，而且层次分明。回头西望，晨曦中红白错杂相间的群山，都似弯腰俯首，令人想起杜甫的名言：“会当凌绝顶，一览众山小。”</a:t>
            </a:r>
          </a:p>
          <a:p>
            <a:endParaRPr lang="zh-CN" altLang="en-US" sz="32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7.xml><?xml version="1.0" encoding="utf-8"?>
<p:tagLst xmlns:p="http://schemas.openxmlformats.org/presentationml/2006/main">
  <p:tag name="KSO_WM_UNIT_TABLE_BEAUTIFY" val="smartTable{9f0203fb-491a-4f52-a23f-11a9a3cacfad}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UNIT_TABLE_BEAUTIFY" val="smartTable{64830496-b326-4e62-8b11-ff9ec33f7592}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KSO_WM_UNIT_TABLE_BEAUTIFY" val="smartTable{27dbb998-a248-4078-b246-5b023d69e515}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KSO_WM_UNIT_TABLE_BEAUTIFY" val="smartTable{a4420106-efc6-4931-ac09-27919547b60f}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75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9">
      <vt:lpstr>Arial</vt:lpstr>
      <vt:lpstr>微软雅黑</vt:lpstr>
      <vt:lpstr>隶书</vt:lpstr>
      <vt:lpstr>宋体</vt:lpstr>
      <vt:lpstr>Wingdings</vt:lpstr>
      <vt:lpstr>华文行楷</vt:lpstr>
      <vt:lpstr>楷体</vt:lpstr>
      <vt:lpstr>仿宋</vt:lpstr>
      <vt:lpstr>Office 主题​​</vt:lpstr>
      <vt:lpstr>必修上第七单元群文阅读</vt:lpstr>
      <vt:lpstr>了解“赋”</vt:lpstr>
      <vt:lpstr>诵读文章，整体感知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诵读《赤壁赋》，探究苏轼心情的变化</vt:lpstr>
      <vt:lpstr>PowerPoint Presentation</vt:lpstr>
      <vt:lpstr>诵读《登泰山记》，探究姚鼐的情感和意趣</vt:lpstr>
      <vt:lpstr>PowerPoint Presentation</vt:lpstr>
      <vt:lpstr>PowerPoint Presentation</vt:lpstr>
      <vt:lpstr>知人论世，探寻山水文化精神</vt:lpstr>
      <vt:lpstr>PowerPoint Presentation</vt:lpstr>
      <vt:lpstr>PowerPoint Presentation</vt:lpstr>
      <vt:lpstr>知人论世，探寻山水文化精神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单元总结</vt:lpstr>
      <vt:lpstr>作  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2021-12-03T18:39:35.607</cp:lastPrinted>
  <dcterms:created xsi:type="dcterms:W3CDTF">2021-12-03T18:39:35Z</dcterms:created>
  <dcterms:modified xsi:type="dcterms:W3CDTF">2021-12-03T10:39:39Z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