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34" r:id="rId8"/>
    <p:sldId id="327" r:id="rId9"/>
    <p:sldId id="328" r:id="rId10"/>
    <p:sldId id="332" r:id="rId11"/>
    <p:sldId id="272" r:id="rId12"/>
    <p:sldId id="335" r:id="rId13"/>
    <p:sldId id="336" r:id="rId14"/>
    <p:sldId id="330" r:id="rId15"/>
    <p:sldId id="337" r:id="rId16"/>
    <p:sldId id="338" r:id="rId17"/>
    <p:sldId id="339" r:id="rId18"/>
    <p:sldId id="331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3271D-D98F-4CD3-9449-DFD1F153EE1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D9BA7-D595-4171-BE32-9DD7C6CD2B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D8292-C778-4748-990D-AD1E1AC9A19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E1437-3150-45FB-A3DC-451AA25916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E353-CABE-4C86-BA30-250C25C7D07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2EAEE-EFCF-4B7B-8C55-BE3A1B4D8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C7631-8BE7-4253-AF66-636B8704EA7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0F1C1-3F25-443C-9A8F-92E4D5DE8E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E8A80-115D-4AB9-859A-969C112BD81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973B8-A122-4461-9D1D-B45E302F70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1CE7B-3F1B-4E34-9EFF-66776607273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0EAB9-3102-40BE-B09B-CC9FCF7F3F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29486-5207-46DB-A969-1266DA2D49B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FCCB8-E63C-49BA-A74D-F389F967A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5F1FF-229D-4700-98F1-389F99F28C2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4AE69-0519-4DDD-911A-1C4BF5957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75ADF-22E2-444C-AE07-D812EF627DF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E067B-6A65-4498-832F-856878D9C5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CFD1-0F34-4CFC-8089-39EBBD70D5A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FFD6E-373D-4180-B2E7-3FBC3F763A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AC1B-0587-49A1-95B9-A5CA0DAC2FB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16EF5-E4AF-4BBB-B1CA-85AE36071E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13CC3-1698-4CFF-BB2E-B7EDAB2DFDE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3AC13-3FD4-4482-B8EF-B4DD59F0F6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37655-D85F-4825-888A-0304A505135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1E86D-BE9F-47BA-B3B8-80541C655D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4305F-233C-47B4-8BD6-E0794C1ABE2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5B61F-8FBA-4155-955A-10BB9C0AB4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91416-FF24-4D22-835A-D179C905DDE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822ED-ACF9-49BB-8047-36F9C760D7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1A91394-FF95-4096-84E1-3AF5E2318A2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C08B93B-7F01-44DD-8A7B-0081A82A0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66.docx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7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5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6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350"/>
            <a:ext cx="8128000" cy="3289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民为贵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社稷次之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君为轻。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老百姓最重要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国家次于老百姓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相比他们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在最后。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这句话是孟子民本思想最典型、最明确的体现。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民为贵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社稷次之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坚持这个原则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可以防止少数政客假借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侵害民众的利益。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的如果真能认识到上述道理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就应当认真听取民众的意见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坦诚接受民众的监督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关心民生疾苦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与民同乐。历史上无数昏君、暴君最终身败名裂的下场就是明证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贼仁者谓之贼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贼义者谓之残。残贼之人谓之一夫。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贼害仁的人叫贼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贼害义的人叫残。贼害仁和义的人叫作独夫。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这句话体现了孟子对暴君的痛恨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因为他们残害仁义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将人民逼到生死边缘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引发社会动乱。这样的国君叫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。孟子的话是对最高统治者的警告。国君残民害民就是走向了人民的对立面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必然会被人民推翻。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得天下有道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得其民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斯得天下矣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得其民有道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得其心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斯得民矣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得其心有道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所欲与之聚之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所恶勿施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尔也。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得天下是有办法的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得到了老百姓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这就得到了天下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得到老百姓是有办法的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赢得民心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这就得到了百姓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得到百姓的心是有办法的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百姓想要的东西就设法为他们积聚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百姓厌恶的东西就不要加在他们身上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如此而已。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孟子在这里明确地提出了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得民心者得天下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的观点。民众支持你并不是因你如何强大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而是因你懂得民众之所想。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普通人之间的交往也是这样的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如果你平时不注意尊重别人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不去帮助别人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那么你就不会获得别人的尊重和支持。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己所不欲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勿施于人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反推一下就是这个意思。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孟子阐述自己的观点时词锋犀利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直言不讳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不畏权贵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试以前三则选文为例加以说明。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孟子阐述自己的观点时词锋犀利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直言不讳。第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则选文直言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民为贵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社稷次之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君为轻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使高高在上的君主顿时黯然失色。第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则选文在回答齐宣王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臣弑其君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说桀、纣是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贼仁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贼义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的独夫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理应被诛灭。这就剥除了国君持有的特权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使不仁不义的国君陷入可以被人民堂堂正正地诛杀的境地。第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则选文直言桀、纣失天下是因为失去民心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只有得民心者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才能拥有天下。这些论述体现了孟子刚直不阿、不畏权贵的浩然正气。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则选文中孟子与万章对君权谁授问题的观点有何不同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孟子的主张反映了什么思想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万章认为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在禅让制时代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这一代的君权是由上一代天子授予的。孟子认为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天子个人没有权力把天下拿来授予谁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只有上天和老百姓才有这个权力。孟子指出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舜的崛起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得力于尧的推荐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但实际上可以理解为上天先把舜的行动和事件显示给老百姓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老百姓对舜的行动和事迹感觉满意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这才接纳他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让他做天子。这其实就等于说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民之所欲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天必从之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。孟子的这些论述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实际上是在强调民意的作用。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9013"/>
            <a:ext cx="8128000" cy="5319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孟子是如何处处体现他的民本思想的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则选文中鲜明地亮出了自己的观点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民为贵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社稷次之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君为轻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如果国君危害国家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人民就可以推翻他。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则选文中孟子认为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贼害仁义的国君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不过是独夫民贼而已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理应被诛灭。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则选文中更明确地评论了夏桀、商纣失去天下是因为失去了民心。在孟子看来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得天下与否取决于民心的向背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要想赢得民心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就要对民众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所欲与之聚之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所恶勿施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百姓归附有仁德的国君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就像水往低处流一样不可阻挡。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孟子归结了舜得天下的两个条件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民之所欲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天必从之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仍然体现他的民本思想。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则选文中直接点明了对百姓实施教化的重要性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得民心。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2188"/>
            <a:ext cx="8128000" cy="542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本课选文多处运用排比和对比的修辞手法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试举例说明。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本课选文多处运用排比和对比的修辞手法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既增强了语言气势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又使论述说理鲜明深刻。例如第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得乎丘民而为天子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得乎天子为诸侯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得乎诸侯为大夫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排比之中又有递进、对比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把民贵君轻思想表述得清晰而又深刻。再如第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得天下有道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得其民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斯得天下矣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得其民有道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得其心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斯得民矣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得其心有道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所欲与之聚之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所恶勿施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尔也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也同样是排比之中兼用对比、递进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将得天下得民心之道阐述得充分而深刻。又如第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则后半部分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天下诸侯朝觐者不之尧之子而之舜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讼狱者不之尧之子而之舜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讴歌者不讴歌尧之子而讴歌舜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运用排比的修辞手法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具体而简明地写出了当时民心归附舜而不归附尧之子的情形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且增强了语言的气势。前面所述舜的情况与后面假设的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而居尧之宫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逼尧之子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是篡也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非天与也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形成对比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这样使得孟子的态度鲜明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观点明确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受教者何去何从更是昭然若揭。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312738" y="2439988"/>
          <a:ext cx="8128000" cy="2232025"/>
        </p:xfrm>
        <a:graphic>
          <a:graphicData uri="http://schemas.openxmlformats.org/presentationml/2006/ole">
            <p:oleObj spid="_x0000_s4103" name="文档" r:id="rId6" imgW="3839157" imgH="105462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613"/>
            <a:ext cx="8128000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为丛驱爵者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鹯也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爵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7700" y="3589338"/>
            <a:ext cx="11350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87" name="矩形 1"/>
          <p:cNvSpPr>
            <a:spLocks noChangeAspect="1"/>
          </p:cNvSpPr>
          <p:nvPr/>
        </p:nvSpPr>
        <p:spPr bwMode="auto">
          <a:xfrm>
            <a:off x="508000" y="162877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77" name="Object 29"/>
          <p:cNvGraphicFramePr>
            <a:graphicFrameLocks noChangeAspect="1"/>
          </p:cNvGraphicFramePr>
          <p:nvPr/>
        </p:nvGraphicFramePr>
        <p:xfrm>
          <a:off x="312738" y="2078038"/>
          <a:ext cx="8128000" cy="457200"/>
        </p:xfrm>
        <a:graphic>
          <a:graphicData uri="http://schemas.openxmlformats.org/presentationml/2006/ole">
            <p:oleObj spid="_x0000_s2077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501900"/>
            <a:ext cx="8128000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用来祭祀社稷的牲畜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为了正义的目的舍弃自己的生命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或放弃损害某些利益。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78" name="Object 30"/>
          <p:cNvGraphicFramePr>
            <a:graphicFrameLocks noChangeAspect="1"/>
          </p:cNvGraphicFramePr>
          <p:nvPr/>
        </p:nvGraphicFramePr>
        <p:xfrm>
          <a:off x="312738" y="3370263"/>
          <a:ext cx="8128000" cy="457200"/>
        </p:xfrm>
        <a:graphic>
          <a:graphicData uri="http://schemas.openxmlformats.org/presentationml/2006/ole">
            <p:oleObj spid="_x0000_s2078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784600"/>
            <a:ext cx="5830888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被诛杀或者逃亡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失去生命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79" name="Object 31"/>
          <p:cNvGraphicFramePr>
            <a:graphicFrameLocks noChangeAspect="1"/>
          </p:cNvGraphicFramePr>
          <p:nvPr/>
        </p:nvGraphicFramePr>
        <p:xfrm>
          <a:off x="312738" y="4248150"/>
          <a:ext cx="8128000" cy="457200"/>
        </p:xfrm>
        <a:graphic>
          <a:graphicData uri="http://schemas.openxmlformats.org/presentationml/2006/ole">
            <p:oleObj spid="_x0000_s2079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684713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古人称中原地区为中国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这里指国都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中华人民共和国。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03363" y="2560638"/>
            <a:ext cx="2495550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03363" y="3844925"/>
            <a:ext cx="1931987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14475" y="4751388"/>
            <a:ext cx="4249738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163"/>
            <a:ext cx="8128000" cy="37496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一词多义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是故得乎丘民而为天子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赢得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得天下有道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得到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虽欲无王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不可得已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能够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未得与项羽相见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助词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能够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往往有得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心得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十三学得琵琶成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完成、完了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积善成德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而神明自得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具备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52888" y="2586038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52713" y="2986088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67113" y="3400425"/>
            <a:ext cx="11477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4688" y="3802063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78075" y="4197350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06750" y="4610100"/>
            <a:ext cx="19748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41750" y="5003800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1092200"/>
            <a:ext cx="812800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是故得乎丘民而为天子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缘故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故曰天也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连词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故垒西边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过去的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暮去朝来颜色故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衰老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君安与项伯有故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交情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舜相尧二十有八载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辅佐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使子婴为相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丞相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儿已薄禄相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相貌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举匏樽以相属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互相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及时相遣归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表示动作偏指一方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可译为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51300" y="1595438"/>
            <a:ext cx="11477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66963" y="1998663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65375" y="2405063"/>
            <a:ext cx="17272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1513" y="2795588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11513" y="3205163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00438" y="3994150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41600" y="4414838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62238" y="4808538"/>
            <a:ext cx="11477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24175" y="5216525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641600" y="5614988"/>
            <a:ext cx="428783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3800" name="矩形 2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祭祀以时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介词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按照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终身忧辱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以陷于死亡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连词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尧以天下与舜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介词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以行与事示之而已矣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介词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拿、用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78075" y="3028950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44925" y="3411538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33700" y="3833813"/>
            <a:ext cx="87153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70313" y="4238625"/>
            <a:ext cx="14224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1" name="矩形 1"/>
          <p:cNvSpPr>
            <a:spLocks noChangeAspect="1"/>
          </p:cNvSpPr>
          <p:nvPr/>
        </p:nvSpPr>
        <p:spPr bwMode="auto">
          <a:xfrm>
            <a:off x="508000" y="2514600"/>
            <a:ext cx="18732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312738" y="3008313"/>
          <a:ext cx="8128000" cy="914400"/>
        </p:xfrm>
        <a:graphic>
          <a:graphicData uri="http://schemas.openxmlformats.org/presentationml/2006/ole">
            <p:oleObj spid="_x0000_s3083" name="文档" r:id="rId9" imgW="3839157" imgH="432437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982913" y="3062288"/>
            <a:ext cx="28575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43313" y="3503613"/>
            <a:ext cx="28590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特殊句式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贼仁者谓之贼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贼义者谓之残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故为渊驱鱼者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獭也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为丛驱爵者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鹯也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此之谓也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固定句式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舜避尧之子于南河之南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7575" y="3019425"/>
            <a:ext cx="7921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18175" y="3422650"/>
            <a:ext cx="7905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11413" y="3838575"/>
            <a:ext cx="280828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95750" y="4217988"/>
            <a:ext cx="10858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民为贵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社稷次之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君为轻。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民之归仁也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犹水之就下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、兽之走圹也。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故为渊驱鱼者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獭也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为丛驱爵者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鹯也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为汤、武驱民者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桀与纣也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天视自我民视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天听自我民听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善政民畏之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善教民爱之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。善政得民财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善教得民心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7088" y="2378075"/>
            <a:ext cx="11017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67000" y="2776538"/>
            <a:ext cx="13747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4838" y="3168650"/>
            <a:ext cx="192881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8425" y="3168650"/>
            <a:ext cx="947738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4163" y="3578225"/>
            <a:ext cx="57626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32113" y="3983038"/>
            <a:ext cx="17002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62238" y="4394200"/>
            <a:ext cx="14033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02313" y="4394200"/>
            <a:ext cx="14033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105</TotalTime>
  <Words>2273</Words>
  <Application>Microsoft Office PowerPoint</Application>
  <PresentationFormat>全屏显示(4:3)</PresentationFormat>
  <Paragraphs>142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1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30</cp:revision>
  <dcterms:created xsi:type="dcterms:W3CDTF">2015-07-28T05:59:53Z</dcterms:created>
  <dcterms:modified xsi:type="dcterms:W3CDTF">2016-09-19T01:42:03Z</dcterms:modified>
</cp:coreProperties>
</file>