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  <p:sldMasterId id="2147483681" r:id="rId4"/>
    <p:sldMasterId id="2147483692" r:id="rId5"/>
    <p:sldMasterId id="2147483703" r:id="rId6"/>
    <p:sldMasterId id="2147483714" r:id="rId7"/>
  </p:sldMasterIdLst>
  <p:notesMasterIdLst>
    <p:notesMasterId r:id="rId23"/>
  </p:notesMasterIdLst>
  <p:sldIdLst>
    <p:sldId id="256" r:id="rId8"/>
    <p:sldId id="317" r:id="rId9"/>
    <p:sldId id="318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1" r:id="rId21"/>
    <p:sldId id="332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38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91B7"/>
    <a:srgbClr val="B65E95"/>
    <a:srgbClr val="4472C4"/>
    <a:srgbClr val="008DD1"/>
    <a:srgbClr val="AC8CC6"/>
    <a:srgbClr val="BB669B"/>
    <a:srgbClr val="CE78AF"/>
    <a:srgbClr val="CF9EBD"/>
    <a:srgbClr val="CBCBCC"/>
    <a:srgbClr val="FFA2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01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68" y="66"/>
      </p:cViewPr>
      <p:guideLst>
        <p:guide orient="horz" pos="2154"/>
        <p:guide pos="382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10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E3BB9-E5A8-45CB-A29C-C216B0FDBDA5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FC1F1-E0E3-45EE-A108-07CF37B7FC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8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991702" y="5431730"/>
            <a:ext cx="3200298" cy="1426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10647621" y="64304"/>
            <a:ext cx="1629112" cy="14867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5400000">
            <a:off x="-58169" y="5238691"/>
            <a:ext cx="1685721" cy="15384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991702" y="5431730"/>
            <a:ext cx="3200298" cy="1426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10647621" y="64304"/>
            <a:ext cx="1629112" cy="14867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5400000">
            <a:off x="-58169" y="5238691"/>
            <a:ext cx="1685721" cy="15384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991702" y="5431730"/>
            <a:ext cx="3200298" cy="1426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10647621" y="64304"/>
            <a:ext cx="1629112" cy="14867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5400000">
            <a:off x="-58169" y="5238691"/>
            <a:ext cx="1685721" cy="15384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991702" y="5431730"/>
            <a:ext cx="3200298" cy="1426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10647621" y="64304"/>
            <a:ext cx="1629112" cy="14867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5400000">
            <a:off x="-58169" y="5238691"/>
            <a:ext cx="1685721" cy="15384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991702" y="5431730"/>
            <a:ext cx="3200298" cy="1426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10647621" y="64304"/>
            <a:ext cx="1629112" cy="14867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5400000">
            <a:off x="-58169" y="5238691"/>
            <a:ext cx="1685721" cy="15384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991702" y="5431730"/>
            <a:ext cx="3200298" cy="1426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10647621" y="64304"/>
            <a:ext cx="1629112" cy="14867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5400000">
            <a:off x="-58169" y="5238691"/>
            <a:ext cx="1685721" cy="15384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991702" y="5431730"/>
            <a:ext cx="3200298" cy="1426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10647621" y="64304"/>
            <a:ext cx="1629112" cy="14867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5400000">
            <a:off x="-58169" y="5238691"/>
            <a:ext cx="1685721" cy="15384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E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F2044-40A5-4AA2-9226-04E89ACCF2E2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79D-4F0E-4D75-B197-E3E8A0EC0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F2044-40A5-4AA2-9226-04E89ACCF2E2}" type="datetimeFigureOut">
              <a:rPr lang="zh-CN" altLang="en-US" smtClean="0"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6F79D-4F0E-4D75-B197-E3E8A0EC0C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F2044-40A5-4AA2-9226-04E89ACCF2E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6F79D-4F0E-4D75-B197-E3E8A0EC0C5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41160" y="1587717"/>
            <a:ext cx="80452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中考作文的提升</a:t>
            </a:r>
            <a:endParaRPr lang="en-US" altLang="zh-CN" sz="8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与突破</a:t>
            </a:r>
            <a:endParaRPr lang="en-US" altLang="zh-CN" sz="8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精选篇目章节，读深读透，以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读促思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读是学生带着具体任务读 ；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读中有旁批有注解 ；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读中有讨论与思考 ；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读后总结，注重激发自身体验，联系、联想身边类似的人、事、景、情、物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读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后仿写，在结合自己的生活体验上借鉴经典文章的结构、语言、题材、立意。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四、读书才有活水来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专题写作，积累素材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: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亲情感悟、精彩校园、凡人小事、成长变化</a:t>
            </a:r>
            <a:r>
              <a:rPr lang="en-US" altLang="zh-CN" sz="2800" b="1" dirty="0" smtClean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……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片段小练习与大作文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结合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、每日说说，微博心语。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4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及时反馈，面批点拨。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5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作文订正，升格修改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，修改的过程是内省与自检的过程，特别重视立意、格局的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提升。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6.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表扬激励，激发写作热情。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五</a:t>
            </a:r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、好作文是打磨出来的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描写寄深情，一篇优秀的考场作文，除了要让“情”动在该动的地方，还要让“动情点”足以动人。聪明的考生会紧紧围绕自己选择的那个“点”，把它放大到足以引起阅卷者关注的程度</a:t>
            </a: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有点像是，在满满一篮子鸡蛋中给自己最喜爱的那一只系上一根红绸带。 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教会学生：别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只用眼睛，我们可以多感官描写：</a:t>
            </a:r>
            <a:r>
              <a:rPr lang="zh-CN" altLang="en-US" sz="2800" b="1" dirty="0">
                <a:solidFill>
                  <a:srgbClr val="FF0000"/>
                </a:solidFill>
                <a:ea typeface="宋体" panose="02010600030101010101" pitchFamily="2" charset="-122"/>
              </a:rPr>
              <a:t>声、色、味、形、</a:t>
            </a:r>
            <a:r>
              <a:rPr lang="zh-CN" altLang="en-US" sz="28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态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；来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点环境的渲染烘托，画面感更强烈。</a:t>
            </a:r>
          </a:p>
          <a:p>
            <a:pPr indent="266700">
              <a:lnSpc>
                <a:spcPct val="150000"/>
              </a:lnSpc>
            </a:pP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六、几个关键点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3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开头结尾引关注。开头力求简洁明了迅速入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题。结尾升华有技巧：</a:t>
            </a:r>
            <a:r>
              <a:rPr lang="zh-CN" altLang="en-US" sz="28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由小见大、由点及面、由物及人、由浅及深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4.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文体规范，多种表达方式的运用。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5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思维训练提品质：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对比反差思维、发散思维、逆向思维、具象思维</a:t>
            </a:r>
            <a:r>
              <a:rPr lang="en-US" altLang="zh-CN" sz="2800" b="1" dirty="0" smtClean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……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六、几个关键点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文章合为时而著，诗歌合为事而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作。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白居易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与元九书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》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六、关注热点，提升格局。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87736" y="2033195"/>
            <a:ext cx="1034129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</a:rPr>
              <a:t>朗读者</a:t>
            </a:r>
            <a:r>
              <a:rPr lang="en-US" altLang="zh-CN" sz="3600" b="1" dirty="0" smtClean="0">
                <a:solidFill>
                  <a:prstClr val="black"/>
                </a:solidFill>
              </a:rPr>
              <a:t>》</a:t>
            </a:r>
            <a:r>
              <a:rPr lang="zh-CN" altLang="en-US" sz="3600" dirty="0">
                <a:solidFill>
                  <a:prstClr val="black"/>
                </a:solidFill>
              </a:rPr>
              <a:t>读</a:t>
            </a:r>
            <a:r>
              <a:rPr lang="zh-CN" altLang="en-US" sz="3600" dirty="0" smtClean="0">
                <a:solidFill>
                  <a:prstClr val="black"/>
                </a:solidFill>
              </a:rPr>
              <a:t>一篇文章，与自己相遇！</a:t>
            </a:r>
            <a:endParaRPr lang="en-US" altLang="zh-CN" sz="3600" dirty="0" smtClean="0">
              <a:solidFill>
                <a:prstClr val="black"/>
              </a:solidFill>
            </a:endParaRPr>
          </a:p>
          <a:p>
            <a:r>
              <a:rPr lang="en-US" altLang="zh-CN" sz="3600" b="1" dirty="0" smtClean="0">
                <a:solidFill>
                  <a:prstClr val="black"/>
                </a:solidFill>
              </a:rPr>
              <a:t>《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中国诗词大会</a:t>
            </a:r>
            <a:r>
              <a:rPr lang="en-US" altLang="zh-CN" sz="3600" b="1" dirty="0" smtClean="0">
                <a:solidFill>
                  <a:prstClr val="black"/>
                </a:solidFill>
              </a:rPr>
              <a:t>》</a:t>
            </a:r>
            <a:r>
              <a:rPr lang="zh-CN" altLang="en-US" sz="3600" dirty="0" smtClean="0">
                <a:solidFill>
                  <a:prstClr val="black"/>
                </a:solidFill>
              </a:rPr>
              <a:t>人生自有诗意，诗意美在四季！</a:t>
            </a:r>
            <a:endParaRPr lang="en-US" altLang="zh-CN" sz="3600" dirty="0" smtClean="0">
              <a:solidFill>
                <a:prstClr val="black"/>
              </a:solidFill>
            </a:endParaRPr>
          </a:p>
          <a:p>
            <a:r>
              <a:rPr lang="en-US" altLang="zh-CN" sz="3600" b="1" dirty="0" smtClean="0">
                <a:solidFill>
                  <a:prstClr val="black"/>
                </a:solidFill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</a:rPr>
              <a:t>国家宝藏</a:t>
            </a:r>
            <a:r>
              <a:rPr lang="en-US" altLang="zh-CN" sz="3600" b="1" dirty="0" smtClean="0">
                <a:solidFill>
                  <a:prstClr val="black"/>
                </a:solidFill>
              </a:rPr>
              <a:t>》</a:t>
            </a:r>
            <a:r>
              <a:rPr lang="zh-CN" altLang="en-US" sz="3600" dirty="0" smtClean="0">
                <a:solidFill>
                  <a:prstClr val="black"/>
                </a:solidFill>
              </a:rPr>
              <a:t>知来处，明去处！</a:t>
            </a:r>
            <a:endParaRPr lang="en-US" altLang="zh-CN" sz="3600" dirty="0" smtClean="0">
              <a:solidFill>
                <a:prstClr val="black"/>
              </a:solidFill>
            </a:endParaRPr>
          </a:p>
          <a:p>
            <a:r>
              <a:rPr lang="en-US" altLang="zh-CN" sz="3600" dirty="0">
                <a:solidFill>
                  <a:prstClr val="black"/>
                </a:solidFill>
              </a:rPr>
              <a:t> 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改革开放四十周年 </a:t>
            </a:r>
            <a:r>
              <a:rPr lang="zh-CN" altLang="en-US" sz="3600" dirty="0" smtClean="0">
                <a:solidFill>
                  <a:prstClr val="black"/>
                </a:solidFill>
              </a:rPr>
              <a:t>追求更美好的生活！</a:t>
            </a:r>
            <a:endParaRPr lang="en-US" altLang="zh-CN" sz="3600" dirty="0" smtClean="0">
              <a:solidFill>
                <a:prstClr val="black"/>
              </a:solidFill>
            </a:endParaRPr>
          </a:p>
          <a:p>
            <a:r>
              <a:rPr lang="en-US" altLang="zh-CN" sz="3600" dirty="0">
                <a:solidFill>
                  <a:prstClr val="black"/>
                </a:solidFill>
              </a:rPr>
              <a:t> </a:t>
            </a:r>
            <a:r>
              <a:rPr lang="en-US" altLang="zh-CN" sz="3600" dirty="0" smtClean="0">
                <a:solidFill>
                  <a:prstClr val="black"/>
                </a:solidFill>
                <a:latin typeface="Arial" panose="020B0604020202020204"/>
                <a:cs typeface="Arial" panose="020B0604020202020204"/>
              </a:rPr>
              <a:t>……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504887" y="2654374"/>
            <a:ext cx="7263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写好自己的故事，就是好文章！</a:t>
            </a:r>
            <a:endParaRPr lang="en-US" altLang="zh-CN" sz="3600" b="1" dirty="0" smtClean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  <a:p>
            <a:r>
              <a:rPr lang="en-US" altLang="zh-CN" sz="3600" b="1" dirty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                     </a:t>
            </a:r>
            <a:r>
              <a:rPr lang="zh-CN" altLang="en-US" sz="36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谢谢大家！</a:t>
            </a:r>
            <a:endParaRPr lang="zh-CN" altLang="en-US" sz="36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79251" y="1194569"/>
            <a:ext cx="10293985" cy="75405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7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2015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：难忘那</a:t>
            </a:r>
            <a:r>
              <a:rPr lang="zh-CN" altLang="en-US" sz="2000" b="1" u="sng" dirty="0">
                <a:solidFill>
                  <a:prstClr val="black"/>
                </a:solidFill>
                <a:ea typeface="宋体" panose="02010600030101010101" pitchFamily="2" charset="-122"/>
              </a:rPr>
              <a:t>           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的眼神  （ “期盼”“慈爱”“坚毅”“失望”）</a:t>
            </a:r>
          </a:p>
          <a:p>
            <a:pPr lvl="0" indent="266700">
              <a:lnSpc>
                <a:spcPct val="17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2016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：你是我最</a:t>
            </a:r>
            <a:r>
              <a:rPr lang="zh-CN" altLang="en-US" sz="2000" b="1" u="sng" dirty="0">
                <a:solidFill>
                  <a:prstClr val="black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的人 （“贴心”“感激”</a:t>
            </a:r>
            <a:r>
              <a:rPr lang="zh-CN" altLang="en-US" sz="20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“牵挂”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“欣赏”</a:t>
            </a:r>
            <a:r>
              <a:rPr lang="zh-CN" altLang="en-US" sz="20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）</a:t>
            </a:r>
            <a:endParaRPr lang="en-US" altLang="zh-CN" sz="20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0" indent="266700">
              <a:lnSpc>
                <a:spcPct val="17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2017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不</a:t>
            </a:r>
            <a:r>
              <a:rPr lang="zh-CN" altLang="en-US" sz="2000" b="1" dirty="0">
                <a:solidFill>
                  <a:srgbClr val="FF0000"/>
                </a:solidFill>
                <a:ea typeface="宋体" panose="02010600030101010101" pitchFamily="2" charset="-122"/>
              </a:rPr>
              <a:t>闯红灯，是对规则的承诺；走近经典，是对阅读的承诺；追求卓越，是对人生的承诺；关爱他人，是对社会的承诺</a:t>
            </a:r>
            <a:r>
              <a:rPr lang="en-US" altLang="zh-CN" sz="2000" b="1" dirty="0">
                <a:solidFill>
                  <a:srgbClr val="FF0000"/>
                </a:solidFill>
                <a:ea typeface="宋体" panose="02010600030101010101" pitchFamily="2" charset="-122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ea typeface="宋体" panose="02010600030101010101" pitchFamily="2" charset="-122"/>
              </a:rPr>
              <a:t>承诺是一份责任，也是一种素养。在初中生活里，你有过哪些与承诺有关的经历和感触呢？ </a:t>
            </a:r>
            <a:endParaRPr lang="en-US" altLang="zh-CN" sz="20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vl="0" indent="266700">
              <a:lnSpc>
                <a:spcPct val="170000"/>
              </a:lnSpc>
            </a:pP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请以“这就是我的承诺”为题，结合自己的生活体验，写一篇文章。 </a:t>
            </a:r>
            <a:endParaRPr lang="en-US" altLang="zh-CN" sz="2000" b="1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0" indent="266700">
              <a:lnSpc>
                <a:spcPct val="17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2018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： </a:t>
            </a:r>
            <a:r>
              <a:rPr lang="zh-CN" altLang="en-US" sz="2000" b="1" dirty="0">
                <a:solidFill>
                  <a:srgbClr val="FF0000"/>
                </a:solidFill>
                <a:ea typeface="宋体" panose="02010600030101010101" pitchFamily="2" charset="-122"/>
              </a:rPr>
              <a:t>成长是奇妙的过程。软弱的可以变得坚强，自大的能够学会谦虚，自私的也会懂得感恩</a:t>
            </a:r>
            <a:r>
              <a:rPr lang="en-US" altLang="zh-CN" sz="2000" b="1" dirty="0">
                <a:solidFill>
                  <a:srgbClr val="FF0000"/>
                </a:solidFill>
                <a:ea typeface="宋体" panose="02010600030101010101" pitchFamily="2" charset="-122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ea typeface="宋体" panose="02010600030101010101" pitchFamily="2" charset="-122"/>
              </a:rPr>
              <a:t>就这样，一切都在不经意间发生着变化。在你成长的过程中，应该也发生过一些事情，让你认识到另一面的自己吧。 </a:t>
            </a:r>
          </a:p>
          <a:p>
            <a:pPr lvl="0" indent="266700">
              <a:lnSpc>
                <a:spcPct val="170000"/>
              </a:lnSpc>
            </a:pP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　　 请以“原来，我也很 </a:t>
            </a:r>
            <a:r>
              <a:rPr lang="zh-CN" altLang="en-US" sz="2000" b="1" u="sng" dirty="0">
                <a:solidFill>
                  <a:prstClr val="black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”为题，写一篇不少于</a:t>
            </a:r>
            <a:r>
              <a:rPr lang="en-US" altLang="zh-CN" sz="2000" b="1" dirty="0">
                <a:solidFill>
                  <a:prstClr val="black"/>
                </a:solidFill>
                <a:ea typeface="宋体" panose="02010600030101010101" pitchFamily="2" charset="-122"/>
              </a:rPr>
              <a:t>600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字的作文。</a:t>
            </a:r>
          </a:p>
          <a:p>
            <a:pPr lvl="0" indent="266700">
              <a:lnSpc>
                <a:spcPct val="170000"/>
              </a:lnSpc>
            </a:pPr>
            <a:endParaRPr lang="zh-CN" altLang="en-US" sz="2000" b="1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0" indent="266700">
              <a:lnSpc>
                <a:spcPct val="170000"/>
              </a:lnSpc>
            </a:pPr>
            <a:endParaRPr lang="zh-CN" altLang="en-US" sz="2000" b="1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70000"/>
              </a:lnSpc>
            </a:pPr>
            <a:endParaRPr lang="zh-CN" altLang="en-US" sz="2000" b="1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3049" y="29851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691B7"/>
                </a:solidFill>
              </a:rPr>
              <a:t>一、中考作文考什么？</a:t>
            </a:r>
            <a:endParaRPr lang="zh-CN" altLang="en-US" sz="4000" b="1" dirty="0">
              <a:solidFill>
                <a:srgbClr val="C691B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53553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</a:t>
            </a:r>
            <a:r>
              <a:rPr lang="zh-CN" altLang="en-US" sz="20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提示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语中的关键词是“变”，“软弱”变“坚强”，“自大”变“谦虚”，“自私”变“感恩”，意在说明成长过程中，我们一直在转变。 “变”的主体是“我”，内容包括个性、思想、情感、态度、意志等，了解变化的目的是“认识自己的另一面”，从而感悟人生、获取精神动力，以健康成长。所以从提示语中，我们可以看出命题意图所在，根据以上分析来准确、生动立意。标题中“原来”两字，其实就是在引导学生在回顾中突出一个对生活的“悟”，让这个“悟”来统率选材与立意，也是标题中的一个隐性要求</a:t>
            </a:r>
            <a:r>
              <a:rPr lang="zh-CN" altLang="en-US" sz="20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。“原来”、“也”</a:t>
            </a:r>
            <a:r>
              <a:rPr lang="zh-CN" altLang="en-US" sz="2000" b="1" dirty="0">
                <a:solidFill>
                  <a:prstClr val="black"/>
                </a:solidFill>
                <a:ea typeface="宋体" panose="02010600030101010101" pitchFamily="2" charset="-122"/>
              </a:rPr>
              <a:t>这两个不能忽视的词。这是一对有对比性的词，给考生的构思进行了方向性的提示，因此，行文中最好有对比的内容，如此才算扣题。考生在构思时，在情节的叙述上应有一定的突转，强调这种突转变化是如何改变自己的认识的。 </a:t>
            </a:r>
            <a:r>
              <a:rPr lang="en-US" altLang="zh-CN" sz="2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2018</a:t>
            </a:r>
            <a:r>
              <a:rPr lang="zh-CN" altLang="en-US" sz="2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年的安徽省中考作文题对</a:t>
            </a:r>
            <a:r>
              <a:rPr lang="zh-CN" altLang="en-US" sz="2000" b="1" dirty="0">
                <a:solidFill>
                  <a:srgbClr val="FF0000"/>
                </a:solidFill>
                <a:ea typeface="宋体" panose="02010600030101010101" pitchFamily="2" charset="-122"/>
              </a:rPr>
              <a:t>考生的审题能力、认知能力</a:t>
            </a:r>
            <a:r>
              <a:rPr lang="zh-CN" altLang="en-US" sz="2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、思辨能力、表现能力都</a:t>
            </a:r>
            <a:r>
              <a:rPr lang="zh-CN" altLang="en-US" sz="2000" b="1" dirty="0">
                <a:solidFill>
                  <a:srgbClr val="FF0000"/>
                </a:solidFill>
                <a:ea typeface="宋体" panose="02010600030101010101" pitchFamily="2" charset="-122"/>
              </a:rPr>
              <a:t>有明显的要求。在平时的作文训练中，</a:t>
            </a:r>
            <a:r>
              <a:rPr lang="zh-CN" altLang="en-US" sz="2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应引导学生学会</a:t>
            </a:r>
            <a:r>
              <a:rPr lang="zh-CN" altLang="en-US" sz="2000" b="1" dirty="0">
                <a:solidFill>
                  <a:srgbClr val="FF0000"/>
                </a:solidFill>
                <a:ea typeface="宋体" panose="02010600030101010101" pitchFamily="2" charset="-122"/>
              </a:rPr>
              <a:t>从小处着眼，以小见大，学会感悟。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细审提示语，理解命题意图 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我们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发现，不管命题形式如何变化，命题方向如何转变，命题要求始终保持稳定，就是“贴近自我、写出真情、表达思考”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　　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              中考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作文命题的目的就是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要学生真实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地表达自我，通过自己的认识、经历、发现和感受，告诉阅卷老师“我”是一个独特的存在。这个“我”，有智慧，有眼光，有反省的勇气，更有对他人的关注。于是，“认识自我”“经历成长”“发现风景”“感受真情”，就成为中考时必须关注的写作内容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以“我”为圆心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一个人也可以活成千军万马，一棵树要开得满树繁花！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二、引领着学生去发现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  <p:pic>
        <p:nvPicPr>
          <p:cNvPr id="1026" name="Picture 2" descr="C:\Users\Administrator\Desktop\IMG_20190324_1201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98" y="1881714"/>
            <a:ext cx="6741458" cy="46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05656" y="2571078"/>
            <a:ext cx="377539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</a:rPr>
              <a:t>感悟思考：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</a:rPr>
              <a:t>城市的风景！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</a:rPr>
              <a:t>美好就在身边！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</a:rPr>
              <a:t>生命便是一次次绽放</a:t>
            </a:r>
            <a:r>
              <a:rPr lang="en-US" altLang="zh-CN" sz="2800" dirty="0" smtClean="0">
                <a:solidFill>
                  <a:prstClr val="black"/>
                </a:solidFill>
              </a:rPr>
              <a:t>!</a:t>
            </a:r>
          </a:p>
          <a:p>
            <a:r>
              <a:rPr lang="zh-CN" altLang="en-US" sz="2800" dirty="0">
                <a:solidFill>
                  <a:prstClr val="black"/>
                </a:solidFill>
              </a:rPr>
              <a:t>你</a:t>
            </a:r>
            <a:r>
              <a:rPr lang="zh-CN" altLang="en-US" sz="2800" dirty="0" smtClean="0">
                <a:solidFill>
                  <a:prstClr val="black"/>
                </a:solidFill>
              </a:rPr>
              <a:t>若盛开，清风自来！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r>
              <a:rPr lang="zh-CN" altLang="zh-CN" sz="2800" dirty="0" smtClean="0">
                <a:solidFill>
                  <a:prstClr val="black"/>
                </a:solidFill>
                <a:latin typeface="Arial" panose="020B0604020202020204"/>
                <a:cs typeface="Arial" panose="020B0604020202020204"/>
              </a:rPr>
              <a:t>…</a:t>
            </a:r>
            <a:r>
              <a:rPr lang="en-US" altLang="zh-CN" sz="2800" dirty="0" smtClean="0">
                <a:solidFill>
                  <a:prstClr val="black"/>
                </a:solidFill>
                <a:latin typeface="Arial" panose="020B0604020202020204"/>
                <a:cs typeface="Arial" panose="020B0604020202020204"/>
              </a:rPr>
              <a:t>…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6" y="-596901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清明节 我从哪里来 家风 传递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发现美 </a:t>
            </a:r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追求</a:t>
            </a:r>
            <a:r>
              <a:rPr lang="zh-CN" altLang="en-US" sz="2800" b="1" dirty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真 拥有善</a:t>
            </a:r>
          </a:p>
        </p:txBody>
      </p:sp>
      <p:sp>
        <p:nvSpPr>
          <p:cNvPr id="10" name="文本框 99"/>
          <p:cNvSpPr txBox="1"/>
          <p:nvPr/>
        </p:nvSpPr>
        <p:spPr>
          <a:xfrm>
            <a:off x="949324" y="1892210"/>
            <a:ext cx="10293985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母亲节  她也（曾）是个女孩  谁改变了她的模样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99"/>
          <p:cNvSpPr txBox="1"/>
          <p:nvPr/>
        </p:nvSpPr>
        <p:spPr>
          <a:xfrm>
            <a:off x="949325" y="2718189"/>
            <a:ext cx="1029398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父亲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节  父亲的梦想  他也有软弱的时候  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99"/>
          <p:cNvSpPr txBox="1"/>
          <p:nvPr/>
        </p:nvSpPr>
        <p:spPr>
          <a:xfrm>
            <a:off x="798718" y="3609254"/>
            <a:ext cx="1053984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老人的幸福、热心的邻居、善良的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相遇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、有故事的校园、你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的成长也一样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惊心动魄</a:t>
            </a: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……</a:t>
            </a:r>
          </a:p>
          <a:p>
            <a:pPr indent="266700">
              <a:lnSpc>
                <a:spcPct val="150000"/>
              </a:lnSpc>
            </a:pP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3626" y="5027733"/>
            <a:ext cx="93794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    </a:t>
            </a:r>
            <a:r>
              <a:rPr lang="zh-CN" altLang="en-US" sz="2800" b="1" dirty="0" smtClean="0"/>
              <a:t>勇气</a:t>
            </a:r>
            <a:r>
              <a:rPr lang="zh-CN" altLang="en-US" sz="2800" b="1" dirty="0"/>
              <a:t>、信任、沟通、感恩、理解、宽容、家风、传承</a:t>
            </a:r>
            <a:r>
              <a:rPr lang="zh-CN" altLang="en-US" sz="2800" b="1" dirty="0" smtClean="0"/>
              <a:t>、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文化</a:t>
            </a:r>
            <a:r>
              <a:rPr lang="zh-CN" altLang="en-US" sz="2800" b="1" dirty="0"/>
              <a:t>、分享、初心、尝试、选择、陪伴、告别</a:t>
            </a:r>
            <a:r>
              <a:rPr lang="en-US" altLang="zh-CN" sz="2800" b="1" dirty="0"/>
              <a:t>……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" grpId="0"/>
      <p:bldP spid="11" grpId="0"/>
      <p:bldP spid="1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12840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人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缺少思想是可怕的，“文以意为金”的道理我们也无需多谈。我们关心的是，“思想”怎样积累？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思想的积累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49325" y="2603351"/>
            <a:ext cx="99056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操作建议：两个基本方法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endParaRPr lang="zh-CN" altLang="en-US" sz="2800" b="1" dirty="0"/>
          </a:p>
          <a:p>
            <a:r>
              <a:rPr lang="zh-CN" altLang="en-US" sz="2800" b="1" dirty="0"/>
              <a:t>一</a:t>
            </a:r>
            <a:r>
              <a:rPr lang="zh-CN" altLang="en-US" sz="2800" b="1" dirty="0" smtClean="0"/>
              <a:t>是</a:t>
            </a:r>
            <a:r>
              <a:rPr lang="zh-CN" altLang="en-US" sz="2800" b="1" dirty="0"/>
              <a:t>有</a:t>
            </a:r>
            <a:r>
              <a:rPr lang="zh-CN" altLang="en-US" sz="2800" b="1" dirty="0" smtClean="0"/>
              <a:t>目的的引导学生培养“多思”</a:t>
            </a:r>
            <a:r>
              <a:rPr lang="zh-CN" altLang="en-US" sz="2800" b="1" dirty="0"/>
              <a:t>的习惯。遇事，</a:t>
            </a:r>
            <a:r>
              <a:rPr lang="zh-CN" altLang="en-US" sz="2800" b="1" dirty="0" smtClean="0"/>
              <a:t>跟</a:t>
            </a:r>
            <a:r>
              <a:rPr lang="zh-CN" altLang="en-US" sz="2800" b="1" dirty="0"/>
              <a:t>学生</a:t>
            </a:r>
            <a:r>
              <a:rPr lang="zh-CN" altLang="en-US" sz="2800" b="1" dirty="0" smtClean="0"/>
              <a:t>一起问“是什么”、“为什么”“怎么样”</a:t>
            </a:r>
            <a:r>
              <a:rPr lang="zh-CN" altLang="en-US" sz="2800" b="1" dirty="0"/>
              <a:t>。透过现象看本质，随时把思维的“火花”、思索的结论记录下来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endParaRPr lang="zh-CN" altLang="en-US" sz="2800" b="1" dirty="0"/>
          </a:p>
          <a:p>
            <a:r>
              <a:rPr lang="zh-CN" altLang="en-US" sz="2800" b="1" dirty="0"/>
              <a:t>二</a:t>
            </a:r>
            <a:r>
              <a:rPr lang="zh-CN" altLang="en-US" sz="2800" b="1" dirty="0" smtClean="0"/>
              <a:t>是</a:t>
            </a:r>
            <a:r>
              <a:rPr lang="zh-CN" altLang="en-US" sz="2800" b="1" dirty="0"/>
              <a:t>站</a:t>
            </a:r>
            <a:r>
              <a:rPr lang="zh-CN" altLang="en-US" sz="2800" b="1" dirty="0" smtClean="0"/>
              <a:t>在巨人的肩膀上，让学生辑录别人的“思想”。</a:t>
            </a:r>
            <a:r>
              <a:rPr lang="zh-CN" altLang="en-US" sz="2800" b="1" dirty="0"/>
              <a:t>即</a:t>
            </a:r>
            <a:r>
              <a:rPr lang="zh-CN" altLang="en-US" sz="2800" b="1" dirty="0" smtClean="0"/>
              <a:t>摘录经典文章的精彩段落等</a:t>
            </a:r>
            <a:r>
              <a:rPr lang="zh-CN" altLang="en-US" sz="28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293985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散步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结构上的起承转合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《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背影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》 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细节描写 真情动人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紫藤萝瀑布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ea typeface="宋体" panose="02010600030101010101" pitchFamily="2" charset="-122"/>
              </a:rPr>
              <a:t>由物及人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立意深刻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《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春酒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借物抒情 童年故乡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《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孤独之旅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环境描写 烘托渲染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《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范进中举</a:t>
            </a:r>
            <a:r>
              <a:rPr lang="en-US" altLang="zh-CN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》  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夸张对比 以小见大</a:t>
            </a:r>
            <a:endParaRPr lang="en-US" altLang="zh-CN" sz="2800" b="1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…</a:t>
            </a:r>
            <a:r>
              <a:rPr lang="en-US" altLang="zh-CN" sz="2800" b="1" dirty="0" smtClean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……</a:t>
            </a:r>
            <a:r>
              <a:rPr lang="zh-CN" altLang="en-US" sz="28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三、跟着课文学写作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023084">
            <a:off x="1019175" y="-596900"/>
            <a:ext cx="956945" cy="24987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576916" flipH="1">
            <a:off x="11129010" y="5392420"/>
            <a:ext cx="737235" cy="1925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886315" y="4469130"/>
            <a:ext cx="2214880" cy="2217420"/>
            <a:chOff x="14557" y="5520"/>
            <a:chExt cx="3488" cy="349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4557" y="5520"/>
              <a:ext cx="3488" cy="34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4" name="矩形 73"/>
            <p:cNvSpPr/>
            <p:nvPr/>
          </p:nvSpPr>
          <p:spPr>
            <a:xfrm>
              <a:off x="14993" y="6389"/>
              <a:ext cx="2616" cy="1756"/>
            </a:xfrm>
            <a:prstGeom prst="rect">
              <a:avLst/>
            </a:prstGeom>
            <a:blipFill dpi="0" rotWithShape="1">
              <a:blip r:embed="rId5" cstate="screen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325" y="1082675"/>
            <a:ext cx="1046453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ea typeface="宋体" panose="02010600030101010101" pitchFamily="2" charset="-122"/>
              </a:rPr>
              <a:t>   鲁迅</a:t>
            </a:r>
            <a:r>
              <a:rPr lang="zh-CN" altLang="en-US" sz="2400" b="1" dirty="0">
                <a:solidFill>
                  <a:prstClr val="black"/>
                </a:solidFill>
                <a:ea typeface="宋体" panose="02010600030101010101" pitchFamily="2" charset="-122"/>
              </a:rPr>
              <a:t>作品中的人物描写生动形象，栩栩如生。</a:t>
            </a:r>
            <a:r>
              <a:rPr lang="en-US" altLang="zh-CN" sz="2400" b="1" dirty="0">
                <a:solidFill>
                  <a:prstClr val="black"/>
                </a:solidFill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ea typeface="宋体" panose="02010600030101010101" pitchFamily="2" charset="-122"/>
              </a:rPr>
              <a:t>从百草园到三味书屋</a:t>
            </a:r>
            <a:r>
              <a:rPr lang="en-US" altLang="zh-CN" sz="2400" b="1" dirty="0">
                <a:solidFill>
                  <a:prstClr val="black"/>
                </a:solidFill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solidFill>
                  <a:prstClr val="black"/>
                </a:solidFill>
                <a:ea typeface="宋体" panose="02010600030101010101" pitchFamily="2" charset="-122"/>
              </a:rPr>
              <a:t>阿长与山海经</a:t>
            </a:r>
            <a:r>
              <a:rPr lang="en-US" altLang="zh-CN" sz="2400" b="1" dirty="0">
                <a:solidFill>
                  <a:prstClr val="black"/>
                </a:solidFill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solidFill>
                  <a:prstClr val="black"/>
                </a:solidFill>
                <a:ea typeface="宋体" panose="02010600030101010101" pitchFamily="2" charset="-122"/>
              </a:rPr>
              <a:t>藤野先生</a:t>
            </a:r>
            <a:r>
              <a:rPr lang="en-US" altLang="zh-CN" sz="2400" b="1" dirty="0">
                <a:solidFill>
                  <a:prstClr val="black"/>
                </a:solidFill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solidFill>
                  <a:prstClr val="black"/>
                </a:solidFill>
                <a:ea typeface="宋体" panose="02010600030101010101" pitchFamily="2" charset="-122"/>
              </a:rPr>
              <a:t>故乡</a:t>
            </a:r>
            <a:r>
              <a:rPr lang="en-US" altLang="zh-CN" sz="2400" b="1" dirty="0">
                <a:solidFill>
                  <a:prstClr val="black"/>
                </a:solidFill>
                <a:ea typeface="宋体" panose="02010600030101010101" pitchFamily="2" charset="-122"/>
              </a:rPr>
              <a:t>》《</a:t>
            </a:r>
            <a:r>
              <a:rPr lang="zh-CN" altLang="en-US" sz="2400" b="1" dirty="0">
                <a:solidFill>
                  <a:prstClr val="black"/>
                </a:solidFill>
                <a:ea typeface="宋体" panose="02010600030101010101" pitchFamily="2" charset="-122"/>
              </a:rPr>
              <a:t>孔乙己</a:t>
            </a:r>
            <a:r>
              <a:rPr lang="en-US" altLang="zh-CN" sz="2400" b="1" dirty="0">
                <a:solidFill>
                  <a:prstClr val="black"/>
                </a:solidFill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ea typeface="宋体" panose="02010600030101010101" pitchFamily="2" charset="-122"/>
              </a:rPr>
              <a:t>都有大量的人物描写。不同的人物描写方法的运用，凸显了不同的人物形象和人物性格。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010497" y="298450"/>
            <a:ext cx="701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B65E95"/>
                </a:solidFill>
                <a:latin typeface="方正新舒体简体" panose="02010601030101010101" pitchFamily="2" charset="-122"/>
                <a:ea typeface="方正新舒体简体" panose="02010601030101010101" pitchFamily="2" charset="-122"/>
                <a:sym typeface="+mn-ea"/>
              </a:rPr>
              <a:t>跟着鲁迅学写人</a:t>
            </a:r>
            <a:endParaRPr lang="zh-CN" altLang="en-US" sz="2800" b="1" dirty="0">
              <a:solidFill>
                <a:srgbClr val="B65E95"/>
              </a:solidFill>
              <a:latin typeface="方正新舒体简体" panose="02010601030101010101" pitchFamily="2" charset="-122"/>
              <a:ea typeface="方正新舒体简体" panose="02010601030101010101" pitchFamily="2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364" y="2837001"/>
            <a:ext cx="939091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    其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时进来的是一个黑瘦的先生，八字须，戴着眼镜，挟着一叠大大小小的书。一将书放在讲台上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，便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用了缓慢而很有顿挫的声调，向学生介绍自己道： 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我就是叫作藤野严九郎的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……”</a:t>
            </a:r>
          </a:p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                                     ——《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藤野先生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》</a:t>
            </a:r>
          </a:p>
          <a:p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    我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疑心这是极好的文章，因为读到这里，他总是微笑起来，而且将头仰起，摇着，向后面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拗过去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，拗过去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400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                             ——《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从百草园到三味书屋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》</a:t>
            </a:r>
          </a:p>
          <a:p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孔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乙己是站着喝酒而穿长衫的唯一的人。他身材很高大；青白脸色，皱纹间时常夹些伤痕；一部乱蓬蓬的花白的胡子。穿的虽然是长衫，可是又脏又破，似乎十多年没有补，也没有洗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孔乙己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》</a:t>
            </a:r>
          </a:p>
          <a:p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9439e3c-9931-4c98-b22f-bb4b843f3fb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1532</Words>
  <Application>Microsoft Office PowerPoint</Application>
  <PresentationFormat>宽屏</PresentationFormat>
  <Paragraphs>85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等线</vt:lpstr>
      <vt:lpstr>等线 Light</vt:lpstr>
      <vt:lpstr>方正新舒体简体</vt:lpstr>
      <vt:lpstr>楷体</vt:lpstr>
      <vt:lpstr>宋体</vt:lpstr>
      <vt:lpstr>微软雅黑</vt:lpstr>
      <vt:lpstr>Arial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cuibaojian2008@163.com</cp:lastModifiedBy>
  <cp:revision>224</cp:revision>
  <dcterms:created xsi:type="dcterms:W3CDTF">2018-04-18T06:48:00Z</dcterms:created>
  <dcterms:modified xsi:type="dcterms:W3CDTF">2020-03-03T04:56:44Z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