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</p:sldMasterIdLst>
  <p:notesMasterIdLst>
    <p:notesMasterId r:id="rId35"/>
  </p:notesMasterIdLst>
  <p:sldIdLst>
    <p:sldId id="350" r:id="rId5"/>
    <p:sldId id="290" r:id="rId6"/>
    <p:sldId id="346" r:id="rId7"/>
    <p:sldId id="347" r:id="rId8"/>
    <p:sldId id="348" r:id="rId9"/>
    <p:sldId id="294" r:id="rId10"/>
    <p:sldId id="349" r:id="rId11"/>
    <p:sldId id="293" r:id="rId12"/>
    <p:sldId id="380" r:id="rId13"/>
    <p:sldId id="398" r:id="rId14"/>
    <p:sldId id="399" r:id="rId15"/>
    <p:sldId id="381" r:id="rId16"/>
    <p:sldId id="382" r:id="rId17"/>
    <p:sldId id="299" r:id="rId18"/>
    <p:sldId id="298" r:id="rId19"/>
    <p:sldId id="323" r:id="rId20"/>
    <p:sldId id="297" r:id="rId21"/>
    <p:sldId id="327" r:id="rId22"/>
    <p:sldId id="383" r:id="rId23"/>
    <p:sldId id="388" r:id="rId24"/>
    <p:sldId id="389" r:id="rId25"/>
    <p:sldId id="390" r:id="rId26"/>
    <p:sldId id="400" r:id="rId27"/>
    <p:sldId id="391" r:id="rId28"/>
    <p:sldId id="393" r:id="rId29"/>
    <p:sldId id="401" r:id="rId30"/>
    <p:sldId id="402" r:id="rId31"/>
    <p:sldId id="403" r:id="rId32"/>
    <p:sldId id="404" r:id="rId33"/>
    <p:sldId id="405" r:id="rId3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  <a:srgbClr val="1115AB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98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92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/>
          </a:p>
        </p:txBody>
      </p:sp>
      <p:sp>
        <p:nvSpPr>
          <p:cNvPr id="9219" name="日期占位符 9218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/>
          </a:p>
        </p:txBody>
      </p:sp>
      <p:sp>
        <p:nvSpPr>
          <p:cNvPr id="9220" name="幻灯片图像占位符 9219"/>
          <p:cNvSpPr>
            <a:spLocks noGrp="1" noRo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9221" name="文本占位符 9220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未知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051" name="组合 2050"/>
          <p:cNvGrpSpPr/>
          <p:nvPr/>
        </p:nvGrpSpPr>
        <p:grpSpPr>
          <a:xfrm>
            <a:off x="4572000" y="28575"/>
            <a:ext cx="4756150" cy="4338638"/>
            <a:chOff x="0" y="0"/>
            <a:chExt cx="2958" cy="2699"/>
          </a:xfrm>
        </p:grpSpPr>
        <p:sp>
          <p:nvSpPr>
            <p:cNvPr id="2052" name="未知"/>
            <p:cNvSpPr/>
            <p:nvPr/>
          </p:nvSpPr>
          <p:spPr>
            <a:xfrm>
              <a:off x="142" y="0"/>
              <a:ext cx="490" cy="187"/>
            </a:xfrm>
            <a:custGeom>
              <a:avLst/>
              <a:gdLst/>
              <a:ahLst/>
              <a:cxnLst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" name="未知"/>
            <p:cNvSpPr>
              <a:spLocks noEditPoints="1"/>
            </p:cNvSpPr>
            <p:nvPr/>
          </p:nvSpPr>
          <p:spPr>
            <a:xfrm>
              <a:off x="0" y="0"/>
              <a:ext cx="2958" cy="2699"/>
            </a:xfrm>
            <a:custGeom>
              <a:avLst/>
              <a:gdLst/>
              <a:ahLst/>
              <a:cxnLst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" name="未知"/>
            <p:cNvSpPr/>
            <p:nvPr/>
          </p:nvSpPr>
          <p:spPr>
            <a:xfrm>
              <a:off x="703" y="1269"/>
              <a:ext cx="238" cy="283"/>
            </a:xfrm>
            <a:custGeom>
              <a:avLst/>
              <a:gdLst/>
              <a:ahLst/>
              <a:cxnLst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" name="未知"/>
            <p:cNvSpPr/>
            <p:nvPr/>
          </p:nvSpPr>
          <p:spPr>
            <a:xfrm>
              <a:off x="485" y="1385"/>
              <a:ext cx="208" cy="379"/>
            </a:xfrm>
            <a:custGeom>
              <a:avLst/>
              <a:gdLst/>
              <a:ahLst/>
              <a:cxnLst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" name="未知"/>
            <p:cNvSpPr/>
            <p:nvPr/>
          </p:nvSpPr>
          <p:spPr>
            <a:xfrm>
              <a:off x="354" y="627"/>
              <a:ext cx="683" cy="318"/>
            </a:xfrm>
            <a:custGeom>
              <a:avLst/>
              <a:gdLst/>
              <a:ahLst/>
              <a:cxnLst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7" name="未知"/>
            <p:cNvSpPr/>
            <p:nvPr/>
          </p:nvSpPr>
          <p:spPr>
            <a:xfrm>
              <a:off x="1128" y="1527"/>
              <a:ext cx="490" cy="515"/>
            </a:xfrm>
            <a:custGeom>
              <a:avLst/>
              <a:gdLst/>
              <a:ahLst/>
              <a:cxnLst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8" name="未知"/>
            <p:cNvSpPr/>
            <p:nvPr/>
          </p:nvSpPr>
          <p:spPr>
            <a:xfrm>
              <a:off x="2255" y="1006"/>
              <a:ext cx="501" cy="96"/>
            </a:xfrm>
            <a:custGeom>
              <a:avLst/>
              <a:gdLst/>
              <a:ahLst/>
              <a:cxnLst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9" name="未知"/>
            <p:cNvSpPr/>
            <p:nvPr/>
          </p:nvSpPr>
          <p:spPr>
            <a:xfrm>
              <a:off x="2422" y="986"/>
              <a:ext cx="385" cy="237"/>
            </a:xfrm>
            <a:custGeom>
              <a:avLst/>
              <a:gdLst/>
              <a:ahLst/>
              <a:cxnLst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未知"/>
            <p:cNvSpPr/>
            <p:nvPr/>
          </p:nvSpPr>
          <p:spPr>
            <a:xfrm>
              <a:off x="2407" y="1183"/>
              <a:ext cx="415" cy="187"/>
            </a:xfrm>
            <a:custGeom>
              <a:avLst/>
              <a:gdLst/>
              <a:ahLst/>
              <a:cxnLst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未知"/>
            <p:cNvSpPr/>
            <p:nvPr/>
          </p:nvSpPr>
          <p:spPr>
            <a:xfrm>
              <a:off x="2083" y="1360"/>
              <a:ext cx="698" cy="167"/>
            </a:xfrm>
            <a:custGeom>
              <a:avLst/>
              <a:gdLst/>
              <a:ahLst/>
              <a:cxnLst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未知"/>
            <p:cNvSpPr/>
            <p:nvPr/>
          </p:nvSpPr>
          <p:spPr>
            <a:xfrm>
              <a:off x="2159" y="1522"/>
              <a:ext cx="567" cy="146"/>
            </a:xfrm>
            <a:custGeom>
              <a:avLst/>
              <a:gdLst/>
              <a:ahLst/>
              <a:cxnLst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3" name="未知"/>
            <p:cNvSpPr/>
            <p:nvPr/>
          </p:nvSpPr>
          <p:spPr>
            <a:xfrm>
              <a:off x="2124" y="1638"/>
              <a:ext cx="581" cy="480"/>
            </a:xfrm>
            <a:custGeom>
              <a:avLst/>
              <a:gdLst/>
              <a:ahLst/>
              <a:cxnLst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4" name="未知"/>
            <p:cNvSpPr/>
            <p:nvPr/>
          </p:nvSpPr>
          <p:spPr>
            <a:xfrm>
              <a:off x="2503" y="1446"/>
              <a:ext cx="329" cy="854"/>
            </a:xfrm>
            <a:custGeom>
              <a:avLst/>
              <a:gdLst/>
              <a:ahLst/>
              <a:cxnLst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65" name="组合 2064"/>
          <p:cNvGrpSpPr/>
          <p:nvPr/>
        </p:nvGrpSpPr>
        <p:grpSpPr>
          <a:xfrm>
            <a:off x="554038" y="36513"/>
            <a:ext cx="7891462" cy="6821487"/>
            <a:chOff x="0" y="0"/>
            <a:chExt cx="4971" cy="4297"/>
          </a:xfrm>
        </p:grpSpPr>
        <p:sp>
          <p:nvSpPr>
            <p:cNvPr id="2066" name="矩形 2065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7" name="未知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" name="未知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" name="未知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" name="未知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" name="未知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2" name="未知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3" name="未知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" name="未知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5" name="未知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6" name="未知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7" name="矩形 2076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8" name="矩形 2077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9" name="未知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0" name="未知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1" name="未知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2" name="未知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3" name="未知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4" name="未知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5" name="未知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6" name="未知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7" name="未知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8" name="未知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9" name="矩形 2088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0" name="矩形 2089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1" name="未知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2" name="未知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3" name="未知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4" name="未知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5" name="未知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6" name="未知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7" name="未知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8" name="未知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9" name="未知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0" name="未知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1" name="矩形 2100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2" name="矩形 2101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3" name="未知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4" name="未知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5" name="未知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6" name="未知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7" name="未知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8" name="未知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9" name="未知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0" name="未知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1" name="未知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2" name="未知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3" name="矩形 2112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4" name="矩形 2113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5" name="未知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6" name="未知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7" name="未知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8" name="未知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9" name="未知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0" name="未知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1" name="未知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2" name="未知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3" name="未知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4" name="未知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5" name="矩形 2124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6" name="矩形 2125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7" name="未知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8" name="未知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9" name="未知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0" name="未知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1" name="未知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2" name="未知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3" name="未知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4" name="未知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5" name="未知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6" name="未知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7" name="矩形 2136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8" name="矩形 2137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9" name="未知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0" name="未知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1" name="未知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2" name="未知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3" name="未知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4" name="未知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5" name="未知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6" name="未知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7" name="未知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8" name="未知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9" name="矩形 2148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0" name="矩形 2149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" name="未知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2" name="未知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3" name="未知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4" name="未知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5" name="未知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6" name="未知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7" name="未知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8" name="未知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9" name="未知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0" name="未知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1" name="矩形 2160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2" name="矩形 2161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3" name="未知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4" name="未知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5" name="未知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6" name="未知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7" name="未知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8" name="未知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9" name="未知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0" name="未知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1" name="未知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" name="未知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3" name="矩形 2172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4" name="矩形 2173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5" name="未知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6" name="未知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7" name="未知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8" name="未知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9" name="未知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0" name="未知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1" name="未知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2" name="未知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3" name="未知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4" name="未知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5" name="矩形 2184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6" name="矩形 2185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7" name="未知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8" name="未知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9" name="未知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0" name="未知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1" name="未知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2" name="未知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3" name="未知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4" name="未知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5" name="未知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6" name="未知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7" name="矩形 2196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8" name="矩形 2197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9" name="未知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0" name="未知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1" name="未知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2" name="未知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3" name="未知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4" name="未知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5" name="未知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6" name="未知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7" name="未知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8" name="未知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9" name="矩形 2208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0" name="未知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211" name="标题 2210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212" name="日期占位符 2211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13" name="页脚占位符 221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14" name="灯片编号占位符 221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15" name="副标题 2214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grpSp>
        <p:nvGrpSpPr>
          <p:cNvPr id="2216" name="组合 2215"/>
          <p:cNvGrpSpPr/>
          <p:nvPr/>
        </p:nvGrpSpPr>
        <p:grpSpPr>
          <a:xfrm>
            <a:off x="152400" y="4724400"/>
            <a:ext cx="1685925" cy="1557338"/>
            <a:chOff x="0" y="0"/>
            <a:chExt cx="1062" cy="981"/>
          </a:xfrm>
        </p:grpSpPr>
        <p:sp>
          <p:nvSpPr>
            <p:cNvPr id="2217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8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9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0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1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2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3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4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5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6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7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8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9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9124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65676" y="1600200"/>
            <a:ext cx="3659124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057900" y="274638"/>
            <a:ext cx="1866900" cy="61991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92474" cy="61991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381000"/>
            <a:ext cx="7924800" cy="6172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5" Type="http://schemas.openxmlformats.org/officeDocument/2006/relationships/theme" Target="../theme/theme3.xml"/><Relationship Id="rId14" Type="http://schemas.openxmlformats.org/officeDocument/2006/relationships/image" Target="../media/image3.jpeg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025"/>
          <p:cNvGrpSpPr/>
          <p:nvPr/>
        </p:nvGrpSpPr>
        <p:grpSpPr>
          <a:xfrm>
            <a:off x="566738" y="0"/>
            <a:ext cx="7891462" cy="6821488"/>
            <a:chOff x="0" y="0"/>
            <a:chExt cx="4971" cy="4297"/>
          </a:xfrm>
        </p:grpSpPr>
        <p:sp>
          <p:nvSpPr>
            <p:cNvPr id="1027" name="矩形 1026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8" name="未知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9" name="未知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0" name="未知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1" name="未知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2" name="未知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3" name="未知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4" name="未知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5" name="未知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6" name="未知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7" name="未知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8" name="矩形 1037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9" name="矩形 1038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0" name="未知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1" name="未知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2" name="未知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3" name="未知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4" name="未知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5" name="未知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6" name="未知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7" name="未知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8" name="未知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9" name="未知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0" name="矩形 1049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1" name="矩形 1050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2" name="未知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3" name="未知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4" name="未知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5" name="未知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6" name="未知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7" name="未知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8" name="未知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9" name="未知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0" name="未知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1" name="未知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2" name="矩形 1061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3" name="矩形 1062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4" name="未知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5" name="未知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6" name="未知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7" name="未知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8" name="未知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9" name="未知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0" name="未知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1" name="未知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2" name="未知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3" name="未知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4" name="矩形 1073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5" name="矩形 1074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6" name="未知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7" name="未知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8" name="未知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9" name="未知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0" name="未知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1" name="未知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2" name="未知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3" name="未知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4" name="未知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5" name="未知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6" name="矩形 1085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7" name="矩形 1086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8" name="未知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9" name="未知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0" name="未知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1" name="未知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2" name="未知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3" name="未知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4" name="未知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" name="未知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6" name="未知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7" name="未知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8" name="矩形 1097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9" name="矩形 1098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0" name="未知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1" name="未知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2" name="未知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3" name="未知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4" name="未知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5" name="未知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6" name="未知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7" name="未知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8" name="未知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9" name="未知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0" name="矩形 1109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1" name="矩形 1110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2" name="未知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3" name="未知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4" name="未知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5" name="未知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6" name="未知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7" name="未知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8" name="未知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9" name="未知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0" name="未知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1" name="未知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2" name="矩形 1121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3" name="矩形 1122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4" name="未知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5" name="未知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" name="未知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" name="未知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" name="未知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" name="未知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" name="未知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" name="未知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" name="未知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" name="未知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" name="矩形 1133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" name="矩形 1134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" name="未知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" name="未知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" name="未知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9" name="未知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" name="未知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" name="未知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2" name="未知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3" name="未知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4" name="未知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5" name="未知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6" name="矩形 1145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7" name="矩形 1146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8" name="未知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9" name="未知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0" name="未知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1" name="未知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2" name="未知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3" name="未知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4" name="未知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5" name="未知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6" name="未知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7" name="未知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8" name="矩形 1157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9" name="矩形 1158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0" name="未知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1" name="未知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2" name="未知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3" name="未知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4" name="未知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5" name="未知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" name="未知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" name="未知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" name="未知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" name="未知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0" name="矩形 1169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1" name="未知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72" name="组合 1171"/>
          <p:cNvGrpSpPr/>
          <p:nvPr/>
        </p:nvGrpSpPr>
        <p:grpSpPr>
          <a:xfrm>
            <a:off x="1066800" y="3444875"/>
            <a:ext cx="533400" cy="492125"/>
            <a:chOff x="0" y="0"/>
            <a:chExt cx="1062" cy="981"/>
          </a:xfrm>
        </p:grpSpPr>
        <p:sp>
          <p:nvSpPr>
            <p:cNvPr id="1173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4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5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6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0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1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2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3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4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5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86" name="组合 1185"/>
          <p:cNvGrpSpPr/>
          <p:nvPr/>
        </p:nvGrpSpPr>
        <p:grpSpPr>
          <a:xfrm>
            <a:off x="1066800" y="4552950"/>
            <a:ext cx="533400" cy="492125"/>
            <a:chOff x="0" y="0"/>
            <a:chExt cx="1062" cy="981"/>
          </a:xfrm>
        </p:grpSpPr>
        <p:sp>
          <p:nvSpPr>
            <p:cNvPr id="1187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8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9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0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1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2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3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4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5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6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7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9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00" name="组合 1199"/>
          <p:cNvGrpSpPr/>
          <p:nvPr/>
        </p:nvGrpSpPr>
        <p:grpSpPr>
          <a:xfrm>
            <a:off x="1066800" y="5562600"/>
            <a:ext cx="533400" cy="492125"/>
            <a:chOff x="0" y="0"/>
            <a:chExt cx="1062" cy="981"/>
          </a:xfrm>
        </p:grpSpPr>
        <p:sp>
          <p:nvSpPr>
            <p:cNvPr id="1201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2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3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4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5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6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7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9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0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1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2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3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14" name="组合 1213"/>
          <p:cNvGrpSpPr/>
          <p:nvPr/>
        </p:nvGrpSpPr>
        <p:grpSpPr>
          <a:xfrm>
            <a:off x="381000" y="3962400"/>
            <a:ext cx="533400" cy="492125"/>
            <a:chOff x="0" y="0"/>
            <a:chExt cx="1062" cy="981"/>
          </a:xfrm>
        </p:grpSpPr>
        <p:sp>
          <p:nvSpPr>
            <p:cNvPr id="1215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6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7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8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9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0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1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2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3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4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5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6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7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28" name="组合 1227"/>
          <p:cNvGrpSpPr/>
          <p:nvPr/>
        </p:nvGrpSpPr>
        <p:grpSpPr>
          <a:xfrm>
            <a:off x="381000" y="5070475"/>
            <a:ext cx="533400" cy="492125"/>
            <a:chOff x="0" y="0"/>
            <a:chExt cx="1062" cy="981"/>
          </a:xfrm>
        </p:grpSpPr>
        <p:sp>
          <p:nvSpPr>
            <p:cNvPr id="1229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1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3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4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5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6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7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8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9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0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1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42" name="组合 1241"/>
          <p:cNvGrpSpPr/>
          <p:nvPr/>
        </p:nvGrpSpPr>
        <p:grpSpPr>
          <a:xfrm>
            <a:off x="381000" y="6121400"/>
            <a:ext cx="533400" cy="492125"/>
            <a:chOff x="0" y="0"/>
            <a:chExt cx="1062" cy="981"/>
          </a:xfrm>
        </p:grpSpPr>
        <p:sp>
          <p:nvSpPr>
            <p:cNvPr id="1243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4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5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6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7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8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9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0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1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2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3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4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5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56" name="组合 1255"/>
          <p:cNvGrpSpPr/>
          <p:nvPr/>
        </p:nvGrpSpPr>
        <p:grpSpPr>
          <a:xfrm>
            <a:off x="6934200" y="-3175"/>
            <a:ext cx="2317750" cy="2058988"/>
            <a:chOff x="0" y="0"/>
            <a:chExt cx="1748" cy="1556"/>
          </a:xfrm>
        </p:grpSpPr>
        <p:sp>
          <p:nvSpPr>
            <p:cNvPr id="1257" name="未知"/>
            <p:cNvSpPr/>
            <p:nvPr userDrawn="1"/>
          </p:nvSpPr>
          <p:spPr>
            <a:xfrm>
              <a:off x="81" y="0"/>
              <a:ext cx="1586" cy="1443"/>
            </a:xfrm>
            <a:custGeom>
              <a:avLst/>
              <a:gdLst/>
              <a:ahLst/>
              <a:cxnLst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258" name="组合 1257"/>
            <p:cNvGrpSpPr/>
            <p:nvPr userDrawn="1"/>
          </p:nvGrpSpPr>
          <p:grpSpPr>
            <a:xfrm>
              <a:off x="0" y="5"/>
              <a:ext cx="1748" cy="1551"/>
              <a:chOff x="0" y="0"/>
              <a:chExt cx="2958" cy="2699"/>
            </a:xfrm>
          </p:grpSpPr>
          <p:sp>
            <p:nvSpPr>
              <p:cNvPr id="1259" name="未知"/>
              <p:cNvSpPr/>
              <p:nvPr/>
            </p:nvSpPr>
            <p:spPr>
              <a:xfrm>
                <a:off x="142" y="0"/>
                <a:ext cx="490" cy="187"/>
              </a:xfrm>
              <a:custGeom>
                <a:avLst/>
                <a:gdLst/>
                <a:ahLst/>
                <a:cxnLst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0" name="未知"/>
              <p:cNvSpPr>
                <a:spLocks noEditPoints="1"/>
              </p:cNvSpPr>
              <p:nvPr/>
            </p:nvSpPr>
            <p:spPr>
              <a:xfrm>
                <a:off x="0" y="0"/>
                <a:ext cx="2958" cy="2699"/>
              </a:xfrm>
              <a:custGeom>
                <a:avLst/>
                <a:gdLst/>
                <a:ahLst/>
                <a:cxnLst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1" name="未知"/>
              <p:cNvSpPr/>
              <p:nvPr/>
            </p:nvSpPr>
            <p:spPr>
              <a:xfrm>
                <a:off x="703" y="1269"/>
                <a:ext cx="238" cy="283"/>
              </a:xfrm>
              <a:custGeom>
                <a:avLst/>
                <a:gdLst/>
                <a:ahLst/>
                <a:cxnLst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2" name="未知"/>
              <p:cNvSpPr/>
              <p:nvPr/>
            </p:nvSpPr>
            <p:spPr>
              <a:xfrm>
                <a:off x="485" y="1385"/>
                <a:ext cx="208" cy="379"/>
              </a:xfrm>
              <a:custGeom>
                <a:avLst/>
                <a:gdLst/>
                <a:ahLst/>
                <a:cxnLst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3" name="未知"/>
              <p:cNvSpPr/>
              <p:nvPr/>
            </p:nvSpPr>
            <p:spPr>
              <a:xfrm>
                <a:off x="354" y="627"/>
                <a:ext cx="683" cy="318"/>
              </a:xfrm>
              <a:custGeom>
                <a:avLst/>
                <a:gdLst/>
                <a:ahLst/>
                <a:cxnLst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4" name="未知"/>
              <p:cNvSpPr/>
              <p:nvPr/>
            </p:nvSpPr>
            <p:spPr>
              <a:xfrm>
                <a:off x="1128" y="1527"/>
                <a:ext cx="490" cy="515"/>
              </a:xfrm>
              <a:custGeom>
                <a:avLst/>
                <a:gdLst/>
                <a:ahLst/>
                <a:cxnLst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5" name="未知"/>
              <p:cNvSpPr/>
              <p:nvPr/>
            </p:nvSpPr>
            <p:spPr>
              <a:xfrm>
                <a:off x="2255" y="1006"/>
                <a:ext cx="501" cy="96"/>
              </a:xfrm>
              <a:custGeom>
                <a:avLst/>
                <a:gdLst/>
                <a:ahLst/>
                <a:cxnLst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6" name="未知"/>
              <p:cNvSpPr/>
              <p:nvPr/>
            </p:nvSpPr>
            <p:spPr>
              <a:xfrm>
                <a:off x="2422" y="986"/>
                <a:ext cx="385" cy="237"/>
              </a:xfrm>
              <a:custGeom>
                <a:avLst/>
                <a:gdLst/>
                <a:ahLst/>
                <a:cxnLst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7" name="未知"/>
              <p:cNvSpPr/>
              <p:nvPr/>
            </p:nvSpPr>
            <p:spPr>
              <a:xfrm>
                <a:off x="2407" y="1183"/>
                <a:ext cx="415" cy="187"/>
              </a:xfrm>
              <a:custGeom>
                <a:avLst/>
                <a:gdLst/>
                <a:ahLst/>
                <a:cxnLst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8" name="未知"/>
              <p:cNvSpPr/>
              <p:nvPr/>
            </p:nvSpPr>
            <p:spPr>
              <a:xfrm>
                <a:off x="2083" y="1360"/>
                <a:ext cx="698" cy="167"/>
              </a:xfrm>
              <a:custGeom>
                <a:avLst/>
                <a:gdLst/>
                <a:ahLst/>
                <a:cxnLst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9" name="未知"/>
              <p:cNvSpPr/>
              <p:nvPr/>
            </p:nvSpPr>
            <p:spPr>
              <a:xfrm>
                <a:off x="2159" y="1522"/>
                <a:ext cx="567" cy="146"/>
              </a:xfrm>
              <a:custGeom>
                <a:avLst/>
                <a:gdLst/>
                <a:ahLst/>
                <a:cxnLst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70" name="未知"/>
              <p:cNvSpPr/>
              <p:nvPr/>
            </p:nvSpPr>
            <p:spPr>
              <a:xfrm>
                <a:off x="2124" y="1638"/>
                <a:ext cx="581" cy="480"/>
              </a:xfrm>
              <a:custGeom>
                <a:avLst/>
                <a:gdLst/>
                <a:ahLst/>
                <a:cxnLst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71" name="未知"/>
              <p:cNvSpPr/>
              <p:nvPr/>
            </p:nvSpPr>
            <p:spPr>
              <a:xfrm>
                <a:off x="2503" y="1446"/>
                <a:ext cx="329" cy="854"/>
              </a:xfrm>
              <a:custGeom>
                <a:avLst/>
                <a:gdLst/>
                <a:ahLst/>
                <a:cxnLst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272" name="标题 1271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73" name="文本占位符 1272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4" name="日期占位符 1273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75" name="页脚占位符 1274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76" name="灯片编号占位符 1275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直接连接符 15"/>
          <p:cNvSpPr/>
          <p:nvPr/>
        </p:nvSpPr>
        <p:spPr>
          <a:xfrm>
            <a:off x="8763000" y="0"/>
            <a:ext cx="0" cy="6858000"/>
          </a:xfrm>
          <a:prstGeom prst="line">
            <a:avLst/>
          </a:prstGeom>
          <a:ln w="38100" cap="flat" cmpd="sng">
            <a:solidFill>
              <a:srgbClr val="FEC3AE">
                <a:alpha val="90999"/>
              </a:srgbClr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099" name="直接连接符 6"/>
          <p:cNvSpPr/>
          <p:nvPr/>
        </p:nvSpPr>
        <p:spPr>
          <a:xfrm>
            <a:off x="76200" y="0"/>
            <a:ext cx="0" cy="6858000"/>
          </a:xfrm>
          <a:prstGeom prst="line">
            <a:avLst/>
          </a:prstGeom>
          <a:ln w="57150" cap="flat" cmpd="thickThin">
            <a:solidFill>
              <a:srgbClr val="FEC3AE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0" name="直接连接符 8"/>
          <p:cNvSpPr/>
          <p:nvPr/>
        </p:nvSpPr>
        <p:spPr>
          <a:xfrm>
            <a:off x="8991600" y="0"/>
            <a:ext cx="0" cy="685800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1" name="矩形 9"/>
          <p:cNvSpPr/>
          <p:nvPr/>
        </p:nvSpPr>
        <p:spPr>
          <a:xfrm>
            <a:off x="8839200" y="0"/>
            <a:ext cx="304800" cy="6858000"/>
          </a:xfrm>
          <a:prstGeom prst="rect">
            <a:avLst/>
          </a:prstGeom>
          <a:solidFill>
            <a:srgbClr val="FEC3AE">
              <a:alpha val="87000"/>
            </a:srgbClr>
          </a:solidFill>
          <a:ln w="9525">
            <a:noFill/>
          </a:ln>
        </p:spPr>
        <p:txBody>
          <a:bodyPr anchor="ctr"/>
          <a:p>
            <a:pPr lvl="0" algn="ctr" eaLnBrk="1" hangingPunct="1"/>
            <a:endParaRPr lang="en-US" altLang="x-none" dirty="0">
              <a:solidFill>
                <a:srgbClr val="FFFFFF"/>
              </a:solidFill>
              <a:latin typeface="Century Schoolbook"/>
              <a:ea typeface="宋体" panose="02010600030101010101" pitchFamily="2" charset="-122"/>
            </a:endParaRPr>
          </a:p>
        </p:txBody>
      </p:sp>
      <p:sp>
        <p:nvSpPr>
          <p:cNvPr id="4102" name="直接连接符 10"/>
          <p:cNvSpPr/>
          <p:nvPr/>
        </p:nvSpPr>
        <p:spPr>
          <a:xfrm>
            <a:off x="8915400" y="0"/>
            <a:ext cx="0" cy="6858000"/>
          </a:xfrm>
          <a:prstGeom prst="line">
            <a:avLst/>
          </a:prstGeom>
          <a:ln w="952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3" name="椭圆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anchor="ctr"/>
          <a:p>
            <a:pPr lvl="0" algn="ctr" eaLnBrk="1" hangingPunct="1"/>
            <a:endParaRPr lang="en-US" altLang="x-none" dirty="0">
              <a:solidFill>
                <a:srgbClr val="FFFFFF"/>
              </a:solidFill>
              <a:latin typeface="Century Schoolbook"/>
              <a:ea typeface="宋体" panose="02010600030101010101" pitchFamily="2" charset="-122"/>
            </a:endParaRPr>
          </a:p>
        </p:txBody>
      </p:sp>
      <p:sp>
        <p:nvSpPr>
          <p:cNvPr id="4104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05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6" name="日期占位符 6"/>
          <p:cNvSpPr>
            <a:spLocks noGrp="1"/>
          </p:cNvSpPr>
          <p:nvPr>
            <p:ph type="dt" sz="half" idx="2"/>
          </p:nvPr>
        </p:nvSpPr>
        <p:spPr>
          <a:xfrm rot="5400000">
            <a:off x="7588250" y="1081088"/>
            <a:ext cx="2011363" cy="384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7" name="灯片编号占位符 8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x-none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8" name="页脚占位符 9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3050" lvl="0" indent="-273050" algn="l" defTabSz="914400" eaLnBrk="1" fontAlgn="base" latinLnBrk="0" hangingPunct="1">
        <a:lnSpc>
          <a:spcPct val="100000"/>
        </a:lnSpc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40080" lvl="1" indent="-2730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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-18224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87450" lvl="3" indent="-18224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462405" lvl="4" indent="-18288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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滕东中学语文教研组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7" name="图片 5126" descr="素材天下 sucaitianxia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图片 5127" descr="新课标第一网PPT模板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9398000" cy="69437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24.GIF"/><Relationship Id="rId1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018c61a363f7c561d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3175"/>
            <a:ext cx="9142095" cy="68637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9350" y="971550"/>
            <a:ext cx="6844665" cy="163322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1786848"/>
              </a:avLst>
            </a:prstTxWarp>
            <a:normAutofit/>
          </a:bodyPr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CC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消息两则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rgbClr val="0000CC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99130" y="5167630"/>
            <a:ext cx="514604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</a:rPr>
              <a:t>关岭一中    </a:t>
            </a:r>
            <a:r>
              <a:rPr lang="zh-CN" alt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</a:rPr>
              <a:t>王国忠</a:t>
            </a:r>
            <a:endParaRPr lang="zh-CN" altLang="en-US" sz="48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0000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8300" y="2319020"/>
            <a:ext cx="662178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1115AB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sym typeface="+mn-ea"/>
              </a:rPr>
              <a:t>我三十万大军胜利南渡长江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1115AB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38300" y="3467100"/>
            <a:ext cx="686689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n w="9525" cap="rnd" cmpd="sng">
                  <a:solidFill>
                    <a:srgbClr val="FF0000"/>
                  </a:solidFill>
                  <a:prstDash val="sysDot"/>
                  <a:headEnd type="none" w="med" len="med"/>
                  <a:tailEnd type="none" w="med" len="med"/>
                </a:ln>
                <a:solidFill>
                  <a:srgbClr val="333399"/>
                </a:solidFill>
                <a:latin typeface="黑体" panose="02010600030101010101" pitchFamily="2" charset="-122"/>
                <a:sym typeface="+mn-ea"/>
              </a:rPr>
              <a:t>人民解放军百万大军横渡长江</a:t>
            </a:r>
            <a:endParaRPr lang="zh-CN" altLang="en-US" sz="4000" b="1">
              <a:ln w="9525" cap="rnd" cmpd="sng">
                <a:solidFill>
                  <a:srgbClr val="FF0000"/>
                </a:solidFill>
                <a:prstDash val="sysDot"/>
                <a:headEnd type="none" w="med" len="med"/>
                <a:tailEnd type="none" w="med" len="med"/>
              </a:ln>
              <a:solidFill>
                <a:srgbClr val="333399"/>
              </a:solidFill>
              <a:latin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1" name="图片 12290" descr="013000000677501203600485305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920" y="136525"/>
            <a:ext cx="7216140" cy="47263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013000002586781240131458737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324610"/>
            <a:ext cx="7452360" cy="4747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图片 12289" descr="F2009092308422630506273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4585" y="136525"/>
            <a:ext cx="6607175" cy="4737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文本占位符 13314" descr="01300000067750120360019089375"/>
          <p:cNvPicPr>
            <a:picLocks noRot="1" noChangeAspect="1"/>
          </p:cNvPicPr>
          <p:nvPr>
            <p:ph type="body" idx="1"/>
          </p:nvPr>
        </p:nvPicPr>
        <p:blipFill>
          <a:blip r:embed="rId4"/>
          <a:stretch>
            <a:fillRect/>
          </a:stretch>
        </p:blipFill>
        <p:spPr>
          <a:xfrm>
            <a:off x="473075" y="1521460"/>
            <a:ext cx="7068820" cy="455104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 descr="渡江战役示意图"/>
          <p:cNvPicPr>
            <a:picLocks noChangeAspect="1"/>
          </p:cNvPicPr>
          <p:nvPr/>
        </p:nvPicPr>
        <p:blipFill>
          <a:blip r:embed="rId1">
            <a:lum contrast="12000"/>
          </a:blip>
          <a:srcRect t="3796" r="6650" b="655"/>
          <a:stretch>
            <a:fillRect/>
          </a:stretch>
        </p:blipFill>
        <p:spPr>
          <a:xfrm>
            <a:off x="0" y="0"/>
            <a:ext cx="9612313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6" name="图片 8195" descr="200463016714922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" y="10795"/>
            <a:ext cx="9048115" cy="6840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3985" y="936625"/>
            <a:ext cx="8798560" cy="5310505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anchor="t">
            <a:scene3d>
              <a:camera prst="orthographicFront"/>
              <a:lightRig rig="threePt" dir="t"/>
            </a:scene3d>
          </a:bodyPr>
          <a:p>
            <a:pPr marL="0" indent="0">
              <a:lnSpc>
                <a:spcPct val="90000"/>
              </a:lnSpc>
              <a:buNone/>
            </a:pPr>
            <a:r>
              <a:rPr lang="en-US" altLang="zh-CN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1949</a:t>
            </a:r>
            <a:r>
              <a:rPr lang="zh-CN" altLang="en-US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年初，辽沈、平津、淮海三大战役结束，我人民解放军在全国取得胜利已成定局。但国民党反动政府依然负隅顽抗，在对长江防线经过三个半月的苦心经营之后，于</a:t>
            </a:r>
            <a:r>
              <a:rPr lang="en-US" altLang="zh-CN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r>
              <a:rPr lang="zh-CN" altLang="en-US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月</a:t>
            </a:r>
            <a:r>
              <a:rPr lang="en-US" altLang="zh-CN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r>
              <a:rPr lang="zh-CN" altLang="en-US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日悍然拒绝签订国内和平协定。</a:t>
            </a:r>
            <a:r>
              <a:rPr lang="en-US" altLang="zh-CN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r>
              <a:rPr lang="zh-CN" altLang="en-US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月</a:t>
            </a:r>
            <a:r>
              <a:rPr lang="en-US" altLang="zh-CN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r>
              <a:rPr lang="zh-CN" altLang="en-US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日，毛主席和朱德总司令立即发布了</a:t>
            </a:r>
            <a:r>
              <a:rPr lang="en-US" altLang="zh-CN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向全国进军的命令</a:t>
            </a:r>
            <a:r>
              <a:rPr lang="en-US" altLang="zh-CN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，我人民解放军于该日凌晨发起了渡江战役。</a:t>
            </a:r>
            <a:r>
              <a:rPr lang="en-US" altLang="zh-CN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r>
              <a:rPr lang="zh-CN" altLang="en-US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日</a:t>
            </a:r>
            <a:r>
              <a:rPr lang="en-US" altLang="zh-CN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时，新华社播发了毛泽东同志撰写的消息</a:t>
            </a:r>
            <a:r>
              <a:rPr lang="en-US" altLang="zh-CN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我三十万大军胜利渡过长江</a:t>
            </a:r>
            <a:r>
              <a:rPr lang="en-US" altLang="zh-CN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，报道了中路军万船齐发，突破敌阵，占领南岸广大地区的战况。</a:t>
            </a:r>
            <a:r>
              <a:rPr lang="en-US" altLang="zh-CN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r>
              <a:rPr lang="zh-CN" altLang="en-US" sz="3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日夜，毛泽东同志又撰写了《人民解放军百万大军横渡长江》全面报道前线最新战况的新闻稿。</a:t>
            </a:r>
            <a:endParaRPr lang="zh-CN" altLang="en-US" sz="3000" b="1">
              <a:ln w="10160">
                <a:solidFill>
                  <a:schemeClr val="accent5"/>
                </a:solidFill>
                <a:prstDash val="solid"/>
              </a:ln>
              <a:solidFill>
                <a:srgbClr val="99FF33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marL="0" indent="0">
              <a:lnSpc>
                <a:spcPct val="90000"/>
              </a:lnSpc>
            </a:pPr>
            <a:endParaRPr lang="zh-CN" altLang="en-US" sz="3000" b="1">
              <a:ln w="10160">
                <a:solidFill>
                  <a:schemeClr val="accent5"/>
                </a:solidFill>
                <a:prstDash val="solid"/>
              </a:ln>
              <a:solidFill>
                <a:srgbClr val="99FF33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985" y="74295"/>
            <a:ext cx="3200400" cy="762000"/>
          </a:xfrm>
          <a:prstGeom prst="rect">
            <a:avLst/>
          </a:prstGeom>
          <a:blipFill>
            <a:blip r:embed="rId2"/>
          </a:blipFill>
        </p:spPr>
        <p:txBody>
          <a:bodyPr wrap="none" fromWordArt="1">
            <a:prstTxWarp prst="textPlain">
              <a:avLst>
                <a:gd name="adj" fmla="val 50426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/>
            <a:r>
              <a:rPr lang="zh-CN" altLang="en-US" sz="2800">
                <a:solidFill>
                  <a:srgbClr val="0000CC">
                    <a:alpha val="96999"/>
                  </a:srgbClr>
                </a:solidFill>
                <a:latin typeface="黑体" panose="02010600030101010101" pitchFamily="2" charset="-122"/>
              </a:rPr>
              <a:t>时代背景</a:t>
            </a:r>
            <a:endParaRPr lang="zh-CN" altLang="en-US" sz="2800">
              <a:solidFill>
                <a:srgbClr val="0000CC">
                  <a:alpha val="96999"/>
                </a:srgbClr>
              </a:solidFill>
              <a:latin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2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55" y="29845"/>
            <a:ext cx="9051290" cy="66916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21995" y="2255520"/>
            <a:ext cx="7877175" cy="82994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1115AB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我三十万大军胜利南渡长江</a:t>
            </a:r>
            <a:endParaRPr lang="zh-CN" altLang="en-US" sz="4800" b="1">
              <a:ln w="10160">
                <a:solidFill>
                  <a:schemeClr val="accent5"/>
                </a:solidFill>
                <a:prstDash val="solid"/>
              </a:ln>
              <a:solidFill>
                <a:srgbClr val="1115AB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 noRot="1"/>
          </p:cNvSpPr>
          <p:nvPr>
            <p:ph type="title"/>
          </p:nvPr>
        </p:nvSpPr>
        <p:spPr>
          <a:xfrm>
            <a:off x="147955" y="64135"/>
            <a:ext cx="1072515" cy="1290955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p>
            <a:r>
              <a:rPr lang="zh-CN" altLang="en-US" b="1" dirty="0">
                <a:solidFill>
                  <a:srgbClr val="1115AB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0030101010101" pitchFamily="2" charset="-122"/>
              </a:rPr>
              <a:t>阅读</a:t>
            </a:r>
            <a:endParaRPr lang="zh-CN" altLang="en-US" b="1" dirty="0">
              <a:solidFill>
                <a:srgbClr val="1115AB"/>
              </a:solidFill>
              <a:effectLst>
                <a:outerShdw blurRad="38100" dist="38100" dir="2700000">
                  <a:srgbClr val="000000"/>
                </a:outerShdw>
              </a:effectLst>
              <a:ea typeface="黑体" panose="02010600030101010101" pitchFamily="2" charset="-122"/>
            </a:endParaRPr>
          </a:p>
        </p:txBody>
      </p:sp>
      <p:sp>
        <p:nvSpPr>
          <p:cNvPr id="22531" name="文本占位符 22530"/>
          <p:cNvSpPr>
            <a:spLocks noGrp="1" noRot="1"/>
          </p:cNvSpPr>
          <p:nvPr>
            <p:ph type="body" idx="1"/>
          </p:nvPr>
        </p:nvSpPr>
        <p:spPr>
          <a:xfrm>
            <a:off x="71755" y="1228090"/>
            <a:ext cx="9000490" cy="4401820"/>
          </a:xfrm>
        </p:spPr>
        <p:txBody>
          <a:bodyPr/>
          <a:p>
            <a:pPr>
              <a:buNone/>
            </a:pPr>
            <a:r>
              <a:rPr 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      </a:t>
            </a:r>
            <a:r>
              <a:rPr sz="28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【新华社长江前线二十二日二时电】</a:t>
            </a:r>
            <a:r>
              <a:rPr sz="2800" b="1">
                <a:solidFill>
                  <a:srgbClr val="1115AB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英勇的人民解放军二十一日已有大约三十万人渡过长江。渡江战斗于二十日午夜开始，地点在芜湖、安庆之间。国民党反动派经营了三个半月的长江防线，遇着人民解放军好似摧枯拉朽，军无斗志，纷纷溃退。长江风平浪静，我军万船齐放，直取对岸，不到二十四小时，三十万人民解放军即已突破敌阵，占领南岸广大地区，现正向繁昌、铜陵、青阳、荻港、鲁港诸城进击中。人民解放军正以自己的英雄式的战斗，坚决地执行毛主席朱总司令的命令。</a:t>
            </a:r>
            <a:endParaRPr sz="2800" b="1">
              <a:solidFill>
                <a:srgbClr val="1115AB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85265" y="233045"/>
            <a:ext cx="6621780" cy="9531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1115AB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sym typeface="+mn-ea"/>
              </a:rPr>
              <a:t>我三十万大军胜利南渡长江</a:t>
            </a:r>
            <a:endParaRPr lang="zh-CN" altLang="en-US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1115AB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0030101010101" pitchFamily="2" charset="-122"/>
              <a:sym typeface="+mn-ea"/>
            </a:endParaRPr>
          </a:p>
          <a:p>
            <a:pPr algn="ctr"/>
            <a:r>
              <a:rPr lang="zh-CN" altLang="en-US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1115AB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sym typeface="+mn-ea"/>
              </a:rPr>
              <a:t>（</a:t>
            </a:r>
            <a:r>
              <a:rPr lang="en-US" altLang="zh-CN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1115AB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sym typeface="+mn-ea"/>
              </a:rPr>
              <a:t>1949</a:t>
            </a:r>
            <a:r>
              <a:rPr lang="zh-CN" altLang="en-US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1115AB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sym typeface="+mn-ea"/>
              </a:rPr>
              <a:t>年</a:t>
            </a:r>
            <a:r>
              <a:rPr lang="en-US" altLang="zh-CN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1115AB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sym typeface="+mn-ea"/>
              </a:rPr>
              <a:t>4</a:t>
            </a:r>
            <a:r>
              <a:rPr lang="zh-CN" altLang="en-US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1115AB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sym typeface="+mn-ea"/>
              </a:rPr>
              <a:t>月</a:t>
            </a:r>
            <a:r>
              <a:rPr lang="en-US" altLang="zh-CN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1115AB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sym typeface="+mn-ea"/>
              </a:rPr>
              <a:t>22</a:t>
            </a:r>
            <a:r>
              <a:rPr lang="zh-CN" altLang="en-US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1115AB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sym typeface="+mn-ea"/>
              </a:rPr>
              <a:t>日）</a:t>
            </a:r>
            <a:endParaRPr lang="zh-CN" altLang="en-US" sz="2400" b="1">
              <a:ln w="10160">
                <a:solidFill>
                  <a:schemeClr val="accent5"/>
                </a:solidFill>
                <a:prstDash val="solid"/>
              </a:ln>
              <a:solidFill>
                <a:srgbClr val="1115AB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 noRot="1"/>
          </p:cNvSpPr>
          <p:nvPr>
            <p:ph type="title"/>
          </p:nvPr>
        </p:nvSpPr>
        <p:spPr>
          <a:xfrm>
            <a:off x="165735" y="99695"/>
            <a:ext cx="2284730" cy="67437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p>
            <a:r>
              <a:rPr lang="zh-CN" altLang="en-US" sz="3600" b="1" dirty="0">
                <a:solidFill>
                  <a:srgbClr val="1115AB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0030101010101" pitchFamily="2" charset="-122"/>
              </a:rPr>
              <a:t>整体把握：</a:t>
            </a:r>
            <a:endParaRPr lang="zh-CN" altLang="en-US" sz="3600" b="1" dirty="0">
              <a:solidFill>
                <a:srgbClr val="1115AB"/>
              </a:solidFill>
              <a:effectLst>
                <a:outerShdw blurRad="38100" dist="38100" dir="2700000">
                  <a:srgbClr val="000000"/>
                </a:outerShdw>
              </a:effectLst>
              <a:ea typeface="黑体" panose="02010600030101010101" pitchFamily="2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615315" y="859155"/>
            <a:ext cx="76142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、指出消息的电头、标题、导语、主体和结语。</a:t>
            </a:r>
            <a:endParaRPr lang="zh-CN" altLang="en-US" sz="2800" b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4578" name="文本框 24577"/>
          <p:cNvSpPr txBox="1"/>
          <p:nvPr/>
        </p:nvSpPr>
        <p:spPr>
          <a:xfrm>
            <a:off x="885190" y="1795145"/>
            <a:ext cx="75012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标题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：我三十万大军胜利南渡长江。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4579" name="文本框 24578"/>
          <p:cNvSpPr txBox="1"/>
          <p:nvPr/>
        </p:nvSpPr>
        <p:spPr>
          <a:xfrm>
            <a:off x="885190" y="2211070"/>
            <a:ext cx="67011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导语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：英勇的人民解放军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……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渡过长江。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4580" name="文本框 24579"/>
          <p:cNvSpPr txBox="1"/>
          <p:nvPr/>
        </p:nvSpPr>
        <p:spPr>
          <a:xfrm>
            <a:off x="885190" y="2646045"/>
            <a:ext cx="57048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主体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：渡江战斗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……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诸城进击中。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4581" name="文本框 24580"/>
          <p:cNvSpPr txBox="1"/>
          <p:nvPr/>
        </p:nvSpPr>
        <p:spPr>
          <a:xfrm>
            <a:off x="949325" y="3093720"/>
            <a:ext cx="59842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结语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：人民解放军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……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的命令。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190" y="1381125"/>
            <a:ext cx="75012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电头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：一九四九年四月二十二日。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5602" name="标题 25601"/>
          <p:cNvSpPr>
            <a:spLocks noGrp="1" noRot="1"/>
          </p:cNvSpPr>
          <p:nvPr/>
        </p:nvSpPr>
        <p:spPr>
          <a:xfrm>
            <a:off x="737235" y="3541395"/>
            <a:ext cx="6698615" cy="75946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2、仔细阅读课文，找出这则消息的要素：</a:t>
            </a:r>
            <a:endParaRPr lang="zh-CN" altLang="en-US" sz="28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1044575" y="4142105"/>
            <a:ext cx="1254760" cy="2452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何时</a:t>
            </a:r>
            <a:endParaRPr lang="zh-CN" altLang="en-US" sz="3200" b="1">
              <a:solidFill>
                <a:srgbClr val="C0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何地</a:t>
            </a:r>
            <a:endParaRPr lang="zh-CN" altLang="en-US" sz="3200" b="1">
              <a:solidFill>
                <a:srgbClr val="C0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何人</a:t>
            </a:r>
            <a:endParaRPr lang="zh-CN" altLang="en-US" sz="3200" b="1">
              <a:solidFill>
                <a:srgbClr val="C0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何事</a:t>
            </a:r>
            <a:endParaRPr lang="zh-CN" altLang="en-US" sz="3200" b="1">
              <a:solidFill>
                <a:srgbClr val="C0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如何</a:t>
            </a:r>
            <a:endParaRPr lang="zh-CN" altLang="en-US" sz="3200" b="1">
              <a:solidFill>
                <a:srgbClr val="C0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5604" name="矩形 25603"/>
          <p:cNvSpPr/>
          <p:nvPr/>
        </p:nvSpPr>
        <p:spPr>
          <a:xfrm>
            <a:off x="2255520" y="4142105"/>
            <a:ext cx="32835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1949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年</a:t>
            </a:r>
            <a:r>
              <a:rPr lang="en-US" altLang="zh-CN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4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月</a:t>
            </a:r>
            <a:r>
              <a:rPr lang="en-US" altLang="zh-CN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20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日</a:t>
            </a:r>
            <a:endParaRPr lang="zh-CN" altLang="en-US" sz="2800" b="1">
              <a:solidFill>
                <a:srgbClr val="0000CC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5605" name="矩形 25604"/>
          <p:cNvSpPr/>
          <p:nvPr/>
        </p:nvSpPr>
        <p:spPr>
          <a:xfrm>
            <a:off x="2255520" y="4567555"/>
            <a:ext cx="41979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长江前线（芜湖</a:t>
            </a:r>
            <a:r>
              <a:rPr lang="en-US" altLang="zh-CN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—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安庆）</a:t>
            </a:r>
            <a:endParaRPr lang="zh-CN" altLang="en-US" sz="2800" b="1">
              <a:solidFill>
                <a:srgbClr val="0000CC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5606" name="矩形 25605"/>
          <p:cNvSpPr/>
          <p:nvPr/>
        </p:nvSpPr>
        <p:spPr>
          <a:xfrm>
            <a:off x="2308860" y="5076190"/>
            <a:ext cx="45262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解放军三十万大军 、敌军</a:t>
            </a:r>
            <a:r>
              <a:rPr lang="zh-CN" altLang="en-US" sz="32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   </a:t>
            </a:r>
            <a:endParaRPr lang="zh-CN" altLang="en-US" sz="3200" b="1">
              <a:solidFill>
                <a:srgbClr val="0000CC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5607" name="矩形 25606"/>
          <p:cNvSpPr/>
          <p:nvPr/>
        </p:nvSpPr>
        <p:spPr>
          <a:xfrm>
            <a:off x="2255520" y="5553710"/>
            <a:ext cx="48304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突破敌阵，占领南岸广大地区</a:t>
            </a:r>
            <a:endParaRPr lang="zh-CN" altLang="en-US" sz="2800" b="1">
              <a:solidFill>
                <a:srgbClr val="0000CC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99335" y="6072505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胜利渡江</a:t>
            </a:r>
            <a:endParaRPr lang="zh-CN" altLang="en-US" sz="2800" b="1">
              <a:solidFill>
                <a:srgbClr val="0000CC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78" grpId="0"/>
      <p:bldP spid="24581" grpId="0"/>
      <p:bldP spid="4" grpId="0"/>
      <p:bldP spid="25603" grpId="0"/>
      <p:bldP spid="25604" grpId="0"/>
      <p:bldP spid="25605" grpId="0"/>
      <p:bldP spid="25606" grpId="0"/>
      <p:bldP spid="25607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1" name="Text Box 8"/>
          <p:cNvSpPr txBox="1"/>
          <p:nvPr/>
        </p:nvSpPr>
        <p:spPr>
          <a:xfrm>
            <a:off x="102870" y="731520"/>
            <a:ext cx="874458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</a:rPr>
              <a:t>1.这篇消息报道都是一场大战，只用不到二百字，你觉得效果如何，请说出自己的感觉。作者为什么不详细写渡江战斗的和情景？　</a:t>
            </a:r>
            <a:endParaRPr lang="zh-CN" altLang="en-US" sz="2800" b="1" dirty="0">
              <a:solidFill>
                <a:schemeClr val="tx1"/>
              </a:solidFill>
              <a:latin typeface="黑体" panose="02010600030101010101" pitchFamily="2" charset="-122"/>
            </a:endParaRPr>
          </a:p>
        </p:txBody>
      </p:sp>
      <p:sp>
        <p:nvSpPr>
          <p:cNvPr id="27652" name="Text Box 9"/>
          <p:cNvSpPr txBox="1"/>
          <p:nvPr/>
        </p:nvSpPr>
        <p:spPr>
          <a:xfrm>
            <a:off x="102870" y="2260600"/>
            <a:ext cx="859536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2800" b="1" dirty="0">
                <a:solidFill>
                  <a:srgbClr val="C00000"/>
                </a:solidFill>
                <a:latin typeface="黑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0030101010101" pitchFamily="2" charset="-122"/>
              </a:rPr>
              <a:t>本文不足二百字，却简而不陋，是大手笔，堪称经典。对于渡江和战斗的情景，作者没有详细描写，只是几笔勾勒，粗线条的介绍了渡江的时间、地点及事件的结局。因为敌人“摧枯拉朽，军无斗志，纷纷溃退”，再三十万大军面前简直不堪一击，所以也不值得去详细介绍。　 </a:t>
            </a:r>
            <a:endParaRPr lang="zh-CN" altLang="en-US" sz="2800" b="1" dirty="0">
              <a:solidFill>
                <a:srgbClr val="C00000"/>
              </a:solidFill>
              <a:latin typeface="黑体" panose="02010600030101010101" pitchFamily="2" charset="-122"/>
            </a:endParaRPr>
          </a:p>
        </p:txBody>
      </p:sp>
      <p:sp>
        <p:nvSpPr>
          <p:cNvPr id="23554" name="标题 23553"/>
          <p:cNvSpPr>
            <a:spLocks noGrp="1" noRot="1"/>
          </p:cNvSpPr>
          <p:nvPr/>
        </p:nvSpPr>
        <p:spPr>
          <a:xfrm>
            <a:off x="102235" y="57150"/>
            <a:ext cx="2464435" cy="67437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rgbClr val="1115AB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0030101010101" pitchFamily="2" charset="-122"/>
              </a:rPr>
              <a:t>合作探究：</a:t>
            </a:r>
            <a:endParaRPr lang="zh-CN" altLang="en-US" sz="3600" b="1" dirty="0">
              <a:solidFill>
                <a:srgbClr val="1115AB"/>
              </a:solidFill>
              <a:effectLst>
                <a:outerShdw blurRad="38100" dist="38100" dir="2700000">
                  <a:srgbClr val="000000"/>
                </a:outerShdw>
              </a:effectLst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5" name="文本占位符 28674"/>
          <p:cNvSpPr>
            <a:spLocks noGrp="1" noRot="1"/>
          </p:cNvSpPr>
          <p:nvPr>
            <p:ph type="body" idx="1"/>
          </p:nvPr>
        </p:nvSpPr>
        <p:spPr>
          <a:xfrm>
            <a:off x="261620" y="52705"/>
            <a:ext cx="8392160" cy="667385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2. 体会下列表达准确的词语，试分析其表达效果。</a:t>
            </a:r>
            <a:endParaRPr lang="zh-CN" altLang="en-US" sz="28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62255" y="1416050"/>
            <a:ext cx="86480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en-US" sz="2800" b="1">
                <a:solidFill>
                  <a:srgbClr val="FF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800" b="1">
                <a:solidFill>
                  <a:srgbClr val="FF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不能去掉，“已”是“已经”，表明解放军三十万人已经渡过长江；“大约”表明有三十万人是一个概数，不是确数。　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380" y="558800"/>
            <a:ext cx="86772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1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zh-CN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英勇的人民解放军二十一日已有大约三十万人渡过长江。”</a:t>
            </a:r>
            <a:r>
              <a:rPr lang="zh-CN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sz="2800" b="1">
                <a:solidFill>
                  <a:schemeClr val="tx2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  <a:sym typeface="+mn-ea"/>
              </a:rPr>
              <a:t>“已”和“大约”能否去掉？</a:t>
            </a:r>
            <a:r>
              <a:rPr lang="zh-CN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sz="28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370" y="2640330"/>
            <a:ext cx="883983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en-US" altLang="zh-CN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国民党反动派经营了三个半月的长江防线，遇着人民解放军好似摧枯拉朽，军无斗志，纷纷溃退。”（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“经营”能否换成“构筑”，“溃退”能否换成“败退”，为什么？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　　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9380" y="4295140"/>
            <a:ext cx="879094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不能，因为“经营”有精心筹划和准备之意，更能够说明解放军的英勇。“溃退”更能说明国民党军队败退的程度。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  <a:sym typeface="+mn-ea"/>
              </a:rPr>
              <a:t>从词语的意义和表达的情感入手。这句话表达了对人民解放军赞美的情感，字里行间透出了豪迈的情怀。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3" name="文本框 30722"/>
          <p:cNvSpPr txBox="1"/>
          <p:nvPr/>
        </p:nvSpPr>
        <p:spPr>
          <a:xfrm>
            <a:off x="112078" y="936943"/>
            <a:ext cx="8786812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文短小精粹、一气呵成。本文所反映的是一个重大的历史事件，我军南渡长江，揭开了解放全中国的序幕。这一战役声势浩大，人民解放军百万大军，从1000余华里的战线上，冲破敌阵，横渡长江。可以想见，这场战役历经大小战斗无数，值得报道的动人事迹无数，但是，作者正文只用了区区199字（含标点），便做了简洁而不失完整的报道。全文气韵生动，令人叹为观止。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4" name="标题 23553"/>
          <p:cNvSpPr>
            <a:spLocks noGrp="1" noRot="1"/>
          </p:cNvSpPr>
          <p:nvPr/>
        </p:nvSpPr>
        <p:spPr>
          <a:xfrm>
            <a:off x="112395" y="67945"/>
            <a:ext cx="1986280" cy="67437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总结：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关岭一中语文教研组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0" name="图片 12289" descr="F2009092308422630506273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430" y="19685"/>
            <a:ext cx="8981440" cy="6138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89890" y="1421130"/>
            <a:ext cx="8496300" cy="2057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519"/>
              </a:avLst>
            </a:prstTxWarp>
            <a:normAutofit/>
          </a:bodyPr>
          <a:p>
            <a:pPr algn="ctr"/>
            <a:r>
              <a:rPr lang="zh-CN" altLang="en-US" sz="4400" b="1">
                <a:ln w="9525" cap="rnd" cmpd="sng">
                  <a:solidFill>
                    <a:srgbClr val="FF0000"/>
                  </a:solidFill>
                  <a:prstDash val="sysDot"/>
                  <a:headEnd type="none" w="med" len="med"/>
                  <a:tailEnd type="none" w="med" len="med"/>
                </a:ln>
                <a:solidFill>
                  <a:srgbClr val="0000CC"/>
                </a:solidFill>
                <a:latin typeface="黑体" panose="02010600030101010101" pitchFamily="2" charset="-122"/>
              </a:rPr>
              <a:t>人民解放军百万大军横渡长江</a:t>
            </a:r>
            <a:endParaRPr lang="zh-CN" altLang="en-US" sz="4400" b="1">
              <a:ln w="9525" cap="rnd" cmpd="sng">
                <a:solidFill>
                  <a:srgbClr val="FF0000"/>
                </a:solidFill>
                <a:prstDash val="sysDot"/>
                <a:headEnd type="none" w="med" len="med"/>
                <a:tailEnd type="none" w="med" len="med"/>
              </a:ln>
              <a:solidFill>
                <a:srgbClr val="0000CC"/>
              </a:solidFill>
              <a:latin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 noRot="1"/>
          </p:cNvSpPr>
          <p:nvPr>
            <p:ph type="title"/>
          </p:nvPr>
        </p:nvSpPr>
        <p:spPr>
          <a:xfrm>
            <a:off x="228600" y="47625"/>
            <a:ext cx="3099435" cy="77089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p>
            <a:r>
              <a:rPr lang="zh-CN" altLang="en-US" sz="4800" b="1" dirty="0">
                <a:solidFill>
                  <a:srgbClr val="1115AB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学习目标</a:t>
            </a:r>
            <a:endParaRPr lang="zh-CN" altLang="en-US" sz="4800" b="1" dirty="0">
              <a:solidFill>
                <a:srgbClr val="1115AB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387" name="文本占位符 16386"/>
          <p:cNvSpPr>
            <a:spLocks noGrp="1" noRot="1"/>
          </p:cNvSpPr>
          <p:nvPr>
            <p:ph type="body" idx="1"/>
          </p:nvPr>
        </p:nvSpPr>
        <p:spPr>
          <a:xfrm>
            <a:off x="228600" y="1010285"/>
            <a:ext cx="8687435" cy="4967605"/>
          </a:xfrm>
        </p:spPr>
        <p:txBody>
          <a:bodyPr/>
          <a:p>
            <a:pPr>
              <a:buNone/>
            </a:pPr>
            <a:r>
              <a:rPr lang="en-US" altLang="zh-CN" b="1">
                <a:solidFill>
                  <a:srgbClr val="1115A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en-US" altLang="zh-CN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、掌握新闻的特点、结构形式等有关知识。</a:t>
            </a:r>
            <a:endParaRPr lang="zh-CN" altLang="en-US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en-US" altLang="zh-CN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2</a:t>
            </a:r>
            <a:r>
              <a:rPr lang="zh-CN" altLang="en-US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、根据所学新闻的知识理清内容、要素、结构，体会语言的真实准确。</a:t>
            </a:r>
            <a:endParaRPr lang="zh-CN" altLang="en-US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en-US" altLang="zh-CN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3</a:t>
            </a:r>
            <a:r>
              <a:rPr lang="zh-CN" altLang="en-US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、感受学习人民解放军排山倒海、所向披靡的气势和一往无前、压倒敌人的大无畏精神。</a:t>
            </a:r>
            <a:r>
              <a:rPr lang="en-US" altLang="zh-CN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 </a:t>
            </a:r>
            <a:endParaRPr lang="en-US" altLang="zh-CN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en-US" altLang="zh-CN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4</a:t>
            </a:r>
            <a:r>
              <a:rPr lang="zh-CN" altLang="en-US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、体会蕴含字里行间的思想情感。</a:t>
            </a:r>
            <a:endParaRPr lang="zh-CN" altLang="en-US" b="1" dirty="0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4778" y="50165"/>
            <a:ext cx="3857625" cy="5835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rgbClr val="0000CC"/>
                </a:solidFill>
                <a:effectLst>
                  <a:outerShdw dist="35921" dir="2699999" algn="ctr" rotWithShape="0">
                    <a:srgbClr val="C0C0C0">
                      <a:alpha val="78999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朗读课文，整体感知</a:t>
            </a:r>
            <a:endParaRPr lang="zh-CN" altLang="en-US" sz="3200" b="1">
              <a:solidFill>
                <a:srgbClr val="0000CC"/>
              </a:solidFill>
              <a:effectLst>
                <a:outerShdw dist="35921" dir="2699999" algn="ctr" rotWithShape="0">
                  <a:srgbClr val="C0C0C0">
                    <a:alpha val="78999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7995" y="633730"/>
            <a:ext cx="73482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>
                <a:solidFill>
                  <a:schemeClr val="tx1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、朗读课文，指出这则新闻的六要素</a:t>
            </a:r>
            <a:endParaRPr lang="zh-CN" altLang="en-US" sz="2800" b="1">
              <a:solidFill>
                <a:schemeClr val="tx1"/>
              </a:solidFill>
              <a:latin typeface="黑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275590" y="1054735"/>
            <a:ext cx="18091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</a:rPr>
              <a:t>时间</a:t>
            </a:r>
            <a:r>
              <a:rPr lang="en-US" altLang="zh-CN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</a:rPr>
              <a:t>:</a:t>
            </a:r>
            <a:endParaRPr lang="en-US" altLang="zh-CN" sz="36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</a:rPr>
              <a:t>地点：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</a:rPr>
              <a:t>人物：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sym typeface="+mn-ea"/>
              </a:rPr>
              <a:t>原因：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sym typeface="+mn-ea"/>
            </a:endParaRPr>
          </a:p>
          <a:p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sym typeface="+mn-ea"/>
            </a:endParaRPr>
          </a:p>
          <a:p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sym typeface="+mn-ea"/>
            </a:endParaRPr>
          </a:p>
          <a:p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sym typeface="+mn-ea"/>
              </a:rPr>
              <a:t>经过与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sym typeface="+mn-ea"/>
            </a:endParaRPr>
          </a:p>
          <a:p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sym typeface="+mn-ea"/>
              </a:rPr>
              <a:t> 结果：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86535" y="1155700"/>
            <a:ext cx="51625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altLang="zh-CN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1949</a:t>
            </a:r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年</a:t>
            </a:r>
            <a:r>
              <a:rPr lang="en-US" altLang="zh-CN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4</a:t>
            </a:r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月</a:t>
            </a:r>
            <a:r>
              <a:rPr lang="en-US" altLang="zh-CN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20</a:t>
            </a:r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日夜起至</a:t>
            </a:r>
            <a:r>
              <a:rPr lang="en-US" altLang="zh-CN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4</a:t>
            </a:r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月</a:t>
            </a:r>
            <a:r>
              <a:rPr lang="en-US" altLang="zh-CN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22</a:t>
            </a:r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日</a:t>
            </a:r>
            <a:r>
              <a:rPr lang="en-US" altLang="zh-CN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22</a:t>
            </a:r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时</a:t>
            </a:r>
            <a:endParaRPr lang="zh-CN" altLang="en-US" sz="2400" b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6535" y="1688465"/>
            <a:ext cx="69926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彩云" pitchFamily="2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西起九江（不含），东至江阴一千余华里长江战线</a:t>
            </a:r>
            <a:endParaRPr lang="zh-CN" altLang="en-US" sz="2400" b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86535" y="2148840"/>
            <a:ext cx="34893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彩云" pitchFamily="2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人民解放军百万大军</a:t>
            </a:r>
            <a:endParaRPr lang="zh-CN" altLang="en-US" sz="2800" b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6235" y="2670810"/>
            <a:ext cx="67125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国民党反动派拒绝签订和平协定，人民解放军为打倒蒋介石，解放全中国而发起渡江战役</a:t>
            </a:r>
            <a:endParaRPr lang="zh-CN" altLang="en-US" sz="2400" b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84705" y="3500755"/>
            <a:ext cx="65081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sym typeface="+mn-ea"/>
              </a:rPr>
              <a:t>中路军</a:t>
            </a:r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   首先突破安庆、芜湖线，三十万人全部渡过，占领长  江南岸</a:t>
            </a:r>
            <a:endParaRPr lang="zh-CN" altLang="en-US" sz="2400" b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2540" name="左大括号 22539"/>
          <p:cNvSpPr/>
          <p:nvPr/>
        </p:nvSpPr>
        <p:spPr>
          <a:xfrm>
            <a:off x="1918335" y="3609975"/>
            <a:ext cx="167005" cy="2466975"/>
          </a:xfrm>
          <a:prstGeom prst="leftBrace">
            <a:avLst>
              <a:gd name="adj1" fmla="val 184816"/>
              <a:gd name="adj2" fmla="val 50000"/>
            </a:avLst>
          </a:prstGeom>
          <a:noFill/>
          <a:ln w="38100" cap="flat" cmpd="sng">
            <a:solidFill>
              <a:srgbClr val="E12BBA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>
              <a:solidFill>
                <a:srgbClr val="0000CC"/>
              </a:solidFill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2084705" y="4330700"/>
            <a:ext cx="61563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</a:rPr>
              <a:t>西路军   三十万渡过三分之二，已占领广大南岸阵地</a:t>
            </a:r>
            <a:endParaRPr lang="zh-CN" altLang="en-US" sz="2400" b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2136140" y="5160645"/>
            <a:ext cx="60528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</a:rPr>
              <a:t>东路军   三十五万已渡过大部，经过整天激战，歼灭及击溃一切抵抗之敌，占领南岸阵地，控制江阴要塞，切断镇江无锡段铁路</a:t>
            </a:r>
            <a:endParaRPr lang="zh-CN" altLang="en-US" sz="2400" b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8440" grpId="0"/>
      <p:bldP spid="18441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30810" y="73025"/>
            <a:ext cx="1560195" cy="6451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探究：</a:t>
            </a:r>
            <a:endParaRPr lang="zh-CN" altLang="en-US" sz="3600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810" y="718185"/>
            <a:ext cx="84810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chemeClr val="tx1"/>
                </a:solidFill>
                <a:sym typeface="+mn-ea"/>
              </a:rPr>
              <a:t>       1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、指出消息中的导语，思考导语是从哪几方面总领全文的</a:t>
            </a:r>
            <a:r>
              <a:rPr lang="zh-CN" altLang="en-US" sz="2800" b="1">
                <a:solidFill>
                  <a:srgbClr val="003300"/>
                </a:solidFill>
                <a:sym typeface="+mn-ea"/>
              </a:rPr>
              <a:t>？</a:t>
            </a:r>
            <a:endParaRPr lang="zh-CN" altLang="en-US" sz="2800" b="1">
              <a:solidFill>
                <a:srgbClr val="003300"/>
              </a:solidFill>
              <a:sym typeface="+mn-ea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168910" y="1586230"/>
            <a:ext cx="85813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2800" b="1">
                <a:solidFill>
                  <a:srgbClr val="C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</a:t>
            </a:r>
            <a:r>
              <a:rPr lang="zh-CN" altLang="en-US" sz="2800" b="1">
                <a:solidFill>
                  <a:srgbClr val="C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导语：从“人民解放军百万大军”到“均是人民解放军的渡江区域”。</a:t>
            </a:r>
            <a:endParaRPr lang="zh-CN" altLang="en-US" sz="2800" b="1">
              <a:solidFill>
                <a:srgbClr val="C0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1270" name="矩形 11269"/>
          <p:cNvSpPr/>
          <p:nvPr/>
        </p:nvSpPr>
        <p:spPr>
          <a:xfrm>
            <a:off x="130810" y="2464435"/>
            <a:ext cx="858139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 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简述渡江战役胜利成功。语言简明扼要，概括性强，及时、准确的对事件进行了报道，给读者以完整鲜明的印象，又领起了下文。</a:t>
            </a:r>
            <a:endParaRPr lang="zh-CN" altLang="en-US" sz="2800" b="1">
              <a:solidFill>
                <a:srgbClr val="0000CC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2291" name="文本占位符 12290"/>
          <p:cNvSpPr>
            <a:spLocks noGrp="1"/>
          </p:cNvSpPr>
          <p:nvPr/>
        </p:nvSpPr>
        <p:spPr>
          <a:xfrm>
            <a:off x="168910" y="3848100"/>
            <a:ext cx="8001000" cy="232981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人民解放军百万大军”</a:t>
            </a:r>
            <a:r>
              <a:rPr lang="en-US" altLang="zh-CN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endParaRPr lang="en-US" altLang="zh-CN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en-US" altLang="zh-CN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从一千余华里的战线上”</a:t>
            </a:r>
            <a:r>
              <a:rPr lang="en-US" altLang="zh-CN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endParaRPr lang="en-US" altLang="zh-CN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en-US" altLang="zh-CN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冲破敌阵”</a:t>
            </a:r>
            <a:r>
              <a:rPr lang="en-US" altLang="zh-CN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endParaRPr lang="en-US" altLang="zh-CN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en-US" altLang="zh-CN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横渡长江”</a:t>
            </a:r>
            <a:r>
              <a:rPr lang="en-US" altLang="zh-CN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endParaRPr lang="en-US" altLang="zh-CN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5554663" y="3847783"/>
            <a:ext cx="27384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2" charset="0"/>
              </a:rPr>
              <a:t>人数之多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2" charset="0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2" charset="0"/>
                <a:ea typeface="宋体" panose="02010600030101010101" pitchFamily="2" charset="-122"/>
              </a:rPr>
              <a:t>兵力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2" charset="0"/>
              </a:rPr>
              <a:t>)</a:t>
            </a:r>
            <a:endParaRPr lang="en-US" altLang="zh-CN" sz="2800" b="1">
              <a:solidFill>
                <a:srgbClr val="FF0000"/>
              </a:solidFill>
              <a:latin typeface="Verdana" panose="020B0604030504040204" pitchFamily="2" charset="0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5778500" y="4366895"/>
            <a:ext cx="2514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2" charset="0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2" charset="0"/>
                <a:ea typeface="宋体" panose="02010600030101010101" pitchFamily="2" charset="-122"/>
              </a:rPr>
              <a:t>战线</a:t>
            </a: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2" charset="0"/>
              </a:rPr>
              <a:t>）之长</a:t>
            </a:r>
            <a:endParaRPr lang="zh-CN" altLang="en-US" sz="2800" b="1">
              <a:solidFill>
                <a:srgbClr val="FF0000"/>
              </a:solidFill>
              <a:latin typeface="Verdana" panose="020B0604030504040204" pitchFamily="2" charset="0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3644900" y="5008563"/>
            <a:ext cx="2133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2" charset="0"/>
              </a:rPr>
              <a:t>攻势之利</a:t>
            </a:r>
            <a:endParaRPr lang="zh-CN" altLang="en-US" sz="2800" b="1">
              <a:solidFill>
                <a:srgbClr val="FF0000"/>
              </a:solidFill>
              <a:latin typeface="Verdana" panose="020B0604030504040204" pitchFamily="2" charset="0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3566795" y="5591493"/>
            <a:ext cx="381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2" charset="0"/>
              </a:rPr>
              <a:t>地点和事件结果</a:t>
            </a: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2" charset="0"/>
                <a:sym typeface="+mn-ea"/>
              </a:rPr>
              <a:t>（战况）</a:t>
            </a:r>
            <a:endParaRPr lang="zh-CN" altLang="en-US" sz="2800" b="1">
              <a:solidFill>
                <a:srgbClr val="FF0000"/>
              </a:solidFill>
              <a:latin typeface="Verdana" panose="020B06040305040402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29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4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291">
                                            <p:txEl>
                                              <p:charRg st="14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2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2291">
                                            <p:txEl>
                                              <p:charRg st="29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38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2291">
                                            <p:txEl>
                                              <p:charRg st="38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6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  <p:bldP spid="12291" grpId="0" uiExpand="1" build="p"/>
      <p:bldP spid="12292" grpId="0"/>
      <p:bldP spid="12293" grpId="0"/>
      <p:bldP spid="12294" grpId="0"/>
      <p:bldP spid="1229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5" name="文本占位符 54274"/>
          <p:cNvSpPr>
            <a:spLocks noGrp="1"/>
          </p:cNvSpPr>
          <p:nvPr>
            <p:ph type="body" idx="1"/>
          </p:nvPr>
        </p:nvSpPr>
        <p:spPr>
          <a:xfrm>
            <a:off x="282575" y="105410"/>
            <a:ext cx="6270625" cy="480695"/>
          </a:xfrm>
        </p:spPr>
        <p:txBody>
          <a:bodyPr/>
          <a:p>
            <a:pPr marL="0" indent="0"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2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、主体哪几个方面概括了全文？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8710" y="586105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200" b="1">
                <a:solidFill>
                  <a:srgbClr val="0000CC"/>
                </a:solidFill>
              </a:rPr>
              <a:t>中路军</a:t>
            </a:r>
            <a:endParaRPr lang="zh-CN" altLang="zh-CN" sz="3200" b="1">
              <a:solidFill>
                <a:srgbClr val="0000CC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13990" y="586105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200" b="1">
                <a:solidFill>
                  <a:srgbClr val="0000CC"/>
                </a:solidFill>
              </a:rPr>
              <a:t>西路军</a:t>
            </a:r>
            <a:endParaRPr lang="zh-CN" altLang="zh-CN" sz="3200" b="1">
              <a:solidFill>
                <a:srgbClr val="0000CC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96410" y="586105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200" b="1">
                <a:solidFill>
                  <a:srgbClr val="0000CC"/>
                </a:solidFill>
              </a:rPr>
              <a:t>东路军</a:t>
            </a:r>
            <a:endParaRPr lang="zh-CN" altLang="zh-CN" sz="3200" b="1">
              <a:solidFill>
                <a:srgbClr val="0000C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80" y="1169670"/>
            <a:ext cx="8647430" cy="779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80000"/>
              </a:lnSpc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sym typeface="+mn-ea"/>
              </a:rPr>
              <a:t>    3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sym typeface="+mn-ea"/>
              </a:rPr>
              <a:t>、</a:t>
            </a:r>
            <a:r>
              <a:rPr lang="zh-CN" altLang="en-US" sz="2800" b="1" dirty="0">
                <a:latin typeface="黑体" panose="02010600030101010101" pitchFamily="2" charset="-122"/>
              </a:rPr>
              <a:t>主体部分为什么按“中路军、西路军、东路军”的顺序安排？</a:t>
            </a:r>
            <a:endParaRPr lang="zh-CN" altLang="en-US" sz="2800" b="1" dirty="0">
              <a:latin typeface="黑体" panose="02010600030101010101" pitchFamily="2" charset="-122"/>
            </a:endParaRPr>
          </a:p>
        </p:txBody>
      </p:sp>
      <p:sp>
        <p:nvSpPr>
          <p:cNvPr id="60426" name="矩形 60425"/>
          <p:cNvSpPr/>
          <p:nvPr/>
        </p:nvSpPr>
        <p:spPr>
          <a:xfrm>
            <a:off x="81280" y="1863725"/>
            <a:ext cx="86480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黑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2" charset="-122"/>
              </a:rPr>
              <a:t>首先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，中路军最早渡江，所以先写；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2" charset="-122"/>
              </a:rPr>
              <a:t>其次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，中、西两路所遇抵抗，都很微弱，东路所遇抵抗，较为顽强，所以中、西合写在前，东路单写在后。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先写中路军，再写西路军，然后写东路军，这样的顺序反映了三路大军开始渡江的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时间先后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，也体现了人民解放军渡江作战中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先从中间突破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、再以三路并进的战略部署。根据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时间发展及事件特点安排顺序，清晰合理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。　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04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01295" y="91440"/>
            <a:ext cx="85839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08305"/>
            <a:r>
              <a:rPr lang="en-US" altLang="zh-CN" sz="2800" b="1">
                <a:latin typeface="黑体" panose="02010600030101010101" pitchFamily="2" charset="-122"/>
                <a:cs typeface="宋体" panose="02010600030101010101" pitchFamily="2" charset="-122"/>
              </a:rPr>
              <a:t> 3</a:t>
            </a:r>
            <a:r>
              <a:rPr lang="zh-CN" altLang="en-US" sz="2800" b="1">
                <a:latin typeface="黑体" panose="02010600030101010101" pitchFamily="2" charset="-122"/>
                <a:cs typeface="宋体" panose="02010600030101010101" pitchFamily="2" charset="-122"/>
              </a:rPr>
              <a:t>、三路大军的渡江情况，哪路详写</a:t>
            </a:r>
            <a:r>
              <a:rPr lang="en-US" altLang="zh-CN" sz="2800" b="1">
                <a:latin typeface="黑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2800" b="1">
                <a:latin typeface="黑体" panose="02010600030101010101" pitchFamily="2" charset="-122"/>
                <a:cs typeface="宋体" panose="02010600030101010101" pitchFamily="2" charset="-122"/>
              </a:rPr>
              <a:t>哪路略写</a:t>
            </a:r>
            <a:r>
              <a:rPr lang="en-US" altLang="zh-CN" sz="2800" b="1">
                <a:latin typeface="黑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2800" b="1">
                <a:latin typeface="黑体" panose="02010600030101010101" pitchFamily="2" charset="-122"/>
                <a:cs typeface="宋体" panose="02010600030101010101" pitchFamily="2" charset="-122"/>
              </a:rPr>
              <a:t>为什么要这样安排</a:t>
            </a:r>
            <a:r>
              <a:rPr lang="en-US" altLang="zh-CN" sz="2800" b="1">
                <a:latin typeface="黑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2800" b="1">
                <a:latin typeface="黑体" panose="02010600030101010101" pitchFamily="2" charset="-122"/>
                <a:cs typeface="宋体" panose="02010600030101010101" pitchFamily="2" charset="-122"/>
              </a:rPr>
              <a:t>　　</a:t>
            </a:r>
            <a:endParaRPr lang="zh-CN" altLang="en-US" sz="2800" b="1">
              <a:latin typeface="黑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1295" y="1013460"/>
            <a:ext cx="840168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08305"/>
            <a:r>
              <a:rPr lang="en-US" altLang="zh-CN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中路军写得简略，是因为新华社在此前已经有关于中路军的详细报道，此处简略交待即可转入下文。　　西路大军写得稍详，是因为渡江正在进行中，有些事情需要交待。（如“至发电时止，该路</a:t>
            </a:r>
            <a:r>
              <a:rPr lang="en-US" altLang="zh-CN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35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万人民解放军已渡过</a:t>
            </a:r>
            <a:r>
              <a:rPr lang="en-US" altLang="zh-CN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／</a:t>
            </a:r>
            <a:r>
              <a:rPr lang="en-US" altLang="zh-CN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，余部</a:t>
            </a:r>
            <a:r>
              <a:rPr lang="en-US" altLang="zh-CN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'23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日可渡完”。已渡过的“正向南扩展中”，预示了战役的前景。）　　    东路军写得最详，因为它所遇抵抗“较为顽强”，胜利来之为易，故作详细报道。一是较具体地写了战斗情况；二是更详尽地写了战果。　　   </a:t>
            </a:r>
            <a:r>
              <a:rPr lang="zh-CN" altLang="en-US" sz="2800" b="1">
                <a:solidFill>
                  <a:srgbClr val="C0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 三个层次写得有同有异，有详有略，在统一中有变化，避免了重复雷同。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　</a:t>
            </a:r>
            <a:r>
              <a:rPr lang="zh-CN" altLang="en-US" sz="2800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　</a:t>
            </a:r>
            <a:endParaRPr lang="zh-CN" altLang="en-US" sz="2800">
              <a:solidFill>
                <a:srgbClr val="0000CC"/>
              </a:solidFill>
              <a:latin typeface="楷体_GB2312" panose="02010609030101010101" pitchFamily="1" charset="-122"/>
              <a:ea typeface="楷体_GB2312" panose="02010609030101010101" pitchFamily="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8" name="图片 60417" descr="背景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3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9" name="文本框 60418"/>
          <p:cNvSpPr txBox="1"/>
          <p:nvPr/>
        </p:nvSpPr>
        <p:spPr>
          <a:xfrm>
            <a:off x="612775" y="620713"/>
            <a:ext cx="82073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latin typeface="Times New Roman" panose="02020603050405020304" pitchFamily="18" charset="0"/>
              </a:rPr>
              <a:t>        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60420" name="文本框 60419"/>
          <p:cNvSpPr txBox="1"/>
          <p:nvPr/>
        </p:nvSpPr>
        <p:spPr>
          <a:xfrm>
            <a:off x="1547813" y="692150"/>
            <a:ext cx="57594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sz="3200" b="1" dirty="0">
              <a:solidFill>
                <a:srgbClr val="FF33CC"/>
              </a:solidFill>
              <a:latin typeface="Times New Roman" panose="02020603050405020304" pitchFamily="18" charset="0"/>
              <a:ea typeface="华文隶书" pitchFamily="2" charset="-122"/>
            </a:endParaRPr>
          </a:p>
        </p:txBody>
      </p:sp>
      <p:sp>
        <p:nvSpPr>
          <p:cNvPr id="60422" name="文本框 60421"/>
          <p:cNvSpPr txBox="1"/>
          <p:nvPr/>
        </p:nvSpPr>
        <p:spPr>
          <a:xfrm>
            <a:off x="468313" y="4941888"/>
            <a:ext cx="81375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latin typeface="Times New Roman" panose="02020603050405020304" pitchFamily="18" charset="0"/>
              </a:rPr>
              <a:t>     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60423" name="文本框 60422"/>
          <p:cNvSpPr txBox="1"/>
          <p:nvPr/>
        </p:nvSpPr>
        <p:spPr>
          <a:xfrm>
            <a:off x="539750" y="979805"/>
            <a:ext cx="835279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Tx/>
            </a:pPr>
            <a:r>
              <a:rPr lang="en-US" altLang="zh-CN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此种情况</a:t>
            </a:r>
            <a:r>
              <a:rPr lang="en-US" altLang="zh-CN" sz="3200" b="1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都很泄气”。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spcBef>
                <a:spcPts val="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属“背景”部分。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spcBef>
                <a:spcPts val="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分析了敌溃我胜的原因，突出了文章中心。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510" y="101600"/>
            <a:ext cx="88569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sym typeface="+mn-ea"/>
              </a:rPr>
              <a:t>    4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sym typeface="+mn-ea"/>
              </a:rPr>
              <a:t>、找出本文的议论句，看看它属新闻结构的哪个部分，有什么表达效果？</a:t>
            </a:r>
            <a:endParaRPr lang="zh-CN" altLang="en-US" sz="2800" b="1" dirty="0">
              <a:solidFill>
                <a:schemeClr val="tx1"/>
              </a:solidFill>
              <a:latin typeface="黑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440" y="2548255"/>
            <a:ext cx="8891270" cy="865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sym typeface="+mn-ea"/>
              </a:rPr>
              <a:t>    5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sym typeface="+mn-ea"/>
              </a:rPr>
              <a:t>自读课文：对照地图，复述三路大军的渡江情况。</a:t>
            </a:r>
            <a:endParaRPr lang="zh-CN" altLang="en-US" sz="2800" b="1" dirty="0">
              <a:solidFill>
                <a:schemeClr val="tx1"/>
              </a:solidFill>
              <a:latin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0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0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1986" name="组合 41985"/>
          <p:cNvGrpSpPr/>
          <p:nvPr/>
        </p:nvGrpSpPr>
        <p:grpSpPr>
          <a:xfrm>
            <a:off x="0" y="-1587"/>
            <a:ext cx="9144000" cy="6783388"/>
            <a:chOff x="0" y="-1"/>
            <a:chExt cx="5760" cy="4273"/>
          </a:xfrm>
        </p:grpSpPr>
        <p:pic>
          <p:nvPicPr>
            <p:cNvPr id="41987" name="图片 41986" descr="长江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"/>
              <a:ext cx="5760" cy="42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988" name="文本框 41987"/>
            <p:cNvSpPr txBox="1"/>
            <p:nvPr/>
          </p:nvSpPr>
          <p:spPr>
            <a:xfrm>
              <a:off x="0" y="3571"/>
              <a:ext cx="576" cy="31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九江</a:t>
              </a:r>
              <a:endPara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sp>
          <p:nvSpPr>
            <p:cNvPr id="41989" name="文本框 41988"/>
            <p:cNvSpPr txBox="1"/>
            <p:nvPr/>
          </p:nvSpPr>
          <p:spPr>
            <a:xfrm>
              <a:off x="5184" y="816"/>
              <a:ext cx="567" cy="28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/>
            <a:p>
              <a:pPr algn="ctr">
                <a:spcBef>
                  <a:spcPct val="50000"/>
                </a:spcBef>
              </a:pP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江阴</a:t>
              </a:r>
              <a:endParaRPr lang="zh-CN" altLang="en-US" sz="2800"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sp>
          <p:nvSpPr>
            <p:cNvPr id="41990" name="文本框 41989"/>
            <p:cNvSpPr txBox="1"/>
            <p:nvPr/>
          </p:nvSpPr>
          <p:spPr>
            <a:xfrm>
              <a:off x="1440" y="2304"/>
              <a:ext cx="624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0030101010101" pitchFamily="2" charset="-122"/>
                </a:rPr>
                <a:t>安庆</a:t>
              </a:r>
              <a:endParaRPr lang="zh-CN" altLang="en-US" sz="2800"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sp>
          <p:nvSpPr>
            <p:cNvPr id="41991" name="文本框 41990"/>
            <p:cNvSpPr txBox="1"/>
            <p:nvPr/>
          </p:nvSpPr>
          <p:spPr>
            <a:xfrm>
              <a:off x="3408" y="1305"/>
              <a:ext cx="720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芜湖</a:t>
              </a:r>
              <a:endParaRPr lang="zh-CN" altLang="en-US" sz="2800"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</p:grpSp>
      <p:sp>
        <p:nvSpPr>
          <p:cNvPr id="41992" name="文本框 41991"/>
          <p:cNvSpPr txBox="1"/>
          <p:nvPr/>
        </p:nvSpPr>
        <p:spPr>
          <a:xfrm>
            <a:off x="0" y="5734050"/>
            <a:ext cx="1476375" cy="503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50000"/>
              </a:spcBef>
            </a:pPr>
            <a:endParaRPr sz="4000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41993" name="文本框 41992"/>
          <p:cNvSpPr txBox="1"/>
          <p:nvPr/>
        </p:nvSpPr>
        <p:spPr>
          <a:xfrm>
            <a:off x="8153400" y="1371600"/>
            <a:ext cx="91440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江阴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41994" name="文本框 41993"/>
          <p:cNvSpPr txBox="1"/>
          <p:nvPr/>
        </p:nvSpPr>
        <p:spPr>
          <a:xfrm>
            <a:off x="2286000" y="3671888"/>
            <a:ext cx="990600" cy="5191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安庆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41995" name="文本框 41994"/>
          <p:cNvSpPr txBox="1"/>
          <p:nvPr/>
        </p:nvSpPr>
        <p:spPr>
          <a:xfrm>
            <a:off x="5409883" y="2072005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芜湖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41996" name="组合 41995"/>
          <p:cNvGrpSpPr/>
          <p:nvPr/>
        </p:nvGrpSpPr>
        <p:grpSpPr>
          <a:xfrm>
            <a:off x="1143000" y="381000"/>
            <a:ext cx="7391400" cy="5562600"/>
            <a:chOff x="720" y="192"/>
            <a:chExt cx="4656" cy="3504"/>
          </a:xfrm>
        </p:grpSpPr>
        <p:sp>
          <p:nvSpPr>
            <p:cNvPr id="41997" name="任意多边形 41996"/>
            <p:cNvSpPr/>
            <p:nvPr/>
          </p:nvSpPr>
          <p:spPr>
            <a:xfrm>
              <a:off x="720" y="2665"/>
              <a:ext cx="1284" cy="1031"/>
            </a:xfrm>
            <a:custGeom>
              <a:avLst/>
              <a:gdLst/>
              <a:ahLst/>
              <a:cxnLst/>
              <a:pathLst>
                <a:path w="1284" h="1008">
                  <a:moveTo>
                    <a:pt x="0" y="1008"/>
                  </a:moveTo>
                  <a:cubicBezTo>
                    <a:pt x="8" y="984"/>
                    <a:pt x="3" y="950"/>
                    <a:pt x="24" y="936"/>
                  </a:cubicBezTo>
                  <a:cubicBezTo>
                    <a:pt x="60" y="912"/>
                    <a:pt x="96" y="900"/>
                    <a:pt x="132" y="876"/>
                  </a:cubicBezTo>
                  <a:cubicBezTo>
                    <a:pt x="175" y="890"/>
                    <a:pt x="223" y="892"/>
                    <a:pt x="264" y="912"/>
                  </a:cubicBezTo>
                  <a:cubicBezTo>
                    <a:pt x="357" y="959"/>
                    <a:pt x="246" y="918"/>
                    <a:pt x="336" y="948"/>
                  </a:cubicBezTo>
                  <a:cubicBezTo>
                    <a:pt x="360" y="940"/>
                    <a:pt x="391" y="933"/>
                    <a:pt x="408" y="912"/>
                  </a:cubicBezTo>
                  <a:cubicBezTo>
                    <a:pt x="455" y="854"/>
                    <a:pt x="377" y="890"/>
                    <a:pt x="456" y="864"/>
                  </a:cubicBezTo>
                  <a:cubicBezTo>
                    <a:pt x="520" y="767"/>
                    <a:pt x="704" y="691"/>
                    <a:pt x="804" y="624"/>
                  </a:cubicBezTo>
                  <a:cubicBezTo>
                    <a:pt x="833" y="605"/>
                    <a:pt x="911" y="518"/>
                    <a:pt x="924" y="480"/>
                  </a:cubicBezTo>
                  <a:cubicBezTo>
                    <a:pt x="928" y="468"/>
                    <a:pt x="927" y="453"/>
                    <a:pt x="936" y="444"/>
                  </a:cubicBezTo>
                  <a:cubicBezTo>
                    <a:pt x="956" y="424"/>
                    <a:pt x="1008" y="396"/>
                    <a:pt x="1008" y="396"/>
                  </a:cubicBezTo>
                  <a:cubicBezTo>
                    <a:pt x="1054" y="327"/>
                    <a:pt x="1046" y="307"/>
                    <a:pt x="1020" y="228"/>
                  </a:cubicBezTo>
                  <a:cubicBezTo>
                    <a:pt x="1033" y="161"/>
                    <a:pt x="1024" y="145"/>
                    <a:pt x="1080" y="108"/>
                  </a:cubicBezTo>
                  <a:cubicBezTo>
                    <a:pt x="1107" y="27"/>
                    <a:pt x="1069" y="104"/>
                    <a:pt x="1200" y="60"/>
                  </a:cubicBezTo>
                  <a:cubicBezTo>
                    <a:pt x="1238" y="47"/>
                    <a:pt x="1259" y="25"/>
                    <a:pt x="1284" y="0"/>
                  </a:cubicBezTo>
                </a:path>
              </a:pathLst>
            </a:custGeom>
            <a:noFill/>
            <a:ln w="1428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98" name="任意多边形 41997"/>
            <p:cNvSpPr/>
            <p:nvPr/>
          </p:nvSpPr>
          <p:spPr>
            <a:xfrm>
              <a:off x="1968" y="1465"/>
              <a:ext cx="1381" cy="1248"/>
            </a:xfrm>
            <a:custGeom>
              <a:avLst/>
              <a:gdLst/>
              <a:ahLst/>
              <a:cxnLst/>
              <a:pathLst>
                <a:path w="1381" h="1248">
                  <a:moveTo>
                    <a:pt x="1344" y="0"/>
                  </a:moveTo>
                  <a:cubicBezTo>
                    <a:pt x="1356" y="62"/>
                    <a:pt x="1381" y="108"/>
                    <a:pt x="1308" y="132"/>
                  </a:cubicBezTo>
                  <a:cubicBezTo>
                    <a:pt x="1261" y="116"/>
                    <a:pt x="1195" y="127"/>
                    <a:pt x="1152" y="156"/>
                  </a:cubicBezTo>
                  <a:cubicBezTo>
                    <a:pt x="1128" y="172"/>
                    <a:pt x="1080" y="204"/>
                    <a:pt x="1080" y="204"/>
                  </a:cubicBezTo>
                  <a:cubicBezTo>
                    <a:pt x="1076" y="216"/>
                    <a:pt x="1077" y="231"/>
                    <a:pt x="1068" y="240"/>
                  </a:cubicBezTo>
                  <a:cubicBezTo>
                    <a:pt x="1059" y="249"/>
                    <a:pt x="1043" y="246"/>
                    <a:pt x="1032" y="252"/>
                  </a:cubicBezTo>
                  <a:cubicBezTo>
                    <a:pt x="967" y="288"/>
                    <a:pt x="968" y="292"/>
                    <a:pt x="924" y="336"/>
                  </a:cubicBezTo>
                  <a:cubicBezTo>
                    <a:pt x="920" y="348"/>
                    <a:pt x="921" y="363"/>
                    <a:pt x="912" y="372"/>
                  </a:cubicBezTo>
                  <a:cubicBezTo>
                    <a:pt x="870" y="414"/>
                    <a:pt x="874" y="366"/>
                    <a:pt x="852" y="348"/>
                  </a:cubicBezTo>
                  <a:cubicBezTo>
                    <a:pt x="842" y="340"/>
                    <a:pt x="828" y="340"/>
                    <a:pt x="816" y="336"/>
                  </a:cubicBezTo>
                  <a:cubicBezTo>
                    <a:pt x="766" y="353"/>
                    <a:pt x="765" y="378"/>
                    <a:pt x="720" y="408"/>
                  </a:cubicBezTo>
                  <a:cubicBezTo>
                    <a:pt x="650" y="513"/>
                    <a:pt x="669" y="451"/>
                    <a:pt x="684" y="600"/>
                  </a:cubicBezTo>
                  <a:cubicBezTo>
                    <a:pt x="668" y="709"/>
                    <a:pt x="681" y="657"/>
                    <a:pt x="648" y="756"/>
                  </a:cubicBezTo>
                  <a:cubicBezTo>
                    <a:pt x="640" y="780"/>
                    <a:pt x="600" y="772"/>
                    <a:pt x="576" y="780"/>
                  </a:cubicBezTo>
                  <a:cubicBezTo>
                    <a:pt x="514" y="801"/>
                    <a:pt x="451" y="815"/>
                    <a:pt x="396" y="852"/>
                  </a:cubicBezTo>
                  <a:cubicBezTo>
                    <a:pt x="356" y="912"/>
                    <a:pt x="384" y="880"/>
                    <a:pt x="300" y="936"/>
                  </a:cubicBezTo>
                  <a:cubicBezTo>
                    <a:pt x="273" y="954"/>
                    <a:pt x="204" y="960"/>
                    <a:pt x="204" y="960"/>
                  </a:cubicBezTo>
                  <a:cubicBezTo>
                    <a:pt x="192" y="972"/>
                    <a:pt x="176" y="981"/>
                    <a:pt x="168" y="996"/>
                  </a:cubicBezTo>
                  <a:cubicBezTo>
                    <a:pt x="150" y="1029"/>
                    <a:pt x="153" y="1072"/>
                    <a:pt x="132" y="1104"/>
                  </a:cubicBezTo>
                  <a:cubicBezTo>
                    <a:pt x="116" y="1128"/>
                    <a:pt x="100" y="1152"/>
                    <a:pt x="84" y="1176"/>
                  </a:cubicBezTo>
                  <a:cubicBezTo>
                    <a:pt x="77" y="1187"/>
                    <a:pt x="59" y="1182"/>
                    <a:pt x="48" y="1188"/>
                  </a:cubicBezTo>
                  <a:cubicBezTo>
                    <a:pt x="35" y="1194"/>
                    <a:pt x="24" y="1204"/>
                    <a:pt x="12" y="1212"/>
                  </a:cubicBezTo>
                  <a:cubicBezTo>
                    <a:pt x="8" y="1224"/>
                    <a:pt x="0" y="1248"/>
                    <a:pt x="0" y="1248"/>
                  </a:cubicBezTo>
                </a:path>
              </a:pathLst>
            </a:custGeom>
            <a:noFill/>
            <a:ln w="1492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99" name="任意多边形 41998"/>
            <p:cNvSpPr/>
            <p:nvPr/>
          </p:nvSpPr>
          <p:spPr>
            <a:xfrm>
              <a:off x="3324" y="192"/>
              <a:ext cx="2052" cy="1296"/>
            </a:xfrm>
            <a:custGeom>
              <a:avLst/>
              <a:gdLst/>
              <a:ahLst/>
              <a:cxnLst/>
              <a:pathLst>
                <a:path w="2052" h="1296">
                  <a:moveTo>
                    <a:pt x="2052" y="552"/>
                  </a:moveTo>
                  <a:cubicBezTo>
                    <a:pt x="1994" y="545"/>
                    <a:pt x="1903" y="546"/>
                    <a:pt x="1848" y="516"/>
                  </a:cubicBezTo>
                  <a:cubicBezTo>
                    <a:pt x="1724" y="447"/>
                    <a:pt x="1821" y="483"/>
                    <a:pt x="1740" y="456"/>
                  </a:cubicBezTo>
                  <a:cubicBezTo>
                    <a:pt x="1723" y="404"/>
                    <a:pt x="1690" y="361"/>
                    <a:pt x="1668" y="312"/>
                  </a:cubicBezTo>
                  <a:cubicBezTo>
                    <a:pt x="1643" y="255"/>
                    <a:pt x="1633" y="192"/>
                    <a:pt x="1620" y="132"/>
                  </a:cubicBezTo>
                  <a:cubicBezTo>
                    <a:pt x="1612" y="97"/>
                    <a:pt x="1603" y="37"/>
                    <a:pt x="1572" y="12"/>
                  </a:cubicBezTo>
                  <a:cubicBezTo>
                    <a:pt x="1562" y="4"/>
                    <a:pt x="1548" y="4"/>
                    <a:pt x="1536" y="0"/>
                  </a:cubicBezTo>
                  <a:cubicBezTo>
                    <a:pt x="1516" y="4"/>
                    <a:pt x="1493" y="1"/>
                    <a:pt x="1476" y="12"/>
                  </a:cubicBezTo>
                  <a:cubicBezTo>
                    <a:pt x="1465" y="19"/>
                    <a:pt x="1470" y="37"/>
                    <a:pt x="1464" y="48"/>
                  </a:cubicBezTo>
                  <a:cubicBezTo>
                    <a:pt x="1458" y="61"/>
                    <a:pt x="1449" y="73"/>
                    <a:pt x="1440" y="84"/>
                  </a:cubicBezTo>
                  <a:cubicBezTo>
                    <a:pt x="1409" y="121"/>
                    <a:pt x="1377" y="141"/>
                    <a:pt x="1332" y="156"/>
                  </a:cubicBezTo>
                  <a:cubicBezTo>
                    <a:pt x="1258" y="107"/>
                    <a:pt x="1245" y="122"/>
                    <a:pt x="1140" y="132"/>
                  </a:cubicBezTo>
                  <a:cubicBezTo>
                    <a:pt x="986" y="123"/>
                    <a:pt x="904" y="110"/>
                    <a:pt x="756" y="132"/>
                  </a:cubicBezTo>
                  <a:cubicBezTo>
                    <a:pt x="688" y="142"/>
                    <a:pt x="631" y="187"/>
                    <a:pt x="564" y="204"/>
                  </a:cubicBezTo>
                  <a:cubicBezTo>
                    <a:pt x="519" y="234"/>
                    <a:pt x="518" y="259"/>
                    <a:pt x="468" y="276"/>
                  </a:cubicBezTo>
                  <a:cubicBezTo>
                    <a:pt x="451" y="328"/>
                    <a:pt x="450" y="342"/>
                    <a:pt x="396" y="360"/>
                  </a:cubicBezTo>
                  <a:cubicBezTo>
                    <a:pt x="380" y="384"/>
                    <a:pt x="357" y="405"/>
                    <a:pt x="348" y="432"/>
                  </a:cubicBezTo>
                  <a:cubicBezTo>
                    <a:pt x="340" y="456"/>
                    <a:pt x="342" y="486"/>
                    <a:pt x="324" y="504"/>
                  </a:cubicBezTo>
                  <a:cubicBezTo>
                    <a:pt x="293" y="535"/>
                    <a:pt x="221" y="611"/>
                    <a:pt x="204" y="648"/>
                  </a:cubicBezTo>
                  <a:cubicBezTo>
                    <a:pt x="172" y="720"/>
                    <a:pt x="164" y="798"/>
                    <a:pt x="120" y="864"/>
                  </a:cubicBezTo>
                  <a:cubicBezTo>
                    <a:pt x="95" y="1011"/>
                    <a:pt x="0" y="1145"/>
                    <a:pt x="0" y="1296"/>
                  </a:cubicBezTo>
                </a:path>
              </a:pathLst>
            </a:custGeom>
            <a:noFill/>
            <a:ln w="2000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2000" name="组合 41999"/>
          <p:cNvGrpSpPr/>
          <p:nvPr/>
        </p:nvGrpSpPr>
        <p:grpSpPr>
          <a:xfrm>
            <a:off x="1143000" y="381000"/>
            <a:ext cx="7391400" cy="5562600"/>
            <a:chOff x="816" y="1104"/>
            <a:chExt cx="4656" cy="3504"/>
          </a:xfrm>
        </p:grpSpPr>
        <p:sp>
          <p:nvSpPr>
            <p:cNvPr id="42001" name="任意多边形 42000"/>
            <p:cNvSpPr/>
            <p:nvPr/>
          </p:nvSpPr>
          <p:spPr>
            <a:xfrm>
              <a:off x="816" y="3577"/>
              <a:ext cx="1284" cy="1031"/>
            </a:xfrm>
            <a:custGeom>
              <a:avLst/>
              <a:gdLst/>
              <a:ahLst/>
              <a:cxnLst/>
              <a:pathLst>
                <a:path w="1284" h="1008">
                  <a:moveTo>
                    <a:pt x="0" y="1008"/>
                  </a:moveTo>
                  <a:cubicBezTo>
                    <a:pt x="8" y="984"/>
                    <a:pt x="3" y="950"/>
                    <a:pt x="24" y="936"/>
                  </a:cubicBezTo>
                  <a:cubicBezTo>
                    <a:pt x="60" y="912"/>
                    <a:pt x="96" y="900"/>
                    <a:pt x="132" y="876"/>
                  </a:cubicBezTo>
                  <a:cubicBezTo>
                    <a:pt x="175" y="890"/>
                    <a:pt x="223" y="892"/>
                    <a:pt x="264" y="912"/>
                  </a:cubicBezTo>
                  <a:cubicBezTo>
                    <a:pt x="357" y="959"/>
                    <a:pt x="246" y="918"/>
                    <a:pt x="336" y="948"/>
                  </a:cubicBezTo>
                  <a:cubicBezTo>
                    <a:pt x="360" y="940"/>
                    <a:pt x="391" y="933"/>
                    <a:pt x="408" y="912"/>
                  </a:cubicBezTo>
                  <a:cubicBezTo>
                    <a:pt x="455" y="854"/>
                    <a:pt x="377" y="890"/>
                    <a:pt x="456" y="864"/>
                  </a:cubicBezTo>
                  <a:cubicBezTo>
                    <a:pt x="520" y="767"/>
                    <a:pt x="704" y="691"/>
                    <a:pt x="804" y="624"/>
                  </a:cubicBezTo>
                  <a:cubicBezTo>
                    <a:pt x="833" y="605"/>
                    <a:pt x="911" y="518"/>
                    <a:pt x="924" y="480"/>
                  </a:cubicBezTo>
                  <a:cubicBezTo>
                    <a:pt x="928" y="468"/>
                    <a:pt x="927" y="453"/>
                    <a:pt x="936" y="444"/>
                  </a:cubicBezTo>
                  <a:cubicBezTo>
                    <a:pt x="956" y="424"/>
                    <a:pt x="1008" y="396"/>
                    <a:pt x="1008" y="396"/>
                  </a:cubicBezTo>
                  <a:cubicBezTo>
                    <a:pt x="1054" y="327"/>
                    <a:pt x="1046" y="307"/>
                    <a:pt x="1020" y="228"/>
                  </a:cubicBezTo>
                  <a:cubicBezTo>
                    <a:pt x="1033" y="161"/>
                    <a:pt x="1024" y="145"/>
                    <a:pt x="1080" y="108"/>
                  </a:cubicBezTo>
                  <a:cubicBezTo>
                    <a:pt x="1107" y="27"/>
                    <a:pt x="1069" y="104"/>
                    <a:pt x="1200" y="60"/>
                  </a:cubicBezTo>
                  <a:cubicBezTo>
                    <a:pt x="1238" y="47"/>
                    <a:pt x="1259" y="25"/>
                    <a:pt x="1284" y="0"/>
                  </a:cubicBezTo>
                </a:path>
              </a:pathLst>
            </a:custGeom>
            <a:noFill/>
            <a:ln w="14287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02" name="任意多边形 42001"/>
            <p:cNvSpPr/>
            <p:nvPr/>
          </p:nvSpPr>
          <p:spPr>
            <a:xfrm>
              <a:off x="2064" y="2377"/>
              <a:ext cx="1381" cy="1248"/>
            </a:xfrm>
            <a:custGeom>
              <a:avLst/>
              <a:gdLst/>
              <a:ahLst/>
              <a:cxnLst/>
              <a:pathLst>
                <a:path w="1381" h="1248">
                  <a:moveTo>
                    <a:pt x="1344" y="0"/>
                  </a:moveTo>
                  <a:cubicBezTo>
                    <a:pt x="1356" y="62"/>
                    <a:pt x="1381" y="108"/>
                    <a:pt x="1308" y="132"/>
                  </a:cubicBezTo>
                  <a:cubicBezTo>
                    <a:pt x="1261" y="116"/>
                    <a:pt x="1195" y="127"/>
                    <a:pt x="1152" y="156"/>
                  </a:cubicBezTo>
                  <a:cubicBezTo>
                    <a:pt x="1128" y="172"/>
                    <a:pt x="1080" y="204"/>
                    <a:pt x="1080" y="204"/>
                  </a:cubicBezTo>
                  <a:cubicBezTo>
                    <a:pt x="1076" y="216"/>
                    <a:pt x="1077" y="231"/>
                    <a:pt x="1068" y="240"/>
                  </a:cubicBezTo>
                  <a:cubicBezTo>
                    <a:pt x="1059" y="249"/>
                    <a:pt x="1043" y="246"/>
                    <a:pt x="1032" y="252"/>
                  </a:cubicBezTo>
                  <a:cubicBezTo>
                    <a:pt x="967" y="288"/>
                    <a:pt x="968" y="292"/>
                    <a:pt x="924" y="336"/>
                  </a:cubicBezTo>
                  <a:cubicBezTo>
                    <a:pt x="920" y="348"/>
                    <a:pt x="921" y="363"/>
                    <a:pt x="912" y="372"/>
                  </a:cubicBezTo>
                  <a:cubicBezTo>
                    <a:pt x="870" y="414"/>
                    <a:pt x="874" y="366"/>
                    <a:pt x="852" y="348"/>
                  </a:cubicBezTo>
                  <a:cubicBezTo>
                    <a:pt x="842" y="340"/>
                    <a:pt x="828" y="340"/>
                    <a:pt x="816" y="336"/>
                  </a:cubicBezTo>
                  <a:cubicBezTo>
                    <a:pt x="766" y="353"/>
                    <a:pt x="765" y="378"/>
                    <a:pt x="720" y="408"/>
                  </a:cubicBezTo>
                  <a:cubicBezTo>
                    <a:pt x="650" y="513"/>
                    <a:pt x="669" y="451"/>
                    <a:pt x="684" y="600"/>
                  </a:cubicBezTo>
                  <a:cubicBezTo>
                    <a:pt x="668" y="709"/>
                    <a:pt x="681" y="657"/>
                    <a:pt x="648" y="756"/>
                  </a:cubicBezTo>
                  <a:cubicBezTo>
                    <a:pt x="640" y="780"/>
                    <a:pt x="600" y="772"/>
                    <a:pt x="576" y="780"/>
                  </a:cubicBezTo>
                  <a:cubicBezTo>
                    <a:pt x="514" y="801"/>
                    <a:pt x="451" y="815"/>
                    <a:pt x="396" y="852"/>
                  </a:cubicBezTo>
                  <a:cubicBezTo>
                    <a:pt x="356" y="912"/>
                    <a:pt x="384" y="880"/>
                    <a:pt x="300" y="936"/>
                  </a:cubicBezTo>
                  <a:cubicBezTo>
                    <a:pt x="273" y="954"/>
                    <a:pt x="204" y="960"/>
                    <a:pt x="204" y="960"/>
                  </a:cubicBezTo>
                  <a:cubicBezTo>
                    <a:pt x="192" y="972"/>
                    <a:pt x="176" y="981"/>
                    <a:pt x="168" y="996"/>
                  </a:cubicBezTo>
                  <a:cubicBezTo>
                    <a:pt x="150" y="1029"/>
                    <a:pt x="153" y="1072"/>
                    <a:pt x="132" y="1104"/>
                  </a:cubicBezTo>
                  <a:cubicBezTo>
                    <a:pt x="116" y="1128"/>
                    <a:pt x="100" y="1152"/>
                    <a:pt x="84" y="1176"/>
                  </a:cubicBezTo>
                  <a:cubicBezTo>
                    <a:pt x="77" y="1187"/>
                    <a:pt x="59" y="1182"/>
                    <a:pt x="48" y="1188"/>
                  </a:cubicBezTo>
                  <a:cubicBezTo>
                    <a:pt x="35" y="1194"/>
                    <a:pt x="24" y="1204"/>
                    <a:pt x="12" y="1212"/>
                  </a:cubicBezTo>
                  <a:cubicBezTo>
                    <a:pt x="8" y="1224"/>
                    <a:pt x="0" y="1248"/>
                    <a:pt x="0" y="1248"/>
                  </a:cubicBezTo>
                </a:path>
              </a:pathLst>
            </a:custGeom>
            <a:noFill/>
            <a:ln w="1492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03" name="任意多边形 42002"/>
            <p:cNvSpPr/>
            <p:nvPr/>
          </p:nvSpPr>
          <p:spPr>
            <a:xfrm>
              <a:off x="3420" y="1104"/>
              <a:ext cx="2052" cy="1296"/>
            </a:xfrm>
            <a:custGeom>
              <a:avLst/>
              <a:gdLst/>
              <a:ahLst/>
              <a:cxnLst/>
              <a:pathLst>
                <a:path w="2052" h="1296">
                  <a:moveTo>
                    <a:pt x="2052" y="552"/>
                  </a:moveTo>
                  <a:cubicBezTo>
                    <a:pt x="1994" y="545"/>
                    <a:pt x="1903" y="546"/>
                    <a:pt x="1848" y="516"/>
                  </a:cubicBezTo>
                  <a:cubicBezTo>
                    <a:pt x="1724" y="447"/>
                    <a:pt x="1821" y="483"/>
                    <a:pt x="1740" y="456"/>
                  </a:cubicBezTo>
                  <a:cubicBezTo>
                    <a:pt x="1723" y="404"/>
                    <a:pt x="1690" y="361"/>
                    <a:pt x="1668" y="312"/>
                  </a:cubicBezTo>
                  <a:cubicBezTo>
                    <a:pt x="1643" y="255"/>
                    <a:pt x="1633" y="192"/>
                    <a:pt x="1620" y="132"/>
                  </a:cubicBezTo>
                  <a:cubicBezTo>
                    <a:pt x="1612" y="97"/>
                    <a:pt x="1603" y="37"/>
                    <a:pt x="1572" y="12"/>
                  </a:cubicBezTo>
                  <a:cubicBezTo>
                    <a:pt x="1562" y="4"/>
                    <a:pt x="1548" y="4"/>
                    <a:pt x="1536" y="0"/>
                  </a:cubicBezTo>
                  <a:cubicBezTo>
                    <a:pt x="1516" y="4"/>
                    <a:pt x="1493" y="1"/>
                    <a:pt x="1476" y="12"/>
                  </a:cubicBezTo>
                  <a:cubicBezTo>
                    <a:pt x="1465" y="19"/>
                    <a:pt x="1470" y="37"/>
                    <a:pt x="1464" y="48"/>
                  </a:cubicBezTo>
                  <a:cubicBezTo>
                    <a:pt x="1458" y="61"/>
                    <a:pt x="1449" y="73"/>
                    <a:pt x="1440" y="84"/>
                  </a:cubicBezTo>
                  <a:cubicBezTo>
                    <a:pt x="1409" y="121"/>
                    <a:pt x="1377" y="141"/>
                    <a:pt x="1332" y="156"/>
                  </a:cubicBezTo>
                  <a:cubicBezTo>
                    <a:pt x="1258" y="107"/>
                    <a:pt x="1245" y="122"/>
                    <a:pt x="1140" y="132"/>
                  </a:cubicBezTo>
                  <a:cubicBezTo>
                    <a:pt x="986" y="123"/>
                    <a:pt x="904" y="110"/>
                    <a:pt x="756" y="132"/>
                  </a:cubicBezTo>
                  <a:cubicBezTo>
                    <a:pt x="688" y="142"/>
                    <a:pt x="631" y="187"/>
                    <a:pt x="564" y="204"/>
                  </a:cubicBezTo>
                  <a:cubicBezTo>
                    <a:pt x="519" y="234"/>
                    <a:pt x="518" y="259"/>
                    <a:pt x="468" y="276"/>
                  </a:cubicBezTo>
                  <a:cubicBezTo>
                    <a:pt x="451" y="328"/>
                    <a:pt x="450" y="342"/>
                    <a:pt x="396" y="360"/>
                  </a:cubicBezTo>
                  <a:cubicBezTo>
                    <a:pt x="380" y="384"/>
                    <a:pt x="357" y="405"/>
                    <a:pt x="348" y="432"/>
                  </a:cubicBezTo>
                  <a:cubicBezTo>
                    <a:pt x="340" y="456"/>
                    <a:pt x="342" y="486"/>
                    <a:pt x="324" y="504"/>
                  </a:cubicBezTo>
                  <a:cubicBezTo>
                    <a:pt x="293" y="535"/>
                    <a:pt x="221" y="611"/>
                    <a:pt x="204" y="648"/>
                  </a:cubicBezTo>
                  <a:cubicBezTo>
                    <a:pt x="172" y="720"/>
                    <a:pt x="164" y="798"/>
                    <a:pt x="120" y="864"/>
                  </a:cubicBezTo>
                  <a:cubicBezTo>
                    <a:pt x="95" y="1011"/>
                    <a:pt x="0" y="1145"/>
                    <a:pt x="0" y="1296"/>
                  </a:cubicBezTo>
                </a:path>
              </a:pathLst>
            </a:custGeom>
            <a:noFill/>
            <a:ln w="2000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2004" name="组合 42003"/>
          <p:cNvGrpSpPr/>
          <p:nvPr/>
        </p:nvGrpSpPr>
        <p:grpSpPr>
          <a:xfrm>
            <a:off x="1143000" y="381000"/>
            <a:ext cx="7391400" cy="5562600"/>
            <a:chOff x="816" y="1104"/>
            <a:chExt cx="4656" cy="3504"/>
          </a:xfrm>
        </p:grpSpPr>
        <p:sp>
          <p:nvSpPr>
            <p:cNvPr id="42005" name="任意多边形 42004"/>
            <p:cNvSpPr/>
            <p:nvPr/>
          </p:nvSpPr>
          <p:spPr>
            <a:xfrm>
              <a:off x="816" y="3577"/>
              <a:ext cx="1284" cy="1031"/>
            </a:xfrm>
            <a:custGeom>
              <a:avLst/>
              <a:gdLst/>
              <a:ahLst/>
              <a:cxnLst/>
              <a:pathLst>
                <a:path w="1284" h="1008">
                  <a:moveTo>
                    <a:pt x="0" y="1008"/>
                  </a:moveTo>
                  <a:cubicBezTo>
                    <a:pt x="8" y="984"/>
                    <a:pt x="3" y="950"/>
                    <a:pt x="24" y="936"/>
                  </a:cubicBezTo>
                  <a:cubicBezTo>
                    <a:pt x="60" y="912"/>
                    <a:pt x="96" y="900"/>
                    <a:pt x="132" y="876"/>
                  </a:cubicBezTo>
                  <a:cubicBezTo>
                    <a:pt x="175" y="890"/>
                    <a:pt x="223" y="892"/>
                    <a:pt x="264" y="912"/>
                  </a:cubicBezTo>
                  <a:cubicBezTo>
                    <a:pt x="357" y="959"/>
                    <a:pt x="246" y="918"/>
                    <a:pt x="336" y="948"/>
                  </a:cubicBezTo>
                  <a:cubicBezTo>
                    <a:pt x="360" y="940"/>
                    <a:pt x="391" y="933"/>
                    <a:pt x="408" y="912"/>
                  </a:cubicBezTo>
                  <a:cubicBezTo>
                    <a:pt x="455" y="854"/>
                    <a:pt x="377" y="890"/>
                    <a:pt x="456" y="864"/>
                  </a:cubicBezTo>
                  <a:cubicBezTo>
                    <a:pt x="520" y="767"/>
                    <a:pt x="704" y="691"/>
                    <a:pt x="804" y="624"/>
                  </a:cubicBezTo>
                  <a:cubicBezTo>
                    <a:pt x="833" y="605"/>
                    <a:pt x="911" y="518"/>
                    <a:pt x="924" y="480"/>
                  </a:cubicBezTo>
                  <a:cubicBezTo>
                    <a:pt x="928" y="468"/>
                    <a:pt x="927" y="453"/>
                    <a:pt x="936" y="444"/>
                  </a:cubicBezTo>
                  <a:cubicBezTo>
                    <a:pt x="956" y="424"/>
                    <a:pt x="1008" y="396"/>
                    <a:pt x="1008" y="396"/>
                  </a:cubicBezTo>
                  <a:cubicBezTo>
                    <a:pt x="1054" y="327"/>
                    <a:pt x="1046" y="307"/>
                    <a:pt x="1020" y="228"/>
                  </a:cubicBezTo>
                  <a:cubicBezTo>
                    <a:pt x="1033" y="161"/>
                    <a:pt x="1024" y="145"/>
                    <a:pt x="1080" y="108"/>
                  </a:cubicBezTo>
                  <a:cubicBezTo>
                    <a:pt x="1107" y="27"/>
                    <a:pt x="1069" y="104"/>
                    <a:pt x="1200" y="60"/>
                  </a:cubicBezTo>
                  <a:cubicBezTo>
                    <a:pt x="1238" y="47"/>
                    <a:pt x="1259" y="25"/>
                    <a:pt x="1284" y="0"/>
                  </a:cubicBezTo>
                </a:path>
              </a:pathLst>
            </a:custGeom>
            <a:noFill/>
            <a:ln w="1428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06" name="任意多边形 42005"/>
            <p:cNvSpPr/>
            <p:nvPr/>
          </p:nvSpPr>
          <p:spPr>
            <a:xfrm>
              <a:off x="2064" y="2377"/>
              <a:ext cx="1381" cy="1248"/>
            </a:xfrm>
            <a:custGeom>
              <a:avLst/>
              <a:gdLst/>
              <a:ahLst/>
              <a:cxnLst/>
              <a:pathLst>
                <a:path w="1381" h="1248">
                  <a:moveTo>
                    <a:pt x="1344" y="0"/>
                  </a:moveTo>
                  <a:cubicBezTo>
                    <a:pt x="1356" y="62"/>
                    <a:pt x="1381" y="108"/>
                    <a:pt x="1308" y="132"/>
                  </a:cubicBezTo>
                  <a:cubicBezTo>
                    <a:pt x="1261" y="116"/>
                    <a:pt x="1195" y="127"/>
                    <a:pt x="1152" y="156"/>
                  </a:cubicBezTo>
                  <a:cubicBezTo>
                    <a:pt x="1128" y="172"/>
                    <a:pt x="1080" y="204"/>
                    <a:pt x="1080" y="204"/>
                  </a:cubicBezTo>
                  <a:cubicBezTo>
                    <a:pt x="1076" y="216"/>
                    <a:pt x="1077" y="231"/>
                    <a:pt x="1068" y="240"/>
                  </a:cubicBezTo>
                  <a:cubicBezTo>
                    <a:pt x="1059" y="249"/>
                    <a:pt x="1043" y="246"/>
                    <a:pt x="1032" y="252"/>
                  </a:cubicBezTo>
                  <a:cubicBezTo>
                    <a:pt x="967" y="288"/>
                    <a:pt x="968" y="292"/>
                    <a:pt x="924" y="336"/>
                  </a:cubicBezTo>
                  <a:cubicBezTo>
                    <a:pt x="920" y="348"/>
                    <a:pt x="921" y="363"/>
                    <a:pt x="912" y="372"/>
                  </a:cubicBezTo>
                  <a:cubicBezTo>
                    <a:pt x="870" y="414"/>
                    <a:pt x="874" y="366"/>
                    <a:pt x="852" y="348"/>
                  </a:cubicBezTo>
                  <a:cubicBezTo>
                    <a:pt x="842" y="340"/>
                    <a:pt x="828" y="340"/>
                    <a:pt x="816" y="336"/>
                  </a:cubicBezTo>
                  <a:cubicBezTo>
                    <a:pt x="766" y="353"/>
                    <a:pt x="765" y="378"/>
                    <a:pt x="720" y="408"/>
                  </a:cubicBezTo>
                  <a:cubicBezTo>
                    <a:pt x="650" y="513"/>
                    <a:pt x="669" y="451"/>
                    <a:pt x="684" y="600"/>
                  </a:cubicBezTo>
                  <a:cubicBezTo>
                    <a:pt x="668" y="709"/>
                    <a:pt x="681" y="657"/>
                    <a:pt x="648" y="756"/>
                  </a:cubicBezTo>
                  <a:cubicBezTo>
                    <a:pt x="640" y="780"/>
                    <a:pt x="600" y="772"/>
                    <a:pt x="576" y="780"/>
                  </a:cubicBezTo>
                  <a:cubicBezTo>
                    <a:pt x="514" y="801"/>
                    <a:pt x="451" y="815"/>
                    <a:pt x="396" y="852"/>
                  </a:cubicBezTo>
                  <a:cubicBezTo>
                    <a:pt x="356" y="912"/>
                    <a:pt x="384" y="880"/>
                    <a:pt x="300" y="936"/>
                  </a:cubicBezTo>
                  <a:cubicBezTo>
                    <a:pt x="273" y="954"/>
                    <a:pt x="204" y="960"/>
                    <a:pt x="204" y="960"/>
                  </a:cubicBezTo>
                  <a:cubicBezTo>
                    <a:pt x="192" y="972"/>
                    <a:pt x="176" y="981"/>
                    <a:pt x="168" y="996"/>
                  </a:cubicBezTo>
                  <a:cubicBezTo>
                    <a:pt x="150" y="1029"/>
                    <a:pt x="153" y="1072"/>
                    <a:pt x="132" y="1104"/>
                  </a:cubicBezTo>
                  <a:cubicBezTo>
                    <a:pt x="116" y="1128"/>
                    <a:pt x="100" y="1152"/>
                    <a:pt x="84" y="1176"/>
                  </a:cubicBezTo>
                  <a:cubicBezTo>
                    <a:pt x="77" y="1187"/>
                    <a:pt x="59" y="1182"/>
                    <a:pt x="48" y="1188"/>
                  </a:cubicBezTo>
                  <a:cubicBezTo>
                    <a:pt x="35" y="1194"/>
                    <a:pt x="24" y="1204"/>
                    <a:pt x="12" y="1212"/>
                  </a:cubicBezTo>
                  <a:cubicBezTo>
                    <a:pt x="8" y="1224"/>
                    <a:pt x="0" y="1248"/>
                    <a:pt x="0" y="1248"/>
                  </a:cubicBezTo>
                </a:path>
              </a:pathLst>
            </a:custGeom>
            <a:noFill/>
            <a:ln w="1492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07" name="任意多边形 42006"/>
            <p:cNvSpPr/>
            <p:nvPr/>
          </p:nvSpPr>
          <p:spPr>
            <a:xfrm>
              <a:off x="3420" y="1104"/>
              <a:ext cx="2052" cy="1296"/>
            </a:xfrm>
            <a:custGeom>
              <a:avLst/>
              <a:gdLst/>
              <a:ahLst/>
              <a:cxnLst/>
              <a:pathLst>
                <a:path w="2052" h="1296">
                  <a:moveTo>
                    <a:pt x="2052" y="552"/>
                  </a:moveTo>
                  <a:cubicBezTo>
                    <a:pt x="1994" y="545"/>
                    <a:pt x="1903" y="546"/>
                    <a:pt x="1848" y="516"/>
                  </a:cubicBezTo>
                  <a:cubicBezTo>
                    <a:pt x="1724" y="447"/>
                    <a:pt x="1821" y="483"/>
                    <a:pt x="1740" y="456"/>
                  </a:cubicBezTo>
                  <a:cubicBezTo>
                    <a:pt x="1723" y="404"/>
                    <a:pt x="1690" y="361"/>
                    <a:pt x="1668" y="312"/>
                  </a:cubicBezTo>
                  <a:cubicBezTo>
                    <a:pt x="1643" y="255"/>
                    <a:pt x="1633" y="192"/>
                    <a:pt x="1620" y="132"/>
                  </a:cubicBezTo>
                  <a:cubicBezTo>
                    <a:pt x="1612" y="97"/>
                    <a:pt x="1603" y="37"/>
                    <a:pt x="1572" y="12"/>
                  </a:cubicBezTo>
                  <a:cubicBezTo>
                    <a:pt x="1562" y="4"/>
                    <a:pt x="1548" y="4"/>
                    <a:pt x="1536" y="0"/>
                  </a:cubicBezTo>
                  <a:cubicBezTo>
                    <a:pt x="1516" y="4"/>
                    <a:pt x="1493" y="1"/>
                    <a:pt x="1476" y="12"/>
                  </a:cubicBezTo>
                  <a:cubicBezTo>
                    <a:pt x="1465" y="19"/>
                    <a:pt x="1470" y="37"/>
                    <a:pt x="1464" y="48"/>
                  </a:cubicBezTo>
                  <a:cubicBezTo>
                    <a:pt x="1458" y="61"/>
                    <a:pt x="1449" y="73"/>
                    <a:pt x="1440" y="84"/>
                  </a:cubicBezTo>
                  <a:cubicBezTo>
                    <a:pt x="1409" y="121"/>
                    <a:pt x="1377" y="141"/>
                    <a:pt x="1332" y="156"/>
                  </a:cubicBezTo>
                  <a:cubicBezTo>
                    <a:pt x="1258" y="107"/>
                    <a:pt x="1245" y="122"/>
                    <a:pt x="1140" y="132"/>
                  </a:cubicBezTo>
                  <a:cubicBezTo>
                    <a:pt x="986" y="123"/>
                    <a:pt x="904" y="110"/>
                    <a:pt x="756" y="132"/>
                  </a:cubicBezTo>
                  <a:cubicBezTo>
                    <a:pt x="688" y="142"/>
                    <a:pt x="631" y="187"/>
                    <a:pt x="564" y="204"/>
                  </a:cubicBezTo>
                  <a:cubicBezTo>
                    <a:pt x="519" y="234"/>
                    <a:pt x="518" y="259"/>
                    <a:pt x="468" y="276"/>
                  </a:cubicBezTo>
                  <a:cubicBezTo>
                    <a:pt x="451" y="328"/>
                    <a:pt x="450" y="342"/>
                    <a:pt x="396" y="360"/>
                  </a:cubicBezTo>
                  <a:cubicBezTo>
                    <a:pt x="380" y="384"/>
                    <a:pt x="357" y="405"/>
                    <a:pt x="348" y="432"/>
                  </a:cubicBezTo>
                  <a:cubicBezTo>
                    <a:pt x="340" y="456"/>
                    <a:pt x="342" y="486"/>
                    <a:pt x="324" y="504"/>
                  </a:cubicBezTo>
                  <a:cubicBezTo>
                    <a:pt x="293" y="535"/>
                    <a:pt x="221" y="611"/>
                    <a:pt x="204" y="648"/>
                  </a:cubicBezTo>
                  <a:cubicBezTo>
                    <a:pt x="172" y="720"/>
                    <a:pt x="164" y="798"/>
                    <a:pt x="120" y="864"/>
                  </a:cubicBezTo>
                  <a:cubicBezTo>
                    <a:pt x="95" y="1011"/>
                    <a:pt x="0" y="1145"/>
                    <a:pt x="0" y="1296"/>
                  </a:cubicBezTo>
                </a:path>
              </a:pathLst>
            </a:custGeom>
            <a:noFill/>
            <a:ln w="2000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2008" name="组合 42007"/>
          <p:cNvGrpSpPr/>
          <p:nvPr/>
        </p:nvGrpSpPr>
        <p:grpSpPr>
          <a:xfrm>
            <a:off x="1143000" y="381000"/>
            <a:ext cx="7391400" cy="5562600"/>
            <a:chOff x="816" y="1104"/>
            <a:chExt cx="4656" cy="3504"/>
          </a:xfrm>
        </p:grpSpPr>
        <p:sp>
          <p:nvSpPr>
            <p:cNvPr id="42009" name="任意多边形 42008"/>
            <p:cNvSpPr/>
            <p:nvPr/>
          </p:nvSpPr>
          <p:spPr>
            <a:xfrm>
              <a:off x="816" y="3577"/>
              <a:ext cx="1284" cy="1031"/>
            </a:xfrm>
            <a:custGeom>
              <a:avLst/>
              <a:gdLst/>
              <a:ahLst/>
              <a:cxnLst/>
              <a:pathLst>
                <a:path w="1284" h="1008">
                  <a:moveTo>
                    <a:pt x="0" y="1008"/>
                  </a:moveTo>
                  <a:cubicBezTo>
                    <a:pt x="8" y="984"/>
                    <a:pt x="3" y="950"/>
                    <a:pt x="24" y="936"/>
                  </a:cubicBezTo>
                  <a:cubicBezTo>
                    <a:pt x="60" y="912"/>
                    <a:pt x="96" y="900"/>
                    <a:pt x="132" y="876"/>
                  </a:cubicBezTo>
                  <a:cubicBezTo>
                    <a:pt x="175" y="890"/>
                    <a:pt x="223" y="892"/>
                    <a:pt x="264" y="912"/>
                  </a:cubicBezTo>
                  <a:cubicBezTo>
                    <a:pt x="357" y="959"/>
                    <a:pt x="246" y="918"/>
                    <a:pt x="336" y="948"/>
                  </a:cubicBezTo>
                  <a:cubicBezTo>
                    <a:pt x="360" y="940"/>
                    <a:pt x="391" y="933"/>
                    <a:pt x="408" y="912"/>
                  </a:cubicBezTo>
                  <a:cubicBezTo>
                    <a:pt x="455" y="854"/>
                    <a:pt x="377" y="890"/>
                    <a:pt x="456" y="864"/>
                  </a:cubicBezTo>
                  <a:cubicBezTo>
                    <a:pt x="520" y="767"/>
                    <a:pt x="704" y="691"/>
                    <a:pt x="804" y="624"/>
                  </a:cubicBezTo>
                  <a:cubicBezTo>
                    <a:pt x="833" y="605"/>
                    <a:pt x="911" y="518"/>
                    <a:pt x="924" y="480"/>
                  </a:cubicBezTo>
                  <a:cubicBezTo>
                    <a:pt x="928" y="468"/>
                    <a:pt x="927" y="453"/>
                    <a:pt x="936" y="444"/>
                  </a:cubicBezTo>
                  <a:cubicBezTo>
                    <a:pt x="956" y="424"/>
                    <a:pt x="1008" y="396"/>
                    <a:pt x="1008" y="396"/>
                  </a:cubicBezTo>
                  <a:cubicBezTo>
                    <a:pt x="1054" y="327"/>
                    <a:pt x="1046" y="307"/>
                    <a:pt x="1020" y="228"/>
                  </a:cubicBezTo>
                  <a:cubicBezTo>
                    <a:pt x="1033" y="161"/>
                    <a:pt x="1024" y="145"/>
                    <a:pt x="1080" y="108"/>
                  </a:cubicBezTo>
                  <a:cubicBezTo>
                    <a:pt x="1107" y="27"/>
                    <a:pt x="1069" y="104"/>
                    <a:pt x="1200" y="60"/>
                  </a:cubicBezTo>
                  <a:cubicBezTo>
                    <a:pt x="1238" y="47"/>
                    <a:pt x="1259" y="25"/>
                    <a:pt x="1284" y="0"/>
                  </a:cubicBezTo>
                </a:path>
              </a:pathLst>
            </a:custGeom>
            <a:noFill/>
            <a:ln w="14287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10" name="任意多边形 42009"/>
            <p:cNvSpPr/>
            <p:nvPr/>
          </p:nvSpPr>
          <p:spPr>
            <a:xfrm>
              <a:off x="2064" y="2377"/>
              <a:ext cx="1381" cy="1248"/>
            </a:xfrm>
            <a:custGeom>
              <a:avLst/>
              <a:gdLst/>
              <a:ahLst/>
              <a:cxnLst/>
              <a:pathLst>
                <a:path w="1381" h="1248">
                  <a:moveTo>
                    <a:pt x="1344" y="0"/>
                  </a:moveTo>
                  <a:cubicBezTo>
                    <a:pt x="1356" y="62"/>
                    <a:pt x="1381" y="108"/>
                    <a:pt x="1308" y="132"/>
                  </a:cubicBezTo>
                  <a:cubicBezTo>
                    <a:pt x="1261" y="116"/>
                    <a:pt x="1195" y="127"/>
                    <a:pt x="1152" y="156"/>
                  </a:cubicBezTo>
                  <a:cubicBezTo>
                    <a:pt x="1128" y="172"/>
                    <a:pt x="1080" y="204"/>
                    <a:pt x="1080" y="204"/>
                  </a:cubicBezTo>
                  <a:cubicBezTo>
                    <a:pt x="1076" y="216"/>
                    <a:pt x="1077" y="231"/>
                    <a:pt x="1068" y="240"/>
                  </a:cubicBezTo>
                  <a:cubicBezTo>
                    <a:pt x="1059" y="249"/>
                    <a:pt x="1043" y="246"/>
                    <a:pt x="1032" y="252"/>
                  </a:cubicBezTo>
                  <a:cubicBezTo>
                    <a:pt x="967" y="288"/>
                    <a:pt x="968" y="292"/>
                    <a:pt x="924" y="336"/>
                  </a:cubicBezTo>
                  <a:cubicBezTo>
                    <a:pt x="920" y="348"/>
                    <a:pt x="921" y="363"/>
                    <a:pt x="912" y="372"/>
                  </a:cubicBezTo>
                  <a:cubicBezTo>
                    <a:pt x="870" y="414"/>
                    <a:pt x="874" y="366"/>
                    <a:pt x="852" y="348"/>
                  </a:cubicBezTo>
                  <a:cubicBezTo>
                    <a:pt x="842" y="340"/>
                    <a:pt x="828" y="340"/>
                    <a:pt x="816" y="336"/>
                  </a:cubicBezTo>
                  <a:cubicBezTo>
                    <a:pt x="766" y="353"/>
                    <a:pt x="765" y="378"/>
                    <a:pt x="720" y="408"/>
                  </a:cubicBezTo>
                  <a:cubicBezTo>
                    <a:pt x="650" y="513"/>
                    <a:pt x="669" y="451"/>
                    <a:pt x="684" y="600"/>
                  </a:cubicBezTo>
                  <a:cubicBezTo>
                    <a:pt x="668" y="709"/>
                    <a:pt x="681" y="657"/>
                    <a:pt x="648" y="756"/>
                  </a:cubicBezTo>
                  <a:cubicBezTo>
                    <a:pt x="640" y="780"/>
                    <a:pt x="600" y="772"/>
                    <a:pt x="576" y="780"/>
                  </a:cubicBezTo>
                  <a:cubicBezTo>
                    <a:pt x="514" y="801"/>
                    <a:pt x="451" y="815"/>
                    <a:pt x="396" y="852"/>
                  </a:cubicBezTo>
                  <a:cubicBezTo>
                    <a:pt x="356" y="912"/>
                    <a:pt x="384" y="880"/>
                    <a:pt x="300" y="936"/>
                  </a:cubicBezTo>
                  <a:cubicBezTo>
                    <a:pt x="273" y="954"/>
                    <a:pt x="204" y="960"/>
                    <a:pt x="204" y="960"/>
                  </a:cubicBezTo>
                  <a:cubicBezTo>
                    <a:pt x="192" y="972"/>
                    <a:pt x="176" y="981"/>
                    <a:pt x="168" y="996"/>
                  </a:cubicBezTo>
                  <a:cubicBezTo>
                    <a:pt x="150" y="1029"/>
                    <a:pt x="153" y="1072"/>
                    <a:pt x="132" y="1104"/>
                  </a:cubicBezTo>
                  <a:cubicBezTo>
                    <a:pt x="116" y="1128"/>
                    <a:pt x="100" y="1152"/>
                    <a:pt x="84" y="1176"/>
                  </a:cubicBezTo>
                  <a:cubicBezTo>
                    <a:pt x="77" y="1187"/>
                    <a:pt x="59" y="1182"/>
                    <a:pt x="48" y="1188"/>
                  </a:cubicBezTo>
                  <a:cubicBezTo>
                    <a:pt x="35" y="1194"/>
                    <a:pt x="24" y="1204"/>
                    <a:pt x="12" y="1212"/>
                  </a:cubicBezTo>
                  <a:cubicBezTo>
                    <a:pt x="8" y="1224"/>
                    <a:pt x="0" y="1248"/>
                    <a:pt x="0" y="1248"/>
                  </a:cubicBezTo>
                </a:path>
              </a:pathLst>
            </a:custGeom>
            <a:noFill/>
            <a:ln w="1492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11" name="任意多边形 42010"/>
            <p:cNvSpPr/>
            <p:nvPr/>
          </p:nvSpPr>
          <p:spPr>
            <a:xfrm>
              <a:off x="3420" y="1104"/>
              <a:ext cx="2052" cy="1296"/>
            </a:xfrm>
            <a:custGeom>
              <a:avLst/>
              <a:gdLst/>
              <a:ahLst/>
              <a:cxnLst/>
              <a:pathLst>
                <a:path w="2052" h="1296">
                  <a:moveTo>
                    <a:pt x="2052" y="552"/>
                  </a:moveTo>
                  <a:cubicBezTo>
                    <a:pt x="1994" y="545"/>
                    <a:pt x="1903" y="546"/>
                    <a:pt x="1848" y="516"/>
                  </a:cubicBezTo>
                  <a:cubicBezTo>
                    <a:pt x="1724" y="447"/>
                    <a:pt x="1821" y="483"/>
                    <a:pt x="1740" y="456"/>
                  </a:cubicBezTo>
                  <a:cubicBezTo>
                    <a:pt x="1723" y="404"/>
                    <a:pt x="1690" y="361"/>
                    <a:pt x="1668" y="312"/>
                  </a:cubicBezTo>
                  <a:cubicBezTo>
                    <a:pt x="1643" y="255"/>
                    <a:pt x="1633" y="192"/>
                    <a:pt x="1620" y="132"/>
                  </a:cubicBezTo>
                  <a:cubicBezTo>
                    <a:pt x="1612" y="97"/>
                    <a:pt x="1603" y="37"/>
                    <a:pt x="1572" y="12"/>
                  </a:cubicBezTo>
                  <a:cubicBezTo>
                    <a:pt x="1562" y="4"/>
                    <a:pt x="1548" y="4"/>
                    <a:pt x="1536" y="0"/>
                  </a:cubicBezTo>
                  <a:cubicBezTo>
                    <a:pt x="1516" y="4"/>
                    <a:pt x="1493" y="1"/>
                    <a:pt x="1476" y="12"/>
                  </a:cubicBezTo>
                  <a:cubicBezTo>
                    <a:pt x="1465" y="19"/>
                    <a:pt x="1470" y="37"/>
                    <a:pt x="1464" y="48"/>
                  </a:cubicBezTo>
                  <a:cubicBezTo>
                    <a:pt x="1458" y="61"/>
                    <a:pt x="1449" y="73"/>
                    <a:pt x="1440" y="84"/>
                  </a:cubicBezTo>
                  <a:cubicBezTo>
                    <a:pt x="1409" y="121"/>
                    <a:pt x="1377" y="141"/>
                    <a:pt x="1332" y="156"/>
                  </a:cubicBezTo>
                  <a:cubicBezTo>
                    <a:pt x="1258" y="107"/>
                    <a:pt x="1245" y="122"/>
                    <a:pt x="1140" y="132"/>
                  </a:cubicBezTo>
                  <a:cubicBezTo>
                    <a:pt x="986" y="123"/>
                    <a:pt x="904" y="110"/>
                    <a:pt x="756" y="132"/>
                  </a:cubicBezTo>
                  <a:cubicBezTo>
                    <a:pt x="688" y="142"/>
                    <a:pt x="631" y="187"/>
                    <a:pt x="564" y="204"/>
                  </a:cubicBezTo>
                  <a:cubicBezTo>
                    <a:pt x="519" y="234"/>
                    <a:pt x="518" y="259"/>
                    <a:pt x="468" y="276"/>
                  </a:cubicBezTo>
                  <a:cubicBezTo>
                    <a:pt x="451" y="328"/>
                    <a:pt x="450" y="342"/>
                    <a:pt x="396" y="360"/>
                  </a:cubicBezTo>
                  <a:cubicBezTo>
                    <a:pt x="380" y="384"/>
                    <a:pt x="357" y="405"/>
                    <a:pt x="348" y="432"/>
                  </a:cubicBezTo>
                  <a:cubicBezTo>
                    <a:pt x="340" y="456"/>
                    <a:pt x="342" y="486"/>
                    <a:pt x="324" y="504"/>
                  </a:cubicBezTo>
                  <a:cubicBezTo>
                    <a:pt x="293" y="535"/>
                    <a:pt x="221" y="611"/>
                    <a:pt x="204" y="648"/>
                  </a:cubicBezTo>
                  <a:cubicBezTo>
                    <a:pt x="172" y="720"/>
                    <a:pt x="164" y="798"/>
                    <a:pt x="120" y="864"/>
                  </a:cubicBezTo>
                  <a:cubicBezTo>
                    <a:pt x="95" y="1011"/>
                    <a:pt x="0" y="1145"/>
                    <a:pt x="0" y="1296"/>
                  </a:cubicBezTo>
                </a:path>
              </a:pathLst>
            </a:custGeom>
            <a:noFill/>
            <a:ln w="2000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2012" name="组合 42011"/>
          <p:cNvGrpSpPr/>
          <p:nvPr/>
        </p:nvGrpSpPr>
        <p:grpSpPr>
          <a:xfrm>
            <a:off x="1143000" y="381000"/>
            <a:ext cx="7391400" cy="5562600"/>
            <a:chOff x="816" y="1104"/>
            <a:chExt cx="4656" cy="3504"/>
          </a:xfrm>
        </p:grpSpPr>
        <p:sp>
          <p:nvSpPr>
            <p:cNvPr id="42013" name="任意多边形 42012"/>
            <p:cNvSpPr/>
            <p:nvPr/>
          </p:nvSpPr>
          <p:spPr>
            <a:xfrm>
              <a:off x="816" y="3577"/>
              <a:ext cx="1284" cy="1031"/>
            </a:xfrm>
            <a:custGeom>
              <a:avLst/>
              <a:gdLst/>
              <a:ahLst/>
              <a:cxnLst/>
              <a:pathLst>
                <a:path w="1284" h="1008">
                  <a:moveTo>
                    <a:pt x="0" y="1008"/>
                  </a:moveTo>
                  <a:cubicBezTo>
                    <a:pt x="8" y="984"/>
                    <a:pt x="3" y="950"/>
                    <a:pt x="24" y="936"/>
                  </a:cubicBezTo>
                  <a:cubicBezTo>
                    <a:pt x="60" y="912"/>
                    <a:pt x="96" y="900"/>
                    <a:pt x="132" y="876"/>
                  </a:cubicBezTo>
                  <a:cubicBezTo>
                    <a:pt x="175" y="890"/>
                    <a:pt x="223" y="892"/>
                    <a:pt x="264" y="912"/>
                  </a:cubicBezTo>
                  <a:cubicBezTo>
                    <a:pt x="357" y="959"/>
                    <a:pt x="246" y="918"/>
                    <a:pt x="336" y="948"/>
                  </a:cubicBezTo>
                  <a:cubicBezTo>
                    <a:pt x="360" y="940"/>
                    <a:pt x="391" y="933"/>
                    <a:pt x="408" y="912"/>
                  </a:cubicBezTo>
                  <a:cubicBezTo>
                    <a:pt x="455" y="854"/>
                    <a:pt x="377" y="890"/>
                    <a:pt x="456" y="864"/>
                  </a:cubicBezTo>
                  <a:cubicBezTo>
                    <a:pt x="520" y="767"/>
                    <a:pt x="704" y="691"/>
                    <a:pt x="804" y="624"/>
                  </a:cubicBezTo>
                  <a:cubicBezTo>
                    <a:pt x="833" y="605"/>
                    <a:pt x="911" y="518"/>
                    <a:pt x="924" y="480"/>
                  </a:cubicBezTo>
                  <a:cubicBezTo>
                    <a:pt x="928" y="468"/>
                    <a:pt x="927" y="453"/>
                    <a:pt x="936" y="444"/>
                  </a:cubicBezTo>
                  <a:cubicBezTo>
                    <a:pt x="956" y="424"/>
                    <a:pt x="1008" y="396"/>
                    <a:pt x="1008" y="396"/>
                  </a:cubicBezTo>
                  <a:cubicBezTo>
                    <a:pt x="1054" y="327"/>
                    <a:pt x="1046" y="307"/>
                    <a:pt x="1020" y="228"/>
                  </a:cubicBezTo>
                  <a:cubicBezTo>
                    <a:pt x="1033" y="161"/>
                    <a:pt x="1024" y="145"/>
                    <a:pt x="1080" y="108"/>
                  </a:cubicBezTo>
                  <a:cubicBezTo>
                    <a:pt x="1107" y="27"/>
                    <a:pt x="1069" y="104"/>
                    <a:pt x="1200" y="60"/>
                  </a:cubicBezTo>
                  <a:cubicBezTo>
                    <a:pt x="1238" y="47"/>
                    <a:pt x="1259" y="25"/>
                    <a:pt x="1284" y="0"/>
                  </a:cubicBezTo>
                </a:path>
              </a:pathLst>
            </a:custGeom>
            <a:noFill/>
            <a:ln w="1428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14" name="任意多边形 42013"/>
            <p:cNvSpPr/>
            <p:nvPr/>
          </p:nvSpPr>
          <p:spPr>
            <a:xfrm>
              <a:off x="2064" y="2377"/>
              <a:ext cx="1381" cy="1248"/>
            </a:xfrm>
            <a:custGeom>
              <a:avLst/>
              <a:gdLst/>
              <a:ahLst/>
              <a:cxnLst/>
              <a:pathLst>
                <a:path w="1381" h="1248">
                  <a:moveTo>
                    <a:pt x="1344" y="0"/>
                  </a:moveTo>
                  <a:cubicBezTo>
                    <a:pt x="1356" y="62"/>
                    <a:pt x="1381" y="108"/>
                    <a:pt x="1308" y="132"/>
                  </a:cubicBezTo>
                  <a:cubicBezTo>
                    <a:pt x="1261" y="116"/>
                    <a:pt x="1195" y="127"/>
                    <a:pt x="1152" y="156"/>
                  </a:cubicBezTo>
                  <a:cubicBezTo>
                    <a:pt x="1128" y="172"/>
                    <a:pt x="1080" y="204"/>
                    <a:pt x="1080" y="204"/>
                  </a:cubicBezTo>
                  <a:cubicBezTo>
                    <a:pt x="1076" y="216"/>
                    <a:pt x="1077" y="231"/>
                    <a:pt x="1068" y="240"/>
                  </a:cubicBezTo>
                  <a:cubicBezTo>
                    <a:pt x="1059" y="249"/>
                    <a:pt x="1043" y="246"/>
                    <a:pt x="1032" y="252"/>
                  </a:cubicBezTo>
                  <a:cubicBezTo>
                    <a:pt x="967" y="288"/>
                    <a:pt x="968" y="292"/>
                    <a:pt x="924" y="336"/>
                  </a:cubicBezTo>
                  <a:cubicBezTo>
                    <a:pt x="920" y="348"/>
                    <a:pt x="921" y="363"/>
                    <a:pt x="912" y="372"/>
                  </a:cubicBezTo>
                  <a:cubicBezTo>
                    <a:pt x="870" y="414"/>
                    <a:pt x="874" y="366"/>
                    <a:pt x="852" y="348"/>
                  </a:cubicBezTo>
                  <a:cubicBezTo>
                    <a:pt x="842" y="340"/>
                    <a:pt x="828" y="340"/>
                    <a:pt x="816" y="336"/>
                  </a:cubicBezTo>
                  <a:cubicBezTo>
                    <a:pt x="766" y="353"/>
                    <a:pt x="765" y="378"/>
                    <a:pt x="720" y="408"/>
                  </a:cubicBezTo>
                  <a:cubicBezTo>
                    <a:pt x="650" y="513"/>
                    <a:pt x="669" y="451"/>
                    <a:pt x="684" y="600"/>
                  </a:cubicBezTo>
                  <a:cubicBezTo>
                    <a:pt x="668" y="709"/>
                    <a:pt x="681" y="657"/>
                    <a:pt x="648" y="756"/>
                  </a:cubicBezTo>
                  <a:cubicBezTo>
                    <a:pt x="640" y="780"/>
                    <a:pt x="600" y="772"/>
                    <a:pt x="576" y="780"/>
                  </a:cubicBezTo>
                  <a:cubicBezTo>
                    <a:pt x="514" y="801"/>
                    <a:pt x="451" y="815"/>
                    <a:pt x="396" y="852"/>
                  </a:cubicBezTo>
                  <a:cubicBezTo>
                    <a:pt x="356" y="912"/>
                    <a:pt x="384" y="880"/>
                    <a:pt x="300" y="936"/>
                  </a:cubicBezTo>
                  <a:cubicBezTo>
                    <a:pt x="273" y="954"/>
                    <a:pt x="204" y="960"/>
                    <a:pt x="204" y="960"/>
                  </a:cubicBezTo>
                  <a:cubicBezTo>
                    <a:pt x="192" y="972"/>
                    <a:pt x="176" y="981"/>
                    <a:pt x="168" y="996"/>
                  </a:cubicBezTo>
                  <a:cubicBezTo>
                    <a:pt x="150" y="1029"/>
                    <a:pt x="153" y="1072"/>
                    <a:pt x="132" y="1104"/>
                  </a:cubicBezTo>
                  <a:cubicBezTo>
                    <a:pt x="116" y="1128"/>
                    <a:pt x="100" y="1152"/>
                    <a:pt x="84" y="1176"/>
                  </a:cubicBezTo>
                  <a:cubicBezTo>
                    <a:pt x="77" y="1187"/>
                    <a:pt x="59" y="1182"/>
                    <a:pt x="48" y="1188"/>
                  </a:cubicBezTo>
                  <a:cubicBezTo>
                    <a:pt x="35" y="1194"/>
                    <a:pt x="24" y="1204"/>
                    <a:pt x="12" y="1212"/>
                  </a:cubicBezTo>
                  <a:cubicBezTo>
                    <a:pt x="8" y="1224"/>
                    <a:pt x="0" y="1248"/>
                    <a:pt x="0" y="1248"/>
                  </a:cubicBezTo>
                </a:path>
              </a:pathLst>
            </a:custGeom>
            <a:noFill/>
            <a:ln w="1492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15" name="任意多边形 42014"/>
            <p:cNvSpPr/>
            <p:nvPr/>
          </p:nvSpPr>
          <p:spPr>
            <a:xfrm>
              <a:off x="3420" y="1104"/>
              <a:ext cx="2052" cy="1296"/>
            </a:xfrm>
            <a:custGeom>
              <a:avLst/>
              <a:gdLst/>
              <a:ahLst/>
              <a:cxnLst/>
              <a:pathLst>
                <a:path w="2052" h="1296">
                  <a:moveTo>
                    <a:pt x="2052" y="552"/>
                  </a:moveTo>
                  <a:cubicBezTo>
                    <a:pt x="1994" y="545"/>
                    <a:pt x="1903" y="546"/>
                    <a:pt x="1848" y="516"/>
                  </a:cubicBezTo>
                  <a:cubicBezTo>
                    <a:pt x="1724" y="447"/>
                    <a:pt x="1821" y="483"/>
                    <a:pt x="1740" y="456"/>
                  </a:cubicBezTo>
                  <a:cubicBezTo>
                    <a:pt x="1723" y="404"/>
                    <a:pt x="1690" y="361"/>
                    <a:pt x="1668" y="312"/>
                  </a:cubicBezTo>
                  <a:cubicBezTo>
                    <a:pt x="1643" y="255"/>
                    <a:pt x="1633" y="192"/>
                    <a:pt x="1620" y="132"/>
                  </a:cubicBezTo>
                  <a:cubicBezTo>
                    <a:pt x="1612" y="97"/>
                    <a:pt x="1603" y="37"/>
                    <a:pt x="1572" y="12"/>
                  </a:cubicBezTo>
                  <a:cubicBezTo>
                    <a:pt x="1562" y="4"/>
                    <a:pt x="1548" y="4"/>
                    <a:pt x="1536" y="0"/>
                  </a:cubicBezTo>
                  <a:cubicBezTo>
                    <a:pt x="1516" y="4"/>
                    <a:pt x="1493" y="1"/>
                    <a:pt x="1476" y="12"/>
                  </a:cubicBezTo>
                  <a:cubicBezTo>
                    <a:pt x="1465" y="19"/>
                    <a:pt x="1470" y="37"/>
                    <a:pt x="1464" y="48"/>
                  </a:cubicBezTo>
                  <a:cubicBezTo>
                    <a:pt x="1458" y="61"/>
                    <a:pt x="1449" y="73"/>
                    <a:pt x="1440" y="84"/>
                  </a:cubicBezTo>
                  <a:cubicBezTo>
                    <a:pt x="1409" y="121"/>
                    <a:pt x="1377" y="141"/>
                    <a:pt x="1332" y="156"/>
                  </a:cubicBezTo>
                  <a:cubicBezTo>
                    <a:pt x="1258" y="107"/>
                    <a:pt x="1245" y="122"/>
                    <a:pt x="1140" y="132"/>
                  </a:cubicBezTo>
                  <a:cubicBezTo>
                    <a:pt x="986" y="123"/>
                    <a:pt x="904" y="110"/>
                    <a:pt x="756" y="132"/>
                  </a:cubicBezTo>
                  <a:cubicBezTo>
                    <a:pt x="688" y="142"/>
                    <a:pt x="631" y="187"/>
                    <a:pt x="564" y="204"/>
                  </a:cubicBezTo>
                  <a:cubicBezTo>
                    <a:pt x="519" y="234"/>
                    <a:pt x="518" y="259"/>
                    <a:pt x="468" y="276"/>
                  </a:cubicBezTo>
                  <a:cubicBezTo>
                    <a:pt x="451" y="328"/>
                    <a:pt x="450" y="342"/>
                    <a:pt x="396" y="360"/>
                  </a:cubicBezTo>
                  <a:cubicBezTo>
                    <a:pt x="380" y="384"/>
                    <a:pt x="357" y="405"/>
                    <a:pt x="348" y="432"/>
                  </a:cubicBezTo>
                  <a:cubicBezTo>
                    <a:pt x="340" y="456"/>
                    <a:pt x="342" y="486"/>
                    <a:pt x="324" y="504"/>
                  </a:cubicBezTo>
                  <a:cubicBezTo>
                    <a:pt x="293" y="535"/>
                    <a:pt x="221" y="611"/>
                    <a:pt x="204" y="648"/>
                  </a:cubicBezTo>
                  <a:cubicBezTo>
                    <a:pt x="172" y="720"/>
                    <a:pt x="164" y="798"/>
                    <a:pt x="120" y="864"/>
                  </a:cubicBezTo>
                  <a:cubicBezTo>
                    <a:pt x="95" y="1011"/>
                    <a:pt x="0" y="1145"/>
                    <a:pt x="0" y="1296"/>
                  </a:cubicBezTo>
                </a:path>
              </a:pathLst>
            </a:custGeom>
            <a:noFill/>
            <a:ln w="2000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2016" name="任意多边形 42015"/>
          <p:cNvSpPr/>
          <p:nvPr/>
        </p:nvSpPr>
        <p:spPr>
          <a:xfrm>
            <a:off x="1162050" y="4306888"/>
            <a:ext cx="2038350" cy="1636712"/>
          </a:xfrm>
          <a:custGeom>
            <a:avLst/>
            <a:gdLst/>
            <a:ahLst/>
            <a:cxnLst/>
            <a:pathLst>
              <a:path w="1284" h="1008">
                <a:moveTo>
                  <a:pt x="0" y="1008"/>
                </a:moveTo>
                <a:cubicBezTo>
                  <a:pt x="8" y="984"/>
                  <a:pt x="3" y="950"/>
                  <a:pt x="24" y="936"/>
                </a:cubicBezTo>
                <a:cubicBezTo>
                  <a:pt x="60" y="912"/>
                  <a:pt x="96" y="900"/>
                  <a:pt x="132" y="876"/>
                </a:cubicBezTo>
                <a:cubicBezTo>
                  <a:pt x="175" y="890"/>
                  <a:pt x="223" y="892"/>
                  <a:pt x="264" y="912"/>
                </a:cubicBezTo>
                <a:cubicBezTo>
                  <a:pt x="357" y="959"/>
                  <a:pt x="246" y="918"/>
                  <a:pt x="336" y="948"/>
                </a:cubicBezTo>
                <a:cubicBezTo>
                  <a:pt x="360" y="940"/>
                  <a:pt x="391" y="933"/>
                  <a:pt x="408" y="912"/>
                </a:cubicBezTo>
                <a:cubicBezTo>
                  <a:pt x="455" y="854"/>
                  <a:pt x="377" y="890"/>
                  <a:pt x="456" y="864"/>
                </a:cubicBezTo>
                <a:cubicBezTo>
                  <a:pt x="520" y="767"/>
                  <a:pt x="704" y="691"/>
                  <a:pt x="804" y="624"/>
                </a:cubicBezTo>
                <a:cubicBezTo>
                  <a:pt x="833" y="605"/>
                  <a:pt x="911" y="518"/>
                  <a:pt x="924" y="480"/>
                </a:cubicBezTo>
                <a:cubicBezTo>
                  <a:pt x="928" y="468"/>
                  <a:pt x="927" y="453"/>
                  <a:pt x="936" y="444"/>
                </a:cubicBezTo>
                <a:cubicBezTo>
                  <a:pt x="956" y="424"/>
                  <a:pt x="1008" y="396"/>
                  <a:pt x="1008" y="396"/>
                </a:cubicBezTo>
                <a:cubicBezTo>
                  <a:pt x="1054" y="327"/>
                  <a:pt x="1046" y="307"/>
                  <a:pt x="1020" y="228"/>
                </a:cubicBezTo>
                <a:cubicBezTo>
                  <a:pt x="1033" y="161"/>
                  <a:pt x="1024" y="145"/>
                  <a:pt x="1080" y="108"/>
                </a:cubicBezTo>
                <a:cubicBezTo>
                  <a:pt x="1107" y="27"/>
                  <a:pt x="1069" y="104"/>
                  <a:pt x="1200" y="60"/>
                </a:cubicBezTo>
                <a:cubicBezTo>
                  <a:pt x="1238" y="47"/>
                  <a:pt x="1259" y="25"/>
                  <a:pt x="1284" y="0"/>
                </a:cubicBezTo>
              </a:path>
            </a:pathLst>
          </a:custGeom>
          <a:noFill/>
          <a:ln w="2032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17" name="任意多边形 42016"/>
          <p:cNvSpPr/>
          <p:nvPr/>
        </p:nvSpPr>
        <p:spPr>
          <a:xfrm>
            <a:off x="1162050" y="4306888"/>
            <a:ext cx="2038350" cy="1636712"/>
          </a:xfrm>
          <a:custGeom>
            <a:avLst/>
            <a:gdLst/>
            <a:ahLst/>
            <a:cxnLst/>
            <a:pathLst>
              <a:path w="1284" h="1008">
                <a:moveTo>
                  <a:pt x="0" y="1008"/>
                </a:moveTo>
                <a:cubicBezTo>
                  <a:pt x="8" y="984"/>
                  <a:pt x="3" y="950"/>
                  <a:pt x="24" y="936"/>
                </a:cubicBezTo>
                <a:cubicBezTo>
                  <a:pt x="60" y="912"/>
                  <a:pt x="96" y="900"/>
                  <a:pt x="132" y="876"/>
                </a:cubicBezTo>
                <a:cubicBezTo>
                  <a:pt x="175" y="890"/>
                  <a:pt x="223" y="892"/>
                  <a:pt x="264" y="912"/>
                </a:cubicBezTo>
                <a:cubicBezTo>
                  <a:pt x="357" y="959"/>
                  <a:pt x="246" y="918"/>
                  <a:pt x="336" y="948"/>
                </a:cubicBezTo>
                <a:cubicBezTo>
                  <a:pt x="360" y="940"/>
                  <a:pt x="391" y="933"/>
                  <a:pt x="408" y="912"/>
                </a:cubicBezTo>
                <a:cubicBezTo>
                  <a:pt x="455" y="854"/>
                  <a:pt x="377" y="890"/>
                  <a:pt x="456" y="864"/>
                </a:cubicBezTo>
                <a:cubicBezTo>
                  <a:pt x="520" y="767"/>
                  <a:pt x="704" y="691"/>
                  <a:pt x="804" y="624"/>
                </a:cubicBezTo>
                <a:cubicBezTo>
                  <a:pt x="833" y="605"/>
                  <a:pt x="911" y="518"/>
                  <a:pt x="924" y="480"/>
                </a:cubicBezTo>
                <a:cubicBezTo>
                  <a:pt x="928" y="468"/>
                  <a:pt x="927" y="453"/>
                  <a:pt x="936" y="444"/>
                </a:cubicBezTo>
                <a:cubicBezTo>
                  <a:pt x="956" y="424"/>
                  <a:pt x="1008" y="396"/>
                  <a:pt x="1008" y="396"/>
                </a:cubicBezTo>
                <a:cubicBezTo>
                  <a:pt x="1054" y="327"/>
                  <a:pt x="1046" y="307"/>
                  <a:pt x="1020" y="228"/>
                </a:cubicBezTo>
                <a:cubicBezTo>
                  <a:pt x="1033" y="161"/>
                  <a:pt x="1024" y="145"/>
                  <a:pt x="1080" y="108"/>
                </a:cubicBezTo>
                <a:cubicBezTo>
                  <a:pt x="1107" y="27"/>
                  <a:pt x="1069" y="104"/>
                  <a:pt x="1200" y="60"/>
                </a:cubicBezTo>
                <a:cubicBezTo>
                  <a:pt x="1238" y="47"/>
                  <a:pt x="1259" y="25"/>
                  <a:pt x="1284" y="0"/>
                </a:cubicBezTo>
              </a:path>
            </a:pathLst>
          </a:custGeom>
          <a:noFill/>
          <a:ln w="2032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18" name="任意多边形 42017"/>
          <p:cNvSpPr/>
          <p:nvPr/>
        </p:nvSpPr>
        <p:spPr>
          <a:xfrm>
            <a:off x="1162050" y="4306888"/>
            <a:ext cx="2038350" cy="1636712"/>
          </a:xfrm>
          <a:custGeom>
            <a:avLst/>
            <a:gdLst/>
            <a:ahLst/>
            <a:cxnLst/>
            <a:pathLst>
              <a:path w="1284" h="1008">
                <a:moveTo>
                  <a:pt x="0" y="1008"/>
                </a:moveTo>
                <a:cubicBezTo>
                  <a:pt x="8" y="984"/>
                  <a:pt x="3" y="950"/>
                  <a:pt x="24" y="936"/>
                </a:cubicBezTo>
                <a:cubicBezTo>
                  <a:pt x="60" y="912"/>
                  <a:pt x="96" y="900"/>
                  <a:pt x="132" y="876"/>
                </a:cubicBezTo>
                <a:cubicBezTo>
                  <a:pt x="175" y="890"/>
                  <a:pt x="223" y="892"/>
                  <a:pt x="264" y="912"/>
                </a:cubicBezTo>
                <a:cubicBezTo>
                  <a:pt x="357" y="959"/>
                  <a:pt x="246" y="918"/>
                  <a:pt x="336" y="948"/>
                </a:cubicBezTo>
                <a:cubicBezTo>
                  <a:pt x="360" y="940"/>
                  <a:pt x="391" y="933"/>
                  <a:pt x="408" y="912"/>
                </a:cubicBezTo>
                <a:cubicBezTo>
                  <a:pt x="455" y="854"/>
                  <a:pt x="377" y="890"/>
                  <a:pt x="456" y="864"/>
                </a:cubicBezTo>
                <a:cubicBezTo>
                  <a:pt x="520" y="767"/>
                  <a:pt x="704" y="691"/>
                  <a:pt x="804" y="624"/>
                </a:cubicBezTo>
                <a:cubicBezTo>
                  <a:pt x="833" y="605"/>
                  <a:pt x="911" y="518"/>
                  <a:pt x="924" y="480"/>
                </a:cubicBezTo>
                <a:cubicBezTo>
                  <a:pt x="928" y="468"/>
                  <a:pt x="927" y="453"/>
                  <a:pt x="936" y="444"/>
                </a:cubicBezTo>
                <a:cubicBezTo>
                  <a:pt x="956" y="424"/>
                  <a:pt x="1008" y="396"/>
                  <a:pt x="1008" y="396"/>
                </a:cubicBezTo>
                <a:cubicBezTo>
                  <a:pt x="1054" y="327"/>
                  <a:pt x="1046" y="307"/>
                  <a:pt x="1020" y="228"/>
                </a:cubicBezTo>
                <a:cubicBezTo>
                  <a:pt x="1033" y="161"/>
                  <a:pt x="1024" y="145"/>
                  <a:pt x="1080" y="108"/>
                </a:cubicBezTo>
                <a:cubicBezTo>
                  <a:pt x="1107" y="27"/>
                  <a:pt x="1069" y="104"/>
                  <a:pt x="1200" y="60"/>
                </a:cubicBezTo>
                <a:cubicBezTo>
                  <a:pt x="1238" y="47"/>
                  <a:pt x="1259" y="25"/>
                  <a:pt x="1284" y="0"/>
                </a:cubicBezTo>
              </a:path>
            </a:pathLst>
          </a:custGeom>
          <a:noFill/>
          <a:ln w="2032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19" name="任意多边形 42018"/>
          <p:cNvSpPr/>
          <p:nvPr/>
        </p:nvSpPr>
        <p:spPr>
          <a:xfrm>
            <a:off x="1162050" y="4306888"/>
            <a:ext cx="2038350" cy="1636712"/>
          </a:xfrm>
          <a:custGeom>
            <a:avLst/>
            <a:gdLst/>
            <a:ahLst/>
            <a:cxnLst/>
            <a:pathLst>
              <a:path w="1284" h="1008">
                <a:moveTo>
                  <a:pt x="0" y="1008"/>
                </a:moveTo>
                <a:cubicBezTo>
                  <a:pt x="8" y="984"/>
                  <a:pt x="3" y="950"/>
                  <a:pt x="24" y="936"/>
                </a:cubicBezTo>
                <a:cubicBezTo>
                  <a:pt x="60" y="912"/>
                  <a:pt x="96" y="900"/>
                  <a:pt x="132" y="876"/>
                </a:cubicBezTo>
                <a:cubicBezTo>
                  <a:pt x="175" y="890"/>
                  <a:pt x="223" y="892"/>
                  <a:pt x="264" y="912"/>
                </a:cubicBezTo>
                <a:cubicBezTo>
                  <a:pt x="357" y="959"/>
                  <a:pt x="246" y="918"/>
                  <a:pt x="336" y="948"/>
                </a:cubicBezTo>
                <a:cubicBezTo>
                  <a:pt x="360" y="940"/>
                  <a:pt x="391" y="933"/>
                  <a:pt x="408" y="912"/>
                </a:cubicBezTo>
                <a:cubicBezTo>
                  <a:pt x="455" y="854"/>
                  <a:pt x="377" y="890"/>
                  <a:pt x="456" y="864"/>
                </a:cubicBezTo>
                <a:cubicBezTo>
                  <a:pt x="520" y="767"/>
                  <a:pt x="704" y="691"/>
                  <a:pt x="804" y="624"/>
                </a:cubicBezTo>
                <a:cubicBezTo>
                  <a:pt x="833" y="605"/>
                  <a:pt x="911" y="518"/>
                  <a:pt x="924" y="480"/>
                </a:cubicBezTo>
                <a:cubicBezTo>
                  <a:pt x="928" y="468"/>
                  <a:pt x="927" y="453"/>
                  <a:pt x="936" y="444"/>
                </a:cubicBezTo>
                <a:cubicBezTo>
                  <a:pt x="956" y="424"/>
                  <a:pt x="1008" y="396"/>
                  <a:pt x="1008" y="396"/>
                </a:cubicBezTo>
                <a:cubicBezTo>
                  <a:pt x="1054" y="327"/>
                  <a:pt x="1046" y="307"/>
                  <a:pt x="1020" y="228"/>
                </a:cubicBezTo>
                <a:cubicBezTo>
                  <a:pt x="1033" y="161"/>
                  <a:pt x="1024" y="145"/>
                  <a:pt x="1080" y="108"/>
                </a:cubicBezTo>
                <a:cubicBezTo>
                  <a:pt x="1107" y="27"/>
                  <a:pt x="1069" y="104"/>
                  <a:pt x="1200" y="60"/>
                </a:cubicBezTo>
                <a:cubicBezTo>
                  <a:pt x="1238" y="47"/>
                  <a:pt x="1259" y="25"/>
                  <a:pt x="1284" y="0"/>
                </a:cubicBezTo>
              </a:path>
            </a:pathLst>
          </a:custGeom>
          <a:noFill/>
          <a:ln w="2032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20" name="任意多边形 42019"/>
          <p:cNvSpPr/>
          <p:nvPr/>
        </p:nvSpPr>
        <p:spPr>
          <a:xfrm>
            <a:off x="3124200" y="2438400"/>
            <a:ext cx="2192338" cy="1981200"/>
          </a:xfrm>
          <a:custGeom>
            <a:avLst/>
            <a:gdLst/>
            <a:ahLst/>
            <a:cxnLst/>
            <a:pathLst>
              <a:path w="1381" h="1248">
                <a:moveTo>
                  <a:pt x="1344" y="0"/>
                </a:moveTo>
                <a:cubicBezTo>
                  <a:pt x="1356" y="62"/>
                  <a:pt x="1381" y="108"/>
                  <a:pt x="1308" y="132"/>
                </a:cubicBezTo>
                <a:cubicBezTo>
                  <a:pt x="1261" y="116"/>
                  <a:pt x="1195" y="127"/>
                  <a:pt x="1152" y="156"/>
                </a:cubicBezTo>
                <a:cubicBezTo>
                  <a:pt x="1128" y="172"/>
                  <a:pt x="1080" y="204"/>
                  <a:pt x="1080" y="204"/>
                </a:cubicBezTo>
                <a:cubicBezTo>
                  <a:pt x="1076" y="216"/>
                  <a:pt x="1077" y="231"/>
                  <a:pt x="1068" y="240"/>
                </a:cubicBezTo>
                <a:cubicBezTo>
                  <a:pt x="1059" y="249"/>
                  <a:pt x="1043" y="246"/>
                  <a:pt x="1032" y="252"/>
                </a:cubicBezTo>
                <a:cubicBezTo>
                  <a:pt x="967" y="288"/>
                  <a:pt x="968" y="292"/>
                  <a:pt x="924" y="336"/>
                </a:cubicBezTo>
                <a:cubicBezTo>
                  <a:pt x="920" y="348"/>
                  <a:pt x="921" y="363"/>
                  <a:pt x="912" y="372"/>
                </a:cubicBezTo>
                <a:cubicBezTo>
                  <a:pt x="870" y="414"/>
                  <a:pt x="874" y="366"/>
                  <a:pt x="852" y="348"/>
                </a:cubicBezTo>
                <a:cubicBezTo>
                  <a:pt x="842" y="340"/>
                  <a:pt x="828" y="340"/>
                  <a:pt x="816" y="336"/>
                </a:cubicBezTo>
                <a:cubicBezTo>
                  <a:pt x="766" y="353"/>
                  <a:pt x="765" y="378"/>
                  <a:pt x="720" y="408"/>
                </a:cubicBezTo>
                <a:cubicBezTo>
                  <a:pt x="650" y="513"/>
                  <a:pt x="669" y="451"/>
                  <a:pt x="684" y="600"/>
                </a:cubicBezTo>
                <a:cubicBezTo>
                  <a:pt x="668" y="709"/>
                  <a:pt x="681" y="657"/>
                  <a:pt x="648" y="756"/>
                </a:cubicBezTo>
                <a:cubicBezTo>
                  <a:pt x="640" y="780"/>
                  <a:pt x="600" y="772"/>
                  <a:pt x="576" y="780"/>
                </a:cubicBezTo>
                <a:cubicBezTo>
                  <a:pt x="514" y="801"/>
                  <a:pt x="451" y="815"/>
                  <a:pt x="396" y="852"/>
                </a:cubicBezTo>
                <a:cubicBezTo>
                  <a:pt x="356" y="912"/>
                  <a:pt x="384" y="880"/>
                  <a:pt x="300" y="936"/>
                </a:cubicBezTo>
                <a:cubicBezTo>
                  <a:pt x="273" y="954"/>
                  <a:pt x="204" y="960"/>
                  <a:pt x="204" y="960"/>
                </a:cubicBezTo>
                <a:cubicBezTo>
                  <a:pt x="192" y="972"/>
                  <a:pt x="176" y="981"/>
                  <a:pt x="168" y="996"/>
                </a:cubicBezTo>
                <a:cubicBezTo>
                  <a:pt x="150" y="1029"/>
                  <a:pt x="153" y="1072"/>
                  <a:pt x="132" y="1104"/>
                </a:cubicBezTo>
                <a:cubicBezTo>
                  <a:pt x="116" y="1128"/>
                  <a:pt x="100" y="1152"/>
                  <a:pt x="84" y="1176"/>
                </a:cubicBezTo>
                <a:cubicBezTo>
                  <a:pt x="77" y="1187"/>
                  <a:pt x="59" y="1182"/>
                  <a:pt x="48" y="1188"/>
                </a:cubicBezTo>
                <a:cubicBezTo>
                  <a:pt x="35" y="1194"/>
                  <a:pt x="24" y="1204"/>
                  <a:pt x="12" y="1212"/>
                </a:cubicBezTo>
                <a:cubicBezTo>
                  <a:pt x="8" y="1224"/>
                  <a:pt x="0" y="1248"/>
                  <a:pt x="0" y="1248"/>
                </a:cubicBezTo>
              </a:path>
            </a:pathLst>
          </a:custGeom>
          <a:noFill/>
          <a:ln w="203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21" name="任意多边形 42020"/>
          <p:cNvSpPr/>
          <p:nvPr/>
        </p:nvSpPr>
        <p:spPr>
          <a:xfrm>
            <a:off x="3124200" y="2438400"/>
            <a:ext cx="2192338" cy="1981200"/>
          </a:xfrm>
          <a:custGeom>
            <a:avLst/>
            <a:gdLst/>
            <a:ahLst/>
            <a:cxnLst/>
            <a:pathLst>
              <a:path w="1381" h="1248">
                <a:moveTo>
                  <a:pt x="1344" y="0"/>
                </a:moveTo>
                <a:cubicBezTo>
                  <a:pt x="1356" y="62"/>
                  <a:pt x="1381" y="108"/>
                  <a:pt x="1308" y="132"/>
                </a:cubicBezTo>
                <a:cubicBezTo>
                  <a:pt x="1261" y="116"/>
                  <a:pt x="1195" y="127"/>
                  <a:pt x="1152" y="156"/>
                </a:cubicBezTo>
                <a:cubicBezTo>
                  <a:pt x="1128" y="172"/>
                  <a:pt x="1080" y="204"/>
                  <a:pt x="1080" y="204"/>
                </a:cubicBezTo>
                <a:cubicBezTo>
                  <a:pt x="1076" y="216"/>
                  <a:pt x="1077" y="231"/>
                  <a:pt x="1068" y="240"/>
                </a:cubicBezTo>
                <a:cubicBezTo>
                  <a:pt x="1059" y="249"/>
                  <a:pt x="1043" y="246"/>
                  <a:pt x="1032" y="252"/>
                </a:cubicBezTo>
                <a:cubicBezTo>
                  <a:pt x="967" y="288"/>
                  <a:pt x="968" y="292"/>
                  <a:pt x="924" y="336"/>
                </a:cubicBezTo>
                <a:cubicBezTo>
                  <a:pt x="920" y="348"/>
                  <a:pt x="921" y="363"/>
                  <a:pt x="912" y="372"/>
                </a:cubicBezTo>
                <a:cubicBezTo>
                  <a:pt x="870" y="414"/>
                  <a:pt x="874" y="366"/>
                  <a:pt x="852" y="348"/>
                </a:cubicBezTo>
                <a:cubicBezTo>
                  <a:pt x="842" y="340"/>
                  <a:pt x="828" y="340"/>
                  <a:pt x="816" y="336"/>
                </a:cubicBezTo>
                <a:cubicBezTo>
                  <a:pt x="766" y="353"/>
                  <a:pt x="765" y="378"/>
                  <a:pt x="720" y="408"/>
                </a:cubicBezTo>
                <a:cubicBezTo>
                  <a:pt x="650" y="513"/>
                  <a:pt x="669" y="451"/>
                  <a:pt x="684" y="600"/>
                </a:cubicBezTo>
                <a:cubicBezTo>
                  <a:pt x="668" y="709"/>
                  <a:pt x="681" y="657"/>
                  <a:pt x="648" y="756"/>
                </a:cubicBezTo>
                <a:cubicBezTo>
                  <a:pt x="640" y="780"/>
                  <a:pt x="600" y="772"/>
                  <a:pt x="576" y="780"/>
                </a:cubicBezTo>
                <a:cubicBezTo>
                  <a:pt x="514" y="801"/>
                  <a:pt x="451" y="815"/>
                  <a:pt x="396" y="852"/>
                </a:cubicBezTo>
                <a:cubicBezTo>
                  <a:pt x="356" y="912"/>
                  <a:pt x="384" y="880"/>
                  <a:pt x="300" y="936"/>
                </a:cubicBezTo>
                <a:cubicBezTo>
                  <a:pt x="273" y="954"/>
                  <a:pt x="204" y="960"/>
                  <a:pt x="204" y="960"/>
                </a:cubicBezTo>
                <a:cubicBezTo>
                  <a:pt x="192" y="972"/>
                  <a:pt x="176" y="981"/>
                  <a:pt x="168" y="996"/>
                </a:cubicBezTo>
                <a:cubicBezTo>
                  <a:pt x="150" y="1029"/>
                  <a:pt x="153" y="1072"/>
                  <a:pt x="132" y="1104"/>
                </a:cubicBezTo>
                <a:cubicBezTo>
                  <a:pt x="116" y="1128"/>
                  <a:pt x="100" y="1152"/>
                  <a:pt x="84" y="1176"/>
                </a:cubicBezTo>
                <a:cubicBezTo>
                  <a:pt x="77" y="1187"/>
                  <a:pt x="59" y="1182"/>
                  <a:pt x="48" y="1188"/>
                </a:cubicBezTo>
                <a:cubicBezTo>
                  <a:pt x="35" y="1194"/>
                  <a:pt x="24" y="1204"/>
                  <a:pt x="12" y="1212"/>
                </a:cubicBezTo>
                <a:cubicBezTo>
                  <a:pt x="8" y="1224"/>
                  <a:pt x="0" y="1248"/>
                  <a:pt x="0" y="1248"/>
                </a:cubicBezTo>
              </a:path>
            </a:pathLst>
          </a:custGeom>
          <a:noFill/>
          <a:ln w="2032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22" name="任意多边形 42021"/>
          <p:cNvSpPr/>
          <p:nvPr/>
        </p:nvSpPr>
        <p:spPr>
          <a:xfrm>
            <a:off x="3124200" y="2438400"/>
            <a:ext cx="2192338" cy="1981200"/>
          </a:xfrm>
          <a:custGeom>
            <a:avLst/>
            <a:gdLst/>
            <a:ahLst/>
            <a:cxnLst/>
            <a:pathLst>
              <a:path w="1381" h="1248">
                <a:moveTo>
                  <a:pt x="1344" y="0"/>
                </a:moveTo>
                <a:cubicBezTo>
                  <a:pt x="1356" y="62"/>
                  <a:pt x="1381" y="108"/>
                  <a:pt x="1308" y="132"/>
                </a:cubicBezTo>
                <a:cubicBezTo>
                  <a:pt x="1261" y="116"/>
                  <a:pt x="1195" y="127"/>
                  <a:pt x="1152" y="156"/>
                </a:cubicBezTo>
                <a:cubicBezTo>
                  <a:pt x="1128" y="172"/>
                  <a:pt x="1080" y="204"/>
                  <a:pt x="1080" y="204"/>
                </a:cubicBezTo>
                <a:cubicBezTo>
                  <a:pt x="1076" y="216"/>
                  <a:pt x="1077" y="231"/>
                  <a:pt x="1068" y="240"/>
                </a:cubicBezTo>
                <a:cubicBezTo>
                  <a:pt x="1059" y="249"/>
                  <a:pt x="1043" y="246"/>
                  <a:pt x="1032" y="252"/>
                </a:cubicBezTo>
                <a:cubicBezTo>
                  <a:pt x="967" y="288"/>
                  <a:pt x="968" y="292"/>
                  <a:pt x="924" y="336"/>
                </a:cubicBezTo>
                <a:cubicBezTo>
                  <a:pt x="920" y="348"/>
                  <a:pt x="921" y="363"/>
                  <a:pt x="912" y="372"/>
                </a:cubicBezTo>
                <a:cubicBezTo>
                  <a:pt x="870" y="414"/>
                  <a:pt x="874" y="366"/>
                  <a:pt x="852" y="348"/>
                </a:cubicBezTo>
                <a:cubicBezTo>
                  <a:pt x="842" y="340"/>
                  <a:pt x="828" y="340"/>
                  <a:pt x="816" y="336"/>
                </a:cubicBezTo>
                <a:cubicBezTo>
                  <a:pt x="766" y="353"/>
                  <a:pt x="765" y="378"/>
                  <a:pt x="720" y="408"/>
                </a:cubicBezTo>
                <a:cubicBezTo>
                  <a:pt x="650" y="513"/>
                  <a:pt x="669" y="451"/>
                  <a:pt x="684" y="600"/>
                </a:cubicBezTo>
                <a:cubicBezTo>
                  <a:pt x="668" y="709"/>
                  <a:pt x="681" y="657"/>
                  <a:pt x="648" y="756"/>
                </a:cubicBezTo>
                <a:cubicBezTo>
                  <a:pt x="640" y="780"/>
                  <a:pt x="600" y="772"/>
                  <a:pt x="576" y="780"/>
                </a:cubicBezTo>
                <a:cubicBezTo>
                  <a:pt x="514" y="801"/>
                  <a:pt x="451" y="815"/>
                  <a:pt x="396" y="852"/>
                </a:cubicBezTo>
                <a:cubicBezTo>
                  <a:pt x="356" y="912"/>
                  <a:pt x="384" y="880"/>
                  <a:pt x="300" y="936"/>
                </a:cubicBezTo>
                <a:cubicBezTo>
                  <a:pt x="273" y="954"/>
                  <a:pt x="204" y="960"/>
                  <a:pt x="204" y="960"/>
                </a:cubicBezTo>
                <a:cubicBezTo>
                  <a:pt x="192" y="972"/>
                  <a:pt x="176" y="981"/>
                  <a:pt x="168" y="996"/>
                </a:cubicBezTo>
                <a:cubicBezTo>
                  <a:pt x="150" y="1029"/>
                  <a:pt x="153" y="1072"/>
                  <a:pt x="132" y="1104"/>
                </a:cubicBezTo>
                <a:cubicBezTo>
                  <a:pt x="116" y="1128"/>
                  <a:pt x="100" y="1152"/>
                  <a:pt x="84" y="1176"/>
                </a:cubicBezTo>
                <a:cubicBezTo>
                  <a:pt x="77" y="1187"/>
                  <a:pt x="59" y="1182"/>
                  <a:pt x="48" y="1188"/>
                </a:cubicBezTo>
                <a:cubicBezTo>
                  <a:pt x="35" y="1194"/>
                  <a:pt x="24" y="1204"/>
                  <a:pt x="12" y="1212"/>
                </a:cubicBezTo>
                <a:cubicBezTo>
                  <a:pt x="8" y="1224"/>
                  <a:pt x="0" y="1248"/>
                  <a:pt x="0" y="1248"/>
                </a:cubicBezTo>
              </a:path>
            </a:pathLst>
          </a:custGeom>
          <a:noFill/>
          <a:ln w="203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23" name="任意多边形 42022"/>
          <p:cNvSpPr/>
          <p:nvPr/>
        </p:nvSpPr>
        <p:spPr>
          <a:xfrm>
            <a:off x="3124200" y="2438400"/>
            <a:ext cx="2192338" cy="1981200"/>
          </a:xfrm>
          <a:custGeom>
            <a:avLst/>
            <a:gdLst/>
            <a:ahLst/>
            <a:cxnLst/>
            <a:pathLst>
              <a:path w="1381" h="1248">
                <a:moveTo>
                  <a:pt x="1344" y="0"/>
                </a:moveTo>
                <a:cubicBezTo>
                  <a:pt x="1356" y="62"/>
                  <a:pt x="1381" y="108"/>
                  <a:pt x="1308" y="132"/>
                </a:cubicBezTo>
                <a:cubicBezTo>
                  <a:pt x="1261" y="116"/>
                  <a:pt x="1195" y="127"/>
                  <a:pt x="1152" y="156"/>
                </a:cubicBezTo>
                <a:cubicBezTo>
                  <a:pt x="1128" y="172"/>
                  <a:pt x="1080" y="204"/>
                  <a:pt x="1080" y="204"/>
                </a:cubicBezTo>
                <a:cubicBezTo>
                  <a:pt x="1076" y="216"/>
                  <a:pt x="1077" y="231"/>
                  <a:pt x="1068" y="240"/>
                </a:cubicBezTo>
                <a:cubicBezTo>
                  <a:pt x="1059" y="249"/>
                  <a:pt x="1043" y="246"/>
                  <a:pt x="1032" y="252"/>
                </a:cubicBezTo>
                <a:cubicBezTo>
                  <a:pt x="967" y="288"/>
                  <a:pt x="968" y="292"/>
                  <a:pt x="924" y="336"/>
                </a:cubicBezTo>
                <a:cubicBezTo>
                  <a:pt x="920" y="348"/>
                  <a:pt x="921" y="363"/>
                  <a:pt x="912" y="372"/>
                </a:cubicBezTo>
                <a:cubicBezTo>
                  <a:pt x="870" y="414"/>
                  <a:pt x="874" y="366"/>
                  <a:pt x="852" y="348"/>
                </a:cubicBezTo>
                <a:cubicBezTo>
                  <a:pt x="842" y="340"/>
                  <a:pt x="828" y="340"/>
                  <a:pt x="816" y="336"/>
                </a:cubicBezTo>
                <a:cubicBezTo>
                  <a:pt x="766" y="353"/>
                  <a:pt x="765" y="378"/>
                  <a:pt x="720" y="408"/>
                </a:cubicBezTo>
                <a:cubicBezTo>
                  <a:pt x="650" y="513"/>
                  <a:pt x="669" y="451"/>
                  <a:pt x="684" y="600"/>
                </a:cubicBezTo>
                <a:cubicBezTo>
                  <a:pt x="668" y="709"/>
                  <a:pt x="681" y="657"/>
                  <a:pt x="648" y="756"/>
                </a:cubicBezTo>
                <a:cubicBezTo>
                  <a:pt x="640" y="780"/>
                  <a:pt x="600" y="772"/>
                  <a:pt x="576" y="780"/>
                </a:cubicBezTo>
                <a:cubicBezTo>
                  <a:pt x="514" y="801"/>
                  <a:pt x="451" y="815"/>
                  <a:pt x="396" y="852"/>
                </a:cubicBezTo>
                <a:cubicBezTo>
                  <a:pt x="356" y="912"/>
                  <a:pt x="384" y="880"/>
                  <a:pt x="300" y="936"/>
                </a:cubicBezTo>
                <a:cubicBezTo>
                  <a:pt x="273" y="954"/>
                  <a:pt x="204" y="960"/>
                  <a:pt x="204" y="960"/>
                </a:cubicBezTo>
                <a:cubicBezTo>
                  <a:pt x="192" y="972"/>
                  <a:pt x="176" y="981"/>
                  <a:pt x="168" y="996"/>
                </a:cubicBezTo>
                <a:cubicBezTo>
                  <a:pt x="150" y="1029"/>
                  <a:pt x="153" y="1072"/>
                  <a:pt x="132" y="1104"/>
                </a:cubicBezTo>
                <a:cubicBezTo>
                  <a:pt x="116" y="1128"/>
                  <a:pt x="100" y="1152"/>
                  <a:pt x="84" y="1176"/>
                </a:cubicBezTo>
                <a:cubicBezTo>
                  <a:pt x="77" y="1187"/>
                  <a:pt x="59" y="1182"/>
                  <a:pt x="48" y="1188"/>
                </a:cubicBezTo>
                <a:cubicBezTo>
                  <a:pt x="35" y="1194"/>
                  <a:pt x="24" y="1204"/>
                  <a:pt x="12" y="1212"/>
                </a:cubicBezTo>
                <a:cubicBezTo>
                  <a:pt x="8" y="1224"/>
                  <a:pt x="0" y="1248"/>
                  <a:pt x="0" y="1248"/>
                </a:cubicBezTo>
              </a:path>
            </a:pathLst>
          </a:custGeom>
          <a:noFill/>
          <a:ln w="2032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24" name="任意多边形 42023"/>
          <p:cNvSpPr/>
          <p:nvPr/>
        </p:nvSpPr>
        <p:spPr>
          <a:xfrm>
            <a:off x="5276850" y="381000"/>
            <a:ext cx="3257550" cy="2057400"/>
          </a:xfrm>
          <a:custGeom>
            <a:avLst/>
            <a:gdLst/>
            <a:ahLst/>
            <a:cxnLst/>
            <a:pathLst>
              <a:path w="2052" h="1296">
                <a:moveTo>
                  <a:pt x="2052" y="552"/>
                </a:moveTo>
                <a:cubicBezTo>
                  <a:pt x="1994" y="545"/>
                  <a:pt x="1903" y="546"/>
                  <a:pt x="1848" y="516"/>
                </a:cubicBezTo>
                <a:cubicBezTo>
                  <a:pt x="1724" y="447"/>
                  <a:pt x="1821" y="483"/>
                  <a:pt x="1740" y="456"/>
                </a:cubicBezTo>
                <a:cubicBezTo>
                  <a:pt x="1723" y="404"/>
                  <a:pt x="1690" y="361"/>
                  <a:pt x="1668" y="312"/>
                </a:cubicBezTo>
                <a:cubicBezTo>
                  <a:pt x="1643" y="255"/>
                  <a:pt x="1633" y="192"/>
                  <a:pt x="1620" y="132"/>
                </a:cubicBezTo>
                <a:cubicBezTo>
                  <a:pt x="1612" y="97"/>
                  <a:pt x="1603" y="37"/>
                  <a:pt x="1572" y="12"/>
                </a:cubicBezTo>
                <a:cubicBezTo>
                  <a:pt x="1562" y="4"/>
                  <a:pt x="1548" y="4"/>
                  <a:pt x="1536" y="0"/>
                </a:cubicBezTo>
                <a:cubicBezTo>
                  <a:pt x="1516" y="4"/>
                  <a:pt x="1493" y="1"/>
                  <a:pt x="1476" y="12"/>
                </a:cubicBezTo>
                <a:cubicBezTo>
                  <a:pt x="1465" y="19"/>
                  <a:pt x="1470" y="37"/>
                  <a:pt x="1464" y="48"/>
                </a:cubicBezTo>
                <a:cubicBezTo>
                  <a:pt x="1458" y="61"/>
                  <a:pt x="1449" y="73"/>
                  <a:pt x="1440" y="84"/>
                </a:cubicBezTo>
                <a:cubicBezTo>
                  <a:pt x="1409" y="121"/>
                  <a:pt x="1377" y="141"/>
                  <a:pt x="1332" y="156"/>
                </a:cubicBezTo>
                <a:cubicBezTo>
                  <a:pt x="1258" y="107"/>
                  <a:pt x="1245" y="122"/>
                  <a:pt x="1140" y="132"/>
                </a:cubicBezTo>
                <a:cubicBezTo>
                  <a:pt x="986" y="123"/>
                  <a:pt x="904" y="110"/>
                  <a:pt x="756" y="132"/>
                </a:cubicBezTo>
                <a:cubicBezTo>
                  <a:pt x="688" y="142"/>
                  <a:pt x="631" y="187"/>
                  <a:pt x="564" y="204"/>
                </a:cubicBezTo>
                <a:cubicBezTo>
                  <a:pt x="519" y="234"/>
                  <a:pt x="518" y="259"/>
                  <a:pt x="468" y="276"/>
                </a:cubicBezTo>
                <a:cubicBezTo>
                  <a:pt x="451" y="328"/>
                  <a:pt x="450" y="342"/>
                  <a:pt x="396" y="360"/>
                </a:cubicBezTo>
                <a:cubicBezTo>
                  <a:pt x="380" y="384"/>
                  <a:pt x="357" y="405"/>
                  <a:pt x="348" y="432"/>
                </a:cubicBezTo>
                <a:cubicBezTo>
                  <a:pt x="340" y="456"/>
                  <a:pt x="342" y="486"/>
                  <a:pt x="324" y="504"/>
                </a:cubicBezTo>
                <a:cubicBezTo>
                  <a:pt x="293" y="535"/>
                  <a:pt x="221" y="611"/>
                  <a:pt x="204" y="648"/>
                </a:cubicBezTo>
                <a:cubicBezTo>
                  <a:pt x="172" y="720"/>
                  <a:pt x="164" y="798"/>
                  <a:pt x="120" y="864"/>
                </a:cubicBezTo>
                <a:cubicBezTo>
                  <a:pt x="95" y="1011"/>
                  <a:pt x="0" y="1145"/>
                  <a:pt x="0" y="1296"/>
                </a:cubicBezTo>
              </a:path>
            </a:pathLst>
          </a:custGeom>
          <a:noFill/>
          <a:ln w="200025" cap="flat" cmpd="sng">
            <a:solidFill>
              <a:srgbClr val="FF33CC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25" name="任意多边形 42024"/>
          <p:cNvSpPr/>
          <p:nvPr/>
        </p:nvSpPr>
        <p:spPr>
          <a:xfrm>
            <a:off x="5276850" y="381000"/>
            <a:ext cx="3257550" cy="2057400"/>
          </a:xfrm>
          <a:custGeom>
            <a:avLst/>
            <a:gdLst/>
            <a:ahLst/>
            <a:cxnLst/>
            <a:pathLst>
              <a:path w="2052" h="1296">
                <a:moveTo>
                  <a:pt x="2052" y="552"/>
                </a:moveTo>
                <a:cubicBezTo>
                  <a:pt x="1994" y="545"/>
                  <a:pt x="1903" y="546"/>
                  <a:pt x="1848" y="516"/>
                </a:cubicBezTo>
                <a:cubicBezTo>
                  <a:pt x="1724" y="447"/>
                  <a:pt x="1821" y="483"/>
                  <a:pt x="1740" y="456"/>
                </a:cubicBezTo>
                <a:cubicBezTo>
                  <a:pt x="1723" y="404"/>
                  <a:pt x="1690" y="361"/>
                  <a:pt x="1668" y="312"/>
                </a:cubicBezTo>
                <a:cubicBezTo>
                  <a:pt x="1643" y="255"/>
                  <a:pt x="1633" y="192"/>
                  <a:pt x="1620" y="132"/>
                </a:cubicBezTo>
                <a:cubicBezTo>
                  <a:pt x="1612" y="97"/>
                  <a:pt x="1603" y="37"/>
                  <a:pt x="1572" y="12"/>
                </a:cubicBezTo>
                <a:cubicBezTo>
                  <a:pt x="1562" y="4"/>
                  <a:pt x="1548" y="4"/>
                  <a:pt x="1536" y="0"/>
                </a:cubicBezTo>
                <a:cubicBezTo>
                  <a:pt x="1516" y="4"/>
                  <a:pt x="1493" y="1"/>
                  <a:pt x="1476" y="12"/>
                </a:cubicBezTo>
                <a:cubicBezTo>
                  <a:pt x="1465" y="19"/>
                  <a:pt x="1470" y="37"/>
                  <a:pt x="1464" y="48"/>
                </a:cubicBezTo>
                <a:cubicBezTo>
                  <a:pt x="1458" y="61"/>
                  <a:pt x="1449" y="73"/>
                  <a:pt x="1440" y="84"/>
                </a:cubicBezTo>
                <a:cubicBezTo>
                  <a:pt x="1409" y="121"/>
                  <a:pt x="1377" y="141"/>
                  <a:pt x="1332" y="156"/>
                </a:cubicBezTo>
                <a:cubicBezTo>
                  <a:pt x="1258" y="107"/>
                  <a:pt x="1245" y="122"/>
                  <a:pt x="1140" y="132"/>
                </a:cubicBezTo>
                <a:cubicBezTo>
                  <a:pt x="986" y="123"/>
                  <a:pt x="904" y="110"/>
                  <a:pt x="756" y="132"/>
                </a:cubicBezTo>
                <a:cubicBezTo>
                  <a:pt x="688" y="142"/>
                  <a:pt x="631" y="187"/>
                  <a:pt x="564" y="204"/>
                </a:cubicBezTo>
                <a:cubicBezTo>
                  <a:pt x="519" y="234"/>
                  <a:pt x="518" y="259"/>
                  <a:pt x="468" y="276"/>
                </a:cubicBezTo>
                <a:cubicBezTo>
                  <a:pt x="451" y="328"/>
                  <a:pt x="450" y="342"/>
                  <a:pt x="396" y="360"/>
                </a:cubicBezTo>
                <a:cubicBezTo>
                  <a:pt x="380" y="384"/>
                  <a:pt x="357" y="405"/>
                  <a:pt x="348" y="432"/>
                </a:cubicBezTo>
                <a:cubicBezTo>
                  <a:pt x="340" y="456"/>
                  <a:pt x="342" y="486"/>
                  <a:pt x="324" y="504"/>
                </a:cubicBezTo>
                <a:cubicBezTo>
                  <a:pt x="293" y="535"/>
                  <a:pt x="221" y="611"/>
                  <a:pt x="204" y="648"/>
                </a:cubicBezTo>
                <a:cubicBezTo>
                  <a:pt x="172" y="720"/>
                  <a:pt x="164" y="798"/>
                  <a:pt x="120" y="864"/>
                </a:cubicBezTo>
                <a:cubicBezTo>
                  <a:pt x="95" y="1011"/>
                  <a:pt x="0" y="1145"/>
                  <a:pt x="0" y="1296"/>
                </a:cubicBezTo>
              </a:path>
            </a:pathLst>
          </a:custGeom>
          <a:noFill/>
          <a:ln w="2000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26" name="任意多边形 42025"/>
          <p:cNvSpPr/>
          <p:nvPr/>
        </p:nvSpPr>
        <p:spPr>
          <a:xfrm>
            <a:off x="5276850" y="381000"/>
            <a:ext cx="3257550" cy="2057400"/>
          </a:xfrm>
          <a:custGeom>
            <a:avLst/>
            <a:gdLst/>
            <a:ahLst/>
            <a:cxnLst/>
            <a:pathLst>
              <a:path w="2052" h="1296">
                <a:moveTo>
                  <a:pt x="2052" y="552"/>
                </a:moveTo>
                <a:cubicBezTo>
                  <a:pt x="1994" y="545"/>
                  <a:pt x="1903" y="546"/>
                  <a:pt x="1848" y="516"/>
                </a:cubicBezTo>
                <a:cubicBezTo>
                  <a:pt x="1724" y="447"/>
                  <a:pt x="1821" y="483"/>
                  <a:pt x="1740" y="456"/>
                </a:cubicBezTo>
                <a:cubicBezTo>
                  <a:pt x="1723" y="404"/>
                  <a:pt x="1690" y="361"/>
                  <a:pt x="1668" y="312"/>
                </a:cubicBezTo>
                <a:cubicBezTo>
                  <a:pt x="1643" y="255"/>
                  <a:pt x="1633" y="192"/>
                  <a:pt x="1620" y="132"/>
                </a:cubicBezTo>
                <a:cubicBezTo>
                  <a:pt x="1612" y="97"/>
                  <a:pt x="1603" y="37"/>
                  <a:pt x="1572" y="12"/>
                </a:cubicBezTo>
                <a:cubicBezTo>
                  <a:pt x="1562" y="4"/>
                  <a:pt x="1548" y="4"/>
                  <a:pt x="1536" y="0"/>
                </a:cubicBezTo>
                <a:cubicBezTo>
                  <a:pt x="1516" y="4"/>
                  <a:pt x="1493" y="1"/>
                  <a:pt x="1476" y="12"/>
                </a:cubicBezTo>
                <a:cubicBezTo>
                  <a:pt x="1465" y="19"/>
                  <a:pt x="1470" y="37"/>
                  <a:pt x="1464" y="48"/>
                </a:cubicBezTo>
                <a:cubicBezTo>
                  <a:pt x="1458" y="61"/>
                  <a:pt x="1449" y="73"/>
                  <a:pt x="1440" y="84"/>
                </a:cubicBezTo>
                <a:cubicBezTo>
                  <a:pt x="1409" y="121"/>
                  <a:pt x="1377" y="141"/>
                  <a:pt x="1332" y="156"/>
                </a:cubicBezTo>
                <a:cubicBezTo>
                  <a:pt x="1258" y="107"/>
                  <a:pt x="1245" y="122"/>
                  <a:pt x="1140" y="132"/>
                </a:cubicBezTo>
                <a:cubicBezTo>
                  <a:pt x="986" y="123"/>
                  <a:pt x="904" y="110"/>
                  <a:pt x="756" y="132"/>
                </a:cubicBezTo>
                <a:cubicBezTo>
                  <a:pt x="688" y="142"/>
                  <a:pt x="631" y="187"/>
                  <a:pt x="564" y="204"/>
                </a:cubicBezTo>
                <a:cubicBezTo>
                  <a:pt x="519" y="234"/>
                  <a:pt x="518" y="259"/>
                  <a:pt x="468" y="276"/>
                </a:cubicBezTo>
                <a:cubicBezTo>
                  <a:pt x="451" y="328"/>
                  <a:pt x="450" y="342"/>
                  <a:pt x="396" y="360"/>
                </a:cubicBezTo>
                <a:cubicBezTo>
                  <a:pt x="380" y="384"/>
                  <a:pt x="357" y="405"/>
                  <a:pt x="348" y="432"/>
                </a:cubicBezTo>
                <a:cubicBezTo>
                  <a:pt x="340" y="456"/>
                  <a:pt x="342" y="486"/>
                  <a:pt x="324" y="504"/>
                </a:cubicBezTo>
                <a:cubicBezTo>
                  <a:pt x="293" y="535"/>
                  <a:pt x="221" y="611"/>
                  <a:pt x="204" y="648"/>
                </a:cubicBezTo>
                <a:cubicBezTo>
                  <a:pt x="172" y="720"/>
                  <a:pt x="164" y="798"/>
                  <a:pt x="120" y="864"/>
                </a:cubicBezTo>
                <a:cubicBezTo>
                  <a:pt x="95" y="1011"/>
                  <a:pt x="0" y="1145"/>
                  <a:pt x="0" y="1296"/>
                </a:cubicBezTo>
              </a:path>
            </a:pathLst>
          </a:custGeom>
          <a:noFill/>
          <a:ln w="200025" cap="flat" cmpd="sng">
            <a:solidFill>
              <a:srgbClr val="FF33CC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27" name="任意多边形 42026"/>
          <p:cNvSpPr/>
          <p:nvPr/>
        </p:nvSpPr>
        <p:spPr>
          <a:xfrm>
            <a:off x="5276850" y="381000"/>
            <a:ext cx="3257550" cy="2057400"/>
          </a:xfrm>
          <a:custGeom>
            <a:avLst/>
            <a:gdLst/>
            <a:ahLst/>
            <a:cxnLst/>
            <a:pathLst>
              <a:path w="2052" h="1296">
                <a:moveTo>
                  <a:pt x="2052" y="552"/>
                </a:moveTo>
                <a:cubicBezTo>
                  <a:pt x="1994" y="545"/>
                  <a:pt x="1903" y="546"/>
                  <a:pt x="1848" y="516"/>
                </a:cubicBezTo>
                <a:cubicBezTo>
                  <a:pt x="1724" y="447"/>
                  <a:pt x="1821" y="483"/>
                  <a:pt x="1740" y="456"/>
                </a:cubicBezTo>
                <a:cubicBezTo>
                  <a:pt x="1723" y="404"/>
                  <a:pt x="1690" y="361"/>
                  <a:pt x="1668" y="312"/>
                </a:cubicBezTo>
                <a:cubicBezTo>
                  <a:pt x="1643" y="255"/>
                  <a:pt x="1633" y="192"/>
                  <a:pt x="1620" y="132"/>
                </a:cubicBezTo>
                <a:cubicBezTo>
                  <a:pt x="1612" y="97"/>
                  <a:pt x="1603" y="37"/>
                  <a:pt x="1572" y="12"/>
                </a:cubicBezTo>
                <a:cubicBezTo>
                  <a:pt x="1562" y="4"/>
                  <a:pt x="1548" y="4"/>
                  <a:pt x="1536" y="0"/>
                </a:cubicBezTo>
                <a:cubicBezTo>
                  <a:pt x="1516" y="4"/>
                  <a:pt x="1493" y="1"/>
                  <a:pt x="1476" y="12"/>
                </a:cubicBezTo>
                <a:cubicBezTo>
                  <a:pt x="1465" y="19"/>
                  <a:pt x="1470" y="37"/>
                  <a:pt x="1464" y="48"/>
                </a:cubicBezTo>
                <a:cubicBezTo>
                  <a:pt x="1458" y="61"/>
                  <a:pt x="1449" y="73"/>
                  <a:pt x="1440" y="84"/>
                </a:cubicBezTo>
                <a:cubicBezTo>
                  <a:pt x="1409" y="121"/>
                  <a:pt x="1377" y="141"/>
                  <a:pt x="1332" y="156"/>
                </a:cubicBezTo>
                <a:cubicBezTo>
                  <a:pt x="1258" y="107"/>
                  <a:pt x="1245" y="122"/>
                  <a:pt x="1140" y="132"/>
                </a:cubicBezTo>
                <a:cubicBezTo>
                  <a:pt x="986" y="123"/>
                  <a:pt x="904" y="110"/>
                  <a:pt x="756" y="132"/>
                </a:cubicBezTo>
                <a:cubicBezTo>
                  <a:pt x="688" y="142"/>
                  <a:pt x="631" y="187"/>
                  <a:pt x="564" y="204"/>
                </a:cubicBezTo>
                <a:cubicBezTo>
                  <a:pt x="519" y="234"/>
                  <a:pt x="518" y="259"/>
                  <a:pt x="468" y="276"/>
                </a:cubicBezTo>
                <a:cubicBezTo>
                  <a:pt x="451" y="328"/>
                  <a:pt x="450" y="342"/>
                  <a:pt x="396" y="360"/>
                </a:cubicBezTo>
                <a:cubicBezTo>
                  <a:pt x="380" y="384"/>
                  <a:pt x="357" y="405"/>
                  <a:pt x="348" y="432"/>
                </a:cubicBezTo>
                <a:cubicBezTo>
                  <a:pt x="340" y="456"/>
                  <a:pt x="342" y="486"/>
                  <a:pt x="324" y="504"/>
                </a:cubicBezTo>
                <a:cubicBezTo>
                  <a:pt x="293" y="535"/>
                  <a:pt x="221" y="611"/>
                  <a:pt x="204" y="648"/>
                </a:cubicBezTo>
                <a:cubicBezTo>
                  <a:pt x="172" y="720"/>
                  <a:pt x="164" y="798"/>
                  <a:pt x="120" y="864"/>
                </a:cubicBezTo>
                <a:cubicBezTo>
                  <a:pt x="95" y="1011"/>
                  <a:pt x="0" y="1145"/>
                  <a:pt x="0" y="1296"/>
                </a:cubicBezTo>
              </a:path>
            </a:pathLst>
          </a:custGeom>
          <a:noFill/>
          <a:ln w="2000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28" name="任意多边形 42027"/>
          <p:cNvSpPr/>
          <p:nvPr/>
        </p:nvSpPr>
        <p:spPr>
          <a:xfrm>
            <a:off x="5276850" y="381000"/>
            <a:ext cx="3257550" cy="2057400"/>
          </a:xfrm>
          <a:custGeom>
            <a:avLst/>
            <a:gdLst/>
            <a:ahLst/>
            <a:cxnLst/>
            <a:pathLst>
              <a:path w="2052" h="1296">
                <a:moveTo>
                  <a:pt x="2052" y="552"/>
                </a:moveTo>
                <a:cubicBezTo>
                  <a:pt x="1994" y="545"/>
                  <a:pt x="1903" y="546"/>
                  <a:pt x="1848" y="516"/>
                </a:cubicBezTo>
                <a:cubicBezTo>
                  <a:pt x="1724" y="447"/>
                  <a:pt x="1821" y="483"/>
                  <a:pt x="1740" y="456"/>
                </a:cubicBezTo>
                <a:cubicBezTo>
                  <a:pt x="1723" y="404"/>
                  <a:pt x="1690" y="361"/>
                  <a:pt x="1668" y="312"/>
                </a:cubicBezTo>
                <a:cubicBezTo>
                  <a:pt x="1643" y="255"/>
                  <a:pt x="1633" y="192"/>
                  <a:pt x="1620" y="132"/>
                </a:cubicBezTo>
                <a:cubicBezTo>
                  <a:pt x="1612" y="97"/>
                  <a:pt x="1603" y="37"/>
                  <a:pt x="1572" y="12"/>
                </a:cubicBezTo>
                <a:cubicBezTo>
                  <a:pt x="1562" y="4"/>
                  <a:pt x="1548" y="4"/>
                  <a:pt x="1536" y="0"/>
                </a:cubicBezTo>
                <a:cubicBezTo>
                  <a:pt x="1516" y="4"/>
                  <a:pt x="1493" y="1"/>
                  <a:pt x="1476" y="12"/>
                </a:cubicBezTo>
                <a:cubicBezTo>
                  <a:pt x="1465" y="19"/>
                  <a:pt x="1470" y="37"/>
                  <a:pt x="1464" y="48"/>
                </a:cubicBezTo>
                <a:cubicBezTo>
                  <a:pt x="1458" y="61"/>
                  <a:pt x="1449" y="73"/>
                  <a:pt x="1440" y="84"/>
                </a:cubicBezTo>
                <a:cubicBezTo>
                  <a:pt x="1409" y="121"/>
                  <a:pt x="1377" y="141"/>
                  <a:pt x="1332" y="156"/>
                </a:cubicBezTo>
                <a:cubicBezTo>
                  <a:pt x="1258" y="107"/>
                  <a:pt x="1245" y="122"/>
                  <a:pt x="1140" y="132"/>
                </a:cubicBezTo>
                <a:cubicBezTo>
                  <a:pt x="986" y="123"/>
                  <a:pt x="904" y="110"/>
                  <a:pt x="756" y="132"/>
                </a:cubicBezTo>
                <a:cubicBezTo>
                  <a:pt x="688" y="142"/>
                  <a:pt x="631" y="187"/>
                  <a:pt x="564" y="204"/>
                </a:cubicBezTo>
                <a:cubicBezTo>
                  <a:pt x="519" y="234"/>
                  <a:pt x="518" y="259"/>
                  <a:pt x="468" y="276"/>
                </a:cubicBezTo>
                <a:cubicBezTo>
                  <a:pt x="451" y="328"/>
                  <a:pt x="450" y="342"/>
                  <a:pt x="396" y="360"/>
                </a:cubicBezTo>
                <a:cubicBezTo>
                  <a:pt x="380" y="384"/>
                  <a:pt x="357" y="405"/>
                  <a:pt x="348" y="432"/>
                </a:cubicBezTo>
                <a:cubicBezTo>
                  <a:pt x="340" y="456"/>
                  <a:pt x="342" y="486"/>
                  <a:pt x="324" y="504"/>
                </a:cubicBezTo>
                <a:cubicBezTo>
                  <a:pt x="293" y="535"/>
                  <a:pt x="221" y="611"/>
                  <a:pt x="204" y="648"/>
                </a:cubicBezTo>
                <a:cubicBezTo>
                  <a:pt x="172" y="720"/>
                  <a:pt x="164" y="798"/>
                  <a:pt x="120" y="864"/>
                </a:cubicBezTo>
                <a:cubicBezTo>
                  <a:pt x="95" y="1011"/>
                  <a:pt x="0" y="1145"/>
                  <a:pt x="0" y="1296"/>
                </a:cubicBezTo>
              </a:path>
            </a:pathLst>
          </a:custGeom>
          <a:noFill/>
          <a:ln w="200025" cap="flat" cmpd="sng">
            <a:solidFill>
              <a:srgbClr val="FF33CC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29" name="任意多边形 42028"/>
          <p:cNvSpPr/>
          <p:nvPr/>
        </p:nvSpPr>
        <p:spPr>
          <a:xfrm>
            <a:off x="1162050" y="4267200"/>
            <a:ext cx="2038350" cy="1636713"/>
          </a:xfrm>
          <a:custGeom>
            <a:avLst/>
            <a:gdLst/>
            <a:ahLst/>
            <a:cxnLst/>
            <a:pathLst>
              <a:path w="1284" h="1008">
                <a:moveTo>
                  <a:pt x="0" y="1008"/>
                </a:moveTo>
                <a:cubicBezTo>
                  <a:pt x="8" y="984"/>
                  <a:pt x="3" y="950"/>
                  <a:pt x="24" y="936"/>
                </a:cubicBezTo>
                <a:cubicBezTo>
                  <a:pt x="60" y="912"/>
                  <a:pt x="96" y="900"/>
                  <a:pt x="132" y="876"/>
                </a:cubicBezTo>
                <a:cubicBezTo>
                  <a:pt x="175" y="890"/>
                  <a:pt x="223" y="892"/>
                  <a:pt x="264" y="912"/>
                </a:cubicBezTo>
                <a:cubicBezTo>
                  <a:pt x="357" y="959"/>
                  <a:pt x="246" y="918"/>
                  <a:pt x="336" y="948"/>
                </a:cubicBezTo>
                <a:cubicBezTo>
                  <a:pt x="360" y="940"/>
                  <a:pt x="391" y="933"/>
                  <a:pt x="408" y="912"/>
                </a:cubicBezTo>
                <a:cubicBezTo>
                  <a:pt x="455" y="854"/>
                  <a:pt x="377" y="890"/>
                  <a:pt x="456" y="864"/>
                </a:cubicBezTo>
                <a:cubicBezTo>
                  <a:pt x="520" y="767"/>
                  <a:pt x="704" y="691"/>
                  <a:pt x="804" y="624"/>
                </a:cubicBezTo>
                <a:cubicBezTo>
                  <a:pt x="833" y="605"/>
                  <a:pt x="911" y="518"/>
                  <a:pt x="924" y="480"/>
                </a:cubicBezTo>
                <a:cubicBezTo>
                  <a:pt x="928" y="468"/>
                  <a:pt x="927" y="453"/>
                  <a:pt x="936" y="444"/>
                </a:cubicBezTo>
                <a:cubicBezTo>
                  <a:pt x="956" y="424"/>
                  <a:pt x="1008" y="396"/>
                  <a:pt x="1008" y="396"/>
                </a:cubicBezTo>
                <a:cubicBezTo>
                  <a:pt x="1054" y="327"/>
                  <a:pt x="1046" y="307"/>
                  <a:pt x="1020" y="228"/>
                </a:cubicBezTo>
                <a:cubicBezTo>
                  <a:pt x="1033" y="161"/>
                  <a:pt x="1024" y="145"/>
                  <a:pt x="1080" y="108"/>
                </a:cubicBezTo>
                <a:cubicBezTo>
                  <a:pt x="1107" y="27"/>
                  <a:pt x="1069" y="104"/>
                  <a:pt x="1200" y="60"/>
                </a:cubicBezTo>
                <a:cubicBezTo>
                  <a:pt x="1238" y="47"/>
                  <a:pt x="1259" y="25"/>
                  <a:pt x="1284" y="0"/>
                </a:cubicBezTo>
              </a:path>
            </a:pathLst>
          </a:custGeom>
          <a:noFill/>
          <a:ln w="2032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30" name="任意多边形 42029"/>
          <p:cNvSpPr/>
          <p:nvPr/>
        </p:nvSpPr>
        <p:spPr>
          <a:xfrm>
            <a:off x="3124200" y="2438400"/>
            <a:ext cx="2192338" cy="1981200"/>
          </a:xfrm>
          <a:custGeom>
            <a:avLst/>
            <a:gdLst/>
            <a:ahLst/>
            <a:cxnLst/>
            <a:pathLst>
              <a:path w="1381" h="1248">
                <a:moveTo>
                  <a:pt x="1344" y="0"/>
                </a:moveTo>
                <a:cubicBezTo>
                  <a:pt x="1356" y="62"/>
                  <a:pt x="1381" y="108"/>
                  <a:pt x="1308" y="132"/>
                </a:cubicBezTo>
                <a:cubicBezTo>
                  <a:pt x="1261" y="116"/>
                  <a:pt x="1195" y="127"/>
                  <a:pt x="1152" y="156"/>
                </a:cubicBezTo>
                <a:cubicBezTo>
                  <a:pt x="1128" y="172"/>
                  <a:pt x="1080" y="204"/>
                  <a:pt x="1080" y="204"/>
                </a:cubicBezTo>
                <a:cubicBezTo>
                  <a:pt x="1076" y="216"/>
                  <a:pt x="1077" y="231"/>
                  <a:pt x="1068" y="240"/>
                </a:cubicBezTo>
                <a:cubicBezTo>
                  <a:pt x="1059" y="249"/>
                  <a:pt x="1043" y="246"/>
                  <a:pt x="1032" y="252"/>
                </a:cubicBezTo>
                <a:cubicBezTo>
                  <a:pt x="967" y="288"/>
                  <a:pt x="968" y="292"/>
                  <a:pt x="924" y="336"/>
                </a:cubicBezTo>
                <a:cubicBezTo>
                  <a:pt x="920" y="348"/>
                  <a:pt x="921" y="363"/>
                  <a:pt x="912" y="372"/>
                </a:cubicBezTo>
                <a:cubicBezTo>
                  <a:pt x="870" y="414"/>
                  <a:pt x="874" y="366"/>
                  <a:pt x="852" y="348"/>
                </a:cubicBezTo>
                <a:cubicBezTo>
                  <a:pt x="842" y="340"/>
                  <a:pt x="828" y="340"/>
                  <a:pt x="816" y="336"/>
                </a:cubicBezTo>
                <a:cubicBezTo>
                  <a:pt x="766" y="353"/>
                  <a:pt x="765" y="378"/>
                  <a:pt x="720" y="408"/>
                </a:cubicBezTo>
                <a:cubicBezTo>
                  <a:pt x="650" y="513"/>
                  <a:pt x="669" y="451"/>
                  <a:pt x="684" y="600"/>
                </a:cubicBezTo>
                <a:cubicBezTo>
                  <a:pt x="668" y="709"/>
                  <a:pt x="681" y="657"/>
                  <a:pt x="648" y="756"/>
                </a:cubicBezTo>
                <a:cubicBezTo>
                  <a:pt x="640" y="780"/>
                  <a:pt x="600" y="772"/>
                  <a:pt x="576" y="780"/>
                </a:cubicBezTo>
                <a:cubicBezTo>
                  <a:pt x="514" y="801"/>
                  <a:pt x="451" y="815"/>
                  <a:pt x="396" y="852"/>
                </a:cubicBezTo>
                <a:cubicBezTo>
                  <a:pt x="356" y="912"/>
                  <a:pt x="384" y="880"/>
                  <a:pt x="300" y="936"/>
                </a:cubicBezTo>
                <a:cubicBezTo>
                  <a:pt x="273" y="954"/>
                  <a:pt x="204" y="960"/>
                  <a:pt x="204" y="960"/>
                </a:cubicBezTo>
                <a:cubicBezTo>
                  <a:pt x="192" y="972"/>
                  <a:pt x="176" y="981"/>
                  <a:pt x="168" y="996"/>
                </a:cubicBezTo>
                <a:cubicBezTo>
                  <a:pt x="150" y="1029"/>
                  <a:pt x="153" y="1072"/>
                  <a:pt x="132" y="1104"/>
                </a:cubicBezTo>
                <a:cubicBezTo>
                  <a:pt x="116" y="1128"/>
                  <a:pt x="100" y="1152"/>
                  <a:pt x="84" y="1176"/>
                </a:cubicBezTo>
                <a:cubicBezTo>
                  <a:pt x="77" y="1187"/>
                  <a:pt x="59" y="1182"/>
                  <a:pt x="48" y="1188"/>
                </a:cubicBezTo>
                <a:cubicBezTo>
                  <a:pt x="35" y="1194"/>
                  <a:pt x="24" y="1204"/>
                  <a:pt x="12" y="1212"/>
                </a:cubicBezTo>
                <a:cubicBezTo>
                  <a:pt x="8" y="1224"/>
                  <a:pt x="0" y="1248"/>
                  <a:pt x="0" y="1248"/>
                </a:cubicBezTo>
              </a:path>
            </a:pathLst>
          </a:custGeom>
          <a:noFill/>
          <a:ln w="203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31" name="文本框 42030"/>
          <p:cNvSpPr txBox="1"/>
          <p:nvPr/>
        </p:nvSpPr>
        <p:spPr>
          <a:xfrm rot="-2588475">
            <a:off x="2291080" y="2052320"/>
            <a:ext cx="1905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黑体" panose="02010600030101010101" pitchFamily="2" charset="-122"/>
              </a:rPr>
              <a:t>中路军</a:t>
            </a:r>
            <a:endParaRPr lang="zh-CN" altLang="en-US" sz="4400" b="1" dirty="0">
              <a:solidFill>
                <a:srgbClr val="0000CC"/>
              </a:solidFill>
              <a:latin typeface="黑体" panose="02010600030101010101" pitchFamily="2" charset="-122"/>
            </a:endParaRPr>
          </a:p>
        </p:txBody>
      </p:sp>
      <p:sp>
        <p:nvSpPr>
          <p:cNvPr id="42032" name="文本框 42031"/>
          <p:cNvSpPr txBox="1"/>
          <p:nvPr/>
        </p:nvSpPr>
        <p:spPr>
          <a:xfrm rot="-2103678">
            <a:off x="568325" y="3995738"/>
            <a:ext cx="1905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黑体" panose="02010600030101010101" pitchFamily="2" charset="-122"/>
              </a:rPr>
              <a:t>西路军</a:t>
            </a:r>
            <a:endParaRPr lang="zh-CN" altLang="en-US" sz="4400" b="1" dirty="0">
              <a:solidFill>
                <a:srgbClr val="0000CC"/>
              </a:solidFill>
              <a:latin typeface="黑体" panose="02010600030101010101" pitchFamily="2" charset="-122"/>
            </a:endParaRPr>
          </a:p>
        </p:txBody>
      </p:sp>
      <p:sp>
        <p:nvSpPr>
          <p:cNvPr id="42033" name="文本框 42032"/>
          <p:cNvSpPr txBox="1"/>
          <p:nvPr/>
        </p:nvSpPr>
        <p:spPr>
          <a:xfrm rot="-2588475">
            <a:off x="3785870" y="426085"/>
            <a:ext cx="1905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黑体" panose="02010600030101010101" pitchFamily="2" charset="-122"/>
              </a:rPr>
              <a:t>东路军</a:t>
            </a:r>
            <a:endParaRPr lang="zh-CN" altLang="en-US" sz="4400" b="1" dirty="0">
              <a:solidFill>
                <a:srgbClr val="0000CC"/>
              </a:solidFill>
              <a:latin typeface="黑体" panose="02010600030101010101" pitchFamily="2" charset="-122"/>
            </a:endParaRPr>
          </a:p>
        </p:txBody>
      </p:sp>
      <p:sp>
        <p:nvSpPr>
          <p:cNvPr id="42034" name="文本框 42033"/>
          <p:cNvSpPr txBox="1"/>
          <p:nvPr/>
        </p:nvSpPr>
        <p:spPr>
          <a:xfrm rot="-2274726">
            <a:off x="684213" y="4581525"/>
            <a:ext cx="19939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0030101010101" pitchFamily="2" charset="-122"/>
              </a:rPr>
              <a:t>35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0030101010101" pitchFamily="2" charset="-122"/>
              </a:rPr>
              <a:t>万）</a:t>
            </a:r>
            <a:endParaRPr lang="zh-CN" altLang="en-US" sz="3200" b="1" dirty="0">
              <a:solidFill>
                <a:srgbClr val="C00000"/>
              </a:solidFill>
              <a:latin typeface="黑体" panose="02010600030101010101" pitchFamily="2" charset="-122"/>
            </a:endParaRPr>
          </a:p>
        </p:txBody>
      </p:sp>
      <p:sp>
        <p:nvSpPr>
          <p:cNvPr id="42035" name="文本框 42034"/>
          <p:cNvSpPr txBox="1"/>
          <p:nvPr/>
        </p:nvSpPr>
        <p:spPr>
          <a:xfrm rot="-2938647">
            <a:off x="2760663" y="2360613"/>
            <a:ext cx="20431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0030101010101" pitchFamily="2" charset="-122"/>
              </a:rPr>
              <a:t>30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</a:rPr>
              <a:t>万）</a:t>
            </a:r>
            <a:endParaRPr lang="zh-CN" altLang="en-US" sz="3200" b="1">
              <a:solidFill>
                <a:srgbClr val="FF0000"/>
              </a:solidFill>
              <a:latin typeface="黑体" panose="02010600030101010101" pitchFamily="2" charset="-122"/>
            </a:endParaRPr>
          </a:p>
        </p:txBody>
      </p:sp>
      <p:sp>
        <p:nvSpPr>
          <p:cNvPr id="42036" name="文本框 42035"/>
          <p:cNvSpPr txBox="1"/>
          <p:nvPr/>
        </p:nvSpPr>
        <p:spPr>
          <a:xfrm rot="-2785245">
            <a:off x="4231640" y="721043"/>
            <a:ext cx="1879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3200" b="1" dirty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35</a:t>
            </a:r>
            <a:r>
              <a:rPr lang="zh-CN" altLang="en-US" sz="3200" b="1" dirty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万</a:t>
            </a: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2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037" name="直接连接符 42036"/>
          <p:cNvSpPr/>
          <p:nvPr/>
        </p:nvSpPr>
        <p:spPr>
          <a:xfrm flipV="1">
            <a:off x="8362950" y="457200"/>
            <a:ext cx="0" cy="1524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2038" name="直接连接符 42037"/>
          <p:cNvSpPr/>
          <p:nvPr/>
        </p:nvSpPr>
        <p:spPr>
          <a:xfrm>
            <a:off x="7962900" y="457200"/>
            <a:ext cx="0" cy="76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2039" name="直接连接符 42038"/>
          <p:cNvSpPr/>
          <p:nvPr/>
        </p:nvSpPr>
        <p:spPr>
          <a:xfrm>
            <a:off x="8035925" y="492125"/>
            <a:ext cx="7620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42040" name="图片 42039" descr="ANN6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0" y="6248400"/>
            <a:ext cx="571500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2044" name="文本框 42043"/>
          <p:cNvSpPr txBox="1"/>
          <p:nvPr/>
        </p:nvSpPr>
        <p:spPr>
          <a:xfrm>
            <a:off x="0" y="566928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九江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"/>
                                            </p:cond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42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8"/>
                                            </p:cond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1"/>
                                            </p:cond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4"/>
                                            </p:cond>
                                          </p:stCondLst>
                                        </p:cTn>
                                        <p:tgtEl>
                                          <p:spTgt spid="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42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5"/>
                                            </p:cond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8"/>
                                            </p:cond>
                                          </p:stCondLst>
                                        </p:cTn>
                                        <p:tgtEl>
                                          <p:spTgt spid="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1"/>
                                            </p:cond>
                                          </p:stCondLst>
                                        </p:cTn>
                                        <p:tgtEl>
                                          <p:spTgt spid="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2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6"/>
                                            </p:cond>
                                          </p:stCondLst>
                                        </p:cTn>
                                        <p:tgtEl>
                                          <p:spTgt spid="4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9"/>
                                            </p:cond>
                                          </p:stCondLst>
                                        </p:cTn>
                                        <p:tgtEl>
                                          <p:spTgt spid="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2"/>
                                            </p:cond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5"/>
                                            </p:cond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2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2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2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2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/>
      <p:bldP spid="41993" grpId="0" bldLvl="0" animBg="1"/>
      <p:bldP spid="41994" grpId="0" bldLvl="0" animBg="1"/>
      <p:bldP spid="41995" grpId="0"/>
      <p:bldP spid="42031" grpId="0"/>
      <p:bldP spid="42032" grpId="0"/>
      <p:bldP spid="42033" grpId="0"/>
      <p:bldP spid="42034" grpId="0"/>
      <p:bldP spid="42035" grpId="0"/>
      <p:bldP spid="420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68910" y="113030"/>
            <a:ext cx="3756660" cy="70675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品味语言特色：</a:t>
            </a:r>
            <a:endParaRPr lang="zh-CN" altLang="en-US" sz="4000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8910" y="921385"/>
            <a:ext cx="853821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>
                <a:solidFill>
                  <a:srgbClr val="C0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C0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本文语言准确、简明、凝练、概括性强；同时又鲜明、生动、富于感情色彩。全文只有五百余字，但全面、清楚的报导了人民解放军三路共百万大军渡江战役的伟大历史场面。时间、地点、人数、敌我态势一清二楚，此外，还分析了敌我双方的原因，预示了战役前景。</a:t>
            </a:r>
            <a:endParaRPr lang="zh-CN" altLang="en-US" sz="3200" b="1">
              <a:solidFill>
                <a:srgbClr val="C00000"/>
              </a:solidFill>
              <a:latin typeface="黑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00CC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         （同学们在读课文，试举例品析）</a:t>
            </a:r>
            <a:r>
              <a:rPr lang="zh-CN" altLang="en-US" sz="3200" b="1">
                <a:solidFill>
                  <a:srgbClr val="C0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sz="3200" b="1">
              <a:solidFill>
                <a:srgbClr val="C00000"/>
              </a:solidFill>
              <a:latin typeface="黑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5410" y="82550"/>
            <a:ext cx="85401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08305"/>
            <a:r>
              <a:rPr lang="zh-CN" altLang="en-US" sz="2800" b="1">
                <a:solidFill>
                  <a:srgbClr val="1115AB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例句</a:t>
            </a:r>
            <a:r>
              <a:rPr lang="en-US" altLang="zh-CN" sz="2800" b="1">
                <a:solidFill>
                  <a:srgbClr val="1115AB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1115AB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：二十日夜起，长江北岸人民解放军中路军首先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突破</a:t>
            </a:r>
            <a:r>
              <a:rPr lang="zh-CN" altLang="en-US" sz="2800" b="1">
                <a:solidFill>
                  <a:srgbClr val="1115AB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安庆、芜湖线，渡至繁昌、铜陵、青阳、荻港、鲁港地区，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二十四小时内即已</a:t>
            </a:r>
            <a:r>
              <a:rPr lang="zh-CN" altLang="en-US" sz="2800" b="1">
                <a:solidFill>
                  <a:srgbClr val="1115AB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渡过三十万人。二十一日下午五时起，我西路军开始渡江，地点在九江、安庆段。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至发电时止</a:t>
            </a:r>
            <a:r>
              <a:rPr lang="zh-CN" altLang="en-US" sz="2800" b="1">
                <a:solidFill>
                  <a:srgbClr val="1115AB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，该路三十五万人民解放军已渡过三分之二，余部二十三日可渡完。　　</a:t>
            </a:r>
            <a:endParaRPr lang="zh-CN" altLang="en-US" sz="2800" b="1">
              <a:solidFill>
                <a:srgbClr val="1115AB"/>
              </a:solidFill>
              <a:latin typeface="楷体_GB2312" panose="02010609030101010101" pitchFamily="1" charset="-122"/>
              <a:ea typeface="楷体_GB2312" panose="02010609030101010101" pitchFamily="1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455" y="2759075"/>
            <a:ext cx="832802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08305"/>
            <a:r>
              <a:rPr lang="en-US" altLang="zh-CN" sz="2800" b="1">
                <a:solidFill>
                  <a:srgbClr val="C0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突破”一词准确表现了战斗过程，表明有敌军防守，我军歼灭或击溃守敌，冲破敌阵；如用“越过”则表现不出战斗经过。</a:t>
            </a:r>
            <a:endParaRPr lang="zh-CN" altLang="en-US" sz="2800" b="1">
              <a:solidFill>
                <a:srgbClr val="C00000"/>
              </a:solidFill>
              <a:latin typeface="黑体" panose="02010600030101010101" pitchFamily="2" charset="-122"/>
              <a:cs typeface="宋体" panose="02010600030101010101" pitchFamily="2" charset="-122"/>
            </a:endParaRPr>
          </a:p>
          <a:p>
            <a:pPr indent="408305"/>
            <a:r>
              <a:rPr lang="zh-CN" altLang="en-US" sz="2800" b="1">
                <a:solidFill>
                  <a:srgbClr val="C0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 “</a:t>
            </a:r>
            <a:r>
              <a:rPr lang="en-US" altLang="zh-CN" sz="2800" b="1">
                <a:solidFill>
                  <a:srgbClr val="C00000"/>
                </a:solidFill>
                <a:latin typeface="黑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en-US" sz="2800" b="1">
                <a:solidFill>
                  <a:srgbClr val="C0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小时内即已” ，时间明确，含有渡江迅速，作战顺利之意，准确表现了神速特点。 如用“共”，则时限不明，一般化。</a:t>
            </a:r>
            <a:endParaRPr lang="zh-CN" altLang="en-US" sz="2800" b="1">
              <a:solidFill>
                <a:srgbClr val="C00000"/>
              </a:solidFill>
              <a:latin typeface="黑体" panose="02010600030101010101" pitchFamily="2" charset="-122"/>
              <a:cs typeface="宋体" panose="02010600030101010101" pitchFamily="2" charset="-122"/>
            </a:endParaRPr>
          </a:p>
          <a:p>
            <a:pPr indent="408305"/>
            <a:r>
              <a:rPr lang="zh-CN" altLang="en-US" sz="2800" b="1">
                <a:solidFill>
                  <a:srgbClr val="C0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 “至发电时止”，时界比“现在”更为确切。　　　</a:t>
            </a:r>
            <a:endParaRPr lang="zh-CN" altLang="en-US" sz="2800" b="1">
              <a:solidFill>
                <a:srgbClr val="C00000"/>
              </a:solidFill>
              <a:latin typeface="黑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2080" y="78740"/>
            <a:ext cx="853694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例句</a:t>
            </a:r>
            <a:r>
              <a:rPr lang="en-US" altLang="zh-CN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：然在二十一日下午至二十二日下午的整天激战中，我已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歼灭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及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击溃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一切抵抗之敌，占领扬中、镇压、江阴诸县的广大地区，并控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制江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阴要塞，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封锁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长江。我军前锋，业已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切断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宋体" panose="02010600030101010101" pitchFamily="2" charset="-122"/>
              </a:rPr>
              <a:t>镇江无锡段铁路线。</a:t>
            </a:r>
            <a:endParaRPr lang="zh-CN" altLang="en-US" sz="2800" b="1">
              <a:solidFill>
                <a:srgbClr val="0000CC"/>
              </a:solidFill>
              <a:latin typeface="楷体_GB2312" panose="02010609030101010101" pitchFamily="1" charset="-122"/>
              <a:ea typeface="楷体_GB2312" panose="02010609030101010101" pitchFamily="1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080" y="1893570"/>
            <a:ext cx="853694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CC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用“歼灭”及“击溃”而不是笼统地说“消灭”或说“打垮”，  对“要塞”用“控制” 说明江阴要塞已为我所用；对“长江”用“封锁” ，说明不准船只自由通航；对“铁路”则用”切断” ，说明我军堵住了敌人从铁路逃跑的退路。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cs typeface="宋体" panose="02010600030101010101" pitchFamily="2" charset="-122"/>
              </a:rPr>
              <a:t>词语搭配准确有力，恰切表明我军锐不可当的气势。　　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2" name="图片 61441" descr="背景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3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3" name="文本框 61442"/>
          <p:cNvSpPr txBox="1"/>
          <p:nvPr/>
        </p:nvSpPr>
        <p:spPr>
          <a:xfrm>
            <a:off x="177800" y="88265"/>
            <a:ext cx="1676400" cy="82994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小结</a:t>
            </a:r>
            <a:endParaRPr lang="zh-CN" altLang="en-US" sz="4800" b="1" dirty="0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1444" name="文本框 61443"/>
          <p:cNvSpPr txBox="1"/>
          <p:nvPr/>
        </p:nvSpPr>
        <p:spPr>
          <a:xfrm>
            <a:off x="177800" y="1054100"/>
            <a:ext cx="879348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2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 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本文是一篇消息（狭义新闻），它真实、及时、简要地报道人民解放军百万大军横渡长江的情况。全面介绍了渡江三路军的进军的时间、地点、战线、战况，使人对震惊中外的渡江战役之概貌有所了解。这则新闻的标题、导语和主体部分的结构安排等都颇有讲究，值得细心体味。文中的语言准确精练，铿锵有力。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0815" y="15240"/>
            <a:ext cx="9655175" cy="6827520"/>
          </a:xfrm>
          <a:prstGeom prst="rect">
            <a:avLst/>
          </a:prstGeom>
        </p:spPr>
      </p:pic>
      <p:sp>
        <p:nvSpPr>
          <p:cNvPr id="9221" name="矩形 9220"/>
          <p:cNvSpPr/>
          <p:nvPr/>
        </p:nvSpPr>
        <p:spPr>
          <a:xfrm>
            <a:off x="160020" y="88265"/>
            <a:ext cx="33528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文体知识</a:t>
            </a:r>
            <a:r>
              <a:rPr lang="en-US" altLang="zh-CN" sz="2800" b="1">
                <a:solidFill>
                  <a:srgbClr val="0000FF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------</a:t>
            </a:r>
            <a:r>
              <a:rPr lang="zh-CN" altLang="zh-CN" sz="2800" b="1">
                <a:solidFill>
                  <a:srgbClr val="0000FF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新闻</a:t>
            </a:r>
            <a:endParaRPr lang="zh-CN" altLang="zh-CN" sz="2800" b="1">
              <a:solidFill>
                <a:srgbClr val="0000FF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4650" y="880110"/>
            <a:ext cx="1101090" cy="6451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r>
              <a:rPr lang="zh-CN" altLang="zh-CN" sz="3600" b="1">
                <a:solidFill>
                  <a:srgbClr val="0000FF"/>
                </a:solidFill>
                <a:effectLst>
                  <a:outerShdw dist="35921" dir="2699999" algn="ctr" rotWithShape="0">
                    <a:srgbClr val="C0C0C0"/>
                  </a:outerShdw>
                  <a:reflection blurRad="6350" stA="50000" endA="300" endPos="50000" dist="29997" dir="5400000" sy="-100000" algn="bl" rotWithShape="0"/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新闻</a:t>
            </a:r>
            <a:endParaRPr lang="zh-CN" altLang="zh-CN" sz="3600" b="1">
              <a:solidFill>
                <a:srgbClr val="0000FF"/>
              </a:solidFill>
              <a:effectLst>
                <a:outerShdw dist="35921" dir="2699999" algn="ctr" rotWithShape="0">
                  <a:srgbClr val="C0C0C0"/>
                </a:outerShdw>
                <a:reflection blurRad="6350" stA="50000" endA="300" endPos="50000" dist="29997" dir="5400000" sy="-100000" algn="bl" rotWithShape="0"/>
              </a:effectLst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60830" y="803275"/>
            <a:ext cx="7319645" cy="107632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zh-CN" altLang="en-US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报道国内外最新发生的重大事件或新气象、新成就的记叙文。</a:t>
            </a:r>
            <a:endParaRPr lang="zh-CN" altLang="en-US" sz="3200" b="1">
              <a:ln w="10160">
                <a:solidFill>
                  <a:schemeClr val="accent5"/>
                </a:solidFill>
                <a:prstDash val="solid"/>
              </a:ln>
              <a:solidFill>
                <a:schemeClr val="tx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020" y="1956435"/>
            <a:ext cx="8846820" cy="156845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>
              <a:spcBef>
                <a:spcPct val="50000"/>
              </a:spcBef>
            </a:pPr>
            <a:r>
              <a:rPr lang="zh-CN" altLang="en-US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狭义的新闻就是指消息。广义的新闻报道包括消息、通讯、特写、人物专访、调查报告、新闻评论等多种体裁。</a:t>
            </a:r>
            <a:endParaRPr lang="zh-CN" altLang="en-US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0000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60830" y="3643630"/>
            <a:ext cx="4777740" cy="7067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新闻结构的五个部分</a:t>
            </a:r>
            <a:endParaRPr lang="zh-CN" altLang="en-US" sz="4000" b="1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7845" y="4469130"/>
            <a:ext cx="2094230" cy="7683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lvl="1" algn="l"/>
            <a:r>
              <a:rPr lang="zh-CN" altLang="en-US" sz="4400" b="1">
                <a:solidFill>
                  <a:srgbClr val="C00000"/>
                </a:solidFill>
                <a:sym typeface="+mn-ea"/>
              </a:rPr>
              <a:t>标  题</a:t>
            </a:r>
            <a:r>
              <a:rPr lang="zh-CN" altLang="en-US" sz="4400" b="1">
                <a:solidFill>
                  <a:srgbClr val="FF3399"/>
                </a:solidFill>
                <a:sym typeface="+mn-ea"/>
              </a:rPr>
              <a:t>  </a:t>
            </a:r>
            <a:endParaRPr lang="zh-CN" altLang="en-US" sz="4400" b="1">
              <a:solidFill>
                <a:srgbClr val="FF3399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92450" y="4532630"/>
            <a:ext cx="2218690" cy="7683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lvl="1" algn="l"/>
            <a:r>
              <a:rPr lang="zh-CN" altLang="en-US" sz="4400" b="1">
                <a:solidFill>
                  <a:srgbClr val="C00000"/>
                </a:solidFill>
                <a:sym typeface="+mn-ea"/>
              </a:rPr>
              <a:t>导  语</a:t>
            </a:r>
            <a:r>
              <a:rPr lang="zh-CN" altLang="en-US" sz="4400" b="1">
                <a:solidFill>
                  <a:srgbClr val="FF3399"/>
                </a:solidFill>
                <a:sym typeface="+mn-ea"/>
              </a:rPr>
              <a:t>  </a:t>
            </a:r>
            <a:endParaRPr lang="zh-CN" altLang="en-US" sz="4400" b="1">
              <a:solidFill>
                <a:srgbClr val="FF3399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68010" y="4532630"/>
            <a:ext cx="2218690" cy="7683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lvl="1" algn="l"/>
            <a:r>
              <a:rPr lang="zh-CN" altLang="en-US" sz="4400" b="1">
                <a:solidFill>
                  <a:srgbClr val="C00000"/>
                </a:solidFill>
                <a:sym typeface="+mn-ea"/>
              </a:rPr>
              <a:t>主  体</a:t>
            </a:r>
            <a:r>
              <a:rPr lang="zh-CN" altLang="en-US" sz="4400" b="1">
                <a:solidFill>
                  <a:srgbClr val="FF3399"/>
                </a:solidFill>
                <a:sym typeface="+mn-ea"/>
              </a:rPr>
              <a:t>  </a:t>
            </a:r>
            <a:endParaRPr lang="zh-CN" altLang="en-US" sz="4400" b="1">
              <a:solidFill>
                <a:srgbClr val="FF3399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94130" y="5397500"/>
            <a:ext cx="2218690" cy="7683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lvl="1" algn="l"/>
            <a:r>
              <a:rPr lang="zh-CN" altLang="en-US" sz="4400" b="1">
                <a:solidFill>
                  <a:srgbClr val="C00000"/>
                </a:solidFill>
                <a:sym typeface="+mn-ea"/>
              </a:rPr>
              <a:t>背  景</a:t>
            </a:r>
            <a:r>
              <a:rPr lang="zh-CN" altLang="en-US" sz="4400" b="1">
                <a:solidFill>
                  <a:srgbClr val="FF3399"/>
                </a:solidFill>
                <a:sym typeface="+mn-ea"/>
              </a:rPr>
              <a:t>  </a:t>
            </a:r>
            <a:endParaRPr lang="zh-CN" altLang="en-US" sz="4400" b="1">
              <a:solidFill>
                <a:srgbClr val="FF3399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15205" y="5397500"/>
            <a:ext cx="2218690" cy="7683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lvl="1" algn="l"/>
            <a:r>
              <a:rPr lang="zh-CN" altLang="en-US" sz="4400" b="1">
                <a:solidFill>
                  <a:srgbClr val="C00000"/>
                </a:solidFill>
                <a:sym typeface="+mn-ea"/>
              </a:rPr>
              <a:t>结  语</a:t>
            </a:r>
            <a:r>
              <a:rPr lang="zh-CN" altLang="en-US" sz="4400" b="1">
                <a:solidFill>
                  <a:srgbClr val="FF3399"/>
                </a:solidFill>
                <a:sym typeface="+mn-ea"/>
              </a:rPr>
              <a:t>  </a:t>
            </a:r>
            <a:endParaRPr lang="zh-CN" altLang="en-US" sz="4400" b="1">
              <a:solidFill>
                <a:srgbClr val="FF3399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bldLvl="0" animBg="1"/>
      <p:bldP spid="7" grpId="0" animBg="1"/>
      <p:bldP spid="7" grpId="1" bldLvl="0" animBg="1"/>
      <p:bldP spid="5" grpId="1" animBg="1"/>
      <p:bldP spid="5" grpId="2" bldLvl="0" animBg="1"/>
      <p:bldP spid="8" grpId="0" bldLvl="0" animBg="1"/>
      <p:bldP spid="10" grpId="0" animBg="1"/>
      <p:bldP spid="10" grpId="1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xfrm>
            <a:off x="568325" y="788035"/>
            <a:ext cx="983615" cy="3241675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anchor="ctr"/>
          <a:p>
            <a:pPr algn="dist"/>
            <a:r>
              <a:rPr lang="zh-CN" altLang="en-US" sz="4400" b="1" dirty="0">
                <a:solidFill>
                  <a:srgbClr val="0000CC"/>
                </a:solidFill>
                <a:ea typeface="华文彩云" pitchFamily="2" charset="-122"/>
              </a:rPr>
              <a:t>作</a:t>
            </a:r>
            <a:br>
              <a:rPr lang="zh-CN" altLang="en-US" sz="4400" b="1" dirty="0">
                <a:solidFill>
                  <a:srgbClr val="0000CC"/>
                </a:solidFill>
                <a:ea typeface="华文彩云" pitchFamily="2" charset="-122"/>
              </a:rPr>
            </a:br>
            <a:r>
              <a:rPr lang="zh-CN" altLang="en-US" sz="4400" b="1" dirty="0">
                <a:solidFill>
                  <a:srgbClr val="0000CC"/>
                </a:solidFill>
                <a:ea typeface="华文彩云" pitchFamily="2" charset="-122"/>
              </a:rPr>
              <a:t>业</a:t>
            </a:r>
            <a:br>
              <a:rPr lang="zh-CN" altLang="en-US" sz="4400" b="1" dirty="0">
                <a:solidFill>
                  <a:srgbClr val="0000CC"/>
                </a:solidFill>
                <a:ea typeface="华文彩云" pitchFamily="2" charset="-122"/>
              </a:rPr>
            </a:br>
            <a:r>
              <a:rPr lang="zh-CN" altLang="en-US" sz="4400" b="1" dirty="0">
                <a:solidFill>
                  <a:srgbClr val="0000CC"/>
                </a:solidFill>
                <a:ea typeface="华文彩云" pitchFamily="2" charset="-122"/>
              </a:rPr>
              <a:t>布</a:t>
            </a:r>
            <a:br>
              <a:rPr lang="zh-CN" altLang="en-US" sz="4400" b="1" dirty="0">
                <a:solidFill>
                  <a:srgbClr val="0000CC"/>
                </a:solidFill>
                <a:ea typeface="华文彩云" pitchFamily="2" charset="-122"/>
              </a:rPr>
            </a:br>
            <a:r>
              <a:rPr lang="zh-CN" altLang="en-US" sz="4400" b="1" dirty="0">
                <a:solidFill>
                  <a:srgbClr val="0000CC"/>
                </a:solidFill>
                <a:ea typeface="华文彩云" pitchFamily="2" charset="-122"/>
              </a:rPr>
              <a:t>置</a:t>
            </a:r>
            <a:endParaRPr lang="zh-CN" altLang="en-US" sz="4400" b="1" dirty="0">
              <a:solidFill>
                <a:srgbClr val="0000CC"/>
              </a:solidFill>
              <a:ea typeface="华文彩云" pitchFamily="2" charset="-122"/>
            </a:endParaRPr>
          </a:p>
        </p:txBody>
      </p:sp>
      <p:sp>
        <p:nvSpPr>
          <p:cNvPr id="33795" name="文本占位符 33794"/>
          <p:cNvSpPr>
            <a:spLocks noGrp="1"/>
          </p:cNvSpPr>
          <p:nvPr>
            <p:ph type="body" sz="half" idx="1"/>
          </p:nvPr>
        </p:nvSpPr>
        <p:spPr>
          <a:xfrm>
            <a:off x="1551940" y="788035"/>
            <a:ext cx="7235825" cy="3305810"/>
          </a:xfrm>
          <a:solidFill>
            <a:srgbClr val="C0C0C0">
              <a:alpha val="50000"/>
            </a:srgbClr>
          </a:solidFill>
        </p:spPr>
        <p:txBody>
          <a:bodyPr/>
          <a:p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运用所学有关新闻知识，写一则新闻，报道发生在你自己身边的新鲜事，</a:t>
            </a:r>
            <a:r>
              <a:rPr lang="en-US" altLang="zh-CN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300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字左右。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（注意：要符合新闻的结构和要素）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pic>
        <p:nvPicPr>
          <p:cNvPr id="33798" name="联机映像占位符 33797" descr="树[1]"/>
          <p:cNvPicPr>
            <a:picLocks noChangeAspect="1"/>
          </p:cNvPicPr>
          <p:nvPr>
            <p:ph type="clipArt" sz="half" idx="2"/>
          </p:nvPr>
        </p:nvPicPr>
        <p:blipFill>
          <a:blip r:embed="rId1"/>
          <a:stretch>
            <a:fillRect/>
          </a:stretch>
        </p:blipFill>
        <p:spPr>
          <a:xfrm>
            <a:off x="5996305" y="4631055"/>
            <a:ext cx="2895600" cy="2211070"/>
          </a:xfrm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" y="20955"/>
            <a:ext cx="9110980" cy="68008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9220" y="62865"/>
            <a:ext cx="1369695" cy="14452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lvl="1" algn="l"/>
            <a:r>
              <a:rPr lang="zh-CN" altLang="en-US" sz="4400" b="1">
                <a:solidFill>
                  <a:srgbClr val="C00000"/>
                </a:solidFill>
                <a:sym typeface="+mn-ea"/>
              </a:rPr>
              <a:t>标题</a:t>
            </a:r>
            <a:r>
              <a:rPr lang="zh-CN" altLang="en-US" sz="4400" b="1">
                <a:solidFill>
                  <a:srgbClr val="FF3399"/>
                </a:solidFill>
                <a:sym typeface="+mn-ea"/>
              </a:rPr>
              <a:t>  </a:t>
            </a:r>
            <a:endParaRPr lang="zh-CN" altLang="en-US" sz="4400" b="1">
              <a:solidFill>
                <a:srgbClr val="FF3399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8915" y="137160"/>
            <a:ext cx="7419975" cy="95313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高度概括已经发生的新闻事实。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简明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准确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地概括消息内容，帮助读者理解报道的事实。</a:t>
            </a:r>
            <a:endParaRPr lang="zh-CN" altLang="en-US" sz="2800" b="1" dirty="0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70" y="1422400"/>
            <a:ext cx="8559165" cy="52209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13580" y="3648710"/>
            <a:ext cx="2645410" cy="7683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lvl="1" algn="l"/>
            <a:r>
              <a:rPr lang="zh-CN" altLang="en-US" sz="4400" b="1">
                <a:solidFill>
                  <a:srgbClr val="C00000"/>
                </a:solidFill>
                <a:sym typeface="+mn-ea"/>
              </a:rPr>
              <a:t>副标题</a:t>
            </a:r>
            <a:r>
              <a:rPr lang="zh-CN" altLang="en-US" sz="4400" b="1">
                <a:solidFill>
                  <a:srgbClr val="FF3399"/>
                </a:solidFill>
                <a:sym typeface="+mn-ea"/>
              </a:rPr>
              <a:t>  </a:t>
            </a:r>
            <a:endParaRPr lang="zh-CN" altLang="en-US" sz="4400" b="1">
              <a:solidFill>
                <a:srgbClr val="FF3399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9925" y="3992245"/>
            <a:ext cx="2417445" cy="7683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lvl="1" algn="l"/>
            <a:r>
              <a:rPr lang="zh-CN" altLang="en-US" sz="4400" b="1">
                <a:solidFill>
                  <a:srgbClr val="C00000"/>
                </a:solidFill>
                <a:sym typeface="+mn-ea"/>
              </a:rPr>
              <a:t>正标题</a:t>
            </a:r>
            <a:r>
              <a:rPr lang="zh-CN" altLang="en-US" sz="4400" b="1">
                <a:solidFill>
                  <a:srgbClr val="FF3399"/>
                </a:solidFill>
                <a:sym typeface="+mn-ea"/>
              </a:rPr>
              <a:t>  </a:t>
            </a:r>
            <a:endParaRPr lang="zh-CN" altLang="en-US" sz="4400" b="1">
              <a:solidFill>
                <a:srgbClr val="FF3399"/>
              </a:solidFill>
              <a:sym typeface="+mn-ea"/>
            </a:endParaRPr>
          </a:p>
        </p:txBody>
      </p:sp>
      <p:sp>
        <p:nvSpPr>
          <p:cNvPr id="13" name="右箭头 12"/>
          <p:cNvSpPr/>
          <p:nvPr/>
        </p:nvSpPr>
        <p:spPr>
          <a:xfrm rot="20040000">
            <a:off x="275590" y="3954780"/>
            <a:ext cx="1913890" cy="156210"/>
          </a:xfrm>
          <a:prstGeom prst="rightArrow">
            <a:avLst/>
          </a:prstGeom>
          <a:solidFill>
            <a:schemeClr val="tx2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4" name="右箭头 13"/>
          <p:cNvSpPr/>
          <p:nvPr/>
        </p:nvSpPr>
        <p:spPr>
          <a:xfrm rot="13680000">
            <a:off x="3783330" y="4272915"/>
            <a:ext cx="1175385" cy="207010"/>
          </a:xfrm>
          <a:prstGeom prst="rightArrow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5" name="右箭头 14"/>
          <p:cNvSpPr/>
          <p:nvPr/>
        </p:nvSpPr>
        <p:spPr>
          <a:xfrm rot="8880000">
            <a:off x="3019425" y="2432050"/>
            <a:ext cx="1562100" cy="191135"/>
          </a:xfrm>
          <a:prstGeom prst="rightArrow">
            <a:avLst/>
          </a:prstGeom>
          <a:solidFill>
            <a:schemeClr val="tx2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95575" y="1422400"/>
            <a:ext cx="1953895" cy="7683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lvl="1" algn="l"/>
            <a:r>
              <a:rPr lang="zh-CN" altLang="en-US" sz="4400" b="1">
                <a:solidFill>
                  <a:srgbClr val="C00000"/>
                </a:solidFill>
                <a:sym typeface="+mn-ea"/>
              </a:rPr>
              <a:t>引题</a:t>
            </a:r>
            <a:r>
              <a:rPr lang="zh-CN" altLang="en-US" sz="4400" b="1">
                <a:solidFill>
                  <a:srgbClr val="FF3399"/>
                </a:solidFill>
                <a:sym typeface="+mn-ea"/>
              </a:rPr>
              <a:t>  </a:t>
            </a:r>
            <a:endParaRPr lang="zh-CN" altLang="en-US" sz="4400" b="1">
              <a:solidFill>
                <a:srgbClr val="FF3399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1020" y="4882515"/>
            <a:ext cx="4752340" cy="95313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正题（也叫主题）：概括与说明主要事实和思想内容。</a:t>
            </a:r>
            <a:endParaRPr lang="zh-CN" altLang="en-US" sz="2800" b="1" dirty="0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91810" y="4451985"/>
            <a:ext cx="2750185" cy="1383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副题：提示报道的事实结果，或作内容提要。</a:t>
            </a:r>
            <a:endParaRPr lang="zh-CN" altLang="en-US" sz="2800" b="1" dirty="0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41240" y="1422400"/>
            <a:ext cx="3552825" cy="1383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引题：提示消息的思想意义或交代背景，说明原因，烘托气氛。</a:t>
            </a:r>
            <a:endParaRPr lang="zh-CN" altLang="en-US" sz="2800" b="1" dirty="0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6" grpId="0" animBg="1"/>
      <p:bldP spid="2" grpId="0" bldLvl="0" animBg="1"/>
      <p:bldP spid="13" grpId="0" animBg="1"/>
      <p:bldP spid="6" grpId="1" bldLvl="0" animBg="1"/>
      <p:bldP spid="14" grpId="0" animBg="1"/>
      <p:bldP spid="5" grpId="1" bldLvl="0" animBg="1"/>
      <p:bldP spid="15" grpId="0" bldLvl="0" animBg="1"/>
      <p:bldP spid="16" grpId="0" animBg="1"/>
      <p:bldP spid="16" grpId="1" bldLvl="0" animBg="1"/>
      <p:bldP spid="17" grpId="0" bldLvl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关岭一中语文教研组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" y="19685"/>
            <a:ext cx="9086215" cy="68186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68935" y="198755"/>
            <a:ext cx="2218690" cy="7683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lvl="1" algn="l"/>
            <a:r>
              <a:rPr lang="zh-CN" altLang="en-US" sz="4400" b="1">
                <a:solidFill>
                  <a:srgbClr val="C00000"/>
                </a:solidFill>
                <a:sym typeface="+mn-ea"/>
              </a:rPr>
              <a:t>导  语</a:t>
            </a:r>
            <a:r>
              <a:rPr lang="zh-CN" altLang="en-US" sz="4400" b="1">
                <a:solidFill>
                  <a:srgbClr val="FF3399"/>
                </a:solidFill>
                <a:sym typeface="+mn-ea"/>
              </a:rPr>
              <a:t>  </a:t>
            </a:r>
            <a:endParaRPr lang="zh-CN" altLang="en-US" sz="4400" b="1">
              <a:solidFill>
                <a:srgbClr val="FF3399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8935" y="1052195"/>
            <a:ext cx="8387715" cy="16300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en-US" altLang="zh-CN" sz="3600" b="1" dirty="0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就是新闻开头的第1段或第一两句话，它一般是对事件或事件中心的概述，也就是把最主要、最新鲜的事实告诉读者。　</a:t>
            </a:r>
            <a:endParaRPr lang="zh-CN" altLang="en-US" sz="3200" b="1" dirty="0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8935" y="2807970"/>
            <a:ext cx="2218690" cy="7683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lvl="1" algn="l"/>
            <a:r>
              <a:rPr lang="zh-CN" altLang="en-US" sz="4400" b="1">
                <a:solidFill>
                  <a:srgbClr val="C00000"/>
                </a:solidFill>
                <a:sym typeface="+mn-ea"/>
              </a:rPr>
              <a:t>主  体</a:t>
            </a:r>
            <a:r>
              <a:rPr lang="zh-CN" altLang="en-US" sz="4400" b="1">
                <a:solidFill>
                  <a:srgbClr val="FF3399"/>
                </a:solidFill>
                <a:sym typeface="+mn-ea"/>
              </a:rPr>
              <a:t>  </a:t>
            </a:r>
            <a:endParaRPr lang="zh-CN" altLang="en-US" sz="4400" b="1">
              <a:solidFill>
                <a:srgbClr val="FF3399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8935" y="3679825"/>
            <a:ext cx="8387715" cy="20612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en-US" altLang="zh-CN" sz="32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就是新闻的主要部分，它要对导语所概括的事实作比较具体的叙述，用足够的、典型的材料来表现主题，是对导语内容的进一步扩展和阐释。</a:t>
            </a:r>
            <a:endParaRPr lang="zh-CN" altLang="en-US" sz="3200" b="1" dirty="0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" y="34925"/>
            <a:ext cx="9051925" cy="678751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17500" y="284480"/>
            <a:ext cx="2037080" cy="7683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lvl="1" algn="l"/>
            <a:r>
              <a:rPr lang="zh-CN" altLang="en-US" sz="36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背  景</a:t>
            </a:r>
            <a:r>
              <a:rPr lang="zh-CN" altLang="en-US" sz="3600" b="1">
                <a:solidFill>
                  <a:srgbClr val="FF33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</a:t>
            </a:r>
            <a:r>
              <a:rPr lang="zh-CN" altLang="en-US" sz="4400" b="1">
                <a:solidFill>
                  <a:srgbClr val="FF33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</a:t>
            </a:r>
            <a:endParaRPr lang="zh-CN" altLang="en-US" sz="4400" b="1">
              <a:solidFill>
                <a:srgbClr val="FF3399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7500" y="1841500"/>
            <a:ext cx="2128520" cy="6451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lvl="1" algn="l"/>
            <a:r>
              <a:rPr lang="zh-CN" altLang="en-US" sz="36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结  语</a:t>
            </a:r>
            <a:r>
              <a:rPr lang="zh-CN" altLang="en-US" sz="3600" b="1">
                <a:solidFill>
                  <a:srgbClr val="FF33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</a:t>
            </a:r>
            <a:endParaRPr lang="zh-CN" altLang="en-US" sz="3600" b="1">
              <a:solidFill>
                <a:srgbClr val="FF3399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58720" y="284480"/>
            <a:ext cx="6425565" cy="9772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>
              <a:lnSpc>
                <a:spcPct val="90000"/>
              </a:lnSpc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是新闻事实发生的</a:t>
            </a:r>
            <a:r>
              <a:rPr lang="zh-CN" altLang="en-US" sz="32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社会</a:t>
            </a:r>
            <a:r>
              <a:rPr lang="zh-CN" altLang="en-US" sz="3200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环境和</a:t>
            </a:r>
            <a:r>
              <a:rPr lang="zh-CN" altLang="en-US" sz="32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自然</a:t>
            </a:r>
            <a:r>
              <a:rPr lang="zh-CN" altLang="en-US" sz="3200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环境。</a:t>
            </a:r>
            <a:endParaRPr lang="zh-CN" altLang="en-US" sz="3200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86990" y="1841500"/>
            <a:ext cx="5669915" cy="142049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>
              <a:lnSpc>
                <a:spcPct val="90000"/>
              </a:lnSpc>
              <a:buNone/>
            </a:pPr>
            <a:r>
              <a:rPr lang="zh-CN" altLang="en-US" sz="3200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一般指消息的最后一句或最后一段话，是消息的结尾，它依内容的需要，可有可无。</a:t>
            </a:r>
            <a:endParaRPr lang="zh-CN" altLang="en-US" sz="3200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7500" y="3510915"/>
            <a:ext cx="8218170" cy="175323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“</a:t>
            </a:r>
            <a:r>
              <a:rPr lang="zh-CN" altLang="en-US" sz="36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标题、导语、主体</a:t>
            </a:r>
            <a:r>
              <a:rPr lang="en-US" altLang="zh-CN" sz="36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三部分，是新闻结构的重要组成部分，缺一不可；背景和结语常常暗含在主体中。</a:t>
            </a:r>
            <a:endParaRPr lang="zh-CN" altLang="en-US" sz="3600" b="1">
              <a:solidFill>
                <a:srgbClr val="C00000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关岭一中语文教研组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-34290"/>
            <a:ext cx="9159875" cy="68745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4625" y="1019175"/>
            <a:ext cx="2708910" cy="645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新闻特点：</a:t>
            </a:r>
            <a:endParaRPr lang="zh-CN" altLang="en-US" sz="3600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24583" name="文本框 24582"/>
          <p:cNvSpPr txBox="1"/>
          <p:nvPr/>
        </p:nvSpPr>
        <p:spPr>
          <a:xfrm>
            <a:off x="3249295" y="181610"/>
            <a:ext cx="2341880" cy="231965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endParaRPr lang="en-US" altLang="zh-CN" sz="700" b="1" baseline="30000">
              <a:solidFill>
                <a:srgbClr val="FFFF00"/>
              </a:solidFill>
              <a:latin typeface="Verdana" panose="020B0604030504040204" pitchFamily="2" charset="0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800" b="1" baseline="30000">
                <a:solidFill>
                  <a:srgbClr val="C00000"/>
                </a:solidFill>
                <a:latin typeface="Verdana" panose="020B0604030504040204" pitchFamily="2" charset="0"/>
                <a:ea typeface="黑体" panose="02010600030101010101" pitchFamily="2" charset="-122"/>
              </a:rPr>
              <a:t>1</a:t>
            </a:r>
            <a:r>
              <a:rPr lang="zh-CN" altLang="en-US" sz="4800" b="1" baseline="30000">
                <a:solidFill>
                  <a:srgbClr val="C00000"/>
                </a:solidFill>
                <a:latin typeface="Verdana" panose="020B0604030504040204" pitchFamily="2" charset="0"/>
                <a:ea typeface="黑体" panose="02010600030101010101" pitchFamily="2" charset="-122"/>
              </a:rPr>
              <a:t>、真实性</a:t>
            </a:r>
            <a:endParaRPr lang="zh-CN" altLang="en-US" sz="4800" b="1" baseline="30000">
              <a:solidFill>
                <a:srgbClr val="C00000"/>
              </a:solidFill>
              <a:latin typeface="Verdana" panose="020B0604030504040204" pitchFamily="2" charset="0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800" b="1" baseline="30000">
                <a:solidFill>
                  <a:srgbClr val="C00000"/>
                </a:solidFill>
                <a:latin typeface="Verdana" panose="020B0604030504040204" pitchFamily="2" charset="0"/>
                <a:ea typeface="黑体" panose="02010600030101010101" pitchFamily="2" charset="-122"/>
              </a:rPr>
              <a:t>2</a:t>
            </a:r>
            <a:r>
              <a:rPr lang="zh-CN" altLang="en-US" sz="4800" b="1" baseline="30000">
                <a:solidFill>
                  <a:srgbClr val="C00000"/>
                </a:solidFill>
                <a:latin typeface="Verdana" panose="020B0604030504040204" pitchFamily="2" charset="0"/>
                <a:ea typeface="黑体" panose="02010600030101010101" pitchFamily="2" charset="-122"/>
              </a:rPr>
              <a:t>、及时性</a:t>
            </a:r>
            <a:endParaRPr lang="zh-CN" altLang="en-US" sz="4800" b="1" baseline="30000">
              <a:solidFill>
                <a:srgbClr val="C00000"/>
              </a:solidFill>
              <a:latin typeface="Verdana" panose="020B0604030504040204" pitchFamily="2" charset="0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800" b="1" baseline="30000">
                <a:solidFill>
                  <a:srgbClr val="C00000"/>
                </a:solidFill>
                <a:latin typeface="Verdana" panose="020B0604030504040204" pitchFamily="2" charset="0"/>
                <a:ea typeface="黑体" panose="02010600030101010101" pitchFamily="2" charset="-122"/>
              </a:rPr>
              <a:t>3</a:t>
            </a:r>
            <a:r>
              <a:rPr lang="zh-CN" altLang="en-US" sz="4800" b="1" baseline="30000">
                <a:solidFill>
                  <a:srgbClr val="C00000"/>
                </a:solidFill>
                <a:latin typeface="Verdana" panose="020B0604030504040204" pitchFamily="2" charset="0"/>
                <a:ea typeface="黑体" panose="02010600030101010101" pitchFamily="2" charset="-122"/>
              </a:rPr>
              <a:t>、简洁性</a:t>
            </a:r>
            <a:endParaRPr lang="zh-CN" altLang="en-US" sz="4800" b="1" baseline="30000">
              <a:solidFill>
                <a:srgbClr val="C00000"/>
              </a:solidFill>
              <a:latin typeface="Verdana" panose="020B0604030504040204" pitchFamily="2" charset="0"/>
              <a:ea typeface="黑体" panose="02010600030101010101" pitchFamily="2" charset="-122"/>
            </a:endParaRPr>
          </a:p>
        </p:txBody>
      </p:sp>
      <p:sp>
        <p:nvSpPr>
          <p:cNvPr id="24584" name="左大括号 24583"/>
          <p:cNvSpPr/>
          <p:nvPr/>
        </p:nvSpPr>
        <p:spPr>
          <a:xfrm>
            <a:off x="2883535" y="325120"/>
            <a:ext cx="237490" cy="2107565"/>
          </a:xfrm>
          <a:prstGeom prst="leftBrace">
            <a:avLst>
              <a:gd name="adj1" fmla="val 66666"/>
              <a:gd name="adj2" fmla="val 50000"/>
            </a:avLst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p>
            <a:pPr algn="ctr"/>
            <a:endParaRPr b="1">
              <a:latin typeface="Verdana" panose="020B0604030504040204" pitchFamily="2" charset="0"/>
            </a:endParaRPr>
          </a:p>
        </p:txBody>
      </p:sp>
      <p:sp>
        <p:nvSpPr>
          <p:cNvPr id="24585" name="文本框 24584"/>
          <p:cNvSpPr txBox="1"/>
          <p:nvPr/>
        </p:nvSpPr>
        <p:spPr>
          <a:xfrm>
            <a:off x="5676900" y="181610"/>
            <a:ext cx="2950845" cy="95313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Verdana" panose="020B0604030504040204" pitchFamily="2" charset="0"/>
                <a:ea typeface="黑体" panose="02010600030101010101" pitchFamily="2" charset="-122"/>
              </a:rPr>
              <a:t>内容真实准确，不能虚构夸张。</a:t>
            </a:r>
            <a:endParaRPr lang="zh-CN" altLang="en-US" sz="2800" b="1">
              <a:solidFill>
                <a:srgbClr val="0000CC"/>
              </a:solidFill>
              <a:latin typeface="Verdana" panose="020B0604030504040204" pitchFamily="2" charset="0"/>
              <a:ea typeface="黑体" panose="02010600030101010101" pitchFamily="2" charset="-122"/>
            </a:endParaRPr>
          </a:p>
        </p:txBody>
      </p:sp>
      <p:sp>
        <p:nvSpPr>
          <p:cNvPr id="24586" name="文本框 24585"/>
          <p:cNvSpPr txBox="1"/>
          <p:nvPr/>
        </p:nvSpPr>
        <p:spPr>
          <a:xfrm>
            <a:off x="5704205" y="1254125"/>
            <a:ext cx="2667000" cy="51911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Verdana" panose="020B0604030504040204" pitchFamily="2" charset="0"/>
                <a:ea typeface="黑体" panose="02010600030101010101" pitchFamily="2" charset="-122"/>
              </a:rPr>
              <a:t>报道迅速及时。</a:t>
            </a:r>
            <a:endParaRPr lang="zh-CN" altLang="en-US" sz="2800" b="1">
              <a:solidFill>
                <a:srgbClr val="0000CC"/>
              </a:solidFill>
              <a:latin typeface="Verdana" panose="020B0604030504040204" pitchFamily="2" charset="0"/>
              <a:ea typeface="黑体" panose="02010600030101010101" pitchFamily="2" charset="-122"/>
            </a:endParaRPr>
          </a:p>
        </p:txBody>
      </p:sp>
      <p:sp>
        <p:nvSpPr>
          <p:cNvPr id="24587" name="文本框 24586"/>
          <p:cNvSpPr txBox="1"/>
          <p:nvPr/>
        </p:nvSpPr>
        <p:spPr>
          <a:xfrm>
            <a:off x="5704205" y="1981835"/>
            <a:ext cx="2895600" cy="51911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Verdana" panose="020B0604030504040204" pitchFamily="2" charset="0"/>
                <a:ea typeface="黑体" panose="02010600030101010101" pitchFamily="2" charset="-122"/>
              </a:rPr>
              <a:t>语言简明扼要。</a:t>
            </a:r>
            <a:endParaRPr lang="zh-CN" altLang="en-US" sz="2800" b="1">
              <a:solidFill>
                <a:srgbClr val="0000CC"/>
              </a:solidFill>
              <a:latin typeface="Verdana" panose="020B0604030504040204" pitchFamily="2" charset="0"/>
              <a:ea typeface="黑体" panose="02010600030101010101" pitchFamily="2" charset="-122"/>
            </a:endParaRPr>
          </a:p>
        </p:txBody>
      </p:sp>
      <p:sp>
        <p:nvSpPr>
          <p:cNvPr id="24588" name="矩形 24587"/>
          <p:cNvSpPr/>
          <p:nvPr/>
        </p:nvSpPr>
        <p:spPr>
          <a:xfrm>
            <a:off x="746125" y="3323590"/>
            <a:ext cx="6938645" cy="6064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b"/>
          <a:p>
            <a:pPr>
              <a:buClrTx/>
            </a:pPr>
            <a:r>
              <a:rPr lang="zh-CN" altLang="en-US" sz="2800" b="1">
                <a:solidFill>
                  <a:srgbClr val="0000CC"/>
                </a:solidFill>
                <a:latin typeface="Verdana" panose="020B0604030504040204" pitchFamily="2" charset="0"/>
                <a:ea typeface="黑体" panose="02010600030101010101" pitchFamily="2" charset="-122"/>
              </a:rPr>
              <a:t>多采用记叙的表达方式，兼有议论和抒情。</a:t>
            </a:r>
            <a:endParaRPr lang="zh-CN" altLang="en-US" sz="2800" b="1">
              <a:solidFill>
                <a:srgbClr val="0000CC"/>
              </a:solidFill>
              <a:latin typeface="Verdana" panose="020B0604030504040204" pitchFamily="2" charset="0"/>
              <a:ea typeface="黑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4625" y="2590165"/>
            <a:ext cx="3627120" cy="645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新闻表达方式：</a:t>
            </a:r>
            <a:endParaRPr lang="zh-CN" altLang="en-US" sz="3600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746125" y="4976495"/>
            <a:ext cx="6283325" cy="60642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r>
              <a:rPr lang="zh-CN" altLang="en-US" sz="3400" b="1">
                <a:solidFill>
                  <a:srgbClr val="0000CC"/>
                </a:solidFill>
                <a:ea typeface="黑体" panose="02010600030101010101" pitchFamily="2" charset="-122"/>
              </a:rPr>
              <a:t>新闻六要素（记叙六要素）：</a:t>
            </a:r>
            <a:endParaRPr lang="zh-CN" altLang="en-US" sz="3400" b="1">
              <a:solidFill>
                <a:srgbClr val="0000CC"/>
              </a:solidFill>
              <a:ea typeface="黑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4625" y="4139565"/>
            <a:ext cx="2937510" cy="6451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新闻六要素：</a:t>
            </a:r>
            <a:endParaRPr lang="zh-CN" altLang="en-US" sz="3600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bldLvl="0" animBg="1"/>
      <p:bldP spid="24584" grpId="0" bldLvl="0" animBg="1"/>
      <p:bldP spid="24585" grpId="0" bldLvl="0" animBg="1"/>
      <p:bldP spid="24586" grpId="0" bldLvl="0" animBg="1"/>
      <p:bldP spid="24587" grpId="0" bldLvl="0" animBg="1"/>
      <p:bldP spid="24588" grpId="0" bldLvl="0" animBg="1"/>
      <p:bldP spid="2457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" y="-635"/>
            <a:ext cx="9098280" cy="6859905"/>
          </a:xfrm>
          <a:prstGeom prst="rect">
            <a:avLst/>
          </a:prstGeom>
        </p:spPr>
      </p:pic>
      <p:sp>
        <p:nvSpPr>
          <p:cNvPr id="4" name="文本占位符 3"/>
          <p:cNvSpPr>
            <a:spLocks noGrp="1" noRot="1"/>
          </p:cNvSpPr>
          <p:nvPr>
            <p:ph type="body" idx="1"/>
          </p:nvPr>
        </p:nvSpPr>
        <p:spPr>
          <a:xfrm>
            <a:off x="22860" y="84455"/>
            <a:ext cx="9098915" cy="250253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p>
            <a:pPr>
              <a:buNone/>
            </a:pPr>
            <a:r>
              <a:rPr lang="zh-CN" altLang="en-US" sz="4000" b="1" dirty="0">
                <a:solidFill>
                  <a:srgbClr val="0000CC"/>
                </a:solidFill>
                <a:ea typeface="黑体" panose="02010600030101010101" pitchFamily="2" charset="-122"/>
              </a:rPr>
              <a:t>新闻固定的格式：</a:t>
            </a:r>
            <a:endParaRPr lang="zh-CN" altLang="en-US" sz="4000" b="1" dirty="0">
              <a:solidFill>
                <a:srgbClr val="0000CC"/>
              </a:solidFill>
              <a:ea typeface="黑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1115AB"/>
                </a:solidFill>
                <a:ea typeface="黑体" panose="02010600030101010101" pitchFamily="2" charset="-122"/>
              </a:rPr>
              <a:t>     </a:t>
            </a:r>
            <a:r>
              <a:rPr lang="zh-CN" altLang="en-US" b="1" dirty="0">
                <a:solidFill>
                  <a:srgbClr val="0000CC"/>
                </a:solidFill>
                <a:ea typeface="黑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ea typeface="黑体" panose="02010600030101010101" pitchFamily="2" charset="-122"/>
              </a:rPr>
              <a:t>倒金字塔结构</a:t>
            </a:r>
            <a:r>
              <a:rPr lang="zh-CN" altLang="en-US" b="1" dirty="0">
                <a:solidFill>
                  <a:srgbClr val="0000CC"/>
                </a:solidFill>
                <a:ea typeface="黑体" panose="02010600030101010101" pitchFamily="2" charset="-122"/>
              </a:rPr>
              <a:t>”：由主到次地组织内容，高潮在前，即把最重要的信息放在消息的最前面。让读者在最短的时间内把握住最重要的信息。</a:t>
            </a:r>
            <a:endParaRPr lang="zh-CN" altLang="en-US" b="1" dirty="0">
              <a:solidFill>
                <a:srgbClr val="0000CC"/>
              </a:solidFill>
              <a:ea typeface="黑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2405" y="2586990"/>
            <a:ext cx="8759825" cy="27997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新闻的电头：</a:t>
            </a:r>
            <a:endParaRPr lang="zh-CN" altLang="en-US" sz="3600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sym typeface="+mn-ea"/>
              </a:rPr>
              <a:t>电头交代了</a:t>
            </a:r>
            <a:r>
              <a:rPr lang="zh-CN" altLang="en-US" sz="3200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  <a:sym typeface="+mn-ea"/>
              </a:rPr>
              <a:t>通讯社名称、发电地点和发电时间。</a:t>
            </a:r>
            <a:endParaRPr lang="zh-CN" altLang="en-US" sz="3200" b="1">
              <a:solidFill>
                <a:srgbClr val="C0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sym typeface="+mn-ea"/>
              </a:rPr>
              <a:t>电头的作用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3200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  <a:sym typeface="+mn-ea"/>
              </a:rPr>
              <a:t>表明材料真实，报道及时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4097"/>
          <p:cNvSpPr/>
          <p:nvPr/>
        </p:nvSpPr>
        <p:spPr>
          <a:xfrm>
            <a:off x="2700655" y="44450"/>
            <a:ext cx="6369685" cy="6408420"/>
          </a:xfrm>
          <a:prstGeom prst="rect">
            <a:avLst/>
          </a:prstGeom>
          <a:solidFill>
            <a:srgbClr val="11272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4099" name="图片 4098" descr="1b0d4f0f84a00b146059f3b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" y="44450"/>
            <a:ext cx="2538730" cy="2837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矩形 4099"/>
          <p:cNvSpPr/>
          <p:nvPr/>
        </p:nvSpPr>
        <p:spPr>
          <a:xfrm>
            <a:off x="2796540" y="120333"/>
            <a:ext cx="617918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en-US" altLang="zh-CN" sz="2800" b="1"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毛泽东，字润之（原作咏芝，后改润芝），笔名子任，生于清末湖南省长沙府湘潭县韶山冲，逝世于中华人民共和国北京。</a:t>
            </a:r>
            <a:r>
              <a:rPr lang="zh-CN" altLang="en-US" sz="2800" b="1">
                <a:solidFill>
                  <a:srgbClr val="FFFF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中国革命家、政治家、战略家、理论家和中国共产党和中华人民共和国领导人</a:t>
            </a:r>
            <a:r>
              <a:rPr lang="zh-CN" altLang="en-US" sz="28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。从</a:t>
            </a:r>
            <a:r>
              <a:rPr lang="en-US" altLang="zh-CN" sz="28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1949</a:t>
            </a:r>
            <a:r>
              <a:rPr lang="zh-CN" altLang="en-US" sz="28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年中华人民共和国成立到他逝世的</a:t>
            </a:r>
            <a:r>
              <a:rPr lang="en-US" altLang="zh-CN" sz="28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1976</a:t>
            </a:r>
            <a:r>
              <a:rPr lang="zh-CN" altLang="en-US" sz="28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年间，毛泽东是中华人民共和国的最高领导人。他对马列主义的发展、军事理论的贡献以及他对共产党的理论贡献被称为毛泽东思想。毛泽东被视为是</a:t>
            </a:r>
            <a:r>
              <a:rPr lang="zh-CN" altLang="en-US" sz="2800" b="1">
                <a:solidFill>
                  <a:srgbClr val="FFFF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现代世界历史中最重要的人物之一，</a:t>
            </a:r>
            <a:r>
              <a:rPr lang="en-US" altLang="zh-CN" sz="2800" b="1">
                <a:solidFill>
                  <a:srgbClr val="FFFF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FFFF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时代</a:t>
            </a:r>
            <a:r>
              <a:rPr lang="en-US" altLang="zh-CN" sz="2800" b="1">
                <a:solidFill>
                  <a:srgbClr val="FFFF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FFFF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杂志将他评为</a:t>
            </a:r>
            <a:r>
              <a:rPr lang="en-US" altLang="zh-CN" sz="2800" b="1">
                <a:solidFill>
                  <a:srgbClr val="FFFF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r>
              <a:rPr lang="zh-CN" altLang="en-US" sz="2800" b="1">
                <a:solidFill>
                  <a:srgbClr val="FFFF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世纪最具影响</a:t>
            </a:r>
            <a:r>
              <a:rPr lang="en-US" altLang="zh-CN" sz="2800" b="1">
                <a:solidFill>
                  <a:srgbClr val="FFFF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100</a:t>
            </a:r>
            <a:r>
              <a:rPr lang="zh-CN" altLang="en-US" sz="2800" b="1">
                <a:solidFill>
                  <a:srgbClr val="FFFF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人之一</a:t>
            </a:r>
            <a:r>
              <a:rPr lang="zh-CN" altLang="en-US" sz="28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sz="2800" b="1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9708" y="2881630"/>
            <a:ext cx="2249805" cy="12915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p>
            <a:pPr algn="ctr"/>
            <a:r>
              <a:rPr lang="zh-CN" altLang="en-US" sz="5400" b="1">
                <a:solidFill>
                  <a:srgbClr val="0000CC"/>
                </a:solidFill>
                <a:effectLst/>
              </a:rPr>
              <a:t>毛泽东</a:t>
            </a:r>
            <a:endParaRPr lang="zh-CN" altLang="en-US" sz="5400" b="1">
              <a:solidFill>
                <a:srgbClr val="0000CC"/>
              </a:solidFill>
              <a:effectLst/>
            </a:endParaRPr>
          </a:p>
          <a:p>
            <a:pPr algn="ctr"/>
            <a:r>
              <a:rPr lang="zh-CN" altLang="en-US" sz="2400" b="1">
                <a:solidFill>
                  <a:srgbClr val="0000CC"/>
                </a:solidFill>
                <a:effectLst/>
              </a:rPr>
              <a:t>1893－1976</a:t>
            </a:r>
            <a:endParaRPr lang="zh-CN" altLang="en-US" sz="2400" b="1">
              <a:solidFill>
                <a:srgbClr val="0000CC"/>
              </a:solidFill>
              <a:effectLst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" y="4255135"/>
            <a:ext cx="2538095" cy="185039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凸显">
  <a:themeElements>
    <a:clrScheme name="">
      <a:dk1>
        <a:srgbClr val="000000"/>
      </a:dk1>
      <a:lt1>
        <a:srgbClr val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FFFFFF"/>
      </a:accent3>
      <a:accent4>
        <a:srgbClr val="000000"/>
      </a:accent4>
      <a:accent5>
        <a:srgbClr val="FFC3AE"/>
      </a:accent5>
      <a:accent6>
        <a:srgbClr val="6888C2"/>
      </a:accent6>
      <a:hlink>
        <a:srgbClr val="D2611C"/>
      </a:hlink>
      <a:folHlink>
        <a:srgbClr val="3B435B"/>
      </a:folHlink>
    </a:clrScheme>
    <a:fontScheme name="">
      <a:majorFont>
        <a:latin typeface="Century Schoolbook"/>
        <a:ea typeface="华文楷体"/>
        <a:cs typeface=""/>
      </a:majorFont>
      <a:minorFont>
        <a:latin typeface="Century Schoolboo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575F6D"/>
        </a:dk2>
        <a:lt2>
          <a:srgbClr val="FFF39D"/>
        </a:lt2>
        <a:accent1>
          <a:srgbClr val="FE8637"/>
        </a:accent1>
        <a:accent2>
          <a:srgbClr val="7598D9"/>
        </a:accent2>
        <a:accent3>
          <a:srgbClr val="FFFFFF"/>
        </a:accent3>
        <a:accent4>
          <a:srgbClr val="000000"/>
        </a:accent4>
        <a:accent5>
          <a:srgbClr val="FFC3AE"/>
        </a:accent5>
        <a:accent6>
          <a:srgbClr val="6888C2"/>
        </a:accent6>
        <a:hlink>
          <a:srgbClr val="D2611C"/>
        </a:hlink>
        <a:folHlink>
          <a:srgbClr val="3B435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4574</Words>
  <Application>WPS 演示</Application>
  <PresentationFormat>在屏幕上显示</PresentationFormat>
  <Paragraphs>323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30</vt:i4>
      </vt:variant>
    </vt:vector>
  </HeadingPairs>
  <TitlesOfParts>
    <vt:vector size="54" baseType="lpstr">
      <vt:lpstr>Arial</vt:lpstr>
      <vt:lpstr>宋体</vt:lpstr>
      <vt:lpstr>Wingdings</vt:lpstr>
      <vt:lpstr>黑体</vt:lpstr>
      <vt:lpstr>Wingdings 2</vt:lpstr>
      <vt:lpstr>Century Schoolbook</vt:lpstr>
      <vt:lpstr>楷体_GB2312</vt:lpstr>
      <vt:lpstr>Verdana</vt:lpstr>
      <vt:lpstr>微软雅黑</vt:lpstr>
      <vt:lpstr>Arial Unicode MS</vt:lpstr>
      <vt:lpstr>Times New Roman</vt:lpstr>
      <vt:lpstr>华文彩云</vt:lpstr>
      <vt:lpstr>华文隶书</vt:lpstr>
      <vt:lpstr>仿宋_GB2312</vt:lpstr>
      <vt:lpstr>华文新魏</vt:lpstr>
      <vt:lpstr>隶书</vt:lpstr>
      <vt:lpstr>Courier New</vt:lpstr>
      <vt:lpstr>Wingdings</vt:lpstr>
      <vt:lpstr>华文楷体</vt:lpstr>
      <vt:lpstr>新宋体</vt:lpstr>
      <vt:lpstr>Century Schoolbook</vt:lpstr>
      <vt:lpstr>吉祥如意</vt:lpstr>
      <vt:lpstr>2_凸显</vt:lpstr>
      <vt:lpstr>默认设计模板_2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新闻六要素（记叙六要素）：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阅读</vt:lpstr>
      <vt:lpstr>整体把握：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 业 布 置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我三十万大军胜利南渡长江</dc:title>
  <dc:creator>滕东中学语文教研组--顾栋</dc:creator>
  <dc:subject>我三十万大军胜利南渡长江</dc:subject>
  <cp:lastModifiedBy>Administrator</cp:lastModifiedBy>
  <cp:revision>52</cp:revision>
  <dcterms:created xsi:type="dcterms:W3CDTF">2009-04-15T11:50:00Z</dcterms:created>
  <dcterms:modified xsi:type="dcterms:W3CDTF">2017-09-07T08:02:20Z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2052-10.1.0.6747</vt:lpwstr>
  </property>
</Properties>
</file>