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981" r:id="rId2"/>
    <p:sldId id="949" r:id="rId3"/>
    <p:sldId id="979" r:id="rId4"/>
    <p:sldId id="982" r:id="rId5"/>
    <p:sldId id="983" r:id="rId6"/>
    <p:sldId id="984" r:id="rId7"/>
    <p:sldId id="985" r:id="rId8"/>
    <p:sldId id="986" r:id="rId9"/>
    <p:sldId id="1020" r:id="rId10"/>
    <p:sldId id="1021" r:id="rId11"/>
    <p:sldId id="826" r:id="rId12"/>
    <p:sldId id="952" r:id="rId13"/>
    <p:sldId id="953" r:id="rId14"/>
    <p:sldId id="987" r:id="rId15"/>
    <p:sldId id="988" r:id="rId16"/>
    <p:sldId id="989" r:id="rId17"/>
    <p:sldId id="1023" r:id="rId18"/>
    <p:sldId id="990" r:id="rId19"/>
    <p:sldId id="991" r:id="rId20"/>
    <p:sldId id="992" r:id="rId21"/>
    <p:sldId id="931" r:id="rId22"/>
    <p:sldId id="993" r:id="rId23"/>
    <p:sldId id="955" r:id="rId24"/>
    <p:sldId id="957" r:id="rId25"/>
    <p:sldId id="844" r:id="rId26"/>
    <p:sldId id="978" r:id="rId27"/>
    <p:sldId id="994" r:id="rId28"/>
    <p:sldId id="995" r:id="rId29"/>
    <p:sldId id="996" r:id="rId30"/>
    <p:sldId id="998" r:id="rId31"/>
    <p:sldId id="999" r:id="rId32"/>
    <p:sldId id="1000" r:id="rId33"/>
    <p:sldId id="1001" r:id="rId34"/>
    <p:sldId id="1002" r:id="rId35"/>
    <p:sldId id="1003" r:id="rId36"/>
    <p:sldId id="1024" r:id="rId37"/>
    <p:sldId id="1004" r:id="rId38"/>
    <p:sldId id="1005" r:id="rId39"/>
    <p:sldId id="1006" r:id="rId40"/>
    <p:sldId id="1007" r:id="rId41"/>
    <p:sldId id="1008" r:id="rId42"/>
    <p:sldId id="1009" r:id="rId43"/>
    <p:sldId id="1010" r:id="rId44"/>
    <p:sldId id="1011" r:id="rId45"/>
    <p:sldId id="1012" r:id="rId46"/>
    <p:sldId id="1013" r:id="rId47"/>
    <p:sldId id="1015" r:id="rId48"/>
    <p:sldId id="1016" r:id="rId49"/>
    <p:sldId id="976" r:id="rId50"/>
    <p:sldId id="977" r:id="rId51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>
        <p:scale>
          <a:sx n="75" d="100"/>
          <a:sy n="75" d="100"/>
        </p:scale>
        <p:origin x="-1728" y="-82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634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timg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2287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标题 2"/>
          <p:cNvSpPr txBox="1">
            <a:spLocks/>
          </p:cNvSpPr>
          <p:nvPr/>
        </p:nvSpPr>
        <p:spPr>
          <a:xfrm>
            <a:off x="2829855" y="52097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800" kern="100" dirty="0">
                <a:latin typeface="Times New Roman"/>
                <a:ea typeface="微软雅黑" pitchFamily="34" charset="-122"/>
              </a:rPr>
              <a:t>专题三　精准理解散文中重要词句的内涵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67933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第二章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文学类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文本阅读</a:t>
            </a:r>
          </a:p>
        </p:txBody>
      </p:sp>
    </p:spTree>
    <p:extLst>
      <p:ext uri="{BB962C8B-B14F-4D97-AF65-F5344CB8AC3E}">
        <p14:creationId xmlns:p14="http://schemas.microsoft.com/office/powerpoint/2010/main" val="49105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9780" y="806684"/>
            <a:ext cx="1115004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这也终究改变不了那份执着又强烈的向往与追怀。你知道，那些忧愤与不平，实际上早已经与那份情感的执拗断了关系，你是一个彻头彻尾的无可救药者，纵然那故地已是泥泞的陷阱和煎熬的火坑，你也跳定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永世的来路，无悔的方向。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暮雨中思乡的旅人，她正离你越来越远，也离你越来越近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取材于作者的同名散文，有删改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116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29387" y="27662"/>
            <a:ext cx="11385581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下列对文章的理解，不正确的一项是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作者身在异国他乡，又恰逢阴冷的冬季，所以对家乡的思念油然而生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以往更为强烈。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黄昏、薄暮、烟云、寒柳、杨树、大雁等都是中国古典诗词中常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思乡之情的形象。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乡愁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有了新的理解，他借用鲁迅的小说《故乡》形象地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阐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了这种独到的见解。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本文紧扣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乡愁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的主题，大量引用或化用中国古典诗词名句，使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的文化气息浓厚。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8562" y="60372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12" name="矩形 11"/>
          <p:cNvSpPr/>
          <p:nvPr/>
        </p:nvSpPr>
        <p:spPr>
          <a:xfrm>
            <a:off x="429386" y="5226542"/>
            <a:ext cx="11385581" cy="1189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从第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段内容看，思乡是因为眼前草木带着东方的色彩，有古典诗词里被反复吟咏描画过的意境，而非冬天的阴冷。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13253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693490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zh-CN" altLang="zh-CN" sz="2800" b="1" kern="100" dirty="0">
                <a:latin typeface="宋体"/>
                <a:cs typeface="宋体"/>
              </a:rPr>
              <a:t>③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段画线句中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天道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人道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的含义各是什么？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1413570"/>
            <a:ext cx="11294265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天道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指人一定会走向死亡的自然规律，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人道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指人对世界的留恋。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5495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矩形 13"/>
          <p:cNvSpPr/>
          <p:nvPr/>
        </p:nvSpPr>
        <p:spPr>
          <a:xfrm>
            <a:off x="470074" y="680130"/>
            <a:ext cx="1129426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文章结尾写道：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暮雨中思乡的旅人，她正离你越来越远，也离你越来越近。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这句话有怎样的含意？请结合本文，谈谈你的理解。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074" y="2048282"/>
            <a:ext cx="11294265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旅人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既是指旅行在外的人，也象征着每一个走在人生路上的人。旅行在外的人在旅途中越行越远，其对家的依恋或对故地的追忆就会越来越强烈。而每一个走在人生路上的人随着时间的推移，距离自己曾经的美好生活越来越远，而且无法回头，但他会心怀释然，坚定地在人生路上继续前行，直至走完自己的人生道路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02167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4674" y="440889"/>
            <a:ext cx="113046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二、阅读下面的文字，完成文后题目。</a:t>
            </a:r>
          </a:p>
        </p:txBody>
      </p:sp>
      <p:sp>
        <p:nvSpPr>
          <p:cNvPr id="3" name="矩形 2"/>
          <p:cNvSpPr/>
          <p:nvPr/>
        </p:nvSpPr>
        <p:spPr>
          <a:xfrm>
            <a:off x="444674" y="1098968"/>
            <a:ext cx="113046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草木故园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彭家河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比起人丁，乡下的草木已日渐兴旺。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乡村其实是属于草木的，村民本是不速之客。在发现有水有树后，那一队队从猿一路迁徙成人的村民们便驻扎下来，开始日出而作，日落而息，谈婚论嫁，生儿育女。于是，乡村便改变成了另一种模样。正是由于村民们的到来，那些山山岭岭、沟沟坪坪便也同时有了名字，成为村民们最朴素的方位标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5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1125538"/>
            <a:ext cx="10990999" cy="39234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家是我们那个家族聚居的一个小山坪，村里最古老的那棵柏树要七八个青壮年伸手才合围得住。浓密的树枝遮蔽了树下的山坡，树下一年四季都是干燥干净的，没有草木能在它的身下生长，粗大的树干也没有人能攀爬。老家的房屋后面有三棵古老的柏树。每天晚上，从远处的西河或者嘉陵江里劳作一天的白老鹳回来后，都要在树上吵闹一会儿才肯睡觉，听着那些声音，我便会梦到很远很远的地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620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1162556"/>
            <a:ext cx="10990999" cy="39234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雨过后，我家房顶上便落满了白老鹳粪和长长短短的枯树枝，有时还有些鱼骨头，我爹便把那些粪扣下来堆在一起，作自留地里的底肥，那些树枝和圆圆黑黑的柏树果便撮回灶屋烧锅煮饭。每年夏天的晚上，村里都会刮几次大风，听着房顶上呼啸的风声，我不怕房顶上的瓦被风揭走，却怕那些大树顺风倒下来砸着我家的破瓦房，于是我不敢入睡。然而就在恐惧之中，我却一次又一次地慢慢睡着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4553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1382" y="405458"/>
            <a:ext cx="1099099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些古树个个巍峨挺拔，村民们路过时都要仰望才看得到树枝。在我上小学的时候，有一棵大树为了全村的族人，做出了最后的牺牲。村里要通电了，要永远告别柴木取火的时代了。然而我们村除了树多就是人穷，哪里找钱买电线电杆呢？村里大大小小开了几天会，决定砍掉一棵古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树在我家的东面。在挖浮土的前夜，村上找来德高望重的长者在树下烧了纸，杀了鸡，点上香，祭祀这棵树后，第二天一早才动工。我们周围的大人小孩便围着那树张望，那棵树也有两三个成年人合抱那么粗了。村里木匠专门找来一根一米多长的钢锯条，为古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05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89636" y="870624"/>
            <a:ext cx="1103964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Courier New"/>
              </a:rPr>
              <a:t>了一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个特大号的锯子，几个青壮年坐在树的两边，轮流使劲拉锯。在来回的锯齿中，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热腾腾的金黄锯末便在一颗颗雪亮的锯齿间落下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很快就在树干的两边积了一大堆。看着那两堆细软的散发着热气的锯末，我仿佛看到那是树里流出的血。半个时辰过后，那宽大的锯条还卡在粗壮的树干中间，仿佛咬在树干上的一排锋利的牙齿。周围的大大小小都端着饭碗过来看看，嘴里啧啧地说：这树真大。长了几千年，难道不大吗？哪个人能活这么久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4887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1788" y="477466"/>
            <a:ext cx="1115004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棵大柏树在几天后便支离破碎了，中间的树干也成了一段段的木料，这些上好的木料都先后运出了村，有的换成了电线，有的变成了电杆。那棵大柏树的根也慢慢挖出了一些，那个巨大的有一人多深的大坑也填平了，种上了胡豆。每次看到那里长出的开着紫黑小花的矮矮胡豆，我便想起那个地方曾经站着的巨大的柏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房前屋后全都是树和竹子，这些我都心中有数。后檐有棵柚子树，东面路边有棵紫薇树，房子后面还有几棵大柏树。多年没有回家，这些东西依然清楚。然而，多年没有回家打扫院坝，不少不知名的草也慢慢侵过屋外的石板，蓬勃向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9469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12">
            <a:hlinkClick r:id="rId3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13">
            <a:hlinkClick r:id="rId4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30035" y="950700"/>
            <a:ext cx="10930343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与我的老家一样，李家湾、蒲家湾、杨家山的那些院落也慢慢人去屋空。老的去世了，年轻的外出打工去了，年幼的也跟上年轻的父母进城当了农民工子弟。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他们在乡下的家园也日渐荒芜，还给了草木。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那些没有砍下的树，那些没有除掉的草，又慢慢地，静静地，把曾经撕开的伤口一点一点缝合，把曾经的人世悲欢一点一点地掩埋。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回望老家，草木葱茏。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摘编自《在川北》，有删改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396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236613"/>
            <a:ext cx="1136485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下列对文本思想内容与艺术特色的分析鉴赏，正确的一项是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两段围绕树叙写老家生活留给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的印象。文中既写出了树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、鸟相处的状况，也暗示了树对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造成的实际威胁。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我仿佛看到那是树里流出的血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一句，作者从生命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体验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角度，表达了大柏树被村民锯出锯末时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内心的惋惜。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段中写道，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后檐有棵柚子树，东面路边有棵紫薇树，房子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后面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还有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几棵大柏树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，可以看出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对老家的记忆非常清晰。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作者追忆故园草木，包含深情，对村民远离家园以致故园逐渐荒芜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现象做了深层次的反思，并提出了委婉的批评。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562" y="350180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76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3517" y="1409047"/>
            <a:ext cx="10694257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暗示了树对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我家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造成的实际威胁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说法有误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内心的惋惜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不准确，应是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内心的剧痛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项文章并没有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做了深层次的反思，并提出了委婉的批评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之意。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385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21482"/>
            <a:ext cx="1129426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解释下列语句在文中的含意。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热腾腾的金黄锯末便在一颗颗雪亮的锯齿间落下。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1989634"/>
            <a:ext cx="11294265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锋利的锯子就这样锯下了生命力旺盛的大树，令人心痛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2676028"/>
            <a:ext cx="112951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他们在乡下的家园也日渐荒芜，还给了草木。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3357786"/>
            <a:ext cx="11295168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村民们的外出就这样使他们的家园日渐荒芜，杂草丛生。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695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26073" y="469330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请根据文本，探析第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段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回望老家，草木葱茏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这句话的含意。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6073" y="1189410"/>
            <a:ext cx="1129426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感受到老家草木旺盛的生命力。故园草木的生机勃发，与乡村生活的日益衰落有密切的关系，村民越来越多地选择走出乡村，把家园还给草木。草木的旺盛，正是乡村凋零的具体表现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对故园浓浓的依恋之情。故园在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的心中，是一个草木茂盛的地方，是草和树的乐园；故乡茂盛的草树，是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浓郁的思乡之情，草木是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永远的精神家园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草木的葱茏，能让人油然而生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田园将芜，胡不归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的人生思考。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03021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09" y="1158636"/>
            <a:ext cx="11103913" cy="3918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阅读重要能力之一就是能读出文中重要词语、句子的丰富内涵，课标卷极重视这一内容，散文文体复现于高考试卷中就首先考到了句子含意的理解。考生在答这类试题时都能大致把握其基本内涵，也能获得不错的分数。可是，如果再向前走出一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挖掘出那层深层意蕴来相当困难。另外，语言表述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啰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，少数还停留在抄录阶段。因此，二轮复习必须要解决这答题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最后一公里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23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高清图片\8.5\544720_喀尔巴阡山脉海洛创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3" t="5783"/>
          <a:stretch/>
        </p:blipFill>
        <p:spPr bwMode="auto">
          <a:xfrm>
            <a:off x="8294687" y="0"/>
            <a:ext cx="3895726" cy="687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Ⅱ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读文答题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精细突破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3557" y="728349"/>
            <a:ext cx="11363299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一、精准理解重要词语的内涵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词语理解本质上是一种语境阅读，抓住语境至关重要。如何抓住语境呢？</a:t>
            </a:r>
            <a:endParaRPr lang="zh-CN" altLang="zh-CN" sz="1050" kern="100" spc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只要是该词语出现的地方，其上下文都是语境，尤其是词语所在的句子环境。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题干提示。有的题干会明确告诉你语境范围，如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等；如提示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结合文章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，表明词语既有其局部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具体的句子、段落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语境，又有全文的语境；未有明确范围的，只能把该词语代入原文中去确定语境。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8564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7129" y="765498"/>
            <a:ext cx="1123615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分值暗示。分值少的，其语境范围相对小；分值大的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，其语境范围往往是全文。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总之，不管语境范围是大是小，理解词语必须有立足全句、全段甚至全文的语境观照意识。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理解词语含义，首先要审视该词语，一看其自身，是何词性，内部结构如何，有无特殊之处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如是否运用了表达技巧等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，二看其外部语境，看它在句中的搭配成分，看其出现在文中的位置和次数，看其有无上下文提示。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7568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586" y="979571"/>
            <a:ext cx="11161240" cy="46104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次重点看其语境义。其语境义有两类：一类是词语因比喻、反语、借代等修辞手法改变了词语的感情色彩而产生的新义，一类是词语在语境中作远距离的引申而产生的新义。另外，结合词语的表达效果，揣摩是否有情味、色彩等附加意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答题要注意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，指答案组成最好与原词语的词性、结构相同；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，就是要善于转换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抽象词语具体化，具体词语概括化，形象词语平实化。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7548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高清图片\8.5\5b4ec79d159b77d41755fe3a6633889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3" t="197" b="221"/>
          <a:stretch/>
        </p:blipFill>
        <p:spPr bwMode="auto">
          <a:xfrm>
            <a:off x="8294685" y="0"/>
            <a:ext cx="3895727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Ⅰ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把脉学情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准确诊断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26955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阅读下面的文字，完成文后题目。</a:t>
            </a: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7" name="矩形 6"/>
          <p:cNvSpPr/>
          <p:nvPr/>
        </p:nvSpPr>
        <p:spPr>
          <a:xfrm>
            <a:off x="550590" y="2061642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米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的恩典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甘典江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在所有的汉字当中，我最敬重的一个字，是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甲骨文中，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字像琐碎纵横的米粒，典型的一个象形字。《说文解字》曰：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米，粟实也。象禾实之形。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意思是，米是谷物和其他植物去壳后的籽实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410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8310" y="117426"/>
            <a:ext cx="11385581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断奶之后，我们开始要吃饭了。民以食为天，说明吃饭是天大的事。多少年以来，中国人见面都要问候一句：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吃了吗？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难怪古代的圣人早就明察：仓廪实而知礼节。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吃饭要靠天，更要靠地。没有谁能够管得了天，但是，地，却是被人牢牢控制住了。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在中国的传统中，土地是万有之源，万物都从中孕育化生。《易经》云：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安土敦乎仁，故能爱。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土便能乐业，就会诞生故乡，同时，还象征着淳朴的道德选择与坚守的精神意志。土地联系着历史与道德、政治与民生，而其中的媒介与命脉，即是白花花香喷喷的米。一切财富与权力，最终，都可以通过米来衡量与转化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9901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1688" y="333450"/>
            <a:ext cx="11161240" cy="60246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广义的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包括稻米、高粱、玉米、小米、黄米等等，一般而言，主要指稻米，即大米。在南方，稻田随处可见，甚至在陡斜的山坡上，也被开垦出一圈一圈的梯田。在雾气中，在月光下，那些成片的梯田，像大地的行为艺术，在视觉上极为震撼，彰显着人的力量和创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代，母亲带我去粮店买米，揣着一册购粮本。彼时，每个人的粮食，都是一个定数，有钱也多买不到一两。卖米的工作人员常常带着居高临下的目光，我们则像是等待赈济的灾民，需要他们来拯救。我突发恐惧：要是哪天他们关门不卖米了，我们又怎么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953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265" y="380629"/>
            <a:ext cx="11385581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幸好，某一天，人们又做起了交易，在农贸市场，大米开始自由流通，只要有钱，想买多少买多少。望着那些被解放了的大米，我觉得生活才真正开始。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吃饱饭后，人性苏醒了。接着，我们各式各样的欲望，日益膨胀。不知不觉之间，人们见面，不再问候吃饭，而是关心挣钱发财。很快，米的命运也发生了变迁，它们被包装进入超市。在某种意义上，这时候的米，面目全非，与土地紧密的关系已经断裂。顾客从一袋米中，看不到四季的替换，闻不着泥巴、雨水和阳光的气味，也无视农夫的喘息与农妇的忧伤。可怜的米，被抽象成了一种消费符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684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6682" y="333450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每次不得不去超市，面对琳琅满目的商品，我都在猜想：假如苏格拉底看到这一切，不知还会发出怎样的感叹。在两千多年前，他就对物质消费不屑一顾：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我们的需要越少，就越接近神。别人为食而生，我为生而食。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也就是，对于这位伟大的哲学家来说，他只需要粮食即可生存，生活更重要的是精神与理性。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许是因为苏格拉底的提醒，我开始尽量少去超市，实在要去，也要扪心自问一番：是不是因为听从了大米的召唤？我越来越相信：过度的物质消费，是一种恶习，甚至，是对人类独立于物质的高贵精神的冒犯。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9874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5884" y="666920"/>
            <a:ext cx="11050733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每一粒大米，无论是干瘪的还是饱满的，一起经历了四季的轮回，演绎了生命的涅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槃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，见证过土地的馈赠，追逐过阳光雨露，都领受了人的安抚和神的祝福。在此意义上，它们都是平等的，都有权利进入人的胃，化为人的血肉与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联想到米的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麦子。西方人眼中的麦子具有神性，因为麦子经过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施洗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已经脱胎换骨，变成了有信仰的面包，荣升为基督的圣餐。我想，倘若真有神灵可以降福于诸般良善与恩惠、纯洁与正义，那么它可以启示麦子，同样也能祝福大米。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524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5884" y="1297448"/>
            <a:ext cx="1105073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粮食是至善至美的对象，敬畏粮食，就是遵守心灵的律法，可以凭此找回自我，梳结人与大地的伦理，并抵达感恩的故乡。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从一粒大米的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恩典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中，我领受了永恒的充实与安宁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200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选自《人民日报》，有删改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559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9569" y="783797"/>
            <a:ext cx="1129426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综观全文，分析文章结尾句中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恩典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的内涵。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569" y="1484538"/>
            <a:ext cx="11294265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恩典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原指帝王的恩赐和礼遇，现泛指恩惠。文中的恩典有以下意义：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丰富的中华文化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人类赖以生存的物质基础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联系历史与道德、政治与民生的媒介和命脉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生产稻米的梯田，给人以视觉享受，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彰显着人的力量和创意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71373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3337" y="83760"/>
            <a:ext cx="1138558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二、精准理解重要句子的内涵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理解句子的五个入口：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从关键词语入手。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一个句子总有对表情达意起关键作用的词语，找到它们，也就意味着把对句子的理解转化成了对主要词语的理解。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从所在语段、相邻句子入手。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语言文本，都是词不离句、句不离段、段不离篇。有些句子不在文章、语段开头起总起作用，也不在文章、语段结尾起小结作用，而是在文章或者语段中间。对这种句子的理解，要结合这个句子所在的语段进行分析，特别是与这个句子相邻的上下句，其中往往隐含着解题的信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632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981522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从特殊位置入手。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重要的句子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如总起句、段首句、过渡句、中心句、总结句、抒情议论句等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往往在文章或语段中起关键作用。理解它时，可先考虑它在文章或语段中处于什么位置，然后寻找相关答题区间，确定其基本含意。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从分析修辞入手。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将运用修辞手法的句子还原成没有使用修辞手法的意思明白的句子，还原出作者原本想要表达的意思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6860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6152" y="582592"/>
            <a:ext cx="1119274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一、阅读下面的文字，完成文后题目。</a:t>
            </a:r>
          </a:p>
        </p:txBody>
      </p:sp>
      <p:sp>
        <p:nvSpPr>
          <p:cNvPr id="3" name="矩形 2"/>
          <p:cNvSpPr/>
          <p:nvPr/>
        </p:nvSpPr>
        <p:spPr>
          <a:xfrm>
            <a:off x="486152" y="1302672"/>
            <a:ext cx="1119274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暮雨乡愁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张清华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一个人在外面待得久了，方知古人在诗歌里所写的那些思乡的愁绪，并非尽是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装点之辞。平林漠漠烟如织，寒山一带伤心碧。日暮时分，烟波江上的愁思不知不觉地就弥漫开来。海德堡冬日的白昼格外短促，刚刚还是中午，一转眼就到了黄昏。薄暮乍起，惨淡的云如烟如雾地浮起来，涅卡河边的那些形体巨大的柳树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冷风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273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9089" y="733704"/>
            <a:ext cx="11050733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从文章主旨入手。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心思想渗透在文章的各个部分，任何一个关键句子都会与中心思想有着相关的联系。文章的语言材料，作者所写的每一个句子，都与全文的中心息息相关，因此，只有把握好主旨，才能深刻体会句子的含意和表达作用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9337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7365" y="189434"/>
            <a:ext cx="1116124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解答句子含意要注意的两点：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述说其大意。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述说句子大意就是把句子的基本意思明白、晓畅地表述出来。内涵丰富的句子，要把句子的丰富内涵或多重含意揭示出来；表意晦涩的句子，要转换成通俗易懂的语句把意思表达清楚；有指示代词的句子，要把代词的指代意义解说出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挖掘其深层思想感情。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像放在文末的句子，或者涉及文中人物语言、动作、心理的句子，理解固然要抓住要表达的这个人物的思想感情，更要注意挖掘其背后作者的思想感情和主旨意蕴。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6145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0311" y="95244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对于探究句子意蕴题，其思考方法和答题同理解、分析一般重要句子大致相同，另有几点要特别注意：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探究的句子大都是在文末，往往是文章的思想感情的结穴处，在对句子内部切分后，一般而言，切开的几个层次与前文的多个内容是相照应的。要善于找到与句子内容一致的上文对应点，理解了这些对应点后，该句的意蕴就出来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必须联系主旨和作者的思想感情来探究。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937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3" y="1313251"/>
            <a:ext cx="11233247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我是选择黄昏深浓时分走入这座古寺的。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这座已经显得凋敝的北方古寺，坐落在一处开阔的坡上，和那些煌煌大寺相比，它就像被长风卷走了青春的亮丽，只映现出苍老朴实。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除了正午前后还有一些香客结伴而来，使寺院上空紫气缭绕，生机平添。一俟黄昏，人迹萧然，能见到的只是寥寥的僧人青鞋布衲的身影了。</a:t>
            </a:r>
            <a:endParaRPr lang="zh-CN" altLang="zh-CN" sz="1050" kern="100" spc="-5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</p:spTree>
    <p:extLst>
      <p:ext uri="{BB962C8B-B14F-4D97-AF65-F5344CB8AC3E}">
        <p14:creationId xmlns:p14="http://schemas.microsoft.com/office/powerpoint/2010/main" val="345485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0532" y="981522"/>
            <a:ext cx="11229349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之所以选择黄昏入古寺徜徉，是有一些想法的。我曾随着熙攘游人，多次在明晰清朗的上午进出那些金碧辉煌的寺院，从雕梁画栋、翘角飞檐的油彩，都可以一下子认出香火旺盛香客密集的盛况。尤其是那海碗口一般粗大的香炷，总是让寺院终年弥漫在烟火中，佛们承受得了如此的熏炙么。这种味道总是勾起人的特定想象，想到佛，想到往生，想到西方的极乐世界。可是，来的人多了，也不免使佛门净地留下挥之弗去的世俗，无从清净可言，更无从作离奇的联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9449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162800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昏对我来说是最轻松的时刻，用不了多久，暮色来临，夜色来临，一切就尽在迷蒙之中了，可以有白日不曾过的身心舒展。黄昏前的劳作，总是使人精神紧张以至倦怠，迎受不断扑来的世务。只有黄昏到来之际，劳作宣告结束，像落日一样卸去重负，安然地缓缓沉落。我相信很多人在这时，会感到如期而至的安宁，这是安息的前奏。不过，当这个晚秋一日又一日加深浓度时，在远离秀色南方的这块土地上，黄昏时带给我的还有一丝淡淡的惋惜。我看到不少黄叶已经悄然地飘落在地，古寺里枝繁叶茂的几株大树，开始了删简的旅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indent="720000" algn="just">
              <a:lnSpc>
                <a:spcPct val="150000"/>
              </a:lnSpc>
            </a:pPr>
            <a:r>
              <a:rPr lang="zh-CN" altLang="zh-CN" sz="2800" u="heavy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这时节，古寺和人一样显出了本真和从容</a:t>
            </a:r>
            <a:r>
              <a:rPr lang="zh-CN" altLang="zh-CN" sz="2800" u="heavy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0" algn="r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节选自朱以撒《古寺黄昏》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696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57356"/>
            <a:ext cx="112942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谈谈你对画线句子的理解。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481055"/>
            <a:ext cx="11294265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黄昏时分，人迹萧然，拂去了世俗，回归了清净，呈现出古寺苍老朴实的本色；而人在黄昏时候，卸去了重负，身心得以舒展，心境获得安宁，呈现出自然、自在的本我。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49140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0728" y="405458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阅读下面的文字，完成文后题目。</a:t>
            </a: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今年五月，在泉州附近的静峰寺山上，我看见了弘一法师的手书遗言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悲欣交集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个字。据说，他的出家一直是个谜，他出家后他的妻子曾跪在寺门外三天三夜，眼泪哭干了他也不动一丝恻隐之情。我以为他伟大。而他临终的遗言却使我对他的伟大产生了怀疑。因为真正的出家人，无所谓悲，无所谓喜，而他生命之终极之时，仍能感受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悲欣交集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，可见凡心难泯，他未能来一个彻底的超脱留与后人传说。但我左思右想，仍然认为他是伟大的。他的伟大便在于他把自己难以超拔的心态毫不保留地馈予人间，还给人间一个真实。他便是不朽的了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3234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9384" y="477268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又想起了一个故事，是法国著名作家巴尔扎克写作的故事。巴尔扎克作为现实主义艺术大师，留给人间的十部不朽的作品，早已闻名世界。他一生中唯独喜欢咖啡。每逢写作之时，他总要把咖啡壶放在写字桌旁，一杯一杯地饮下去。他创作的欲望和情绪在膨胀，而他的身体却在一天天地垮下去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丰富的精神生活把他推到一个波涛汹涌的极致的境界，可渐渐衰竭的体力却把一个血肉之躯慢慢地推向上帝的虎口。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创作是一种自我完善的过程，也是一种自我销蚀的过程。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我们要完善自己，因而不怕销蚀。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节选自迟子建《斯人独憔悴》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1715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477466"/>
            <a:ext cx="1129426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文中写道：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丰富的精神生活把他推到一个波涛汹涌的极致的境界，可渐渐衰竭的体力却把一个血肉之躯慢慢地推向上帝的虎口。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请解释这句话的含意。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2455924"/>
            <a:ext cx="11294265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作者以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波涛汹涌的极致的境界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精神生活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的富足与丰盈，以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一个血肉之躯慢慢地推向上帝的虎口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表现体力的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渐渐衰竭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，表明巴尔扎克在创作中获得精神富足的同时也失去了健康的身体；突出了创作是一种自我完善和自我销蚀的过程。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言之成理即可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18729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1009" y="666920"/>
            <a:ext cx="1132403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瑟缩着它们的枝条，几天前还挂满了深黄的枯叶，而今已如此寥落，还有那些枝条如乱箭般高插云霄的杨树，在冬日的天空下也显得格外苍凉凄楚。这些带着东方色彩的草木，似乎特别能够勾起人思乡的情怀。还有河边的那群大雁，它们散落在草地上，整理着羽毛，在风中发着咕咕的悲鸣，看样子这个冬天它们是不准备离开这里了。眼前的这一切明明是典型的中国式的、在那么多古典诗词里被反复吟咏描画过的意境，而今却原封不动地搬到了迢迢万里的西洋夷域，怎不让人生出人面桃花、物是人非的莫名心绪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0515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timg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2287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7" name="矩形 6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218741" y="4641230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122969" y="514565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4087" y="380629"/>
            <a:ext cx="11100909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们总是把乡愁简单地理解为对家的依恋或对故地的追忆，其实这样的理解未免太狭隘了。事实上，乡愁是一种真正的绝望，一种生命里同来俱在的愁思。愁不是空间的，而是时间的，它的方向是遥远的过去；乡愁不是恋物，而是自恋，它所牵挂的不是那片事实上常常显得很抽象的祖居之地，而是悲悼自己的生命与韶光。古往今来那么多思乡的诗篇，细细想来，原来都是歌者在哀叹岁月的逝水对自己的无情抛掷。海德格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故乡处于大地的中央。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看起来这是一个空间的理念，但细想这故乡仍不过是指人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长大的地方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，因为那里印下了稚儿的足迹，他的生命中最初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最美的部分抛洒在了那里。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963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1373" y="155768"/>
            <a:ext cx="1137415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生命的家宅，记忆的归宿，稚儿离开了那里，是因为童年那美好的时光已挥手远去，他已踏上被命运抛离的注定远游他乡的不归途！这真真正正是永世的分离，便是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去年今日此门中，人面桃花相映红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的情景，一旦你回来追寻，也早已是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上穷碧落下黄泉，两处茫茫皆不见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的伤心之地。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我便想象那位初唐的诗人，在登上幽州古台时的悲叹：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前不见古人，后不见来者。念天地之悠悠，独怆然而涕下。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原曾觉得他的悲号未免有些夸张，但今想来，那命运对每个生为凡胎的肉身不过就是这样设定的，人生代代无穷已，江月年年只相似。任凭你把酒问青天，悲呼浩叹，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天道总不会屈就人道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，肯给你些许丝毫的通融怜悯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因了这个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8259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540596"/>
            <a:ext cx="1137415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宿命，中国的诗人骚客们，自汉以后便都变成了唯美的感伤主义者，他们是文人，但同时又是诗哲，我想中国的文学中之所以有一个很特殊很强烈的乡愁的传统，恐与这种生命本体论的哲学，和他们悲剧论的人生观念不无关系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人在冷雨中前行。便是把你想象成那行列中的来者，你终究也是你自己。来者和去者，在那永恒的天道中相差多少？想到此，剩下的便只是释然。感伤主义并不见得就是只懂得颓伤，如果对生命的深在有所洞悉的话，感伤当然也包含了真正的彻悟和坚强。因为一切并未缘此而中辍，因了那永远的乡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他们去做那不断的远游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为真正的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家</a:t>
            </a: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0856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733990"/>
            <a:ext cx="11374157" cy="5216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人能够返回去的，你看见了苍茫的来路，但循着那布满荆棘的路途回去时，看到的无非是一个愁字，就像鲁迅在他的小说里描绘的一样，你看到的是变了的一切，而别人看到的则是变了的你，月光下的故事已然变成了永久的追忆，童年时的伙伴促膝而坐也如不曾相识，这就是故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鲁迅小说中的诗。没有人像他那样明白，即便是置身于故地和亲人中间，也仍有一种命定的深深的孤独。更不要说在那脉脉温情之外，还布满着温柔的陷阱，在那缱绻的话语中间，也还响着令人心寒的弦外之音。亲情和爱在那里相迎，仇恨和刻毒也定然已经久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78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7325</TotalTime>
  <Words>5540</Words>
  <Application>Microsoft Office PowerPoint</Application>
  <PresentationFormat>自定义</PresentationFormat>
  <Paragraphs>205</Paragraphs>
  <Slides>50</Slides>
  <Notes>26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873</cp:revision>
  <dcterms:modified xsi:type="dcterms:W3CDTF">2017-11-09T10:40:33Z</dcterms:modified>
</cp:coreProperties>
</file>