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2"/>
  </p:sldMasterIdLst>
  <p:sldIdLst>
    <p:sldId id="275" r:id="rId3"/>
    <p:sldId id="276" r:id="rId4"/>
    <p:sldId id="289" r:id="rId5"/>
    <p:sldId id="299" r:id="rId6"/>
    <p:sldId id="300" r:id="rId7"/>
    <p:sldId id="301" r:id="rId8"/>
    <p:sldId id="303" r:id="rId9"/>
    <p:sldId id="304" r:id="rId10"/>
    <p:sldId id="305" r:id="rId11"/>
    <p:sldId id="306" r:id="rId12"/>
    <p:sldId id="307" r:id="rId13"/>
    <p:sldId id="308" r:id="rId14"/>
    <p:sldId id="309" r:id="rId15"/>
    <p:sldId id="310" r:id="rId16"/>
    <p:sldId id="311" r:id="rId17"/>
    <p:sldId id="312" r:id="rId18"/>
    <p:sldId id="313" r:id="rId19"/>
    <p:sldId id="314" r:id="rId20"/>
    <p:sldId id="315" r:id="rId21"/>
    <p:sldId id="316" r:id="rId22"/>
    <p:sldId id="317" r:id="rId23"/>
    <p:sldId id="318" r:id="rId24"/>
    <p:sldId id="319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3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B5C5B"/>
    <a:srgbClr val="314D4C"/>
    <a:srgbClr val="79A7A7"/>
    <a:srgbClr val="5B877D"/>
    <a:srgbClr val="0B143D"/>
    <a:srgbClr val="FEF3DE"/>
    <a:srgbClr val="90FFF5"/>
    <a:srgbClr val="2F6DC4"/>
    <a:srgbClr val="455786"/>
    <a:srgbClr val="1E2F6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731" autoAdjust="0"/>
    <p:restoredTop sz="94660"/>
  </p:normalViewPr>
  <p:slideViewPr>
    <p:cSldViewPr snapToGrid="0" showGuides="1">
      <p:cViewPr varScale="1">
        <p:scale>
          <a:sx n="113" d="100"/>
          <a:sy n="113" d="100"/>
        </p:scale>
        <p:origin x="-354" y="-108"/>
      </p:cViewPr>
      <p:guideLst>
        <p:guide orient="horz" pos="213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1ppt.com/moban/" TargetMode="External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6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8498700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7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0419192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8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4" name="TextBox 3"/>
          <p:cNvSpPr txBox="1"/>
          <p:nvPr userDrawn="1"/>
        </p:nvSpPr>
        <p:spPr>
          <a:xfrm>
            <a:off x="107505" y="6559326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200000"/>
              </a:lnSpc>
            </a:pP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PPT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  <a:hlinkClick r:id="rId2"/>
              </a:rPr>
              <a:t>模板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r>
              <a:rPr lang="en-US" altLang="zh-CN" sz="100" dirty="0">
                <a:solidFill>
                  <a:prstClr val="black"/>
                </a:solidFill>
                <a:ea typeface="微软雅黑" panose="020B0503020204020204" pitchFamily="34" charset="-122"/>
              </a:rPr>
              <a:t>http://www.1ppt.com/moban/</a:t>
            </a:r>
            <a:r>
              <a:rPr lang="zh-CN" altLang="en-US" sz="100" dirty="0">
                <a:solidFill>
                  <a:prstClr val="black"/>
                </a:solidFill>
                <a:ea typeface="微软雅黑" panose="020B0503020204020204" pitchFamily="34" charset="-122"/>
              </a:rPr>
              <a:t> </a:t>
            </a:r>
            <a:endParaRPr lang="en-US" altLang="zh-CN" sz="100" dirty="0">
              <a:solidFill>
                <a:prstClr val="black"/>
              </a:solidFill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53855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9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2010355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0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159363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2022/8/19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46074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pPr/>
              <a:t>2022/8/19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pPr/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21253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8807145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6598958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233744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439534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274019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754179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3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8895017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4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020304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5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21421114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5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16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2" r:id="rId3"/>
    <p:sldLayoutId id="2147483650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547267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87646" cy="6858000"/>
          </a:xfrm>
          <a:prstGeom prst="rect">
            <a:avLst/>
          </a:prstGeom>
        </p:spPr>
      </p:pic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2F0058F5-E665-40DB-ABE9-881A29DDA88B}"/>
              </a:ext>
            </a:extLst>
          </p:cNvPr>
          <p:cNvSpPr txBox="1"/>
          <p:nvPr/>
        </p:nvSpPr>
        <p:spPr>
          <a:xfrm>
            <a:off x="2929704" y="2222644"/>
            <a:ext cx="664930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数风流人物，还看今朝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6619208-39E7-786B-6DD0-12D9826A56A5}"/>
              </a:ext>
            </a:extLst>
          </p:cNvPr>
          <p:cNvSpPr txBox="1"/>
          <p:nvPr/>
        </p:nvSpPr>
        <p:spPr>
          <a:xfrm>
            <a:off x="4092606" y="3360451"/>
            <a:ext cx="486496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——《</a:t>
            </a:r>
            <a:r>
              <a:rPr lang="zh-CN" altLang="en-US" sz="2400" b="1" dirty="0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沁园春</a:t>
            </a:r>
            <a:r>
              <a:rPr lang="en-US" altLang="zh-CN" sz="2400" b="1" dirty="0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·</a:t>
            </a:r>
            <a:r>
              <a:rPr lang="zh-CN" altLang="en-US" sz="2400" b="1" dirty="0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长沙</a:t>
            </a:r>
            <a:r>
              <a:rPr lang="en-US" altLang="zh-CN" sz="2400" b="1" dirty="0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》</a:t>
            </a:r>
            <a:r>
              <a:rPr lang="zh-CN" altLang="en-US" sz="2400" b="1" dirty="0">
                <a:solidFill>
                  <a:srgbClr val="3B5C5B"/>
                </a:solidFill>
                <a:latin typeface="+mj-lt"/>
                <a:ea typeface="三极春联字体简" panose="00000500000000000000" pitchFamily="2" charset="-122"/>
                <a:cs typeface="+mn-ea"/>
                <a:sym typeface="+mn-lt"/>
              </a:rPr>
              <a:t>素材锦集</a:t>
            </a:r>
          </a:p>
        </p:txBody>
      </p:sp>
    </p:spTree>
    <p:extLst>
      <p:ext uri="{BB962C8B-B14F-4D97-AF65-F5344CB8AC3E}">
        <p14:creationId xmlns:p14="http://schemas.microsoft.com/office/powerpoint/2010/main" val="2620705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>
            <a:extLst>
              <a:ext uri="{FF2B5EF4-FFF2-40B4-BE49-F238E27FC236}">
                <a16:creationId xmlns="" xmlns:a16="http://schemas.microsoft.com/office/drawing/2014/main" id="{1A569160-5327-2514-88A2-699A30E4D6A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314" y="417250"/>
            <a:ext cx="4980373" cy="58082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E69246B6-D9B2-ADCE-5FA1-CB137B085C03}"/>
              </a:ext>
            </a:extLst>
          </p:cNvPr>
          <p:cNvSpPr txBox="1"/>
          <p:nvPr/>
        </p:nvSpPr>
        <p:spPr>
          <a:xfrm>
            <a:off x="6096000" y="797510"/>
            <a:ext cx="5782322" cy="52629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3.</a:t>
            </a:r>
            <a:r>
              <a:rPr lang="zh-CN" altLang="en-US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重庆谈判戒烟</a:t>
            </a:r>
            <a:endParaRPr lang="zh-CN" altLang="en-US" sz="2800" b="1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30480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毛泽东烟龄长，烟瘾大。在他的一生中，还是有一次控制住了烟瘾。那是在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1945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年重庆与蒋介石谈判时，始终未抽一支烟。这一点，曾使许多人佩服。蒋介石告诉陈布雷说：“毛泽东此人不可轻视。他嗜烟如命，据说每天要抽一听（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50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支装）。但他知道我不吸烟后，在同我谈话期间绝不抽一支烟，对他的决心和精神不可小视啊！”</a:t>
            </a: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适用话题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决心、意志、精神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en-US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643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85DE70B3-D98B-23CE-A477-A3BDE1855D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109" y="390617"/>
            <a:ext cx="4461444" cy="61522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FF08897-E833-B49D-8E79-9C5445F89A23}"/>
              </a:ext>
            </a:extLst>
          </p:cNvPr>
          <p:cNvSpPr txBox="1"/>
          <p:nvPr/>
        </p:nvSpPr>
        <p:spPr>
          <a:xfrm>
            <a:off x="5069150" y="239696"/>
            <a:ext cx="6951215" cy="65556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生活崇尚简朴</a:t>
            </a:r>
            <a:endParaRPr lang="zh-CN" altLang="en-US" sz="2800" b="1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indent="304800"/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  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毛泽东的睡衣是一件棉织品，他特别喜欢。整整用了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年。睡衣破了补，补了又破，反复多次，最后工作人员觉得实在太旧了，就要求换一件新的，但毛泽东不同意。他说：“习惯了，还是这件补丁叠补丁的好穿。”这件睡衣到 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1971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年“退役”时，已经补了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73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个补丁。</a:t>
            </a:r>
            <a:endParaRPr lang="en-US" altLang="zh-CN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indent="304800"/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有一双从建国时开始穿的皮拖鞋，也是毛泽东的心爱之物。毛泽东到哪里都喜欢带着它。 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1965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年在长沙，身边工作人员看到这双拖鞋破得实在不能再用了，就劝毛泽东换一双新的。毛泽东仍坚持补一补。鞋匠一看就给扔到了地上，不肯修。经反复请求，人家才勉强接了活儿。</a:t>
            </a:r>
          </a:p>
        </p:txBody>
      </p:sp>
    </p:spTree>
    <p:extLst>
      <p:ext uri="{BB962C8B-B14F-4D97-AF65-F5344CB8AC3E}">
        <p14:creationId xmlns:p14="http://schemas.microsoft.com/office/powerpoint/2010/main" val="140881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>
            <a:extLst>
              <a:ext uri="{FF2B5EF4-FFF2-40B4-BE49-F238E27FC236}">
                <a16:creationId xmlns="" xmlns:a16="http://schemas.microsoft.com/office/drawing/2014/main" id="{85DE70B3-D98B-23CE-A477-A3BDE1855D4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210" y="632534"/>
            <a:ext cx="4461444" cy="55929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FF08897-E833-B49D-8E79-9C5445F89A23}"/>
              </a:ext>
            </a:extLst>
          </p:cNvPr>
          <p:cNvSpPr txBox="1"/>
          <p:nvPr/>
        </p:nvSpPr>
        <p:spPr>
          <a:xfrm>
            <a:off x="4961554" y="1177511"/>
            <a:ext cx="6951215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4.</a:t>
            </a:r>
            <a:r>
              <a:rPr lang="zh-CN" altLang="en-US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生活崇尚简朴</a:t>
            </a:r>
            <a:endParaRPr lang="zh-CN" altLang="en-US" sz="2800" b="1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30480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还有一次，也是在长沙，当毛泽东休息的时候，工作人员把这双皮拖鞋拿到阳台上去晒，结果用时却找不到了。后经询问才知道，原来是值勤人员巡逻时，觉得这样破的拖鞋放在毛泽东的房间附近不太雅观，就拿走扔到垃圾堆里去了。工作人员赶紧找回来，送给毛泽东继续穿。</a:t>
            </a: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适用话题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2800" b="1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简朴、作风、无私奉献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等。</a:t>
            </a:r>
          </a:p>
        </p:txBody>
      </p:sp>
    </p:spTree>
    <p:extLst>
      <p:ext uri="{BB962C8B-B14F-4D97-AF65-F5344CB8AC3E}">
        <p14:creationId xmlns:p14="http://schemas.microsoft.com/office/powerpoint/2010/main" val="31863285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4155348-3DC0-CFB3-1203-6579FE5BC56B}"/>
              </a:ext>
            </a:extLst>
          </p:cNvPr>
          <p:cNvSpPr txBox="1"/>
          <p:nvPr/>
        </p:nvSpPr>
        <p:spPr>
          <a:xfrm>
            <a:off x="1136342" y="164740"/>
            <a:ext cx="10921055" cy="4515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名句</a:t>
            </a:r>
            <a:endParaRPr lang="zh-CN" altLang="en-US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1.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雄关漫道真如铁，而今迈步从头越。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——《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忆秦娥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娄山关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en-US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适用话题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28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乐观、豪迈、气魄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等。</a:t>
            </a: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2.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牢骚太盛防肠断，风物长宜放眼量。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——《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七律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和柳亚子先生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en-US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适用话题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28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豁达、胸襟、淡然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等。</a:t>
            </a: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3.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待到山花烂漫时，她在丛中笑。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毛泽东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卜算子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咏梅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en-US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适用话题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2800" b="1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积极、坚强、胸襟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DAF80876-2FCA-0576-53B3-A96F3EC67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8488" y="4519373"/>
            <a:ext cx="4078940" cy="217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754820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E4155348-3DC0-CFB3-1203-6579FE5BC56B}"/>
              </a:ext>
            </a:extLst>
          </p:cNvPr>
          <p:cNvSpPr txBox="1"/>
          <p:nvPr/>
        </p:nvSpPr>
        <p:spPr>
          <a:xfrm>
            <a:off x="435006" y="164740"/>
            <a:ext cx="11638625" cy="3869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R="0" lvl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名句</a:t>
            </a:r>
            <a:endParaRPr lang="zh-CN" altLang="en-US" sz="2800" b="1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4.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不管风吹浪打，胜似闲庭信步。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——《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水调歌头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游泳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en-US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适用话题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28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苦难、乐观、心态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等。</a:t>
            </a: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5.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宜将剩勇追穷寇，不可沽名学霸王。</a:t>
            </a:r>
            <a:endParaRPr lang="en-US" altLang="zh-CN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天若有情天亦老，人间正道是沧桑。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——《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七律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长征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en-US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适用话题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r>
              <a:rPr lang="zh-CN" altLang="en-US" sz="2800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魄力、一鼓作气、势不可当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等。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DAF80876-2FCA-0576-53B3-A96F3EC676B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113060" y="4306309"/>
            <a:ext cx="4078940" cy="2173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3902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C63AB5E7-D3F4-4EE8-B0F3-C35539022913}"/>
              </a:ext>
            </a:extLst>
          </p:cNvPr>
          <p:cNvSpPr/>
          <p:nvPr/>
        </p:nvSpPr>
        <p:spPr>
          <a:xfrm>
            <a:off x="3180216" y="2929489"/>
            <a:ext cx="6176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rgbClr val="3B5C5B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学以致用：片段示例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F8C7A0E1-8A2E-483E-ACC0-7680071FE019}"/>
              </a:ext>
            </a:extLst>
          </p:cNvPr>
          <p:cNvSpPr txBox="1"/>
          <p:nvPr/>
        </p:nvSpPr>
        <p:spPr>
          <a:xfrm>
            <a:off x="4473411" y="1843032"/>
            <a:ext cx="3245178" cy="92333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dist">
              <a:defRPr sz="6600">
                <a:blipFill dpi="0" rotWithShape="1">
                  <a:blip r:embed="rId3">
                    <a:alphaModFix amt="45000"/>
                  </a:blip>
                  <a:srcRect/>
                  <a:tile tx="0" ty="0" sx="100000" sy="100000" flip="none" algn="br"/>
                </a:blipFill>
                <a:latin typeface="汉仪大宋简" panose="02010600000101010101" pitchFamily="2" charset="-122"/>
                <a:ea typeface="汉仪大宋简" panose="02010600000101010101" pitchFamily="2" charset="-122"/>
              </a:defRPr>
            </a:lvl1pPr>
          </a:lstStyle>
          <a:p>
            <a:pPr algn="ctr"/>
            <a:r>
              <a:rPr lang="zh-CN" altLang="en-US" sz="5400" dirty="0">
                <a:blipFill dpi="0" rotWithShape="1">
                  <a:blip r:embed="rId4"/>
                  <a:srcRect/>
                  <a:tile tx="0" ty="0" sx="100000" sy="100000" flip="none" algn="br"/>
                </a:blipFill>
                <a:latin typeface="+mn-lt"/>
                <a:ea typeface="+mn-ea"/>
                <a:cs typeface="+mn-ea"/>
                <a:sym typeface="+mn-lt"/>
              </a:rPr>
              <a:t>三</a:t>
            </a:r>
          </a:p>
        </p:txBody>
      </p:sp>
    </p:spTree>
    <p:extLst>
      <p:ext uri="{BB962C8B-B14F-4D97-AF65-F5344CB8AC3E}">
        <p14:creationId xmlns:p14="http://schemas.microsoft.com/office/powerpoint/2010/main" val="9161371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FF72B7B-B3B9-B0C6-C644-EA5928F821F3}"/>
              </a:ext>
            </a:extLst>
          </p:cNvPr>
          <p:cNvSpPr txBox="1"/>
          <p:nvPr/>
        </p:nvSpPr>
        <p:spPr>
          <a:xfrm>
            <a:off x="275208" y="1109707"/>
            <a:ext cx="8966447" cy="5161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是谁，振聋发聩，唤起了民众奋起的灵魂？是谁，救亡图存，使遍体鳞伤的母亲喜换新颜？是谁，划破黑暗，将处于累卵之危的中华民族拯救于铁蹄和烈火之中？就是他，毛泽东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石破天惊的三个巨字，在时空长寂的剧场里喷薄而出。一个从三湘农家走出的血性男儿，一个激扬文字、指点江山的农家子弟，直言“红军不怕远征难，万水千山只等闲”，带领中国人民披荆斩棘，突出重围，创造出一个崭新的中国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85081AF-35AF-0CAF-4D8C-52C582FDE5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1038" y="3959215"/>
            <a:ext cx="3275860" cy="283167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F94F85E-2902-1BF6-67B7-6A5B601FB7ED}"/>
              </a:ext>
            </a:extLst>
          </p:cNvPr>
          <p:cNvSpPr txBox="1"/>
          <p:nvPr/>
        </p:nvSpPr>
        <p:spPr>
          <a:xfrm>
            <a:off x="2104008" y="319596"/>
            <a:ext cx="535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/>
              <a:t>片段</a:t>
            </a:r>
            <a:r>
              <a:rPr lang="en-US" altLang="zh-CN" sz="2800" b="1" dirty="0"/>
              <a:t>1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8355397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FF72B7B-B3B9-B0C6-C644-EA5928F821F3}"/>
              </a:ext>
            </a:extLst>
          </p:cNvPr>
          <p:cNvSpPr txBox="1"/>
          <p:nvPr/>
        </p:nvSpPr>
        <p:spPr>
          <a:xfrm>
            <a:off x="221942" y="955385"/>
            <a:ext cx="8966447" cy="58355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井冈山上的星星之火，体现了“敌军围困万千重，我自岿然不动”的豪迈气概；长征路上的惊世之举，响起了“红军不怕远征难，万水千山只等闲”的盖世绝唱；来自窑洞的战胜强敌的持久战略，发出了“萧瑟秋风今又是，换了人间”的深沉慨叹；天安门城楼上的醒世宣言，显示了“敢上九天揽月，敢下五洋捉鳖”的雄浑气魄！壮哉！峥嵘乱世，独立寒秋，望湘江北去，挥斥方遒，以天下为己任的伟人毛泽东，笔走龙蛇惊风雨，白纸黑字写春秋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85081AF-35AF-0CAF-4D8C-52C582FDE5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851038" y="3959215"/>
            <a:ext cx="3275860" cy="283167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F94F85E-2902-1BF6-67B7-6A5B601FB7ED}"/>
              </a:ext>
            </a:extLst>
          </p:cNvPr>
          <p:cNvSpPr txBox="1"/>
          <p:nvPr/>
        </p:nvSpPr>
        <p:spPr>
          <a:xfrm>
            <a:off x="2104008" y="319596"/>
            <a:ext cx="535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/>
              <a:t>片段</a:t>
            </a:r>
            <a:r>
              <a:rPr lang="en-US" altLang="zh-CN" sz="2800" b="1" dirty="0"/>
              <a:t>2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608442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FF72B7B-B3B9-B0C6-C644-EA5928F821F3}"/>
              </a:ext>
            </a:extLst>
          </p:cNvPr>
          <p:cNvSpPr txBox="1"/>
          <p:nvPr/>
        </p:nvSpPr>
        <p:spPr>
          <a:xfrm>
            <a:off x="452761" y="1775533"/>
            <a:ext cx="9135122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他踌躇满志，欲问苍茫大地，谁主沉浮；他看透人生，慨叹人生易老天难老；他狂傲自信，一举一动尽显“数风流人物，还看今朝”的豪迈气概。在黑暗的旧社会，他照亮了星空，照亮了全中国，照亮了中华人民的心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85081AF-35AF-0CAF-4D8C-52C582FDE5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6140" y="3550842"/>
            <a:ext cx="3275860" cy="283167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F94F85E-2902-1BF6-67B7-6A5B601FB7ED}"/>
              </a:ext>
            </a:extLst>
          </p:cNvPr>
          <p:cNvSpPr txBox="1"/>
          <p:nvPr/>
        </p:nvSpPr>
        <p:spPr>
          <a:xfrm>
            <a:off x="2246050" y="905523"/>
            <a:ext cx="535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/>
              <a:t>片段</a:t>
            </a:r>
            <a:r>
              <a:rPr lang="en-US" altLang="zh-CN" sz="2800" b="1" dirty="0"/>
              <a:t>3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504544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FF72B7B-B3B9-B0C6-C644-EA5928F821F3}"/>
              </a:ext>
            </a:extLst>
          </p:cNvPr>
          <p:cNvSpPr txBox="1"/>
          <p:nvPr/>
        </p:nvSpPr>
        <p:spPr>
          <a:xfrm>
            <a:off x="452761" y="1775533"/>
            <a:ext cx="9135122" cy="257666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你横空出世，掀起中国惊天动地的大变革；你纵横文坛，引无数英雄竞折腰；苍山如海，残阳如血，你的光芒染红了整片东方的天。览苍茫大地，问谁主沉浮？定是非你莫属！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85081AF-35AF-0CAF-4D8C-52C582FDE5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6140" y="3550842"/>
            <a:ext cx="3275860" cy="283167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F94F85E-2902-1BF6-67B7-6A5B601FB7ED}"/>
              </a:ext>
            </a:extLst>
          </p:cNvPr>
          <p:cNvSpPr txBox="1"/>
          <p:nvPr/>
        </p:nvSpPr>
        <p:spPr>
          <a:xfrm>
            <a:off x="2246050" y="905523"/>
            <a:ext cx="535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/>
              <a:t>片段</a:t>
            </a:r>
            <a:r>
              <a:rPr lang="en-US" altLang="zh-CN" sz="2800" b="1" dirty="0"/>
              <a:t>4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13629732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>
            <a:extLst>
              <a:ext uri="{FF2B5EF4-FFF2-40B4-BE49-F238E27FC236}">
                <a16:creationId xmlns="" xmlns:a16="http://schemas.microsoft.com/office/drawing/2014/main" id="{DDE2F341-D840-49D2-BE2D-59D5BF32C720}"/>
              </a:ext>
            </a:extLst>
          </p:cNvPr>
          <p:cNvGrpSpPr/>
          <p:nvPr/>
        </p:nvGrpSpPr>
        <p:grpSpPr>
          <a:xfrm>
            <a:off x="2895991" y="1461741"/>
            <a:ext cx="5700007" cy="743558"/>
            <a:chOff x="3234024" y="1781928"/>
            <a:chExt cx="5681376" cy="743558"/>
          </a:xfrm>
        </p:grpSpPr>
        <p:grpSp>
          <p:nvGrpSpPr>
            <p:cNvPr id="18" name="组合 17">
              <a:extLst>
                <a:ext uri="{FF2B5EF4-FFF2-40B4-BE49-F238E27FC236}">
                  <a16:creationId xmlns="" xmlns:a16="http://schemas.microsoft.com/office/drawing/2014/main" id="{B0C428E7-08C2-4A24-8628-0F3A1534F5F0}"/>
                </a:ext>
              </a:extLst>
            </p:cNvPr>
            <p:cNvGrpSpPr/>
            <p:nvPr/>
          </p:nvGrpSpPr>
          <p:grpSpPr>
            <a:xfrm>
              <a:off x="3234024" y="1781928"/>
              <a:ext cx="5681376" cy="743558"/>
              <a:chOff x="3234024" y="1781928"/>
              <a:chExt cx="5681376" cy="743558"/>
            </a:xfrm>
          </p:grpSpPr>
          <p:sp>
            <p:nvSpPr>
              <p:cNvPr id="14" name="缺角矩形 13">
                <a:extLst>
                  <a:ext uri="{FF2B5EF4-FFF2-40B4-BE49-F238E27FC236}">
                    <a16:creationId xmlns="" xmlns:a16="http://schemas.microsoft.com/office/drawing/2014/main" id="{31B069C1-8A27-421A-80E5-D15128367D0D}"/>
                  </a:ext>
                </a:extLst>
              </p:cNvPr>
              <p:cNvSpPr/>
              <p:nvPr/>
            </p:nvSpPr>
            <p:spPr>
              <a:xfrm>
                <a:off x="3273460" y="1842690"/>
                <a:ext cx="5602505" cy="622034"/>
              </a:xfrm>
              <a:prstGeom prst="plaque">
                <a:avLst>
                  <a:gd name="adj" fmla="val 19445"/>
                </a:avLst>
              </a:prstGeom>
              <a:solidFill>
                <a:srgbClr val="3B5C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15" name="缺角矩形 14">
                <a:extLst>
                  <a:ext uri="{FF2B5EF4-FFF2-40B4-BE49-F238E27FC236}">
                    <a16:creationId xmlns="" xmlns:a16="http://schemas.microsoft.com/office/drawing/2014/main" id="{6224EB86-156E-49AC-8B43-31D9317CC8E6}"/>
                  </a:ext>
                </a:extLst>
              </p:cNvPr>
              <p:cNvSpPr/>
              <p:nvPr/>
            </p:nvSpPr>
            <p:spPr>
              <a:xfrm>
                <a:off x="3234024" y="1781928"/>
                <a:ext cx="5681376" cy="743558"/>
              </a:xfrm>
              <a:prstGeom prst="plaque">
                <a:avLst>
                  <a:gd name="adj" fmla="val 19445"/>
                </a:avLst>
              </a:prstGeom>
              <a:noFill/>
              <a:ln w="158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9" name="矩形 8">
              <a:extLst>
                <a:ext uri="{FF2B5EF4-FFF2-40B4-BE49-F238E27FC236}">
                  <a16:creationId xmlns="" xmlns:a16="http://schemas.microsoft.com/office/drawing/2014/main" id="{79229514-9E0F-4DA5-A483-BA35D924B95C}"/>
                </a:ext>
              </a:extLst>
            </p:cNvPr>
            <p:cNvSpPr/>
            <p:nvPr/>
          </p:nvSpPr>
          <p:spPr>
            <a:xfrm>
              <a:off x="3756162" y="1892097"/>
              <a:ext cx="463710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一、源头活水：课文素材</a:t>
              </a:r>
            </a:p>
          </p:txBody>
        </p:sp>
      </p:grpSp>
      <p:grpSp>
        <p:nvGrpSpPr>
          <p:cNvPr id="29" name="组合 28">
            <a:extLst>
              <a:ext uri="{FF2B5EF4-FFF2-40B4-BE49-F238E27FC236}">
                <a16:creationId xmlns="" xmlns:a16="http://schemas.microsoft.com/office/drawing/2014/main" id="{7FD9C481-2D58-4DBB-8142-ED6A67C887D3}"/>
              </a:ext>
            </a:extLst>
          </p:cNvPr>
          <p:cNvGrpSpPr/>
          <p:nvPr/>
        </p:nvGrpSpPr>
        <p:grpSpPr>
          <a:xfrm>
            <a:off x="2895991" y="2524658"/>
            <a:ext cx="5700007" cy="743558"/>
            <a:chOff x="3312896" y="2772742"/>
            <a:chExt cx="5681376" cy="743558"/>
          </a:xfrm>
        </p:grpSpPr>
        <p:grpSp>
          <p:nvGrpSpPr>
            <p:cNvPr id="22" name="组合 21">
              <a:extLst>
                <a:ext uri="{FF2B5EF4-FFF2-40B4-BE49-F238E27FC236}">
                  <a16:creationId xmlns="" xmlns:a16="http://schemas.microsoft.com/office/drawing/2014/main" id="{0D508824-6B36-4DF4-94B1-1492D226C00E}"/>
                </a:ext>
              </a:extLst>
            </p:cNvPr>
            <p:cNvGrpSpPr/>
            <p:nvPr/>
          </p:nvGrpSpPr>
          <p:grpSpPr>
            <a:xfrm>
              <a:off x="3312896" y="2772742"/>
              <a:ext cx="5681376" cy="743558"/>
              <a:chOff x="3234024" y="1781928"/>
              <a:chExt cx="5681376" cy="743558"/>
            </a:xfrm>
          </p:grpSpPr>
          <p:sp>
            <p:nvSpPr>
              <p:cNvPr id="23" name="缺角矩形 22">
                <a:extLst>
                  <a:ext uri="{FF2B5EF4-FFF2-40B4-BE49-F238E27FC236}">
                    <a16:creationId xmlns="" xmlns:a16="http://schemas.microsoft.com/office/drawing/2014/main" id="{B1B22EC8-FAB0-4AD5-8ACC-26C320FE45BC}"/>
                  </a:ext>
                </a:extLst>
              </p:cNvPr>
              <p:cNvSpPr/>
              <p:nvPr/>
            </p:nvSpPr>
            <p:spPr>
              <a:xfrm>
                <a:off x="3273460" y="1842690"/>
                <a:ext cx="5602505" cy="622034"/>
              </a:xfrm>
              <a:prstGeom prst="plaque">
                <a:avLst>
                  <a:gd name="adj" fmla="val 19445"/>
                </a:avLst>
              </a:prstGeom>
              <a:solidFill>
                <a:srgbClr val="3B5C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4" name="缺角矩形 23">
                <a:extLst>
                  <a:ext uri="{FF2B5EF4-FFF2-40B4-BE49-F238E27FC236}">
                    <a16:creationId xmlns="" xmlns:a16="http://schemas.microsoft.com/office/drawing/2014/main" id="{C253BA5D-6F92-47FD-BC59-6482462ED4A1}"/>
                  </a:ext>
                </a:extLst>
              </p:cNvPr>
              <p:cNvSpPr/>
              <p:nvPr/>
            </p:nvSpPr>
            <p:spPr>
              <a:xfrm>
                <a:off x="3234024" y="1781928"/>
                <a:ext cx="5681376" cy="743558"/>
              </a:xfrm>
              <a:prstGeom prst="plaque">
                <a:avLst>
                  <a:gd name="adj" fmla="val 19445"/>
                </a:avLst>
              </a:prstGeom>
              <a:noFill/>
              <a:ln w="158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0" name="矩形 9">
              <a:extLst>
                <a:ext uri="{FF2B5EF4-FFF2-40B4-BE49-F238E27FC236}">
                  <a16:creationId xmlns="" xmlns:a16="http://schemas.microsoft.com/office/drawing/2014/main" id="{5ED8B3FB-828A-48C6-A2D5-D9B636E3CCF0}"/>
                </a:ext>
              </a:extLst>
            </p:cNvPr>
            <p:cNvSpPr/>
            <p:nvPr/>
          </p:nvSpPr>
          <p:spPr>
            <a:xfrm>
              <a:off x="3835034" y="2882911"/>
              <a:ext cx="46371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二、旁征博引：课外资源</a:t>
              </a:r>
            </a:p>
          </p:txBody>
        </p:sp>
      </p:grpSp>
      <p:grpSp>
        <p:nvGrpSpPr>
          <p:cNvPr id="30" name="组合 29">
            <a:extLst>
              <a:ext uri="{FF2B5EF4-FFF2-40B4-BE49-F238E27FC236}">
                <a16:creationId xmlns="" xmlns:a16="http://schemas.microsoft.com/office/drawing/2014/main" id="{A897C864-ABA7-41E1-BDAC-DE06E21AB590}"/>
              </a:ext>
            </a:extLst>
          </p:cNvPr>
          <p:cNvGrpSpPr/>
          <p:nvPr/>
        </p:nvGrpSpPr>
        <p:grpSpPr>
          <a:xfrm>
            <a:off x="2895991" y="3587575"/>
            <a:ext cx="5700007" cy="743558"/>
            <a:chOff x="3273460" y="3918460"/>
            <a:chExt cx="5681376" cy="743558"/>
          </a:xfrm>
        </p:grpSpPr>
        <p:grpSp>
          <p:nvGrpSpPr>
            <p:cNvPr id="19" name="组合 18">
              <a:extLst>
                <a:ext uri="{FF2B5EF4-FFF2-40B4-BE49-F238E27FC236}">
                  <a16:creationId xmlns="" xmlns:a16="http://schemas.microsoft.com/office/drawing/2014/main" id="{D2985F37-53DA-413E-BE9B-60FC25661C3D}"/>
                </a:ext>
              </a:extLst>
            </p:cNvPr>
            <p:cNvGrpSpPr/>
            <p:nvPr/>
          </p:nvGrpSpPr>
          <p:grpSpPr>
            <a:xfrm>
              <a:off x="3273460" y="3918460"/>
              <a:ext cx="5681376" cy="743558"/>
              <a:chOff x="3234024" y="1781928"/>
              <a:chExt cx="5681376" cy="743558"/>
            </a:xfrm>
          </p:grpSpPr>
          <p:sp>
            <p:nvSpPr>
              <p:cNvPr id="20" name="缺角矩形 19">
                <a:extLst>
                  <a:ext uri="{FF2B5EF4-FFF2-40B4-BE49-F238E27FC236}">
                    <a16:creationId xmlns="" xmlns:a16="http://schemas.microsoft.com/office/drawing/2014/main" id="{9CD5AA4F-0619-4B8A-B9B3-9680F61CD0DD}"/>
                  </a:ext>
                </a:extLst>
              </p:cNvPr>
              <p:cNvSpPr/>
              <p:nvPr/>
            </p:nvSpPr>
            <p:spPr>
              <a:xfrm>
                <a:off x="3273460" y="1842690"/>
                <a:ext cx="5602505" cy="622034"/>
              </a:xfrm>
              <a:prstGeom prst="plaque">
                <a:avLst>
                  <a:gd name="adj" fmla="val 19445"/>
                </a:avLst>
              </a:prstGeom>
              <a:solidFill>
                <a:srgbClr val="3B5C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1" name="缺角矩形 20">
                <a:extLst>
                  <a:ext uri="{FF2B5EF4-FFF2-40B4-BE49-F238E27FC236}">
                    <a16:creationId xmlns="" xmlns:a16="http://schemas.microsoft.com/office/drawing/2014/main" id="{EF133116-9C73-4CE5-A401-CF1A5D661B5C}"/>
                  </a:ext>
                </a:extLst>
              </p:cNvPr>
              <p:cNvSpPr/>
              <p:nvPr/>
            </p:nvSpPr>
            <p:spPr>
              <a:xfrm>
                <a:off x="3234024" y="1781928"/>
                <a:ext cx="5681376" cy="743558"/>
              </a:xfrm>
              <a:prstGeom prst="plaque">
                <a:avLst>
                  <a:gd name="adj" fmla="val 19445"/>
                </a:avLst>
              </a:prstGeom>
              <a:noFill/>
              <a:ln w="158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1" name="矩形 10">
              <a:extLst>
                <a:ext uri="{FF2B5EF4-FFF2-40B4-BE49-F238E27FC236}">
                  <a16:creationId xmlns="" xmlns:a16="http://schemas.microsoft.com/office/drawing/2014/main" id="{DA77B037-E7BE-4073-9553-1ACA0F569EC4}"/>
                </a:ext>
              </a:extLst>
            </p:cNvPr>
            <p:cNvSpPr/>
            <p:nvPr/>
          </p:nvSpPr>
          <p:spPr>
            <a:xfrm>
              <a:off x="3795598" y="4028629"/>
              <a:ext cx="463710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三、学以致用：片段示例</a:t>
              </a: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4BEDCC91-B298-4E70-A993-E730F122CFE8}"/>
              </a:ext>
            </a:extLst>
          </p:cNvPr>
          <p:cNvGrpSpPr/>
          <p:nvPr/>
        </p:nvGrpSpPr>
        <p:grpSpPr>
          <a:xfrm>
            <a:off x="2895991" y="4650493"/>
            <a:ext cx="5700007" cy="743558"/>
            <a:chOff x="3312896" y="4970680"/>
            <a:chExt cx="5681376" cy="743558"/>
          </a:xfrm>
        </p:grpSpPr>
        <p:grpSp>
          <p:nvGrpSpPr>
            <p:cNvPr id="25" name="组合 24">
              <a:extLst>
                <a:ext uri="{FF2B5EF4-FFF2-40B4-BE49-F238E27FC236}">
                  <a16:creationId xmlns="" xmlns:a16="http://schemas.microsoft.com/office/drawing/2014/main" id="{342FDFF4-74F6-4945-8542-0BF00F3FEF78}"/>
                </a:ext>
              </a:extLst>
            </p:cNvPr>
            <p:cNvGrpSpPr/>
            <p:nvPr/>
          </p:nvGrpSpPr>
          <p:grpSpPr>
            <a:xfrm>
              <a:off x="3312896" y="4970680"/>
              <a:ext cx="5681376" cy="743558"/>
              <a:chOff x="3234024" y="1781928"/>
              <a:chExt cx="5681376" cy="743558"/>
            </a:xfrm>
          </p:grpSpPr>
          <p:sp>
            <p:nvSpPr>
              <p:cNvPr id="26" name="缺角矩形 25">
                <a:extLst>
                  <a:ext uri="{FF2B5EF4-FFF2-40B4-BE49-F238E27FC236}">
                    <a16:creationId xmlns="" xmlns:a16="http://schemas.microsoft.com/office/drawing/2014/main" id="{8E42C60A-2547-4667-B68C-E3ECA814B6BB}"/>
                  </a:ext>
                </a:extLst>
              </p:cNvPr>
              <p:cNvSpPr/>
              <p:nvPr/>
            </p:nvSpPr>
            <p:spPr>
              <a:xfrm>
                <a:off x="3273460" y="1842690"/>
                <a:ext cx="5602505" cy="622034"/>
              </a:xfrm>
              <a:prstGeom prst="plaque">
                <a:avLst>
                  <a:gd name="adj" fmla="val 19445"/>
                </a:avLst>
              </a:prstGeom>
              <a:solidFill>
                <a:srgbClr val="3B5C5B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  <p:sp>
            <p:nvSpPr>
              <p:cNvPr id="27" name="缺角矩形 26">
                <a:extLst>
                  <a:ext uri="{FF2B5EF4-FFF2-40B4-BE49-F238E27FC236}">
                    <a16:creationId xmlns="" xmlns:a16="http://schemas.microsoft.com/office/drawing/2014/main" id="{9D13705A-6798-4D1A-8524-C1F929AD1366}"/>
                  </a:ext>
                </a:extLst>
              </p:cNvPr>
              <p:cNvSpPr/>
              <p:nvPr/>
            </p:nvSpPr>
            <p:spPr>
              <a:xfrm>
                <a:off x="3234024" y="1781928"/>
                <a:ext cx="5681376" cy="743558"/>
              </a:xfrm>
              <a:prstGeom prst="plaque">
                <a:avLst>
                  <a:gd name="adj" fmla="val 19445"/>
                </a:avLst>
              </a:prstGeom>
              <a:noFill/>
              <a:ln w="15875">
                <a:solidFill>
                  <a:srgbClr val="00206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cs typeface="+mn-ea"/>
                  <a:sym typeface="+mn-lt"/>
                </a:endParaRPr>
              </a:p>
            </p:txBody>
          </p:sp>
        </p:grpSp>
        <p:sp>
          <p:nvSpPr>
            <p:cNvPr id="12" name="矩形 11">
              <a:extLst>
                <a:ext uri="{FF2B5EF4-FFF2-40B4-BE49-F238E27FC236}">
                  <a16:creationId xmlns="" xmlns:a16="http://schemas.microsoft.com/office/drawing/2014/main" id="{D38B62C5-9D03-4E46-A555-32F0B23A6D2D}"/>
                </a:ext>
              </a:extLst>
            </p:cNvPr>
            <p:cNvSpPr/>
            <p:nvPr/>
          </p:nvSpPr>
          <p:spPr>
            <a:xfrm>
              <a:off x="3835033" y="5080849"/>
              <a:ext cx="4637102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dist"/>
              <a:r>
                <a:rPr lang="zh-CN" altLang="en-US" sz="2800" dirty="0">
                  <a:solidFill>
                    <a:schemeClr val="bg1"/>
                  </a:solidFill>
                  <a:cs typeface="+mn-ea"/>
                  <a:sym typeface="+mn-lt"/>
                </a:rPr>
                <a:t>四、沙场练兵：链接高考</a:t>
              </a: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EFE859BE-FD08-4A2C-9770-B7972EAF0372}"/>
              </a:ext>
            </a:extLst>
          </p:cNvPr>
          <p:cNvGrpSpPr/>
          <p:nvPr/>
        </p:nvGrpSpPr>
        <p:grpSpPr>
          <a:xfrm>
            <a:off x="912387" y="1833520"/>
            <a:ext cx="1538883" cy="2928257"/>
            <a:chOff x="5976423" y="1162259"/>
            <a:chExt cx="5111524" cy="1323439"/>
          </a:xfrm>
        </p:grpSpPr>
        <p:sp>
          <p:nvSpPr>
            <p:cNvPr id="4" name="文本框 3">
              <a:extLst>
                <a:ext uri="{FF2B5EF4-FFF2-40B4-BE49-F238E27FC236}">
                  <a16:creationId xmlns="" xmlns:a16="http://schemas.microsoft.com/office/drawing/2014/main" id="{323EB331-518A-4C11-AFE0-C72ABBADCA9A}"/>
                </a:ext>
              </a:extLst>
            </p:cNvPr>
            <p:cNvSpPr txBox="1"/>
            <p:nvPr/>
          </p:nvSpPr>
          <p:spPr>
            <a:xfrm>
              <a:off x="5976423" y="1162259"/>
              <a:ext cx="5111524" cy="1323439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>
              <a:defPPr>
                <a:defRPr lang="zh-CN"/>
              </a:defPPr>
              <a:lvl1pPr algn="dist">
                <a:defRPr sz="13800">
                  <a:gradFill flip="none" rotWithShape="1">
                    <a:gsLst>
                      <a:gs pos="0">
                        <a:srgbClr val="F6D33C"/>
                      </a:gs>
                      <a:gs pos="100000">
                        <a:srgbClr val="FADF5C"/>
                      </a:gs>
                    </a:gsLst>
                    <a:lin ang="5400000" scaled="1"/>
                    <a:tileRect/>
                  </a:gradFill>
                  <a:latin typeface="汉仪大宋简" panose="02010600000101010101" pitchFamily="2" charset="-122"/>
                  <a:ea typeface="汉仪大宋简" panose="02010600000101010101" pitchFamily="2" charset="-122"/>
                </a:defRPr>
              </a:lvl1pPr>
            </a:lstStyle>
            <a:p>
              <a:r>
                <a:rPr lang="zh-CN" altLang="en-US" sz="8800" dirty="0">
                  <a:solidFill>
                    <a:schemeClr val="accent1">
                      <a:lumMod val="50000"/>
                    </a:schemeClr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  <p:sp>
          <p:nvSpPr>
            <p:cNvPr id="41" name="文本框 40">
              <a:extLst>
                <a:ext uri="{FF2B5EF4-FFF2-40B4-BE49-F238E27FC236}">
                  <a16:creationId xmlns="" xmlns:a16="http://schemas.microsoft.com/office/drawing/2014/main" id="{1E9EFA85-1226-40AE-8AF8-7C56E831046A}"/>
                </a:ext>
              </a:extLst>
            </p:cNvPr>
            <p:cNvSpPr txBox="1"/>
            <p:nvPr/>
          </p:nvSpPr>
          <p:spPr>
            <a:xfrm>
              <a:off x="5976423" y="1162259"/>
              <a:ext cx="5111524" cy="1323439"/>
            </a:xfrm>
            <a:prstGeom prst="rect">
              <a:avLst/>
            </a:prstGeom>
            <a:noFill/>
          </p:spPr>
          <p:txBody>
            <a:bodyPr vert="eaVert" wrap="square">
              <a:spAutoFit/>
            </a:bodyPr>
            <a:lstStyle>
              <a:defPPr>
                <a:defRPr lang="zh-CN"/>
              </a:defPPr>
              <a:lvl1pPr algn="dist">
                <a:defRPr sz="6600">
                  <a:blipFill dpi="0" rotWithShape="1">
                    <a:blip r:embed="rId2">
                      <a:alphaModFix amt="45000"/>
                    </a:blip>
                    <a:srcRect/>
                    <a:tile tx="0" ty="0" sx="100000" sy="100000" flip="none" algn="br"/>
                  </a:blipFill>
                  <a:latin typeface="汉仪大宋简" panose="02010600000101010101" pitchFamily="2" charset="-122"/>
                  <a:ea typeface="汉仪大宋简" panose="02010600000101010101" pitchFamily="2" charset="-122"/>
                </a:defRPr>
              </a:lvl1pPr>
            </a:lstStyle>
            <a:p>
              <a:r>
                <a:rPr lang="zh-CN" altLang="en-US" sz="8800" dirty="0">
                  <a:solidFill>
                    <a:srgbClr val="3B5C5B"/>
                  </a:solidFill>
                  <a:latin typeface="+mn-lt"/>
                  <a:ea typeface="+mn-ea"/>
                  <a:cs typeface="+mn-ea"/>
                  <a:sym typeface="+mn-lt"/>
                </a:rPr>
                <a:t>目录</a:t>
              </a: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426251" y="-1524711"/>
            <a:ext cx="457157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43181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FF72B7B-B3B9-B0C6-C644-EA5928F821F3}"/>
              </a:ext>
            </a:extLst>
          </p:cNvPr>
          <p:cNvSpPr txBox="1"/>
          <p:nvPr/>
        </p:nvSpPr>
        <p:spPr>
          <a:xfrm>
            <a:off x="452761" y="1775533"/>
            <a:ext cx="9135122" cy="322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说他是文人，他却有“四渡赤水出奇兵”的韬略，“指点江山，激扬文字”的壮志，“到中流击水，浪遏飞舟”的胆量；说他是武夫，他却有“北国风光，千里冰封，万里雪飘”的绝句，“数风流人物，还看今朝”的妙语。他是前无古人，后无来者的天骄，是中华民族伟大的领袖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085081AF-35AF-0CAF-4D8C-52C582FDE5A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916140" y="3550842"/>
            <a:ext cx="3275860" cy="2831678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F94F85E-2902-1BF6-67B7-6A5B601FB7ED}"/>
              </a:ext>
            </a:extLst>
          </p:cNvPr>
          <p:cNvSpPr txBox="1"/>
          <p:nvPr/>
        </p:nvSpPr>
        <p:spPr>
          <a:xfrm>
            <a:off x="2246050" y="905523"/>
            <a:ext cx="535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/>
              <a:t>片段</a:t>
            </a:r>
            <a:r>
              <a:rPr lang="en-US" altLang="zh-CN" sz="2800" b="1" dirty="0"/>
              <a:t>5</a:t>
            </a:r>
            <a:endParaRPr lang="zh-CN" altLang="en-US" sz="2800" b="1" dirty="0"/>
          </a:p>
        </p:txBody>
      </p:sp>
    </p:spTree>
    <p:extLst>
      <p:ext uri="{BB962C8B-B14F-4D97-AF65-F5344CB8AC3E}">
        <p14:creationId xmlns:p14="http://schemas.microsoft.com/office/powerpoint/2010/main" val="824207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C63AB5E7-D3F4-4EE8-B0F3-C35539022913}"/>
              </a:ext>
            </a:extLst>
          </p:cNvPr>
          <p:cNvSpPr/>
          <p:nvPr/>
        </p:nvSpPr>
        <p:spPr>
          <a:xfrm>
            <a:off x="3180216" y="2929489"/>
            <a:ext cx="6176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4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沙场练兵：链接高考</a:t>
            </a:r>
            <a:endParaRPr lang="zh-CN" altLang="en-US" sz="40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F8C7A0E1-8A2E-483E-ACC0-7680071FE019}"/>
              </a:ext>
            </a:extLst>
          </p:cNvPr>
          <p:cNvSpPr txBox="1"/>
          <p:nvPr/>
        </p:nvSpPr>
        <p:spPr>
          <a:xfrm>
            <a:off x="4473411" y="1843032"/>
            <a:ext cx="3245178" cy="92333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dist">
              <a:defRPr sz="6600">
                <a:blipFill dpi="0" rotWithShape="1">
                  <a:blip r:embed="rId3">
                    <a:alphaModFix amt="45000"/>
                  </a:blip>
                  <a:srcRect/>
                  <a:tile tx="0" ty="0" sx="100000" sy="100000" flip="none" algn="br"/>
                </a:blipFill>
                <a:latin typeface="汉仪大宋简" panose="02010600000101010101" pitchFamily="2" charset="-122"/>
                <a:ea typeface="汉仪大宋简" panose="02010600000101010101" pitchFamily="2" charset="-122"/>
              </a:defRPr>
            </a:lvl1pPr>
          </a:lstStyle>
          <a:p>
            <a:pPr algn="ctr"/>
            <a:r>
              <a:rPr lang="zh-CN" altLang="en-US" sz="5400" dirty="0">
                <a:blipFill dpi="0" rotWithShape="1">
                  <a:blip r:embed="rId4"/>
                  <a:srcRect/>
                  <a:tile tx="0" ty="0" sx="100000" sy="100000" flip="none" algn="br"/>
                </a:blipFill>
                <a:latin typeface="+mn-lt"/>
                <a:ea typeface="+mn-ea"/>
                <a:cs typeface="+mn-ea"/>
                <a:sym typeface="+mn-lt"/>
              </a:rPr>
              <a:t>四</a:t>
            </a:r>
          </a:p>
        </p:txBody>
      </p:sp>
    </p:spTree>
    <p:extLst>
      <p:ext uri="{BB962C8B-B14F-4D97-AF65-F5344CB8AC3E}">
        <p14:creationId xmlns:p14="http://schemas.microsoft.com/office/powerpoint/2010/main" val="3205596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FF72B7B-B3B9-B0C6-C644-EA5928F821F3}"/>
              </a:ext>
            </a:extLst>
          </p:cNvPr>
          <p:cNvSpPr txBox="1"/>
          <p:nvPr/>
        </p:nvSpPr>
        <p:spPr>
          <a:xfrm>
            <a:off x="514906" y="1356357"/>
            <a:ext cx="9135122" cy="3869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（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2014·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江苏卷）根据以下材料，选取角度，自拟题目，写一篇不少于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800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字的文章；文体不限，诗歌除外。</a:t>
            </a:r>
          </a:p>
          <a:p>
            <a:pPr>
              <a:lnSpc>
                <a:spcPct val="150000"/>
              </a:lnSpc>
            </a:pP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有人说，没有什么是不朽的，只有青春是不朽的。</a:t>
            </a:r>
          </a:p>
          <a:p>
            <a:pPr>
              <a:lnSpc>
                <a:spcPct val="150000"/>
              </a:lnSpc>
            </a:pP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也有人说，青年人不相信有朝一日会老去，这种感觉其实是天真的，我们自欺欺人地抱有一种像自然一样长存不朽的信念。</a:t>
            </a:r>
          </a:p>
        </p:txBody>
      </p:sp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7F94F85E-2902-1BF6-67B7-6A5B601FB7ED}"/>
              </a:ext>
            </a:extLst>
          </p:cNvPr>
          <p:cNvSpPr txBox="1"/>
          <p:nvPr/>
        </p:nvSpPr>
        <p:spPr>
          <a:xfrm>
            <a:off x="2246049" y="424764"/>
            <a:ext cx="535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/>
              <a:t>（一）真题回顾</a:t>
            </a:r>
          </a:p>
        </p:txBody>
      </p:sp>
      <p:pic>
        <p:nvPicPr>
          <p:cNvPr id="6" name="图片 5">
            <a:extLst>
              <a:ext uri="{FF2B5EF4-FFF2-40B4-BE49-F238E27FC236}">
                <a16:creationId xmlns="" xmlns:a16="http://schemas.microsoft.com/office/drawing/2014/main" id="{1E13FA17-24CB-5EEA-3BDC-A78DDE4D4ABA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616232" y="3956470"/>
            <a:ext cx="3575768" cy="2901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3980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3F1AAA20-961B-E643-B199-2BA86E9133D6}"/>
              </a:ext>
            </a:extLst>
          </p:cNvPr>
          <p:cNvSpPr txBox="1"/>
          <p:nvPr/>
        </p:nvSpPr>
        <p:spPr>
          <a:xfrm>
            <a:off x="301841" y="1287263"/>
            <a:ext cx="11780668" cy="46782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indent="30480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只有目标远大，奋发有为，青春才能不朽。</a:t>
            </a:r>
            <a:r>
              <a:rPr lang="zh-CN" altLang="en-US" sz="2800" b="1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毛泽东主席早在青少年时期就“指点江山，激扬文字，粪土当年万户侯”，确立为祖国、为革命奉献一切的理想，并为之不懈奋斗。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敬爱的周恩来总理从小就“为中华之崛起而读书”，认真读书，深入思考，为中华民族的解放作出卓越贡献。杨靖宇、赵一曼、吉鸿昌、方志敏、刘志丹，这一个个革命家，他们甘将青春化宏图，饱蘸热血写春秋，作出了伟大的贡献。因此，他们理应受到人们的尊敬和推崇。我们伟大的祖国从积贫积弱到富强昌盛，我们的民族从东亚病夫到东方巨人，这都是一代代的革命家奉献青春，挥洒热血的结果。他们青春不朽，永远值得我们自豪。</a:t>
            </a:r>
          </a:p>
          <a:p>
            <a:pPr marL="0" marR="0" indent="2590800" algn="l"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——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节选自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2014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年江苏卷高分作文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《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打造不朽的青春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》</a:t>
            </a:r>
            <a:endParaRPr lang="zh-CN" altLang="en-US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endParaRPr lang="zh-CN" altLang="en-US" dirty="0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5DDA4FE6-EFCB-2D54-38F0-781B090B90BE}"/>
              </a:ext>
            </a:extLst>
          </p:cNvPr>
          <p:cNvSpPr txBox="1"/>
          <p:nvPr/>
        </p:nvSpPr>
        <p:spPr>
          <a:xfrm>
            <a:off x="2885244" y="470516"/>
            <a:ext cx="50691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kern="100" dirty="0"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（二）作文片段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6156B15B-8B9B-790D-B59C-6708A1265A55}"/>
              </a:ext>
            </a:extLst>
          </p:cNvPr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9491" y="4842768"/>
            <a:ext cx="2636668" cy="2015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53245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C63AB5E7-D3F4-4EE8-B0F3-C35539022913}"/>
              </a:ext>
            </a:extLst>
          </p:cNvPr>
          <p:cNvSpPr/>
          <p:nvPr/>
        </p:nvSpPr>
        <p:spPr>
          <a:xfrm>
            <a:off x="3180216" y="2929489"/>
            <a:ext cx="6176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rgbClr val="3B5C5B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源头活水：课文素材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F8C7A0E1-8A2E-483E-ACC0-7680071FE019}"/>
              </a:ext>
            </a:extLst>
          </p:cNvPr>
          <p:cNvSpPr txBox="1"/>
          <p:nvPr/>
        </p:nvSpPr>
        <p:spPr>
          <a:xfrm>
            <a:off x="4473411" y="1843032"/>
            <a:ext cx="3245178" cy="92333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dist">
              <a:defRPr sz="6600">
                <a:blipFill dpi="0" rotWithShape="1">
                  <a:blip r:embed="rId3">
                    <a:alphaModFix amt="45000"/>
                  </a:blip>
                  <a:srcRect/>
                  <a:tile tx="0" ty="0" sx="100000" sy="100000" flip="none" algn="br"/>
                </a:blipFill>
                <a:latin typeface="汉仪大宋简" panose="02010600000101010101" pitchFamily="2" charset="-122"/>
                <a:ea typeface="汉仪大宋简" panose="02010600000101010101" pitchFamily="2" charset="-122"/>
              </a:defRPr>
            </a:lvl1pPr>
          </a:lstStyle>
          <a:p>
            <a:pPr algn="ctr"/>
            <a:r>
              <a:rPr lang="zh-CN" altLang="en-US" sz="5400" dirty="0">
                <a:blipFill dpi="0" rotWithShape="1">
                  <a:blip r:embed="rId4"/>
                  <a:srcRect/>
                  <a:tile tx="0" ty="0" sx="100000" sy="100000" flip="none" algn="br"/>
                </a:blipFill>
                <a:latin typeface="+mn-lt"/>
                <a:ea typeface="+mn-ea"/>
                <a:cs typeface="+mn-ea"/>
                <a:sym typeface="+mn-lt"/>
              </a:rPr>
              <a:t>一</a:t>
            </a:r>
          </a:p>
        </p:txBody>
      </p:sp>
    </p:spTree>
    <p:extLst>
      <p:ext uri="{BB962C8B-B14F-4D97-AF65-F5344CB8AC3E}">
        <p14:creationId xmlns:p14="http://schemas.microsoft.com/office/powerpoint/2010/main" val="29023892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>
            <a:extLst>
              <a:ext uri="{FF2B5EF4-FFF2-40B4-BE49-F238E27FC236}">
                <a16:creationId xmlns="" xmlns:a16="http://schemas.microsoft.com/office/drawing/2014/main" id="{2E65C944-AC6D-A429-4DEE-550F5985AB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318" y="461639"/>
            <a:ext cx="4748444" cy="57172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0056A2C2-D2F6-C9CE-B798-FAFF46CF962B}"/>
              </a:ext>
            </a:extLst>
          </p:cNvPr>
          <p:cNvSpPr txBox="1"/>
          <p:nvPr/>
        </p:nvSpPr>
        <p:spPr>
          <a:xfrm>
            <a:off x="5379867" y="754602"/>
            <a:ext cx="6607946" cy="48320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latin typeface="宋体" panose="02010600030101010101" pitchFamily="2" charset="-122"/>
                <a:ea typeface="宋体" panose="02010600030101010101" pitchFamily="2" charset="-122"/>
              </a:rPr>
              <a:t>知人论世</a:t>
            </a:r>
          </a:p>
          <a:p>
            <a:r>
              <a:rPr lang="en-US" altLang="zh-CN" sz="28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    《</a:t>
            </a:r>
            <a:r>
              <a:rPr lang="zh-CN" altLang="en-US" sz="28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沁园春</a:t>
            </a:r>
            <a:r>
              <a:rPr lang="en-US" altLang="zh-CN" sz="28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长沙</a:t>
            </a:r>
            <a:r>
              <a:rPr lang="en-US" altLang="zh-CN" sz="28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创作于</a:t>
            </a:r>
            <a:r>
              <a:rPr lang="en-US" altLang="zh-CN" sz="28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1925</a:t>
            </a:r>
            <a:r>
              <a:rPr lang="zh-CN" altLang="en-US" sz="28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年，当时恰值国内革命时期，全国各地工农运动风起云涌，如火如荼。毛泽东直接领导了湖南农民运动，创建湖南第一个党支部</a:t>
            </a:r>
            <a:r>
              <a:rPr lang="en-US" altLang="zh-CN" sz="28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r>
              <a:rPr lang="zh-CN" altLang="en-US" sz="28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韶山支部。</a:t>
            </a:r>
            <a:r>
              <a:rPr lang="en-US" altLang="zh-CN" sz="28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1925</a:t>
            </a:r>
            <a:r>
              <a:rPr lang="zh-CN" altLang="en-US" sz="28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年</a:t>
            </a:r>
            <a:r>
              <a:rPr lang="en-US" altLang="zh-CN" sz="28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10</a:t>
            </a:r>
            <a:r>
              <a:rPr lang="zh-CN" altLang="en-US" sz="2800" b="0" i="0" dirty="0">
                <a:solidFill>
                  <a:srgbClr val="333333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月毛泽东离开故乡韶山，去广州主持农民运动讲习所的途中，途经长沙，重游橘子洲时所作。其时，作者面对湘江上美丽动人的自然秋景，回忆过去非凡的战斗岁月，联想起当时的革命形势，写下了这首气势磅礴的秋词。</a:t>
            </a:r>
            <a:endParaRPr lang="zh-CN" altLang="en-US" sz="28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0114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49ED56FB-1292-DF47-7A5A-7B0E7CD2107B}"/>
              </a:ext>
            </a:extLst>
          </p:cNvPr>
          <p:cNvSpPr txBox="1"/>
          <p:nvPr/>
        </p:nvSpPr>
        <p:spPr>
          <a:xfrm>
            <a:off x="5959878" y="975796"/>
            <a:ext cx="6140385" cy="490640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 dirty="0"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文本解读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</a:p>
          <a:p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  时代风云诡谲，黎民水深火热。青年毛泽东“独立寒秋”，为我们描绘了一幅壮丽、开阔、生机盎然的“湘江秋景图”。“中流击水”“浪遏飞舟”，“同学少年”有万丈豪情，他们有理想与抱负，他们有“以天下为己任”的胆识与志气。在这里，毛泽东唱出了一曲风华少年的赞歌、斗志昂扬的赞歌、立志拯救中国的赞歌。</a:t>
            </a: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14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  <p:pic>
        <p:nvPicPr>
          <p:cNvPr id="2052" name="Picture 4">
            <a:extLst>
              <a:ext uri="{FF2B5EF4-FFF2-40B4-BE49-F238E27FC236}">
                <a16:creationId xmlns="" xmlns:a16="http://schemas.microsoft.com/office/drawing/2014/main" id="{6DEDE659-FEC9-B88D-45FB-9979C62852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1025" y="363983"/>
            <a:ext cx="5365071" cy="60013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955051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>
            <a:extLst>
              <a:ext uri="{FF2B5EF4-FFF2-40B4-BE49-F238E27FC236}">
                <a16:creationId xmlns="" xmlns:a16="http://schemas.microsoft.com/office/drawing/2014/main" id="{ADC662A1-7CA2-B6BE-C684-7939DF8B220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798" y="594988"/>
            <a:ext cx="5610687" cy="5468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8A841262-D53A-E9DC-8923-58EAF8A7D983}"/>
              </a:ext>
            </a:extLst>
          </p:cNvPr>
          <p:cNvSpPr txBox="1"/>
          <p:nvPr/>
        </p:nvSpPr>
        <p:spPr>
          <a:xfrm>
            <a:off x="6007224" y="748222"/>
            <a:ext cx="5835588" cy="51619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经典名句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  <a:endParaRPr lang="zh-CN" altLang="en-US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恰同学少年，风华正茂；</a:t>
            </a:r>
            <a:endParaRPr lang="en-US" altLang="zh-CN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书生意气，挥斥方遒。</a:t>
            </a:r>
            <a:endParaRPr lang="en-US" altLang="zh-CN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指点江山，激扬文字，</a:t>
            </a:r>
            <a:endParaRPr lang="en-US" altLang="zh-CN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粪土当年万户侯。</a:t>
            </a:r>
            <a:endParaRPr lang="en-US" altLang="zh-CN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endParaRPr lang="zh-CN" altLang="en-US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适用话题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】</a:t>
            </a: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青年、理想、格局、责任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等。</a:t>
            </a:r>
          </a:p>
        </p:txBody>
      </p:sp>
    </p:spTree>
    <p:extLst>
      <p:ext uri="{BB962C8B-B14F-4D97-AF65-F5344CB8AC3E}">
        <p14:creationId xmlns:p14="http://schemas.microsoft.com/office/powerpoint/2010/main" val="17644485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图片 10"/>
          <p:cNvPicPr>
            <a:picLocks noChangeAspect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  <a:noFill/>
        </p:spPr>
      </p:pic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C63AB5E7-D3F4-4EE8-B0F3-C35539022913}"/>
              </a:ext>
            </a:extLst>
          </p:cNvPr>
          <p:cNvSpPr/>
          <p:nvPr/>
        </p:nvSpPr>
        <p:spPr>
          <a:xfrm>
            <a:off x="3180216" y="2929489"/>
            <a:ext cx="6176848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4800" b="1" dirty="0">
                <a:solidFill>
                  <a:srgbClr val="3B5C5B"/>
                </a:solidFill>
                <a:latin typeface="三极春联字体简" panose="00000500000000000000" pitchFamily="2" charset="-122"/>
                <a:ea typeface="三极春联字体简" panose="00000500000000000000" pitchFamily="2" charset="-122"/>
                <a:cs typeface="+mn-ea"/>
                <a:sym typeface="+mn-lt"/>
              </a:rPr>
              <a:t>旁征博引：课外资源</a:t>
            </a: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F8C7A0E1-8A2E-483E-ACC0-7680071FE019}"/>
              </a:ext>
            </a:extLst>
          </p:cNvPr>
          <p:cNvSpPr txBox="1"/>
          <p:nvPr/>
        </p:nvSpPr>
        <p:spPr>
          <a:xfrm>
            <a:off x="4473411" y="1843032"/>
            <a:ext cx="3245178" cy="923330"/>
          </a:xfrm>
          <a:prstGeom prst="rect">
            <a:avLst/>
          </a:prstGeom>
          <a:noFill/>
        </p:spPr>
        <p:txBody>
          <a:bodyPr vert="horz" wrap="square">
            <a:spAutoFit/>
          </a:bodyPr>
          <a:lstStyle>
            <a:defPPr>
              <a:defRPr lang="zh-CN"/>
            </a:defPPr>
            <a:lvl1pPr algn="dist">
              <a:defRPr sz="6600">
                <a:blipFill dpi="0" rotWithShape="1">
                  <a:blip r:embed="rId3">
                    <a:alphaModFix amt="45000"/>
                  </a:blip>
                  <a:srcRect/>
                  <a:tile tx="0" ty="0" sx="100000" sy="100000" flip="none" algn="br"/>
                </a:blipFill>
                <a:latin typeface="汉仪大宋简" panose="02010600000101010101" pitchFamily="2" charset="-122"/>
                <a:ea typeface="汉仪大宋简" panose="02010600000101010101" pitchFamily="2" charset="-122"/>
              </a:defRPr>
            </a:lvl1pPr>
          </a:lstStyle>
          <a:p>
            <a:pPr algn="ctr"/>
            <a:r>
              <a:rPr lang="zh-CN" altLang="en-US" sz="5400" dirty="0">
                <a:blipFill dpi="0" rotWithShape="1">
                  <a:blip r:embed="rId4"/>
                  <a:srcRect/>
                  <a:tile tx="0" ty="0" sx="100000" sy="100000" flip="none" algn="br"/>
                </a:blipFill>
                <a:latin typeface="+mn-lt"/>
                <a:ea typeface="+mn-ea"/>
                <a:cs typeface="+mn-ea"/>
                <a:sym typeface="+mn-lt"/>
              </a:rPr>
              <a:t>二</a:t>
            </a:r>
          </a:p>
        </p:txBody>
      </p:sp>
    </p:spTree>
    <p:extLst>
      <p:ext uri="{BB962C8B-B14F-4D97-AF65-F5344CB8AC3E}">
        <p14:creationId xmlns:p14="http://schemas.microsoft.com/office/powerpoint/2010/main" val="150640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04BD2D7C-784C-E0CB-507E-427FA59C1B2A}"/>
              </a:ext>
            </a:extLst>
          </p:cNvPr>
          <p:cNvSpPr txBox="1"/>
          <p:nvPr/>
        </p:nvSpPr>
        <p:spPr>
          <a:xfrm>
            <a:off x="4609730" y="270994"/>
            <a:ext cx="7582270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algn="ctr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2800" b="1" kern="100" dirty="0">
                <a:effectLst/>
                <a:latin typeface="+mj-lt"/>
                <a:ea typeface="宋体" panose="02010600030101010101" pitchFamily="2" charset="-122"/>
                <a:cs typeface="Times New Roman" panose="02020603050405020304" pitchFamily="18" charset="0"/>
              </a:rPr>
              <a:t>事迹</a:t>
            </a:r>
            <a:endParaRPr lang="en-US" altLang="zh-CN" sz="2800" b="1" kern="100" dirty="0">
              <a:effectLst/>
              <a:latin typeface="+mj-lt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b="1" kern="100" dirty="0"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1.</a:t>
            </a:r>
            <a:r>
              <a:rPr lang="zh-CN" altLang="en-US" sz="2800" b="1" kern="100" dirty="0">
                <a:solidFill>
                  <a:srgbClr val="FF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少年周济贫穷乡亲</a:t>
            </a:r>
            <a:endParaRPr lang="zh-CN" altLang="en-US" sz="2800" b="1" kern="100" dirty="0">
              <a:solidFill>
                <a:srgbClr val="FF0000"/>
              </a:solidFill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304800" algn="l">
              <a:spcBef>
                <a:spcPts val="0"/>
              </a:spcBef>
              <a:spcAft>
                <a:spcPts val="0"/>
              </a:spcAft>
            </a:pP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毛泽东像母亲一样周济贫穷的乡亲，尽力帮助他能帮助的人。一天，毛泽东发现同学因为家穷没有带午饭，于是毫不犹豫地把自己的午饭分一半给他吃。以后每天吃午饭时都叫上他，两人一起吃，自己却饿着肚子等到晚上放学回家再狼吞虎咽一顿。母亲知道后，慈爱地说：“石三伢子，你做得对，只是你不该瞒着我，应该早点跟我说，我好给你多带点饭，省得两个人都吃不饱，不能饿坏了身子呀！”此后，母亲天天给毛泽东带上两份饭。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="" xmlns:a16="http://schemas.microsoft.com/office/drawing/2014/main" id="{A8AE527B-84F2-8A29-FE4C-278F7DB9212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3065" y="573614"/>
            <a:ext cx="4238625" cy="5715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文本框 4">
            <a:extLst>
              <a:ext uri="{FF2B5EF4-FFF2-40B4-BE49-F238E27FC236}">
                <a16:creationId xmlns="" xmlns:a16="http://schemas.microsoft.com/office/drawing/2014/main" id="{6F0DF2C6-FFAD-2B64-12AD-308A90C8A124}"/>
              </a:ext>
            </a:extLst>
          </p:cNvPr>
          <p:cNvSpPr txBox="1"/>
          <p:nvPr/>
        </p:nvSpPr>
        <p:spPr>
          <a:xfrm>
            <a:off x="4609730" y="6027004"/>
            <a:ext cx="698450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适用话题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b="1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乐于助人</a:t>
            </a:r>
          </a:p>
        </p:txBody>
      </p:sp>
    </p:spTree>
    <p:extLst>
      <p:ext uri="{BB962C8B-B14F-4D97-AF65-F5344CB8AC3E}">
        <p14:creationId xmlns:p14="http://schemas.microsoft.com/office/powerpoint/2010/main" val="25703067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>
            <a:extLst>
              <a:ext uri="{FF2B5EF4-FFF2-40B4-BE49-F238E27FC236}">
                <a16:creationId xmlns="" xmlns:a16="http://schemas.microsoft.com/office/drawing/2014/main" id="{ED435190-FFAC-1E57-4B08-54ED059F768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6216" y="470517"/>
            <a:ext cx="4416300" cy="567678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F030DDC-BC60-7740-012A-F46F59CADD05}"/>
              </a:ext>
            </a:extLst>
          </p:cNvPr>
          <p:cNvSpPr txBox="1"/>
          <p:nvPr/>
        </p:nvSpPr>
        <p:spPr>
          <a:xfrm>
            <a:off x="5632541" y="978193"/>
            <a:ext cx="6004264" cy="418576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2.</a:t>
            </a:r>
            <a:r>
              <a:rPr lang="zh-CN" altLang="en-US" sz="2800" b="1" kern="100" dirty="0">
                <a:solidFill>
                  <a:srgbClr val="FF0000"/>
                </a:solidFill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离乡外出求学</a:t>
            </a:r>
            <a:endParaRPr lang="zh-CN" altLang="en-US" sz="2800" b="1" kern="100" dirty="0">
              <a:solidFill>
                <a:srgbClr val="FF0000"/>
              </a:solidFill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  <a:p>
            <a:pPr marL="0" marR="0" indent="304800" algn="l"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  1910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年秋，</a:t>
            </a:r>
            <a:r>
              <a:rPr lang="en-US" altLang="zh-CN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17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岁的毛泽东“考入湘乡县立东山高等小学堂读书。在离家时，抄写一首诗留给父亲，‘</a:t>
            </a:r>
            <a:r>
              <a:rPr lang="zh-CN" altLang="en-US" sz="2800" b="1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孩儿立志出乡关，学不成名誓不还，埋骨何须桑梓地，人生无处不青山</a:t>
            </a:r>
            <a:r>
              <a:rPr lang="zh-CN" altLang="en-US" sz="2800" kern="100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’，以表达一心向学和志在四方的决心”。</a:t>
            </a:r>
            <a:endParaRPr lang="en-US" altLang="zh-CN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indent="304800" algn="l">
              <a:spcBef>
                <a:spcPts val="0"/>
              </a:spcBef>
              <a:spcAft>
                <a:spcPts val="0"/>
              </a:spcAft>
            </a:pPr>
            <a:endParaRPr lang="zh-CN" altLang="en-US" sz="2800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pPr marL="0" marR="0" algn="l">
              <a:spcBef>
                <a:spcPts val="0"/>
              </a:spcBef>
              <a:spcAft>
                <a:spcPts val="0"/>
              </a:spcAft>
            </a:pP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【</a:t>
            </a:r>
            <a:r>
              <a:rPr lang="zh-CN" altLang="en-US" sz="2800" b="1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适用话题</a:t>
            </a:r>
            <a:r>
              <a:rPr lang="en-US" altLang="zh-CN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】</a:t>
            </a:r>
            <a:r>
              <a:rPr lang="zh-CN" altLang="en-US" sz="2800" b="1" kern="100" dirty="0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求学、志向、决心</a:t>
            </a:r>
            <a:r>
              <a:rPr lang="zh-CN" altLang="en-US" sz="2800" kern="100" dirty="0">
                <a:effectLst/>
                <a:latin typeface="宋体" panose="02010600030101010101" pitchFamily="2" charset="-122"/>
                <a:ea typeface="宋体" panose="02010600030101010101" pitchFamily="2" charset="-122"/>
                <a:cs typeface="Times New Roman" panose="02020603050405020304" pitchFamily="18" charset="0"/>
              </a:rPr>
              <a:t>等。</a:t>
            </a:r>
            <a:endParaRPr lang="zh-CN" altLang="en-US" sz="2800" kern="100" dirty="0">
              <a:effectLst/>
              <a:latin typeface="Calibri" panose="020F0502020204030204" pitchFamily="34" charset="0"/>
              <a:ea typeface="宋体" panose="02010600030101010101" pitchFamily="2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72839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3000">
        <p:random/>
      </p:transition>
    </mc:Choice>
    <mc:Fallback xmlns="">
      <p:transition spd="slow" advTm="3000">
        <p:random/>
      </p:transition>
    </mc:Fallback>
  </mc:AlternateContent>
</p:sld>
</file>

<file path=ppt/theme/theme1.xml><?xml version="1.0" encoding="utf-8"?>
<a:theme xmlns:a="http://schemas.openxmlformats.org/drawingml/2006/main" name="第一PPT，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nq2u1ybn">
      <a:majorFont>
        <a:latin typeface="微软雅黑"/>
        <a:ea typeface="义启小魏楷"/>
        <a:cs typeface=""/>
      </a:majorFont>
      <a:minorFont>
        <a:latin typeface="微软雅黑"/>
        <a:ea typeface="义启小魏楷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1067</TotalTime>
  <Words>1814</Words>
  <Application>Microsoft Office PowerPoint</Application>
  <PresentationFormat>自定义</PresentationFormat>
  <Paragraphs>75</Paragraphs>
  <Slides>23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25" baseType="lpstr">
      <vt:lpstr>第一PPT，www.1ppt.com​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第一PPT</Manager>
  <Company>第一PPT，www.1ppt.com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有趣的汉字</dc:title>
  <dc:creator>第一PPT</dc:creator>
  <cp:keywords>www.1ppt.com</cp:keywords>
  <dc:description>www.1ppt.com</dc:description>
  <cp:lastModifiedBy>User</cp:lastModifiedBy>
  <cp:revision>13</cp:revision>
  <dcterms:created xsi:type="dcterms:W3CDTF">2019-11-19T06:53:00Z</dcterms:created>
  <dcterms:modified xsi:type="dcterms:W3CDTF">2022-08-19T01:08:35Z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2052-11.1.0.9208</vt:lpwstr>
  </property>
</Properties>
</file>