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636713" y="1122363"/>
            <a:ext cx="8509000" cy="2387600"/>
          </a:xfrm>
        </p:spPr>
        <p:txBody>
          <a:bodyPr anchor="b"/>
          <a:p>
            <a:pPr marL="0" marR="0" indent="0" algn="ctr" defTabSz="914400" rtl="0" eaLnBrk="1" fontAlgn="base" latinLnBrk="0" hangingPunct="1">
              <a:lnSpc>
                <a:spcPct val="100000"/>
              </a:lnSpc>
              <a:spcBef>
                <a:spcPct val="0"/>
              </a:spcBef>
              <a:spcAft>
                <a:spcPct val="0"/>
              </a:spcAft>
              <a:buClrTx/>
              <a:buSzTx/>
              <a:buFontTx/>
              <a:buNone/>
            </a:pPr>
            <a:r>
              <a:rPr kumimoji="0" lang="zh-CN" altLang="zh-CN" sz="9600" b="1" i="1" u="none" strike="noStrike" kern="1200" cap="none" spc="0" normalizeH="0" baseline="0" noProof="1">
                <a:solidFill>
                  <a:schemeClr val="tx2"/>
                </a:solidFill>
                <a:uFillTx/>
                <a:latin typeface="+mj-lt"/>
                <a:ea typeface="+mj-ea"/>
                <a:cs typeface="+mj-cs"/>
              </a:rPr>
              <a:t>病句练习讲解</a:t>
            </a:r>
            <a:endParaRPr kumimoji="0" lang="zh-CN" altLang="zh-CN" sz="9600" b="1" i="1" u="none" strike="noStrike" kern="1200" cap="none" spc="0" normalizeH="0" baseline="0" noProof="1">
              <a:solidFill>
                <a:schemeClr val="tx2"/>
              </a:solidFill>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占位符 15362"/>
          <p:cNvSpPr>
            <a:spLocks noGrp="1"/>
          </p:cNvSpPr>
          <p:nvPr>
            <p:ph idx="1"/>
          </p:nvPr>
        </p:nvSpPr>
        <p:spPr/>
        <p:txBody>
          <a:bodyPr anchor="t"/>
          <a:p>
            <a:endParaRPr lang="zh-CN" altLang="zh-CN" dirty="0"/>
          </a:p>
        </p:txBody>
      </p:sp>
      <p:sp>
        <p:nvSpPr>
          <p:cNvPr id="33794" name="矩形 15363"/>
          <p:cNvSpPr/>
          <p:nvPr/>
        </p:nvSpPr>
        <p:spPr>
          <a:xfrm>
            <a:off x="1524000" y="-10795"/>
            <a:ext cx="9396413" cy="5507990"/>
          </a:xfrm>
          <a:prstGeom prst="rect">
            <a:avLst/>
          </a:prstGeom>
          <a:noFill/>
          <a:ln w="9525">
            <a:noFill/>
          </a:ln>
        </p:spPr>
        <p:txBody>
          <a:bodyPr anchor="ctr">
            <a:spAutoFit/>
          </a:bodyPr>
          <a:p>
            <a:r>
              <a:rPr lang="en-US" altLang="zh-CN" sz="3200" dirty="0">
                <a:latin typeface="Arial" panose="020B0604020202020204" pitchFamily="34" charset="0"/>
                <a:ea typeface="宋体" panose="02010600030101010101" pitchFamily="2" charset="-122"/>
              </a:rPr>
              <a:t>9</a:t>
            </a:r>
            <a:r>
              <a:rPr lang="zh-CN" altLang="en-US" sz="3200" dirty="0">
                <a:latin typeface="Arial" panose="020B0604020202020204" pitchFamily="34" charset="0"/>
                <a:ea typeface="宋体" panose="02010600030101010101" pitchFamily="2" charset="-122"/>
              </a:rPr>
              <a:t>． 下列各句中没有语病的一项是</a:t>
            </a:r>
            <a:endParaRPr lang="zh-CN" altLang="en-US" sz="3200" dirty="0">
              <a:latin typeface="Arial" panose="020B0604020202020204" pitchFamily="34" charset="0"/>
              <a:ea typeface="宋体" panose="02010600030101010101" pitchFamily="2" charset="-122"/>
            </a:endParaRPr>
          </a:p>
          <a:p>
            <a:r>
              <a:rPr lang="en-US" altLang="zh-CN" sz="3200" dirty="0">
                <a:latin typeface="Arial" panose="020B0604020202020204" pitchFamily="34" charset="0"/>
                <a:ea typeface="宋体" panose="02010600030101010101" pitchFamily="2" charset="-122"/>
              </a:rPr>
              <a:t>A</a:t>
            </a:r>
            <a:r>
              <a:rPr lang="zh-CN" altLang="en-US" sz="3200" dirty="0">
                <a:latin typeface="Arial" panose="020B0604020202020204" pitchFamily="34" charset="0"/>
                <a:ea typeface="宋体" panose="02010600030101010101" pitchFamily="2" charset="-122"/>
              </a:rPr>
              <a:t>． </a:t>
            </a:r>
            <a:r>
              <a:rPr lang="en-US" altLang="zh-CN" sz="3200" dirty="0">
                <a:latin typeface="Arial" panose="020B0604020202020204" pitchFamily="34" charset="0"/>
                <a:ea typeface="宋体" panose="02010600030101010101" pitchFamily="2" charset="-122"/>
              </a:rPr>
              <a:t>2016 </a:t>
            </a:r>
            <a:r>
              <a:rPr lang="zh-CN" altLang="en-US" sz="3200" dirty="0">
                <a:latin typeface="Arial" panose="020B0604020202020204" pitchFamily="34" charset="0"/>
                <a:ea typeface="宋体" panose="02010600030101010101" pitchFamily="2" charset="-122"/>
              </a:rPr>
              <a:t>年湘江马拉松赛在市体育中心举行， 约 </a:t>
            </a:r>
            <a:r>
              <a:rPr lang="en-US" altLang="zh-CN" sz="3200" dirty="0">
                <a:latin typeface="Arial" panose="020B0604020202020204" pitchFamily="34" charset="0"/>
                <a:ea typeface="宋体" panose="02010600030101010101" pitchFamily="2" charset="-122"/>
              </a:rPr>
              <a:t>2000 </a:t>
            </a:r>
            <a:r>
              <a:rPr lang="zh-CN" altLang="en-US" sz="3200" dirty="0">
                <a:latin typeface="Arial" panose="020B0604020202020204" pitchFamily="34" charset="0"/>
                <a:ea typeface="宋体" panose="02010600030101010101" pitchFamily="2" charset="-122"/>
              </a:rPr>
              <a:t>余名选手冒雨参赛。</a:t>
            </a:r>
            <a:endParaRPr lang="zh-CN" altLang="en-US" sz="3200" dirty="0">
              <a:latin typeface="Arial" panose="020B0604020202020204" pitchFamily="34" charset="0"/>
              <a:ea typeface="宋体" panose="02010600030101010101" pitchFamily="2" charset="-122"/>
            </a:endParaRPr>
          </a:p>
          <a:p>
            <a:r>
              <a:rPr lang="en-US" altLang="zh-CN" sz="3200" dirty="0">
                <a:latin typeface="Arial" panose="020B0604020202020204" pitchFamily="34" charset="0"/>
                <a:ea typeface="宋体" panose="02010600030101010101" pitchFamily="2" charset="-122"/>
              </a:rPr>
              <a:t>B</a:t>
            </a:r>
            <a:r>
              <a:rPr lang="zh-CN" altLang="en-US" sz="3200" dirty="0">
                <a:latin typeface="Arial" panose="020B0604020202020204" pitchFamily="34" charset="0"/>
                <a:ea typeface="宋体" panose="02010600030101010101" pitchFamily="2" charset="-122"/>
              </a:rPr>
              <a:t>． 杨绛创作的</a:t>
            </a:r>
            <a:r>
              <a:rPr lang="en-US" altLang="zh-CN" sz="3200" dirty="0">
                <a:latin typeface="Arial" panose="020B0604020202020204" pitchFamily="34" charset="0"/>
                <a:ea typeface="宋体" panose="02010600030101010101" pitchFamily="2" charset="-122"/>
              </a:rPr>
              <a:t>《</a:t>
            </a:r>
            <a:r>
              <a:rPr lang="zh-CN" altLang="en-US" sz="3200" dirty="0">
                <a:latin typeface="Arial" panose="020B0604020202020204" pitchFamily="34" charset="0"/>
                <a:ea typeface="宋体" panose="02010600030101010101" pitchFamily="2" charset="-122"/>
              </a:rPr>
              <a:t>我们仨</a:t>
            </a:r>
            <a:r>
              <a:rPr lang="en-US" altLang="zh-CN" sz="3200" dirty="0">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 以真挚的情感和优美隽永的文字深深打动了读者。</a:t>
            </a:r>
            <a:endParaRPr lang="zh-CN" altLang="en-US" sz="3200" dirty="0">
              <a:latin typeface="Arial" panose="020B0604020202020204" pitchFamily="34" charset="0"/>
              <a:ea typeface="宋体" panose="02010600030101010101" pitchFamily="2" charset="-122"/>
            </a:endParaRPr>
          </a:p>
          <a:p>
            <a:r>
              <a:rPr lang="en-US" altLang="zh-CN" sz="3200" dirty="0">
                <a:latin typeface="Arial" panose="020B0604020202020204" pitchFamily="34" charset="0"/>
                <a:ea typeface="宋体" panose="02010600030101010101" pitchFamily="2" charset="-122"/>
              </a:rPr>
              <a:t>C</a:t>
            </a:r>
            <a:r>
              <a:rPr lang="zh-CN" altLang="en-US" sz="3200" dirty="0">
                <a:latin typeface="Arial" panose="020B0604020202020204" pitchFamily="34" charset="0"/>
                <a:ea typeface="宋体" panose="02010600030101010101" pitchFamily="2" charset="-122"/>
              </a:rPr>
              <a:t>． “孝” 是中华民族的道德之魂， “孝” 不仅要表现在物质生活上， 而是要表现在精神生活上。</a:t>
            </a:r>
            <a:endParaRPr lang="zh-CN" altLang="en-US" sz="3200" dirty="0">
              <a:latin typeface="Arial" panose="020B0604020202020204" pitchFamily="34" charset="0"/>
              <a:ea typeface="宋体" panose="02010600030101010101" pitchFamily="2" charset="-122"/>
            </a:endParaRPr>
          </a:p>
          <a:p>
            <a:r>
              <a:rPr lang="en-US" altLang="zh-CN" sz="3200" dirty="0">
                <a:latin typeface="Arial" panose="020B0604020202020204" pitchFamily="34" charset="0"/>
                <a:ea typeface="宋体" panose="02010600030101010101" pitchFamily="2" charset="-122"/>
              </a:rPr>
              <a:t>D</a:t>
            </a:r>
            <a:r>
              <a:rPr lang="zh-CN" altLang="en-US" sz="3200" dirty="0">
                <a:latin typeface="Arial" panose="020B0604020202020204" pitchFamily="34" charset="0"/>
                <a:ea typeface="宋体" panose="02010600030101010101" pitchFamily="2" charset="-122"/>
              </a:rPr>
              <a:t>． 重修后的石鼓书院按照“修旧如旧” ， 恢复了中国古书院“讲学” 、 “藏书” 、 “祭祀” 的功能。</a:t>
            </a:r>
            <a:endParaRPr lang="zh-CN" altLang="en-US" sz="3200" dirty="0">
              <a:latin typeface="Arial" panose="020B0604020202020204" pitchFamily="34" charset="0"/>
              <a:ea typeface="宋体" panose="02010600030101010101" pitchFamily="2" charset="-122"/>
            </a:endParaRPr>
          </a:p>
          <a:p>
            <a:endParaRPr lang="zh-CN" altLang="en-US" sz="3200" dirty="0">
              <a:latin typeface="Arial" panose="020B0604020202020204" pitchFamily="34" charset="0"/>
              <a:ea typeface="宋体" panose="02010600030101010101" pitchFamily="2" charset="-122"/>
            </a:endParaRPr>
          </a:p>
        </p:txBody>
      </p:sp>
      <p:sp>
        <p:nvSpPr>
          <p:cNvPr id="15365" name="文本框 15364"/>
          <p:cNvSpPr txBox="1"/>
          <p:nvPr/>
        </p:nvSpPr>
        <p:spPr>
          <a:xfrm>
            <a:off x="7751763" y="0"/>
            <a:ext cx="1728787" cy="1630045"/>
          </a:xfrm>
          <a:prstGeom prst="rect">
            <a:avLst/>
          </a:prstGeom>
          <a:noFill/>
          <a:ln w="9525">
            <a:noFill/>
          </a:ln>
        </p:spPr>
        <p:txBody>
          <a:bodyPr anchor="t">
            <a:spAutoFit/>
          </a:bodyPr>
          <a:p>
            <a:r>
              <a:rPr lang="en-US" altLang="zh-CN" sz="4000">
                <a:solidFill>
                  <a:srgbClr val="FF3300"/>
                </a:solidFill>
                <a:latin typeface="Arial" panose="020B0604020202020204" pitchFamily="34" charset="0"/>
                <a:ea typeface="宋体" panose="02010600030101010101" pitchFamily="2" charset="-122"/>
              </a:rPr>
              <a:t>B</a:t>
            </a:r>
            <a:endParaRPr lang="en-US" altLang="zh-CN" sz="40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4000" dirty="0">
              <a:solidFill>
                <a:srgbClr val="FF3300"/>
              </a:solidFill>
              <a:latin typeface="Arial" panose="020B0604020202020204" pitchFamily="34" charset="0"/>
              <a:ea typeface="宋体" panose="02010600030101010101" pitchFamily="2" charset="-122"/>
            </a:endParaRPr>
          </a:p>
        </p:txBody>
      </p:sp>
      <p:sp>
        <p:nvSpPr>
          <p:cNvPr id="33796" name="文本框 15365"/>
          <p:cNvSpPr txBox="1"/>
          <p:nvPr/>
        </p:nvSpPr>
        <p:spPr>
          <a:xfrm>
            <a:off x="1524000" y="4581525"/>
            <a:ext cx="9144000" cy="2553335"/>
          </a:xfrm>
          <a:prstGeom prst="rect">
            <a:avLst/>
          </a:prstGeom>
          <a:noFill/>
          <a:ln w="9525">
            <a:noFill/>
          </a:ln>
        </p:spPr>
        <p:txBody>
          <a:bodyPr anchor="t">
            <a:spAutoFit/>
          </a:bodyPr>
          <a:p>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项： “约” 或“余”去掉一个。 </a:t>
            </a:r>
            <a:r>
              <a:rPr lang="en-US" altLang="zh-CN" sz="3200" dirty="0">
                <a:solidFill>
                  <a:srgbClr val="FF3300"/>
                </a:solidFill>
                <a:latin typeface="Arial" panose="020B0604020202020204" pitchFamily="34" charset="0"/>
                <a:ea typeface="宋体" panose="02010600030101010101" pitchFamily="2" charset="-122"/>
              </a:rPr>
              <a:t>C </a:t>
            </a:r>
            <a:r>
              <a:rPr lang="zh-CN" altLang="en-US" sz="3200" dirty="0">
                <a:solidFill>
                  <a:srgbClr val="FF3300"/>
                </a:solidFill>
                <a:latin typeface="Arial" panose="020B0604020202020204" pitchFamily="34" charset="0"/>
                <a:ea typeface="宋体" panose="02010600030101010101" pitchFamily="2" charset="-122"/>
              </a:rPr>
              <a:t>： 关联词语搭配不当， “而是” 改为“还” 。 </a:t>
            </a:r>
            <a:r>
              <a:rPr lang="en-US" altLang="zh-CN" sz="3200" dirty="0">
                <a:solidFill>
                  <a:srgbClr val="FF3300"/>
                </a:solidFill>
                <a:latin typeface="Arial" panose="020B0604020202020204" pitchFamily="34" charset="0"/>
                <a:ea typeface="宋体" panose="02010600030101010101" pitchFamily="2" charset="-122"/>
              </a:rPr>
              <a:t>D </a:t>
            </a:r>
            <a:r>
              <a:rPr lang="zh-CN" altLang="en-US" sz="3200" dirty="0">
                <a:solidFill>
                  <a:srgbClr val="FF3300"/>
                </a:solidFill>
                <a:latin typeface="Arial" panose="020B0604020202020204" pitchFamily="34" charset="0"/>
                <a:ea typeface="宋体" panose="02010600030101010101" pitchFamily="2" charset="-122"/>
              </a:rPr>
              <a:t>成分残缺。 改为： 重修后的石鼓书院按照“修旧如旧” 的原则， 恢复了中国古书院“讲学” 、 “藏书” 、 “祭祀” 的功能。</a:t>
            </a: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ppt_x"/>
                                          </p:val>
                                        </p:tav>
                                        <p:tav tm="100000">
                                          <p:val>
                                            <p:strVal val="#ppt_x"/>
                                          </p:val>
                                        </p:tav>
                                      </p:tavLst>
                                    </p:anim>
                                    <p:anim calcmode="lin" valueType="num">
                                      <p:cBhvr additive="base">
                                        <p:cTn id="8"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占位符 19458"/>
          <p:cNvSpPr>
            <a:spLocks noGrp="1"/>
          </p:cNvSpPr>
          <p:nvPr>
            <p:ph idx="1"/>
          </p:nvPr>
        </p:nvSpPr>
        <p:spPr>
          <a:xfrm>
            <a:off x="1450975" y="333375"/>
            <a:ext cx="9217025" cy="4525963"/>
          </a:xfrm>
        </p:spPr>
        <p:txBody>
          <a:bodyPr anchor="t"/>
          <a:p>
            <a:pPr>
              <a:lnSpc>
                <a:spcPct val="80000"/>
              </a:lnSpc>
              <a:buNone/>
            </a:pPr>
            <a:r>
              <a:rPr lang="en-US" altLang="zh-CN" dirty="0"/>
              <a:t>10</a:t>
            </a:r>
            <a:r>
              <a:rPr lang="zh-CN" altLang="en-US" dirty="0"/>
              <a:t>．  下列各句中， 没有语病的一句是（ ）</a:t>
            </a:r>
            <a:endParaRPr lang="zh-CN" altLang="en-US" dirty="0"/>
          </a:p>
          <a:p>
            <a:pPr>
              <a:lnSpc>
                <a:spcPct val="80000"/>
              </a:lnSpc>
              <a:buNone/>
            </a:pPr>
            <a:r>
              <a:rPr lang="en-US" altLang="zh-CN" dirty="0"/>
              <a:t>A</a:t>
            </a:r>
            <a:r>
              <a:rPr lang="zh-CN" altLang="en-US" dirty="0"/>
              <a:t>． 随着绿地面积的逐年増加， 中心城区要找到供市民义务植树的合适地点越来越不容易了。</a:t>
            </a:r>
            <a:endParaRPr lang="zh-CN" altLang="en-US" dirty="0"/>
          </a:p>
          <a:p>
            <a:pPr>
              <a:lnSpc>
                <a:spcPct val="80000"/>
              </a:lnSpc>
              <a:buNone/>
            </a:pPr>
            <a:r>
              <a:rPr lang="en-US" altLang="zh-CN" dirty="0"/>
              <a:t>B</a:t>
            </a:r>
            <a:r>
              <a:rPr lang="zh-CN" altLang="en-US" dirty="0"/>
              <a:t>． 在“德馨杯” 国际少儿邀请赛中， 北正街小学代表队一路过关斩将， 获得冠军， 近日胜利凯旋。</a:t>
            </a:r>
            <a:endParaRPr lang="zh-CN" altLang="en-US" dirty="0"/>
          </a:p>
          <a:p>
            <a:pPr>
              <a:lnSpc>
                <a:spcPct val="80000"/>
              </a:lnSpc>
              <a:buNone/>
            </a:pPr>
            <a:r>
              <a:rPr lang="en-US" altLang="zh-CN" dirty="0"/>
              <a:t>C</a:t>
            </a:r>
            <a:r>
              <a:rPr lang="zh-CN" altLang="en-US" dirty="0"/>
              <a:t>． 今年是“作弊入刑” 的首次高考， 各地区都具体出台了一些举措， 以防范各种舞弊行为的发生。</a:t>
            </a:r>
            <a:endParaRPr lang="zh-CN" altLang="en-US" dirty="0"/>
          </a:p>
          <a:p>
            <a:pPr>
              <a:lnSpc>
                <a:spcPct val="80000"/>
              </a:lnSpc>
              <a:buNone/>
            </a:pPr>
            <a:r>
              <a:rPr lang="en-US" altLang="zh-CN" dirty="0"/>
              <a:t>D</a:t>
            </a:r>
            <a:r>
              <a:rPr lang="zh-CN" altLang="en-US" dirty="0"/>
              <a:t>． 实施创新驱动发展， 需要释放科技人员活力， 破除不合理的体制， 加快从量的积累到质的飞跃。</a:t>
            </a:r>
            <a:endParaRPr lang="zh-CN" altLang="en-US"/>
          </a:p>
        </p:txBody>
      </p:sp>
      <p:sp>
        <p:nvSpPr>
          <p:cNvPr id="22530" name="文本框 19459"/>
          <p:cNvSpPr txBox="1"/>
          <p:nvPr/>
        </p:nvSpPr>
        <p:spPr>
          <a:xfrm>
            <a:off x="8688388" y="404813"/>
            <a:ext cx="1512887" cy="1223645"/>
          </a:xfrm>
          <a:prstGeom prst="rect">
            <a:avLst/>
          </a:prstGeom>
          <a:noFill/>
          <a:ln w="9525">
            <a:noFill/>
          </a:ln>
        </p:spPr>
        <p:txBody>
          <a:bodyPr anchor="t">
            <a:spAutoFit/>
          </a:bodyPr>
          <a:p>
            <a:pPr>
              <a:lnSpc>
                <a:spcPct val="80000"/>
              </a:lnSpc>
              <a:spcBef>
                <a:spcPct val="20000"/>
              </a:spcBef>
            </a:pP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200" dirty="0">
              <a:solidFill>
                <a:srgbClr val="FF3300"/>
              </a:solidFill>
              <a:latin typeface="Arial" panose="020B0604020202020204" pitchFamily="34" charset="0"/>
              <a:ea typeface="宋体" panose="02010600030101010101" pitchFamily="2" charset="-122"/>
            </a:endParaRPr>
          </a:p>
        </p:txBody>
      </p:sp>
      <p:sp>
        <p:nvSpPr>
          <p:cNvPr id="22531" name="文本框 19460"/>
          <p:cNvSpPr txBox="1"/>
          <p:nvPr/>
        </p:nvSpPr>
        <p:spPr>
          <a:xfrm>
            <a:off x="1703388" y="4941888"/>
            <a:ext cx="9144000" cy="2799715"/>
          </a:xfrm>
          <a:prstGeom prst="rect">
            <a:avLst/>
          </a:prstGeom>
          <a:noFill/>
          <a:ln w="9525">
            <a:noFill/>
          </a:ln>
        </p:spPr>
        <p:txBody>
          <a:bodyPr anchor="t">
            <a:spAutoFit/>
          </a:bodyPr>
          <a:p>
            <a:r>
              <a:rPr lang="en-US" altLang="zh-CN" sz="3200" dirty="0">
                <a:latin typeface="Arial" panose="020B0604020202020204" pitchFamily="34" charset="0"/>
                <a:ea typeface="宋体" panose="02010600030101010101" pitchFamily="2" charset="-122"/>
              </a:rPr>
              <a:t> </a:t>
            </a:r>
            <a:r>
              <a:rPr lang="en-US" altLang="zh-CN" sz="3200" dirty="0">
                <a:solidFill>
                  <a:srgbClr val="FF3300"/>
                </a:solidFill>
                <a:latin typeface="Arial" panose="020B0604020202020204" pitchFamily="34" charset="0"/>
                <a:ea typeface="宋体" panose="02010600030101010101" pitchFamily="2" charset="-122"/>
              </a:rPr>
              <a:t>B</a:t>
            </a:r>
            <a:r>
              <a:rPr lang="zh-CN" altLang="en-US" sz="3200" dirty="0">
                <a:solidFill>
                  <a:srgbClr val="FF3300"/>
                </a:solidFill>
                <a:latin typeface="Arial" panose="020B0604020202020204" pitchFamily="34" charset="0"/>
                <a:ea typeface="宋体" panose="02010600030101010101" pitchFamily="2" charset="-122"/>
              </a:rPr>
              <a:t>． 词义重复“凯旋”就是胜利归来之意， 把“胜利去掉” 。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 应该把“的发生” 去掉。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 成分残缺， 缺少宾语中心语， 在最后加“的过程” 。</a:t>
            </a:r>
            <a:endParaRPr lang="zh-CN" altLang="en-US" sz="3200" dirty="0">
              <a:solidFill>
                <a:srgbClr val="FF3300"/>
              </a:solidFill>
              <a:latin typeface="Arial" panose="020B0604020202020204" pitchFamily="34" charset="0"/>
              <a:ea typeface="宋体" panose="02010600030101010101" pitchFamily="2" charset="-122"/>
            </a:endParaRPr>
          </a:p>
          <a:p>
            <a:pPr>
              <a:spcBef>
                <a:spcPct val="50000"/>
              </a:spcBef>
            </a:pP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additive="base">
                                        <p:cTn id="13" dur="500" fill="hold"/>
                                        <p:tgtEl>
                                          <p:spTgt spid="22531"/>
                                        </p:tgtEl>
                                        <p:attrNameLst>
                                          <p:attrName>ppt_x</p:attrName>
                                        </p:attrNameLst>
                                      </p:cBhvr>
                                      <p:tavLst>
                                        <p:tav tm="0">
                                          <p:val>
                                            <p:strVal val="#ppt_x"/>
                                          </p:val>
                                        </p:tav>
                                        <p:tav tm="100000">
                                          <p:val>
                                            <p:strVal val="#ppt_x"/>
                                          </p:val>
                                        </p:tav>
                                      </p:tavLst>
                                    </p:anim>
                                    <p:anim calcmode="lin" valueType="num">
                                      <p:cBhvr additive="base">
                                        <p:cTn id="14"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0" grpId="1"/>
      <p:bldP spid="22531" grpId="0"/>
      <p:bldP spid="2253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占位符 14338"/>
          <p:cNvSpPr>
            <a:spLocks noGrp="1"/>
          </p:cNvSpPr>
          <p:nvPr>
            <p:ph idx="1"/>
          </p:nvPr>
        </p:nvSpPr>
        <p:spPr>
          <a:xfrm>
            <a:off x="1524000" y="0"/>
            <a:ext cx="9144000" cy="6597650"/>
          </a:xfrm>
        </p:spPr>
        <p:txBody>
          <a:bodyPr anchor="t"/>
          <a:p>
            <a:pPr>
              <a:lnSpc>
                <a:spcPct val="80000"/>
              </a:lnSpc>
              <a:buNone/>
            </a:pPr>
            <a:r>
              <a:rPr lang="en-US" altLang="zh-CN" sz="3600" dirty="0"/>
              <a:t>11</a:t>
            </a:r>
            <a:r>
              <a:rPr lang="zh-CN" altLang="en-US" sz="3600" dirty="0"/>
              <a:t>． 下列句子中没有语病的一句是</a:t>
            </a:r>
            <a:endParaRPr lang="zh-CN" altLang="en-US" sz="3600" dirty="0"/>
          </a:p>
          <a:p>
            <a:pPr>
              <a:lnSpc>
                <a:spcPct val="80000"/>
              </a:lnSpc>
              <a:buNone/>
            </a:pPr>
            <a:r>
              <a:rPr lang="en-US" altLang="zh-CN" sz="3600" dirty="0"/>
              <a:t>A</a:t>
            </a:r>
            <a:r>
              <a:rPr lang="zh-CN" altLang="en-US" sz="3600" dirty="0"/>
              <a:t>． 学校对极少数不尊重教师、 无理取闹的事件， 及时进行了批评教育和严肃处理。</a:t>
            </a:r>
            <a:endParaRPr lang="zh-CN" altLang="en-US" sz="3600" dirty="0"/>
          </a:p>
          <a:p>
            <a:pPr>
              <a:lnSpc>
                <a:spcPct val="80000"/>
              </a:lnSpc>
              <a:buNone/>
            </a:pPr>
            <a:r>
              <a:rPr lang="en-US" altLang="zh-CN" sz="3600" dirty="0"/>
              <a:t>B</a:t>
            </a:r>
            <a:r>
              <a:rPr lang="zh-CN" altLang="en-US" sz="3600" dirty="0"/>
              <a:t>． 我们学校的课改成果昭然若揭， 国内外同行大加赞赏， 纷纷前来观摩学习。</a:t>
            </a:r>
            <a:endParaRPr lang="zh-CN" altLang="en-US" sz="3600" dirty="0"/>
          </a:p>
          <a:p>
            <a:pPr>
              <a:lnSpc>
                <a:spcPct val="80000"/>
              </a:lnSpc>
              <a:buNone/>
            </a:pPr>
            <a:r>
              <a:rPr lang="en-US" altLang="zh-CN" sz="3600" dirty="0"/>
              <a:t>C</a:t>
            </a:r>
            <a:r>
              <a:rPr lang="zh-CN" altLang="en-US" sz="3600" dirty="0"/>
              <a:t>． 传统文化如“四书五经” 对初中生可能比较陌生， 但对语文老师却是熟悉的。</a:t>
            </a:r>
            <a:endParaRPr lang="zh-CN" altLang="en-US" sz="3600" dirty="0"/>
          </a:p>
          <a:p>
            <a:pPr>
              <a:lnSpc>
                <a:spcPct val="80000"/>
              </a:lnSpc>
              <a:buNone/>
            </a:pPr>
            <a:r>
              <a:rPr lang="en-US" altLang="zh-CN" sz="3600" dirty="0"/>
              <a:t>D</a:t>
            </a:r>
            <a:r>
              <a:rPr lang="zh-CN" altLang="en-US" sz="3600" dirty="0"/>
              <a:t>． 经济是否迅速发展， 关键在于能否加速培养出大量的高水平技术、 管理人才。</a:t>
            </a:r>
            <a:endParaRPr lang="zh-CN" altLang="en-US" sz="3600" dirty="0"/>
          </a:p>
          <a:p>
            <a:pPr>
              <a:lnSpc>
                <a:spcPct val="80000"/>
              </a:lnSpc>
              <a:buNone/>
            </a:pPr>
            <a:endParaRPr lang="zh-CN" altLang="en-US" sz="2400"/>
          </a:p>
        </p:txBody>
      </p:sp>
      <p:sp>
        <p:nvSpPr>
          <p:cNvPr id="23554" name="文本框 14344"/>
          <p:cNvSpPr txBox="1"/>
          <p:nvPr/>
        </p:nvSpPr>
        <p:spPr>
          <a:xfrm>
            <a:off x="1524000" y="3933825"/>
            <a:ext cx="9324975" cy="3784600"/>
          </a:xfrm>
          <a:prstGeom prst="rect">
            <a:avLst/>
          </a:prstGeom>
          <a:noFill/>
          <a:ln w="9525">
            <a:noFill/>
          </a:ln>
        </p:spPr>
        <p:txBody>
          <a:bodyPr anchor="t">
            <a:spAutoFit/>
          </a:bodyPr>
          <a:p>
            <a:r>
              <a:rPr lang="en-US" altLang="zh-CN" sz="3200" dirty="0">
                <a:solidFill>
                  <a:srgbClr val="FF3300"/>
                </a:solidFill>
                <a:latin typeface="Arial" panose="020B0604020202020204" pitchFamily="34" charset="0"/>
                <a:ea typeface="宋体" panose="02010600030101010101" pitchFamily="2" charset="-122"/>
              </a:rPr>
              <a:t>A</a:t>
            </a:r>
            <a:r>
              <a:rPr lang="zh-CN" altLang="en-US" sz="3200" dirty="0">
                <a:solidFill>
                  <a:srgbClr val="FF3300"/>
                </a:solidFill>
                <a:latin typeface="Arial" panose="020B0604020202020204" pitchFamily="34" charset="0"/>
                <a:ea typeface="宋体" panose="02010600030101010101" pitchFamily="2" charset="-122"/>
              </a:rPr>
              <a:t>． 搭配不当“事件”不能搭配“批评教育”， 删去“批评教育” </a:t>
            </a:r>
            <a:r>
              <a:rPr lang="en-US" altLang="zh-CN" sz="3200" dirty="0">
                <a:solidFill>
                  <a:srgbClr val="FF3300"/>
                </a:solidFill>
                <a:latin typeface="Arial" panose="020B0604020202020204" pitchFamily="34" charset="0"/>
                <a:ea typeface="宋体" panose="02010600030101010101" pitchFamily="2" charset="-122"/>
              </a:rPr>
              <a:t>B</a:t>
            </a:r>
            <a:r>
              <a:rPr lang="zh-CN" altLang="en-US" sz="3200" dirty="0">
                <a:solidFill>
                  <a:srgbClr val="FF3300"/>
                </a:solidFill>
                <a:latin typeface="Arial" panose="020B0604020202020204" pitchFamily="34" charset="0"/>
                <a:ea typeface="宋体" panose="02010600030101010101" pitchFamily="2" charset="-122"/>
              </a:rPr>
              <a:t>用词不当，“昭然若揭” 的意思是形容真相全部暴露， 一切都明明白白。 用语词句不当， 应改为“显著”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主宾不当， 改成“传统文化如“四书五经” 对初中生来说可能比较陌生</a:t>
            </a:r>
            <a:r>
              <a:rPr lang="en-US" altLang="zh-CN" sz="3200" dirty="0">
                <a:solidFill>
                  <a:srgbClr val="FF3300"/>
                </a:solidFill>
                <a:latin typeface="Arial" panose="020B0604020202020204" pitchFamily="34" charset="0"/>
                <a:ea typeface="宋体" panose="02010600030101010101" pitchFamily="2" charset="-122"/>
              </a:rPr>
              <a:t>,</a:t>
            </a:r>
            <a:r>
              <a:rPr lang="zh-CN" altLang="en-US" sz="3200" dirty="0">
                <a:solidFill>
                  <a:srgbClr val="FF3300"/>
                </a:solidFill>
                <a:latin typeface="Arial" panose="020B0604020202020204" pitchFamily="34" charset="0"/>
                <a:ea typeface="宋体" panose="02010600030101010101" pitchFamily="2" charset="-122"/>
              </a:rPr>
              <a:t>但对语文老师来说却是熟悉的”。</a:t>
            </a:r>
            <a:endParaRPr lang="zh-CN" altLang="en-US" sz="3200" dirty="0">
              <a:solidFill>
                <a:srgbClr val="FF3300"/>
              </a:solidFill>
              <a:latin typeface="Arial" panose="020B0604020202020204" pitchFamily="34" charset="0"/>
              <a:ea typeface="宋体" panose="02010600030101010101" pitchFamily="2" charset="-122"/>
            </a:endParaRPr>
          </a:p>
          <a:p>
            <a:pPr>
              <a:spcBef>
                <a:spcPct val="50000"/>
              </a:spcBef>
            </a:pPr>
            <a:endParaRPr lang="zh-CN" altLang="en-US" sz="3200" dirty="0">
              <a:solidFill>
                <a:srgbClr val="FF3300"/>
              </a:solidFill>
              <a:latin typeface="Arial" panose="020B0604020202020204" pitchFamily="34" charset="0"/>
              <a:ea typeface="宋体" panose="02010600030101010101" pitchFamily="2" charset="-122"/>
            </a:endParaRPr>
          </a:p>
        </p:txBody>
      </p:sp>
      <p:sp>
        <p:nvSpPr>
          <p:cNvPr id="23555" name="文本框 14345"/>
          <p:cNvSpPr txBox="1"/>
          <p:nvPr/>
        </p:nvSpPr>
        <p:spPr>
          <a:xfrm>
            <a:off x="8616950" y="0"/>
            <a:ext cx="936625" cy="1223645"/>
          </a:xfrm>
          <a:prstGeom prst="rect">
            <a:avLst/>
          </a:prstGeom>
          <a:noFill/>
          <a:ln w="9525">
            <a:noFill/>
          </a:ln>
        </p:spPr>
        <p:txBody>
          <a:bodyPr anchor="t">
            <a:spAutoFit/>
          </a:bodyPr>
          <a:p>
            <a:pPr>
              <a:lnSpc>
                <a:spcPct val="80000"/>
              </a:lnSpc>
              <a:spcBef>
                <a:spcPct val="20000"/>
              </a:spcBef>
            </a:pPr>
            <a:r>
              <a:rPr lang="en-US" altLang="zh-CN" sz="3200">
                <a:solidFill>
                  <a:srgbClr val="FF3300"/>
                </a:solidFill>
                <a:latin typeface="Arial" panose="020B0604020202020204" pitchFamily="34" charset="0"/>
                <a:ea typeface="宋体" panose="02010600030101010101" pitchFamily="2" charset="-122"/>
              </a:rPr>
              <a:t> D</a:t>
            </a:r>
            <a:endParaRPr lang="en-US" altLang="zh-CN" sz="32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gtEl>
                                        <p:attrNameLst>
                                          <p:attrName>style.visibility</p:attrName>
                                        </p:attrNameLst>
                                      </p:cBhvr>
                                      <p:to>
                                        <p:strVal val="visible"/>
                                      </p:to>
                                    </p:set>
                                    <p:anim calcmode="lin" valueType="num">
                                      <p:cBhvr additive="base">
                                        <p:cTn id="13" dur="500" fill="hold"/>
                                        <p:tgtEl>
                                          <p:spTgt spid="23554"/>
                                        </p:tgtEl>
                                        <p:attrNameLst>
                                          <p:attrName>ppt_x</p:attrName>
                                        </p:attrNameLst>
                                      </p:cBhvr>
                                      <p:tavLst>
                                        <p:tav tm="0">
                                          <p:val>
                                            <p:strVal val="#ppt_x"/>
                                          </p:val>
                                        </p:tav>
                                        <p:tav tm="100000">
                                          <p:val>
                                            <p:strVal val="#ppt_x"/>
                                          </p:val>
                                        </p:tav>
                                      </p:tavLst>
                                    </p:anim>
                                    <p:anim calcmode="lin" valueType="num">
                                      <p:cBhvr additive="base">
                                        <p:cTn id="14"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5" grpId="1"/>
      <p:bldP spid="23554" grpId="0"/>
      <p:bldP spid="2355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占位符 13314"/>
          <p:cNvSpPr>
            <a:spLocks noGrp="1"/>
          </p:cNvSpPr>
          <p:nvPr>
            <p:ph idx="1"/>
          </p:nvPr>
        </p:nvSpPr>
        <p:spPr>
          <a:xfrm>
            <a:off x="1524000" y="0"/>
            <a:ext cx="9144000" cy="4525963"/>
          </a:xfrm>
        </p:spPr>
        <p:txBody>
          <a:bodyPr anchor="t"/>
          <a:p>
            <a:pPr>
              <a:lnSpc>
                <a:spcPct val="90000"/>
              </a:lnSpc>
              <a:buNone/>
            </a:pPr>
            <a:r>
              <a:rPr lang="en-US" altLang="zh-CN" dirty="0"/>
              <a:t>12</a:t>
            </a:r>
            <a:r>
              <a:rPr lang="zh-CN" altLang="en-US" dirty="0"/>
              <a:t>． 下列各句中， 没有语病的一项是</a:t>
            </a:r>
            <a:endParaRPr lang="zh-CN" altLang="en-US" dirty="0"/>
          </a:p>
          <a:p>
            <a:pPr>
              <a:lnSpc>
                <a:spcPct val="90000"/>
              </a:lnSpc>
              <a:buNone/>
            </a:pPr>
            <a:r>
              <a:rPr lang="en-US" altLang="zh-CN" dirty="0"/>
              <a:t>A</a:t>
            </a:r>
            <a:r>
              <a:rPr lang="zh-CN" altLang="en-US" dirty="0"/>
              <a:t>． 珍视杨绛留下的宝贵精神遗产， 就是对她最真挚的怀念。</a:t>
            </a:r>
            <a:endParaRPr lang="zh-CN" altLang="en-US" dirty="0"/>
          </a:p>
          <a:p>
            <a:pPr>
              <a:lnSpc>
                <a:spcPct val="90000"/>
              </a:lnSpc>
              <a:buNone/>
            </a:pPr>
            <a:r>
              <a:rPr lang="en-US" altLang="zh-CN" dirty="0"/>
              <a:t>B</a:t>
            </a:r>
            <a:r>
              <a:rPr lang="zh-CN" altLang="en-US" dirty="0"/>
              <a:t>． 电视剧</a:t>
            </a:r>
            <a:r>
              <a:rPr lang="en-US" altLang="zh-CN" dirty="0"/>
              <a:t>《</a:t>
            </a:r>
            <a:r>
              <a:rPr lang="zh-CN" altLang="en-US" dirty="0"/>
              <a:t>欢乐颂</a:t>
            </a:r>
            <a:r>
              <a:rPr lang="en-US" altLang="zh-CN" dirty="0"/>
              <a:t>》 </a:t>
            </a:r>
            <a:r>
              <a:rPr lang="zh-CN" altLang="en-US" dirty="0"/>
              <a:t>播出时， 收视观众和点击率一路飙升， 引起了业界的关注。</a:t>
            </a:r>
            <a:endParaRPr lang="zh-CN" altLang="en-US" dirty="0"/>
          </a:p>
          <a:p>
            <a:pPr>
              <a:lnSpc>
                <a:spcPct val="90000"/>
              </a:lnSpc>
              <a:buNone/>
            </a:pPr>
            <a:r>
              <a:rPr lang="en-US" altLang="zh-CN" dirty="0"/>
              <a:t>C</a:t>
            </a:r>
            <a:r>
              <a:rPr lang="zh-CN" altLang="en-US" dirty="0"/>
              <a:t>． 有人建议， 一旦遇到雾霾天气， 可采取临时交通管制、 错峰上下班、 停工停课。</a:t>
            </a:r>
            <a:endParaRPr lang="zh-CN" altLang="en-US" dirty="0"/>
          </a:p>
          <a:p>
            <a:pPr>
              <a:lnSpc>
                <a:spcPct val="90000"/>
              </a:lnSpc>
              <a:buNone/>
            </a:pPr>
            <a:r>
              <a:rPr lang="en-US" altLang="zh-CN" dirty="0"/>
              <a:t>D</a:t>
            </a:r>
            <a:r>
              <a:rPr lang="zh-CN" altLang="en-US" dirty="0"/>
              <a:t>． 徐凝的一首诗， 让扬州与明月结下了难以分开的不解之缘。</a:t>
            </a:r>
            <a:endParaRPr lang="zh-CN" altLang="en-US" dirty="0"/>
          </a:p>
        </p:txBody>
      </p:sp>
      <p:sp>
        <p:nvSpPr>
          <p:cNvPr id="13316" name="文本框 13315"/>
          <p:cNvSpPr txBox="1"/>
          <p:nvPr/>
        </p:nvSpPr>
        <p:spPr>
          <a:xfrm>
            <a:off x="8401050" y="0"/>
            <a:ext cx="1081088"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p:txBody>
      </p:sp>
      <p:sp>
        <p:nvSpPr>
          <p:cNvPr id="13317" name="文本框 13316"/>
          <p:cNvSpPr txBox="1"/>
          <p:nvPr/>
        </p:nvSpPr>
        <p:spPr>
          <a:xfrm>
            <a:off x="1703388" y="4581525"/>
            <a:ext cx="8785225" cy="2553335"/>
          </a:xfrm>
          <a:prstGeom prst="rect">
            <a:avLst/>
          </a:prstGeom>
          <a:noFill/>
          <a:ln w="9525">
            <a:noFill/>
          </a:ln>
        </p:spPr>
        <p:txBody>
          <a:bodyPr anchor="t">
            <a:spAutoFit/>
          </a:bodyPr>
          <a:p>
            <a:r>
              <a:rPr lang="en-US" altLang="zh-CN" sz="3200" dirty="0">
                <a:solidFill>
                  <a:srgbClr val="FF3300"/>
                </a:solidFill>
                <a:latin typeface="Arial" panose="020B0604020202020204" pitchFamily="34" charset="0"/>
                <a:ea typeface="宋体" panose="02010600030101010101" pitchFamily="2" charset="-122"/>
              </a:rPr>
              <a:t>B</a:t>
            </a:r>
            <a:r>
              <a:rPr lang="zh-CN" altLang="en-US" sz="3200" dirty="0">
                <a:solidFill>
                  <a:srgbClr val="FF3300"/>
                </a:solidFill>
                <a:latin typeface="Arial" panose="020B0604020202020204" pitchFamily="34" charset="0"/>
                <a:ea typeface="宋体" panose="02010600030101010101" pitchFamily="2" charset="-122"/>
              </a:rPr>
              <a:t>观众” 与“一路飙升” 搭配不当， 应改为“收视率” ， 并且“引起” 缺少主语。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 成分残缺， 缺少宾语， 可在结尾加上“的措施” 。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 “难以分开” 与“不解之缘” 重复。把“难以分开的” 去掉。</a:t>
            </a: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additive="base">
                                        <p:cTn id="7" dur="500" fill="hold"/>
                                        <p:tgtEl>
                                          <p:spTgt spid="13316"/>
                                        </p:tgtEl>
                                        <p:attrNameLst>
                                          <p:attrName>ppt_x</p:attrName>
                                        </p:attrNameLst>
                                      </p:cBhvr>
                                      <p:tavLst>
                                        <p:tav tm="0">
                                          <p:val>
                                            <p:strVal val="#ppt_x"/>
                                          </p:val>
                                        </p:tav>
                                        <p:tav tm="100000">
                                          <p:val>
                                            <p:strVal val="#ppt_x"/>
                                          </p:val>
                                        </p:tav>
                                      </p:tavLst>
                                    </p:anim>
                                    <p:anim calcmode="lin" valueType="num">
                                      <p:cBhvr additive="base">
                                        <p:cTn id="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7"/>
                                        </p:tgtEl>
                                        <p:attrNameLst>
                                          <p:attrName>style.visibility</p:attrName>
                                        </p:attrNameLst>
                                      </p:cBhvr>
                                      <p:to>
                                        <p:strVal val="visible"/>
                                      </p:to>
                                    </p:set>
                                    <p:anim calcmode="lin" valueType="num">
                                      <p:cBhvr additive="base">
                                        <p:cTn id="13" dur="500" fill="hold"/>
                                        <p:tgtEl>
                                          <p:spTgt spid="13317"/>
                                        </p:tgtEl>
                                        <p:attrNameLst>
                                          <p:attrName>ppt_x</p:attrName>
                                        </p:attrNameLst>
                                      </p:cBhvr>
                                      <p:tavLst>
                                        <p:tav tm="0">
                                          <p:val>
                                            <p:strVal val="#ppt_x"/>
                                          </p:val>
                                        </p:tav>
                                        <p:tav tm="100000">
                                          <p:val>
                                            <p:strVal val="#ppt_x"/>
                                          </p:val>
                                        </p:tav>
                                      </p:tavLst>
                                    </p:anim>
                                    <p:anim calcmode="lin" valueType="num">
                                      <p:cBhvr additive="base">
                                        <p:cTn id="14"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占位符 12290"/>
          <p:cNvSpPr>
            <a:spLocks noGrp="1"/>
          </p:cNvSpPr>
          <p:nvPr>
            <p:ph idx="1"/>
          </p:nvPr>
        </p:nvSpPr>
        <p:spPr>
          <a:xfrm>
            <a:off x="1524000" y="0"/>
            <a:ext cx="9396413" cy="4525963"/>
          </a:xfrm>
        </p:spPr>
        <p:txBody>
          <a:bodyPr anchor="t"/>
          <a:p>
            <a:pPr>
              <a:lnSpc>
                <a:spcPct val="80000"/>
              </a:lnSpc>
              <a:buNone/>
            </a:pPr>
            <a:r>
              <a:rPr lang="en-US" altLang="zh-CN" dirty="0"/>
              <a:t>13 </a:t>
            </a:r>
            <a:r>
              <a:rPr lang="zh-CN" altLang="en-US" dirty="0"/>
              <a:t>下列各句中， 没有语病的一句是（ ）</a:t>
            </a:r>
            <a:endParaRPr lang="zh-CN" altLang="en-US" dirty="0"/>
          </a:p>
          <a:p>
            <a:pPr>
              <a:lnSpc>
                <a:spcPct val="80000"/>
              </a:lnSpc>
              <a:buNone/>
            </a:pPr>
            <a:r>
              <a:rPr lang="en-US" altLang="zh-CN" dirty="0"/>
              <a:t>A</a:t>
            </a:r>
            <a:r>
              <a:rPr lang="zh-CN" altLang="en-US" dirty="0"/>
              <a:t>乔金斯化石断崖是一处世界级古生物学遗址，是 </a:t>
            </a:r>
            <a:r>
              <a:rPr lang="en-US" altLang="zh-CN" dirty="0"/>
              <a:t>2008 </a:t>
            </a:r>
            <a:r>
              <a:rPr lang="zh-CN" altLang="en-US" dirty="0"/>
              <a:t>年被列入联合国教科文组织的“世界遗产” 目录。</a:t>
            </a:r>
            <a:endParaRPr lang="zh-CN" altLang="en-US" dirty="0"/>
          </a:p>
          <a:p>
            <a:pPr>
              <a:lnSpc>
                <a:spcPct val="80000"/>
              </a:lnSpc>
              <a:buNone/>
            </a:pPr>
            <a:r>
              <a:rPr lang="en-US" altLang="zh-CN" dirty="0"/>
              <a:t>B</a:t>
            </a:r>
            <a:r>
              <a:rPr lang="zh-CN" altLang="en-US" dirty="0"/>
              <a:t>．随着人们对环保的要求越来越高，未来汽车工业将会借助现代科技，向高效率、低能耗、 零污染发展。</a:t>
            </a:r>
            <a:endParaRPr lang="zh-CN" altLang="en-US" dirty="0"/>
          </a:p>
          <a:p>
            <a:pPr>
              <a:lnSpc>
                <a:spcPct val="80000"/>
              </a:lnSpc>
              <a:buNone/>
            </a:pPr>
            <a:r>
              <a:rPr lang="en-US" altLang="zh-CN" dirty="0"/>
              <a:t>C</a:t>
            </a:r>
            <a:r>
              <a:rPr lang="zh-CN" altLang="en-US" dirty="0"/>
              <a:t>． 针对“十一” 黄金周期间人们纷纷外出旅游的现状， 我们要积极倡导文明出行、 安全出行， 切忌不可拥堵。</a:t>
            </a:r>
            <a:endParaRPr lang="zh-CN" altLang="en-US" dirty="0"/>
          </a:p>
          <a:p>
            <a:pPr>
              <a:lnSpc>
                <a:spcPct val="80000"/>
              </a:lnSpc>
              <a:buNone/>
            </a:pPr>
            <a:r>
              <a:rPr lang="en-US" altLang="zh-CN" dirty="0"/>
              <a:t>D</a:t>
            </a:r>
            <a:r>
              <a:rPr lang="zh-CN" altLang="en-US" dirty="0"/>
              <a:t>．今年一月， 绵阳火车站自动安检系统的正式启用， 使旅客的安检时间大大缩减， 方便了人们的出行。</a:t>
            </a:r>
            <a:endParaRPr lang="zh-CN" altLang="en-US" dirty="0"/>
          </a:p>
        </p:txBody>
      </p:sp>
      <p:sp>
        <p:nvSpPr>
          <p:cNvPr id="12294" name="文本框 12293"/>
          <p:cNvSpPr txBox="1"/>
          <p:nvPr/>
        </p:nvSpPr>
        <p:spPr>
          <a:xfrm>
            <a:off x="8183563" y="0"/>
            <a:ext cx="1439862"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B</a:t>
            </a:r>
            <a:endParaRPr lang="en-US" altLang="zh-CN" sz="3200">
              <a:solidFill>
                <a:srgbClr val="FF3300"/>
              </a:solidFill>
              <a:latin typeface="Arial" panose="020B0604020202020204" pitchFamily="34" charset="0"/>
              <a:ea typeface="宋体" panose="02010600030101010101" pitchFamily="2" charset="-122"/>
            </a:endParaRPr>
          </a:p>
        </p:txBody>
      </p:sp>
      <p:sp>
        <p:nvSpPr>
          <p:cNvPr id="12295" name="文本框 12294"/>
          <p:cNvSpPr txBox="1"/>
          <p:nvPr/>
        </p:nvSpPr>
        <p:spPr>
          <a:xfrm>
            <a:off x="1524000" y="5303838"/>
            <a:ext cx="9144000" cy="1568450"/>
          </a:xfrm>
          <a:prstGeom prst="rect">
            <a:avLst/>
          </a:prstGeom>
          <a:noFill/>
          <a:ln w="9525">
            <a:noFill/>
          </a:ln>
        </p:spPr>
        <p:txBody>
          <a:bodyPr anchor="t">
            <a:spAutoFit/>
          </a:bodyPr>
          <a:p>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句成分残缺， 要在句末加上“的自然景观”； </a:t>
            </a:r>
            <a:r>
              <a:rPr lang="en-US" altLang="zh-CN" sz="3200" dirty="0">
                <a:solidFill>
                  <a:srgbClr val="FF3300"/>
                </a:solidFill>
                <a:latin typeface="Arial" panose="020B0604020202020204" pitchFamily="34" charset="0"/>
                <a:ea typeface="宋体" panose="02010600030101010101" pitchFamily="2" charset="-122"/>
              </a:rPr>
              <a:t>C </a:t>
            </a:r>
            <a:r>
              <a:rPr lang="zh-CN" altLang="en-US" sz="3200" dirty="0">
                <a:solidFill>
                  <a:srgbClr val="FF3300"/>
                </a:solidFill>
                <a:latin typeface="Arial" panose="020B0604020202020204" pitchFamily="34" charset="0"/>
                <a:ea typeface="宋体" panose="02010600030101010101" pitchFamily="2" charset="-122"/>
              </a:rPr>
              <a:t>句否定不当， 应该去掉“不可”； </a:t>
            </a:r>
            <a:r>
              <a:rPr lang="en-US" altLang="zh-CN" sz="3200" dirty="0">
                <a:solidFill>
                  <a:srgbClr val="FF3300"/>
                </a:solidFill>
                <a:latin typeface="Arial" panose="020B0604020202020204" pitchFamily="34" charset="0"/>
                <a:ea typeface="宋体" panose="02010600030101010101" pitchFamily="2" charset="-122"/>
              </a:rPr>
              <a:t>D </a:t>
            </a:r>
            <a:r>
              <a:rPr lang="zh-CN" altLang="en-US" sz="3200" dirty="0">
                <a:solidFill>
                  <a:srgbClr val="FF3300"/>
                </a:solidFill>
                <a:latin typeface="Arial" panose="020B0604020202020204" pitchFamily="34" charset="0"/>
                <a:ea typeface="宋体" panose="02010600030101010101" pitchFamily="2" charset="-122"/>
              </a:rPr>
              <a:t>句成分残缺， 应该去掉“使” ， 故选 </a:t>
            </a:r>
            <a:r>
              <a:rPr lang="en-US" altLang="zh-CN" sz="3200" dirty="0">
                <a:solidFill>
                  <a:srgbClr val="FF3300"/>
                </a:solidFill>
                <a:latin typeface="Arial" panose="020B0604020202020204" pitchFamily="34" charset="0"/>
                <a:ea typeface="宋体" panose="02010600030101010101" pitchFamily="2" charset="-122"/>
              </a:rPr>
              <a:t>B</a:t>
            </a:r>
            <a:r>
              <a:rPr lang="zh-CN" altLang="en-US" sz="3200" dirty="0">
                <a:solidFill>
                  <a:srgbClr val="FF3300"/>
                </a:solidFill>
                <a:latin typeface="Arial" panose="020B0604020202020204" pitchFamily="34" charset="0"/>
                <a:ea typeface="宋体" panose="02010600030101010101" pitchFamily="2" charset="-122"/>
              </a:rPr>
              <a:t>。</a:t>
            </a: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additive="base">
                                        <p:cTn id="7" dur="500" fill="hold"/>
                                        <p:tgtEl>
                                          <p:spTgt spid="12294"/>
                                        </p:tgtEl>
                                        <p:attrNameLst>
                                          <p:attrName>ppt_x</p:attrName>
                                        </p:attrNameLst>
                                      </p:cBhvr>
                                      <p:tavLst>
                                        <p:tav tm="0">
                                          <p:val>
                                            <p:strVal val="#ppt_x"/>
                                          </p:val>
                                        </p:tav>
                                        <p:tav tm="100000">
                                          <p:val>
                                            <p:strVal val="#ppt_x"/>
                                          </p:val>
                                        </p:tav>
                                      </p:tavLst>
                                    </p:anim>
                                    <p:anim calcmode="lin" valueType="num">
                                      <p:cBhvr additive="base">
                                        <p:cTn id="8" dur="500" fill="hold"/>
                                        <p:tgtEl>
                                          <p:spTgt spid="122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5">
                                            <p:txEl>
                                              <p:charRg st="0" end="68"/>
                                            </p:txEl>
                                          </p:spTgt>
                                        </p:tgtEl>
                                        <p:attrNameLst>
                                          <p:attrName>style.visibility</p:attrName>
                                        </p:attrNameLst>
                                      </p:cBhvr>
                                      <p:to>
                                        <p:strVal val="visible"/>
                                      </p:to>
                                    </p:set>
                                    <p:anim calcmode="lin" valueType="num">
                                      <p:cBhvr additive="base">
                                        <p:cTn id="13" dur="500" fill="hold"/>
                                        <p:tgtEl>
                                          <p:spTgt spid="12295">
                                            <p:txEl>
                                              <p:charRg st="0" end="6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5">
                                            <p:txEl>
                                              <p:charRg st="0" end="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文本占位符 11266"/>
          <p:cNvSpPr>
            <a:spLocks noGrp="1"/>
          </p:cNvSpPr>
          <p:nvPr>
            <p:ph idx="1"/>
          </p:nvPr>
        </p:nvSpPr>
        <p:spPr>
          <a:xfrm>
            <a:off x="1524000" y="0"/>
            <a:ext cx="9144000" cy="4797425"/>
          </a:xfrm>
        </p:spPr>
        <p:txBody>
          <a:bodyPr anchor="t"/>
          <a:p>
            <a:pPr>
              <a:buNone/>
            </a:pPr>
            <a:r>
              <a:rPr lang="en-US" altLang="zh-CN" dirty="0"/>
              <a:t>14</a:t>
            </a:r>
            <a:r>
              <a:rPr lang="zh-CN" altLang="en-US" dirty="0"/>
              <a:t>下列句子没有语病的一项是（ ）</a:t>
            </a:r>
            <a:endParaRPr lang="zh-CN" altLang="en-US" dirty="0"/>
          </a:p>
          <a:p>
            <a:pPr>
              <a:buNone/>
            </a:pPr>
            <a:r>
              <a:rPr lang="en-US" altLang="zh-CN" dirty="0"/>
              <a:t>A 5 </a:t>
            </a:r>
            <a:r>
              <a:rPr lang="zh-CN" altLang="en-US" dirty="0"/>
              <a:t>月 </a:t>
            </a:r>
            <a:r>
              <a:rPr lang="en-US" altLang="zh-CN" dirty="0"/>
              <a:t>30 </a:t>
            </a:r>
            <a:r>
              <a:rPr lang="zh-CN" altLang="en-US" dirty="0"/>
              <a:t>日， 火星抵达 </a:t>
            </a:r>
            <a:r>
              <a:rPr lang="en-US" altLang="zh-CN" dirty="0"/>
              <a:t>11 </a:t>
            </a:r>
            <a:r>
              <a:rPr lang="zh-CN" altLang="en-US" dirty="0"/>
              <a:t>年来离地球最近的位置， 人们几乎凭肉眼就能看到它。</a:t>
            </a:r>
            <a:endParaRPr lang="zh-CN" altLang="en-US" dirty="0"/>
          </a:p>
          <a:p>
            <a:pPr>
              <a:buNone/>
            </a:pPr>
            <a:r>
              <a:rPr lang="en-US" altLang="zh-CN" dirty="0"/>
              <a:t>B</a:t>
            </a:r>
            <a:r>
              <a:rPr lang="zh-CN" altLang="en-US" dirty="0"/>
              <a:t>高靖朝的土鸡蛋供不应求， 主要的销售途径是通过微信朋友圈和 </a:t>
            </a:r>
            <a:r>
              <a:rPr lang="en-US" altLang="zh-CN" dirty="0"/>
              <a:t>QQ </a:t>
            </a:r>
            <a:r>
              <a:rPr lang="zh-CN" altLang="en-US" dirty="0"/>
              <a:t>好友群卖出。</a:t>
            </a:r>
            <a:endParaRPr lang="zh-CN" altLang="en-US" dirty="0"/>
          </a:p>
          <a:p>
            <a:pPr>
              <a:buNone/>
            </a:pPr>
            <a:r>
              <a:rPr lang="en-US" altLang="zh-CN" dirty="0"/>
              <a:t>C</a:t>
            </a:r>
            <a:r>
              <a:rPr lang="zh-CN" altLang="en-US" dirty="0"/>
              <a:t>． 著名翻译家、 作家杨绛先生的散文</a:t>
            </a:r>
            <a:r>
              <a:rPr lang="en-US" altLang="zh-CN" dirty="0"/>
              <a:t>《</a:t>
            </a:r>
            <a:r>
              <a:rPr lang="zh-CN" altLang="en-US" dirty="0"/>
              <a:t>老王</a:t>
            </a:r>
            <a:r>
              <a:rPr lang="en-US" altLang="zh-CN" dirty="0"/>
              <a:t>》 </a:t>
            </a:r>
            <a:r>
              <a:rPr lang="zh-CN" altLang="en-US" dirty="0"/>
              <a:t>是广大文学爱好者倍受欢迎的。</a:t>
            </a:r>
            <a:endParaRPr lang="zh-CN" altLang="en-US" dirty="0"/>
          </a:p>
          <a:p>
            <a:pPr>
              <a:buNone/>
            </a:pPr>
            <a:r>
              <a:rPr lang="en-US" altLang="zh-CN" dirty="0"/>
              <a:t>D</a:t>
            </a:r>
            <a:r>
              <a:rPr lang="zh-CN" altLang="en-US" dirty="0"/>
              <a:t>． 我们班“学霸” 晓兮虽然学习很好， 但是经常热情地帮助学习困难的同学。</a:t>
            </a:r>
            <a:endParaRPr lang="zh-CN" altLang="en-US" dirty="0"/>
          </a:p>
        </p:txBody>
      </p:sp>
      <p:sp>
        <p:nvSpPr>
          <p:cNvPr id="11268" name="文本框 11267"/>
          <p:cNvSpPr txBox="1"/>
          <p:nvPr/>
        </p:nvSpPr>
        <p:spPr>
          <a:xfrm>
            <a:off x="6816725" y="0"/>
            <a:ext cx="1871663"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p:txBody>
      </p:sp>
      <p:sp>
        <p:nvSpPr>
          <p:cNvPr id="11269" name="文本框 11268"/>
          <p:cNvSpPr txBox="1"/>
          <p:nvPr/>
        </p:nvSpPr>
        <p:spPr>
          <a:xfrm>
            <a:off x="1703388" y="4941888"/>
            <a:ext cx="8640762" cy="1568450"/>
          </a:xfrm>
          <a:prstGeom prst="rect">
            <a:avLst/>
          </a:prstGeom>
          <a:noFill/>
          <a:ln w="9525">
            <a:noFill/>
          </a:ln>
        </p:spPr>
        <p:txBody>
          <a:bodyPr anchor="t">
            <a:spAutoFit/>
          </a:bodyPr>
          <a:p>
            <a:r>
              <a:rPr lang="zh-CN" altLang="en-US" sz="3200" dirty="0">
                <a:solidFill>
                  <a:srgbClr val="FF3300"/>
                </a:solidFill>
                <a:latin typeface="Arial" panose="020B0604020202020204" pitchFamily="34" charset="0"/>
                <a:ea typeface="宋体" panose="02010600030101010101" pitchFamily="2" charset="-122"/>
              </a:rPr>
              <a:t>本题用反选排除法，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句句式杂糅， </a:t>
            </a:r>
            <a:r>
              <a:rPr lang="en-US" altLang="zh-CN" sz="3200" dirty="0">
                <a:solidFill>
                  <a:srgbClr val="FF3300"/>
                </a:solidFill>
                <a:latin typeface="Arial" panose="020B0604020202020204" pitchFamily="34" charset="0"/>
                <a:ea typeface="宋体" panose="02010600030101010101" pitchFamily="2" charset="-122"/>
              </a:rPr>
              <a:t>C </a:t>
            </a:r>
            <a:r>
              <a:rPr lang="zh-CN" altLang="en-US" sz="3200" dirty="0">
                <a:solidFill>
                  <a:srgbClr val="FF3300"/>
                </a:solidFill>
                <a:latin typeface="Arial" panose="020B0604020202020204" pitchFamily="34" charset="0"/>
                <a:ea typeface="宋体" panose="02010600030101010101" pitchFamily="2" charset="-122"/>
              </a:rPr>
              <a:t>句词序不当，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虽然</a:t>
            </a:r>
            <a:r>
              <a:rPr lang="en-US" altLang="zh-CN" sz="3200">
                <a:solidFill>
                  <a:srgbClr val="FF3300"/>
                </a:solidFill>
                <a:latin typeface="Arial" panose="020B0604020202020204" pitchFamily="34" charset="0"/>
                <a:ea typeface="宋体" panose="02010600030101010101" pitchFamily="2" charset="-122"/>
              </a:rPr>
              <a:t>……</a:t>
            </a:r>
            <a:r>
              <a:rPr lang="zh-CN" altLang="en-US" sz="3200" dirty="0">
                <a:solidFill>
                  <a:srgbClr val="FF3300"/>
                </a:solidFill>
                <a:latin typeface="Arial" panose="020B0604020202020204" pitchFamily="34" charset="0"/>
                <a:ea typeface="宋体" panose="02010600030101010101" pitchFamily="2" charset="-122"/>
              </a:rPr>
              <a:t>但是</a:t>
            </a:r>
            <a:r>
              <a:rPr lang="en-US" altLang="zh-CN" sz="3200">
                <a:solidFill>
                  <a:srgbClr val="FF3300"/>
                </a:solidFill>
                <a:latin typeface="Arial" panose="020B0604020202020204" pitchFamily="34" charset="0"/>
                <a:ea typeface="宋体" panose="02010600030101010101" pitchFamily="2" charset="-122"/>
              </a:rPr>
              <a:t>……</a:t>
            </a:r>
            <a:r>
              <a:rPr lang="en-US" altLang="zh-CN" sz="3200" dirty="0">
                <a:solidFill>
                  <a:srgbClr val="FF3300"/>
                </a:solidFill>
                <a:latin typeface="Arial" panose="020B0604020202020204" pitchFamily="34" charset="0"/>
                <a:ea typeface="宋体" panose="02010600030101010101" pitchFamily="2" charset="-122"/>
              </a:rPr>
              <a:t>”</a:t>
            </a:r>
            <a:r>
              <a:rPr lang="zh-CN" altLang="en-US" sz="3200" dirty="0">
                <a:solidFill>
                  <a:srgbClr val="FF3300"/>
                </a:solidFill>
                <a:latin typeface="Arial" panose="020B0604020202020204" pitchFamily="34" charset="0"/>
                <a:ea typeface="宋体" panose="02010600030101010101" pitchFamily="2" charset="-122"/>
              </a:rPr>
              <a:t>关联词使用不当， 答案为 </a:t>
            </a:r>
            <a:r>
              <a:rPr lang="en-US" altLang="zh-CN" sz="3200" dirty="0">
                <a:solidFill>
                  <a:srgbClr val="FF3300"/>
                </a:solidFill>
                <a:latin typeface="Arial" panose="020B0604020202020204" pitchFamily="34" charset="0"/>
                <a:ea typeface="宋体" panose="02010600030101010101" pitchFamily="2" charset="-122"/>
              </a:rPr>
              <a:t>A</a:t>
            </a:r>
            <a:r>
              <a:rPr lang="zh-CN" altLang="en-US" sz="3200" dirty="0">
                <a:solidFill>
                  <a:srgbClr val="FF3300"/>
                </a:solidFill>
                <a:latin typeface="Arial" panose="020B0604020202020204" pitchFamily="34" charset="0"/>
                <a:ea typeface="宋体" panose="02010600030101010101" pitchFamily="2" charset="-122"/>
              </a:rPr>
              <a:t>。</a:t>
            </a: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 calcmode="lin" valueType="num">
                                      <p:cBhvr additive="base">
                                        <p:cTn id="13" dur="500" fill="hold"/>
                                        <p:tgtEl>
                                          <p:spTgt spid="11269"/>
                                        </p:tgtEl>
                                        <p:attrNameLst>
                                          <p:attrName>ppt_x</p:attrName>
                                        </p:attrNameLst>
                                      </p:cBhvr>
                                      <p:tavLst>
                                        <p:tav tm="0">
                                          <p:val>
                                            <p:strVal val="#ppt_x"/>
                                          </p:val>
                                        </p:tav>
                                        <p:tav tm="100000">
                                          <p:val>
                                            <p:strVal val="#ppt_x"/>
                                          </p:val>
                                        </p:tav>
                                      </p:tavLst>
                                    </p:anim>
                                    <p:anim calcmode="lin" valueType="num">
                                      <p:cBhvr additive="base">
                                        <p:cTn id="14"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文本占位符 10242"/>
          <p:cNvSpPr>
            <a:spLocks noGrp="1"/>
          </p:cNvSpPr>
          <p:nvPr>
            <p:ph idx="1"/>
          </p:nvPr>
        </p:nvSpPr>
        <p:spPr>
          <a:xfrm>
            <a:off x="1524000" y="0"/>
            <a:ext cx="9144000" cy="4525963"/>
          </a:xfrm>
        </p:spPr>
        <p:txBody>
          <a:bodyPr anchor="t"/>
          <a:p>
            <a:pPr>
              <a:lnSpc>
                <a:spcPct val="80000"/>
              </a:lnSpc>
              <a:buNone/>
            </a:pPr>
            <a:r>
              <a:rPr lang="en-US" altLang="zh-CN" dirty="0"/>
              <a:t>15</a:t>
            </a:r>
            <a:r>
              <a:rPr lang="zh-CN" altLang="en-US" dirty="0"/>
              <a:t>下列句子没有语病的一项是（ ）</a:t>
            </a:r>
            <a:endParaRPr lang="zh-CN" altLang="en-US" dirty="0"/>
          </a:p>
          <a:p>
            <a:pPr>
              <a:lnSpc>
                <a:spcPct val="80000"/>
              </a:lnSpc>
              <a:buNone/>
            </a:pPr>
            <a:r>
              <a:rPr lang="en-US" altLang="zh-CN" dirty="0"/>
              <a:t>A</a:t>
            </a:r>
            <a:r>
              <a:rPr lang="zh-CN" altLang="en-US" dirty="0"/>
              <a:t>． “</a:t>
            </a:r>
            <a:r>
              <a:rPr lang="en-US" altLang="zh-CN" dirty="0"/>
              <a:t>2016 </a:t>
            </a:r>
            <a:r>
              <a:rPr lang="zh-CN" altLang="en-US" dirty="0"/>
              <a:t>年国家机器人发展论坛” 在重庆举行， 其中的“智能机器人” 板块， 涵盖服务机器人、 制造机器人、 运动机器人等许多大量内容。</a:t>
            </a:r>
            <a:endParaRPr lang="zh-CN" altLang="en-US" dirty="0"/>
          </a:p>
          <a:p>
            <a:pPr>
              <a:lnSpc>
                <a:spcPct val="80000"/>
              </a:lnSpc>
              <a:buNone/>
            </a:pPr>
            <a:r>
              <a:rPr lang="en-US" altLang="zh-CN" dirty="0"/>
              <a:t>B</a:t>
            </a:r>
            <a:r>
              <a:rPr lang="zh-CN" altLang="en-US" dirty="0"/>
              <a:t>． 随着城镇化进程的加快， 我市农村人口大幅减少，十年前相比， 几乎减少了一倍。</a:t>
            </a:r>
            <a:endParaRPr lang="zh-CN" altLang="en-US" dirty="0"/>
          </a:p>
          <a:p>
            <a:pPr>
              <a:lnSpc>
                <a:spcPct val="80000"/>
              </a:lnSpc>
              <a:buNone/>
            </a:pPr>
            <a:r>
              <a:rPr lang="en-US" altLang="zh-CN" dirty="0"/>
              <a:t>C</a:t>
            </a:r>
            <a:r>
              <a:rPr lang="zh-CN" altLang="en-US" dirty="0"/>
              <a:t>．</a:t>
            </a:r>
            <a:r>
              <a:rPr lang="en-US" altLang="zh-CN" dirty="0"/>
              <a:t>《</a:t>
            </a:r>
            <a:r>
              <a:rPr lang="zh-CN" altLang="en-US" dirty="0"/>
              <a:t>中国诗词大会</a:t>
            </a:r>
            <a:r>
              <a:rPr lang="en-US" altLang="zh-CN" dirty="0"/>
              <a:t>》 </a:t>
            </a:r>
            <a:r>
              <a:rPr lang="zh-CN" altLang="en-US" dirty="0"/>
              <a:t>节目致力于弘扬中国传统文化， 自开播以来深受观众喜爱的原因是其新颖的内容和多样的形式造成的。</a:t>
            </a:r>
            <a:endParaRPr lang="zh-CN" altLang="en-US" dirty="0"/>
          </a:p>
          <a:p>
            <a:pPr>
              <a:lnSpc>
                <a:spcPct val="80000"/>
              </a:lnSpc>
              <a:buNone/>
            </a:pPr>
            <a:r>
              <a:rPr lang="en-US" altLang="zh-CN" dirty="0"/>
              <a:t>D</a:t>
            </a:r>
            <a:r>
              <a:rPr lang="zh-CN" altLang="en-US" dirty="0"/>
              <a:t>． 近年来， 许多学校开展的“大课间” 活动， 既让学生锻炼了身体， 又让校园充满了活力。</a:t>
            </a:r>
            <a:endParaRPr lang="zh-CN" altLang="en-US" dirty="0"/>
          </a:p>
        </p:txBody>
      </p:sp>
      <p:sp>
        <p:nvSpPr>
          <p:cNvPr id="10244" name="文本框 10243"/>
          <p:cNvSpPr txBox="1"/>
          <p:nvPr/>
        </p:nvSpPr>
        <p:spPr>
          <a:xfrm>
            <a:off x="6743700" y="188913"/>
            <a:ext cx="1655763"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p:txBody>
      </p:sp>
      <p:sp>
        <p:nvSpPr>
          <p:cNvPr id="10245" name="文本框 10244"/>
          <p:cNvSpPr txBox="1"/>
          <p:nvPr/>
        </p:nvSpPr>
        <p:spPr>
          <a:xfrm>
            <a:off x="1774825" y="5084763"/>
            <a:ext cx="8893175" cy="1568450"/>
          </a:xfrm>
          <a:prstGeom prst="rect">
            <a:avLst/>
          </a:prstGeom>
          <a:noFill/>
          <a:ln w="9525">
            <a:noFill/>
          </a:ln>
        </p:spPr>
        <p:txBody>
          <a:bodyPr anchor="t">
            <a:spAutoFit/>
          </a:bodyPr>
          <a:p>
            <a:r>
              <a:rPr lang="zh-CN" altLang="en-US" sz="3200" dirty="0">
                <a:solidFill>
                  <a:srgbClr val="FF3300"/>
                </a:solidFill>
                <a:latin typeface="Arial" panose="020B0604020202020204" pitchFamily="34" charset="0"/>
                <a:ea typeface="宋体" panose="02010600030101010101" pitchFamily="2" charset="-122"/>
              </a:rPr>
              <a:t>本题用反选排除法， </a:t>
            </a:r>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句“许多”“大量” 重复；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句“减少”“一倍” 搭配不当； </a:t>
            </a:r>
            <a:r>
              <a:rPr lang="en-US" altLang="zh-CN" sz="3200" dirty="0">
                <a:solidFill>
                  <a:srgbClr val="FF3300"/>
                </a:solidFill>
                <a:latin typeface="Arial" panose="020B0604020202020204" pitchFamily="34" charset="0"/>
                <a:ea typeface="宋体" panose="02010600030101010101" pitchFamily="2" charset="-122"/>
              </a:rPr>
              <a:t>C </a:t>
            </a:r>
            <a:r>
              <a:rPr lang="zh-CN" altLang="en-US" sz="3200" dirty="0">
                <a:solidFill>
                  <a:srgbClr val="FF3300"/>
                </a:solidFill>
                <a:latin typeface="Arial" panose="020B0604020202020204" pitchFamily="34" charset="0"/>
                <a:ea typeface="宋体" panose="02010600030101010101" pitchFamily="2" charset="-122"/>
              </a:rPr>
              <a:t>句句式杂糅， 答案为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a:t>
            </a: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文本占位符 9218"/>
          <p:cNvSpPr>
            <a:spLocks noGrp="1"/>
          </p:cNvSpPr>
          <p:nvPr>
            <p:ph idx="1"/>
          </p:nvPr>
        </p:nvSpPr>
        <p:spPr>
          <a:xfrm>
            <a:off x="1703388" y="0"/>
            <a:ext cx="8964612" cy="5373688"/>
          </a:xfrm>
        </p:spPr>
        <p:txBody>
          <a:bodyPr anchor="t">
            <a:normAutofit lnSpcReduction="10000"/>
          </a:bodyPr>
          <a:p>
            <a:pPr>
              <a:lnSpc>
                <a:spcPct val="90000"/>
              </a:lnSpc>
              <a:buNone/>
            </a:pPr>
            <a:r>
              <a:rPr lang="en-US" altLang="zh-CN" sz="3600" dirty="0"/>
              <a:t>16</a:t>
            </a:r>
            <a:r>
              <a:rPr lang="zh-CN" altLang="en-US" sz="3600" dirty="0"/>
              <a:t>下列句子有语病的一项是（ ）</a:t>
            </a:r>
            <a:endParaRPr lang="zh-CN" altLang="en-US" sz="3600" dirty="0"/>
          </a:p>
          <a:p>
            <a:pPr>
              <a:lnSpc>
                <a:spcPct val="90000"/>
              </a:lnSpc>
              <a:buNone/>
            </a:pPr>
            <a:r>
              <a:rPr lang="en-US" altLang="zh-CN" sz="3600" dirty="0"/>
              <a:t>A</a:t>
            </a:r>
            <a:r>
              <a:rPr lang="zh-CN" altLang="en-US" sz="3600" dirty="0"/>
              <a:t>． 唉！ 友谊的小船说翻就翻， 我想静静。</a:t>
            </a:r>
            <a:endParaRPr lang="zh-CN" altLang="en-US" sz="3600" dirty="0"/>
          </a:p>
          <a:p>
            <a:pPr>
              <a:lnSpc>
                <a:spcPct val="90000"/>
              </a:lnSpc>
              <a:buNone/>
            </a:pPr>
            <a:r>
              <a:rPr lang="en-US" altLang="zh-CN" sz="3600" dirty="0"/>
              <a:t>B</a:t>
            </a:r>
            <a:r>
              <a:rPr lang="zh-CN" altLang="en-US" sz="3600" dirty="0"/>
              <a:t>． 刘慈欣创作的科幻小说</a:t>
            </a:r>
            <a:r>
              <a:rPr lang="en-US" altLang="zh-CN" sz="3600" dirty="0"/>
              <a:t>《</a:t>
            </a:r>
            <a:r>
              <a:rPr lang="zh-CN" altLang="en-US" sz="3600" dirty="0"/>
              <a:t>三体</a:t>
            </a:r>
            <a:r>
              <a:rPr lang="en-US" altLang="zh-CN" sz="3600" dirty="0"/>
              <a:t>》 </a:t>
            </a:r>
            <a:r>
              <a:rPr lang="zh-CN" altLang="en-US" sz="3600" dirty="0"/>
              <a:t>获得了第 </a:t>
            </a:r>
            <a:r>
              <a:rPr lang="en-US" altLang="zh-CN" sz="3600" dirty="0"/>
              <a:t>73 </a:t>
            </a:r>
            <a:r>
              <a:rPr lang="zh-CN" altLang="en-US" sz="3600" dirty="0"/>
              <a:t>届雨果最佳长篇故事奖。</a:t>
            </a:r>
            <a:endParaRPr lang="zh-CN" altLang="en-US" sz="3600" dirty="0"/>
          </a:p>
          <a:p>
            <a:pPr>
              <a:lnSpc>
                <a:spcPct val="90000"/>
              </a:lnSpc>
              <a:buNone/>
            </a:pPr>
            <a:r>
              <a:rPr lang="en-US" altLang="zh-CN" sz="3600" dirty="0"/>
              <a:t>C</a:t>
            </a:r>
            <a:r>
              <a:rPr lang="zh-CN" altLang="en-US" sz="3600" dirty="0"/>
              <a:t>． 继两次承办中国女足热身赛后， 曲靖又以唯一一个地级城市的身份加入了国足世界杯预选赛主场申办的行列。</a:t>
            </a:r>
            <a:endParaRPr lang="zh-CN" altLang="en-US" sz="3600" dirty="0"/>
          </a:p>
          <a:p>
            <a:pPr>
              <a:lnSpc>
                <a:spcPct val="90000"/>
              </a:lnSpc>
              <a:buNone/>
            </a:pPr>
            <a:r>
              <a:rPr lang="en-US" altLang="zh-CN" sz="3600" dirty="0"/>
              <a:t>D</a:t>
            </a:r>
            <a:r>
              <a:rPr lang="zh-CN" altLang="en-US" sz="3600" dirty="0"/>
              <a:t>今年的“两会” 上， 代表们就建立和完善社会保障机制提出了许多宝贵意见。</a:t>
            </a:r>
            <a:endParaRPr lang="zh-CN" altLang="en-US" sz="3600" dirty="0"/>
          </a:p>
        </p:txBody>
      </p:sp>
      <p:sp>
        <p:nvSpPr>
          <p:cNvPr id="9220" name="文本框 9219"/>
          <p:cNvSpPr txBox="1"/>
          <p:nvPr/>
        </p:nvSpPr>
        <p:spPr>
          <a:xfrm>
            <a:off x="7824788" y="0"/>
            <a:ext cx="863600" cy="1223645"/>
          </a:xfrm>
          <a:prstGeom prst="rect">
            <a:avLst/>
          </a:prstGeom>
          <a:noFill/>
          <a:ln w="9525">
            <a:noFill/>
          </a:ln>
        </p:spPr>
        <p:txBody>
          <a:bodyPr anchor="t">
            <a:spAutoFit/>
          </a:bodyPr>
          <a:p>
            <a:pPr>
              <a:lnSpc>
                <a:spcPct val="80000"/>
              </a:lnSpc>
              <a:spcBef>
                <a:spcPct val="20000"/>
              </a:spcBef>
            </a:pP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200" dirty="0">
              <a:solidFill>
                <a:srgbClr val="FF3300"/>
              </a:solidFill>
              <a:latin typeface="Arial" panose="020B0604020202020204" pitchFamily="34" charset="0"/>
              <a:ea typeface="宋体" panose="02010600030101010101" pitchFamily="2" charset="-122"/>
            </a:endParaRPr>
          </a:p>
        </p:txBody>
      </p:sp>
      <p:sp>
        <p:nvSpPr>
          <p:cNvPr id="9221" name="文本框 9220"/>
          <p:cNvSpPr txBox="1"/>
          <p:nvPr/>
        </p:nvSpPr>
        <p:spPr>
          <a:xfrm>
            <a:off x="1703388" y="5229225"/>
            <a:ext cx="8459787" cy="2306955"/>
          </a:xfrm>
          <a:prstGeom prst="rect">
            <a:avLst/>
          </a:prstGeom>
          <a:noFill/>
          <a:ln w="9525">
            <a:noFill/>
          </a:ln>
        </p:spPr>
        <p:txBody>
          <a:bodyPr anchor="t">
            <a:spAutoFit/>
          </a:bodyPr>
          <a:p>
            <a:r>
              <a:rPr lang="en-US" altLang="zh-CN" sz="3200">
                <a:latin typeface="Arial" panose="020B0604020202020204" pitchFamily="34" charset="0"/>
                <a:ea typeface="宋体" panose="02010600030101010101" pitchFamily="2" charset="-122"/>
              </a:rPr>
              <a:t> </a:t>
            </a:r>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句有歧义， “静静” 可理解为安静， 也可理解为一个人的人名。</a:t>
            </a:r>
            <a:endParaRPr lang="zh-CN" altLang="en-US" sz="3200" dirty="0">
              <a:solidFill>
                <a:srgbClr val="FF3300"/>
              </a:solidFill>
              <a:latin typeface="Arial" panose="020B0604020202020204" pitchFamily="34" charset="0"/>
              <a:ea typeface="宋体" panose="02010600030101010101" pitchFamily="2" charset="-122"/>
            </a:endParaRPr>
          </a:p>
          <a:p>
            <a:endParaRPr lang="zh-CN" altLang="en-US" sz="3200" dirty="0">
              <a:solidFill>
                <a:srgbClr val="FF3300"/>
              </a:solidFill>
              <a:latin typeface="Arial" panose="020B0604020202020204" pitchFamily="34" charset="0"/>
              <a:ea typeface="宋体" panose="02010600030101010101" pitchFamily="2" charset="-122"/>
            </a:endParaRPr>
          </a:p>
          <a:p>
            <a:pPr>
              <a:spcBef>
                <a:spcPct val="50000"/>
              </a:spcBef>
            </a:pPr>
            <a:endParaRPr lang="zh-CN" altLang="en-US" sz="32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1">
                                            <p:txEl>
                                              <p:charRg st="0" end="35"/>
                                            </p:txEl>
                                          </p:spTgt>
                                        </p:tgtEl>
                                        <p:attrNameLst>
                                          <p:attrName>style.visibility</p:attrName>
                                        </p:attrNameLst>
                                      </p:cBhvr>
                                      <p:to>
                                        <p:strVal val="visible"/>
                                      </p:to>
                                    </p:set>
                                    <p:anim calcmode="lin" valueType="num">
                                      <p:cBhvr additive="base">
                                        <p:cTn id="13" dur="500" fill="hold"/>
                                        <p:tgtEl>
                                          <p:spTgt spid="9221">
                                            <p:txEl>
                                              <p:charRg st="0" end="3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1">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占位符 20482"/>
          <p:cNvSpPr>
            <a:spLocks noGrp="1"/>
          </p:cNvSpPr>
          <p:nvPr>
            <p:ph idx="1"/>
          </p:nvPr>
        </p:nvSpPr>
        <p:spPr>
          <a:xfrm>
            <a:off x="1703388" y="0"/>
            <a:ext cx="8964612" cy="4076700"/>
          </a:xfrm>
        </p:spPr>
        <p:txBody>
          <a:bodyPr anchor="t"/>
          <a:p>
            <a:pPr>
              <a:lnSpc>
                <a:spcPct val="90000"/>
              </a:lnSpc>
              <a:buNone/>
            </a:pPr>
            <a:r>
              <a:rPr lang="en-US" altLang="zh-CN" dirty="0"/>
              <a:t>17 </a:t>
            </a:r>
            <a:r>
              <a:rPr lang="zh-CN" altLang="en-US" dirty="0"/>
              <a:t>下列句子中没有语病的一项是（ ）</a:t>
            </a:r>
            <a:endParaRPr lang="zh-CN" altLang="en-US" dirty="0"/>
          </a:p>
          <a:p>
            <a:pPr>
              <a:lnSpc>
                <a:spcPct val="90000"/>
              </a:lnSpc>
              <a:buNone/>
            </a:pPr>
            <a:r>
              <a:rPr lang="en-US" altLang="zh-CN" dirty="0"/>
              <a:t>A</a:t>
            </a:r>
            <a:r>
              <a:rPr lang="zh-CN" altLang="en-US" dirty="0"/>
              <a:t>张家界天门山中学采取了丰富多彩的读书活动， 激发学生们的阅读热情。</a:t>
            </a:r>
            <a:endParaRPr lang="zh-CN" altLang="en-US" dirty="0"/>
          </a:p>
          <a:p>
            <a:pPr>
              <a:lnSpc>
                <a:spcPct val="90000"/>
              </a:lnSpc>
              <a:buNone/>
            </a:pPr>
            <a:r>
              <a:rPr lang="en-US" altLang="zh-CN" dirty="0"/>
              <a:t>B </a:t>
            </a:r>
            <a:r>
              <a:rPr lang="zh-CN" altLang="en-US" dirty="0"/>
              <a:t>在教育部公示的</a:t>
            </a:r>
            <a:r>
              <a:rPr lang="en-US" altLang="zh-CN" dirty="0"/>
              <a:t>《</a:t>
            </a:r>
            <a:r>
              <a:rPr lang="zh-CN" altLang="en-US" dirty="0"/>
              <a:t>通用规范汉字表</a:t>
            </a:r>
            <a:r>
              <a:rPr lang="en-US" altLang="zh-CN" dirty="0"/>
              <a:t>》 </a:t>
            </a:r>
            <a:r>
              <a:rPr lang="zh-CN" altLang="en-US" dirty="0"/>
              <a:t>中， 对 </a:t>
            </a:r>
            <a:r>
              <a:rPr lang="en-US" altLang="zh-CN" dirty="0"/>
              <a:t>44 </a:t>
            </a:r>
            <a:r>
              <a:rPr lang="zh-CN" altLang="en-US" dirty="0"/>
              <a:t>个汉字的字形进行了微调 </a:t>
            </a:r>
            <a:r>
              <a:rPr lang="en-US" altLang="zh-CN"/>
              <a:t>c</a:t>
            </a:r>
            <a:endParaRPr lang="en-US" altLang="zh-CN"/>
          </a:p>
          <a:p>
            <a:pPr>
              <a:lnSpc>
                <a:spcPct val="90000"/>
              </a:lnSpc>
              <a:buNone/>
            </a:pPr>
            <a:r>
              <a:rPr lang="en-US" altLang="zh-CN" dirty="0"/>
              <a:t>C</a:t>
            </a:r>
            <a:r>
              <a:rPr lang="zh-CN" altLang="en-US" dirty="0"/>
              <a:t>拓展性课程从培养孩子兴趣与特长作为出发点， 为学生创造个性发展的平台。</a:t>
            </a:r>
            <a:endParaRPr lang="zh-CN" altLang="en-US" dirty="0"/>
          </a:p>
          <a:p>
            <a:pPr>
              <a:lnSpc>
                <a:spcPct val="90000"/>
              </a:lnSpc>
              <a:buNone/>
            </a:pPr>
            <a:r>
              <a:rPr lang="en-US" altLang="zh-CN" dirty="0"/>
              <a:t>D</a:t>
            </a:r>
            <a:r>
              <a:rPr lang="zh-CN" altLang="en-US" dirty="0"/>
              <a:t>央视举办的“汉字听写大赛”， 使人们重拾汉字之美， 越发珍惜纸质时代的美好。</a:t>
            </a:r>
            <a:endParaRPr lang="zh-CN" altLang="en-US" dirty="0"/>
          </a:p>
        </p:txBody>
      </p:sp>
      <p:sp>
        <p:nvSpPr>
          <p:cNvPr id="20484" name="文本框 20483"/>
          <p:cNvSpPr txBox="1"/>
          <p:nvPr/>
        </p:nvSpPr>
        <p:spPr>
          <a:xfrm>
            <a:off x="1774825" y="4652963"/>
            <a:ext cx="8893175" cy="1568450"/>
          </a:xfrm>
          <a:prstGeom prst="rect">
            <a:avLst/>
          </a:prstGeom>
          <a:noFill/>
          <a:ln w="9525">
            <a:noFill/>
          </a:ln>
        </p:spPr>
        <p:txBody>
          <a:bodyPr anchor="t">
            <a:spAutoFit/>
          </a:bodyPr>
          <a:p>
            <a:r>
              <a:rPr lang="en-US" altLang="zh-CN" dirty="0">
                <a:latin typeface="Arial" panose="020B0604020202020204" pitchFamily="34" charset="0"/>
                <a:ea typeface="宋体" panose="02010600030101010101" pitchFamily="2" charset="-122"/>
              </a:rPr>
              <a:t> </a:t>
            </a:r>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项搭配不当， “采取”应改为“开展”；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项成分残缺， 缺少主语， 可将“在</a:t>
            </a:r>
            <a:r>
              <a:rPr lang="en-US" altLang="zh-CN" sz="3200">
                <a:solidFill>
                  <a:srgbClr val="FF3300"/>
                </a:solidFill>
                <a:latin typeface="Arial" panose="020B0604020202020204" pitchFamily="34" charset="0"/>
                <a:ea typeface="宋体" panose="02010600030101010101" pitchFamily="2" charset="-122"/>
              </a:rPr>
              <a:t>……</a:t>
            </a:r>
            <a:r>
              <a:rPr lang="zh-CN" altLang="en-US" sz="3200" dirty="0">
                <a:solidFill>
                  <a:srgbClr val="FF3300"/>
                </a:solidFill>
                <a:latin typeface="Arial" panose="020B0604020202020204" pitchFamily="34" charset="0"/>
                <a:ea typeface="宋体" panose="02010600030101010101" pitchFamily="2" charset="-122"/>
              </a:rPr>
              <a:t>中” 删去； </a:t>
            </a:r>
            <a:r>
              <a:rPr lang="en-US" altLang="zh-CN" sz="3200" dirty="0">
                <a:solidFill>
                  <a:srgbClr val="FF3300"/>
                </a:solidFill>
                <a:latin typeface="Arial" panose="020B0604020202020204" pitchFamily="34" charset="0"/>
                <a:ea typeface="宋体" panose="02010600030101010101" pitchFamily="2" charset="-122"/>
              </a:rPr>
              <a:t>C </a:t>
            </a:r>
            <a:r>
              <a:rPr lang="zh-CN" altLang="en-US" sz="3200" dirty="0">
                <a:solidFill>
                  <a:srgbClr val="FF3300"/>
                </a:solidFill>
                <a:latin typeface="Arial" panose="020B0604020202020204" pitchFamily="34" charset="0"/>
                <a:ea typeface="宋体" panose="02010600030101010101" pitchFamily="2" charset="-122"/>
              </a:rPr>
              <a:t>项句子杂糅。</a:t>
            </a:r>
            <a:endParaRPr lang="zh-CN" altLang="en-US" sz="3200" dirty="0">
              <a:solidFill>
                <a:srgbClr val="FF3300"/>
              </a:solidFill>
              <a:latin typeface="Arial" panose="020B0604020202020204" pitchFamily="34" charset="0"/>
              <a:ea typeface="宋体" panose="02010600030101010101" pitchFamily="2" charset="-122"/>
            </a:endParaRPr>
          </a:p>
        </p:txBody>
      </p:sp>
      <p:sp>
        <p:nvSpPr>
          <p:cNvPr id="20485" name="文本框 20484"/>
          <p:cNvSpPr txBox="1"/>
          <p:nvPr/>
        </p:nvSpPr>
        <p:spPr>
          <a:xfrm>
            <a:off x="8040688" y="0"/>
            <a:ext cx="1079500"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D</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additive="base">
                                        <p:cTn id="7" dur="500" fill="hold"/>
                                        <p:tgtEl>
                                          <p:spTgt spid="20485"/>
                                        </p:tgtEl>
                                        <p:attrNameLst>
                                          <p:attrName>ppt_x</p:attrName>
                                        </p:attrNameLst>
                                      </p:cBhvr>
                                      <p:tavLst>
                                        <p:tav tm="0">
                                          <p:val>
                                            <p:strVal val="#ppt_x"/>
                                          </p:val>
                                        </p:tav>
                                        <p:tav tm="100000">
                                          <p:val>
                                            <p:strVal val="#ppt_x"/>
                                          </p:val>
                                        </p:tav>
                                      </p:tavLst>
                                    </p:anim>
                                    <p:anim calcmode="lin" valueType="num">
                                      <p:cBhvr additive="base">
                                        <p:cTn id="8"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additive="base">
                                        <p:cTn id="13" dur="500" fill="hold"/>
                                        <p:tgtEl>
                                          <p:spTgt spid="20484"/>
                                        </p:tgtEl>
                                        <p:attrNameLst>
                                          <p:attrName>ppt_x</p:attrName>
                                        </p:attrNameLst>
                                      </p:cBhvr>
                                      <p:tavLst>
                                        <p:tav tm="0">
                                          <p:val>
                                            <p:strVal val="#ppt_x"/>
                                          </p:val>
                                        </p:tav>
                                        <p:tav tm="100000">
                                          <p:val>
                                            <p:strVal val="#ppt_x"/>
                                          </p:val>
                                        </p:tav>
                                      </p:tavLst>
                                    </p:anim>
                                    <p:anim calcmode="lin" valueType="num">
                                      <p:cBhvr additive="base">
                                        <p:cTn id="14"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占位符 23554"/>
          <p:cNvSpPr>
            <a:spLocks noGrp="1"/>
          </p:cNvSpPr>
          <p:nvPr>
            <p:ph idx="1"/>
          </p:nvPr>
        </p:nvSpPr>
        <p:spPr>
          <a:xfrm>
            <a:off x="1524000" y="0"/>
            <a:ext cx="9144000" cy="4525963"/>
          </a:xfrm>
        </p:spPr>
        <p:txBody>
          <a:bodyPr anchor="t">
            <a:normAutofit lnSpcReduction="20000"/>
          </a:bodyPr>
          <a:p>
            <a:pPr>
              <a:lnSpc>
                <a:spcPct val="90000"/>
              </a:lnSpc>
              <a:buNone/>
            </a:pPr>
            <a:r>
              <a:rPr lang="en-US" altLang="zh-CN" sz="3600" dirty="0"/>
              <a:t>18</a:t>
            </a:r>
            <a:r>
              <a:rPr lang="zh-CN" altLang="en-US" sz="3600" dirty="0"/>
              <a:t>下列句子中没有语病的一项是</a:t>
            </a:r>
            <a:endParaRPr lang="zh-CN" altLang="en-US" sz="3600" dirty="0"/>
          </a:p>
          <a:p>
            <a:pPr>
              <a:lnSpc>
                <a:spcPct val="90000"/>
              </a:lnSpc>
              <a:buNone/>
            </a:pPr>
            <a:r>
              <a:rPr lang="en-US" altLang="zh-CN" sz="3600" dirty="0"/>
              <a:t>A</a:t>
            </a:r>
            <a:r>
              <a:rPr lang="zh-CN" altLang="en-US" sz="3600" dirty="0"/>
              <a:t>． 随着网络时代的来临， 因此催生了世界大国战略博弈的新格局。</a:t>
            </a:r>
            <a:endParaRPr lang="zh-CN" altLang="en-US" sz="3600" dirty="0"/>
          </a:p>
          <a:p>
            <a:pPr>
              <a:lnSpc>
                <a:spcPct val="90000"/>
              </a:lnSpc>
              <a:buNone/>
            </a:pPr>
            <a:r>
              <a:rPr lang="en-US" altLang="zh-CN" sz="3600" dirty="0"/>
              <a:t>B</a:t>
            </a:r>
            <a:r>
              <a:rPr lang="zh-CN" altLang="en-US" sz="3600" dirty="0"/>
              <a:t>． 未成年学生玩手机的危害应该得到有效引导和管理。</a:t>
            </a:r>
            <a:endParaRPr lang="zh-CN" altLang="en-US" sz="3600" dirty="0"/>
          </a:p>
          <a:p>
            <a:pPr>
              <a:lnSpc>
                <a:spcPct val="90000"/>
              </a:lnSpc>
              <a:buNone/>
            </a:pPr>
            <a:r>
              <a:rPr lang="en-US" altLang="zh-CN" sz="3600" dirty="0"/>
              <a:t>C</a:t>
            </a:r>
            <a:r>
              <a:rPr lang="zh-CN" altLang="en-US" sz="3600" dirty="0"/>
              <a:t>． 我国拟把足球学习情况纳入学生档案， 作为学生综合素质评价的参考。</a:t>
            </a:r>
            <a:endParaRPr lang="zh-CN" altLang="en-US" sz="3600" dirty="0"/>
          </a:p>
          <a:p>
            <a:pPr>
              <a:lnSpc>
                <a:spcPct val="90000"/>
              </a:lnSpc>
              <a:buNone/>
            </a:pPr>
            <a:r>
              <a:rPr lang="en-US" altLang="zh-CN" sz="3600" dirty="0"/>
              <a:t>D</a:t>
            </a:r>
            <a:r>
              <a:rPr lang="zh-CN" altLang="en-US" sz="3600" dirty="0"/>
              <a:t>． 通过考古发掘、 征集和捐赠， 甘肃省博物馆获得历史文物藏品近 </a:t>
            </a:r>
            <a:r>
              <a:rPr lang="en-US" altLang="zh-CN" sz="3600" dirty="0"/>
              <a:t>82000 </a:t>
            </a:r>
            <a:r>
              <a:rPr lang="zh-CN" altLang="en-US" sz="3600" dirty="0"/>
              <a:t>多件。</a:t>
            </a:r>
            <a:endParaRPr lang="zh-CN" altLang="en-US" sz="3600" dirty="0"/>
          </a:p>
        </p:txBody>
      </p:sp>
      <p:sp>
        <p:nvSpPr>
          <p:cNvPr id="23556" name="矩形 23555"/>
          <p:cNvSpPr/>
          <p:nvPr/>
        </p:nvSpPr>
        <p:spPr>
          <a:xfrm>
            <a:off x="1631950" y="5104289"/>
            <a:ext cx="8929688" cy="1753235"/>
          </a:xfrm>
          <a:prstGeom prst="rect">
            <a:avLst/>
          </a:prstGeom>
          <a:noFill/>
          <a:ln w="9525">
            <a:noFill/>
          </a:ln>
        </p:spPr>
        <p:txBody>
          <a:bodyPr wrap="square" anchor="ctr">
            <a:spAutoFit/>
          </a:bodyPr>
          <a:p>
            <a:pPr fontAlgn="base"/>
            <a:r>
              <a:rPr lang="en-US" altLang="zh-CN" sz="3600" strike="noStrike" noProof="1" dirty="0">
                <a:solidFill>
                  <a:srgbClr val="FF3300"/>
                </a:solidFill>
                <a:uFillTx/>
                <a:latin typeface="Arial" panose="020B0604020202020204" pitchFamily="34" charset="0"/>
                <a:ea typeface="宋体" panose="02010600030101010101" pitchFamily="2" charset="-122"/>
                <a:cs typeface="+mn-cs"/>
              </a:rPr>
              <a:t>A</a:t>
            </a:r>
            <a:r>
              <a:rPr lang="zh-CN" altLang="en-US" sz="3600" strike="noStrike" noProof="1" dirty="0">
                <a:solidFill>
                  <a:srgbClr val="FF3300"/>
                </a:solidFill>
                <a:uFillTx/>
                <a:latin typeface="Arial" panose="020B0604020202020204" pitchFamily="34" charset="0"/>
                <a:ea typeface="宋体" panose="02010600030101010101" pitchFamily="2" charset="-122"/>
                <a:cs typeface="+mn-cs"/>
              </a:rPr>
              <a:t>． 缺少主语。 去掉“随着、 因此” 。 </a:t>
            </a:r>
            <a:r>
              <a:rPr lang="en-US" altLang="zh-CN" sz="3600" strike="noStrike" noProof="1" dirty="0">
                <a:solidFill>
                  <a:srgbClr val="FF3300"/>
                </a:solidFill>
                <a:uFillTx/>
                <a:latin typeface="Arial" panose="020B0604020202020204" pitchFamily="34" charset="0"/>
                <a:ea typeface="宋体" panose="02010600030101010101" pitchFamily="2" charset="-122"/>
                <a:cs typeface="+mn-cs"/>
              </a:rPr>
              <a:t>B</a:t>
            </a:r>
            <a:r>
              <a:rPr lang="zh-CN" altLang="en-US" sz="3600" strike="noStrike" noProof="1" dirty="0">
                <a:solidFill>
                  <a:srgbClr val="FF3300"/>
                </a:solidFill>
                <a:uFillTx/>
                <a:latin typeface="Arial" panose="020B0604020202020204" pitchFamily="34" charset="0"/>
                <a:ea typeface="宋体" panose="02010600030101010101" pitchFamily="2" charset="-122"/>
                <a:cs typeface="+mn-cs"/>
              </a:rPr>
              <a:t>． 搭配不当， 把“的危害” 去掉。 </a:t>
            </a:r>
            <a:r>
              <a:rPr lang="en-US" altLang="zh-CN" sz="3600" strike="noStrike" noProof="1" dirty="0">
                <a:solidFill>
                  <a:srgbClr val="FF3300"/>
                </a:solidFill>
                <a:uFillTx/>
                <a:latin typeface="Arial" panose="020B0604020202020204" pitchFamily="34" charset="0"/>
                <a:ea typeface="宋体" panose="02010600030101010101" pitchFamily="2" charset="-122"/>
                <a:cs typeface="+mn-cs"/>
              </a:rPr>
              <a:t>D</a:t>
            </a:r>
            <a:r>
              <a:rPr lang="zh-CN" altLang="en-US" sz="3600" strike="noStrike" noProof="1" dirty="0">
                <a:solidFill>
                  <a:srgbClr val="FF3300"/>
                </a:solidFill>
                <a:uFillTx/>
                <a:latin typeface="Arial" panose="020B0604020202020204" pitchFamily="34" charset="0"/>
                <a:ea typeface="宋体" panose="02010600030101010101" pitchFamily="2" charset="-122"/>
                <a:cs typeface="+mn-cs"/>
              </a:rPr>
              <a:t>． 矛盾。 把“近” 或“多” 去掉一个。</a:t>
            </a:r>
            <a:endParaRPr lang="zh-CN" altLang="en-US" sz="3600" strike="noStrike" noProof="1" dirty="0">
              <a:solidFill>
                <a:srgbClr val="FF3300"/>
              </a:solidFill>
              <a:uFillTx/>
              <a:latin typeface="Arial" panose="020B0604020202020204" pitchFamily="34" charset="0"/>
              <a:ea typeface="宋体" panose="02010600030101010101" pitchFamily="2" charset="-122"/>
            </a:endParaRPr>
          </a:p>
        </p:txBody>
      </p:sp>
      <p:sp>
        <p:nvSpPr>
          <p:cNvPr id="23557" name="文本框 23556"/>
          <p:cNvSpPr txBox="1"/>
          <p:nvPr/>
        </p:nvSpPr>
        <p:spPr>
          <a:xfrm>
            <a:off x="8401050" y="260350"/>
            <a:ext cx="1008063" cy="1630045"/>
          </a:xfrm>
          <a:prstGeom prst="rect">
            <a:avLst/>
          </a:prstGeom>
          <a:noFill/>
          <a:ln w="9525">
            <a:noFill/>
          </a:ln>
        </p:spPr>
        <p:txBody>
          <a:bodyPr anchor="t">
            <a:spAutoFit/>
          </a:bodyPr>
          <a:p>
            <a:pPr algn="ctr"/>
            <a:r>
              <a:rPr lang="en-US" altLang="zh-CN" sz="4000">
                <a:solidFill>
                  <a:srgbClr val="FF3300"/>
                </a:solidFill>
                <a:latin typeface="Arial" panose="020B0604020202020204" pitchFamily="34" charset="0"/>
                <a:ea typeface="宋体" panose="02010600030101010101" pitchFamily="2" charset="-122"/>
              </a:rPr>
              <a:t>C</a:t>
            </a:r>
            <a:endParaRPr lang="en-US" altLang="zh-CN" sz="40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40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additive="base">
                                        <p:cTn id="7" dur="500" fill="hold"/>
                                        <p:tgtEl>
                                          <p:spTgt spid="23557"/>
                                        </p:tgtEl>
                                        <p:attrNameLst>
                                          <p:attrName>ppt_x</p:attrName>
                                        </p:attrNameLst>
                                      </p:cBhvr>
                                      <p:tavLst>
                                        <p:tav tm="0">
                                          <p:val>
                                            <p:strVal val="#ppt_x"/>
                                          </p:val>
                                        </p:tav>
                                        <p:tav tm="100000">
                                          <p:val>
                                            <p:strVal val="#ppt_x"/>
                                          </p:val>
                                        </p:tav>
                                      </p:tavLst>
                                    </p:anim>
                                    <p:anim calcmode="lin" valueType="num">
                                      <p:cBhvr additive="base">
                                        <p:cTn id="8"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6">
                                            <p:txEl>
                                              <p:charRg st="0" end="65"/>
                                            </p:txEl>
                                          </p:spTgt>
                                        </p:tgtEl>
                                        <p:attrNameLst>
                                          <p:attrName>style.visibility</p:attrName>
                                        </p:attrNameLst>
                                      </p:cBhvr>
                                      <p:to>
                                        <p:strVal val="visible"/>
                                      </p:to>
                                    </p:set>
                                    <p:anim calcmode="lin" valueType="num">
                                      <p:cBhvr additive="base">
                                        <p:cTn id="13" dur="500" fill="hold"/>
                                        <p:tgtEl>
                                          <p:spTgt spid="23556">
                                            <p:txEl>
                                              <p:charRg st="0" end="6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6">
                                            <p:txEl>
                                              <p:charRg st="0" end="6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占位符 4098"/>
          <p:cNvSpPr>
            <a:spLocks noGrp="1"/>
          </p:cNvSpPr>
          <p:nvPr>
            <p:ph idx="1"/>
          </p:nvPr>
        </p:nvSpPr>
        <p:spPr>
          <a:xfrm>
            <a:off x="1524000" y="0"/>
            <a:ext cx="9144000" cy="6858000"/>
          </a:xfrm>
        </p:spPr>
        <p:txBody>
          <a:bodyPr anchor="t"/>
          <a:p>
            <a:pPr>
              <a:lnSpc>
                <a:spcPct val="80000"/>
              </a:lnSpc>
              <a:buNone/>
            </a:pPr>
            <a:r>
              <a:rPr lang="en-US" altLang="zh-CN" dirty="0"/>
              <a:t>1</a:t>
            </a:r>
            <a:r>
              <a:rPr lang="zh-CN" altLang="en-US" dirty="0"/>
              <a:t>．  下列句子中没有语病的一项是（     ）</a:t>
            </a:r>
            <a:endParaRPr lang="zh-CN" altLang="en-US" dirty="0"/>
          </a:p>
          <a:p>
            <a:pPr>
              <a:lnSpc>
                <a:spcPct val="80000"/>
              </a:lnSpc>
              <a:buNone/>
            </a:pPr>
            <a:r>
              <a:rPr lang="en-US" altLang="zh-CN" dirty="0"/>
              <a:t>A</a:t>
            </a:r>
            <a:r>
              <a:rPr lang="zh-CN" altLang="en-US" dirty="0"/>
              <a:t>． 在科技大讲堂的活动现场， 充满了孩子们求知与探索的热情。</a:t>
            </a:r>
            <a:endParaRPr lang="zh-CN" altLang="en-US" dirty="0"/>
          </a:p>
          <a:p>
            <a:pPr>
              <a:lnSpc>
                <a:spcPct val="80000"/>
              </a:lnSpc>
              <a:buNone/>
            </a:pPr>
            <a:r>
              <a:rPr lang="en-US" altLang="zh-CN" dirty="0"/>
              <a:t>B</a:t>
            </a:r>
            <a:r>
              <a:rPr lang="zh-CN" altLang="en-US" dirty="0"/>
              <a:t>． 目前， “智慧桂林” 城市免费 </a:t>
            </a:r>
            <a:r>
              <a:rPr lang="en-US" altLang="zh-CN" dirty="0"/>
              <a:t>WIFI </a:t>
            </a:r>
            <a:r>
              <a:rPr lang="zh-CN" altLang="en-US" dirty="0"/>
              <a:t>的热点数已逾 </a:t>
            </a:r>
            <a:r>
              <a:rPr lang="en-US" altLang="zh-CN" dirty="0"/>
              <a:t>9000 </a:t>
            </a:r>
            <a:r>
              <a:rPr lang="zh-CN" altLang="en-US" dirty="0"/>
              <a:t>个左右。</a:t>
            </a:r>
            <a:endParaRPr lang="zh-CN" altLang="en-US" dirty="0"/>
          </a:p>
          <a:p>
            <a:pPr>
              <a:lnSpc>
                <a:spcPct val="80000"/>
              </a:lnSpc>
              <a:buNone/>
            </a:pPr>
            <a:r>
              <a:rPr lang="en-US" altLang="zh-CN" dirty="0"/>
              <a:t>C</a:t>
            </a:r>
            <a:r>
              <a:rPr lang="zh-CN" altLang="en-US" dirty="0"/>
              <a:t>． 有些人之所以不断成长， 是因为有一种坚持下去的力量。</a:t>
            </a:r>
            <a:endParaRPr lang="zh-CN" altLang="en-US" dirty="0"/>
          </a:p>
          <a:p>
            <a:pPr>
              <a:lnSpc>
                <a:spcPct val="80000"/>
              </a:lnSpc>
              <a:buNone/>
            </a:pPr>
            <a:r>
              <a:rPr lang="en-US" altLang="zh-CN" dirty="0"/>
              <a:t>D</a:t>
            </a:r>
            <a:r>
              <a:rPr lang="zh-CN" altLang="en-US" dirty="0"/>
              <a:t>． 我市将通过实施老城区特色街区改造工程， 进一步提升城市形象。</a:t>
            </a:r>
            <a:endParaRPr lang="zh-CN" altLang="en-US" dirty="0"/>
          </a:p>
        </p:txBody>
      </p:sp>
      <p:sp>
        <p:nvSpPr>
          <p:cNvPr id="4101" name="文本框 4100"/>
          <p:cNvSpPr txBox="1"/>
          <p:nvPr/>
        </p:nvSpPr>
        <p:spPr>
          <a:xfrm>
            <a:off x="1524000" y="4568825"/>
            <a:ext cx="8101013" cy="1753235"/>
          </a:xfrm>
          <a:prstGeom prst="rect">
            <a:avLst/>
          </a:prstGeom>
          <a:noFill/>
          <a:ln w="9525">
            <a:noFill/>
          </a:ln>
        </p:spPr>
        <p:txBody>
          <a:bodyPr anchor="t">
            <a:spAutoFit/>
          </a:bodyPr>
          <a:p>
            <a:r>
              <a:rPr lang="en-US" altLang="zh-CN" sz="3600" dirty="0">
                <a:solidFill>
                  <a:srgbClr val="FF3300"/>
                </a:solidFill>
                <a:latin typeface="Arial" panose="020B0604020202020204" pitchFamily="34" charset="0"/>
                <a:ea typeface="宋体" panose="02010600030101010101" pitchFamily="2" charset="-122"/>
              </a:rPr>
              <a:t>A </a:t>
            </a:r>
            <a:r>
              <a:rPr lang="zh-CN" altLang="en-US" sz="3600" dirty="0">
                <a:solidFill>
                  <a:srgbClr val="FF3300"/>
                </a:solidFill>
                <a:latin typeface="Arial" panose="020B0604020202020204" pitchFamily="34" charset="0"/>
                <a:ea typeface="宋体" panose="02010600030101010101" pitchFamily="2" charset="-122"/>
              </a:rPr>
              <a:t>缺少主语， </a:t>
            </a:r>
            <a:r>
              <a:rPr lang="en-US" altLang="zh-CN" sz="3600" dirty="0">
                <a:solidFill>
                  <a:srgbClr val="FF3300"/>
                </a:solidFill>
                <a:latin typeface="Arial" panose="020B0604020202020204" pitchFamily="34" charset="0"/>
                <a:ea typeface="宋体" panose="02010600030101010101" pitchFamily="2" charset="-122"/>
              </a:rPr>
              <a:t>B“</a:t>
            </a:r>
            <a:r>
              <a:rPr lang="zh-CN" altLang="en-US" sz="3600" dirty="0">
                <a:solidFill>
                  <a:srgbClr val="FF3300"/>
                </a:solidFill>
                <a:latin typeface="Arial" panose="020B0604020202020204" pitchFamily="34" charset="0"/>
                <a:ea typeface="宋体" panose="02010600030101010101" pitchFamily="2" charset="-122"/>
              </a:rPr>
              <a:t>逾” 与“左右” 矛盾， </a:t>
            </a:r>
            <a:r>
              <a:rPr lang="en-US" altLang="zh-CN" sz="3600" dirty="0">
                <a:solidFill>
                  <a:srgbClr val="FF3300"/>
                </a:solidFill>
                <a:latin typeface="Arial" panose="020B0604020202020204" pitchFamily="34" charset="0"/>
                <a:ea typeface="宋体" panose="02010600030101010101" pitchFamily="2" charset="-122"/>
              </a:rPr>
              <a:t>D“</a:t>
            </a:r>
            <a:r>
              <a:rPr lang="zh-CN" altLang="en-US" sz="3600" dirty="0">
                <a:solidFill>
                  <a:srgbClr val="FF3300"/>
                </a:solidFill>
                <a:latin typeface="Arial" panose="020B0604020202020204" pitchFamily="34" charset="0"/>
                <a:ea typeface="宋体" panose="02010600030101010101" pitchFamily="2" charset="-122"/>
              </a:rPr>
              <a:t>通过</a:t>
            </a:r>
            <a:r>
              <a:rPr lang="en-US" altLang="zh-CN" sz="3600">
                <a:solidFill>
                  <a:srgbClr val="FF3300"/>
                </a:solidFill>
                <a:latin typeface="Arial" panose="020B0604020202020204" pitchFamily="34" charset="0"/>
                <a:ea typeface="宋体" panose="02010600030101010101" pitchFamily="2" charset="-122"/>
              </a:rPr>
              <a:t>……</a:t>
            </a:r>
            <a:r>
              <a:rPr lang="en-US" altLang="zh-CN" sz="3600" dirty="0">
                <a:solidFill>
                  <a:srgbClr val="FF3300"/>
                </a:solidFill>
                <a:latin typeface="Arial" panose="020B0604020202020204" pitchFamily="34" charset="0"/>
                <a:ea typeface="宋体" panose="02010600030101010101" pitchFamily="2" charset="-122"/>
              </a:rPr>
              <a:t>”</a:t>
            </a:r>
            <a:r>
              <a:rPr lang="zh-CN" altLang="en-US" sz="3600" dirty="0">
                <a:solidFill>
                  <a:srgbClr val="FF3300"/>
                </a:solidFill>
                <a:latin typeface="Arial" panose="020B0604020202020204" pitchFamily="34" charset="0"/>
                <a:ea typeface="宋体" panose="02010600030101010101" pitchFamily="2" charset="-122"/>
              </a:rPr>
              <a:t>后面缺少宾语“计划” 。 </a:t>
            </a:r>
            <a:endParaRPr lang="zh-CN" altLang="en-US" sz="3600" dirty="0">
              <a:solidFill>
                <a:srgbClr val="FF3300"/>
              </a:solidFill>
              <a:latin typeface="Arial" panose="020B0604020202020204" pitchFamily="34" charset="0"/>
              <a:ea typeface="宋体" panose="02010600030101010101" pitchFamily="2" charset="-122"/>
            </a:endParaRPr>
          </a:p>
          <a:p>
            <a:endParaRPr lang="zh-CN" altLang="en-US" sz="3600" dirty="0">
              <a:solidFill>
                <a:srgbClr val="FF3300"/>
              </a:solidFill>
              <a:latin typeface="Arial" panose="020B0604020202020204" pitchFamily="34" charset="0"/>
              <a:ea typeface="宋体" panose="02010600030101010101" pitchFamily="2" charset="-122"/>
            </a:endParaRPr>
          </a:p>
        </p:txBody>
      </p:sp>
      <p:sp>
        <p:nvSpPr>
          <p:cNvPr id="4103" name="文本框 4102"/>
          <p:cNvSpPr txBox="1"/>
          <p:nvPr/>
        </p:nvSpPr>
        <p:spPr>
          <a:xfrm>
            <a:off x="8040688" y="0"/>
            <a:ext cx="973137"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C</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 calcmode="lin" valueType="num">
                                      <p:cBhvr additive="base">
                                        <p:cTn id="7" dur="500" fill="hold"/>
                                        <p:tgtEl>
                                          <p:spTgt spid="4103"/>
                                        </p:tgtEl>
                                        <p:attrNameLst>
                                          <p:attrName>ppt_x</p:attrName>
                                        </p:attrNameLst>
                                      </p:cBhvr>
                                      <p:tavLst>
                                        <p:tav tm="0">
                                          <p:val>
                                            <p:strVal val="#ppt_x"/>
                                          </p:val>
                                        </p:tav>
                                        <p:tav tm="100000">
                                          <p:val>
                                            <p:strVal val="#ppt_x"/>
                                          </p:val>
                                        </p:tav>
                                      </p:tavLst>
                                    </p:anim>
                                    <p:anim calcmode="lin" valueType="num">
                                      <p:cBhvr additive="base">
                                        <p:cTn id="8"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 fill="hold"/>
                                        <p:tgtEl>
                                          <p:spTgt spid="4101"/>
                                        </p:tgtEl>
                                        <p:attrNameLst>
                                          <p:attrName>ppt_x</p:attrName>
                                        </p:attrNameLst>
                                      </p:cBhvr>
                                      <p:tavLst>
                                        <p:tav tm="0">
                                          <p:val>
                                            <p:strVal val="#ppt_x"/>
                                          </p:val>
                                        </p:tav>
                                        <p:tav tm="100000">
                                          <p:val>
                                            <p:strVal val="#ppt_x"/>
                                          </p:val>
                                        </p:tav>
                                      </p:tavLst>
                                    </p:anim>
                                    <p:anim calcmode="lin" valueType="num">
                                      <p:cBhvr additive="base">
                                        <p:cTn id="14"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文本占位符 22530"/>
          <p:cNvSpPr>
            <a:spLocks noGrp="1"/>
          </p:cNvSpPr>
          <p:nvPr>
            <p:ph idx="1"/>
          </p:nvPr>
        </p:nvSpPr>
        <p:spPr>
          <a:xfrm>
            <a:off x="1524000" y="0"/>
            <a:ext cx="9144000" cy="4525963"/>
          </a:xfrm>
        </p:spPr>
        <p:txBody>
          <a:bodyPr anchor="t"/>
          <a:p>
            <a:pPr>
              <a:lnSpc>
                <a:spcPct val="90000"/>
              </a:lnSpc>
            </a:pPr>
            <a:r>
              <a:rPr lang="en-US" altLang="zh-CN" dirty="0"/>
              <a:t>19</a:t>
            </a:r>
            <a:r>
              <a:rPr lang="zh-CN" altLang="en-US" dirty="0"/>
              <a:t>． 下列句子中没有语病的一项是（ ）</a:t>
            </a:r>
            <a:endParaRPr lang="zh-CN" altLang="en-US" dirty="0"/>
          </a:p>
          <a:p>
            <a:pPr>
              <a:lnSpc>
                <a:spcPct val="90000"/>
              </a:lnSpc>
            </a:pPr>
            <a:r>
              <a:rPr lang="en-US" altLang="zh-CN" dirty="0"/>
              <a:t>A</a:t>
            </a:r>
            <a:r>
              <a:rPr lang="zh-CN" altLang="en-US" dirty="0"/>
              <a:t>． 网上“晒旅游” 本身是积极向上的， 但要有度， 不要有攀比或骄傲。</a:t>
            </a:r>
            <a:endParaRPr lang="zh-CN" altLang="en-US" dirty="0"/>
          </a:p>
          <a:p>
            <a:pPr>
              <a:lnSpc>
                <a:spcPct val="90000"/>
              </a:lnSpc>
            </a:pPr>
            <a:r>
              <a:rPr lang="en-US" altLang="zh-CN" dirty="0"/>
              <a:t>B</a:t>
            </a:r>
            <a:r>
              <a:rPr lang="zh-CN" altLang="en-US" dirty="0"/>
              <a:t>． 我永远不会忘记老师耐心细致地纠正并指出我考试中的问题的情景。</a:t>
            </a:r>
            <a:endParaRPr lang="zh-CN" altLang="en-US" dirty="0"/>
          </a:p>
          <a:p>
            <a:pPr>
              <a:lnSpc>
                <a:spcPct val="90000"/>
              </a:lnSpc>
            </a:pPr>
            <a:r>
              <a:rPr lang="en-US" altLang="zh-CN" dirty="0"/>
              <a:t>C</a:t>
            </a:r>
            <a:r>
              <a:rPr lang="zh-CN" altLang="en-US" dirty="0"/>
              <a:t>． 为了防止这类交通事故不再发生， 我们制定了交通安全管理措施。</a:t>
            </a:r>
            <a:endParaRPr lang="zh-CN" altLang="en-US" dirty="0"/>
          </a:p>
          <a:p>
            <a:pPr>
              <a:lnSpc>
                <a:spcPct val="90000"/>
              </a:lnSpc>
            </a:pPr>
            <a:r>
              <a:rPr lang="en-US" altLang="zh-CN" dirty="0"/>
              <a:t>D</a:t>
            </a:r>
            <a:r>
              <a:rPr lang="zh-CN" altLang="en-US" dirty="0"/>
              <a:t>． 也许我们不能复制马云的成功， 但是他的梦想、 他的努力却是每个人都可以复制的。</a:t>
            </a:r>
            <a:endParaRPr lang="zh-CN" altLang="en-US" dirty="0"/>
          </a:p>
        </p:txBody>
      </p:sp>
      <p:sp>
        <p:nvSpPr>
          <p:cNvPr id="22532" name="文本框 22531"/>
          <p:cNvSpPr txBox="1"/>
          <p:nvPr/>
        </p:nvSpPr>
        <p:spPr>
          <a:xfrm>
            <a:off x="7535863" y="0"/>
            <a:ext cx="1439862" cy="1365250"/>
          </a:xfrm>
          <a:prstGeom prst="rect">
            <a:avLst/>
          </a:prstGeom>
          <a:noFill/>
          <a:ln w="9525">
            <a:noFill/>
          </a:ln>
        </p:spPr>
        <p:txBody>
          <a:bodyPr anchor="t">
            <a:spAutoFit/>
          </a:bodyPr>
          <a:p>
            <a:pPr>
              <a:lnSpc>
                <a:spcPct val="80000"/>
              </a:lnSpc>
              <a:spcBef>
                <a:spcPct val="20000"/>
              </a:spcBef>
              <a:buChar char="•"/>
            </a:pPr>
            <a:r>
              <a:rPr lang="en-US" altLang="zh-CN" sz="3600">
                <a:solidFill>
                  <a:srgbClr val="FF3300"/>
                </a:solidFill>
                <a:latin typeface="Arial" panose="020B0604020202020204" pitchFamily="34" charset="0"/>
                <a:ea typeface="宋体" panose="02010600030101010101" pitchFamily="2" charset="-122"/>
              </a:rPr>
              <a:t>D</a:t>
            </a:r>
            <a:endParaRPr lang="en-US" altLang="zh-CN" sz="36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600" dirty="0">
              <a:latin typeface="Arial" panose="020B0604020202020204" pitchFamily="34" charset="0"/>
              <a:ea typeface="宋体" panose="02010600030101010101" pitchFamily="2" charset="-122"/>
            </a:endParaRPr>
          </a:p>
        </p:txBody>
      </p:sp>
      <p:sp>
        <p:nvSpPr>
          <p:cNvPr id="22533" name="文本框 22532"/>
          <p:cNvSpPr txBox="1"/>
          <p:nvPr/>
        </p:nvSpPr>
        <p:spPr>
          <a:xfrm>
            <a:off x="1524000" y="4221163"/>
            <a:ext cx="9144000" cy="2553335"/>
          </a:xfrm>
          <a:prstGeom prst="rect">
            <a:avLst/>
          </a:prstGeom>
          <a:noFill/>
          <a:ln w="9525">
            <a:noFill/>
          </a:ln>
        </p:spPr>
        <p:txBody>
          <a:bodyPr anchor="t">
            <a:spAutoFit/>
          </a:bodyPr>
          <a:p>
            <a:r>
              <a:rPr lang="en-US" altLang="zh-CN" sz="4000" dirty="0">
                <a:solidFill>
                  <a:srgbClr val="FF3300"/>
                </a:solidFill>
                <a:latin typeface="Arial" panose="020B0604020202020204" pitchFamily="34" charset="0"/>
                <a:ea typeface="宋体" panose="02010600030101010101" pitchFamily="2" charset="-122"/>
              </a:rPr>
              <a:t>A</a:t>
            </a:r>
            <a:r>
              <a:rPr lang="zh-CN" altLang="en-US" sz="4000" dirty="0">
                <a:solidFill>
                  <a:srgbClr val="FF3300"/>
                </a:solidFill>
                <a:latin typeface="Arial" panose="020B0604020202020204" pitchFamily="34" charset="0"/>
                <a:ea typeface="宋体" panose="02010600030101010101" pitchFamily="2" charset="-122"/>
              </a:rPr>
              <a:t>． 成分残缺， 缺少宾语， 结尾加上“的心理”； </a:t>
            </a:r>
            <a:endParaRPr lang="zh-CN" altLang="en-US" sz="4000" dirty="0">
              <a:solidFill>
                <a:srgbClr val="FF3300"/>
              </a:solidFill>
              <a:latin typeface="Arial" panose="020B0604020202020204" pitchFamily="34" charset="0"/>
              <a:ea typeface="宋体" panose="02010600030101010101" pitchFamily="2" charset="-122"/>
            </a:endParaRPr>
          </a:p>
          <a:p>
            <a:r>
              <a:rPr lang="en-US" altLang="zh-CN" sz="4000" dirty="0">
                <a:solidFill>
                  <a:srgbClr val="FF3300"/>
                </a:solidFill>
                <a:latin typeface="Arial" panose="020B0604020202020204" pitchFamily="34" charset="0"/>
                <a:ea typeface="宋体" panose="02010600030101010101" pitchFamily="2" charset="-122"/>
              </a:rPr>
              <a:t>B</a:t>
            </a:r>
            <a:r>
              <a:rPr lang="zh-CN" altLang="en-US" sz="4000" dirty="0">
                <a:solidFill>
                  <a:srgbClr val="FF3300"/>
                </a:solidFill>
                <a:latin typeface="Arial" panose="020B0604020202020204" pitchFamily="34" charset="0"/>
                <a:ea typeface="宋体" panose="02010600030101010101" pitchFamily="2" charset="-122"/>
              </a:rPr>
              <a:t>． 语序不当， 改成“指出并纠正”； </a:t>
            </a:r>
            <a:endParaRPr lang="zh-CN" altLang="en-US" sz="4000" dirty="0">
              <a:solidFill>
                <a:srgbClr val="FF3300"/>
              </a:solidFill>
              <a:latin typeface="Arial" panose="020B0604020202020204" pitchFamily="34" charset="0"/>
              <a:ea typeface="宋体" panose="02010600030101010101" pitchFamily="2" charset="-122"/>
            </a:endParaRPr>
          </a:p>
          <a:p>
            <a:r>
              <a:rPr lang="en-US" altLang="zh-CN" sz="4000" dirty="0">
                <a:solidFill>
                  <a:srgbClr val="FF3300"/>
                </a:solidFill>
                <a:latin typeface="Arial" panose="020B0604020202020204" pitchFamily="34" charset="0"/>
                <a:ea typeface="宋体" panose="02010600030101010101" pitchFamily="2" charset="-122"/>
              </a:rPr>
              <a:t>C</a:t>
            </a:r>
            <a:r>
              <a:rPr lang="zh-CN" altLang="en-US" sz="4000" dirty="0">
                <a:solidFill>
                  <a:srgbClr val="FF3300"/>
                </a:solidFill>
                <a:latin typeface="Arial" panose="020B0604020202020204" pitchFamily="34" charset="0"/>
                <a:ea typeface="宋体" panose="02010600030101010101" pitchFamily="2" charset="-122"/>
              </a:rPr>
              <a:t>． 语义错误。 删去“不”。</a:t>
            </a:r>
            <a:endParaRPr lang="zh-CN" altLang="en-US" sz="40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ppt_x"/>
                                          </p:val>
                                        </p:tav>
                                        <p:tav tm="100000">
                                          <p:val>
                                            <p:strVal val="#ppt_x"/>
                                          </p:val>
                                        </p:tav>
                                      </p:tavLst>
                                    </p:anim>
                                    <p:anim calcmode="lin" valueType="num">
                                      <p:cBhvr additive="base">
                                        <p:cTn id="14"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文本占位符 21506"/>
          <p:cNvSpPr>
            <a:spLocks noGrp="1"/>
          </p:cNvSpPr>
          <p:nvPr>
            <p:ph idx="1"/>
          </p:nvPr>
        </p:nvSpPr>
        <p:spPr>
          <a:xfrm>
            <a:off x="1524000" y="333375"/>
            <a:ext cx="9144000" cy="4525963"/>
          </a:xfrm>
        </p:spPr>
        <p:txBody>
          <a:bodyPr anchor="t"/>
          <a:p>
            <a:pPr>
              <a:lnSpc>
                <a:spcPct val="80000"/>
              </a:lnSpc>
              <a:buNone/>
            </a:pPr>
            <a:r>
              <a:rPr lang="en-US" altLang="zh-CN" dirty="0"/>
              <a:t>20</a:t>
            </a:r>
            <a:r>
              <a:rPr lang="zh-CN" altLang="en-US" dirty="0"/>
              <a:t>下列对病句的修改不正确的一项是（ ）</a:t>
            </a:r>
            <a:endParaRPr lang="zh-CN" altLang="en-US" dirty="0"/>
          </a:p>
          <a:p>
            <a:pPr>
              <a:lnSpc>
                <a:spcPct val="80000"/>
              </a:lnSpc>
              <a:buNone/>
            </a:pPr>
            <a:r>
              <a:rPr lang="en-US" altLang="zh-CN" dirty="0"/>
              <a:t>A</a:t>
            </a:r>
            <a:r>
              <a:rPr lang="zh-CN" altLang="en-US" dirty="0"/>
              <a:t>． 最近发生在马里北部加奥地区联合国维和人员营地的恐怖袭击事件， 激起了全世界人民的无比愤怒和谴责。 （删去“和谴责” ）</a:t>
            </a:r>
            <a:endParaRPr lang="zh-CN" altLang="en-US" dirty="0"/>
          </a:p>
          <a:p>
            <a:pPr>
              <a:lnSpc>
                <a:spcPct val="80000"/>
              </a:lnSpc>
              <a:buNone/>
            </a:pPr>
            <a:r>
              <a:rPr lang="en-US" altLang="zh-CN" dirty="0"/>
              <a:t>B</a:t>
            </a:r>
            <a:r>
              <a:rPr lang="zh-CN" altLang="en-US" dirty="0"/>
              <a:t>． 只要聊起时事要闻， 王林经常充当“主播” ， 原来他每天都看中央 </a:t>
            </a:r>
            <a:r>
              <a:rPr lang="en-US" altLang="zh-CN" dirty="0"/>
              <a:t>13 </a:t>
            </a:r>
            <a:r>
              <a:rPr lang="zh-CN" altLang="en-US" dirty="0"/>
              <a:t>台的“新闻</a:t>
            </a:r>
            <a:r>
              <a:rPr lang="en-US" altLang="zh-CN" dirty="0"/>
              <a:t>24 </a:t>
            </a:r>
            <a:r>
              <a:rPr lang="zh-CN" altLang="en-US" dirty="0"/>
              <a:t>小时” ， 难怪对时事这么熟悉。（将“原来” 改为“因为” ）</a:t>
            </a:r>
            <a:endParaRPr lang="zh-CN" altLang="en-US" dirty="0"/>
          </a:p>
          <a:p>
            <a:pPr>
              <a:lnSpc>
                <a:spcPct val="80000"/>
              </a:lnSpc>
              <a:buNone/>
            </a:pPr>
            <a:r>
              <a:rPr lang="en-US" altLang="zh-CN" dirty="0"/>
              <a:t>C</a:t>
            </a:r>
            <a:r>
              <a:rPr lang="zh-CN" altLang="en-US" dirty="0"/>
              <a:t>． 每个人的成长和发展， 需要个人的努力， 也需要他人的帮助， 离不开家庭小环境，也离不开社会大环境。 （删去“和发展” ）</a:t>
            </a:r>
            <a:endParaRPr lang="zh-CN" altLang="en-US" dirty="0"/>
          </a:p>
          <a:p>
            <a:pPr>
              <a:lnSpc>
                <a:spcPct val="80000"/>
              </a:lnSpc>
            </a:pPr>
            <a:r>
              <a:rPr lang="en-US" altLang="zh-CN" dirty="0"/>
              <a:t>D</a:t>
            </a:r>
            <a:r>
              <a:rPr lang="zh-CN" altLang="en-US" dirty="0"/>
              <a:t>． 凭借</a:t>
            </a:r>
            <a:r>
              <a:rPr lang="en-US" altLang="zh-CN" dirty="0"/>
              <a:t>《</a:t>
            </a:r>
            <a:r>
              <a:rPr lang="zh-CN" altLang="en-US" dirty="0"/>
              <a:t>太阳的后裔</a:t>
            </a:r>
            <a:r>
              <a:rPr lang="en-US" altLang="zh-CN" dirty="0"/>
              <a:t>》 </a:t>
            </a:r>
            <a:r>
              <a:rPr lang="zh-CN" altLang="en-US" dirty="0"/>
              <a:t>爆红的男神宋仲基在与广州粉丝的见面会上表示， 会不会再来广州， 关键看广州影迷欢迎。 （在“欢迎” 前加“是否” ）</a:t>
            </a:r>
            <a:endParaRPr lang="zh-CN" altLang="en-US" dirty="0"/>
          </a:p>
        </p:txBody>
      </p:sp>
      <p:sp>
        <p:nvSpPr>
          <p:cNvPr id="21508" name="文本框 21507"/>
          <p:cNvSpPr txBox="1"/>
          <p:nvPr/>
        </p:nvSpPr>
        <p:spPr>
          <a:xfrm>
            <a:off x="1847850" y="6165850"/>
            <a:ext cx="7848600" cy="1938020"/>
          </a:xfrm>
          <a:prstGeom prst="rect">
            <a:avLst/>
          </a:prstGeom>
          <a:noFill/>
          <a:ln w="9525">
            <a:noFill/>
          </a:ln>
        </p:spPr>
        <p:txBody>
          <a:bodyPr anchor="t">
            <a:spAutoFit/>
          </a:bodyPr>
          <a:p>
            <a:r>
              <a:rPr lang="en-US" altLang="zh-CN" sz="4000" dirty="0">
                <a:latin typeface="Arial" panose="020B0604020202020204" pitchFamily="34" charset="0"/>
                <a:ea typeface="宋体" panose="02010600030101010101" pitchFamily="2" charset="-122"/>
              </a:rPr>
              <a:t> </a:t>
            </a:r>
            <a:r>
              <a:rPr lang="en-US" altLang="zh-CN" sz="4000" dirty="0">
                <a:solidFill>
                  <a:srgbClr val="FF3300"/>
                </a:solidFill>
                <a:latin typeface="Arial" panose="020B0604020202020204" pitchFamily="34" charset="0"/>
                <a:ea typeface="宋体" panose="02010600030101010101" pitchFamily="2" charset="-122"/>
              </a:rPr>
              <a:t>B </a:t>
            </a:r>
            <a:r>
              <a:rPr lang="zh-CN" altLang="en-US" sz="4000" dirty="0">
                <a:solidFill>
                  <a:srgbClr val="FF3300"/>
                </a:solidFill>
                <a:latin typeface="Arial" panose="020B0604020202020204" pitchFamily="34" charset="0"/>
                <a:ea typeface="宋体" panose="02010600030101010101" pitchFamily="2" charset="-122"/>
              </a:rPr>
              <a:t>句“原来” 没有错误。</a:t>
            </a:r>
            <a:endParaRPr lang="zh-CN" altLang="en-US" sz="4000" dirty="0">
              <a:solidFill>
                <a:srgbClr val="FF3300"/>
              </a:solidFill>
              <a:latin typeface="Arial" panose="020B0604020202020204" pitchFamily="34" charset="0"/>
              <a:ea typeface="宋体" panose="02010600030101010101" pitchFamily="2" charset="-122"/>
            </a:endParaRPr>
          </a:p>
          <a:p>
            <a:endParaRPr lang="zh-CN" altLang="en-US" sz="4000" dirty="0">
              <a:solidFill>
                <a:srgbClr val="FF3300"/>
              </a:solidFill>
              <a:latin typeface="Arial" panose="020B0604020202020204" pitchFamily="34" charset="0"/>
              <a:ea typeface="宋体" panose="02010600030101010101" pitchFamily="2" charset="-122"/>
            </a:endParaRPr>
          </a:p>
          <a:p>
            <a:endParaRPr lang="zh-CN" altLang="en-US" sz="4000" dirty="0">
              <a:latin typeface="Arial" panose="020B0604020202020204" pitchFamily="34" charset="0"/>
              <a:ea typeface="宋体" panose="02010600030101010101" pitchFamily="2" charset="-122"/>
            </a:endParaRPr>
          </a:p>
        </p:txBody>
      </p:sp>
      <p:sp>
        <p:nvSpPr>
          <p:cNvPr id="21509" name="文本框 21508"/>
          <p:cNvSpPr txBox="1"/>
          <p:nvPr/>
        </p:nvSpPr>
        <p:spPr>
          <a:xfrm>
            <a:off x="7464425" y="188913"/>
            <a:ext cx="2872740" cy="1198880"/>
          </a:xfrm>
          <a:prstGeom prst="rect">
            <a:avLst/>
          </a:prstGeom>
          <a:noFill/>
          <a:ln w="9525">
            <a:noFill/>
          </a:ln>
        </p:spPr>
        <p:txBody>
          <a:bodyPr wrap="none" anchor="t">
            <a:spAutoFit/>
          </a:bodyPr>
          <a:p>
            <a:pPr>
              <a:lnSpc>
                <a:spcPct val="80000"/>
              </a:lnSpc>
              <a:spcBef>
                <a:spcPct val="20000"/>
              </a:spcBef>
              <a:buChar char="•"/>
            </a:pPr>
            <a:r>
              <a:rPr lang="zh-CN" altLang="en-US" sz="4000" dirty="0">
                <a:solidFill>
                  <a:srgbClr val="FF3300"/>
                </a:solidFill>
                <a:latin typeface="Arial" panose="020B0604020202020204" pitchFamily="34" charset="0"/>
                <a:ea typeface="宋体" panose="02010600030101010101" pitchFamily="2" charset="-122"/>
              </a:rPr>
              <a:t>【答案</a:t>
            </a:r>
            <a:r>
              <a:rPr lang="zh-CN" altLang="en-US" sz="4000">
                <a:solidFill>
                  <a:srgbClr val="FF3300"/>
                </a:solidFill>
                <a:latin typeface="Arial" panose="020B0604020202020204" pitchFamily="34" charset="0"/>
                <a:ea typeface="宋体" panose="02010600030101010101" pitchFamily="2" charset="-122"/>
              </a:rPr>
              <a:t>】 </a:t>
            </a:r>
            <a:r>
              <a:rPr lang="en-US" altLang="zh-CN" sz="4000">
                <a:solidFill>
                  <a:srgbClr val="FF3300"/>
                </a:solidFill>
                <a:latin typeface="Arial" panose="020B0604020202020204" pitchFamily="34" charset="0"/>
                <a:ea typeface="宋体" panose="02010600030101010101" pitchFamily="2" charset="-122"/>
              </a:rPr>
              <a:t>B</a:t>
            </a:r>
            <a:endParaRPr lang="en-US" altLang="zh-CN" sz="4000">
              <a:solidFill>
                <a:srgbClr val="FF3300"/>
              </a:solidFill>
              <a:latin typeface="Arial" panose="020B0604020202020204" pitchFamily="34" charset="0"/>
              <a:ea typeface="宋体" panose="02010600030101010101" pitchFamily="2" charset="-122"/>
            </a:endParaRPr>
          </a:p>
          <a:p>
            <a:endParaRPr lang="en-US" altLang="zh-CN" sz="40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9"/>
                                        </p:tgtEl>
                                        <p:attrNameLst>
                                          <p:attrName>style.visibility</p:attrName>
                                        </p:attrNameLst>
                                      </p:cBhvr>
                                      <p:to>
                                        <p:strVal val="visible"/>
                                      </p:to>
                                    </p:set>
                                    <p:anim calcmode="lin" valueType="num">
                                      <p:cBhvr additive="base">
                                        <p:cTn id="7" dur="500" fill="hold"/>
                                        <p:tgtEl>
                                          <p:spTgt spid="21509"/>
                                        </p:tgtEl>
                                        <p:attrNameLst>
                                          <p:attrName>ppt_x</p:attrName>
                                        </p:attrNameLst>
                                      </p:cBhvr>
                                      <p:tavLst>
                                        <p:tav tm="0">
                                          <p:val>
                                            <p:strVal val="#ppt_x"/>
                                          </p:val>
                                        </p:tav>
                                        <p:tav tm="100000">
                                          <p:val>
                                            <p:strVal val="#ppt_x"/>
                                          </p:val>
                                        </p:tav>
                                      </p:tavLst>
                                    </p:anim>
                                    <p:anim calcmode="lin" valueType="num">
                                      <p:cBhvr additive="base">
                                        <p:cTn id="8"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8">
                                            <p:txEl>
                                              <p:charRg st="0" end="15"/>
                                            </p:txEl>
                                          </p:spTgt>
                                        </p:tgtEl>
                                        <p:attrNameLst>
                                          <p:attrName>style.visibility</p:attrName>
                                        </p:attrNameLst>
                                      </p:cBhvr>
                                      <p:to>
                                        <p:strVal val="visible"/>
                                      </p:to>
                                    </p:set>
                                    <p:anim calcmode="lin" valueType="num">
                                      <p:cBhvr additive="base">
                                        <p:cTn id="13" dur="500" fill="hold"/>
                                        <p:tgtEl>
                                          <p:spTgt spid="21508">
                                            <p:txEl>
                                              <p:charRg st="0" end="1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8">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文本占位符 25602"/>
          <p:cNvSpPr>
            <a:spLocks noGrp="1"/>
          </p:cNvSpPr>
          <p:nvPr>
            <p:ph idx="1"/>
          </p:nvPr>
        </p:nvSpPr>
        <p:spPr>
          <a:xfrm>
            <a:off x="1524000" y="188913"/>
            <a:ext cx="9144000" cy="5327650"/>
          </a:xfrm>
        </p:spPr>
        <p:txBody>
          <a:bodyPr anchor="t"/>
          <a:p>
            <a:pPr>
              <a:lnSpc>
                <a:spcPct val="80000"/>
              </a:lnSpc>
              <a:buNone/>
            </a:pPr>
            <a:r>
              <a:rPr lang="en-US" altLang="zh-CN"/>
              <a:t> 21</a:t>
            </a:r>
            <a:r>
              <a:rPr lang="zh-CN" altLang="en-US" sz="2800" dirty="0"/>
              <a:t>下列各句中， 没有语病的一项是（ ）</a:t>
            </a:r>
            <a:endParaRPr lang="zh-CN" altLang="en-US" sz="2800" dirty="0"/>
          </a:p>
          <a:p>
            <a:pPr>
              <a:lnSpc>
                <a:spcPct val="80000"/>
              </a:lnSpc>
              <a:buNone/>
            </a:pPr>
            <a:r>
              <a:rPr lang="en-US" altLang="zh-CN" sz="2800" dirty="0"/>
              <a:t>A</a:t>
            </a:r>
            <a:r>
              <a:rPr lang="zh-CN" altLang="en-US" sz="2800" dirty="0"/>
              <a:t>． 孟非是近年来深受观众喜爱的电视节目主持人， 他常常妙语连珠， 拥有广泛的支持者， 有很高的收视率。</a:t>
            </a:r>
            <a:endParaRPr lang="zh-CN" altLang="en-US" sz="2800" dirty="0"/>
          </a:p>
          <a:p>
            <a:pPr>
              <a:lnSpc>
                <a:spcPct val="80000"/>
              </a:lnSpc>
              <a:buNone/>
            </a:pPr>
            <a:r>
              <a:rPr lang="en-US" altLang="zh-CN" sz="2800" dirty="0"/>
              <a:t>B</a:t>
            </a:r>
            <a:r>
              <a:rPr lang="zh-CN" altLang="en-US" sz="2800" dirty="0"/>
              <a:t>． 为了提高同学们的语文素养， 我校团委积极开展“读经典作品， 建书香校园” 。</a:t>
            </a:r>
            <a:endParaRPr lang="zh-CN" altLang="en-US" sz="2800" dirty="0"/>
          </a:p>
          <a:p>
            <a:pPr>
              <a:lnSpc>
                <a:spcPct val="80000"/>
              </a:lnSpc>
              <a:buNone/>
            </a:pPr>
            <a:r>
              <a:rPr lang="en-US" altLang="zh-CN" sz="2800" dirty="0"/>
              <a:t>C</a:t>
            </a:r>
            <a:r>
              <a:rPr lang="zh-CN" altLang="en-US" sz="2800" dirty="0"/>
              <a:t>． 盛夏， 龙虾成了食客们的首选。 请记住， 吃龙虾切忌同时服用维生素 </a:t>
            </a:r>
            <a:r>
              <a:rPr lang="en-US" altLang="zh-CN" sz="2800" dirty="0"/>
              <a:t>C</a:t>
            </a:r>
            <a:r>
              <a:rPr lang="zh-CN" altLang="en-US" sz="2800" dirty="0"/>
              <a:t>。</a:t>
            </a:r>
            <a:endParaRPr lang="zh-CN" altLang="en-US" sz="2800" dirty="0"/>
          </a:p>
          <a:p>
            <a:pPr>
              <a:lnSpc>
                <a:spcPct val="80000"/>
              </a:lnSpc>
              <a:buNone/>
            </a:pPr>
            <a:r>
              <a:rPr lang="en-US" altLang="zh-CN" sz="2800" dirty="0"/>
              <a:t>D</a:t>
            </a:r>
            <a:r>
              <a:rPr lang="zh-CN" altLang="en-US" sz="2800" dirty="0"/>
              <a:t>． “五四” 的火炬传到了当代青年的手中。 如何点燃和照亮自己的青春， 是每个当代青年都要思考和面对的问题。</a:t>
            </a:r>
            <a:endParaRPr lang="zh-CN" altLang="en-US" sz="2800" dirty="0"/>
          </a:p>
          <a:p>
            <a:pPr>
              <a:lnSpc>
                <a:spcPct val="80000"/>
              </a:lnSpc>
              <a:buNone/>
            </a:pPr>
            <a:r>
              <a:rPr lang="zh-CN" altLang="en-US" sz="2800" dirty="0"/>
              <a:t> </a:t>
            </a:r>
            <a:endParaRPr lang="zh-CN" altLang="en-US" sz="2800" dirty="0"/>
          </a:p>
        </p:txBody>
      </p:sp>
      <p:sp>
        <p:nvSpPr>
          <p:cNvPr id="25604" name="文本框 25603"/>
          <p:cNvSpPr txBox="1"/>
          <p:nvPr/>
        </p:nvSpPr>
        <p:spPr>
          <a:xfrm>
            <a:off x="1524000" y="4437063"/>
            <a:ext cx="9144000" cy="4030980"/>
          </a:xfrm>
          <a:prstGeom prst="rect">
            <a:avLst/>
          </a:prstGeom>
          <a:noFill/>
          <a:ln w="9525">
            <a:noFill/>
          </a:ln>
        </p:spPr>
        <p:txBody>
          <a:bodyPr anchor="t">
            <a:spAutoFit/>
          </a:bodyPr>
          <a:p>
            <a:r>
              <a:rPr lang="en-US" altLang="zh-CN" sz="3200" dirty="0">
                <a:solidFill>
                  <a:srgbClr val="FF3300"/>
                </a:solidFill>
                <a:latin typeface="Arial" panose="020B0604020202020204" pitchFamily="34" charset="0"/>
                <a:ea typeface="宋体" panose="02010600030101010101" pitchFamily="2" charset="-122"/>
              </a:rPr>
              <a:t>A</a:t>
            </a:r>
            <a:r>
              <a:rPr lang="zh-CN" altLang="en-US" sz="3200" dirty="0">
                <a:solidFill>
                  <a:srgbClr val="FF3300"/>
                </a:solidFill>
                <a:latin typeface="Arial" panose="020B0604020202020204" pitchFamily="34" charset="0"/>
                <a:ea typeface="宋体" panose="02010600030101010101" pitchFamily="2" charset="-122"/>
              </a:rPr>
              <a:t>． 搭配不当，“有很高的收视率” 的主语不是“孟非”， 而是“他主持的节目”。 </a:t>
            </a:r>
            <a:r>
              <a:rPr lang="en-US" altLang="zh-CN" sz="3200" dirty="0">
                <a:solidFill>
                  <a:srgbClr val="FF3300"/>
                </a:solidFill>
                <a:latin typeface="Arial" panose="020B0604020202020204" pitchFamily="34" charset="0"/>
                <a:ea typeface="宋体" panose="02010600030101010101" pitchFamily="2" charset="-122"/>
              </a:rPr>
              <a:t>B</a:t>
            </a:r>
            <a:r>
              <a:rPr lang="zh-CN" altLang="en-US" sz="3200" dirty="0">
                <a:solidFill>
                  <a:srgbClr val="FF3300"/>
                </a:solidFill>
                <a:latin typeface="Arial" panose="020B0604020202020204" pitchFamily="34" charset="0"/>
                <a:ea typeface="宋体" panose="02010600030101010101" pitchFamily="2" charset="-122"/>
              </a:rPr>
              <a:t>． 成分残缺， 缺少宾语， 结尾加上“的活动”；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 语序不当， 先“面对” 才“思考”， 改为“面对和思考的问题”。</a:t>
            </a:r>
            <a:endParaRPr lang="zh-CN" altLang="en-US" sz="3200" dirty="0">
              <a:solidFill>
                <a:srgbClr val="FF3300"/>
              </a:solidFill>
              <a:latin typeface="Arial" panose="020B0604020202020204" pitchFamily="34" charset="0"/>
              <a:ea typeface="宋体" panose="02010600030101010101" pitchFamily="2" charset="-122"/>
            </a:endParaRPr>
          </a:p>
          <a:p>
            <a:endParaRPr lang="zh-CN" altLang="en-US" sz="3200" dirty="0">
              <a:solidFill>
                <a:srgbClr val="FF3300"/>
              </a:solidFill>
              <a:latin typeface="Arial" panose="020B0604020202020204" pitchFamily="34" charset="0"/>
              <a:ea typeface="宋体" panose="02010600030101010101" pitchFamily="2" charset="-122"/>
            </a:endParaRPr>
          </a:p>
          <a:p>
            <a:endParaRPr lang="zh-CN" altLang="en-US" sz="3200" dirty="0">
              <a:solidFill>
                <a:srgbClr val="FF3300"/>
              </a:solidFill>
              <a:latin typeface="Arial" panose="020B0604020202020204" pitchFamily="34" charset="0"/>
              <a:ea typeface="宋体" panose="02010600030101010101" pitchFamily="2" charset="-122"/>
            </a:endParaRPr>
          </a:p>
          <a:p>
            <a:endParaRPr lang="zh-CN" altLang="en-US" sz="3200" dirty="0">
              <a:latin typeface="Arial" panose="020B0604020202020204" pitchFamily="34" charset="0"/>
              <a:ea typeface="宋体" panose="02010600030101010101" pitchFamily="2" charset="-122"/>
            </a:endParaRPr>
          </a:p>
        </p:txBody>
      </p:sp>
      <p:sp>
        <p:nvSpPr>
          <p:cNvPr id="25605" name="文本框 25604"/>
          <p:cNvSpPr txBox="1"/>
          <p:nvPr/>
        </p:nvSpPr>
        <p:spPr>
          <a:xfrm>
            <a:off x="7896225" y="260350"/>
            <a:ext cx="2771775" cy="1365250"/>
          </a:xfrm>
          <a:prstGeom prst="rect">
            <a:avLst/>
          </a:prstGeom>
          <a:noFill/>
          <a:ln w="9525">
            <a:noFill/>
          </a:ln>
        </p:spPr>
        <p:txBody>
          <a:bodyPr anchor="t">
            <a:spAutoFit/>
          </a:bodyPr>
          <a:p>
            <a:pPr>
              <a:lnSpc>
                <a:spcPct val="80000"/>
              </a:lnSpc>
              <a:spcBef>
                <a:spcPct val="20000"/>
              </a:spcBef>
            </a:pPr>
            <a:r>
              <a:rPr lang="zh-CN" altLang="en-US" sz="3600" dirty="0">
                <a:solidFill>
                  <a:srgbClr val="FF3300"/>
                </a:solidFill>
                <a:latin typeface="Arial" panose="020B0604020202020204" pitchFamily="34" charset="0"/>
                <a:ea typeface="宋体" panose="02010600030101010101" pitchFamily="2" charset="-122"/>
              </a:rPr>
              <a:t>【答案</a:t>
            </a:r>
            <a:r>
              <a:rPr lang="zh-CN" altLang="en-US" sz="3600">
                <a:solidFill>
                  <a:srgbClr val="FF3300"/>
                </a:solidFill>
                <a:latin typeface="Arial" panose="020B0604020202020204" pitchFamily="34" charset="0"/>
                <a:ea typeface="宋体" panose="02010600030101010101" pitchFamily="2" charset="-122"/>
              </a:rPr>
              <a:t>】 </a:t>
            </a:r>
            <a:r>
              <a:rPr lang="en-US" altLang="zh-CN" sz="3600">
                <a:solidFill>
                  <a:srgbClr val="FF3300"/>
                </a:solidFill>
                <a:latin typeface="Arial" panose="020B0604020202020204" pitchFamily="34" charset="0"/>
                <a:ea typeface="宋体" panose="02010600030101010101" pitchFamily="2" charset="-122"/>
              </a:rPr>
              <a:t>C</a:t>
            </a:r>
            <a:endParaRPr lang="en-US" altLang="zh-CN" sz="36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6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additive="base">
                                        <p:cTn id="7" dur="500" fill="hold"/>
                                        <p:tgtEl>
                                          <p:spTgt spid="25605"/>
                                        </p:tgtEl>
                                        <p:attrNameLst>
                                          <p:attrName>ppt_x</p:attrName>
                                        </p:attrNameLst>
                                      </p:cBhvr>
                                      <p:tavLst>
                                        <p:tav tm="0">
                                          <p:val>
                                            <p:strVal val="#ppt_x"/>
                                          </p:val>
                                        </p:tav>
                                        <p:tav tm="100000">
                                          <p:val>
                                            <p:strVal val="#ppt_x"/>
                                          </p:val>
                                        </p:tav>
                                      </p:tavLst>
                                    </p:anim>
                                    <p:anim calcmode="lin" valueType="num">
                                      <p:cBhvr additive="base">
                                        <p:cTn id="8"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4">
                                            <p:txEl>
                                              <p:charRg st="0" end="103"/>
                                            </p:txEl>
                                          </p:spTgt>
                                        </p:tgtEl>
                                        <p:attrNameLst>
                                          <p:attrName>style.visibility</p:attrName>
                                        </p:attrNameLst>
                                      </p:cBhvr>
                                      <p:to>
                                        <p:strVal val="visible"/>
                                      </p:to>
                                    </p:set>
                                    <p:anim calcmode="lin" valueType="num">
                                      <p:cBhvr additive="base">
                                        <p:cTn id="13" dur="500" fill="hold"/>
                                        <p:tgtEl>
                                          <p:spTgt spid="25604">
                                            <p:txEl>
                                              <p:charRg st="0" end="10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4">
                                            <p:txEl>
                                              <p:charRg st="0" end="10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p:cNvSpPr>
          <p:nvPr>
            <p:ph type="title"/>
          </p:nvPr>
        </p:nvSpPr>
        <p:spPr>
          <a:xfrm>
            <a:off x="1524000" y="4724400"/>
            <a:ext cx="9144000" cy="2276475"/>
          </a:xfrm>
        </p:spPr>
        <p:txBody>
          <a:bodyPr anchor="ctr"/>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0" i="0" u="none" strike="noStrike" kern="1200" cap="none" spc="0" normalizeH="0" baseline="0" noProof="1" dirty="0">
                <a:solidFill>
                  <a:srgbClr val="FF3300"/>
                </a:solidFill>
                <a:uFillTx/>
                <a:latin typeface="+mj-lt"/>
                <a:ea typeface="+mj-ea"/>
                <a:cs typeface="+mj-cs"/>
              </a:rPr>
              <a:t>A</a:t>
            </a:r>
            <a:r>
              <a:rPr kumimoji="0" lang="zh-CN" altLang="en-US" sz="3200" b="0" i="0" u="none" strike="noStrike" kern="1200" cap="none" spc="0" normalizeH="0" baseline="0" noProof="1" dirty="0">
                <a:solidFill>
                  <a:srgbClr val="FF3300"/>
                </a:solidFill>
                <a:uFillTx/>
                <a:latin typeface="+mj-lt"/>
                <a:ea typeface="+mj-ea"/>
                <a:cs typeface="+mj-cs"/>
              </a:rPr>
              <a:t>． 语义重复， 删去“其原因” 或者“造成的”； </a:t>
            </a:r>
            <a:r>
              <a:rPr kumimoji="0" lang="en-US" altLang="zh-CN" sz="3200" b="0" i="0" u="none" strike="noStrike" kern="1200" cap="none" spc="0" normalizeH="0" baseline="0" noProof="1" dirty="0">
                <a:solidFill>
                  <a:srgbClr val="FF3300"/>
                </a:solidFill>
                <a:uFillTx/>
                <a:latin typeface="+mj-lt"/>
                <a:ea typeface="+mj-ea"/>
                <a:cs typeface="+mj-cs"/>
              </a:rPr>
              <a:t>B</a:t>
            </a:r>
            <a:r>
              <a:rPr kumimoji="0" lang="zh-CN" altLang="en-US" sz="3200" b="0" i="0" u="none" strike="noStrike" kern="1200" cap="none" spc="0" normalizeH="0" baseline="0" noProof="1" dirty="0">
                <a:solidFill>
                  <a:srgbClr val="FF3300"/>
                </a:solidFill>
                <a:uFillTx/>
                <a:latin typeface="+mj-lt"/>
                <a:ea typeface="+mj-ea"/>
                <a:cs typeface="+mj-cs"/>
              </a:rPr>
              <a:t>． 成分残缺， 缺少宾语， 结尾加上“的称号”； </a:t>
            </a:r>
            <a:r>
              <a:rPr kumimoji="0" lang="en-US" altLang="zh-CN" sz="3200" b="0" i="0" u="none" strike="noStrike" kern="1200" cap="none" spc="0" normalizeH="0" baseline="0" noProof="1" dirty="0">
                <a:solidFill>
                  <a:srgbClr val="FF3300"/>
                </a:solidFill>
                <a:uFillTx/>
                <a:latin typeface="+mj-lt"/>
                <a:ea typeface="+mj-ea"/>
                <a:cs typeface="+mj-cs"/>
              </a:rPr>
              <a:t>D</a:t>
            </a:r>
            <a:r>
              <a:rPr kumimoji="0" lang="zh-CN" altLang="en-US" sz="3200" b="0" i="0" u="none" strike="noStrike" kern="1200" cap="none" spc="0" normalizeH="0" baseline="0" noProof="1" dirty="0">
                <a:solidFill>
                  <a:srgbClr val="FF3300"/>
                </a:solidFill>
                <a:uFillTx/>
                <a:latin typeface="+mj-lt"/>
                <a:ea typeface="+mj-ea"/>
                <a:cs typeface="+mj-cs"/>
              </a:rPr>
              <a:t>． 动宾搭配不当，“新思路” 改为“新蓝图” 或者“描绘了一幅” 改成“构想了一条”。</a:t>
            </a:r>
            <a:endParaRPr kumimoji="0" lang="zh-CN" altLang="en-US" sz="3200" b="0" i="0" u="none" strike="noStrike" kern="1200" cap="none" spc="0" normalizeH="0" baseline="0" noProof="1" dirty="0">
              <a:solidFill>
                <a:srgbClr val="FF3300"/>
              </a:solidFill>
              <a:uFillTx/>
              <a:latin typeface="+mj-lt"/>
              <a:ea typeface="+mj-ea"/>
              <a:cs typeface="+mj-cs"/>
            </a:endParaRPr>
          </a:p>
        </p:txBody>
      </p:sp>
      <p:sp>
        <p:nvSpPr>
          <p:cNvPr id="47106" name="文本占位符 26626"/>
          <p:cNvSpPr>
            <a:spLocks noGrp="1"/>
          </p:cNvSpPr>
          <p:nvPr>
            <p:ph idx="1"/>
          </p:nvPr>
        </p:nvSpPr>
        <p:spPr>
          <a:xfrm>
            <a:off x="1524000" y="0"/>
            <a:ext cx="9144000" cy="4525963"/>
          </a:xfrm>
        </p:spPr>
        <p:txBody>
          <a:bodyPr anchor="t"/>
          <a:p>
            <a:pPr>
              <a:lnSpc>
                <a:spcPct val="80000"/>
              </a:lnSpc>
              <a:buNone/>
            </a:pPr>
            <a:r>
              <a:rPr lang="en-US" altLang="zh-CN" dirty="0"/>
              <a:t>22</a:t>
            </a:r>
            <a:r>
              <a:rPr lang="zh-CN" altLang="en-US" dirty="0"/>
              <a:t>下列各句中， 没有语病的一项是</a:t>
            </a:r>
            <a:endParaRPr lang="zh-CN" altLang="en-US" dirty="0"/>
          </a:p>
          <a:p>
            <a:pPr>
              <a:lnSpc>
                <a:spcPct val="80000"/>
              </a:lnSpc>
              <a:buNone/>
            </a:pPr>
            <a:r>
              <a:rPr lang="en-US" altLang="zh-CN" dirty="0"/>
              <a:t>A</a:t>
            </a:r>
            <a:r>
              <a:rPr lang="zh-CN" altLang="en-US" dirty="0"/>
              <a:t>． 骑在“女红军” 塑像头上拍照， 此类不文明的旅游现象屡禁不止， 其原因是缺乏个人修养造成的。</a:t>
            </a:r>
            <a:endParaRPr lang="zh-CN" altLang="en-US" dirty="0"/>
          </a:p>
          <a:p>
            <a:pPr>
              <a:lnSpc>
                <a:spcPct val="80000"/>
              </a:lnSpc>
              <a:buNone/>
            </a:pPr>
            <a:r>
              <a:rPr lang="en-US" altLang="zh-CN" dirty="0"/>
              <a:t>B</a:t>
            </a:r>
            <a:r>
              <a:rPr lang="zh-CN" altLang="en-US" dirty="0"/>
              <a:t>． </a:t>
            </a:r>
            <a:r>
              <a:rPr lang="en-US" altLang="zh-CN" dirty="0"/>
              <a:t>5 </a:t>
            </a:r>
            <a:r>
              <a:rPr lang="zh-CN" altLang="en-US" dirty="0"/>
              <a:t>月 </a:t>
            </a:r>
            <a:r>
              <a:rPr lang="en-US" altLang="zh-CN" dirty="0"/>
              <a:t>4 </a:t>
            </a:r>
            <a:r>
              <a:rPr lang="zh-CN" altLang="en-US" dirty="0"/>
              <a:t>日， 荆门市电视台记者采访了我校黄博文同学， 并祝贺他荣获“五四好青年”。</a:t>
            </a:r>
            <a:endParaRPr lang="zh-CN" altLang="en-US" dirty="0"/>
          </a:p>
          <a:p>
            <a:pPr>
              <a:lnSpc>
                <a:spcPct val="80000"/>
              </a:lnSpc>
              <a:buNone/>
            </a:pPr>
            <a:r>
              <a:rPr lang="en-US" altLang="zh-CN" dirty="0"/>
              <a:t>C</a:t>
            </a:r>
            <a:r>
              <a:rPr lang="zh-CN" altLang="en-US" dirty="0"/>
              <a:t>． 一个人能否成为真正的读者， 关键在于他的青少年时期是否养成良好的读书习惯。</a:t>
            </a:r>
            <a:endParaRPr lang="zh-CN" altLang="en-US" dirty="0"/>
          </a:p>
          <a:p>
            <a:pPr>
              <a:lnSpc>
                <a:spcPct val="80000"/>
              </a:lnSpc>
              <a:buNone/>
            </a:pPr>
            <a:r>
              <a:rPr lang="en-US" altLang="zh-CN" dirty="0"/>
              <a:t>D</a:t>
            </a:r>
            <a:r>
              <a:rPr lang="zh-CN" altLang="en-US" dirty="0"/>
              <a:t>．“一带一路” 描绘了一幅和平发展、 互利共赢的新思路， 它不仅会给中国企业带来更多的商机， 而且将为世界经济积蓄巨大的能量。</a:t>
            </a:r>
            <a:endParaRPr lang="zh-CN" altLang="en-US" dirty="0"/>
          </a:p>
          <a:p>
            <a:pPr>
              <a:lnSpc>
                <a:spcPct val="80000"/>
              </a:lnSpc>
              <a:buNone/>
            </a:pPr>
            <a:r>
              <a:rPr lang="zh-CN" altLang="en-US" dirty="0"/>
              <a:t> </a:t>
            </a:r>
            <a:endParaRPr lang="zh-CN" altLang="en-US" dirty="0"/>
          </a:p>
        </p:txBody>
      </p:sp>
      <p:sp>
        <p:nvSpPr>
          <p:cNvPr id="26628" name="文本框 26627"/>
          <p:cNvSpPr txBox="1"/>
          <p:nvPr/>
        </p:nvSpPr>
        <p:spPr>
          <a:xfrm>
            <a:off x="7248525" y="0"/>
            <a:ext cx="3097213" cy="1506855"/>
          </a:xfrm>
          <a:prstGeom prst="rect">
            <a:avLst/>
          </a:prstGeom>
          <a:noFill/>
          <a:ln w="9525">
            <a:noFill/>
          </a:ln>
        </p:spPr>
        <p:txBody>
          <a:bodyPr anchor="t">
            <a:spAutoFit/>
          </a:bodyPr>
          <a:p>
            <a:pPr>
              <a:lnSpc>
                <a:spcPct val="80000"/>
              </a:lnSpc>
              <a:spcBef>
                <a:spcPct val="20000"/>
              </a:spcBef>
            </a:pPr>
            <a:r>
              <a:rPr lang="zh-CN" altLang="en-US" sz="4000" dirty="0">
                <a:solidFill>
                  <a:srgbClr val="FF3300"/>
                </a:solidFill>
                <a:latin typeface="Arial" panose="020B0604020202020204" pitchFamily="34" charset="0"/>
                <a:ea typeface="宋体" panose="02010600030101010101" pitchFamily="2" charset="-122"/>
              </a:rPr>
              <a:t>【答案</a:t>
            </a:r>
            <a:r>
              <a:rPr lang="zh-CN" altLang="en-US" sz="4000">
                <a:solidFill>
                  <a:srgbClr val="FF3300"/>
                </a:solidFill>
                <a:latin typeface="Arial" panose="020B0604020202020204" pitchFamily="34" charset="0"/>
                <a:ea typeface="宋体" panose="02010600030101010101" pitchFamily="2" charset="-122"/>
              </a:rPr>
              <a:t>】 </a:t>
            </a:r>
            <a:r>
              <a:rPr lang="en-US" altLang="zh-CN" sz="4000">
                <a:solidFill>
                  <a:srgbClr val="FF3300"/>
                </a:solidFill>
                <a:latin typeface="Arial" panose="020B0604020202020204" pitchFamily="34" charset="0"/>
                <a:ea typeface="宋体" panose="02010600030101010101" pitchFamily="2" charset="-122"/>
              </a:rPr>
              <a:t>C</a:t>
            </a:r>
            <a:endParaRPr lang="en-US" altLang="zh-CN" sz="40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40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6"/>
                                        </p:tgtEl>
                                        <p:attrNameLst>
                                          <p:attrName>style.visibility</p:attrName>
                                        </p:attrNameLst>
                                      </p:cBhvr>
                                      <p:to>
                                        <p:strVal val="visible"/>
                                      </p:to>
                                    </p:set>
                                    <p:anim calcmode="lin" valueType="num">
                                      <p:cBhvr additive="base">
                                        <p:cTn id="13" dur="500" fill="hold"/>
                                        <p:tgtEl>
                                          <p:spTgt spid="26626"/>
                                        </p:tgtEl>
                                        <p:attrNameLst>
                                          <p:attrName>ppt_x</p:attrName>
                                        </p:attrNameLst>
                                      </p:cBhvr>
                                      <p:tavLst>
                                        <p:tav tm="0">
                                          <p:val>
                                            <p:strVal val="#ppt_x"/>
                                          </p:val>
                                        </p:tav>
                                        <p:tav tm="100000">
                                          <p:val>
                                            <p:strVal val="#ppt_x"/>
                                          </p:val>
                                        </p:tav>
                                      </p:tavLst>
                                    </p:anim>
                                    <p:anim calcmode="lin" valueType="num">
                                      <p:cBhvr additive="base">
                                        <p:cTn id="14"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xfrm>
            <a:off x="1524000" y="4724400"/>
            <a:ext cx="9144000" cy="2447925"/>
          </a:xfrm>
        </p:spPr>
        <p:txBody>
          <a:bodyPr anchor="ctr">
            <a:normAutofit fontScale="90000"/>
          </a:bodyPr>
          <a:p>
            <a:pPr marL="0" marR="0" indent="0" algn="l" defTabSz="914400" rtl="0" eaLnBrk="1" fontAlgn="base" latinLnBrk="0" hangingPunct="1">
              <a:lnSpc>
                <a:spcPct val="100000"/>
              </a:lnSpc>
              <a:spcBef>
                <a:spcPct val="0"/>
              </a:spcBef>
              <a:spcAft>
                <a:spcPct val="0"/>
              </a:spcAft>
              <a:buClrTx/>
              <a:buSzTx/>
              <a:buFontTx/>
              <a:buNone/>
            </a:pPr>
            <a:r>
              <a:rPr kumimoji="0" lang="en-US" altLang="zh-CN" sz="3200" b="0" i="0" u="none" strike="noStrike" kern="1200" cap="none" spc="0" normalizeH="0" baseline="0" noProof="1" dirty="0">
                <a:solidFill>
                  <a:srgbClr val="FF3300"/>
                </a:solidFill>
                <a:uFillTx/>
                <a:latin typeface="+mj-lt"/>
                <a:ea typeface="+mj-ea"/>
                <a:cs typeface="+mj-cs"/>
              </a:rPr>
              <a:t>A</a:t>
            </a:r>
            <a:r>
              <a:rPr kumimoji="0" lang="zh-CN" altLang="en-US" sz="3200" b="0" i="0" u="none" strike="noStrike" kern="1200" cap="none" spc="0" normalizeH="0" baseline="0" noProof="1" dirty="0">
                <a:solidFill>
                  <a:srgbClr val="FF3300"/>
                </a:solidFill>
                <a:uFillTx/>
                <a:latin typeface="+mj-lt"/>
                <a:ea typeface="+mj-ea"/>
                <a:cs typeface="+mj-cs"/>
              </a:rPr>
              <a:t>． 语序不当， 应该是“策划与开展” 。 </a:t>
            </a:r>
            <a:r>
              <a:rPr kumimoji="0" lang="en-US" altLang="zh-CN" sz="3200" b="0" i="0" u="none" strike="noStrike" kern="1200" cap="none" spc="0" normalizeH="0" baseline="0" noProof="1" dirty="0">
                <a:solidFill>
                  <a:srgbClr val="FF3300"/>
                </a:solidFill>
                <a:uFillTx/>
                <a:latin typeface="+mj-lt"/>
                <a:ea typeface="+mj-ea"/>
                <a:cs typeface="+mj-cs"/>
              </a:rPr>
              <a:t>B</a:t>
            </a:r>
            <a:r>
              <a:rPr kumimoji="0" lang="zh-CN" altLang="en-US" sz="3200" b="0" i="0" u="none" strike="noStrike" kern="1200" cap="none" spc="0" normalizeH="0" baseline="0" noProof="1" dirty="0">
                <a:solidFill>
                  <a:srgbClr val="FF3300"/>
                </a:solidFill>
                <a:uFillTx/>
                <a:latin typeface="+mj-lt"/>
                <a:ea typeface="+mj-ea"/>
                <a:cs typeface="+mj-cs"/>
              </a:rPr>
              <a:t>． 搭配不当， “空气质量” 不能“不断改进” ， 应该是不断优化。 </a:t>
            </a:r>
            <a:r>
              <a:rPr kumimoji="0" lang="en-US" altLang="zh-CN" sz="3200" b="0" i="0" u="none" strike="noStrike" kern="1200" cap="none" spc="0" normalizeH="0" baseline="0" noProof="1" dirty="0">
                <a:solidFill>
                  <a:srgbClr val="FF3300"/>
                </a:solidFill>
                <a:uFillTx/>
                <a:latin typeface="+mj-lt"/>
                <a:ea typeface="+mj-ea"/>
                <a:cs typeface="+mj-cs"/>
              </a:rPr>
              <a:t>C</a:t>
            </a:r>
            <a:r>
              <a:rPr kumimoji="0" lang="zh-CN" altLang="en-US" sz="3200" b="0" i="0" u="none" strike="noStrike" kern="1200" cap="none" spc="0" normalizeH="0" baseline="0" noProof="1" dirty="0">
                <a:solidFill>
                  <a:srgbClr val="FF3300"/>
                </a:solidFill>
                <a:uFillTx/>
                <a:latin typeface="+mj-lt"/>
                <a:ea typeface="+mj-ea"/>
                <a:cs typeface="+mj-cs"/>
              </a:rPr>
              <a:t>． 成分残缺， 缺少主语， 应该把“当” 去掉。</a:t>
            </a:r>
            <a:br>
              <a:rPr lang="zh-CN" altLang="en-US" sz="4000" dirty="0">
                <a:solidFill>
                  <a:srgbClr val="FF3300"/>
                </a:solidFill>
                <a:uFillTx/>
              </a:rPr>
            </a:br>
            <a:endParaRPr kumimoji="0" lang="zh-CN" altLang="en-US" sz="4000" b="0" i="0" u="none" strike="noStrike" kern="1200" cap="none" spc="0" normalizeH="0" baseline="0" noProof="1" dirty="0">
              <a:solidFill>
                <a:srgbClr val="FF3300"/>
              </a:solidFill>
              <a:uFillTx/>
              <a:latin typeface="+mj-lt"/>
              <a:ea typeface="+mj-ea"/>
              <a:cs typeface="+mj-cs"/>
            </a:endParaRPr>
          </a:p>
        </p:txBody>
      </p:sp>
      <p:sp>
        <p:nvSpPr>
          <p:cNvPr id="48130" name="文本占位符 27650"/>
          <p:cNvSpPr>
            <a:spLocks noGrp="1"/>
          </p:cNvSpPr>
          <p:nvPr>
            <p:ph idx="1"/>
          </p:nvPr>
        </p:nvSpPr>
        <p:spPr>
          <a:xfrm>
            <a:off x="1703388" y="0"/>
            <a:ext cx="8964612" cy="4525963"/>
          </a:xfrm>
        </p:spPr>
        <p:txBody>
          <a:bodyPr anchor="t"/>
          <a:p>
            <a:pPr>
              <a:lnSpc>
                <a:spcPct val="80000"/>
              </a:lnSpc>
              <a:buNone/>
            </a:pPr>
            <a:r>
              <a:rPr lang="en-US" altLang="zh-CN" dirty="0"/>
              <a:t>23</a:t>
            </a:r>
            <a:r>
              <a:rPr lang="zh-CN" altLang="en-US" dirty="0"/>
              <a:t>下列句子没有语病的一项是（ ）</a:t>
            </a:r>
            <a:endParaRPr lang="zh-CN" altLang="en-US" dirty="0"/>
          </a:p>
          <a:p>
            <a:pPr>
              <a:lnSpc>
                <a:spcPct val="80000"/>
              </a:lnSpc>
              <a:buNone/>
            </a:pPr>
            <a:r>
              <a:rPr lang="en-US" altLang="zh-CN" dirty="0"/>
              <a:t>A</a:t>
            </a:r>
            <a:r>
              <a:rPr lang="zh-CN" altLang="en-US" dirty="0"/>
              <a:t>． 我市文明办开展与策划的“经典诵读” 活动， 有利于更多的人了解、 研究国学经典。</a:t>
            </a:r>
            <a:endParaRPr lang="zh-CN" altLang="en-US" dirty="0"/>
          </a:p>
          <a:p>
            <a:pPr>
              <a:lnSpc>
                <a:spcPct val="80000"/>
              </a:lnSpc>
              <a:buNone/>
            </a:pPr>
            <a:r>
              <a:rPr lang="en-US" altLang="zh-CN" dirty="0"/>
              <a:t>B</a:t>
            </a:r>
            <a:r>
              <a:rPr lang="zh-CN" altLang="en-US" dirty="0"/>
              <a:t>． 有数据显示， 随着生态持续优化， 空气质量不断改进， 十堰的蓝天成了常态。</a:t>
            </a:r>
            <a:endParaRPr lang="zh-CN" altLang="en-US" dirty="0"/>
          </a:p>
          <a:p>
            <a:pPr>
              <a:lnSpc>
                <a:spcPct val="80000"/>
              </a:lnSpc>
              <a:buNone/>
            </a:pPr>
            <a:r>
              <a:rPr lang="en-US" altLang="zh-CN" dirty="0"/>
              <a:t>C</a:t>
            </a:r>
            <a:r>
              <a:rPr lang="zh-CN" altLang="en-US" dirty="0"/>
              <a:t>． 当参加“国际青少年网球巡回赛” 的体育明星来到我市， 受到了球迷的热烈欢迎。</a:t>
            </a:r>
            <a:endParaRPr lang="zh-CN" altLang="en-US" dirty="0"/>
          </a:p>
          <a:p>
            <a:pPr>
              <a:lnSpc>
                <a:spcPct val="80000"/>
              </a:lnSpc>
              <a:buNone/>
            </a:pPr>
            <a:r>
              <a:rPr lang="en-US" altLang="zh-CN" dirty="0"/>
              <a:t>D</a:t>
            </a:r>
            <a:r>
              <a:rPr lang="zh-CN" altLang="en-US" dirty="0"/>
              <a:t>． 为积极响应我市“外修生态， 内修人文” 方略， 市五创办、 市环保局联合举行了以“践行文明之约， 共享生态之美” 为主题的大型公益活动。</a:t>
            </a:r>
            <a:endParaRPr lang="zh-CN" altLang="en-US" dirty="0"/>
          </a:p>
          <a:p>
            <a:pPr>
              <a:lnSpc>
                <a:spcPct val="80000"/>
              </a:lnSpc>
              <a:buNone/>
            </a:pPr>
            <a:r>
              <a:rPr lang="zh-CN" altLang="en-US" dirty="0"/>
              <a:t> </a:t>
            </a:r>
            <a:endParaRPr lang="zh-CN" altLang="en-US" dirty="0"/>
          </a:p>
        </p:txBody>
      </p:sp>
      <p:sp>
        <p:nvSpPr>
          <p:cNvPr id="27652" name="文本框 27651"/>
          <p:cNvSpPr txBox="1"/>
          <p:nvPr/>
        </p:nvSpPr>
        <p:spPr>
          <a:xfrm>
            <a:off x="7067550" y="0"/>
            <a:ext cx="3600450" cy="1365250"/>
          </a:xfrm>
          <a:prstGeom prst="rect">
            <a:avLst/>
          </a:prstGeom>
          <a:noFill/>
          <a:ln w="9525">
            <a:noFill/>
          </a:ln>
        </p:spPr>
        <p:txBody>
          <a:bodyPr anchor="t">
            <a:spAutoFit/>
          </a:bodyPr>
          <a:p>
            <a:pPr>
              <a:lnSpc>
                <a:spcPct val="80000"/>
              </a:lnSpc>
              <a:spcBef>
                <a:spcPct val="20000"/>
              </a:spcBef>
              <a:buChar char="•"/>
            </a:pPr>
            <a:r>
              <a:rPr lang="zh-CN" altLang="en-US" sz="3600" dirty="0">
                <a:solidFill>
                  <a:srgbClr val="FF3300"/>
                </a:solidFill>
                <a:latin typeface="Arial" panose="020B0604020202020204" pitchFamily="34" charset="0"/>
                <a:ea typeface="宋体" panose="02010600030101010101" pitchFamily="2" charset="-122"/>
              </a:rPr>
              <a:t>【答案</a:t>
            </a:r>
            <a:r>
              <a:rPr lang="zh-CN" altLang="en-US" sz="3600">
                <a:solidFill>
                  <a:srgbClr val="FF3300"/>
                </a:solidFill>
                <a:latin typeface="Arial" panose="020B0604020202020204" pitchFamily="34" charset="0"/>
                <a:ea typeface="宋体" panose="02010600030101010101" pitchFamily="2" charset="-122"/>
              </a:rPr>
              <a:t>】 </a:t>
            </a:r>
            <a:r>
              <a:rPr lang="en-US" altLang="zh-CN" sz="3600">
                <a:solidFill>
                  <a:srgbClr val="FF3300"/>
                </a:solidFill>
                <a:latin typeface="Arial" panose="020B0604020202020204" pitchFamily="34" charset="0"/>
                <a:ea typeface="宋体" panose="02010600030101010101" pitchFamily="2" charset="-122"/>
              </a:rPr>
              <a:t>D</a:t>
            </a:r>
            <a:endParaRPr lang="en-US" altLang="zh-CN" sz="36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600" dirty="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ppt_x"/>
                                          </p:val>
                                        </p:tav>
                                        <p:tav tm="100000">
                                          <p:val>
                                            <p:strVal val="#ppt_x"/>
                                          </p:val>
                                        </p:tav>
                                      </p:tavLst>
                                    </p:anim>
                                    <p:anim calcmode="lin" valueType="num">
                                      <p:cBhvr additive="base">
                                        <p:cTn id="8" dur="500" fill="hold"/>
                                        <p:tgtEl>
                                          <p:spTgt spid="276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0"/>
                                        </p:tgtEl>
                                        <p:attrNameLst>
                                          <p:attrName>style.visibility</p:attrName>
                                        </p:attrNameLst>
                                      </p:cBhvr>
                                      <p:to>
                                        <p:strVal val="visible"/>
                                      </p:to>
                                    </p:set>
                                    <p:anim calcmode="lin" valueType="num">
                                      <p:cBhvr additive="base">
                                        <p:cTn id="13" dur="500" fill="hold"/>
                                        <p:tgtEl>
                                          <p:spTgt spid="27650"/>
                                        </p:tgtEl>
                                        <p:attrNameLst>
                                          <p:attrName>ppt_x</p:attrName>
                                        </p:attrNameLst>
                                      </p:cBhvr>
                                      <p:tavLst>
                                        <p:tav tm="0">
                                          <p:val>
                                            <p:strVal val="#ppt_x"/>
                                          </p:val>
                                        </p:tav>
                                        <p:tav tm="100000">
                                          <p:val>
                                            <p:strVal val="#ppt_x"/>
                                          </p:val>
                                        </p:tav>
                                      </p:tavLst>
                                    </p:anim>
                                    <p:anim calcmode="lin" valueType="num">
                                      <p:cBhvr additive="base">
                                        <p:cTn id="14"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占位符 5122"/>
          <p:cNvSpPr>
            <a:spLocks noGrp="1"/>
          </p:cNvSpPr>
          <p:nvPr>
            <p:ph idx="1"/>
          </p:nvPr>
        </p:nvSpPr>
        <p:spPr>
          <a:xfrm>
            <a:off x="1524000" y="0"/>
            <a:ext cx="9396413" cy="4525963"/>
          </a:xfrm>
        </p:spPr>
        <p:txBody>
          <a:bodyPr anchor="t">
            <a:normAutofit fontScale="90000" lnSpcReduction="10000"/>
          </a:bodyPr>
          <a:p>
            <a:pPr>
              <a:lnSpc>
                <a:spcPct val="80000"/>
              </a:lnSpc>
              <a:buNone/>
            </a:pPr>
            <a:r>
              <a:rPr lang="en-US" altLang="zh-CN" sz="3600" dirty="0"/>
              <a:t>2 </a:t>
            </a:r>
            <a:r>
              <a:rPr lang="zh-CN" altLang="en-US" sz="3600" dirty="0"/>
              <a:t>下列句子中没有语病、 语意明确的一项是（         ）</a:t>
            </a:r>
            <a:endParaRPr lang="zh-CN" altLang="en-US" sz="3600" dirty="0"/>
          </a:p>
          <a:p>
            <a:pPr>
              <a:lnSpc>
                <a:spcPct val="80000"/>
              </a:lnSpc>
              <a:buNone/>
            </a:pPr>
            <a:r>
              <a:rPr lang="en-US" altLang="zh-CN" sz="3600" dirty="0"/>
              <a:t>A</a:t>
            </a:r>
            <a:r>
              <a:rPr lang="zh-CN" altLang="en-US" sz="3600" dirty="0"/>
              <a:t>．教师节前夕， 她瞒着王明和李曼制作了一本纪念册， 准备把它作为礼物送给覃老师。</a:t>
            </a:r>
            <a:endParaRPr lang="zh-CN" altLang="en-US" sz="3600" dirty="0"/>
          </a:p>
          <a:p>
            <a:pPr>
              <a:lnSpc>
                <a:spcPct val="80000"/>
              </a:lnSpc>
              <a:buNone/>
            </a:pPr>
            <a:r>
              <a:rPr lang="en-US" altLang="zh-CN" sz="3600" dirty="0"/>
              <a:t>B</a:t>
            </a:r>
            <a:r>
              <a:rPr lang="zh-CN" altLang="en-US" sz="3600" dirty="0"/>
              <a:t>．日前， 自治区安全生产工作会议作出具体部署， 坚决杜绝和防范特大安全事故发生。</a:t>
            </a:r>
            <a:endParaRPr lang="zh-CN" altLang="en-US" sz="3600" dirty="0"/>
          </a:p>
          <a:p>
            <a:pPr>
              <a:lnSpc>
                <a:spcPct val="80000"/>
              </a:lnSpc>
              <a:buNone/>
            </a:pPr>
            <a:r>
              <a:rPr lang="en-US" altLang="zh-CN" sz="3600" dirty="0"/>
              <a:t>C.</a:t>
            </a:r>
            <a:r>
              <a:rPr lang="zh-CN" altLang="en-US" sz="3600" dirty="0"/>
              <a:t>由市政府参与打造的我国第一首“家庭与健康” 公益歌曲</a:t>
            </a:r>
            <a:r>
              <a:rPr lang="en-US" altLang="zh-CN" sz="3600" dirty="0"/>
              <a:t>《</a:t>
            </a:r>
            <a:r>
              <a:rPr lang="zh-CN" altLang="en-US" sz="3600" dirty="0"/>
              <a:t>我们一起回家</a:t>
            </a:r>
            <a:r>
              <a:rPr lang="en-US" altLang="zh-CN" sz="3600" dirty="0"/>
              <a:t>》</a:t>
            </a:r>
            <a:r>
              <a:rPr lang="zh-CN" altLang="en-US" sz="3600" dirty="0"/>
              <a:t>已经面世。</a:t>
            </a:r>
            <a:endParaRPr lang="zh-CN" altLang="en-US" sz="3600" dirty="0"/>
          </a:p>
          <a:p>
            <a:pPr>
              <a:lnSpc>
                <a:spcPct val="80000"/>
              </a:lnSpc>
              <a:buNone/>
            </a:pPr>
            <a:r>
              <a:rPr lang="en-US" altLang="zh-CN" sz="3600" dirty="0"/>
              <a:t>D</a:t>
            </a:r>
            <a:r>
              <a:rPr lang="zh-CN" altLang="en-US" sz="3600" dirty="0"/>
              <a:t>．螺蛳粉借助电商平台发展成为一个新兴产业， 给弘扬柳州精神和形象带来了新机遇。</a:t>
            </a:r>
            <a:endParaRPr lang="zh-CN" altLang="en-US" sz="3600" dirty="0"/>
          </a:p>
          <a:p>
            <a:pPr>
              <a:lnSpc>
                <a:spcPct val="80000"/>
              </a:lnSpc>
            </a:pPr>
            <a:endParaRPr lang="zh-CN" altLang="en-US" sz="3600" dirty="0"/>
          </a:p>
        </p:txBody>
      </p:sp>
      <p:sp>
        <p:nvSpPr>
          <p:cNvPr id="5124" name="文本框 5123"/>
          <p:cNvSpPr txBox="1"/>
          <p:nvPr/>
        </p:nvSpPr>
        <p:spPr>
          <a:xfrm>
            <a:off x="1524000" y="5084763"/>
            <a:ext cx="8893175" cy="2306955"/>
          </a:xfrm>
          <a:prstGeom prst="rect">
            <a:avLst/>
          </a:prstGeom>
          <a:noFill/>
          <a:ln w="9525">
            <a:noFill/>
          </a:ln>
        </p:spPr>
        <p:txBody>
          <a:bodyPr anchor="t">
            <a:spAutoFit/>
          </a:bodyPr>
          <a:p>
            <a:r>
              <a:rPr lang="zh-CN" altLang="en-US" sz="3200" dirty="0">
                <a:solidFill>
                  <a:srgbClr val="FF3300"/>
                </a:solidFill>
                <a:latin typeface="Arial" panose="020B0604020202020204" pitchFamily="34" charset="0"/>
                <a:ea typeface="宋体" panose="02010600030101010101" pitchFamily="2" charset="-122"/>
              </a:rPr>
              <a:t>本题用反选排除法， </a:t>
            </a:r>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项有歧义；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项“杜绝” 与“防范” 语序不当； </a:t>
            </a:r>
            <a:r>
              <a:rPr lang="en-US" altLang="zh-CN" sz="3200" dirty="0">
                <a:solidFill>
                  <a:srgbClr val="FF3300"/>
                </a:solidFill>
                <a:latin typeface="Arial" panose="020B0604020202020204" pitchFamily="34" charset="0"/>
                <a:ea typeface="宋体" panose="02010600030101010101" pitchFamily="2" charset="-122"/>
              </a:rPr>
              <a:t>D </a:t>
            </a:r>
            <a:r>
              <a:rPr lang="zh-CN" altLang="en-US" sz="3200" dirty="0">
                <a:solidFill>
                  <a:srgbClr val="FF3300"/>
                </a:solidFill>
                <a:latin typeface="Arial" panose="020B0604020202020204" pitchFamily="34" charset="0"/>
                <a:ea typeface="宋体" panose="02010600030101010101" pitchFamily="2" charset="-122"/>
              </a:rPr>
              <a:t>项“弘扬” 与“形象” 搭配不当</a:t>
            </a:r>
            <a:r>
              <a:rPr lang="en-US" altLang="zh-CN" sz="3200">
                <a:solidFill>
                  <a:srgbClr val="FF3300"/>
                </a:solidFill>
                <a:latin typeface="Arial" panose="020B0604020202020204" pitchFamily="34" charset="0"/>
                <a:ea typeface="宋体" panose="02010600030101010101" pitchFamily="2" charset="-122"/>
              </a:rPr>
              <a:t>.</a:t>
            </a:r>
            <a:endParaRPr lang="en-US" altLang="zh-CN" sz="32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200" dirty="0">
              <a:solidFill>
                <a:srgbClr val="FF3300"/>
              </a:solidFill>
              <a:latin typeface="Arial" panose="020B0604020202020204" pitchFamily="34" charset="0"/>
              <a:ea typeface="宋体" panose="02010600030101010101" pitchFamily="2" charset="-122"/>
            </a:endParaRPr>
          </a:p>
        </p:txBody>
      </p:sp>
      <p:sp>
        <p:nvSpPr>
          <p:cNvPr id="5125" name="文本框 5124"/>
          <p:cNvSpPr txBox="1"/>
          <p:nvPr/>
        </p:nvSpPr>
        <p:spPr>
          <a:xfrm>
            <a:off x="2495550" y="476250"/>
            <a:ext cx="1189038" cy="829945"/>
          </a:xfrm>
          <a:prstGeom prst="rect">
            <a:avLst/>
          </a:prstGeom>
          <a:noFill/>
          <a:ln w="9525">
            <a:noFill/>
          </a:ln>
        </p:spPr>
        <p:txBody>
          <a:bodyPr anchor="t">
            <a:spAutoFit/>
          </a:bodyPr>
          <a:p>
            <a:pPr>
              <a:spcBef>
                <a:spcPct val="50000"/>
              </a:spcBef>
            </a:pPr>
            <a:r>
              <a:rPr lang="en-US" altLang="zh-CN" sz="4800">
                <a:solidFill>
                  <a:srgbClr val="FF3300"/>
                </a:solidFill>
                <a:latin typeface="Arial" panose="020B0604020202020204" pitchFamily="34" charset="0"/>
                <a:ea typeface="宋体" panose="02010600030101010101" pitchFamily="2" charset="-122"/>
              </a:rPr>
              <a:t>c</a:t>
            </a:r>
            <a:endParaRPr lang="en-US" altLang="zh-CN" sz="48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ppt_x"/>
                                          </p:val>
                                        </p:tav>
                                        <p:tav tm="100000">
                                          <p:val>
                                            <p:strVal val="#ppt_x"/>
                                          </p:val>
                                        </p:tav>
                                      </p:tavLst>
                                    </p:anim>
                                    <p:anim calcmode="lin" valueType="num">
                                      <p:cBhvr additive="base">
                                        <p:cTn id="8"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additive="base">
                                        <p:cTn id="13" dur="500" fill="hold"/>
                                        <p:tgtEl>
                                          <p:spTgt spid="5124"/>
                                        </p:tgtEl>
                                        <p:attrNameLst>
                                          <p:attrName>ppt_x</p:attrName>
                                        </p:attrNameLst>
                                      </p:cBhvr>
                                      <p:tavLst>
                                        <p:tav tm="0">
                                          <p:val>
                                            <p:strVal val="#ppt_x"/>
                                          </p:val>
                                        </p:tav>
                                        <p:tav tm="100000">
                                          <p:val>
                                            <p:strVal val="#ppt_x"/>
                                          </p:val>
                                        </p:tav>
                                      </p:tavLst>
                                    </p:anim>
                                    <p:anim calcmode="lin" valueType="num">
                                      <p:cBhvr additive="base">
                                        <p:cTn id="14"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占位符 6146"/>
          <p:cNvSpPr>
            <a:spLocks noGrp="1"/>
          </p:cNvSpPr>
          <p:nvPr>
            <p:ph idx="1"/>
          </p:nvPr>
        </p:nvSpPr>
        <p:spPr>
          <a:xfrm>
            <a:off x="1524000" y="0"/>
            <a:ext cx="9467850" cy="4525963"/>
          </a:xfrm>
        </p:spPr>
        <p:txBody>
          <a:bodyPr anchor="t"/>
          <a:p>
            <a:pPr>
              <a:lnSpc>
                <a:spcPct val="80000"/>
              </a:lnSpc>
              <a:buNone/>
            </a:pPr>
            <a:r>
              <a:rPr lang="en-US" altLang="zh-CN" dirty="0"/>
              <a:t>3. </a:t>
            </a:r>
            <a:r>
              <a:rPr lang="zh-CN" altLang="en-US" dirty="0"/>
              <a:t>下列对病句的修改不正确的一项是（      ）</a:t>
            </a:r>
            <a:endParaRPr lang="zh-CN" altLang="en-US" dirty="0"/>
          </a:p>
          <a:p>
            <a:pPr>
              <a:lnSpc>
                <a:spcPct val="80000"/>
              </a:lnSpc>
              <a:buNone/>
            </a:pPr>
            <a:r>
              <a:rPr lang="en-US" altLang="zh-CN" dirty="0"/>
              <a:t>A</a:t>
            </a:r>
            <a:r>
              <a:rPr lang="zh-CN" altLang="en-US" dirty="0"/>
              <a:t>． “珍爱生命， 远离毒品” 的校园宣传活动， 有效地增强了中学生的自我保护。 （用词不当， “增强” 换为“增加” ）</a:t>
            </a:r>
            <a:endParaRPr lang="zh-CN" altLang="en-US" dirty="0"/>
          </a:p>
          <a:p>
            <a:pPr>
              <a:lnSpc>
                <a:spcPct val="80000"/>
              </a:lnSpc>
              <a:buNone/>
            </a:pPr>
            <a:r>
              <a:rPr lang="en-US" altLang="zh-CN" dirty="0"/>
              <a:t>B××</a:t>
            </a:r>
            <a:r>
              <a:rPr lang="zh-CN" altLang="en-US" dirty="0"/>
              <a:t>中学的学生讨论并听取校长关于培养良好习惯的意见。（语序不当， “讨论”和“听取” 调换）</a:t>
            </a:r>
            <a:endParaRPr lang="zh-CN" altLang="en-US" dirty="0"/>
          </a:p>
          <a:p>
            <a:pPr>
              <a:lnSpc>
                <a:spcPct val="80000"/>
              </a:lnSpc>
              <a:buNone/>
            </a:pPr>
            <a:r>
              <a:rPr lang="en-US" altLang="zh-CN" dirty="0"/>
              <a:t>C</a:t>
            </a:r>
            <a:r>
              <a:rPr lang="zh-CN" altLang="en-US" dirty="0"/>
              <a:t>． 能否规范地书写汉字， 是对义务教育阶段学生书写的基本要求。 （两面对一面， 去掉“能否” ）</a:t>
            </a:r>
            <a:endParaRPr lang="zh-CN" altLang="en-US" dirty="0"/>
          </a:p>
          <a:p>
            <a:pPr>
              <a:lnSpc>
                <a:spcPct val="80000"/>
              </a:lnSpc>
              <a:buNone/>
            </a:pPr>
            <a:r>
              <a:rPr lang="en-US" altLang="zh-CN" dirty="0"/>
              <a:t>D</a:t>
            </a:r>
            <a:r>
              <a:rPr lang="zh-CN" altLang="en-US" dirty="0"/>
              <a:t>． 经过全校师生共同努力， 使我校环境卫生状况有了很大改变。 （成份残缺： 缺少主语。 去掉“经过” 或“使” ）</a:t>
            </a:r>
            <a:endParaRPr lang="zh-CN" altLang="en-US" dirty="0"/>
          </a:p>
        </p:txBody>
      </p:sp>
      <p:sp>
        <p:nvSpPr>
          <p:cNvPr id="6148" name="文本框 6147"/>
          <p:cNvSpPr txBox="1"/>
          <p:nvPr/>
        </p:nvSpPr>
        <p:spPr>
          <a:xfrm>
            <a:off x="1524000" y="4613275"/>
            <a:ext cx="9396413" cy="2553335"/>
          </a:xfrm>
          <a:prstGeom prst="rect">
            <a:avLst/>
          </a:prstGeom>
          <a:noFill/>
          <a:ln w="9525">
            <a:noFill/>
          </a:ln>
        </p:spPr>
        <p:txBody>
          <a:bodyPr anchor="t">
            <a:spAutoFit/>
          </a:bodyPr>
          <a:p>
            <a:r>
              <a:rPr lang="en-US" altLang="zh-CN" sz="3200" dirty="0">
                <a:solidFill>
                  <a:srgbClr val="FF3300"/>
                </a:solidFill>
                <a:latin typeface="Arial" panose="020B0604020202020204" pitchFamily="34" charset="0"/>
                <a:ea typeface="宋体" panose="02010600030101010101" pitchFamily="2" charset="-122"/>
              </a:rPr>
              <a:t>A</a:t>
            </a:r>
            <a:r>
              <a:rPr lang="zh-CN" altLang="en-US" sz="3200" dirty="0">
                <a:solidFill>
                  <a:srgbClr val="FF3300"/>
                </a:solidFill>
                <a:latin typeface="Arial" panose="020B0604020202020204" pitchFamily="34" charset="0"/>
                <a:ea typeface="宋体" panose="02010600030101010101" pitchFamily="2" charset="-122"/>
              </a:rPr>
              <a:t>成分残缺， “增强”缺少宾语中心语， 在句末加上“意识” ； </a:t>
            </a:r>
            <a:r>
              <a:rPr lang="en-US" altLang="zh-CN" sz="3200" dirty="0">
                <a:solidFill>
                  <a:srgbClr val="FF3300"/>
                </a:solidFill>
                <a:latin typeface="Arial" panose="020B0604020202020204" pitchFamily="34" charset="0"/>
                <a:ea typeface="宋体" panose="02010600030101010101" pitchFamily="2" charset="-122"/>
              </a:rPr>
              <a:t>B</a:t>
            </a:r>
            <a:r>
              <a:rPr lang="zh-CN" altLang="en-US" sz="3200" dirty="0">
                <a:solidFill>
                  <a:srgbClr val="FF3300"/>
                </a:solidFill>
                <a:latin typeface="Arial" panose="020B0604020202020204" pitchFamily="34" charset="0"/>
                <a:ea typeface="宋体" panose="02010600030101010101" pitchFamily="2" charset="-122"/>
              </a:rPr>
              <a:t>．语序不当， “讨论并听取” 语序不当改为“听取并讨论” ；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 两面对一面， 删去“能否” ；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 成分残缺， 缺少主语， 删去“经过” 或“使” 。</a:t>
            </a:r>
            <a:endParaRPr lang="zh-CN" altLang="en-US" sz="3200">
              <a:solidFill>
                <a:srgbClr val="FF3300"/>
              </a:solidFill>
              <a:latin typeface="Arial" panose="020B0604020202020204" pitchFamily="34" charset="0"/>
              <a:ea typeface="宋体" panose="02010600030101010101" pitchFamily="2" charset="-122"/>
            </a:endParaRPr>
          </a:p>
        </p:txBody>
      </p:sp>
      <p:sp>
        <p:nvSpPr>
          <p:cNvPr id="6149" name="文本框 6148"/>
          <p:cNvSpPr txBox="1"/>
          <p:nvPr/>
        </p:nvSpPr>
        <p:spPr>
          <a:xfrm>
            <a:off x="8543925" y="0"/>
            <a:ext cx="973138"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9"/>
                                        </p:tgtEl>
                                        <p:attrNameLst>
                                          <p:attrName>style.visibility</p:attrName>
                                        </p:attrNameLst>
                                      </p:cBhvr>
                                      <p:to>
                                        <p:strVal val="visible"/>
                                      </p:to>
                                    </p:set>
                                    <p:anim calcmode="lin" valueType="num">
                                      <p:cBhvr additive="base">
                                        <p:cTn id="7" dur="500" fill="hold"/>
                                        <p:tgtEl>
                                          <p:spTgt spid="6149"/>
                                        </p:tgtEl>
                                        <p:attrNameLst>
                                          <p:attrName>ppt_x</p:attrName>
                                        </p:attrNameLst>
                                      </p:cBhvr>
                                      <p:tavLst>
                                        <p:tav tm="0">
                                          <p:val>
                                            <p:strVal val="#ppt_x"/>
                                          </p:val>
                                        </p:tav>
                                        <p:tav tm="100000">
                                          <p:val>
                                            <p:strVal val="#ppt_x"/>
                                          </p:val>
                                        </p:tav>
                                      </p:tavLst>
                                    </p:anim>
                                    <p:anim calcmode="lin" valueType="num">
                                      <p:cBhvr additive="base">
                                        <p:cTn id="8"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additive="base">
                                        <p:cTn id="13" dur="500" fill="hold"/>
                                        <p:tgtEl>
                                          <p:spTgt spid="6148"/>
                                        </p:tgtEl>
                                        <p:attrNameLst>
                                          <p:attrName>ppt_x</p:attrName>
                                        </p:attrNameLst>
                                      </p:cBhvr>
                                      <p:tavLst>
                                        <p:tav tm="0">
                                          <p:val>
                                            <p:strVal val="#ppt_x"/>
                                          </p:val>
                                        </p:tav>
                                        <p:tav tm="100000">
                                          <p:val>
                                            <p:strVal val="#ppt_x"/>
                                          </p:val>
                                        </p:tav>
                                      </p:tavLst>
                                    </p:anim>
                                    <p:anim calcmode="lin" valueType="num">
                                      <p:cBhvr additive="base">
                                        <p:cTn id="14"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占位符 7170"/>
          <p:cNvSpPr>
            <a:spLocks noGrp="1"/>
          </p:cNvSpPr>
          <p:nvPr>
            <p:ph idx="1"/>
          </p:nvPr>
        </p:nvSpPr>
        <p:spPr>
          <a:xfrm>
            <a:off x="1703388" y="0"/>
            <a:ext cx="9145587" cy="4525963"/>
          </a:xfrm>
        </p:spPr>
        <p:txBody>
          <a:bodyPr anchor="t"/>
          <a:p>
            <a:pPr>
              <a:lnSpc>
                <a:spcPct val="80000"/>
              </a:lnSpc>
              <a:buNone/>
            </a:pPr>
            <a:r>
              <a:rPr lang="en-US" altLang="zh-CN" dirty="0"/>
              <a:t>4.</a:t>
            </a:r>
            <a:r>
              <a:rPr lang="zh-CN" altLang="en-US" dirty="0"/>
              <a:t>下列句子没有语病的一项是（ ）</a:t>
            </a:r>
            <a:endParaRPr lang="zh-CN" altLang="en-US" dirty="0"/>
          </a:p>
          <a:p>
            <a:pPr>
              <a:lnSpc>
                <a:spcPct val="80000"/>
              </a:lnSpc>
              <a:buNone/>
            </a:pPr>
            <a:r>
              <a:rPr lang="en-US" altLang="zh-CN" dirty="0"/>
              <a:t>A</a:t>
            </a:r>
            <a:r>
              <a:rPr lang="zh-CN" altLang="en-US" dirty="0"/>
              <a:t>． </a:t>
            </a:r>
            <a:r>
              <a:rPr lang="en-US" altLang="zh-CN" dirty="0"/>
              <a:t>5 </a:t>
            </a:r>
            <a:r>
              <a:rPr lang="zh-CN" altLang="en-US" dirty="0"/>
              <a:t>月 </a:t>
            </a:r>
            <a:r>
              <a:rPr lang="en-US" altLang="zh-CN" dirty="0"/>
              <a:t>20 </a:t>
            </a:r>
            <a:r>
              <a:rPr lang="zh-CN" altLang="en-US" dirty="0"/>
              <a:t>日， 黔东南州第九届运动会青少年组足球赛暨校园足球三级联赛开幕式在榕江举行。</a:t>
            </a:r>
            <a:endParaRPr lang="zh-CN" altLang="en-US" dirty="0"/>
          </a:p>
          <a:p>
            <a:pPr>
              <a:lnSpc>
                <a:spcPct val="80000"/>
              </a:lnSpc>
              <a:buNone/>
            </a:pPr>
            <a:r>
              <a:rPr lang="en-US" altLang="zh-CN" dirty="0"/>
              <a:t>B</a:t>
            </a:r>
            <a:r>
              <a:rPr lang="zh-CN" altLang="en-US" dirty="0"/>
              <a:t>． 在创建“书香校园” 活动中， 专门开辟了“走进经典名著”、“我与文学巨匠对话”等专题栏目。</a:t>
            </a:r>
            <a:endParaRPr lang="zh-CN" altLang="en-US" dirty="0"/>
          </a:p>
          <a:p>
            <a:pPr>
              <a:lnSpc>
                <a:spcPct val="80000"/>
              </a:lnSpc>
              <a:buNone/>
            </a:pPr>
            <a:r>
              <a:rPr lang="en-US" altLang="zh-CN" dirty="0"/>
              <a:t>C</a:t>
            </a:r>
            <a:r>
              <a:rPr lang="zh-CN" altLang="en-US" dirty="0"/>
              <a:t>． “贵州环雷公山超 </a:t>
            </a:r>
            <a:r>
              <a:rPr lang="en-US" altLang="zh-CN" dirty="0"/>
              <a:t>100 </a:t>
            </a:r>
            <a:r>
              <a:rPr lang="zh-CN" altLang="en-US" dirty="0"/>
              <a:t>公里跑国际挑战赛” 是目前中国唯一的一个多地点、 多赛段、三日赛程的超长跑国际挑战赛之一。</a:t>
            </a:r>
            <a:endParaRPr lang="zh-CN" altLang="en-US" dirty="0"/>
          </a:p>
          <a:p>
            <a:pPr>
              <a:lnSpc>
                <a:spcPct val="80000"/>
              </a:lnSpc>
              <a:buNone/>
            </a:pPr>
            <a:r>
              <a:rPr lang="en-US" altLang="zh-CN" dirty="0"/>
              <a:t>D</a:t>
            </a:r>
            <a:r>
              <a:rPr lang="zh-CN" altLang="en-US" dirty="0"/>
              <a:t>． 凯里市 </a:t>
            </a:r>
            <a:r>
              <a:rPr lang="en-US" altLang="zh-CN" dirty="0"/>
              <a:t>2016 </a:t>
            </a:r>
            <a:r>
              <a:rPr lang="zh-CN" altLang="en-US" dirty="0"/>
              <a:t>年将不断创新工作思路和举措， 全面实施“十百千万计划”， 加快推动电子商务。</a:t>
            </a:r>
            <a:endParaRPr lang="zh-CN" altLang="en-US" dirty="0"/>
          </a:p>
        </p:txBody>
      </p:sp>
      <p:sp>
        <p:nvSpPr>
          <p:cNvPr id="7172" name="文本框 7171"/>
          <p:cNvSpPr txBox="1"/>
          <p:nvPr/>
        </p:nvSpPr>
        <p:spPr>
          <a:xfrm>
            <a:off x="1774825" y="5059363"/>
            <a:ext cx="8713788" cy="2306955"/>
          </a:xfrm>
          <a:prstGeom prst="rect">
            <a:avLst/>
          </a:prstGeom>
          <a:noFill/>
          <a:ln w="9525">
            <a:noFill/>
          </a:ln>
        </p:spPr>
        <p:txBody>
          <a:bodyPr anchor="t">
            <a:spAutoFit/>
          </a:bodyPr>
          <a:p>
            <a:r>
              <a:rPr lang="zh-CN" altLang="en-US" sz="3200" dirty="0">
                <a:solidFill>
                  <a:srgbClr val="FF3300"/>
                </a:solidFill>
                <a:latin typeface="Arial" panose="020B0604020202020204" pitchFamily="34" charset="0"/>
                <a:ea typeface="宋体" panose="02010600030101010101" pitchFamily="2" charset="-122"/>
              </a:rPr>
              <a:t>本题用反选排除法，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缺少主语，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唯一” 与“之一” 矛盾，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创新” 与“举措” 动宾搭配不当，</a:t>
            </a:r>
            <a:endParaRPr lang="zh-CN" altLang="en-US" sz="3200" dirty="0">
              <a:solidFill>
                <a:srgbClr val="FF3300"/>
              </a:solidFill>
              <a:latin typeface="Arial" panose="020B0604020202020204" pitchFamily="34" charset="0"/>
              <a:ea typeface="宋体" panose="02010600030101010101" pitchFamily="2" charset="-122"/>
            </a:endParaRPr>
          </a:p>
          <a:p>
            <a:pPr>
              <a:spcBef>
                <a:spcPct val="50000"/>
              </a:spcBef>
            </a:pPr>
            <a:endParaRPr lang="zh-CN" altLang="en-US" sz="3200" dirty="0">
              <a:solidFill>
                <a:srgbClr val="FF3300"/>
              </a:solidFill>
              <a:latin typeface="Arial" panose="020B0604020202020204" pitchFamily="34" charset="0"/>
              <a:ea typeface="宋体" panose="02010600030101010101" pitchFamily="2" charset="-122"/>
            </a:endParaRPr>
          </a:p>
        </p:txBody>
      </p:sp>
      <p:sp>
        <p:nvSpPr>
          <p:cNvPr id="28675" name="文本框 7172"/>
          <p:cNvSpPr txBox="1"/>
          <p:nvPr/>
        </p:nvSpPr>
        <p:spPr>
          <a:xfrm>
            <a:off x="7248525" y="0"/>
            <a:ext cx="647700" cy="583565"/>
          </a:xfrm>
          <a:prstGeom prst="rect">
            <a:avLst/>
          </a:prstGeom>
          <a:noFill/>
          <a:ln w="9525">
            <a:noFill/>
          </a:ln>
        </p:spPr>
        <p:txBody>
          <a:bodyPr anchor="t">
            <a:spAutoFit/>
          </a:bodyPr>
          <a:p>
            <a:pPr>
              <a:spcBef>
                <a:spcPct val="50000"/>
              </a:spcBef>
            </a:pPr>
            <a:r>
              <a:rPr lang="en-US" altLang="zh-CN" sz="3200" dirty="0">
                <a:solidFill>
                  <a:srgbClr val="FF3300"/>
                </a:solidFill>
                <a:latin typeface="Arial" panose="020B0604020202020204" pitchFamily="34" charset="0"/>
                <a:ea typeface="宋体" panose="02010600030101010101" pitchFamily="2" charset="-122"/>
              </a:rPr>
              <a:t> </a:t>
            </a:r>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2">
                                            <p:txEl>
                                              <p:charRg st="0" end="54"/>
                                            </p:txEl>
                                          </p:spTgt>
                                        </p:tgtEl>
                                        <p:attrNameLst>
                                          <p:attrName>style.visibility</p:attrName>
                                        </p:attrNameLst>
                                      </p:cBhvr>
                                      <p:to>
                                        <p:strVal val="visible"/>
                                      </p:to>
                                    </p:set>
                                    <p:anim calcmode="lin" valueType="num">
                                      <p:cBhvr additive="base">
                                        <p:cTn id="7" dur="500" fill="hold"/>
                                        <p:tgtEl>
                                          <p:spTgt spid="7172">
                                            <p:txEl>
                                              <p:charRg st="0" end="5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2">
                                            <p:txEl>
                                              <p:charRg st="0" end="5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占位符 8194"/>
          <p:cNvSpPr>
            <a:spLocks noGrp="1"/>
          </p:cNvSpPr>
          <p:nvPr>
            <p:ph idx="1"/>
          </p:nvPr>
        </p:nvSpPr>
        <p:spPr>
          <a:xfrm>
            <a:off x="1524000" y="0"/>
            <a:ext cx="9144000" cy="6126163"/>
          </a:xfrm>
        </p:spPr>
        <p:txBody>
          <a:bodyPr anchor="t"/>
          <a:p>
            <a:pPr>
              <a:lnSpc>
                <a:spcPct val="80000"/>
              </a:lnSpc>
              <a:buNone/>
            </a:pPr>
            <a:r>
              <a:rPr lang="en-US" altLang="zh-CN" dirty="0"/>
              <a:t>5</a:t>
            </a:r>
            <a:r>
              <a:rPr lang="zh-CN" altLang="en-US" dirty="0"/>
              <a:t>． 【</a:t>
            </a:r>
            <a:r>
              <a:rPr lang="en-US" altLang="zh-CN" dirty="0"/>
              <a:t>2016 </a:t>
            </a:r>
            <a:r>
              <a:rPr lang="zh-CN" altLang="en-US" dirty="0"/>
              <a:t>年中考贵州铜仁卷】 下列句子中没有语病的一项是（ ）</a:t>
            </a:r>
            <a:endParaRPr lang="zh-CN" altLang="en-US" dirty="0"/>
          </a:p>
          <a:p>
            <a:pPr>
              <a:lnSpc>
                <a:spcPct val="80000"/>
              </a:lnSpc>
              <a:buNone/>
            </a:pPr>
            <a:r>
              <a:rPr lang="en-US" altLang="zh-CN" dirty="0"/>
              <a:t>A</a:t>
            </a:r>
            <a:r>
              <a:rPr lang="zh-CN" altLang="en-US" dirty="0"/>
              <a:t>． 在 “大众创业、 万众创新” 的大潮下， 越来越多的铜仁人加入到“互联网</a:t>
            </a:r>
            <a:r>
              <a:rPr lang="en-US" altLang="zh-CN" dirty="0"/>
              <a:t>+” </a:t>
            </a:r>
            <a:r>
              <a:rPr lang="zh-CN" altLang="en-US" dirty="0"/>
              <a:t>创业的大军中。</a:t>
            </a:r>
            <a:endParaRPr lang="zh-CN" altLang="en-US" dirty="0"/>
          </a:p>
          <a:p>
            <a:pPr>
              <a:lnSpc>
                <a:spcPct val="80000"/>
              </a:lnSpc>
              <a:buNone/>
            </a:pPr>
            <a:r>
              <a:rPr lang="en-US" altLang="zh-CN" dirty="0"/>
              <a:t>B</a:t>
            </a:r>
            <a:r>
              <a:rPr lang="zh-CN" altLang="en-US" dirty="0"/>
              <a:t>． 前不久， 铜仁市举办了以“环游梵净， 纵横云海” 的主题， 来自全国各地的 </a:t>
            </a:r>
            <a:r>
              <a:rPr lang="en-US" altLang="zh-CN" dirty="0"/>
              <a:t>200 </a:t>
            </a:r>
            <a:r>
              <a:rPr lang="zh-CN" altLang="en-US" dirty="0"/>
              <a:t>余名自行车爱好者参加了本次活动。</a:t>
            </a:r>
            <a:endParaRPr lang="zh-CN" altLang="en-US" dirty="0"/>
          </a:p>
          <a:p>
            <a:pPr>
              <a:lnSpc>
                <a:spcPct val="80000"/>
              </a:lnSpc>
              <a:buNone/>
            </a:pPr>
            <a:r>
              <a:rPr lang="en-US" altLang="zh-CN" dirty="0"/>
              <a:t>C</a:t>
            </a:r>
            <a:r>
              <a:rPr lang="zh-CN" altLang="en-US" dirty="0"/>
              <a:t>． 铜仁市各区县新兴的“生态观光园” 不但有养生休闲居住功能， 反而能保持生态原貌。</a:t>
            </a:r>
            <a:endParaRPr lang="zh-CN" altLang="en-US" dirty="0"/>
          </a:p>
          <a:p>
            <a:pPr>
              <a:lnSpc>
                <a:spcPct val="80000"/>
              </a:lnSpc>
              <a:buNone/>
            </a:pPr>
            <a:r>
              <a:rPr lang="en-US" altLang="zh-CN" dirty="0"/>
              <a:t>D</a:t>
            </a:r>
            <a:r>
              <a:rPr lang="zh-CN" altLang="en-US" dirty="0"/>
              <a:t>． 能不能切实提高铜仁市民的综合素质， 是成功创建文明铜仁的关键。</a:t>
            </a:r>
            <a:endParaRPr lang="zh-CN" altLang="en-US" dirty="0"/>
          </a:p>
          <a:p>
            <a:pPr>
              <a:lnSpc>
                <a:spcPct val="80000"/>
              </a:lnSpc>
            </a:pPr>
            <a:endParaRPr lang="zh-CN" altLang="en-US" sz="1000" dirty="0"/>
          </a:p>
        </p:txBody>
      </p:sp>
      <p:sp>
        <p:nvSpPr>
          <p:cNvPr id="8196" name="文本框 8195"/>
          <p:cNvSpPr txBox="1"/>
          <p:nvPr/>
        </p:nvSpPr>
        <p:spPr>
          <a:xfrm>
            <a:off x="1774825" y="4941888"/>
            <a:ext cx="8713788" cy="2061210"/>
          </a:xfrm>
          <a:prstGeom prst="rect">
            <a:avLst/>
          </a:prstGeom>
          <a:noFill/>
          <a:ln w="9525">
            <a:noFill/>
          </a:ln>
        </p:spPr>
        <p:txBody>
          <a:bodyPr anchor="t">
            <a:spAutoFit/>
          </a:bodyPr>
          <a:p>
            <a:r>
              <a:rPr lang="zh-CN" altLang="en-US" sz="3200" dirty="0">
                <a:solidFill>
                  <a:srgbClr val="FF3300"/>
                </a:solidFill>
                <a:latin typeface="Arial" panose="020B0604020202020204" pitchFamily="34" charset="0"/>
                <a:ea typeface="宋体" panose="02010600030101010101" pitchFamily="2" charset="-122"/>
              </a:rPr>
              <a:t>本题用反选排除法，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句“举办” 与“主题” 动宾搭配不当；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不但” 与“反而” 关联词搭配不当；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能不能” 双项陈述与“是” 单项陈述前后不一致。</a:t>
            </a:r>
            <a:endParaRPr lang="zh-CN" altLang="en-US" sz="3200" dirty="0">
              <a:solidFill>
                <a:srgbClr val="FF3300"/>
              </a:solidFill>
              <a:latin typeface="Arial" panose="020B0604020202020204" pitchFamily="34" charset="0"/>
              <a:ea typeface="宋体" panose="02010600030101010101" pitchFamily="2" charset="-122"/>
            </a:endParaRPr>
          </a:p>
        </p:txBody>
      </p:sp>
      <p:sp>
        <p:nvSpPr>
          <p:cNvPr id="8197" name="文本框 8196"/>
          <p:cNvSpPr txBox="1"/>
          <p:nvPr/>
        </p:nvSpPr>
        <p:spPr>
          <a:xfrm>
            <a:off x="4656138" y="404813"/>
            <a:ext cx="1871662" cy="1322070"/>
          </a:xfrm>
          <a:prstGeom prst="rect">
            <a:avLst/>
          </a:prstGeom>
          <a:noFill/>
          <a:ln w="9525">
            <a:noFill/>
          </a:ln>
        </p:spPr>
        <p:txBody>
          <a:bodyPr anchor="t">
            <a:spAutoFit/>
          </a:bodyPr>
          <a:p>
            <a:r>
              <a:rPr lang="en-US" altLang="zh-CN" sz="3200">
                <a:solidFill>
                  <a:srgbClr val="FF3300"/>
                </a:solidFill>
                <a:latin typeface="Arial" panose="020B0604020202020204" pitchFamily="34" charset="0"/>
                <a:ea typeface="宋体" panose="02010600030101010101" pitchFamily="2" charset="-122"/>
              </a:rPr>
              <a:t>A</a:t>
            </a:r>
            <a:endParaRPr lang="en-US" altLang="zh-CN" sz="3200">
              <a:solidFill>
                <a:srgbClr val="FF3300"/>
              </a:solidFill>
              <a:latin typeface="Arial" panose="020B0604020202020204" pitchFamily="34" charset="0"/>
              <a:ea typeface="宋体" panose="02010600030101010101" pitchFamily="2" charset="-122"/>
            </a:endParaRPr>
          </a:p>
          <a:p>
            <a:pPr>
              <a:spcBef>
                <a:spcPct val="50000"/>
              </a:spcBef>
            </a:pPr>
            <a:endParaRPr lang="en-US" altLang="zh-CN"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7"/>
                                        </p:tgtEl>
                                        <p:attrNameLst>
                                          <p:attrName>style.visibility</p:attrName>
                                        </p:attrNameLst>
                                      </p:cBhvr>
                                      <p:to>
                                        <p:strVal val="visible"/>
                                      </p:to>
                                    </p:set>
                                    <p:anim calcmode="lin" valueType="num">
                                      <p:cBhvr additive="base">
                                        <p:cTn id="13" dur="500" fill="hold"/>
                                        <p:tgtEl>
                                          <p:spTgt spid="8197"/>
                                        </p:tgtEl>
                                        <p:attrNameLst>
                                          <p:attrName>ppt_x</p:attrName>
                                        </p:attrNameLst>
                                      </p:cBhvr>
                                      <p:tavLst>
                                        <p:tav tm="0">
                                          <p:val>
                                            <p:strVal val="#ppt_x"/>
                                          </p:val>
                                        </p:tav>
                                        <p:tav tm="100000">
                                          <p:val>
                                            <p:strVal val="#ppt_x"/>
                                          </p:val>
                                        </p:tav>
                                      </p:tavLst>
                                    </p:anim>
                                    <p:anim calcmode="lin" valueType="num">
                                      <p:cBhvr additive="base">
                                        <p:cTn id="14"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占位符 18434"/>
          <p:cNvSpPr>
            <a:spLocks noGrp="1"/>
          </p:cNvSpPr>
          <p:nvPr>
            <p:ph idx="1"/>
          </p:nvPr>
        </p:nvSpPr>
        <p:spPr>
          <a:xfrm>
            <a:off x="1524000" y="0"/>
            <a:ext cx="9144000" cy="4525963"/>
          </a:xfrm>
        </p:spPr>
        <p:txBody>
          <a:bodyPr anchor="t"/>
          <a:p>
            <a:pPr>
              <a:lnSpc>
                <a:spcPct val="90000"/>
              </a:lnSpc>
            </a:pPr>
            <a:r>
              <a:rPr lang="en-US" altLang="zh-CN" dirty="0"/>
              <a:t>6</a:t>
            </a:r>
            <a:r>
              <a:rPr lang="zh-CN" altLang="en-US" dirty="0"/>
              <a:t>． 【</a:t>
            </a:r>
            <a:r>
              <a:rPr lang="en-US" altLang="zh-CN" dirty="0"/>
              <a:t>2016 </a:t>
            </a:r>
            <a:r>
              <a:rPr lang="zh-CN" altLang="en-US" dirty="0"/>
              <a:t>年中考海南卷】 下列句子没有语病的一项是（ ）</a:t>
            </a:r>
            <a:endParaRPr lang="zh-CN" altLang="en-US" dirty="0"/>
          </a:p>
          <a:p>
            <a:pPr>
              <a:lnSpc>
                <a:spcPct val="90000"/>
              </a:lnSpc>
            </a:pPr>
            <a:r>
              <a:rPr lang="en-US" altLang="zh-CN" dirty="0"/>
              <a:t>A</a:t>
            </a:r>
            <a:r>
              <a:rPr lang="zh-CN" altLang="en-US" dirty="0"/>
              <a:t>． 在海南众多的旅游景点中， 内地游客尤其特别喜欢三亚的大东海。</a:t>
            </a:r>
            <a:endParaRPr lang="zh-CN" altLang="en-US" dirty="0"/>
          </a:p>
          <a:p>
            <a:pPr>
              <a:lnSpc>
                <a:spcPct val="90000"/>
              </a:lnSpc>
            </a:pPr>
            <a:r>
              <a:rPr lang="en-US" altLang="zh-CN" dirty="0"/>
              <a:t>B</a:t>
            </a:r>
            <a:r>
              <a:rPr lang="zh-CN" altLang="en-US" dirty="0"/>
              <a:t>． 琼中女子足球队代表中国参加“哥德堡杯” 青年足球锦标赛并夺得冠军。</a:t>
            </a:r>
            <a:endParaRPr lang="zh-CN" altLang="en-US" dirty="0"/>
          </a:p>
          <a:p>
            <a:pPr>
              <a:lnSpc>
                <a:spcPct val="90000"/>
              </a:lnSpc>
            </a:pPr>
            <a:r>
              <a:rPr lang="en-US" altLang="zh-CN" dirty="0"/>
              <a:t>C</a:t>
            </a:r>
            <a:r>
              <a:rPr lang="zh-CN" altLang="en-US" dirty="0"/>
              <a:t>． 为创建省级规范化学校， 前进中学开展了“国学经典诵读” 、 “书法进校园” 。</a:t>
            </a:r>
            <a:endParaRPr lang="zh-CN" altLang="en-US" dirty="0"/>
          </a:p>
          <a:p>
            <a:pPr>
              <a:lnSpc>
                <a:spcPct val="90000"/>
              </a:lnSpc>
            </a:pPr>
            <a:r>
              <a:rPr lang="en-US" altLang="zh-CN" dirty="0"/>
              <a:t>D</a:t>
            </a:r>
            <a:r>
              <a:rPr lang="zh-CN" altLang="en-US" dirty="0"/>
              <a:t>． 何贤川是海南省评出的六名“海南乡村道德好青年” 中年龄最小的获奖者之一。</a:t>
            </a:r>
            <a:endParaRPr lang="zh-CN" altLang="en-US" dirty="0"/>
          </a:p>
        </p:txBody>
      </p:sp>
      <p:sp>
        <p:nvSpPr>
          <p:cNvPr id="18436" name="文本框 18435"/>
          <p:cNvSpPr txBox="1"/>
          <p:nvPr/>
        </p:nvSpPr>
        <p:spPr>
          <a:xfrm>
            <a:off x="1774825" y="4941888"/>
            <a:ext cx="8893175" cy="1568450"/>
          </a:xfrm>
          <a:prstGeom prst="rect">
            <a:avLst/>
          </a:prstGeom>
          <a:noFill/>
          <a:ln w="9525">
            <a:noFill/>
          </a:ln>
        </p:spPr>
        <p:txBody>
          <a:bodyPr anchor="t">
            <a:spAutoFit/>
          </a:bodyPr>
          <a:p>
            <a:r>
              <a:rPr lang="zh-CN" altLang="en-US" sz="3200" dirty="0">
                <a:solidFill>
                  <a:srgbClr val="FF3300"/>
                </a:solidFill>
                <a:latin typeface="Arial" panose="020B0604020202020204" pitchFamily="34" charset="0"/>
                <a:ea typeface="宋体" panose="02010600030101010101" pitchFamily="2" charset="-122"/>
              </a:rPr>
              <a:t>本题用反选排除法， </a:t>
            </a:r>
            <a:r>
              <a:rPr lang="en-US" altLang="zh-CN" sz="3200" dirty="0">
                <a:solidFill>
                  <a:srgbClr val="FF3300"/>
                </a:solidFill>
                <a:latin typeface="Arial" panose="020B0604020202020204" pitchFamily="34" charset="0"/>
                <a:ea typeface="宋体" panose="02010600030101010101" pitchFamily="2" charset="-122"/>
              </a:rPr>
              <a:t>A“</a:t>
            </a:r>
            <a:r>
              <a:rPr lang="zh-CN" altLang="en-US" sz="3200" dirty="0">
                <a:solidFill>
                  <a:srgbClr val="FF3300"/>
                </a:solidFill>
                <a:latin typeface="Arial" panose="020B0604020202020204" pitchFamily="34" charset="0"/>
                <a:ea typeface="宋体" panose="02010600030101010101" pitchFamily="2" charset="-122"/>
              </a:rPr>
              <a:t>尤其” 与“特别” 重复， </a:t>
            </a:r>
            <a:r>
              <a:rPr lang="en-US" altLang="zh-CN" sz="3200" dirty="0">
                <a:solidFill>
                  <a:srgbClr val="FF3300"/>
                </a:solidFill>
                <a:latin typeface="Arial" panose="020B0604020202020204" pitchFamily="34" charset="0"/>
                <a:ea typeface="宋体" panose="02010600030101010101" pitchFamily="2" charset="-122"/>
              </a:rPr>
              <a:t>C“</a:t>
            </a:r>
            <a:r>
              <a:rPr lang="zh-CN" altLang="en-US" sz="3200" dirty="0">
                <a:solidFill>
                  <a:srgbClr val="FF3300"/>
                </a:solidFill>
                <a:latin typeface="Arial" panose="020B0604020202020204" pitchFamily="34" charset="0"/>
                <a:ea typeface="宋体" panose="02010600030101010101" pitchFamily="2" charset="-122"/>
              </a:rPr>
              <a:t>开展” 之后缺少宾语“活动” ， </a:t>
            </a:r>
            <a:r>
              <a:rPr lang="en-US" altLang="zh-CN" sz="3200" dirty="0">
                <a:solidFill>
                  <a:srgbClr val="FF3300"/>
                </a:solidFill>
                <a:latin typeface="Arial" panose="020B0604020202020204" pitchFamily="34" charset="0"/>
                <a:ea typeface="宋体" panose="02010600030101010101" pitchFamily="2" charset="-122"/>
              </a:rPr>
              <a:t>D“</a:t>
            </a:r>
            <a:r>
              <a:rPr lang="zh-CN" altLang="en-US" sz="3200" dirty="0">
                <a:solidFill>
                  <a:srgbClr val="FF3300"/>
                </a:solidFill>
                <a:latin typeface="Arial" panose="020B0604020202020204" pitchFamily="34" charset="0"/>
                <a:ea typeface="宋体" panose="02010600030101010101" pitchFamily="2" charset="-122"/>
              </a:rPr>
              <a:t>最小” 与“之一” 矛盾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a:t>
            </a:r>
            <a:endParaRPr lang="zh-CN" altLang="en-US" sz="3200" dirty="0">
              <a:solidFill>
                <a:srgbClr val="FF3300"/>
              </a:solidFill>
              <a:latin typeface="Arial" panose="020B0604020202020204" pitchFamily="34" charset="0"/>
              <a:ea typeface="宋体" panose="02010600030101010101" pitchFamily="2" charset="-122"/>
            </a:endParaRPr>
          </a:p>
        </p:txBody>
      </p:sp>
      <p:sp>
        <p:nvSpPr>
          <p:cNvPr id="18437" name="文本框 18436"/>
          <p:cNvSpPr txBox="1"/>
          <p:nvPr/>
        </p:nvSpPr>
        <p:spPr>
          <a:xfrm>
            <a:off x="4008438" y="549275"/>
            <a:ext cx="935037"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B</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ppt_x"/>
                                          </p:val>
                                        </p:tav>
                                        <p:tav tm="100000">
                                          <p:val>
                                            <p:strVal val="#ppt_x"/>
                                          </p:val>
                                        </p:tav>
                                      </p:tavLst>
                                    </p:anim>
                                    <p:anim calcmode="lin" valueType="num">
                                      <p:cBhvr additive="base">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6">
                                            <p:txEl>
                                              <p:charRg st="0" end="64"/>
                                            </p:txEl>
                                          </p:spTgt>
                                        </p:tgtEl>
                                        <p:attrNameLst>
                                          <p:attrName>style.visibility</p:attrName>
                                        </p:attrNameLst>
                                      </p:cBhvr>
                                      <p:to>
                                        <p:strVal val="visible"/>
                                      </p:to>
                                    </p:set>
                                    <p:anim calcmode="lin" valueType="num">
                                      <p:cBhvr additive="base">
                                        <p:cTn id="13" dur="500" fill="hold"/>
                                        <p:tgtEl>
                                          <p:spTgt spid="18436">
                                            <p:txEl>
                                              <p:charRg st="0" end="6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6">
                                            <p:txEl>
                                              <p:charRg st="0" end="6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allAtOnce"/>
      <p:bldP spid="184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占位符 17410"/>
          <p:cNvSpPr>
            <a:spLocks noGrp="1"/>
          </p:cNvSpPr>
          <p:nvPr>
            <p:ph idx="1"/>
          </p:nvPr>
        </p:nvSpPr>
        <p:spPr>
          <a:xfrm>
            <a:off x="1524000" y="0"/>
            <a:ext cx="9396413" cy="4525963"/>
          </a:xfrm>
        </p:spPr>
        <p:txBody>
          <a:bodyPr anchor="t"/>
          <a:p>
            <a:pPr>
              <a:lnSpc>
                <a:spcPct val="90000"/>
              </a:lnSpc>
              <a:buNone/>
            </a:pPr>
            <a:r>
              <a:rPr lang="en-US" altLang="zh-CN" dirty="0"/>
              <a:t>7</a:t>
            </a:r>
            <a:r>
              <a:rPr lang="zh-CN" altLang="en-US" dirty="0"/>
              <a:t>． 对病句的修改不正确的一项是（ ）</a:t>
            </a:r>
            <a:endParaRPr lang="zh-CN" altLang="en-US" dirty="0"/>
          </a:p>
          <a:p>
            <a:pPr>
              <a:lnSpc>
                <a:spcPct val="90000"/>
              </a:lnSpc>
              <a:buNone/>
            </a:pPr>
            <a:r>
              <a:rPr lang="en-US" altLang="zh-CN" dirty="0"/>
              <a:t>A</a:t>
            </a:r>
            <a:r>
              <a:rPr lang="zh-CN" altLang="en-US" dirty="0"/>
              <a:t>． 在语文学习之旅中， 我们将领会到名人的光辉形象。 将“领会” 政为“领悟”。</a:t>
            </a:r>
            <a:endParaRPr lang="zh-CN" altLang="en-US" dirty="0"/>
          </a:p>
          <a:p>
            <a:pPr>
              <a:lnSpc>
                <a:spcPct val="90000"/>
              </a:lnSpc>
              <a:buNone/>
            </a:pPr>
            <a:r>
              <a:rPr lang="en-US" altLang="zh-CN" dirty="0"/>
              <a:t>B</a:t>
            </a:r>
            <a:r>
              <a:rPr lang="zh-CN" altLang="en-US" dirty="0"/>
              <a:t>． 中国梦不仅在国际社会产生强烈反响， 而且在国内引发强烈共鸣。 将“在国际社会产生强烈反响” 和“在国内引发强烈共鸣” 互换位置。</a:t>
            </a:r>
            <a:endParaRPr lang="zh-CN" altLang="en-US" dirty="0"/>
          </a:p>
          <a:p>
            <a:pPr>
              <a:lnSpc>
                <a:spcPct val="90000"/>
              </a:lnSpc>
              <a:buNone/>
            </a:pPr>
            <a:r>
              <a:rPr lang="en-US" altLang="zh-CN" dirty="0"/>
              <a:t>C</a:t>
            </a:r>
            <a:r>
              <a:rPr lang="zh-CN" altLang="en-US" dirty="0"/>
              <a:t>． 通过调查， 使我们了解了真实情况。 删掉“通过” 或“使”。</a:t>
            </a:r>
            <a:endParaRPr lang="zh-CN" altLang="en-US" dirty="0"/>
          </a:p>
          <a:p>
            <a:pPr>
              <a:lnSpc>
                <a:spcPct val="90000"/>
              </a:lnSpc>
              <a:buNone/>
            </a:pPr>
            <a:r>
              <a:rPr lang="en-US" altLang="zh-CN" dirty="0"/>
              <a:t>D</a:t>
            </a:r>
            <a:r>
              <a:rPr lang="zh-CN" altLang="en-US" dirty="0"/>
              <a:t>． 为了防止今后不再发生类似的事件， 有关部门进一步完善了安全措施。 去掉“防止”或“不”。</a:t>
            </a:r>
            <a:endParaRPr lang="zh-CN" altLang="en-US" dirty="0"/>
          </a:p>
        </p:txBody>
      </p:sp>
      <p:sp>
        <p:nvSpPr>
          <p:cNvPr id="17412" name="文本框 17411"/>
          <p:cNvSpPr txBox="1"/>
          <p:nvPr/>
        </p:nvSpPr>
        <p:spPr>
          <a:xfrm>
            <a:off x="1595438" y="5157788"/>
            <a:ext cx="8893175" cy="1076325"/>
          </a:xfrm>
          <a:prstGeom prst="rect">
            <a:avLst/>
          </a:prstGeom>
          <a:noFill/>
          <a:ln w="9525">
            <a:noFill/>
          </a:ln>
        </p:spPr>
        <p:txBody>
          <a:bodyPr anchor="t">
            <a:spAutoFit/>
          </a:bodyPr>
          <a:p>
            <a:r>
              <a:rPr lang="en-US" altLang="zh-CN" dirty="0">
                <a:latin typeface="Arial" panose="020B0604020202020204" pitchFamily="34" charset="0"/>
                <a:ea typeface="宋体" panose="02010600030101010101" pitchFamily="2" charset="-122"/>
              </a:rPr>
              <a:t> </a:t>
            </a:r>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句“领会” 与“形象” 动宾搭配不当， 所以修改是错误的。</a:t>
            </a:r>
            <a:endParaRPr lang="zh-CN" altLang="en-US" sz="3200" dirty="0">
              <a:solidFill>
                <a:srgbClr val="FF3300"/>
              </a:solidFill>
              <a:latin typeface="Arial" panose="020B0604020202020204" pitchFamily="34" charset="0"/>
              <a:ea typeface="宋体" panose="02010600030101010101" pitchFamily="2" charset="-122"/>
            </a:endParaRPr>
          </a:p>
        </p:txBody>
      </p:sp>
      <p:sp>
        <p:nvSpPr>
          <p:cNvPr id="17413" name="文本框 17412"/>
          <p:cNvSpPr txBox="1"/>
          <p:nvPr/>
        </p:nvSpPr>
        <p:spPr>
          <a:xfrm>
            <a:off x="7824788" y="0"/>
            <a:ext cx="1225550"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A </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ppt_x"/>
                                          </p:val>
                                        </p:tav>
                                        <p:tav tm="100000">
                                          <p:val>
                                            <p:strVal val="#ppt_x"/>
                                          </p:val>
                                        </p:tav>
                                      </p:tavLst>
                                    </p:anim>
                                    <p:anim calcmode="lin" valueType="num">
                                      <p:cBhvr additive="base">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anim calcmode="lin" valueType="num">
                                      <p:cBhvr additive="base">
                                        <p:cTn id="13" dur="500" fill="hold"/>
                                        <p:tgtEl>
                                          <p:spTgt spid="17413"/>
                                        </p:tgtEl>
                                        <p:attrNameLst>
                                          <p:attrName>ppt_x</p:attrName>
                                        </p:attrNameLst>
                                      </p:cBhvr>
                                      <p:tavLst>
                                        <p:tav tm="0">
                                          <p:val>
                                            <p:strVal val="#ppt_x"/>
                                          </p:val>
                                        </p:tav>
                                        <p:tav tm="100000">
                                          <p:val>
                                            <p:strVal val="#ppt_x"/>
                                          </p:val>
                                        </p:tav>
                                      </p:tavLst>
                                    </p:anim>
                                    <p:anim calcmode="lin" valueType="num">
                                      <p:cBhvr additive="base">
                                        <p:cTn id="14"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占位符 16386"/>
          <p:cNvSpPr>
            <a:spLocks noGrp="1"/>
          </p:cNvSpPr>
          <p:nvPr>
            <p:ph idx="1"/>
          </p:nvPr>
        </p:nvSpPr>
        <p:spPr>
          <a:xfrm>
            <a:off x="1524000" y="0"/>
            <a:ext cx="9324975" cy="4525963"/>
          </a:xfrm>
        </p:spPr>
        <p:txBody>
          <a:bodyPr anchor="t"/>
          <a:p>
            <a:pPr>
              <a:lnSpc>
                <a:spcPct val="90000"/>
              </a:lnSpc>
            </a:pPr>
            <a:r>
              <a:rPr lang="en-US" altLang="zh-CN" dirty="0"/>
              <a:t>8</a:t>
            </a:r>
            <a:r>
              <a:rPr lang="zh-CN" altLang="en-US" dirty="0"/>
              <a:t>． 【</a:t>
            </a:r>
            <a:r>
              <a:rPr lang="en-US" altLang="zh-CN" dirty="0"/>
              <a:t>2016 </a:t>
            </a:r>
            <a:r>
              <a:rPr lang="zh-CN" altLang="en-US" dirty="0"/>
              <a:t>年中考黑龙江绥化卷】 下列句子没有病句的一项是（ ）</a:t>
            </a:r>
            <a:endParaRPr lang="zh-CN" altLang="en-US" dirty="0"/>
          </a:p>
          <a:p>
            <a:pPr>
              <a:lnSpc>
                <a:spcPct val="90000"/>
              </a:lnSpc>
            </a:pPr>
            <a:r>
              <a:rPr lang="en-US" altLang="zh-CN" dirty="0"/>
              <a:t>A</a:t>
            </a:r>
            <a:r>
              <a:rPr lang="zh-CN" altLang="en-US" dirty="0"/>
              <a:t>． 经过三轮复习， 使同学们对本次中考充满了信心。</a:t>
            </a:r>
            <a:endParaRPr lang="zh-CN" altLang="en-US" dirty="0"/>
          </a:p>
          <a:p>
            <a:pPr>
              <a:lnSpc>
                <a:spcPct val="90000"/>
              </a:lnSpc>
            </a:pPr>
            <a:r>
              <a:rPr lang="en-US" altLang="zh-CN" dirty="0"/>
              <a:t>B</a:t>
            </a:r>
            <a:r>
              <a:rPr lang="zh-CN" altLang="en-US" dirty="0"/>
              <a:t>． 在国际反恐行动中， 恐怖组织头目本拉登被当场击毙， 真是死得其所。</a:t>
            </a:r>
            <a:endParaRPr lang="zh-CN" altLang="en-US" dirty="0"/>
          </a:p>
          <a:p>
            <a:pPr>
              <a:lnSpc>
                <a:spcPct val="90000"/>
              </a:lnSpc>
            </a:pPr>
            <a:r>
              <a:rPr lang="en-US" altLang="zh-CN" dirty="0"/>
              <a:t>C</a:t>
            </a:r>
            <a:r>
              <a:rPr lang="zh-CN" altLang="en-US" dirty="0"/>
              <a:t>． 近日来， “蚁族力量” 捐资助学活动引起了社会各界的广泛关注。</a:t>
            </a:r>
            <a:endParaRPr lang="zh-CN" altLang="en-US" dirty="0"/>
          </a:p>
          <a:p>
            <a:pPr>
              <a:lnSpc>
                <a:spcPct val="90000"/>
              </a:lnSpc>
            </a:pPr>
            <a:r>
              <a:rPr lang="en-US" altLang="zh-CN" dirty="0"/>
              <a:t>D</a:t>
            </a:r>
            <a:r>
              <a:rPr lang="zh-CN" altLang="en-US" dirty="0"/>
              <a:t>． 能否让自己的青春绽放光彩， 关键是自己要有理想并为之努力奋斗。</a:t>
            </a:r>
            <a:endParaRPr lang="zh-CN" altLang="en-US" dirty="0"/>
          </a:p>
        </p:txBody>
      </p:sp>
      <p:sp>
        <p:nvSpPr>
          <p:cNvPr id="16388" name="文本框 16387"/>
          <p:cNvSpPr txBox="1"/>
          <p:nvPr/>
        </p:nvSpPr>
        <p:spPr>
          <a:xfrm>
            <a:off x="1524000" y="4816475"/>
            <a:ext cx="9144000" cy="2061210"/>
          </a:xfrm>
          <a:prstGeom prst="rect">
            <a:avLst/>
          </a:prstGeom>
          <a:noFill/>
          <a:ln w="9525">
            <a:noFill/>
          </a:ln>
        </p:spPr>
        <p:txBody>
          <a:bodyPr anchor="t">
            <a:spAutoFit/>
          </a:bodyPr>
          <a:p>
            <a:r>
              <a:rPr lang="en-US" altLang="zh-CN" dirty="0">
                <a:latin typeface="Arial" panose="020B0604020202020204" pitchFamily="34" charset="0"/>
                <a:ea typeface="宋体" panose="02010600030101010101" pitchFamily="2" charset="-122"/>
              </a:rPr>
              <a:t> </a:t>
            </a:r>
            <a:r>
              <a:rPr lang="en-US" altLang="zh-CN" sz="3200" dirty="0">
                <a:solidFill>
                  <a:srgbClr val="FF3300"/>
                </a:solidFill>
                <a:latin typeface="Arial" panose="020B0604020202020204" pitchFamily="34" charset="0"/>
                <a:ea typeface="宋体" panose="02010600030101010101" pitchFamily="2" charset="-122"/>
              </a:rPr>
              <a:t>A </a:t>
            </a:r>
            <a:r>
              <a:rPr lang="zh-CN" altLang="en-US" sz="3200" dirty="0">
                <a:solidFill>
                  <a:srgbClr val="FF3300"/>
                </a:solidFill>
                <a:latin typeface="Arial" panose="020B0604020202020204" pitchFamily="34" charset="0"/>
                <a:ea typeface="宋体" panose="02010600030101010101" pitchFamily="2" charset="-122"/>
              </a:rPr>
              <a:t>项中“经过”“使” 的连用淹没了句子的主语； </a:t>
            </a:r>
            <a:r>
              <a:rPr lang="en-US" altLang="zh-CN" sz="3200" dirty="0">
                <a:solidFill>
                  <a:srgbClr val="FF3300"/>
                </a:solidFill>
                <a:latin typeface="Arial" panose="020B0604020202020204" pitchFamily="34" charset="0"/>
                <a:ea typeface="宋体" panose="02010600030101010101" pitchFamily="2" charset="-122"/>
              </a:rPr>
              <a:t>B </a:t>
            </a:r>
            <a:r>
              <a:rPr lang="zh-CN" altLang="en-US" sz="3200" dirty="0">
                <a:solidFill>
                  <a:srgbClr val="FF3300"/>
                </a:solidFill>
                <a:latin typeface="Arial" panose="020B0604020202020204" pitchFamily="34" charset="0"/>
                <a:ea typeface="宋体" panose="02010600030101010101" pitchFamily="2" charset="-122"/>
              </a:rPr>
              <a:t>项用词不当， “死得其所” 的意忍是死得有意义， 有价值； </a:t>
            </a:r>
            <a:r>
              <a:rPr lang="en-US" altLang="zh-CN" sz="3200" dirty="0">
                <a:solidFill>
                  <a:srgbClr val="FF3300"/>
                </a:solidFill>
                <a:latin typeface="Arial" panose="020B0604020202020204" pitchFamily="34" charset="0"/>
                <a:ea typeface="宋体" panose="02010600030101010101" pitchFamily="2" charset="-122"/>
              </a:rPr>
              <a:t>D </a:t>
            </a:r>
            <a:r>
              <a:rPr lang="zh-CN" altLang="en-US" sz="3200" dirty="0">
                <a:solidFill>
                  <a:srgbClr val="FF3300"/>
                </a:solidFill>
                <a:latin typeface="Arial" panose="020B0604020202020204" pitchFamily="34" charset="0"/>
                <a:ea typeface="宋体" panose="02010600030101010101" pitchFamily="2" charset="-122"/>
              </a:rPr>
              <a:t>项前后搭配不由， 肯否相叠前后要一致，</a:t>
            </a:r>
            <a:endParaRPr lang="zh-CN" altLang="en-US" sz="3200" dirty="0">
              <a:solidFill>
                <a:srgbClr val="FF3300"/>
              </a:solidFill>
              <a:latin typeface="Arial" panose="020B0604020202020204" pitchFamily="34" charset="0"/>
              <a:ea typeface="宋体" panose="02010600030101010101" pitchFamily="2" charset="-122"/>
            </a:endParaRPr>
          </a:p>
        </p:txBody>
      </p:sp>
      <p:sp>
        <p:nvSpPr>
          <p:cNvPr id="16389" name="文本框 16388"/>
          <p:cNvSpPr txBox="1"/>
          <p:nvPr/>
        </p:nvSpPr>
        <p:spPr>
          <a:xfrm>
            <a:off x="4656138" y="549275"/>
            <a:ext cx="1295400" cy="583565"/>
          </a:xfrm>
          <a:prstGeom prst="rect">
            <a:avLst/>
          </a:prstGeom>
          <a:noFill/>
          <a:ln w="9525">
            <a:noFill/>
          </a:ln>
        </p:spPr>
        <p:txBody>
          <a:bodyPr anchor="t">
            <a:spAutoFit/>
          </a:bodyPr>
          <a:p>
            <a:pPr>
              <a:spcBef>
                <a:spcPct val="50000"/>
              </a:spcBef>
            </a:pPr>
            <a:r>
              <a:rPr lang="en-US" altLang="zh-CN" sz="3200">
                <a:solidFill>
                  <a:srgbClr val="FF3300"/>
                </a:solidFill>
                <a:latin typeface="Arial" panose="020B0604020202020204" pitchFamily="34" charset="0"/>
                <a:ea typeface="宋体" panose="02010600030101010101" pitchFamily="2" charset="-122"/>
              </a:rPr>
              <a:t>C</a:t>
            </a:r>
            <a:endParaRPr lang="en-US" altLang="zh-CN" sz="3200">
              <a:solidFill>
                <a:srgbClr val="FF33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9"/>
                                        </p:tgtEl>
                                        <p:attrNameLst>
                                          <p:attrName>style.visibility</p:attrName>
                                        </p:attrNameLst>
                                      </p:cBhvr>
                                      <p:to>
                                        <p:strVal val="visible"/>
                                      </p:to>
                                    </p:set>
                                    <p:anim calcmode="lin" valueType="num">
                                      <p:cBhvr additive="base">
                                        <p:cTn id="13" dur="500" fill="hold"/>
                                        <p:tgtEl>
                                          <p:spTgt spid="16389"/>
                                        </p:tgtEl>
                                        <p:attrNameLst>
                                          <p:attrName>ppt_x</p:attrName>
                                        </p:attrNameLst>
                                      </p:cBhvr>
                                      <p:tavLst>
                                        <p:tav tm="0">
                                          <p:val>
                                            <p:strVal val="#ppt_x"/>
                                          </p:val>
                                        </p:tav>
                                        <p:tav tm="100000">
                                          <p:val>
                                            <p:strVal val="#ppt_x"/>
                                          </p:val>
                                        </p:tav>
                                      </p:tavLst>
                                    </p:anim>
                                    <p:anim calcmode="lin" valueType="num">
                                      <p:cBhvr additive="base">
                                        <p:cTn id="14"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6237</Words>
  <Application>WPS 演示</Application>
  <PresentationFormat>宽屏</PresentationFormat>
  <Paragraphs>264</Paragraphs>
  <Slides>24</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Arial</vt:lpstr>
      <vt:lpstr>宋体</vt:lpstr>
      <vt:lpstr>Wingdings</vt:lpstr>
      <vt:lpstr>微软雅黑</vt:lpstr>
      <vt:lpstr>Wingdings</vt:lpstr>
      <vt:lpstr>Arial Unicode MS</vt:lpstr>
      <vt:lpstr>Calibri</vt:lpstr>
      <vt:lpstr>Office 主题​​</vt:lpstr>
      <vt:lpstr>病句练习讲解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 语义重复， 删去“其原因” 或者“造成的”； B． 成分残缺， 缺少宾语， 结尾加上“的称号”； D． 动宾搭配不当，“新思路” 改为“新蓝图” 或者“描绘了一幅” 改成“构想了一条”。</vt:lpstr>
      <vt:lpstr>A． 语序不当， 应该是“策划与开展” 。 B． 搭配不当， “空气质量” 不能“不断改进” ， 应该是不断优化。 C． 成分残缺， 缺少主语， 应该把“当” 去掉。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WL</dc:creator>
  <cp:lastModifiedBy>Administrator</cp:lastModifiedBy>
  <cp:revision>151</cp:revision>
  <dcterms:created xsi:type="dcterms:W3CDTF">2019-06-19T02:08:00Z</dcterms:created>
  <dcterms:modified xsi:type="dcterms:W3CDTF">2020-07-12T10:11:59Z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2052-11.1.0.9739</vt:lpwstr>
  </property>
</Properties>
</file>