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64" r:id="rId3"/>
    <p:sldId id="265" r:id="rId4"/>
    <p:sldId id="266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xmlns:mc="http://schemas.openxmlformats.org/markup-compatibility/2006" xmlns:a14="http://schemas.microsoft.com/office/drawing/2010/main" val="0033CC" mc:Ignorable=""/>
    <a:srgbClr xmlns:mc="http://schemas.openxmlformats.org/markup-compatibility/2006" xmlns:a14="http://schemas.microsoft.com/office/drawing/2010/main" val="0B027E" mc:Ignorable=""/>
    <a:srgbClr xmlns:mc="http://schemas.openxmlformats.org/markup-compatibility/2006" xmlns:a14="http://schemas.microsoft.com/office/drawing/2010/main" val="1EEC14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18" autoAdjust="0"/>
  </p:normalViewPr>
  <p:slideViewPr>
    <p:cSldViewPr>
      <p:cViewPr varScale="1">
        <p:scale>
          <a:sx n="79" d="100"/>
          <a:sy n="79" d="100"/>
        </p:scale>
        <p:origin x="-2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E51BE-8198-42EF-B8BC-5E836879E12D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EA59F-3E8C-4038-8992-112AD6DE38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286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A59F-3E8C-4038-8992-112AD6DE38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36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A59F-3E8C-4038-8992-112AD6DE38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84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A59F-3E8C-4038-8992-112AD6DE38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43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28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25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41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301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09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88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15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470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564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77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20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DE02E-B077-4CC6-8118-BE7DAC9FF7D8}" type="datetimeFigureOut">
              <a:rPr lang="zh-CN" altLang="en-US" smtClean="0"/>
              <a:t>2010-5-30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6EF6D-4554-4253-AD02-F4490E21B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2638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04664"/>
            <a:ext cx="896448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/>
              <a:t>　　</a:t>
            </a:r>
            <a:endParaRPr lang="en-US" altLang="zh-CN" sz="6600" dirty="0" smtClean="0"/>
          </a:p>
          <a:p>
            <a:r>
              <a:rPr lang="zh-CN" altLang="en-US" sz="6600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方正琥珀_GBK" pitchFamily="65" charset="-122"/>
                <a:ea typeface="方正琥珀_GBK" pitchFamily="65" charset="-122"/>
              </a:rPr>
              <a:t>　</a:t>
            </a:r>
            <a:r>
              <a:rPr lang="zh-CN" altLang="en-US" sz="66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方正琥珀_GBK" pitchFamily="65" charset="-122"/>
                <a:ea typeface="方正琥珀_GBK" pitchFamily="65" charset="-122"/>
              </a:rPr>
              <a:t>　　京剧脸谱</a:t>
            </a:r>
            <a:endParaRPr lang="en-US" altLang="zh-CN" sz="6600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endParaRPr lang="en-US" altLang="zh-CN" sz="6600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endParaRPr lang="en-US" altLang="zh-CN" sz="6600" dirty="0" smtClean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r>
              <a:rPr lang="zh-CN" altLang="en-US" sz="6600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方正琥珀_GBK" pitchFamily="65" charset="-122"/>
                <a:ea typeface="方正琥珀_GBK" pitchFamily="65" charset="-122"/>
              </a:rPr>
              <a:t>　</a:t>
            </a:r>
            <a:r>
              <a:rPr lang="zh-CN" altLang="en-US" sz="66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方正琥珀_GBK" pitchFamily="65" charset="-122"/>
                <a:ea typeface="方正琥珀_GBK" pitchFamily="65" charset="-122"/>
              </a:rPr>
              <a:t>　　　　　</a:t>
            </a:r>
            <a:r>
              <a:rPr lang="zh-CN" altLang="en-US" sz="36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华文隶书" pitchFamily="2" charset="-122"/>
                <a:ea typeface="华文隶书" pitchFamily="2" charset="-122"/>
              </a:rPr>
              <a:t>贾古惹</a:t>
            </a:r>
            <a:endParaRPr lang="zh-CN" altLang="en-US" sz="6600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方正琥珀_GBK" pitchFamily="65" charset="-122"/>
              <a:ea typeface="方正琥珀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50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7459"/>
            <a:ext cx="4572000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5903893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华文行楷" pitchFamily="2" charset="-122"/>
                <a:ea typeface="华文行楷" pitchFamily="2" charset="-122"/>
              </a:rPr>
              <a:t>黄脸 象徵骠悍、凶残、阴险、工于心计等性格 ，如宇文成、庞涓、晁盖等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107485" y="548680"/>
            <a:ext cx="800219" cy="30963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迷你简启体" pitchFamily="65" charset="-122"/>
                <a:ea typeface="迷你简启体" pitchFamily="65" charset="-122"/>
              </a:rPr>
              <a:t>典</a:t>
            </a:r>
            <a:r>
              <a:rPr lang="en-US" altLang="zh-CN" sz="4000" dirty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en-US" altLang="zh-CN" sz="40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迷你简启体" pitchFamily="65" charset="-122"/>
                <a:ea typeface="迷你简启体" pitchFamily="65" charset="-122"/>
              </a:rPr>
              <a:t>       </a:t>
            </a:r>
            <a:r>
              <a:rPr lang="zh-CN" altLang="en-US" sz="4000" dirty="0" smtClean="0">
                <a:solidFill>
                  <a:srgbClr xmlns:mc="http://schemas.openxmlformats.org/markup-compatibility/2006" xmlns:a14="http://schemas.microsoft.com/office/drawing/2010/main" val="FFFF00" mc:Ignorable=""/>
                </a:solidFill>
                <a:latin typeface="迷你简启体" pitchFamily="65" charset="-122"/>
                <a:ea typeface="迷你简启体" pitchFamily="65" charset="-122"/>
              </a:rPr>
              <a:t>韦</a:t>
            </a:r>
            <a:endParaRPr lang="zh-CN" altLang="en-US" sz="4000" dirty="0">
              <a:solidFill>
                <a:srgbClr xmlns:mc="http://schemas.openxmlformats.org/markup-compatibility/2006" xmlns:a14="http://schemas.microsoft.com/office/drawing/2010/main" val="FFFF00" mc:Ignorable=""/>
              </a:solidFill>
              <a:latin typeface="迷你简启体" pitchFamily="65" charset="-122"/>
              <a:ea typeface="迷你简启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478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4392488" cy="51424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5326474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迷你简启体" pitchFamily="65" charset="-122"/>
                <a:ea typeface="迷你简启体" pitchFamily="65" charset="-122"/>
              </a:rPr>
              <a:t>白脸 象徵阴险、狡诈等性格 ，如曹操、严嵩、董卓、赵高、秦桧、贾似道、毛延寿、司马懿、高俅等 </a:t>
            </a:r>
            <a:r>
              <a:rPr lang="zh-CN" altLang="en-US" sz="2800" dirty="0" smtClean="0">
                <a:solidFill>
                  <a:schemeClr val="bg1"/>
                </a:solidFill>
                <a:latin typeface="迷你简启体" pitchFamily="65" charset="-122"/>
                <a:ea typeface="迷你简启体" pitchFamily="65" charset="-122"/>
              </a:rPr>
              <a:t>。 </a:t>
            </a:r>
            <a:endParaRPr lang="zh-CN" altLang="en-US" sz="2800" dirty="0">
              <a:solidFill>
                <a:schemeClr val="bg1"/>
              </a:solidFill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2" name="矩形​​ 1"/>
          <p:cNvSpPr/>
          <p:nvPr/>
        </p:nvSpPr>
        <p:spPr>
          <a:xfrm>
            <a:off x="6084168" y="2967335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xmlns:mc="http://schemas.openxmlformats.org/markup-compatibility/2006" xmlns:a14="http://schemas.microsoft.com/office/drawing/2010/main" val="000000" mc:Ignorable="">
                      <a:alpha val="38000"/>
                    </a:srgbClr>
                  </a:outerShdw>
                </a:effectLst>
              </a:rPr>
              <a:t>曹操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xmlns:mc="http://schemas.openxmlformats.org/markup-compatibility/2006" xmlns:a14="http://schemas.microsoft.com/office/drawing/2010/main" val="000000" mc:Ignorable="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44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6" y="-1"/>
            <a:ext cx="3174132" cy="51632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202" y="0"/>
            <a:ext cx="4894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24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8864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xmlns:mc="http://schemas.openxmlformats.org/markup-compatibility/2006" xmlns:a14="http://schemas.microsoft.com/office/drawing/2010/main" val="0B027E" mc:Ignorable=""/>
                </a:solidFill>
                <a:latin typeface="方正琥珀_GBK" pitchFamily="65" charset="-122"/>
                <a:ea typeface="方正琥珀_GBK" pitchFamily="65" charset="-122"/>
              </a:rPr>
              <a:t>我国主要剧种：</a:t>
            </a:r>
            <a:endParaRPr lang="en-US" altLang="zh-CN" sz="4800" dirty="0" smtClean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endParaRPr lang="en-US" altLang="zh-CN" sz="4800" dirty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r>
              <a:rPr lang="zh-CN" altLang="en-US" sz="4800" dirty="0" smtClean="0">
                <a:solidFill>
                  <a:srgbClr xmlns:mc="http://schemas.openxmlformats.org/markup-compatibility/2006" xmlns:a14="http://schemas.microsoft.com/office/drawing/2010/main" val="0B027E" mc:Ignorable=""/>
                </a:solidFill>
                <a:latin typeface="方正琥珀_GBK" pitchFamily="65" charset="-122"/>
                <a:ea typeface="方正琥珀_GBK" pitchFamily="65" charset="-122"/>
              </a:rPr>
              <a:t>       昆剧</a:t>
            </a:r>
            <a:endParaRPr lang="en-US" altLang="zh-CN" sz="4800" dirty="0" smtClean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r>
              <a:rPr lang="zh-CN" altLang="en-US" sz="4800" dirty="0" smtClean="0">
                <a:solidFill>
                  <a:srgbClr xmlns:mc="http://schemas.openxmlformats.org/markup-compatibility/2006" xmlns:a14="http://schemas.microsoft.com/office/drawing/2010/main" val="0B027E" mc:Ignorable=""/>
                </a:solidFill>
                <a:latin typeface="方正琥珀_GBK" pitchFamily="65" charset="-122"/>
                <a:ea typeface="方正琥珀_GBK" pitchFamily="65" charset="-122"/>
              </a:rPr>
              <a:t>       京剧</a:t>
            </a:r>
            <a:endParaRPr lang="en-US" altLang="zh-CN" sz="4800" dirty="0" smtClean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r>
              <a:rPr lang="zh-CN" altLang="en-US" sz="4800" dirty="0" smtClean="0">
                <a:solidFill>
                  <a:srgbClr xmlns:mc="http://schemas.openxmlformats.org/markup-compatibility/2006" xmlns:a14="http://schemas.microsoft.com/office/drawing/2010/main" val="0B027E" mc:Ignorable=""/>
                </a:solidFill>
                <a:latin typeface="方正琥珀_GBK" pitchFamily="65" charset="-122"/>
                <a:ea typeface="方正琥珀_GBK" pitchFamily="65" charset="-122"/>
              </a:rPr>
              <a:t>       黄梅戏</a:t>
            </a:r>
            <a:endParaRPr lang="en-US" altLang="zh-CN" sz="4800" dirty="0" smtClean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r>
              <a:rPr lang="zh-CN" altLang="en-US" sz="4800" dirty="0" smtClean="0">
                <a:solidFill>
                  <a:srgbClr xmlns:mc="http://schemas.openxmlformats.org/markup-compatibility/2006" xmlns:a14="http://schemas.microsoft.com/office/drawing/2010/main" val="0B027E" mc:Ignorable=""/>
                </a:solidFill>
                <a:latin typeface="方正琥珀_GBK" pitchFamily="65" charset="-122"/>
                <a:ea typeface="方正琥珀_GBK" pitchFamily="65" charset="-122"/>
              </a:rPr>
              <a:t>       河北梆子</a:t>
            </a:r>
            <a:endParaRPr lang="en-US" altLang="zh-CN" sz="4800" dirty="0" smtClean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r>
              <a:rPr lang="zh-CN" altLang="en-US" sz="4800" dirty="0" smtClean="0">
                <a:solidFill>
                  <a:srgbClr xmlns:mc="http://schemas.openxmlformats.org/markup-compatibility/2006" xmlns:a14="http://schemas.microsoft.com/office/drawing/2010/main" val="0B027E" mc:Ignorable=""/>
                </a:solidFill>
                <a:latin typeface="方正琥珀_GBK" pitchFamily="65" charset="-122"/>
                <a:ea typeface="方正琥珀_GBK" pitchFamily="65" charset="-122"/>
              </a:rPr>
              <a:t>      唐山皮影</a:t>
            </a:r>
            <a:endParaRPr lang="en-US" altLang="zh-CN" sz="4800" dirty="0" smtClean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  <a:p>
            <a:r>
              <a:rPr lang="zh-CN" altLang="en-US" sz="4800" dirty="0" smtClean="0">
                <a:solidFill>
                  <a:srgbClr xmlns:mc="http://schemas.openxmlformats.org/markup-compatibility/2006" xmlns:a14="http://schemas.microsoft.com/office/drawing/2010/main" val="0B027E" mc:Ignorable=""/>
                </a:solidFill>
                <a:latin typeface="方正琥珀_GBK" pitchFamily="65" charset="-122"/>
                <a:ea typeface="方正琥珀_GBK" pitchFamily="65" charset="-122"/>
              </a:rPr>
              <a:t>      秦腔</a:t>
            </a:r>
            <a:endParaRPr lang="zh-CN" altLang="en-US" sz="4800" dirty="0">
              <a:solidFill>
                <a:srgbClr xmlns:mc="http://schemas.openxmlformats.org/markup-compatibility/2006" xmlns:a14="http://schemas.microsoft.com/office/drawing/2010/main" val="0B027E" mc:Ignorable=""/>
              </a:solidFill>
              <a:latin typeface="方正琥珀_GBK" pitchFamily="65" charset="-122"/>
              <a:ea typeface="方正琥珀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6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4836"/>
            <a:ext cx="8424936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迷你简启体" pitchFamily="65" charset="-122"/>
                <a:ea typeface="迷你简启体" pitchFamily="65" charset="-122"/>
              </a:rPr>
              <a:t>京剧的前身是徽剧（徽调）、汉剧（楚调）、昆曲、秦腔、京腔，并受到民间俗曲的影响，可说是聚百家表演艺术于一堂，而发扬光大之。 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迷你简启体" pitchFamily="65" charset="-122"/>
                <a:ea typeface="迷你简启体" pitchFamily="65" charset="-122"/>
              </a:rPr>
              <a:t>京剧约于清光绪年是（一说是道光年间）形成于北京，于今约有二百年。其前身为徽剧，通称皮黄戏，同治、光绪两朝最为盛行。道光年间，汉调进京被二黄吸收，形成徽汉二腔合流</a:t>
            </a:r>
            <a:r>
              <a:rPr lang="zh-CN" altLang="en-US" sz="2400" dirty="0" smtClean="0">
                <a:solidFill>
                  <a:schemeClr val="bg1"/>
                </a:solidFill>
                <a:latin typeface="迷你简启体" pitchFamily="65" charset="-122"/>
                <a:ea typeface="迷你简启体" pitchFamily="65" charset="-122"/>
              </a:rPr>
              <a:t>。</a:t>
            </a:r>
            <a:endParaRPr lang="en-US" altLang="zh-CN" sz="2400" dirty="0" smtClean="0">
              <a:solidFill>
                <a:schemeClr val="bg1"/>
              </a:solidFill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迷你简启体" pitchFamily="65" charset="-122"/>
                <a:ea typeface="迷你简启体" pitchFamily="65" charset="-122"/>
              </a:rPr>
              <a:t>京剧音乐属于板腔体，主要唱腔有二黄、西皮两个系统，所以京剧也称“皮黄”。京剧常用唱腔还有南梆子、四平调、高拔子和吹腔。京剧的传统剧目约在一千多个，常演的约有三四百个以上，其中除来自徽戏、汉戏、昆曲与秦腔者外，也有相当数量是京剧艺人和民间作家陆续编写出来的。京剧较擅长于表现历史题材的政治和军事斗争，故事大多取自历史演义和小说话本。既有整本的大戏，也有大量的折子戏，此外还有一些连台本戏。 </a:t>
            </a:r>
          </a:p>
          <a:p>
            <a:endParaRPr lang="zh-CN" altLang="en-US" sz="2400" dirty="0">
              <a:solidFill>
                <a:schemeClr val="bg1"/>
              </a:solidFill>
              <a:latin typeface="迷你简启体" pitchFamily="65" charset="-122"/>
              <a:ea typeface="迷你简启体" pitchFamily="65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迷你简启体" pitchFamily="65" charset="-122"/>
                <a:ea typeface="迷你简启体" pitchFamily="65" charset="-122"/>
              </a:rPr>
              <a:t>京剧角色的行当划分比较严格，早期分为生、旦、净、末、丑、武行、流行（龙套）七行，以后归为生、旦、净、丑四大行。 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1607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32656"/>
            <a:ext cx="885698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梅兰芳（</a:t>
            </a:r>
            <a:r>
              <a:rPr lang="en-US" altLang="zh-CN" dirty="0"/>
              <a:t>1894—1961</a:t>
            </a:r>
            <a:r>
              <a:rPr lang="zh-CN" altLang="en-US" dirty="0"/>
              <a:t>），擅长青衣，兼演刀马旦。在五十多年的舞台实践中，梅先生对京剧旦角的唱腔，表演和服饰，做了很多创造性的改革和创新。梅先生的优美大方的唱腔，雍容华贵的表演，对京剧的影响是极大的。梅先生不仅受到中国人民的欢迎，也得到世界的欢迎。梅兰芳曾率京剧团多次赴日本、美国、苏联演出，是把中国戏曲传播到国外、享有国际声誉的戏曲表演艺术家。梅派的形成，是梅先生对京剧的巨大贡献和深远影响而形成的。梅派代表作有</a:t>
            </a:r>
            <a:r>
              <a:rPr lang="en-US" altLang="zh-CN" dirty="0"/>
              <a:t>《</a:t>
            </a:r>
            <a:r>
              <a:rPr lang="zh-CN" altLang="en-US" dirty="0"/>
              <a:t>宇宙锋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贵妃醉酒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断桥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奇双会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霸王别姬</a:t>
            </a:r>
            <a:r>
              <a:rPr lang="en-US" altLang="zh-CN" dirty="0"/>
              <a:t>》</a:t>
            </a:r>
            <a:r>
              <a:rPr lang="zh-CN" altLang="en-US" dirty="0"/>
              <a:t>和</a:t>
            </a:r>
            <a:r>
              <a:rPr lang="en-US" altLang="zh-CN" dirty="0"/>
              <a:t>《</a:t>
            </a:r>
            <a:r>
              <a:rPr lang="zh-CN" altLang="en-US" dirty="0"/>
              <a:t>穆桂英挂帅</a:t>
            </a:r>
            <a:r>
              <a:rPr lang="en-US" altLang="zh-CN" dirty="0"/>
              <a:t>》</a:t>
            </a:r>
            <a:r>
              <a:rPr lang="zh-CN" altLang="en-US" dirty="0"/>
              <a:t>等。</a:t>
            </a:r>
          </a:p>
          <a:p>
            <a:endParaRPr lang="zh-CN" altLang="en-US" dirty="0"/>
          </a:p>
          <a:p>
            <a:r>
              <a:rPr lang="zh-CN" altLang="en-US" dirty="0"/>
              <a:t>程砚秋（</a:t>
            </a:r>
            <a:r>
              <a:rPr lang="en-US" altLang="zh-CN" dirty="0"/>
              <a:t>1904—1958</a:t>
            </a:r>
            <a:r>
              <a:rPr lang="zh-CN" altLang="en-US" dirty="0"/>
              <a:t>），演青衣，在艺术上勇于革新创造，讲究音韵，注重四声，追求“声、情、美、水”的高度结合，并根据自己的嗓音特点，创造出一种幽咽婉转、起伏跌宕、若断若续、节奏多变的唱腔，形成独特的艺术风格，世称“程派”。程砚秋擅长演悲剧，编演过</a:t>
            </a:r>
            <a:r>
              <a:rPr lang="en-US" altLang="zh-CN" dirty="0"/>
              <a:t>《</a:t>
            </a:r>
            <a:r>
              <a:rPr lang="zh-CN" altLang="en-US" dirty="0"/>
              <a:t>鸳鸯冢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荒山泪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青霜剑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英台抗婚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窦娥冤</a:t>
            </a:r>
            <a:r>
              <a:rPr lang="en-US" altLang="zh-CN" dirty="0"/>
              <a:t>》</a:t>
            </a:r>
            <a:r>
              <a:rPr lang="zh-CN" altLang="en-US" dirty="0"/>
              <a:t>等戏，大多表演封建社会妇女的悲惨命运。</a:t>
            </a:r>
          </a:p>
          <a:p>
            <a:endParaRPr lang="zh-CN" altLang="en-US" dirty="0"/>
          </a:p>
          <a:p>
            <a:r>
              <a:rPr lang="zh-CN" altLang="en-US" dirty="0"/>
              <a:t>尚小云（</a:t>
            </a:r>
            <a:r>
              <a:rPr lang="en-US" altLang="zh-CN" dirty="0"/>
              <a:t>1900—1976</a:t>
            </a:r>
            <a:r>
              <a:rPr lang="zh-CN" altLang="en-US" dirty="0"/>
              <a:t>），功底深厚，嗓音宽亮，唱腔以刚劲著称，世称“尚派”。代表作有</a:t>
            </a:r>
            <a:r>
              <a:rPr lang="en-US" altLang="zh-CN" dirty="0"/>
              <a:t>《</a:t>
            </a:r>
            <a:r>
              <a:rPr lang="zh-CN" altLang="en-US" dirty="0"/>
              <a:t>二进宫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祭塔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昭君出塞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梁红玉</a:t>
            </a:r>
            <a:r>
              <a:rPr lang="en-US" altLang="zh-CN" dirty="0"/>
              <a:t>》</a:t>
            </a:r>
            <a:r>
              <a:rPr lang="zh-CN" altLang="en-US" dirty="0"/>
              <a:t>等，塑造了一批巾帼英雄和侠女烈妇。</a:t>
            </a:r>
          </a:p>
          <a:p>
            <a:endParaRPr lang="zh-CN" altLang="en-US" dirty="0"/>
          </a:p>
          <a:p>
            <a:r>
              <a:rPr lang="zh-CN" altLang="en-US" dirty="0"/>
              <a:t>荀慧生（</a:t>
            </a:r>
            <a:r>
              <a:rPr lang="en-US" altLang="zh-CN" dirty="0"/>
              <a:t>1900—1968</a:t>
            </a:r>
            <a:r>
              <a:rPr lang="zh-CN" altLang="en-US" dirty="0"/>
              <a:t>），功底深厚，能汲取梆子戏旦角艺术之长，熔京剧花旦的表演于一炉，形成独特的艺术风格，世称“荀派”。擅长扮演天真、活泼、温柔一类妇女角色，以演</a:t>
            </a:r>
            <a:r>
              <a:rPr lang="en-US" altLang="zh-CN" dirty="0"/>
              <a:t>《</a:t>
            </a:r>
            <a:r>
              <a:rPr lang="zh-CN" altLang="en-US" dirty="0"/>
              <a:t>红娘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金玉奴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红楼二尤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钗头凤</a:t>
            </a:r>
            <a:r>
              <a:rPr lang="en-US" altLang="zh-CN" dirty="0"/>
              <a:t>》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荀灌娘</a:t>
            </a:r>
            <a:r>
              <a:rPr lang="en-US" altLang="zh-CN" dirty="0"/>
              <a:t>》</a:t>
            </a:r>
            <a:r>
              <a:rPr lang="zh-CN" altLang="en-US" dirty="0"/>
              <a:t>等剧著名。 </a:t>
            </a:r>
          </a:p>
        </p:txBody>
      </p:sp>
    </p:spTree>
    <p:extLst>
      <p:ext uri="{BB962C8B-B14F-4D97-AF65-F5344CB8AC3E}">
        <p14:creationId xmlns:p14="http://schemas.microsoft.com/office/powerpoint/2010/main" val="65627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49" y="0"/>
            <a:ext cx="5467350" cy="5362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5461545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  <a:latin typeface="方正琥珀_GBK" pitchFamily="65" charset="-122"/>
                <a:ea typeface="方正琥珀_GBK" pitchFamily="65" charset="-122"/>
              </a:rPr>
              <a:t>红色 作为主色 ，表示忠勇义烈，比较典型的如关羽、姜维；用作副色，暗示人物命运 ，如蒋忠、马谡、华雄、高登等 。</a:t>
            </a:r>
            <a:endParaRPr lang="zh-CN" altLang="en-US" sz="2800" dirty="0">
              <a:solidFill>
                <a:srgbClr xmlns:mc="http://schemas.openxmlformats.org/markup-compatibility/2006" xmlns:a14="http://schemas.microsoft.com/office/drawing/2010/main" val="FF0000" mc:Ignorable=""/>
              </a:solidFill>
              <a:latin typeface="方正琥珀_GBK" pitchFamily="65" charset="-122"/>
              <a:ea typeface="方正琥珀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73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0"/>
            <a:ext cx="4032448" cy="51615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5352464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xmlns:mc="http://schemas.openxmlformats.org/markup-compatibility/2006" xmlns:a14="http://schemas.microsoft.com/office/drawing/2010/main" val="C00000" mc:Ignorable=""/>
                </a:solidFill>
                <a:latin typeface="经典特黑简" pitchFamily="49" charset="-122"/>
                <a:ea typeface="经典特黑简" pitchFamily="49" charset="-122"/>
                <a:cs typeface="经典特黑简" pitchFamily="49" charset="-122"/>
              </a:rPr>
              <a:t>紫色 象徵忠贞、耿直、果断、沉稳， 如廉颇、李密、庞统、尤俊达、严良等 </a:t>
            </a:r>
            <a:endParaRPr lang="zh-CN" altLang="en-US" sz="3200" dirty="0">
              <a:solidFill>
                <a:srgbClr xmlns:mc="http://schemas.openxmlformats.org/markup-compatibility/2006" xmlns:a14="http://schemas.microsoft.com/office/drawing/2010/main" val="C00000" mc:Ignorable=""/>
              </a:solidFill>
              <a:latin typeface="经典特黑简" pitchFamily="49" charset="-122"/>
              <a:ea typeface="经典特黑简" pitchFamily="49" charset="-122"/>
              <a:cs typeface="经典特黑简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1900" y="4754195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经典特黑简" pitchFamily="49" charset="-122"/>
                <a:ea typeface="经典特黑简" pitchFamily="49" charset="-122"/>
                <a:cs typeface="经典特黑简" pitchFamily="49" charset="-122"/>
              </a:rPr>
              <a:t>李密</a:t>
            </a:r>
          </a:p>
        </p:txBody>
      </p:sp>
    </p:spTree>
    <p:extLst>
      <p:ext uri="{BB962C8B-B14F-4D97-AF65-F5344CB8AC3E}">
        <p14:creationId xmlns:p14="http://schemas.microsoft.com/office/powerpoint/2010/main" val="113543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282407"/>
            <a:ext cx="3520502" cy="45062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0"/>
            <a:ext cx="3181674" cy="43365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558424"/>
            <a:ext cx="3225106" cy="3933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5903893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经典特黑简" pitchFamily="49" charset="-122"/>
                <a:ea typeface="经典特黑简" pitchFamily="49" charset="-122"/>
                <a:cs typeface="经典特黑简" pitchFamily="49" charset="-122"/>
              </a:rPr>
              <a:t>黑色 象徵刚烈、勇猛、粗率、鲁莽 ，如包拯、李逵、张飞、牛皋、尉迟恭、杨七郎、项羽等。</a:t>
            </a:r>
            <a:endParaRPr lang="zh-CN" altLang="en-US" sz="2800" dirty="0">
              <a:latin typeface="经典特黑简" pitchFamily="49" charset="-122"/>
              <a:ea typeface="经典特黑简" pitchFamily="49" charset="-122"/>
              <a:cs typeface="经典特黑简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436510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经典特黑简" pitchFamily="49" charset="-122"/>
                <a:ea typeface="经典特黑简" pitchFamily="49" charset="-122"/>
                <a:cs typeface="经典特黑简" pitchFamily="49" charset="-122"/>
              </a:rPr>
              <a:t>李逵</a:t>
            </a:r>
            <a:endParaRPr lang="zh-CN" altLang="en-US" sz="3200" dirty="0">
              <a:latin typeface="经典特黑简" pitchFamily="49" charset="-122"/>
              <a:ea typeface="经典特黑简" pitchFamily="49" charset="-122"/>
              <a:cs typeface="经典特黑简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69763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经典特黑简" pitchFamily="49" charset="-122"/>
                <a:ea typeface="经典特黑简" pitchFamily="49" charset="-122"/>
                <a:cs typeface="经典特黑简" pitchFamily="49" charset="-122"/>
              </a:rPr>
              <a:t>包拯</a:t>
            </a:r>
            <a:endParaRPr lang="zh-CN" altLang="en-US" sz="3200" dirty="0">
              <a:latin typeface="经典特黑简" pitchFamily="49" charset="-122"/>
              <a:ea typeface="经典特黑简" pitchFamily="49" charset="-122"/>
              <a:cs typeface="经典特黑简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1062613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经典特黑简" pitchFamily="49" charset="-122"/>
                <a:ea typeface="经典特黑简" pitchFamily="49" charset="-122"/>
                <a:cs typeface="经典特黑简" pitchFamily="49" charset="-122"/>
              </a:rPr>
              <a:t>张飞</a:t>
            </a:r>
            <a:endParaRPr lang="zh-CN" altLang="en-US" sz="2800" dirty="0">
              <a:latin typeface="经典特黑简" pitchFamily="49" charset="-122"/>
              <a:ea typeface="经典特黑简" pitchFamily="49" charset="-122"/>
              <a:cs typeface="经典特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7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497205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1" y="10318"/>
            <a:ext cx="3826718" cy="46586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16216" y="450912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吕蒙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98268" y="4893854"/>
            <a:ext cx="47160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xmlns:mc="http://schemas.openxmlformats.org/markup-compatibility/2006" xmlns:a14="http://schemas.microsoft.com/office/drawing/2010/main" val="00B0F0" mc:Ignorable=""/>
                </a:solidFill>
                <a:latin typeface="华文新魏" pitchFamily="2" charset="-122"/>
                <a:ea typeface="华文新魏" pitchFamily="2" charset="-122"/>
              </a:rPr>
              <a:t>蓝色 表示刚强、粗旷、骁勇、桀傲不驯， 如马武、单雄信、窦尔敦、吕蒙等 。</a:t>
            </a:r>
            <a:endParaRPr lang="zh-CN" altLang="en-US" sz="3200" dirty="0">
              <a:solidFill>
                <a:srgbClr xmlns:mc="http://schemas.openxmlformats.org/markup-compatibility/2006" xmlns:a14="http://schemas.microsoft.com/office/drawing/2010/main" val="00B0F0" mc:Ignorable="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67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99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0648"/>
            <a:ext cx="3720226" cy="48965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5301208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方正琥珀_GBK" pitchFamily="65" charset="-122"/>
                <a:ea typeface="方正琥珀_GBK" pitchFamily="65" charset="-122"/>
              </a:rPr>
              <a:t>绿脸 象徵刚勇、强横、猛烈、暴躁等性格 ，如青面虎张青、太史慈、马强、程咬金、公孙胜、柳仙等 。</a:t>
            </a:r>
            <a:endParaRPr lang="zh-CN" altLang="en-US" sz="3200" dirty="0">
              <a:solidFill>
                <a:srgbClr xmlns:mc="http://schemas.openxmlformats.org/markup-compatibility/2006" xmlns:a14="http://schemas.microsoft.com/office/drawing/2010/main" val="92D050" mc:Ignorable=""/>
              </a:solidFill>
              <a:latin typeface="方正琥珀_GBK" pitchFamily="65" charset="-122"/>
              <a:ea typeface="方正琥珀_GBK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00732" y="1844824"/>
            <a:ext cx="861774" cy="22322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xmlns:mc="http://schemas.openxmlformats.org/markup-compatibility/2006" xmlns:a14="http://schemas.microsoft.com/office/drawing/2010/main" val="92D050" mc:Ignorable=""/>
                </a:solidFill>
                <a:latin typeface="华文隶书" pitchFamily="2" charset="-122"/>
                <a:ea typeface="华文隶书" pitchFamily="2" charset="-122"/>
              </a:rPr>
              <a:t>程咬金</a:t>
            </a:r>
            <a:endParaRPr lang="zh-CN" altLang="en-US" sz="4400" dirty="0">
              <a:solidFill>
                <a:srgbClr xmlns:mc="http://schemas.openxmlformats.org/markup-compatibility/2006" xmlns:a14="http://schemas.microsoft.com/office/drawing/2010/main" val="92D050" mc:Ignorable="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53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xmlns:mc="http://schemas.openxmlformats.org/markup-compatibility/2006" xmlns:a14="http://schemas.microsoft.com/office/drawing/2010/main" val="000000" mc:Ignorable="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xmlns:mc="http://schemas.openxmlformats.org/markup-compatibility/2006" xmlns:a14="http://schemas.microsoft.com/office/drawing/2010/main" val="000000" mc:Ignorable="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145</TotalTime>
  <Words>906</Words>
  <Application>Microsoft Office PowerPoint</Application>
  <PresentationFormat>全屏显示(4:3)</PresentationFormat>
  <Paragraphs>43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一位心满意足的 Microsoft Office 用户</dc:creator>
  <cp:lastModifiedBy>一位心满意足的 Microsoft Office 用户</cp:lastModifiedBy>
  <cp:revision>19</cp:revision>
  <dcterms:created xsi:type="dcterms:W3CDTF">2010-04-18T05:43:45Z</dcterms:created>
  <dcterms:modified xsi:type="dcterms:W3CDTF">2010-05-30T03:03:45Z</dcterms:modified>
</cp:coreProperties>
</file>