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C663A-8FEA-40E8-964D-CB7C5F442BD9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3599F-5673-416D-BAC9-A891293775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C17C1-A06D-4F58-87A1-16254E7BFA7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hyperlink" Target="http://imgsrc.baidu.com/baike/pic/item/481517238412626c925807cd.jpg" TargetMode="External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716463" y="549275"/>
            <a:ext cx="33416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6600"/>
                </a:solidFill>
              </a:rPr>
              <a:t>      课前轻松一刻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213225" y="3286125"/>
            <a:ext cx="4684713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200" b="1"/>
              <a:t>主人拒绝见客（打一诗句）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utoUpdateAnimBg="0"/>
      <p:bldP spid="6147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333375"/>
            <a:ext cx="8540750" cy="1038225"/>
          </a:xfrm>
        </p:spPr>
        <p:txBody>
          <a:bodyPr/>
          <a:lstStyle/>
          <a:p>
            <a:r>
              <a:rPr lang="zh-CN" altLang="en-US" b="0">
                <a:solidFill>
                  <a:schemeClr val="tx1"/>
                </a:solidFill>
                <a:ea typeface="仿宋_GB2312" charset="-122"/>
              </a:rPr>
              <a:t>对陈子昂的评价</a:t>
            </a:r>
          </a:p>
        </p:txBody>
      </p:sp>
      <p:sp>
        <p:nvSpPr>
          <p:cNvPr id="15363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250825" y="1557338"/>
            <a:ext cx="4191000" cy="4498975"/>
          </a:xfrm>
        </p:spPr>
        <p:txBody>
          <a:bodyPr/>
          <a:lstStyle/>
          <a:p>
            <a:r>
              <a:rPr lang="zh-CN" altLang="en-US" sz="2400"/>
              <a:t>　</a:t>
            </a:r>
            <a:r>
              <a:rPr lang="zh-CN" altLang="en-US" sz="2400" b="1"/>
              <a:t>杜甫：“千古立忠义，感遇有遗篇。” </a:t>
            </a:r>
            <a:br>
              <a:rPr lang="zh-CN" altLang="en-US" sz="2400" b="1"/>
            </a:br>
            <a:endParaRPr lang="zh-CN" altLang="en-US" sz="2400" b="1"/>
          </a:p>
          <a:p>
            <a:r>
              <a:rPr lang="zh-CN" altLang="en-US" sz="2400" b="1"/>
              <a:t>　　白居易</a:t>
            </a:r>
            <a:r>
              <a:rPr lang="en-US" sz="2400" b="1"/>
              <a:t>《</a:t>
            </a:r>
            <a:r>
              <a:rPr lang="zh-CN" altLang="en-US" sz="2400" b="1"/>
              <a:t>初授拾遗</a:t>
            </a:r>
            <a:r>
              <a:rPr lang="en-US" sz="2400" b="1"/>
              <a:t>》</a:t>
            </a:r>
            <a:r>
              <a:rPr lang="zh-CN" altLang="en-US" sz="2400" b="1"/>
              <a:t>：“杜甫陈子昂</a:t>
            </a:r>
            <a:r>
              <a:rPr lang="en-US" sz="2400" b="1"/>
              <a:t>,</a:t>
            </a:r>
            <a:r>
              <a:rPr lang="zh-CN" altLang="en-US" sz="2400" b="1"/>
              <a:t>才名括天地。” </a:t>
            </a:r>
            <a:br>
              <a:rPr lang="zh-CN" altLang="en-US" sz="2400" b="1"/>
            </a:br>
            <a:endParaRPr lang="zh-CN" altLang="en-US" sz="2400" b="1"/>
          </a:p>
          <a:p>
            <a:r>
              <a:rPr lang="zh-CN" altLang="en-US" sz="2400" b="1"/>
              <a:t>　　韩愈</a:t>
            </a:r>
            <a:r>
              <a:rPr lang="en-US" sz="2400" b="1"/>
              <a:t>《</a:t>
            </a:r>
            <a:r>
              <a:rPr lang="zh-CN" altLang="en-US" sz="2400" b="1"/>
              <a:t>荐士</a:t>
            </a:r>
            <a:r>
              <a:rPr lang="en-US" sz="2400" b="1"/>
              <a:t>》</a:t>
            </a:r>
            <a:r>
              <a:rPr lang="zh-CN" altLang="en-US" sz="2400" b="1"/>
              <a:t>：“国朝盛文章，子昂始高蹈。” </a:t>
            </a:r>
            <a:br>
              <a:rPr lang="zh-CN" altLang="en-US" sz="2400" b="1"/>
            </a:br>
            <a:endParaRPr lang="zh-CN" altLang="en-US" sz="2400" b="1"/>
          </a:p>
        </p:txBody>
      </p:sp>
      <p:sp>
        <p:nvSpPr>
          <p:cNvPr id="15364" name="Rectangle 6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651375" y="1600200"/>
            <a:ext cx="4191000" cy="4498975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zh-CN" altLang="zh-CN"/>
          </a:p>
        </p:txBody>
      </p:sp>
      <p:pic>
        <p:nvPicPr>
          <p:cNvPr id="15365" name="Picture 8" descr="481517238412626c925807cd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1628775"/>
            <a:ext cx="40322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7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70000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70000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zh-CN" altLang="en-US">
                <a:solidFill>
                  <a:srgbClr val="996633"/>
                </a:solidFill>
                <a:ea typeface="仿宋_GB2312" charset="-122"/>
              </a:rPr>
              <a:t>创作背景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07950" y="1270000"/>
            <a:ext cx="89281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/>
              <a:t>这首诗写于公元</a:t>
            </a:r>
            <a:r>
              <a:rPr lang="zh-CN" altLang="zh-CN" sz="2800" b="1"/>
              <a:t>696</a:t>
            </a:r>
            <a:r>
              <a:rPr lang="zh-CN" sz="2800" b="1"/>
              <a:t>年（万岁通天元年）。陈子昂是一个具有政治见识和政治才能的文人。他直言敢谏，对武后朝的不少弊政，常常提出批评意见，不为武则天采纳，并曾一度因“逆党”株连而下狱。他的政治抱负不能实现，反而受到打击，这使他心情非常苦闷。公元</a:t>
            </a:r>
            <a:r>
              <a:rPr lang="zh-CN" altLang="zh-CN" sz="2800" b="1"/>
              <a:t>696</a:t>
            </a:r>
            <a:r>
              <a:rPr lang="zh-CN" sz="2800" b="1"/>
              <a:t>年，契丹李尽忠、孙万荣等攻陷营州。武则天委派武攸宜率军征讨，陈子昂在武攸宜幕府担任参谋，随军出征。武攸宜为人轻率，少谋略。次年兵败，情况紧急，陈子昂请求遣万人作前驱以击敌，武不允。随后，陈子昂又向武进言，不听，反把他降为军曹。诗人接连受到挫折，眼看报国宏愿成为泡影，因此登上蓟北楼，慷慨悲吟，写下了</a:t>
            </a:r>
            <a:r>
              <a:rPr lang="zh-CN" altLang="zh-CN" sz="2800" b="1"/>
              <a:t>《</a:t>
            </a:r>
            <a:r>
              <a:rPr lang="zh-CN" sz="2800" b="1"/>
              <a:t>登幽州台歌</a:t>
            </a:r>
            <a:r>
              <a:rPr lang="zh-CN" altLang="zh-CN" sz="2800" b="1"/>
              <a:t>》</a:t>
            </a:r>
            <a:r>
              <a:rPr lang="zh-CN" sz="2800" b="1"/>
              <a:t>以及</a:t>
            </a:r>
            <a:r>
              <a:rPr lang="zh-CN" altLang="zh-CN" sz="2800" b="1"/>
              <a:t>《</a:t>
            </a:r>
            <a:r>
              <a:rPr lang="zh-CN" sz="2800" b="1"/>
              <a:t>蓟丘览古赠卢居士藏用七首</a:t>
            </a:r>
            <a:r>
              <a:rPr lang="zh-CN" altLang="zh-CN" sz="2800" b="1"/>
              <a:t>》</a:t>
            </a:r>
            <a:r>
              <a:rPr lang="zh-CN" sz="2800" b="1"/>
              <a:t>等诗篇。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611188" y="2133600"/>
            <a:ext cx="3168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</a:rPr>
              <a:t>诗歌内容鉴赏</a:t>
            </a:r>
          </a:p>
        </p:txBody>
      </p:sp>
      <p:pic>
        <p:nvPicPr>
          <p:cNvPr id="17411" name="Picture 3" descr="3801213fb80e7bec2b43cffc2d2eb9389a504fc2d562b32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075" y="1196975"/>
            <a:ext cx="4608513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52413" y="260350"/>
            <a:ext cx="8424862" cy="1052513"/>
          </a:xfrm>
        </p:spPr>
        <p:txBody>
          <a:bodyPr/>
          <a:lstStyle/>
          <a:p>
            <a:r>
              <a:rPr lang="zh-CN" altLang="en-US">
                <a:solidFill>
                  <a:srgbClr val="996633"/>
                </a:solidFill>
                <a:ea typeface="楷体_GB2312" pitchFamily="1" charset="-122"/>
              </a:rPr>
              <a:t>标题赏析</a:t>
            </a:r>
          </a:p>
        </p:txBody>
      </p:sp>
      <p:sp>
        <p:nvSpPr>
          <p:cNvPr id="18435" name="内容占位符 2"/>
          <p:cNvSpPr>
            <a:spLocks noGrp="1" noChangeArrowheads="1"/>
          </p:cNvSpPr>
          <p:nvPr/>
        </p:nvSpPr>
        <p:spPr bwMode="auto">
          <a:xfrm>
            <a:off x="179388" y="1557338"/>
            <a:ext cx="903763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Calibri" pitchFamily="34" charset="0"/>
              </a:rPr>
              <a:t>台：是古代一种高大的建筑物，非一般土台。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Calibri" pitchFamily="34" charset="0"/>
              </a:rPr>
              <a:t>幽州台：即黄金台，又称蓟北楼，相传是战国时燕昭王姬平在公元前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Calibri" pitchFamily="34" charset="0"/>
              </a:rPr>
              <a:t>312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Calibri" pitchFamily="34" charset="0"/>
              </a:rPr>
              <a:t>年执政后，为雪国耻，励精图治，采纳郭隗的建议，建黄金台，置金台上，延请天下奇士，很快就招到了乐毅、剧辛、邹衍等贤能之人，国家迅速强大。蓟，当时属于幽州（今北京市大兴县），故称幽州台。今天就只剩下京郊的一处荒野之地。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b="1">
              <a:solidFill>
                <a:srgbClr val="A57B6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50825" y="2060575"/>
            <a:ext cx="85693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登幽州台：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《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登幽州台歌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》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写于公元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696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年，当时陈子昂已三十五岁。那年契丹进犯，陈子昂随武攸宜北征。武攸宜昏庸无能，但又刚愎自用，屡战屡败。建功心切的陈子昂屡献奇策，屡遭拒绝。陈子昂恳请分兵一万，自为前驱破敌，但武攸宜以其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素是书生，谢而不纳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，也被拒绝。最后，陈子昂反因出谋献策而被贬职。所以陈子昂郁闷地登上幽州台，写下了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《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蓟丘览古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》7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首诗，也写下了著名的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《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登幽州台歌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》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Dotum" pitchFamily="34" charset="-127"/>
              </a:rPr>
              <a:t>。</a:t>
            </a:r>
          </a:p>
          <a:p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Dotum" pitchFamily="34" charset="-127"/>
            </a:endParaRPr>
          </a:p>
        </p:txBody>
      </p:sp>
      <p:sp>
        <p:nvSpPr>
          <p:cNvPr id="19459" name="Rectangle 2"/>
          <p:cNvSpPr>
            <a:spLocks noGrp="1" noRot="1" noChangeArrowheads="1"/>
          </p:cNvSpPr>
          <p:nvPr/>
        </p:nvSpPr>
        <p:spPr bwMode="auto">
          <a:xfrm>
            <a:off x="252413" y="260350"/>
            <a:ext cx="8424862" cy="1052513"/>
          </a:xfrm>
          <a:prstGeom prst="rect">
            <a:avLst/>
          </a:prstGeom>
          <a:gradFill rotWithShape="0">
            <a:gsLst>
              <a:gs pos="0">
                <a:srgbClr val="EFDFC1">
                  <a:alpha val="70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pPr marL="914400" indent="-914400">
              <a:buFontTx/>
              <a:buNone/>
            </a:pPr>
            <a:r>
              <a:rPr lang="zh-CN" altLang="en-US" sz="3200" b="1">
                <a:solidFill>
                  <a:srgbClr val="996633"/>
                </a:solidFill>
                <a:latin typeface="Calibri" pitchFamily="34" charset="0"/>
                <a:ea typeface="楷体_GB2312" pitchFamily="1" charset="-122"/>
                <a:sym typeface="Calibri" pitchFamily="34" charset="0"/>
              </a:rPr>
              <a:t>标题赏析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          </a:t>
            </a:r>
            <a:r>
              <a:rPr lang="zh-CN" altLang="en-US" sz="2800">
                <a:latin typeface="GulimChe" pitchFamily="49" charset="-127"/>
                <a:ea typeface="宋体" pitchFamily="2" charset="-122"/>
              </a:rPr>
              <a:t> </a:t>
            </a:r>
            <a:r>
              <a:rPr lang="zh-CN" altLang="en-US" sz="3600">
                <a:solidFill>
                  <a:srgbClr val="996633"/>
                </a:solidFill>
                <a:latin typeface="GulimChe" pitchFamily="49" charset="-127"/>
                <a:ea typeface="楷体_GB2312" pitchFamily="1" charset="-122"/>
              </a:rPr>
              <a:t>重点字词解释</a:t>
            </a:r>
            <a:r>
              <a:rPr lang="zh-CN" altLang="en-US" sz="3600">
                <a:solidFill>
                  <a:srgbClr val="996633"/>
                </a:solidFill>
                <a:ea typeface="楷体_GB2312" pitchFamily="1" charset="-122"/>
              </a:rPr>
              <a:t> 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07950" y="1196975"/>
            <a:ext cx="907415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  <a:p>
            <a:pPr>
              <a:buFont typeface="Wingdings" pitchFamily="2" charset="2"/>
              <a:buNone/>
            </a:pPr>
            <a:r>
              <a:rPr lang="zh-CN" altLang="en-US" sz="3200" b="1"/>
              <a:t>◆幽州：古十二州之一，现今在北京市。</a:t>
            </a:r>
          </a:p>
          <a:p>
            <a:pPr>
              <a:buFont typeface="Wingdings" pitchFamily="2" charset="2"/>
              <a:buNone/>
            </a:pPr>
            <a:r>
              <a:rPr lang="zh-CN" altLang="en-US" sz="3200" b="1"/>
              <a:t>◇幽州台；即黄金台，又称蓟北楼，故址在今北京市大兴县，是燕昭王为招纳天下贤士而建造的。</a:t>
            </a:r>
          </a:p>
          <a:p>
            <a:r>
              <a:rPr lang="zh-CN" altLang="en-US" sz="3200" b="1"/>
              <a:t>◆前：过去。</a:t>
            </a:r>
          </a:p>
          <a:p>
            <a:r>
              <a:rPr lang="zh-CN" altLang="en-US" sz="3200" b="1"/>
              <a:t>◇古人：古代那些能够礼贤下士的圣君。</a:t>
            </a:r>
          </a:p>
          <a:p>
            <a:r>
              <a:rPr lang="zh-CN" altLang="en-US" sz="3200" b="1"/>
              <a:t>◆后：后来</a:t>
            </a:r>
          </a:p>
          <a:p>
            <a:r>
              <a:rPr lang="zh-CN" altLang="en-US" sz="3200" b="1"/>
              <a:t>◇来者：后世那些重视人才的贤明君主。</a:t>
            </a:r>
          </a:p>
          <a:p>
            <a:r>
              <a:rPr lang="zh-CN" altLang="en-US" sz="3200" b="1"/>
              <a:t>◆念：想到。</a:t>
            </a:r>
          </a:p>
          <a:p>
            <a:r>
              <a:rPr lang="zh-CN" altLang="en-US" sz="3200" b="1"/>
              <a:t>◇悠悠：形容时间的久远和空间的广大。</a:t>
            </a:r>
          </a:p>
          <a:p>
            <a:r>
              <a:rPr lang="zh-CN" altLang="en-US" sz="3200" b="1"/>
              <a:t>◆怆（chuàng）然：悲伤，凄恻的样子。</a:t>
            </a:r>
          </a:p>
          <a:p>
            <a:r>
              <a:rPr lang="zh-CN" altLang="en-US" sz="3200" b="1"/>
              <a:t>◇涕：眼泪。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9"/>
          <p:cNvSpPr>
            <a:spLocks noGrp="1" noRot="1" noChangeArrowheads="1"/>
          </p:cNvSpPr>
          <p:nvPr/>
        </p:nvSpPr>
        <p:spPr bwMode="auto">
          <a:xfrm>
            <a:off x="466725" y="406400"/>
            <a:ext cx="8229600" cy="1006475"/>
          </a:xfrm>
          <a:prstGeom prst="rect">
            <a:avLst/>
          </a:prstGeom>
          <a:gradFill rotWithShape="0">
            <a:gsLst>
              <a:gs pos="0">
                <a:srgbClr val="EFDFC1">
                  <a:alpha val="70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pPr marL="914400" indent="-914400">
              <a:buFontTx/>
              <a:buNone/>
            </a:pPr>
            <a:r>
              <a:rPr lang="zh-CN" altLang="en-US" sz="4000">
                <a:solidFill>
                  <a:srgbClr val="996633"/>
                </a:solidFill>
                <a:latin typeface="Calibri" pitchFamily="34" charset="0"/>
                <a:ea typeface="楷体_GB2312" pitchFamily="1" charset="-122"/>
                <a:sym typeface="Calibri" pitchFamily="34" charset="0"/>
              </a:rPr>
              <a:t>         文本解读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/>
        </p:nvSpPr>
        <p:spPr bwMode="auto">
          <a:xfrm>
            <a:off x="466725" y="1773238"/>
            <a:ext cx="82296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BatangChe" pitchFamily="49" charset="-127"/>
                <a:sym typeface="Calibri" pitchFamily="34" charset="0"/>
              </a:rPr>
              <a:t>“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BatangChe" pitchFamily="49" charset="-127"/>
                <a:sym typeface="Calibri" pitchFamily="34" charset="0"/>
              </a:rPr>
              <a:t>前不见古人”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BatangChe" pitchFamily="49" charset="-127"/>
                <a:sym typeface="Calibri" pitchFamily="34" charset="0"/>
              </a:rPr>
              <a:t>前面看不见像燕昭王那样贤明的国君；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BatangChe" pitchFamily="49" charset="-127"/>
                <a:sym typeface="Calibri" pitchFamily="34" charset="0"/>
              </a:rPr>
              <a:t>“后不见来者”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BatangChe" pitchFamily="49" charset="-127"/>
                <a:sym typeface="Calibri" pitchFamily="34" charset="0"/>
              </a:rPr>
              <a:t>后面遇不到能礼贤下士的好大臣；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BatangChe" pitchFamily="49" charset="-127"/>
                <a:sym typeface="Calibri" pitchFamily="34" charset="0"/>
              </a:rPr>
              <a:t>“念天地之悠悠”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BatangChe" pitchFamily="49" charset="-127"/>
                <a:sym typeface="Calibri" pitchFamily="34" charset="0"/>
              </a:rPr>
              <a:t>感叹的是宇宙的无垠和人生的短促；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BatangChe" pitchFamily="49" charset="-127"/>
                <a:sym typeface="Calibri" pitchFamily="34" charset="0"/>
              </a:rPr>
              <a:t>“独怆然而涕下”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BatangChe" pitchFamily="49" charset="-127"/>
                <a:sym typeface="Calibri" pitchFamily="34" charset="0"/>
              </a:rPr>
              <a:t>我独自忧伤，任泪水沾满我的衣襟；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996633"/>
                </a:solidFill>
                <a:latin typeface="Dotum" pitchFamily="34" charset="-127"/>
                <a:ea typeface="仿宋_GB2312" charset="-122"/>
              </a:rPr>
              <a:t>语法特点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/>
        </p:nvSpPr>
        <p:spPr bwMode="auto">
          <a:xfrm>
            <a:off x="179388" y="1485900"/>
            <a:ext cx="8229600" cy="449580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sym typeface="Calibri" pitchFamily="34" charset="0"/>
              </a:rPr>
              <a:t>这首诗用的是辞赋体（桐城辞赋体，是指中国桐城赋派作家群创造出来的当代辞赋的新的文学属种）。体式的古朴、文辞的凝重与情调的慷慨悲愤、意境的雄浑深远相得益彰，具有很高的审美价值。 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971550" y="2565400"/>
            <a:ext cx="7129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在这首诗中，诗人表达了什么情感呢？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39750" y="908050"/>
            <a:ext cx="4181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思考：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477963" y="2155825"/>
            <a:ext cx="8062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044575" y="2205038"/>
            <a:ext cx="6840538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首先来欣赏一下其他名家表达的这种情感的名句吧！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966788" y="1905000"/>
            <a:ext cx="64865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         后不见来者</a:t>
            </a: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082675" y="3594100"/>
            <a:ext cx="615315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（主人拒绝见客，那么即使是有心来访之人，也不会再屡次登门造访，诗句“后不见来者”可形象地解释此谜面，该句出自唐代诗人陈子昂的《登幽州台歌》）</a:t>
            </a:r>
          </a:p>
          <a:p>
            <a:endParaRPr lang="zh-CN" altLang="en-US"/>
          </a:p>
          <a:p>
            <a:r>
              <a:rPr lang="zh-CN" altLang="en-US"/>
              <a:t>这个由讲课的人来解释好吗。。。。。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370DF7E1-740C-458A-A9E5-29FD99F8FBA4}" type="slidenum">
              <a:rPr lang="en-US" sz="1400">
                <a:solidFill>
                  <a:srgbClr val="000000"/>
                </a:solidFill>
              </a:rPr>
              <a:pPr algn="r"/>
              <a:t>20</a:t>
            </a:fld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427163" cy="633413"/>
          </a:xfrm>
        </p:spPr>
        <p:txBody>
          <a:bodyPr/>
          <a:lstStyle/>
          <a:p>
            <a:r>
              <a:rPr lang="zh-CN" sz="2400">
                <a:ea typeface="楷体_GB2312" pitchFamily="1" charset="-122"/>
              </a:rPr>
              <a:t>内容解析：</a:t>
            </a:r>
          </a:p>
        </p:txBody>
      </p:sp>
      <p:pic>
        <p:nvPicPr>
          <p:cNvPr id="25604" name="Picture 5" descr="陈子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4635500" y="476250"/>
            <a:ext cx="40957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把栏杆拍遍，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无人会，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登临意。 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en-US" sz="3200" b="1">
                <a:solidFill>
                  <a:srgbClr val="000000"/>
                </a:solidFill>
                <a:ea typeface="楷体_GB2312" pitchFamily="1" charset="-122"/>
              </a:rPr>
              <a:t>—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辛弃疾</a:t>
            </a:r>
            <a:r>
              <a:rPr 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水龙吟</a:t>
            </a:r>
            <a:r>
              <a:rPr lang="en-US" sz="3200" b="1">
                <a:solidFill>
                  <a:srgbClr val="000000"/>
                </a:solidFill>
                <a:ea typeface="楷体_GB2312" pitchFamily="1" charset="-122"/>
              </a:rPr>
              <a:t>·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楚天千里清秋</a:t>
            </a:r>
            <a:r>
              <a:rPr 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en-US" sz="40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359CF505-93E3-4782-96BC-1B5B70D336E0}" type="slidenum">
              <a:rPr lang="en-US" sz="1400">
                <a:solidFill>
                  <a:srgbClr val="000000"/>
                </a:solidFill>
              </a:rPr>
              <a:pPr algn="r"/>
              <a:t>21</a:t>
            </a:fld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371600" cy="561975"/>
          </a:xfrm>
        </p:spPr>
        <p:txBody>
          <a:bodyPr/>
          <a:lstStyle/>
          <a:p>
            <a:r>
              <a:rPr lang="zh-CN" sz="2000">
                <a:ea typeface="楷体_GB2312" pitchFamily="1" charset="-122"/>
              </a:rPr>
              <a:t>内容解析：</a:t>
            </a:r>
          </a:p>
        </p:txBody>
      </p:sp>
      <p:pic>
        <p:nvPicPr>
          <p:cNvPr id="26628" name="Picture 4" descr="陈子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700588" y="981075"/>
            <a:ext cx="40957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ea typeface="楷体_GB2312" pitchFamily="1" charset="-122"/>
              </a:rPr>
              <a:t>古来圣贤皆寂寞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en-US" sz="3200" b="1">
                <a:solidFill>
                  <a:srgbClr val="000000"/>
                </a:solidFill>
                <a:ea typeface="楷体_GB2312" pitchFamily="1" charset="-122"/>
              </a:rPr>
              <a:t>—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李白</a:t>
            </a:r>
            <a:r>
              <a:rPr 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将进酒</a:t>
            </a:r>
            <a:r>
              <a:rPr 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en-US" sz="40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071F2B68-C704-4767-9926-7A2CD2CCA459}" type="slidenum">
              <a:rPr lang="en-US" sz="1400">
                <a:solidFill>
                  <a:srgbClr val="000000"/>
                </a:solidFill>
              </a:rPr>
              <a:pPr algn="r"/>
              <a:t>22</a:t>
            </a:fld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692275" cy="633413"/>
          </a:xfrm>
        </p:spPr>
        <p:txBody>
          <a:bodyPr/>
          <a:lstStyle/>
          <a:p>
            <a:r>
              <a:rPr lang="zh-CN" sz="2400">
                <a:ea typeface="楷体_GB2312" pitchFamily="1" charset="-122"/>
              </a:rPr>
              <a:t>内容解析：</a:t>
            </a:r>
          </a:p>
        </p:txBody>
      </p:sp>
      <p:pic>
        <p:nvPicPr>
          <p:cNvPr id="27652" name="Picture 5" descr="陈子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4635500" y="1052513"/>
            <a:ext cx="40957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ea typeface="楷体_GB2312" pitchFamily="1" charset="-122"/>
              </a:rPr>
              <a:t>独立苍茫自咏诗</a:t>
            </a:r>
            <a:endParaRPr lang="zh-CN" altLang="en-US" sz="4000" b="1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en-US" sz="3200" b="1">
                <a:solidFill>
                  <a:srgbClr val="000000"/>
                </a:solidFill>
                <a:ea typeface="楷体_GB2312" pitchFamily="1" charset="-122"/>
              </a:rPr>
              <a:t>—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杜甫</a:t>
            </a:r>
            <a:r>
              <a:rPr 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乐游园歌</a:t>
            </a:r>
            <a:r>
              <a:rPr lang="en-US" sz="32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en-US" sz="40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149C4000-6C83-4FB3-98DA-61CFAE4090C4}" type="slidenum">
              <a:rPr lang="en-US" sz="1400">
                <a:solidFill>
                  <a:srgbClr val="000000"/>
                </a:solidFill>
              </a:rPr>
              <a:pPr algn="r"/>
              <a:t>23</a:t>
            </a:fld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1563688" cy="561975"/>
          </a:xfrm>
        </p:spPr>
        <p:txBody>
          <a:bodyPr/>
          <a:lstStyle/>
          <a:p>
            <a:r>
              <a:rPr lang="zh-CN" sz="2400">
                <a:ea typeface="楷体_GB2312" pitchFamily="1" charset="-122"/>
              </a:rPr>
              <a:t>内容解析：</a:t>
            </a:r>
          </a:p>
        </p:txBody>
      </p:sp>
      <p:pic>
        <p:nvPicPr>
          <p:cNvPr id="28676" name="Picture 11" descr="陈子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Line 4"/>
          <p:cNvSpPr>
            <a:spLocks noChangeShapeType="1"/>
          </p:cNvSpPr>
          <p:nvPr/>
        </p:nvSpPr>
        <p:spPr bwMode="auto">
          <a:xfrm>
            <a:off x="8731250" y="1341438"/>
            <a:ext cx="0" cy="1727200"/>
          </a:xfrm>
          <a:prstGeom prst="line">
            <a:avLst/>
          </a:prstGeom>
          <a:noFill/>
          <a:ln w="9525" cmpd="sng">
            <a:solidFill>
              <a:srgbClr val="846648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6235700" y="620713"/>
            <a:ext cx="262255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 b="1">
                <a:solidFill>
                  <a:srgbClr val="846648"/>
                </a:solidFill>
                <a:ea typeface="楷体_GB2312" pitchFamily="1" charset="-122"/>
              </a:rPr>
              <a:t>孤独</a:t>
            </a:r>
          </a:p>
        </p:txBody>
      </p:sp>
      <p:sp>
        <p:nvSpPr>
          <p:cNvPr id="28679" name="Text Box 6"/>
          <p:cNvSpPr txBox="1">
            <a:spLocks noChangeArrowheads="1"/>
          </p:cNvSpPr>
          <p:nvPr/>
        </p:nvSpPr>
        <p:spPr bwMode="auto">
          <a:xfrm>
            <a:off x="5467350" y="620713"/>
            <a:ext cx="198437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2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72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、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404225" y="3141663"/>
            <a:ext cx="647700" cy="3600450"/>
            <a:chOff x="0" y="0"/>
            <a:chExt cx="460" cy="2268"/>
          </a:xfrm>
        </p:grpSpPr>
        <p:sp>
          <p:nvSpPr>
            <p:cNvPr id="28681" name="AutoShape 8"/>
            <p:cNvSpPr>
              <a:spLocks noChangeArrowheads="1"/>
            </p:cNvSpPr>
            <p:nvPr/>
          </p:nvSpPr>
          <p:spPr bwMode="auto">
            <a:xfrm>
              <a:off x="52" y="0"/>
              <a:ext cx="408" cy="2251"/>
            </a:xfrm>
            <a:prstGeom prst="bevel">
              <a:avLst>
                <a:gd name="adj" fmla="val 12500"/>
              </a:avLst>
            </a:prstGeom>
            <a:solidFill>
              <a:srgbClr val="E6E1D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682" name="Text Box 9"/>
            <p:cNvSpPr txBox="1">
              <a:spLocks noChangeArrowheads="1"/>
            </p:cNvSpPr>
            <p:nvPr/>
          </p:nvSpPr>
          <p:spPr bwMode="auto">
            <a:xfrm>
              <a:off x="0" y="0"/>
              <a:ext cx="437" cy="2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A6805A"/>
                  </a:solidFill>
                  <a:ea typeface="楷体_GB2312" pitchFamily="1" charset="-122"/>
                </a:rPr>
                <a:t>人类摆脱不了的命运</a:t>
              </a:r>
            </a:p>
          </p:txBody>
        </p:sp>
      </p:grpSp>
      <p:sp>
        <p:nvSpPr>
          <p:cNvPr id="28683" name="Line 10"/>
          <p:cNvSpPr>
            <a:spLocks noChangeShapeType="1"/>
          </p:cNvSpPr>
          <p:nvPr/>
        </p:nvSpPr>
        <p:spPr bwMode="auto">
          <a:xfrm>
            <a:off x="8413750" y="1341438"/>
            <a:ext cx="317500" cy="0"/>
          </a:xfrm>
          <a:prstGeom prst="line">
            <a:avLst/>
          </a:prstGeom>
          <a:noFill/>
          <a:ln w="9525" cmpd="sng">
            <a:solidFill>
              <a:srgbClr val="846648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nimBg="1"/>
      <p:bldP spid="2868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8DFC93E9-98F1-42E5-81C7-1A09AFE89A3F}" type="slidenum">
              <a:rPr lang="en-US" sz="1400">
                <a:solidFill>
                  <a:srgbClr val="000000"/>
                </a:solidFill>
              </a:rPr>
              <a:pPr algn="r"/>
              <a:t>24</a:t>
            </a:fld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2012950" cy="620713"/>
          </a:xfrm>
        </p:spPr>
        <p:txBody>
          <a:bodyPr/>
          <a:lstStyle/>
          <a:p>
            <a:r>
              <a:rPr lang="zh-CN" sz="2400">
                <a:ea typeface="楷体_GB2312" pitchFamily="1" charset="-122"/>
              </a:rPr>
              <a:t>内容解析：</a:t>
            </a:r>
          </a:p>
        </p:txBody>
      </p:sp>
      <p:pic>
        <p:nvPicPr>
          <p:cNvPr id="29700" name="Picture 4" descr="陈子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6940550" y="2924175"/>
            <a:ext cx="1087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a typeface="楷体_GB2312" pitchFamily="1" charset="-122"/>
              </a:rPr>
              <a:t>古人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6940550" y="4149725"/>
            <a:ext cx="1087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a typeface="楷体_GB2312" pitchFamily="1" charset="-122"/>
              </a:rPr>
              <a:t>今人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7005638" y="5300663"/>
            <a:ext cx="10874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a typeface="楷体_GB2312" pitchFamily="1" charset="-122"/>
              </a:rPr>
              <a:t>来者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7126288" y="5805488"/>
            <a:ext cx="614362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7516813" y="3644900"/>
            <a:ext cx="0" cy="3587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7516813" y="4868863"/>
            <a:ext cx="0" cy="3587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>
            <a:off x="7516813" y="2349500"/>
            <a:ext cx="0" cy="3587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5467350" y="0"/>
            <a:ext cx="29448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5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、孤独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5467350" y="1052513"/>
            <a:ext cx="367665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5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人生之短促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5394325" y="1125538"/>
            <a:ext cx="1262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5400">
                <a:solidFill>
                  <a:srgbClr val="846648"/>
                </a:solidFill>
              </a:rPr>
              <a:t>2</a:t>
            </a:r>
            <a:r>
              <a:rPr lang="zh-CN" altLang="en-US" sz="5400">
                <a:solidFill>
                  <a:srgbClr val="846648"/>
                </a:solidFill>
              </a:rPr>
              <a:t>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animBg="1"/>
      <p:bldP spid="29706" grpId="0" animBg="1"/>
      <p:bldP spid="29707" grpId="0" animBg="1"/>
      <p:bldP spid="29709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24238F69-B38E-4CC5-9B1C-6FA7C8751733}" type="slidenum">
              <a:rPr lang="en-US" sz="1400">
                <a:solidFill>
                  <a:srgbClr val="000000"/>
                </a:solidFill>
              </a:rPr>
              <a:pPr algn="r"/>
              <a:t>25</a:t>
            </a:fld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755775" cy="633413"/>
          </a:xfrm>
        </p:spPr>
        <p:txBody>
          <a:bodyPr/>
          <a:lstStyle/>
          <a:p>
            <a:r>
              <a:rPr lang="zh-CN" sz="2400">
                <a:ea typeface="楷体_GB2312" pitchFamily="1" charset="-122"/>
              </a:rPr>
              <a:t>内容解析：</a:t>
            </a:r>
          </a:p>
        </p:txBody>
      </p:sp>
      <p:pic>
        <p:nvPicPr>
          <p:cNvPr id="30724" name="Picture 4" descr="陈子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6589713" y="3284538"/>
            <a:ext cx="800100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ea typeface="楷体_GB2312" pitchFamily="1" charset="-122"/>
              </a:rPr>
              <a:t>岁月无情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7869238" y="3213100"/>
            <a:ext cx="80010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ea typeface="楷体_GB2312" pitchFamily="1" charset="-122"/>
              </a:rPr>
              <a:t>时不我待</a:t>
            </a:r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 flipH="1">
            <a:off x="6940550" y="2205038"/>
            <a:ext cx="254000" cy="7207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7835900" y="2205038"/>
            <a:ext cx="449263" cy="6477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5467350" y="0"/>
            <a:ext cx="29448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5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、孤独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5467350" y="1052513"/>
            <a:ext cx="367665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5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人生之短促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5394325" y="1125538"/>
            <a:ext cx="1262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5400">
                <a:solidFill>
                  <a:srgbClr val="846648"/>
                </a:solidFill>
              </a:rPr>
              <a:t>2</a:t>
            </a:r>
            <a:r>
              <a:rPr lang="zh-CN" altLang="en-US" sz="5400">
                <a:solidFill>
                  <a:srgbClr val="846648"/>
                </a:solidFill>
              </a:rPr>
              <a:t>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animBg="1"/>
      <p:bldP spid="307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947863" cy="561975"/>
          </a:xfrm>
        </p:spPr>
        <p:txBody>
          <a:bodyPr/>
          <a:lstStyle/>
          <a:p>
            <a:r>
              <a:rPr lang="zh-CN" sz="2400"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1" charset="-122"/>
              </a:rPr>
              <a:t>内容解析：</a:t>
            </a:r>
          </a:p>
        </p:txBody>
      </p:sp>
      <p:pic>
        <p:nvPicPr>
          <p:cNvPr id="31747" name="Picture 3" descr="陈子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-2540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953000" y="1588"/>
            <a:ext cx="2944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4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、孤独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003800" y="685800"/>
            <a:ext cx="360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4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、生之短促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4716463" y="1557338"/>
            <a:ext cx="38989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en-US" sz="4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4400" b="1">
                <a:solidFill>
                  <a:srgbClr val="846648"/>
                </a:solidFill>
                <a:latin typeface="楷体_GB2312" pitchFamily="1" charset="-122"/>
                <a:ea typeface="楷体_GB2312" pitchFamily="1" charset="-122"/>
              </a:rPr>
              <a:t>、怀才不遇</a:t>
            </a:r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5638800" y="2438400"/>
            <a:ext cx="0" cy="1800225"/>
          </a:xfrm>
          <a:prstGeom prst="line">
            <a:avLst/>
          </a:prstGeom>
          <a:noFill/>
          <a:ln w="9525" cmpd="sng">
            <a:solidFill>
              <a:srgbClr val="846648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5638800" y="4191000"/>
            <a:ext cx="1154113" cy="0"/>
          </a:xfrm>
          <a:prstGeom prst="line">
            <a:avLst/>
          </a:prstGeom>
          <a:noFill/>
          <a:ln w="9525" cmpd="sng">
            <a:solidFill>
              <a:srgbClr val="846648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997700" y="3113088"/>
            <a:ext cx="646113" cy="3744912"/>
            <a:chOff x="0" y="0"/>
            <a:chExt cx="458" cy="2359"/>
          </a:xfrm>
        </p:grpSpPr>
        <p:sp>
          <p:nvSpPr>
            <p:cNvPr id="31754" name="AutoShape 10"/>
            <p:cNvSpPr>
              <a:spLocks noChangeArrowheads="1"/>
            </p:cNvSpPr>
            <p:nvPr/>
          </p:nvSpPr>
          <p:spPr bwMode="auto">
            <a:xfrm>
              <a:off x="50" y="0"/>
              <a:ext cx="408" cy="2251"/>
            </a:xfrm>
            <a:prstGeom prst="bevel">
              <a:avLst>
                <a:gd name="adj" fmla="val 12500"/>
              </a:avLst>
            </a:prstGeom>
            <a:solidFill>
              <a:srgbClr val="E6E1D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55" name="Text Box 11"/>
            <p:cNvSpPr txBox="1">
              <a:spLocks noChangeArrowheads="1"/>
            </p:cNvSpPr>
            <p:nvPr/>
          </p:nvSpPr>
          <p:spPr bwMode="auto">
            <a:xfrm>
              <a:off x="0" y="91"/>
              <a:ext cx="436" cy="2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A6805A"/>
                  </a:solidFill>
                  <a:ea typeface="楷体_GB2312" pitchFamily="1" charset="-122"/>
                </a:rPr>
                <a:t>封建士子共同的命运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8339138" y="3141663"/>
            <a:ext cx="649287" cy="3600450"/>
            <a:chOff x="0" y="0"/>
            <a:chExt cx="460" cy="2268"/>
          </a:xfrm>
        </p:grpSpPr>
        <p:sp>
          <p:nvSpPr>
            <p:cNvPr id="31757" name="AutoShape 13"/>
            <p:cNvSpPr>
              <a:spLocks noChangeArrowheads="1"/>
            </p:cNvSpPr>
            <p:nvPr/>
          </p:nvSpPr>
          <p:spPr bwMode="auto">
            <a:xfrm>
              <a:off x="52" y="0"/>
              <a:ext cx="408" cy="2251"/>
            </a:xfrm>
            <a:prstGeom prst="bevel">
              <a:avLst>
                <a:gd name="adj" fmla="val 12500"/>
              </a:avLst>
            </a:prstGeom>
            <a:solidFill>
              <a:srgbClr val="E6E1D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58" name="Text Box 14"/>
            <p:cNvSpPr txBox="1">
              <a:spLocks noChangeArrowheads="1"/>
            </p:cNvSpPr>
            <p:nvPr/>
          </p:nvSpPr>
          <p:spPr bwMode="auto">
            <a:xfrm>
              <a:off x="0" y="0"/>
              <a:ext cx="437" cy="2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A6805A"/>
                  </a:solidFill>
                  <a:ea typeface="楷体_GB2312" pitchFamily="1" charset="-122"/>
                </a:rPr>
                <a:t>人类摆脱不了的命运</a:t>
              </a:r>
            </a:p>
          </p:txBody>
        </p:sp>
      </p:grpSp>
      <p:sp>
        <p:nvSpPr>
          <p:cNvPr id="31759" name="Text Box 16"/>
          <p:cNvSpPr txBox="1">
            <a:spLocks noChangeArrowheads="1"/>
          </p:cNvSpPr>
          <p:nvPr/>
        </p:nvSpPr>
        <p:spPr bwMode="auto">
          <a:xfrm>
            <a:off x="8183563" y="0"/>
            <a:ext cx="96043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>
                <a:solidFill>
                  <a:srgbClr val="846648"/>
                </a:solidFill>
                <a:latin typeface="宋体" pitchFamily="2" charset="-122"/>
              </a:rPr>
              <a:t>}</a:t>
            </a:r>
          </a:p>
        </p:txBody>
      </p:sp>
      <p:sp>
        <p:nvSpPr>
          <p:cNvPr id="31760" name="Line 17"/>
          <p:cNvSpPr>
            <a:spLocks noChangeShapeType="1"/>
          </p:cNvSpPr>
          <p:nvPr/>
        </p:nvSpPr>
        <p:spPr bwMode="auto">
          <a:xfrm>
            <a:off x="8763000" y="914400"/>
            <a:ext cx="0" cy="1657350"/>
          </a:xfrm>
          <a:prstGeom prst="line">
            <a:avLst/>
          </a:prstGeom>
          <a:noFill/>
          <a:ln w="9525" cmpd="sng">
            <a:solidFill>
              <a:srgbClr val="846648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  <p:bldP spid="31751" grpId="0" animBg="1"/>
      <p:bldP spid="31752" grpId="0" animBg="1"/>
      <p:bldP spid="3176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本诗的丰厚内涵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476375" y="1773238"/>
            <a:ext cx="5470525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、孤独的慨叹</a:t>
            </a:r>
          </a:p>
          <a:p>
            <a:endParaRPr 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、生之短促的感喟</a:t>
            </a:r>
            <a:endParaRPr 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、怀才不遇的哀伤</a:t>
            </a:r>
          </a:p>
          <a:p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/>
        </p:nvSpPr>
        <p:spPr bwMode="auto">
          <a:xfrm>
            <a:off x="395288" y="260350"/>
            <a:ext cx="8229600" cy="1143000"/>
          </a:xfrm>
          <a:prstGeom prst="rect">
            <a:avLst/>
          </a:prstGeom>
          <a:gradFill rotWithShape="0">
            <a:gsLst>
              <a:gs pos="0">
                <a:srgbClr val="EFDFC1">
                  <a:alpha val="70000"/>
                </a:srgbClr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bevel/>
            <a:headEnd/>
            <a:tailEnd/>
          </a:ln>
          <a:effectLst/>
        </p:spPr>
        <p:txBody>
          <a:bodyPr lIns="90170" tIns="46990" rIns="90170" bIns="46990" anchor="ctr"/>
          <a:lstStyle/>
          <a:p>
            <a:pPr marL="914400" indent="-914400">
              <a:buFontTx/>
              <a:buNone/>
            </a:pPr>
            <a:r>
              <a:rPr lang="zh-CN" altLang="en-US" sz="3200" b="1">
                <a:solidFill>
                  <a:srgbClr val="A57B6F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文章体现了作者怎样的情怀？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r>
              <a:rPr lang="zh-CN" altLang="en-US"/>
              <a:t>文章体现了作者怎样的情怀？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755650" y="1701800"/>
            <a:ext cx="6553200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指诗人怀才不遇、壮志难酬的感慨以及对赏贤任能的英明君王的渴盼，也表达了人生的孤独感 。</a:t>
            </a:r>
          </a:p>
          <a:p>
            <a:endParaRPr lang="zh-CN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本篇以慷慨悲凉的调子，表现了诗人失意的境遇和寂寞苦闷的情怀。这种悲哀常常为旧社会许多怀才不遇的人士所共有，因而获得广泛的共鸣。 </a:t>
            </a:r>
          </a:p>
          <a:p>
            <a:endParaRPr lang="zh-CN" altLang="zh-CN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0080722_e48d4bd9625dbcc0a4d5fYzpn3Wjd4j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350"/>
            <a:ext cx="3887788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WordArt 3" descr="water"/>
          <p:cNvSpPr>
            <a:spLocks noChangeArrowheads="1" noChangeShapeType="1"/>
          </p:cNvSpPr>
          <p:nvPr/>
        </p:nvSpPr>
        <p:spPr bwMode="auto">
          <a:xfrm>
            <a:off x="4932363" y="1052513"/>
            <a:ext cx="3024187" cy="738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ln w="9525" cmpd="sng">
                  <a:solidFill>
                    <a:srgbClr val="0066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8000"/>
                    </a:srgbClr>
                  </a:outerShdw>
                </a:effectLst>
                <a:latin typeface="宋体"/>
                <a:ea typeface="宋体"/>
              </a:rPr>
              <a:t>登幽州台歌</a:t>
            </a:r>
          </a:p>
        </p:txBody>
      </p:sp>
      <p:sp>
        <p:nvSpPr>
          <p:cNvPr id="8196" name="WordArt 4" descr="water"/>
          <p:cNvSpPr>
            <a:spLocks noChangeArrowheads="1" noChangeShapeType="1"/>
          </p:cNvSpPr>
          <p:nvPr/>
        </p:nvSpPr>
        <p:spPr bwMode="auto">
          <a:xfrm>
            <a:off x="6084888" y="3429000"/>
            <a:ext cx="2514600" cy="63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>
                <a:ln w="9525" cmpd="sng">
                  <a:solidFill>
                    <a:srgbClr val="0066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8000"/>
                    </a:srgbClr>
                  </a:outerShdw>
                </a:effectLst>
                <a:latin typeface="仿宋_GB2312"/>
              </a:rPr>
              <a:t>唐 陈子昂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>
                <a:solidFill>
                  <a:srgbClr val="000000"/>
                </a:solidFill>
              </a:rPr>
              <a:t>艺术特色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84213" y="1341438"/>
            <a:ext cx="4814887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、景藏情中 </a:t>
            </a:r>
          </a:p>
          <a:p>
            <a:r>
              <a:rPr 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200" b="1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藏于情中的</a:t>
            </a:r>
            <a:r>
              <a:rPr lang="zh-CN" altLang="en-US" sz="3200" b="1">
                <a:solidFill>
                  <a:srgbClr val="663300"/>
                </a:solidFill>
                <a:ea typeface="楷体_GB2312" pitchFamily="1" charset="-122"/>
              </a:rPr>
              <a:t>“</a:t>
            </a:r>
            <a:r>
              <a:rPr lang="zh-CN" altLang="en-US" sz="3200" b="1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景</a:t>
            </a:r>
            <a:r>
              <a:rPr lang="zh-CN" altLang="en-US" sz="3200" b="1">
                <a:solidFill>
                  <a:srgbClr val="663300"/>
                </a:solidFill>
                <a:ea typeface="楷体_GB2312" pitchFamily="1" charset="-122"/>
              </a:rPr>
              <a:t>”</a:t>
            </a:r>
            <a:r>
              <a:rPr lang="zh-CN" altLang="en-US" sz="3200" b="1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是一种</a:t>
            </a:r>
            <a:r>
              <a:rPr lang="zh-CN" altLang="en-US" sz="3200" b="1">
                <a:solidFill>
                  <a:srgbClr val="663300"/>
                </a:solidFill>
                <a:ea typeface="楷体_GB2312" pitchFamily="1" charset="-122"/>
              </a:rPr>
              <a:t>“</a:t>
            </a:r>
            <a:r>
              <a:rPr lang="zh-CN" altLang="en-US" sz="3200" b="1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虚景</a:t>
            </a:r>
            <a:r>
              <a:rPr lang="zh-CN" altLang="en-US" sz="3200" b="1">
                <a:solidFill>
                  <a:srgbClr val="663300"/>
                </a:solidFill>
                <a:ea typeface="楷体_GB2312" pitchFamily="1" charset="-122"/>
              </a:rPr>
              <a:t>”</a:t>
            </a:r>
            <a:r>
              <a:rPr lang="zh-CN" altLang="en-US" sz="3200" b="1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，它来自诗人的情思，但它反过来又进行负载和寄托。</a:t>
            </a:r>
          </a:p>
          <a:p>
            <a:r>
              <a:rPr lang="zh-CN" altLang="en-US" sz="3200" b="1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    诗人的直抒之情、</a:t>
            </a:r>
            <a:r>
              <a:rPr lang="zh-CN" altLang="en-US" sz="3200" b="1">
                <a:solidFill>
                  <a:srgbClr val="663300"/>
                </a:solidFill>
                <a:ea typeface="楷体_GB2312" pitchFamily="1" charset="-122"/>
              </a:rPr>
              <a:t>“</a:t>
            </a:r>
            <a:r>
              <a:rPr lang="zh-CN" altLang="en-US" sz="3200" b="1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虚景</a:t>
            </a:r>
            <a:r>
              <a:rPr lang="zh-CN" altLang="en-US" sz="3200" b="1">
                <a:solidFill>
                  <a:srgbClr val="663300"/>
                </a:solidFill>
                <a:ea typeface="楷体_GB2312" pitchFamily="1" charset="-122"/>
              </a:rPr>
              <a:t>”</a:t>
            </a:r>
            <a:r>
              <a:rPr lang="zh-CN" altLang="en-US" sz="3200" b="1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所载之情与景象相互交融、相互渗透，构成了一种孤寂、幽深、寥廓的意境。</a:t>
            </a:r>
          </a:p>
          <a:p>
            <a:endParaRPr lang="zh-CN" altLang="en-US" sz="3200" b="1">
              <a:solidFill>
                <a:srgbClr val="66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5844" name="Picture 4" descr="01300000212958121935899445267 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1650" y="1343025"/>
            <a:ext cx="3421063" cy="381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b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、沉郁悲壮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  <a:p>
            <a:endParaRPr lang="zh-CN" altLang="zh-CN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612775" y="2062163"/>
            <a:ext cx="73437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诗人旷视四野，思接千载，把悠悠之天地、古今之贤人统笼于笔下，然后直抒胸臆，径吐块垒。哀而不伤，悲中有壮。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b="0">
                <a:solidFill>
                  <a:srgbClr val="663300"/>
                </a:solidFill>
                <a:latin typeface="楷体_GB2312" pitchFamily="1" charset="-122"/>
                <a:ea typeface="楷体_GB2312" pitchFamily="1" charset="-122"/>
              </a:rPr>
              <a:t>、长短参错的楚辞体句法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/>
        </p:nvSpPr>
        <p:spPr bwMode="auto">
          <a:xfrm>
            <a:off x="107950" y="1628775"/>
            <a:ext cx="8929688" cy="4968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在句式方面，采取了长短参错的楚辞体句法。上两句每句五字，三个停顿，其式为</a:t>
            </a: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楷体_GB2312" pitchFamily="1" charset="-122"/>
                <a:sym typeface="Calibri" pitchFamily="34" charset="0"/>
              </a:rPr>
              <a:t>：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前──不见──古人，后──不见──来者；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zh-CN" sz="28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后两句每句六字，四个停顿，其式为：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念──天地──之──悠悠，独──怆然──而──涕下。</a:t>
            </a:r>
            <a:b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</a:br>
            <a:endParaRPr lang="zh-CN" sz="28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前两句音节比较急促，传达了诗人生不逢时、抑郁不平之气；后两句各增加了一个虚字（</a:t>
            </a: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  <a:sym typeface="Calibri" pitchFamily="34" charset="0"/>
              </a:rPr>
              <a:t>“</a:t>
            </a: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之</a:t>
            </a: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  <a:sym typeface="Calibri" pitchFamily="34" charset="0"/>
              </a:rPr>
              <a:t>”</a:t>
            </a: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和</a:t>
            </a: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  <a:sym typeface="Calibri" pitchFamily="34" charset="0"/>
              </a:rPr>
              <a:t>“</a:t>
            </a: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而</a:t>
            </a: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  <a:sym typeface="Calibri" pitchFamily="34" charset="0"/>
              </a:rPr>
              <a:t>”</a:t>
            </a: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），多了一个停顿，音节就比较舒徐流畅，表现了他无可奈何、曼声长叹的情景。全篇前后句法长短不齐，音节抑扬变化，互</a:t>
            </a: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  <a:t>相配合，增强了艺术感染力。</a:t>
            </a:r>
            <a:b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微软雅黑" pitchFamily="34" charset="-122"/>
                <a:sym typeface="Calibri" pitchFamily="34" charset="0"/>
              </a:rPr>
            </a:br>
            <a:endParaRPr lang="zh-CN" sz="32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zh-CN">
                <a:effectLst>
                  <a:outerShdw blurRad="38100" dist="38100" dir="2700000" algn="tl">
                    <a:srgbClr val="000000"/>
                  </a:outerShdw>
                </a:effectLst>
              </a:rPr>
              <a:t>练习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1.“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怆然而涕下”写出了什么？</a:t>
            </a:r>
            <a:b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　　答：（神态描写）形象逼真的描写了诗人热泪飞洒的情态和悲愤。</a:t>
            </a:r>
            <a:b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2.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独”有什么作用？</a:t>
            </a:r>
            <a:b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　　答：渲染了诗人心中不可名状的孤独和悲愤。</a:t>
            </a:r>
            <a:b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3.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赏析第一句和第二句诗。</a:t>
            </a:r>
            <a:b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　　答：从时间角度表现了主人公的孤独，为下文抒发悲怆的心情做铺垫。</a:t>
            </a:r>
            <a:b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4.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诗人的形象是什么？</a:t>
            </a:r>
            <a:b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　　答：怀才不遇的孤独和悲愤的形象。</a:t>
            </a:r>
            <a:b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>
                <a:effectLst>
                  <a:outerShdw blurRad="38100" dist="38100" dir="2700000" algn="tl">
                    <a:srgbClr val="000000"/>
                  </a:outerShdw>
                </a:effectLst>
              </a:rPr>
              <a:t>体会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  <a:t>1.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  <a:t>意境：天地人三位一体，创造出辽阔幽远，空旷苍茫，慷慨悲凉的意境。</a:t>
            </a:r>
            <a:b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</a:br>
            <a:endPara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DotumChe" pitchFamily="49" charset="-127"/>
              <a:ea typeface="宋体" pitchFamily="2" charset="-122"/>
            </a:endParaRPr>
          </a:p>
          <a:p>
            <a:pPr>
              <a:lnSpc>
                <a:spcPct val="80000"/>
              </a:lnSpc>
            </a:pPr>
            <a: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  <a:t>2.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  <a:t>本诗情感：抒发了诗人怀才不遇的孤独和悲愤。</a:t>
            </a:r>
            <a:b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</a:br>
            <a:endPara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DotumChe" pitchFamily="49" charset="-127"/>
              <a:ea typeface="宋体" pitchFamily="2" charset="-122"/>
            </a:endParaRPr>
          </a:p>
          <a:p>
            <a:pPr>
              <a:lnSpc>
                <a:spcPct val="80000"/>
              </a:lnSpc>
            </a:pPr>
            <a: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  <a:t>3.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  <a:t>深刻典型社会意义：深刻的揭露了封建社会那些品行端正，富有治国才能的知识分子，处处遭受打击的现实，表达了他们在理想破灭时孤独悲愤的心情。</a:t>
            </a:r>
            <a:b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</a:br>
            <a:endPara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DotumChe" pitchFamily="49" charset="-127"/>
              <a:ea typeface="宋体" pitchFamily="2" charset="-122"/>
            </a:endParaRPr>
          </a:p>
          <a:p>
            <a:endPara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DotumChe" pitchFamily="49" charset="-127"/>
              <a:ea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/>
          <p:cNvSpPr>
            <a:spLocks noChangeArrowheads="1" noChangeShapeType="1"/>
          </p:cNvSpPr>
          <p:nvPr/>
        </p:nvSpPr>
        <p:spPr bwMode="auto">
          <a:xfrm>
            <a:off x="3302000" y="3138488"/>
            <a:ext cx="254000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谢谢大家！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96875" y="5230813"/>
            <a:ext cx="770572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小伙伴有没有忘记初中学过的这首诗呢？还记得多少呢？今天我们就一起来重温一下吧!^-^</a:t>
            </a:r>
          </a:p>
        </p:txBody>
      </p:sp>
      <p:pic>
        <p:nvPicPr>
          <p:cNvPr id="9219" name="Picture 3" descr="2011102642999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88913"/>
            <a:ext cx="7669212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66725" y="333375"/>
            <a:ext cx="8229600" cy="1285875"/>
          </a:xfrm>
        </p:spPr>
        <p:txBody>
          <a:bodyPr/>
          <a:lstStyle/>
          <a:p>
            <a:r>
              <a:rPr lang="zh-CN" sz="4000">
                <a:solidFill>
                  <a:srgbClr val="996633"/>
                </a:solidFill>
                <a:ea typeface="楷体_GB2312" pitchFamily="1" charset="-122"/>
              </a:rPr>
              <a:t>陈子昂简介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3E0DF3"/>
                </a:solidFill>
              </a:rPr>
              <a:t>   </a:t>
            </a:r>
            <a:endParaRPr lang="zh-CN" altLang="en-US" sz="3600">
              <a:solidFill>
                <a:srgbClr val="3E0DF3"/>
              </a:solidFill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2413" y="2133600"/>
            <a:ext cx="3960812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◇陈子昂（659～700），唐代文学家，初唐诗文革新人物之一。</a:t>
            </a:r>
          </a:p>
          <a:p>
            <a:endParaRPr lang="zh-CN" altLang="en-US" sz="2800" b="1"/>
          </a:p>
          <a:p>
            <a:r>
              <a:rPr lang="zh-CN" altLang="en-US" sz="2800" b="1"/>
              <a:t>◇字伯玉，梓州射洪（今四川省射洪县）人。因曾任右拾遗，后世称为陈拾遗。</a:t>
            </a:r>
          </a:p>
          <a:p>
            <a:endParaRPr lang="zh-CN" altLang="en-US" sz="2800" b="1"/>
          </a:p>
        </p:txBody>
      </p:sp>
      <p:pic>
        <p:nvPicPr>
          <p:cNvPr id="10245" name="Picture 5" descr="b219ebc4b74543a904c3bc9e1e178a82b8014a90f70334b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57338"/>
            <a:ext cx="42576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/>
        </p:nvSpPr>
        <p:spPr bwMode="auto">
          <a:xfrm>
            <a:off x="466725" y="44450"/>
            <a:ext cx="8229600" cy="1430338"/>
          </a:xfrm>
          <a:prstGeom prst="rect">
            <a:avLst/>
          </a:prstGeom>
          <a:gradFill rotWithShape="0">
            <a:gsLst>
              <a:gs pos="0">
                <a:srgbClr val="EFDFC1">
                  <a:alpha val="70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pPr marL="914400" indent="-914400">
              <a:buFontTx/>
              <a:buNone/>
            </a:pPr>
            <a:r>
              <a:rPr lang="zh-CN" sz="4000">
                <a:solidFill>
                  <a:srgbClr val="996633"/>
                </a:solidFill>
                <a:latin typeface="Calibri" pitchFamily="34" charset="0"/>
                <a:ea typeface="楷体_GB2312" pitchFamily="1" charset="-122"/>
                <a:sym typeface="Calibri" pitchFamily="34" charset="0"/>
              </a:rPr>
              <a:t>陈子昂简介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4925" y="1268413"/>
            <a:ext cx="907415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青少年时家庭较富裕，轻财好施，慷慨任侠。成年后始发愤攻读，博览群书，擅长写作。同时关心国事</a:t>
            </a:r>
            <a:r>
              <a:rPr lang="en-US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要求在政治上有所建树。</a:t>
            </a:r>
            <a:r>
              <a:rPr lang="en-US" sz="2800" b="1">
                <a:latin typeface="宋体" pitchFamily="2" charset="-122"/>
              </a:rPr>
              <a:t>24</a:t>
            </a:r>
            <a:r>
              <a:rPr lang="zh-CN" altLang="en-US" sz="2800" b="1">
                <a:latin typeface="宋体" pitchFamily="2" charset="-122"/>
              </a:rPr>
              <a:t>岁时举进士</a:t>
            </a:r>
            <a:r>
              <a:rPr lang="en-US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官麟台正字，后升右拾遗，直言敢谏。时武则天当政，信用酷吏，滥杀无辜。他不畏迫害，屡次上书谏诤。武则天计划开凿蜀山经雅州道攻击生羌族</a:t>
            </a:r>
            <a:r>
              <a:rPr lang="en-US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他又上书反对</a:t>
            </a:r>
            <a:r>
              <a:rPr lang="en-US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主张与民休息。他的言论切直</a:t>
            </a:r>
            <a:r>
              <a:rPr lang="en-US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常不被采纳</a:t>
            </a:r>
            <a:r>
              <a:rPr lang="en-US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并一度因“逆党”反对武则天的株连而下狱。垂拱二年</a:t>
            </a:r>
            <a:r>
              <a:rPr lang="en-US" sz="2800" b="1">
                <a:latin typeface="宋体" pitchFamily="2" charset="-122"/>
              </a:rPr>
              <a:t>(686),</a:t>
            </a:r>
            <a:r>
              <a:rPr lang="zh-CN" altLang="en-US" sz="2800" b="1">
                <a:latin typeface="宋体" pitchFamily="2" charset="-122"/>
              </a:rPr>
              <a:t>曾随左补阙乔知之军队到达西北居延海、张掖河一带。万岁通天元年</a:t>
            </a:r>
            <a:r>
              <a:rPr lang="en-US" sz="2800" b="1">
                <a:latin typeface="宋体" pitchFamily="2" charset="-122"/>
              </a:rPr>
              <a:t>(696)</a:t>
            </a:r>
            <a:r>
              <a:rPr lang="zh-CN" altLang="en-US" sz="2800" b="1">
                <a:latin typeface="宋体" pitchFamily="2" charset="-122"/>
              </a:rPr>
              <a:t>，契丹李尽忠、孙万荣叛乱</a:t>
            </a:r>
            <a:r>
              <a:rPr lang="en-US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又随建安王武攸宜大军出征。两次从军，使他对边塞形势和当地人民生活获得较为深刻的认识。圣历元年</a:t>
            </a:r>
            <a:r>
              <a:rPr lang="en-US" sz="2800" b="1">
                <a:latin typeface="宋体" pitchFamily="2" charset="-122"/>
              </a:rPr>
              <a:t>(698),</a:t>
            </a:r>
            <a:r>
              <a:rPr lang="zh-CN" altLang="en-US" sz="2800" b="1">
                <a:latin typeface="宋体" pitchFamily="2" charset="-122"/>
              </a:rPr>
              <a:t>因父老解官回乡，不久父死。</a:t>
            </a:r>
          </a:p>
          <a:p>
            <a:endParaRPr lang="zh-CN" altLang="en-US" sz="2400" b="1">
              <a:ea typeface="黑体" pitchFamily="49" charset="-122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9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zh-CN" altLang="en-US" sz="4000" b="0">
                <a:solidFill>
                  <a:srgbClr val="996633"/>
                </a:solidFill>
                <a:ea typeface="楷体_GB2312" pitchFamily="1" charset="-122"/>
              </a:rPr>
              <a:t>陈子昂简介</a:t>
            </a:r>
          </a:p>
        </p:txBody>
      </p:sp>
      <p:sp>
        <p:nvSpPr>
          <p:cNvPr id="12291" name="Rectangle 10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50825" y="1339850"/>
            <a:ext cx="8375650" cy="6194425"/>
          </a:xfrm>
        </p:spPr>
        <p:txBody>
          <a:bodyPr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sz="1600" b="1">
                <a:solidFill>
                  <a:srgbClr val="3E0DF3"/>
                </a:solidFill>
              </a:rPr>
              <a:t>   </a:t>
            </a:r>
            <a:r>
              <a:rPr lang="en-US" sz="2400" b="1">
                <a:solidFill>
                  <a:srgbClr val="3E0DF3"/>
                </a:solidFill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居丧期间，权臣武三思指使射洪县令段简罗织罪名，加以迫害。冤死狱中（沈亚之</a:t>
            </a:r>
            <a:r>
              <a:rPr 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上九江郑使君书</a:t>
            </a:r>
            <a:r>
              <a:rPr 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）。今天射洪县城古城墙名为“子昂城”，街道有“伯玉路”等名称实为纪念陈子昂。</a:t>
            </a:r>
            <a:b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唐代初期诗歌，沿袭六朝余习，风格绮靡纤弱，陈子昂挺身而出，力图扭转这种倾向。陈子昂的诗歌，以其进步、充实的思想内容，质朴、刚健的语言风格,对整个唐代诗歌产生了巨大影响。陈子昂死后，其友人卢藏用为之编次遗文10卷。今存《陈伯玉文集》是经后人重编的。其存诗共100多首，其中最有代表性的是《感遇》诗38首，《蓟丘览古赠卢居士藏用》7首和《登幽州台歌》。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zh-CN" altLang="en-US" sz="32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utoUpdateAnimBg="0"/>
      <p:bldP spid="12291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314e251f95cad1c81e4d303a7d3e6709c83d70cf3bc779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1125538"/>
            <a:ext cx="3573462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仿宋_GB2312" charset="-122"/>
              </a:rPr>
              <a:t>陈子昂简介之官场上的潮起潮落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844675"/>
            <a:ext cx="5689600" cy="39608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陈子昂二十四岁进士及第，在政治上拥护武则天。他在二十九岁时曾向武则天上书</a:t>
            </a:r>
            <a: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答制问事八条</a:t>
            </a:r>
            <a: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，</a:t>
            </a: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主张轻刑罚、用贤才、纳谏士、赏功勇、减徭役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，提出了许多符合百姓愿望的主张。但武则天当时忙于称帝改制，有自己一套施政方针，不但没有重视陈子昂这个文学小臣的意见，反嫌他上疏议政太过多事，罢了他的职。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tang" pitchFamily="18" charset="-127"/>
                <a:ea typeface="仿宋_GB2312" charset="-122"/>
              </a:rPr>
              <a:t>陈子昂简介之官场上的潮起潮落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218487" cy="3776663"/>
          </a:xfrm>
        </p:spPr>
        <p:txBody>
          <a:bodyPr/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  <a:t>  几年之后陈子昂重新出仕，又因曾随左仆射乔知之北征并结为密友，牵连进乔知之一案，陷于狱中。出狱后在洛阳任</a:t>
            </a:r>
            <a:r>
              <a:rPr lang="zh-CN" altLang="en-US" sz="3200" b="1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  <a:t>右拾遗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otumChe" pitchFamily="49" charset="-127"/>
                <a:ea typeface="宋体" pitchFamily="2" charset="-122"/>
              </a:rPr>
              <a:t>（拾遗：以谏为职的官员称作谏官，又形象地被称作言官，但言官亦指监察官员。类似于谏议大夫、补阙、正言、司谏之类的官员，专挑皇帝的毛病）。 当时东北边境上住着契丹人，虽然势力并不强大，却是潜在威胁。</a:t>
            </a: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DotumChe" pitchFamily="49" charset="-127"/>
              <a:ea typeface="宋体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1823</Words>
  <Application>Microsoft Office PowerPoint</Application>
  <PresentationFormat>全屏显示(4:3)</PresentationFormat>
  <Paragraphs>152</Paragraphs>
  <Slides>35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陈子昂简介</vt:lpstr>
      <vt:lpstr>幻灯片 6</vt:lpstr>
      <vt:lpstr>陈子昂简介</vt:lpstr>
      <vt:lpstr>陈子昂简介之官场上的潮起潮落</vt:lpstr>
      <vt:lpstr>陈子昂简介之官场上的潮起潮落</vt:lpstr>
      <vt:lpstr>对陈子昂的评价</vt:lpstr>
      <vt:lpstr>创作背景</vt:lpstr>
      <vt:lpstr>幻灯片 12</vt:lpstr>
      <vt:lpstr>标题赏析</vt:lpstr>
      <vt:lpstr>幻灯片 14</vt:lpstr>
      <vt:lpstr>           重点字词解释 </vt:lpstr>
      <vt:lpstr>幻灯片 16</vt:lpstr>
      <vt:lpstr>语法特点</vt:lpstr>
      <vt:lpstr>幻灯片 18</vt:lpstr>
      <vt:lpstr>幻灯片 19</vt:lpstr>
      <vt:lpstr>内容解析：</vt:lpstr>
      <vt:lpstr>内容解析：</vt:lpstr>
      <vt:lpstr>内容解析：</vt:lpstr>
      <vt:lpstr>内容解析：</vt:lpstr>
      <vt:lpstr>内容解析：</vt:lpstr>
      <vt:lpstr>内容解析：</vt:lpstr>
      <vt:lpstr>内容解析：</vt:lpstr>
      <vt:lpstr>本诗的丰厚内涵</vt:lpstr>
      <vt:lpstr>幻灯片 28</vt:lpstr>
      <vt:lpstr>文章体现了作者怎样的情怀？</vt:lpstr>
      <vt:lpstr>艺术特色</vt:lpstr>
      <vt:lpstr>2、沉郁悲壮</vt:lpstr>
      <vt:lpstr>3、长短参错的楚辞体句法</vt:lpstr>
      <vt:lpstr>练习</vt:lpstr>
      <vt:lpstr>体会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</dc:creator>
  <cp:lastModifiedBy>xia</cp:lastModifiedBy>
  <cp:revision>1</cp:revision>
  <dcterms:created xsi:type="dcterms:W3CDTF">2016-08-29T11:58:06Z</dcterms:created>
  <dcterms:modified xsi:type="dcterms:W3CDTF">2016-08-29T11:59:00Z</dcterms:modified>
</cp:coreProperties>
</file>