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9140825" cy="5708386"/>
            <a:chOff x="0" y="0"/>
            <a:chExt cx="5758" cy="4315"/>
          </a:xfrm>
        </p:grpSpPr>
        <p:grpSp>
          <p:nvGrpSpPr>
            <p:cNvPr id="2056" name="Group 3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0" name="Freeform 4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2" name="Freeform 7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1500"/>
              </a:p>
            </p:txBody>
          </p:sp>
          <p:sp>
            <p:nvSpPr>
              <p:cNvPr id="24" name="Freeform 8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" name="Freeform 9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Freeform 10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42"/>
                </a:cxn>
                <a:cxn ang="0">
                  <a:pos x="5794" y="1542"/>
                </a:cxn>
                <a:cxn ang="0">
                  <a:pos x="5794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10000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500"/>
            </a:p>
          </p:txBody>
        </p:sp>
      </p:grpSp>
      <p:sp>
        <p:nvSpPr>
          <p:cNvPr id="11162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271"/>
            <a:ext cx="7772400" cy="1600729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162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5207000"/>
            <a:ext cx="2133600" cy="396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9646"/>
            <a:ext cx="2895600" cy="396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12292"/>
            <a:ext cx="2133600" cy="396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865"/>
            <a:ext cx="8229600" cy="487627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5"/>
            </a:lvl1pPr>
            <a:lvl2pPr marL="381000" indent="0">
              <a:buNone/>
              <a:defRPr sz="1500"/>
            </a:lvl2pPr>
            <a:lvl3pPr marL="762000" indent="0">
              <a:buNone/>
              <a:defRPr sz="1335"/>
            </a:lvl3pPr>
            <a:lvl4pPr marL="1143000" indent="0">
              <a:buNone/>
              <a:defRPr sz="1165"/>
            </a:lvl4pPr>
            <a:lvl5pPr marL="1524000" indent="0">
              <a:buNone/>
              <a:defRPr sz="1165"/>
            </a:lvl5pPr>
            <a:lvl6pPr marL="1905000" indent="0">
              <a:buNone/>
              <a:defRPr sz="1165"/>
            </a:lvl6pPr>
            <a:lvl7pPr marL="2286000" indent="0">
              <a:buNone/>
              <a:defRPr sz="1165"/>
            </a:lvl7pPr>
            <a:lvl8pPr marL="2667000" indent="0">
              <a:buNone/>
              <a:defRPr sz="1165"/>
            </a:lvl8pPr>
            <a:lvl9pPr marL="3048000" indent="0">
              <a:buNone/>
              <a:defRPr sz="11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65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65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5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5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542"/>
            <a:ext cx="3008313" cy="968375"/>
          </a:xfrm>
        </p:spPr>
        <p:txBody>
          <a:bodyPr anchor="b"/>
          <a:lstStyle>
            <a:lvl1pPr algn="l">
              <a:defRPr sz="1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5"/>
            </a:lvl1pPr>
            <a:lvl2pPr>
              <a:defRPr sz="2335"/>
            </a:lvl2pPr>
            <a:lvl3pPr>
              <a:defRPr sz="2000"/>
            </a:lvl3pPr>
            <a:lvl4pPr>
              <a:defRPr sz="1665"/>
            </a:lvl4pPr>
            <a:lvl5pPr>
              <a:defRPr sz="1665"/>
            </a:lvl5pPr>
            <a:lvl6pPr>
              <a:defRPr sz="1665"/>
            </a:lvl6pPr>
            <a:lvl7pPr>
              <a:defRPr sz="1665"/>
            </a:lvl7pPr>
            <a:lvl8pPr>
              <a:defRPr sz="1665"/>
            </a:lvl8pPr>
            <a:lvl9pPr>
              <a:defRPr sz="1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917"/>
            <a:ext cx="3008313" cy="3909219"/>
          </a:xfrm>
        </p:spPr>
        <p:txBody>
          <a:bodyPr/>
          <a:lstStyle>
            <a:lvl1pPr marL="0" indent="0">
              <a:buNone/>
              <a:defRPr sz="1165"/>
            </a:lvl1pPr>
            <a:lvl2pPr marL="381000" indent="0">
              <a:buNone/>
              <a:defRPr sz="1000"/>
            </a:lvl2pPr>
            <a:lvl3pPr marL="762000" indent="0">
              <a:buNone/>
              <a:defRPr sz="835"/>
            </a:lvl3pPr>
            <a:lvl4pPr marL="1143000" indent="0">
              <a:buNone/>
              <a:defRPr sz="750"/>
            </a:lvl4pPr>
            <a:lvl5pPr marL="1524000" indent="0">
              <a:buNone/>
              <a:defRPr sz="750"/>
            </a:lvl5pPr>
            <a:lvl6pPr marL="1905000" indent="0">
              <a:buNone/>
              <a:defRPr sz="750"/>
            </a:lvl6pPr>
            <a:lvl7pPr marL="2286000" indent="0">
              <a:buNone/>
              <a:defRPr sz="750"/>
            </a:lvl7pPr>
            <a:lvl8pPr marL="2667000" indent="0">
              <a:buNone/>
              <a:defRPr sz="750"/>
            </a:lvl8pPr>
            <a:lvl9pPr marL="30480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665"/>
            </a:lvl1pPr>
            <a:lvl2pPr marL="381000" indent="0">
              <a:buNone/>
              <a:defRPr sz="2335"/>
            </a:lvl2pPr>
            <a:lvl3pPr marL="762000" indent="0">
              <a:buNone/>
              <a:defRPr sz="2000"/>
            </a:lvl3pPr>
            <a:lvl4pPr marL="1143000" indent="0">
              <a:buNone/>
              <a:defRPr sz="1665"/>
            </a:lvl4pPr>
            <a:lvl5pPr marL="1524000" indent="0">
              <a:buNone/>
              <a:defRPr sz="1665"/>
            </a:lvl5pPr>
            <a:lvl6pPr marL="1905000" indent="0">
              <a:buNone/>
              <a:defRPr sz="1665"/>
            </a:lvl6pPr>
            <a:lvl7pPr marL="2286000" indent="0">
              <a:buNone/>
              <a:defRPr sz="1665"/>
            </a:lvl7pPr>
            <a:lvl8pPr marL="2667000" indent="0">
              <a:buNone/>
              <a:defRPr sz="1665"/>
            </a:lvl8pPr>
            <a:lvl9pPr marL="3048000" indent="0">
              <a:buNone/>
              <a:defRPr sz="1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5"/>
            </a:lvl1pPr>
            <a:lvl2pPr marL="381000" indent="0">
              <a:buNone/>
              <a:defRPr sz="1000"/>
            </a:lvl2pPr>
            <a:lvl3pPr marL="762000" indent="0">
              <a:buNone/>
              <a:defRPr sz="835"/>
            </a:lvl3pPr>
            <a:lvl4pPr marL="1143000" indent="0">
              <a:buNone/>
              <a:defRPr sz="750"/>
            </a:lvl4pPr>
            <a:lvl5pPr marL="1524000" indent="0">
              <a:buNone/>
              <a:defRPr sz="750"/>
            </a:lvl5pPr>
            <a:lvl6pPr marL="1905000" indent="0">
              <a:buNone/>
              <a:defRPr sz="750"/>
            </a:lvl6pPr>
            <a:lvl7pPr marL="2286000" indent="0">
              <a:buNone/>
              <a:defRPr sz="750"/>
            </a:lvl7pPr>
            <a:lvl8pPr marL="2667000" indent="0">
              <a:buNone/>
              <a:defRPr sz="750"/>
            </a:lvl8pPr>
            <a:lvl9pPr marL="30480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059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9646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70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1028" name="Group 4"/>
          <p:cNvGrpSpPr/>
          <p:nvPr/>
        </p:nvGrpSpPr>
        <p:grpSpPr>
          <a:xfrm>
            <a:off x="0" y="0"/>
            <a:ext cx="9140825" cy="5708386"/>
            <a:chOff x="0" y="0"/>
            <a:chExt cx="5758" cy="4315"/>
          </a:xfrm>
        </p:grpSpPr>
        <p:grpSp>
          <p:nvGrpSpPr>
            <p:cNvPr id="1032" name="Group 5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10598" name="Freeform 6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599" name="Freeform 7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600" name="Freeform 8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8" name="Freeform 9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1500"/>
              </a:p>
            </p:txBody>
          </p:sp>
          <p:sp>
            <p:nvSpPr>
              <p:cNvPr id="110602" name="Freeform 10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0603" name="Freeform 11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Freeform 12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42"/>
                </a:cxn>
                <a:cxn ang="0">
                  <a:pos x="5794" y="1542"/>
                </a:cxn>
                <a:cxn ang="0">
                  <a:pos x="5794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10000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500"/>
            </a:p>
          </p:txBody>
        </p:sp>
      </p:grpSp>
      <p:sp>
        <p:nvSpPr>
          <p:cNvPr id="11060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1060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70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33500"/>
            <a:ext cx="8229600" cy="377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65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anose="02010600030101010101" pitchFamily="2" charset="-122"/>
        </a:defRPr>
      </a:lvl9pPr>
    </p:titleStyle>
    <p:bodyStyle>
      <a:lvl1pPr marL="285750" indent="-285750" algn="l" rtl="0" eaLnBrk="0" fontAlgn="base" hangingPunct="0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19125" indent="-238125" algn="l" rtl="0" eaLnBrk="0" fontAlgn="base" hangingPunct="0">
        <a:spcBef>
          <a:spcPts val="8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33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952500" indent="-190500" algn="l" rtl="0" eaLnBrk="0" fontAlgn="base" hangingPunct="0">
        <a:spcBef>
          <a:spcPts val="8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333500" indent="-190500" algn="l" rtl="0" eaLnBrk="0" fontAlgn="base" hangingPunct="0">
        <a:spcBef>
          <a:spcPts val="8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1714500" indent="-190500" algn="l" rtl="0" eaLnBrk="0" fontAlgn="base" hangingPunct="0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095500" indent="-190500" algn="l" rtl="0" fontAlgn="base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476500" indent="-190500" algn="l" rtl="0" fontAlgn="base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2857500" indent="-190500" algn="l" rtl="0" fontAlgn="base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238500" indent="-190500" algn="l" rtl="0" fontAlgn="base">
        <a:spcBef>
          <a:spcPts val="8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1665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4"/>
          <p:cNvSpPr>
            <a:spLocks noTextEdit="1"/>
          </p:cNvSpPr>
          <p:nvPr/>
        </p:nvSpPr>
        <p:spPr>
          <a:xfrm>
            <a:off x="1905000" y="1270000"/>
            <a:ext cx="5334000" cy="236140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作文的审题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952500" y="444500"/>
            <a:ext cx="4572000" cy="444500"/>
          </a:xfrm>
        </p:spPr>
        <p:txBody>
          <a:bodyPr vert="horz" wrap="square" lIns="76199" tIns="38099" rIns="76199" bIns="38099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中考写作指导一：</a:t>
            </a:r>
            <a:endParaRPr kumimoji="0" lang="zh-CN" altLang="en-US" sz="45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1143000" y="1733021"/>
            <a:ext cx="6089650" cy="8102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一、审题眼，同时关注题目中的其它要素。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Arial" panose="020B0604020202020204" pitchFamily="34" charset="0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1143000" y="2667000"/>
            <a:ext cx="56515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训练一    文题：平凡中的美丽瞬间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2950" name="Text Box 6"/>
          <p:cNvSpPr txBox="1"/>
          <p:nvPr/>
        </p:nvSpPr>
        <p:spPr>
          <a:xfrm>
            <a:off x="1042458" y="3360208"/>
            <a:ext cx="1371600" cy="450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题眼：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82951" name="Text Box 7"/>
          <p:cNvSpPr txBox="1"/>
          <p:nvPr/>
        </p:nvSpPr>
        <p:spPr>
          <a:xfrm>
            <a:off x="1092729" y="4064000"/>
            <a:ext cx="7289271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重要要素：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4" name="WordArt 8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bldLvl="0" animBg="1"/>
      <p:bldP spid="82950" grpId="0"/>
      <p:bldP spid="829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143000" y="1733021"/>
            <a:ext cx="6089650" cy="8102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一、审题眼，同时关注题目中的其它要素。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Arial" panose="020B0604020202020204" pitchFamily="34" charset="0"/>
            </a:endParaRPr>
          </a:p>
        </p:txBody>
      </p:sp>
      <p:sp>
        <p:nvSpPr>
          <p:cNvPr id="113667" name="Text Box 3"/>
          <p:cNvSpPr txBox="1"/>
          <p:nvPr/>
        </p:nvSpPr>
        <p:spPr>
          <a:xfrm>
            <a:off x="1143000" y="2667000"/>
            <a:ext cx="56515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训练一：文题：平凡中的美丽瞬间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13668" name="Text Box 4"/>
          <p:cNvSpPr txBox="1"/>
          <p:nvPr/>
        </p:nvSpPr>
        <p:spPr>
          <a:xfrm>
            <a:off x="1042458" y="3377407"/>
            <a:ext cx="7022042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题眼：“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美丽瞬间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应写生活中一个短暂场景，扣住“瞬间”；这一场景展现了人或物的真善美，或能给人带来深刻启示，扣住“美丽”。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669" name="Text Box 5"/>
          <p:cNvSpPr txBox="1"/>
          <p:nvPr/>
        </p:nvSpPr>
        <p:spPr>
          <a:xfrm>
            <a:off x="1029229" y="4520407"/>
            <a:ext cx="7289271" cy="810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重要要素：不要忽略文题中的限定语：“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平凡中的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”，要从小处入手，才生活的细处入手。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18" name="WordArt 6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ldLvl="0" animBg="1"/>
      <p:bldP spid="113668" grpId="0"/>
      <p:bldP spid="1136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3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1206500" y="1651000"/>
            <a:ext cx="6413500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二、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审题目隐含意。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隐含义是指比喻义、引申义等，是指题目的深层含义、言外之意。</a:t>
            </a:r>
            <a:r>
              <a:rPr lang="zh-CN" altLang="en-US" sz="2335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335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zh-CN" altLang="en-US" sz="2335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2335" dirty="0">
              <a:latin typeface="Arial" panose="020B0604020202020204" pitchFamily="34" charset="0"/>
            </a:endParaRPr>
          </a:p>
        </p:txBody>
      </p:sp>
      <p:sp>
        <p:nvSpPr>
          <p:cNvPr id="84997" name="Text Box 5"/>
          <p:cNvSpPr txBox="1"/>
          <p:nvPr/>
        </p:nvSpPr>
        <p:spPr>
          <a:xfrm>
            <a:off x="1397000" y="3048000"/>
            <a:ext cx="4826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例一    文题：仰望蓝天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4998" name="Text Box 6"/>
          <p:cNvSpPr txBox="1"/>
          <p:nvPr/>
        </p:nvSpPr>
        <p:spPr>
          <a:xfrm>
            <a:off x="1206500" y="3619500"/>
            <a:ext cx="6178021" cy="810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分析：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“仰望”有希望、向往、追求方面的意思。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4999" name="Text Box 7"/>
          <p:cNvSpPr txBox="1"/>
          <p:nvPr/>
        </p:nvSpPr>
        <p:spPr>
          <a:xfrm>
            <a:off x="1079500" y="4318000"/>
            <a:ext cx="6897370" cy="8102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蓝天”则是远大理想，美好的生活，光明的前景等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的象征。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14343" name="WordArt 8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bldLvl="0" animBg="1"/>
      <p:bldP spid="84998" grpId="0"/>
      <p:bldP spid="849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3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83972" name="Text Box 4"/>
          <p:cNvSpPr txBox="1"/>
          <p:nvPr/>
        </p:nvSpPr>
        <p:spPr>
          <a:xfrm>
            <a:off x="952500" y="1750219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2-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审题目隐含意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973" name="Text Box 5"/>
          <p:cNvSpPr txBox="1"/>
          <p:nvPr/>
        </p:nvSpPr>
        <p:spPr>
          <a:xfrm>
            <a:off x="1365250" y="2239698"/>
            <a:ext cx="434975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例二：文题：敞开那扇门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3974" name="Text Box 6"/>
          <p:cNvSpPr txBox="1"/>
          <p:nvPr/>
        </p:nvSpPr>
        <p:spPr>
          <a:xfrm>
            <a:off x="1092729" y="2984500"/>
            <a:ext cx="6908271" cy="810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分析：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  “门”的表层含义是房屋或用围墙等围起来的地方的出口。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7" name="Text Box 9"/>
          <p:cNvSpPr txBox="1"/>
          <p:nvPr/>
        </p:nvSpPr>
        <p:spPr>
          <a:xfrm>
            <a:off x="1143000" y="3864240"/>
            <a:ext cx="6985000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进一步的含义是人与人之间的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情感之门，交往之门，学习、研究上的方法之门。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再大而言之指的是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改革开放或闭关自守的国门。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WordArt 10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 bldLvl="0" animBg="1"/>
      <p:bldP spid="83974" grpId="0"/>
      <p:bldP spid="839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1143000" y="1750219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2-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审题目隐含意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1270000" y="2286000"/>
            <a:ext cx="52705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训练二、文题：画一扇窗给自己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1143000" y="2903803"/>
            <a:ext cx="1371600" cy="450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分析：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90" name="WordArt 8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bldLvl="0" animBg="1"/>
      <p:bldP spid="860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143000" y="1750219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2-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审题目隐含意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692" name="Text Box 4"/>
          <p:cNvSpPr txBox="1"/>
          <p:nvPr/>
        </p:nvSpPr>
        <p:spPr>
          <a:xfrm>
            <a:off x="1270000" y="2286000"/>
            <a:ext cx="52705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训练二、文题：画一扇窗给自己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14693" name="Text Box 5"/>
          <p:cNvSpPr txBox="1"/>
          <p:nvPr/>
        </p:nvSpPr>
        <p:spPr>
          <a:xfrm>
            <a:off x="1143000" y="2921000"/>
            <a:ext cx="7339330" cy="1889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窗”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通往美好境界的途径、方法。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“画一扇窗”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335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自我寻找到的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释放自我，唤醒自我，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使自己自信起来，快乐起来，坚强起来的一个途径、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一种方法。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“给自己”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必须写自己的事。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4" name="WordArt 6"/>
          <p:cNvSpPr>
            <a:spLocks noTextEdit="1"/>
          </p:cNvSpPr>
          <p:nvPr/>
        </p:nvSpPr>
        <p:spPr>
          <a:xfrm>
            <a:off x="3429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bldLvl="0" animBg="1"/>
      <p:bldP spid="1146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4"/>
          <p:cNvSpPr txBox="1"/>
          <p:nvPr/>
        </p:nvSpPr>
        <p:spPr>
          <a:xfrm>
            <a:off x="1206500" y="1587500"/>
            <a:ext cx="6794500" cy="1426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三、审题目中的副词。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我们经常在文题中看到“其实”“总”“也”“很”等副词，我们在审题时一定要关注，因为这些副词往往决定了文章的写作重点。  </a:t>
            </a:r>
            <a:endParaRPr lang="zh-CN" altLang="en-US" sz="20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8069" name="Text Box 5"/>
          <p:cNvSpPr txBox="1"/>
          <p:nvPr/>
        </p:nvSpPr>
        <p:spPr>
          <a:xfrm>
            <a:off x="1270000" y="3238500"/>
            <a:ext cx="4318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例一  文题：门其实开着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8070" name="Text Box 6"/>
          <p:cNvSpPr txBox="1"/>
          <p:nvPr/>
        </p:nvSpPr>
        <p:spPr>
          <a:xfrm>
            <a:off x="1143000" y="3683000"/>
            <a:ext cx="7188200" cy="11703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其实”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这一副词表明，这一扇理解之门、情感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之门等一直是敞开着的，只不过我不曾知道而已。在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行文中就要先交代我的不曾知道。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7" name="WordArt 9"/>
          <p:cNvSpPr>
            <a:spLocks noTextEdit="1"/>
          </p:cNvSpPr>
          <p:nvPr/>
        </p:nvSpPr>
        <p:spPr>
          <a:xfrm>
            <a:off x="2095500" y="254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bldLvl="0" animBg="1"/>
      <p:bldP spid="880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206500" y="1270000"/>
            <a:ext cx="6794500" cy="810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三、审题目中的副词。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0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6741" name="Text Box 5"/>
          <p:cNvSpPr txBox="1"/>
          <p:nvPr/>
        </p:nvSpPr>
        <p:spPr>
          <a:xfrm>
            <a:off x="1587500" y="2222500"/>
            <a:ext cx="5588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例二   文题：其实很简单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（南京中考题）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6742" name="Text Box 6"/>
          <p:cNvSpPr txBox="1"/>
          <p:nvPr/>
        </p:nvSpPr>
        <p:spPr>
          <a:xfrm>
            <a:off x="1143000" y="3302000"/>
            <a:ext cx="6742907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其实”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言下之意是我一直以为很不简单，在实践之后，才恍然领悟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其实很简单。认为不简单的内容一定要交代。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61" name="WordArt 7"/>
          <p:cNvSpPr>
            <a:spLocks noTextEdit="1"/>
          </p:cNvSpPr>
          <p:nvPr/>
        </p:nvSpPr>
        <p:spPr>
          <a:xfrm>
            <a:off x="4000500" y="127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bldLvl="0" animBg="1"/>
      <p:bldP spid="1167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89092" name="Text Box 4"/>
          <p:cNvSpPr txBox="1"/>
          <p:nvPr/>
        </p:nvSpPr>
        <p:spPr>
          <a:xfrm>
            <a:off x="1143000" y="1750219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3-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审题目中的副词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3" name="Text Box 5"/>
          <p:cNvSpPr txBox="1"/>
          <p:nvPr/>
        </p:nvSpPr>
        <p:spPr>
          <a:xfrm>
            <a:off x="1270000" y="2159000"/>
            <a:ext cx="6985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例三  文题：总有一把钥匙属于自己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 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（南京中考题）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4" name="Text Box 6"/>
          <p:cNvSpPr txBox="1"/>
          <p:nvPr/>
        </p:nvSpPr>
        <p:spPr>
          <a:xfrm>
            <a:off x="1193271" y="2615407"/>
            <a:ext cx="7188200" cy="11703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总”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这一副词表明，我寻找到这一把属于自己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钥匙是曲折的，是有一个反复寻找的过程的。行文中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就要将这种寻找的曲折性写出来。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3" grpId="0" bldLvl="0" animBg="1"/>
      <p:bldP spid="890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Text Box 2"/>
          <p:cNvSpPr txBox="1"/>
          <p:nvPr/>
        </p:nvSpPr>
        <p:spPr>
          <a:xfrm>
            <a:off x="1143000" y="1778000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三、审题目中的副词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787" name="Text Box 3"/>
          <p:cNvSpPr txBox="1"/>
          <p:nvPr/>
        </p:nvSpPr>
        <p:spPr>
          <a:xfrm>
            <a:off x="1206500" y="2730500"/>
            <a:ext cx="5461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训练三    文题：这也是一种美 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8788" name="Text Box 4"/>
          <p:cNvSpPr txBox="1"/>
          <p:nvPr/>
        </p:nvSpPr>
        <p:spPr>
          <a:xfrm>
            <a:off x="1143000" y="3602303"/>
            <a:ext cx="3619500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副词：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表明：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9" name="WordArt 5"/>
          <p:cNvSpPr>
            <a:spLocks noTextEdit="1"/>
          </p:cNvSpPr>
          <p:nvPr/>
        </p:nvSpPr>
        <p:spPr>
          <a:xfrm>
            <a:off x="4064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87" grpId="0" bldLvl="0" animBg="1"/>
      <p:bldP spid="1187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1143000" y="254000"/>
            <a:ext cx="2349500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500" dirty="0">
              <a:latin typeface="Arial" panose="020B0604020202020204" pitchFamily="34" charset="0"/>
            </a:endParaRPr>
          </a:p>
        </p:txBody>
      </p:sp>
      <p:sp>
        <p:nvSpPr>
          <p:cNvPr id="98307" name="Text Box 3"/>
          <p:cNvSpPr txBox="1"/>
          <p:nvPr/>
        </p:nvSpPr>
        <p:spPr>
          <a:xfrm>
            <a:off x="1270000" y="190500"/>
            <a:ext cx="4699000" cy="655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65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8308" name="Rectangle 4"/>
          <p:cNvSpPr>
            <a:spLocks noGrp="1" noChangeArrowheads="1"/>
          </p:cNvSpPr>
          <p:nvPr>
            <p:ph idx="1"/>
          </p:nvPr>
        </p:nvSpPr>
        <p:spPr>
          <a:xfrm>
            <a:off x="762000" y="127000"/>
            <a:ext cx="7620000" cy="5588000"/>
          </a:xfrm>
        </p:spPr>
        <p:txBody>
          <a:bodyPr vert="horz" wrap="square" lIns="76199" tIns="38099" rIns="76199" bIns="38099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如今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我多了一份执著</a:t>
            </a: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166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记得小时侯，我躺在父亲怀里问：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爸爸，为什么水能滴穿石头呢？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父亲说：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那是因为水有一份执著的精神。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执著？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那时我还小，不明白爸爸的话</a:t>
            </a:r>
            <a:r>
              <a:rPr kumimoji="0" lang="en-US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</a:t>
            </a:r>
            <a:endParaRPr kumimoji="0" lang="en-US" altLang="zh-CN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大概到了四岁的时候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，有一段时间我不肯去幼儿园，爸爸与我协商，最后我们定下协议，爸爸带我去吃一次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肯德鸡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，我便去幼儿园一个月</a:t>
            </a:r>
            <a:r>
              <a:rPr kumimoji="0" lang="en-US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虽然吃过了，可心里仍不乐意，但为了遵守约定，我还是硬着头皮坚持了一个月，虽然我不知道自己这种行为是什么。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三年级时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，当时身体肥胖的我总是无法通过体育三项中的跳远考试，每次总离及格线仅一步之遥，但我并不气馁。于是，我向老师寻问跳远的窍门。此后，每天放学，我都要在老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en-US" altLang="zh-CN" sz="335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309" name="Text Box 5"/>
          <p:cNvSpPr txBox="1"/>
          <p:nvPr/>
        </p:nvSpPr>
        <p:spPr>
          <a:xfrm>
            <a:off x="1460500" y="3048000"/>
            <a:ext cx="51435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en-US" altLang="zh-CN" sz="3335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335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3" name="Text Box 3"/>
          <p:cNvSpPr txBox="1"/>
          <p:nvPr/>
        </p:nvSpPr>
        <p:spPr>
          <a:xfrm>
            <a:off x="1143000" y="1778000"/>
            <a:ext cx="38735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三、审题目中的副词</a:t>
            </a:r>
            <a:r>
              <a:rPr lang="zh-CN" altLang="en-US" sz="2335" dirty="0">
                <a:latin typeface="Arial" panose="020B0604020202020204" pitchFamily="34" charset="0"/>
                <a:ea typeface="华文行楷" pitchFamily="2" charset="-122"/>
              </a:rPr>
              <a:t>。</a:t>
            </a:r>
            <a:r>
              <a:rPr lang="zh-CN" altLang="en-US" sz="2335" dirty="0">
                <a:latin typeface="Arial" panose="020B0604020202020204" pitchFamily="34" charset="0"/>
              </a:rPr>
              <a:t>   </a:t>
            </a:r>
            <a:endParaRPr lang="zh-CN" altLang="en-US" sz="2335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66" name="Text Box 6"/>
          <p:cNvSpPr txBox="1"/>
          <p:nvPr/>
        </p:nvSpPr>
        <p:spPr>
          <a:xfrm>
            <a:off x="1206500" y="2730500"/>
            <a:ext cx="5461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训练三    文题：这也是一种美 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7" name="Text Box 7"/>
          <p:cNvSpPr txBox="1"/>
          <p:nvPr/>
        </p:nvSpPr>
        <p:spPr>
          <a:xfrm>
            <a:off x="1143000" y="3619500"/>
            <a:ext cx="6450330" cy="11703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副词：“也”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表明：言下之意是我一直以为某一事物不美。行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文中要将这一点交代清楚。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533" name="WordArt 8"/>
          <p:cNvSpPr>
            <a:spLocks noTextEdit="1"/>
          </p:cNvSpPr>
          <p:nvPr/>
        </p:nvSpPr>
        <p:spPr>
          <a:xfrm>
            <a:off x="4064000" y="3810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  <p:bldP spid="117766" grpId="0" bldLvl="0" animBg="1"/>
      <p:bldP spid="1177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889000" y="1333500"/>
            <a:ext cx="7366000" cy="2249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有人憧憬雪花飞扬的冬，有人心仪草长莺飞的春，有人喜欢阳光灿烂的夏，有人钟情天高云淡的秋。岁月更迭，四季交替，总有一个季节让人期盼，总有一片天空让人翱翔，总有一段往事让人回味，总有一份精彩属于自己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    请以“</a:t>
            </a:r>
            <a:r>
              <a:rPr lang="zh-CN" altLang="en-US" sz="2335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总有属于我的季节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”为题，写一篇作文。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825500" y="762000"/>
            <a:ext cx="5143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dirty="0">
                <a:latin typeface="黑体" panose="02010609060101010101" pitchFamily="2" charset="-122"/>
                <a:ea typeface="黑体" panose="02010609060101010101" pitchFamily="2" charset="-122"/>
              </a:rPr>
              <a:t>审题练习（写审题分析） 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952500" y="3546740"/>
            <a:ext cx="7302500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文题关键词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文题重要词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7" name="WordArt 5"/>
          <p:cNvSpPr>
            <a:spLocks noTextEdit="1"/>
          </p:cNvSpPr>
          <p:nvPr/>
        </p:nvSpPr>
        <p:spPr>
          <a:xfrm>
            <a:off x="5524500" y="190500"/>
            <a:ext cx="2349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825500" y="889000"/>
            <a:ext cx="3302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dirty="0">
                <a:latin typeface="黑体" panose="02010609060101010101" pitchFamily="2" charset="-122"/>
                <a:ea typeface="黑体" panose="02010609060101010101" pitchFamily="2" charset="-122"/>
              </a:rPr>
              <a:t>审题示例 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883" name="Text Box 3"/>
          <p:cNvSpPr txBox="1"/>
          <p:nvPr/>
        </p:nvSpPr>
        <p:spPr>
          <a:xfrm>
            <a:off x="1270000" y="1460500"/>
            <a:ext cx="61595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文题：请以“打开一扇窗”为题，写一篇文章。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2884" name="Text Box 4"/>
          <p:cNvSpPr txBox="1"/>
          <p:nvPr/>
        </p:nvSpPr>
        <p:spPr>
          <a:xfrm>
            <a:off x="1206500" y="1968500"/>
            <a:ext cx="6985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审题：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“窗”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既指有形的窗（自然地），也指无形的窗。将窗理解为无形的窗立意更高一些。如：心灵之窗。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886" name="Text Box 6"/>
          <p:cNvSpPr txBox="1"/>
          <p:nvPr/>
        </p:nvSpPr>
        <p:spPr>
          <a:xfrm>
            <a:off x="1193271" y="3722688"/>
            <a:ext cx="7584440" cy="1630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这样文题重点词是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，要写清以下三点：　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①谁为谁打开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心窗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——“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父母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心窗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②为什么打开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心窗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因为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父母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间有隔阂。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③如何打开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心窗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用真诚的关怀打开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心窗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    ④打开后怎样？ </a:t>
            </a:r>
            <a:r>
              <a:rPr lang="en-US" altLang="zh-CN" sz="1500" b="1" dirty="0">
                <a:latin typeface="Arial" panose="020B0604020202020204" pitchFamily="34" charset="0"/>
              </a:rPr>
              <a:t>——</a:t>
            </a:r>
            <a:r>
              <a:rPr lang="zh-CN" altLang="en-US" sz="2000" b="1" dirty="0">
                <a:latin typeface="Arial" panose="020B0604020202020204" pitchFamily="34" charset="0"/>
              </a:rPr>
              <a:t>温暖彼此！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2887" name="Text Box 7"/>
          <p:cNvSpPr txBox="1"/>
          <p:nvPr/>
        </p:nvSpPr>
        <p:spPr>
          <a:xfrm>
            <a:off x="1143000" y="5334000"/>
            <a:ext cx="6921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打开”是一个过程，要写出“心窗”由关闭到开启的过程。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24583" name="WordArt 8"/>
          <p:cNvSpPr>
            <a:spLocks noTextEdit="1"/>
          </p:cNvSpPr>
          <p:nvPr/>
        </p:nvSpPr>
        <p:spPr>
          <a:xfrm>
            <a:off x="3492500" y="19050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ldLvl="0" animBg="1"/>
      <p:bldP spid="122884" grpId="0"/>
      <p:bldP spid="122886" grpId="0"/>
      <p:bldP spid="1228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889000" y="1333500"/>
            <a:ext cx="7366000" cy="2249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有人憧憬雪花飞扬的冬，有人心仪草长莺飞的春，有人喜欢阳光灿烂的夏，有人钟情天高云淡的秋。岁月更迭，四季交替，总有一个季节让人期盼，总有一片天空让人翱翔，总有一段往事让人回味，总有一份精彩属于自己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    请以“</a:t>
            </a:r>
            <a:r>
              <a:rPr lang="zh-CN" altLang="en-US" sz="2335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总有属于我的季节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”为题，写一篇作文。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3" name="Text Box 5"/>
          <p:cNvSpPr txBox="1"/>
          <p:nvPr/>
        </p:nvSpPr>
        <p:spPr>
          <a:xfrm>
            <a:off x="825500" y="762000"/>
            <a:ext cx="5143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dirty="0">
                <a:latin typeface="黑体" panose="02010609060101010101" pitchFamily="2" charset="-122"/>
                <a:ea typeface="黑体" panose="02010609060101010101" pitchFamily="2" charset="-122"/>
              </a:rPr>
              <a:t>审题练习（写审题分析） 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4" name="Text Box 6"/>
          <p:cNvSpPr txBox="1"/>
          <p:nvPr/>
        </p:nvSpPr>
        <p:spPr>
          <a:xfrm>
            <a:off x="952500" y="3546740"/>
            <a:ext cx="7302500" cy="2249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文题关键词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季节”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   “季节”既指自然的季节，也指人生的季节。选择“人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生的季节”立意高。“人生的季节”应指人生的成功之时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人生的精彩之时，人生的辉煌之时。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5" name="WordArt 7"/>
          <p:cNvSpPr>
            <a:spLocks noTextEdit="1"/>
          </p:cNvSpPr>
          <p:nvPr/>
        </p:nvSpPr>
        <p:spPr>
          <a:xfrm>
            <a:off x="5524500" y="190500"/>
            <a:ext cx="2349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76199" tIns="38099" rIns="76199" bIns="38099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隶书" pitchFamily="2" charset="-122"/>
                <a:cs typeface="+mj-cs"/>
              </a:rPr>
              <a:t>阳光灿烂的日子</a:t>
            </a:r>
            <a:endParaRPr kumimoji="0" lang="zh-CN" altLang="en-US" sz="50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华文隶书" pitchFamily="2" charset="-122"/>
              <a:cs typeface="+mj-cs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76199" tIns="38099" rIns="76199" bIns="38099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文题关键词：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阳光灿烂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，顾名思义，即阳光明媚，天气很好。（表层含义） 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引申义，即形容人的心情好。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从题目来看，题目富有诗意，可以回忆一段美好的日子，要写出一种美好的情感。也可以写在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阳光灿烂的日子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里发生的一件事即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阳光灿烂的日子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几个字既可以是描写的对象，又可以是写作的背景 。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58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7">
                                            <p:txEl>
                                              <p:charRg st="58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7">
                                            <p:txEl>
                                              <p:charRg st="58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889000" y="1333500"/>
            <a:ext cx="7366000" cy="2249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335" dirty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有人憧憬雪花飞扬的冬，有人心仪草长莺飞的春，有人喜欢阳光灿烂的夏，有人钟情天高云淡的秋。岁月更迭，四季交替，总有一个季节让人期盼，总有一片天空让人翱翔，总有一段往事让人回味，总有一份精彩属于自己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    请以“</a:t>
            </a:r>
            <a:r>
              <a:rPr lang="zh-CN" altLang="en-US" sz="2335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总有属于我的季节</a:t>
            </a:r>
            <a:r>
              <a:rPr lang="zh-CN" altLang="en-US" sz="2335" dirty="0">
                <a:latin typeface="Arial" panose="020B0604020202020204" pitchFamily="34" charset="0"/>
                <a:ea typeface="黑体" panose="02010609060101010101" pitchFamily="2" charset="-122"/>
              </a:rPr>
              <a:t>”为题，写一篇作文。</a:t>
            </a:r>
            <a:endParaRPr lang="zh-CN" altLang="en-US" sz="233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1" name="Text Box 4"/>
          <p:cNvSpPr txBox="1"/>
          <p:nvPr/>
        </p:nvSpPr>
        <p:spPr>
          <a:xfrm>
            <a:off x="825500" y="762000"/>
            <a:ext cx="5143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dirty="0">
                <a:latin typeface="黑体" panose="02010609060101010101" pitchFamily="2" charset="-122"/>
                <a:ea typeface="黑体" panose="02010609060101010101" pitchFamily="2" charset="-122"/>
              </a:rPr>
              <a:t>审题练习（写审题分析） 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Text Box 5"/>
          <p:cNvSpPr txBox="1"/>
          <p:nvPr/>
        </p:nvSpPr>
        <p:spPr>
          <a:xfrm>
            <a:off x="952500" y="3546740"/>
            <a:ext cx="7302500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文题重要词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总有”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   “总有”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有众里寻它千百度，回首却在阑珊中的意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思。要写出其中的曲折，历经的磨练。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3" name="Text Box 6"/>
          <p:cNvSpPr txBox="1"/>
          <p:nvPr/>
        </p:nvSpPr>
        <p:spPr>
          <a:xfrm>
            <a:off x="1016000" y="4799542"/>
            <a:ext cx="7302500" cy="810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文题重要词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——“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属于我的”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    要写自己亲身经历的事，要写自己的生活与感悟。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4" name="WordArt 7"/>
          <p:cNvSpPr>
            <a:spLocks noTextEdit="1"/>
          </p:cNvSpPr>
          <p:nvPr/>
        </p:nvSpPr>
        <p:spPr>
          <a:xfrm>
            <a:off x="5397500" y="254000"/>
            <a:ext cx="1841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889000" y="127000"/>
            <a:ext cx="7366000" cy="542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defRPr/>
            </a:pP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师的指导下练习半小时，课余时间再给自己加码，功夫不负有心人，在我日复一日的努力下，终于突破了及格，并取得良好的成绩。我兴奋的高举双手欢呼着，在我双手举过头顶的一瞬间，我似乎明白了什么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步入初中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，我喜欢上了语文，经常写一些押韵的小诗，父亲见我对此有浓厚的兴趣，便建议我尝试着去投稿，我选了一首比较满意的，向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故事会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投了稿 ，一个星期以后，我收到了主编的退稿信，他指出了我的一些错误，于是我将它修改之后又寄去，可没想到我的稿件却一次又一次的被退回，我先后寄出六次，六次都被退回。当我收到第六封退稿信时，连父亲也劝我放弃。但我坚持认为：我会成功的！</a:t>
            </a:r>
            <a:endParaRPr kumimoji="0" lang="zh-CN" altLang="en-US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952500" y="127000"/>
            <a:ext cx="7302500" cy="442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终于，主编在第七次时录取了我的作品。我欣喜若狂，不只是因为作品被录取，更重要的是我明白了什么是执著！</a:t>
            </a:r>
            <a:endParaRPr kumimoji="0" lang="zh-CN" altLang="en-US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如今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我多了一份执著，我不去想是否能够成功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既然选择了远方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便应该努力追求，我不去想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身后会不会袭来寒风冷雨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既然目标是地平线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留给世界的只能是背影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上次去表弟家，他拿着书问我：“哥哥，为什么水能滴穿石头呢？”，我告诉他：“那是因为水有一种执著的精神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15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1206500" y="5130271"/>
            <a:ext cx="7175500" cy="60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存在问题</a:t>
            </a:r>
            <a:r>
              <a:rPr kumimoji="0" lang="en-US" altLang="zh-CN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：审题不准，错解题意。</a:t>
            </a:r>
            <a:endParaRPr kumimoji="0" lang="zh-CN" altLang="en-US" sz="3335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03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03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27000"/>
            <a:ext cx="7620000" cy="5588000"/>
          </a:xfrm>
        </p:spPr>
        <p:txBody>
          <a:bodyPr vert="horz" wrap="square" lIns="76199" tIns="38099" rIns="76199" bIns="38099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    端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1335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春天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是一年四季的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开端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春天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是一支歌曲，到处充满了生机和活力。风在树间吹动着，小鸟儿在树枝上叫着，就连树下的小草也生长出来。春天赶走了寒冷，给我们带来了温暖，让我们脱掉了大衣，换上了轻盈的服饰。瓦蓝瓦蓝的天，清绿清绿的草，我们尽情享受着生命的春天，追赶春天的大阳，找寻我们金色的理想。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火热的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夏天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是一篇乐章</a:t>
            </a:r>
            <a:r>
              <a:rPr kumimoji="0" lang="en-US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!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听，小溪唱得多欢，小鸟儿唱得多甜；你看，就连那荷花也都开得大大的，还有那一棵棵大树，在阳光下舒展每一片树叶，每一根枝条，尽情表现自己多彩的身姿。每当下过雨，绚丽的彩虹便从天空中走了出来，给我们展示那座七彩的金桥。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889000" y="127000"/>
            <a:ext cx="7239000" cy="542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defRPr/>
            </a:pPr>
            <a:r>
              <a:rPr kumimoji="0" lang="en-US" altLang="zh-CN" sz="2665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秋天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是一支小夜曲，寂静中却不乏激情。你看，那百花都落下了片片黄叶，只剩一轮圆月悬挂在天空中。秋是凄凉的，可秋并不孤独，并不寂寞。丰收了的人们给它唱着歌，结出的累累果实为它添着彩。    </a:t>
            </a:r>
            <a:endParaRPr kumimoji="0" lang="zh-CN" altLang="en-US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冬天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是一首经典的弦乐，飘落的雪花是它跳动的音符。冬又是沉闷的，它让人学会了深沉，学会了冷静。让每天都充满期待和希望，因为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春天就要到了。这正应了那句：冬天到了，春天还会远吗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我爱一年变化的四季，更爱作为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开端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en-US" sz="266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春天</a:t>
            </a:r>
            <a:r>
              <a:rPr kumimoji="0" lang="zh-CN" altLang="en-US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，因为，是它引领着一年的开始</a:t>
            </a:r>
            <a:r>
              <a:rPr kumimoji="0" lang="en-US" altLang="zh-CN" sz="266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en-US" altLang="zh-CN" sz="2665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952500" y="5130271"/>
            <a:ext cx="7429500" cy="60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存在问题</a:t>
            </a:r>
            <a:r>
              <a:rPr kumimoji="0" lang="en-US" altLang="zh-CN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3335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貌合神离，偏离题意。</a:t>
            </a:r>
            <a:endParaRPr kumimoji="0" lang="zh-CN" altLang="en-US" sz="3335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12094" y="228865"/>
            <a:ext cx="5691188" cy="508000"/>
          </a:xfrm>
        </p:spPr>
        <p:txBody>
          <a:bodyPr vert="horz" wrap="square" lIns="76199" tIns="38099" rIns="76199" bIns="38099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35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3.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抛开题目，另起炉灶。</a:t>
            </a:r>
            <a:endParaRPr kumimoji="0" lang="zh-CN" altLang="en-US" sz="3335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1016000" y="1397000"/>
            <a:ext cx="7117292" cy="3238500"/>
          </a:xfrm>
        </p:spPr>
        <p:txBody>
          <a:bodyPr vert="horz" wrap="square" lIns="76199" tIns="38099" rIns="76199" bIns="38099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这是最低级的审题错误。有的考生把规定的题目抛到一边，进行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自由式作文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，结果是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下笔千言</a:t>
            </a:r>
            <a:r>
              <a:rPr kumimoji="0" lang="en-US" altLang="zh-CN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离题万里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335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335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en-US" altLang="zh-CN" sz="3335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825500" y="1180042"/>
            <a:ext cx="20542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  <a:buChar char="p"/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审读题目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80902" name="Text Box 6"/>
          <p:cNvSpPr txBox="1"/>
          <p:nvPr/>
        </p:nvSpPr>
        <p:spPr>
          <a:xfrm>
            <a:off x="1143000" y="1714500"/>
            <a:ext cx="7239000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一、审题眼，同时关注题目中的其它要素。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何谓</a:t>
            </a:r>
            <a:r>
              <a:rPr lang="zh-CN" altLang="en-US" sz="2335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题眼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2335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题眼就是揭示意义，体现中心，点明重</a:t>
            </a:r>
            <a:endParaRPr lang="zh-CN" altLang="en-US" sz="2335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点或表现感情色彩的词语。</a:t>
            </a:r>
            <a:r>
              <a:rPr lang="zh-CN" altLang="en-US" sz="2335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335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4" name="Text Box 8"/>
          <p:cNvSpPr txBox="1"/>
          <p:nvPr/>
        </p:nvSpPr>
        <p:spPr>
          <a:xfrm>
            <a:off x="1333500" y="2869407"/>
            <a:ext cx="4826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例一   文题：让心开花</a:t>
            </a:r>
            <a:endParaRPr lang="zh-CN" altLang="en-US" sz="233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5" name="Text Box 9"/>
          <p:cNvSpPr txBox="1"/>
          <p:nvPr/>
        </p:nvSpPr>
        <p:spPr>
          <a:xfrm>
            <a:off x="1079500" y="3302000"/>
            <a:ext cx="6985000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题眼：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开花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快乐起来、开朗起来、乐观起来、</a:t>
            </a:r>
            <a:endParaRPr lang="zh-CN" altLang="en-US" sz="2335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自信起来、坚强起来、勇敢起来等。</a:t>
            </a:r>
            <a:r>
              <a:rPr lang="zh-CN" altLang="en-US" sz="1500" dirty="0">
                <a:latin typeface="Arial" panose="020B0604020202020204" pitchFamily="34" charset="0"/>
              </a:rPr>
              <a:t> </a:t>
            </a:r>
            <a:endParaRPr lang="zh-CN" altLang="en-US" sz="1500" dirty="0">
              <a:latin typeface="Arial" panose="020B0604020202020204" pitchFamily="34" charset="0"/>
            </a:endParaRPr>
          </a:p>
        </p:txBody>
      </p:sp>
      <p:sp>
        <p:nvSpPr>
          <p:cNvPr id="80906" name="Text Box 10"/>
          <p:cNvSpPr txBox="1"/>
          <p:nvPr/>
        </p:nvSpPr>
        <p:spPr>
          <a:xfrm>
            <a:off x="1016000" y="4064000"/>
            <a:ext cx="7188729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重要要素</a:t>
            </a:r>
            <a:r>
              <a:rPr lang="zh-CN" altLang="en-US" sz="2335" b="1" dirty="0">
                <a:latin typeface="Arial" panose="020B0604020202020204" pitchFamily="34" charset="0"/>
              </a:rPr>
              <a:t>：“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让</a:t>
            </a:r>
            <a:r>
              <a:rPr lang="zh-CN" altLang="en-US" sz="2335" b="1" dirty="0">
                <a:latin typeface="Arial" panose="020B0604020202020204" pitchFamily="34" charset="0"/>
              </a:rPr>
              <a:t>”</a:t>
            </a:r>
            <a:r>
              <a:rPr lang="en-US" altLang="zh-CN" sz="2335" b="1" dirty="0">
                <a:latin typeface="Arial" panose="020B0604020202020204" pitchFamily="34" charset="0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</a:rPr>
              <a:t>心开花，应有一个变化过程。由“不开花”</a:t>
            </a:r>
            <a:r>
              <a:rPr lang="en-US" altLang="zh-CN" sz="2335" b="1" dirty="0">
                <a:latin typeface="Arial" panose="020B0604020202020204" pitchFamily="34" charset="0"/>
              </a:rPr>
              <a:t>—“</a:t>
            </a:r>
            <a:r>
              <a:rPr lang="zh-CN" altLang="en-US" sz="2335" b="1" dirty="0">
                <a:latin typeface="Arial" panose="020B0604020202020204" pitchFamily="34" charset="0"/>
              </a:rPr>
              <a:t>开花”的变化过程，要将这个过程写清楚。而不能只写成我明白了要“让心开花”。要有具体的行为</a:t>
            </a:r>
            <a:r>
              <a:rPr lang="en-US" altLang="zh-CN" sz="2335" b="1" dirty="0">
                <a:latin typeface="Arial" panose="020B0604020202020204" pitchFamily="34" charset="0"/>
              </a:rPr>
              <a:t>—</a:t>
            </a:r>
            <a:r>
              <a:rPr lang="zh-CN" altLang="en-US" sz="2335" b="1" dirty="0">
                <a:latin typeface="Arial" panose="020B0604020202020204" pitchFamily="34" charset="0"/>
              </a:rPr>
              <a:t>怎样让心</a:t>
            </a:r>
            <a:r>
              <a:rPr lang="en-US" altLang="zh-CN" sz="2335" b="1" dirty="0">
                <a:latin typeface="Arial" panose="020B0604020202020204" pitchFamily="34" charset="0"/>
              </a:rPr>
              <a:t>——“</a:t>
            </a:r>
            <a:r>
              <a:rPr lang="zh-CN" altLang="en-US" sz="2335" b="1" dirty="0">
                <a:latin typeface="Arial" panose="020B0604020202020204" pitchFamily="34" charset="0"/>
              </a:rPr>
              <a:t>开花“。</a:t>
            </a:r>
            <a:endParaRPr lang="zh-CN" altLang="en-US" sz="2335" b="1" dirty="0">
              <a:latin typeface="Arial" panose="020B0604020202020204" pitchFamily="34" charset="0"/>
            </a:endParaRPr>
          </a:p>
        </p:txBody>
      </p:sp>
      <p:sp>
        <p:nvSpPr>
          <p:cNvPr id="10247" name="WordArt 11"/>
          <p:cNvSpPr>
            <a:spLocks noTextEdit="1"/>
          </p:cNvSpPr>
          <p:nvPr/>
        </p:nvSpPr>
        <p:spPr>
          <a:xfrm>
            <a:off x="3429000" y="0"/>
            <a:ext cx="28575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作文审题</a:t>
            </a:r>
            <a:endParaRPr lang="zh-CN" altLang="en-US" sz="3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0904" grpId="0" bldLvl="0" animBg="1"/>
      <p:bldP spid="80905" grpId="0"/>
      <p:bldP spid="809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5" name="Text Box 5"/>
          <p:cNvSpPr txBox="1"/>
          <p:nvPr/>
        </p:nvSpPr>
        <p:spPr>
          <a:xfrm>
            <a:off x="1524000" y="1206500"/>
            <a:ext cx="4699000" cy="450850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例二：文题：她始终微笑着</a:t>
            </a:r>
            <a:r>
              <a:rPr lang="zh-CN" altLang="en-US" sz="2335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335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1927" name="Text Box 7"/>
          <p:cNvSpPr txBox="1"/>
          <p:nvPr/>
        </p:nvSpPr>
        <p:spPr>
          <a:xfrm>
            <a:off x="1333500" y="2413000"/>
            <a:ext cx="7639050" cy="450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题眼：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微笑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黑体" panose="02010609060101010101" pitchFamily="2" charset="-122"/>
              </a:rPr>
              <a:t>开朗快乐、乐观自信、坚强勇敢</a:t>
            </a:r>
            <a:r>
              <a:rPr lang="en-US" altLang="zh-CN" sz="2335" b="1" dirty="0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en-US" altLang="zh-CN" sz="1500" dirty="0">
                <a:latin typeface="Arial" panose="020B0604020202020204" pitchFamily="34" charset="0"/>
              </a:rPr>
              <a:t> </a:t>
            </a:r>
            <a:endParaRPr lang="en-US" altLang="zh-CN" sz="1500" dirty="0">
              <a:latin typeface="Arial" panose="020B0604020202020204" pitchFamily="34" charset="0"/>
            </a:endParaRPr>
          </a:p>
        </p:txBody>
      </p:sp>
      <p:sp>
        <p:nvSpPr>
          <p:cNvPr id="81928" name="Text Box 8"/>
          <p:cNvSpPr txBox="1"/>
          <p:nvPr/>
        </p:nvSpPr>
        <p:spPr>
          <a:xfrm>
            <a:off x="1092729" y="3238500"/>
            <a:ext cx="7098771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335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重要要素：</a:t>
            </a:r>
            <a:r>
              <a:rPr lang="zh-CN" altLang="en-US" sz="2335" b="1" dirty="0">
                <a:latin typeface="Arial" panose="020B0604020202020204" pitchFamily="34" charset="0"/>
              </a:rPr>
              <a:t>“</a:t>
            </a:r>
            <a:r>
              <a:rPr lang="zh-CN" altLang="en-US" sz="233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始终</a:t>
            </a:r>
            <a:r>
              <a:rPr lang="zh-CN" altLang="en-US" sz="2335" b="1" dirty="0">
                <a:latin typeface="Arial" panose="020B0604020202020204" pitchFamily="34" charset="0"/>
              </a:rPr>
              <a:t>”</a:t>
            </a:r>
            <a:r>
              <a:rPr lang="en-US" altLang="zh-CN" sz="2335" b="1" dirty="0">
                <a:latin typeface="Arial" panose="020B0604020202020204" pitchFamily="34" charset="0"/>
              </a:rPr>
              <a:t>——</a:t>
            </a:r>
            <a:r>
              <a:rPr lang="zh-CN" altLang="en-US" sz="2335" b="1" dirty="0">
                <a:latin typeface="Arial" panose="020B0604020202020204" pitchFamily="34" charset="0"/>
                <a:ea typeface="华文行楷" pitchFamily="2" charset="-122"/>
              </a:rPr>
              <a:t>自始至终、不管什么时候</a:t>
            </a:r>
            <a:r>
              <a:rPr lang="zh-CN" altLang="en-US" sz="2335" b="1" dirty="0">
                <a:latin typeface="Arial" panose="020B0604020202020204" pitchFamily="34" charset="0"/>
              </a:rPr>
              <a:t>。</a:t>
            </a:r>
            <a:endParaRPr lang="zh-CN" altLang="en-US" sz="2335" b="1" dirty="0">
              <a:latin typeface="Arial" panose="020B0604020202020204" pitchFamily="34" charset="0"/>
            </a:endParaRPr>
          </a:p>
          <a:p>
            <a:r>
              <a:rPr lang="zh-CN" altLang="en-US" sz="2335" b="1" dirty="0">
                <a:latin typeface="Arial" panose="020B0604020202020204" pitchFamily="34" charset="0"/>
              </a:rPr>
              <a:t>“自始自终”，在整个事件过程中，她（他）一直</a:t>
            </a:r>
            <a:r>
              <a:rPr lang="en-US" altLang="zh-CN" sz="2335" b="1" dirty="0">
                <a:latin typeface="Arial" panose="020B0604020202020204" pitchFamily="34" charset="0"/>
              </a:rPr>
              <a:t>……</a:t>
            </a:r>
            <a:endParaRPr lang="en-US" altLang="zh-CN" sz="2335" b="1" dirty="0">
              <a:latin typeface="Arial" panose="020B0604020202020204" pitchFamily="34" charset="0"/>
            </a:endParaRPr>
          </a:p>
          <a:p>
            <a:r>
              <a:rPr lang="en-US" altLang="zh-CN" sz="2335" b="1" dirty="0">
                <a:latin typeface="Arial" panose="020B0604020202020204" pitchFamily="34" charset="0"/>
              </a:rPr>
              <a:t>“</a:t>
            </a:r>
            <a:r>
              <a:rPr lang="zh-CN" altLang="en-US" sz="2335" b="1" dirty="0">
                <a:latin typeface="Arial" panose="020B0604020202020204" pitchFamily="34" charset="0"/>
              </a:rPr>
              <a:t>不管什么时候”，无论遇到什么事情，都</a:t>
            </a:r>
            <a:r>
              <a:rPr lang="en-US" altLang="zh-CN" sz="2335" b="1" dirty="0">
                <a:latin typeface="Arial" panose="020B0604020202020204" pitchFamily="34" charset="0"/>
              </a:rPr>
              <a:t>……</a:t>
            </a:r>
            <a:r>
              <a:rPr lang="zh-CN" altLang="en-US" sz="2335" b="1" dirty="0">
                <a:latin typeface="Arial" panose="020B0604020202020204" pitchFamily="34" charset="0"/>
              </a:rPr>
              <a:t>不仅仅写一件事。</a:t>
            </a:r>
            <a:endParaRPr lang="zh-CN" altLang="en-US" sz="2335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bldLvl="0" animBg="1"/>
      <p:bldP spid="81927" grpId="0"/>
      <p:bldP spid="81928" grpId="0"/>
    </p:bld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3832</Words>
  <Application>WPS 演示</Application>
  <PresentationFormat>宽屏</PresentationFormat>
  <Paragraphs>252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Garamond</vt:lpstr>
      <vt:lpstr>Segoe Print</vt:lpstr>
      <vt:lpstr>隶书</vt:lpstr>
      <vt:lpstr>Arial</vt:lpstr>
      <vt:lpstr>黑体</vt:lpstr>
      <vt:lpstr>楷体_GB2312</vt:lpstr>
      <vt:lpstr>新宋体</vt:lpstr>
      <vt:lpstr>华文行楷</vt:lpstr>
      <vt:lpstr>华文隶书</vt:lpstr>
      <vt:lpstr>Stream</vt:lpstr>
      <vt:lpstr>中考写作指导一：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3.抛开题目，另起炉灶。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阳光灿烂的日子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</cp:revision>
  <dcterms:created xsi:type="dcterms:W3CDTF">2019-05-14T07:54:50Z</dcterms:created>
  <dcterms:modified xsi:type="dcterms:W3CDTF">2019-05-14T08:05:09Z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