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2" r:id="rId2"/>
  </p:sldMasterIdLst>
  <p:sldIdLst>
    <p:sldId id="271" r:id="rId3"/>
    <p:sldId id="284" r:id="rId4"/>
    <p:sldId id="314" r:id="rId5"/>
    <p:sldId id="315" r:id="rId6"/>
    <p:sldId id="316" r:id="rId7"/>
    <p:sldId id="318" r:id="rId8"/>
    <p:sldId id="317" r:id="rId9"/>
    <p:sldId id="313" r:id="rId10"/>
    <p:sldId id="319" r:id="rId11"/>
    <p:sldId id="310" r:id="rId12"/>
    <p:sldId id="311" r:id="rId13"/>
    <p:sldId id="270" r:id="rId14"/>
    <p:sldId id="277" r:id="rId15"/>
  </p:sldIdLst>
  <p:sldSz cx="12192000" cy="6858000"/>
  <p:notesSz cx="6858000" cy="99472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72" y="1859764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2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769600" y="6356357"/>
            <a:ext cx="812800" cy="365125"/>
          </a:xfrm>
        </p:spPr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/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 flipV="1">
            <a:off x="5842000" y="6219832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5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7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3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C8CA342-7019-44EA-85F3-78E66EF0AB5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7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7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5336E2E-15A9-489F-870E-BAE2DC054A9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H:\&#31572;&#35874;&#20013;&#20070;&#20070;&#33298;&#20181;&#20113;\&#32593;&#32476;&#27468;&#25163;%20-%20&#37329;&#33457;&#38134;&#28689;&#22909;&#22320;&#26041;%20&#32599;&#24179;&#21439;&#21439;&#27468;.mp3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7450"/>
            <a:ext cx="12192000" cy="43343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53738" y="12"/>
            <a:ext cx="1012490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书 写 山 水</a:t>
            </a:r>
            <a:endParaRPr lang="en-US" altLang="zh-CN" sz="72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4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——《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答谢中书</a:t>
            </a:r>
            <a:r>
              <a:rPr lang="zh-CN" altLang="en-US" sz="4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书</a:t>
            </a:r>
            <a:r>
              <a:rPr lang="en-US" altLang="zh-CN" sz="4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4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读写课</a:t>
            </a:r>
            <a:endParaRPr lang="en-US" altLang="zh-CN" sz="4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动作按钮: 声音 1">
            <a:hlinkClick r:id="rId3" action="ppaction://hlinkfile" highlightClick="1"/>
          </p:cNvPr>
          <p:cNvSpPr/>
          <p:nvPr/>
        </p:nvSpPr>
        <p:spPr>
          <a:xfrm>
            <a:off x="11413375" y="6359236"/>
            <a:ext cx="640080" cy="415637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0500" y="631768"/>
            <a:ext cx="6226925" cy="91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333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文章写景方法归纳</a:t>
            </a:r>
            <a:r>
              <a:rPr lang="zh-CN" altLang="en-US" sz="5333" b="1" dirty="0" smtClean="0">
                <a:solidFill>
                  <a:srgbClr val="FF0000"/>
                </a:solidFill>
              </a:rPr>
              <a:t>：</a:t>
            </a:r>
            <a:endParaRPr lang="zh-CN" altLang="en-US" sz="5333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4691" y="2041122"/>
            <a:ext cx="11305309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</a:rPr>
              <a:t>、定点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观察（</a:t>
            </a:r>
            <a:r>
              <a:rPr lang="zh-CN" altLang="en-US" sz="3200" b="1" dirty="0" smtClean="0"/>
              <a:t>或仰视或俯视、或远看或近观等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）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</a:rPr>
              <a:t>移步换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景。安排好描写顺序，表达有条理。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</a:rPr>
              <a:t>抓住景物形态和颜色，关注景物随时间变化而形成的对比。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</a:rPr>
              <a:t>、动用多种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感官，立体描写景物。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、动静搭配，语言生动、形象。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2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、寓情于景、情景交融。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200" b="1" dirty="0" smtClean="0">
                <a:solidFill>
                  <a:srgbClr val="FF0000"/>
                </a:solidFill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</a:rPr>
              <a:t>巧用修辞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。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200" b="1" dirty="0" smtClean="0">
                <a:solidFill>
                  <a:srgbClr val="FF0000"/>
                </a:solidFill>
              </a:rPr>
              <a:t>7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、写景要有选择。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200" b="1" dirty="0" smtClean="0">
                <a:solidFill>
                  <a:srgbClr val="FF0000"/>
                </a:solidFill>
              </a:rPr>
              <a:t>      ……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09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9971" y="629273"/>
            <a:ext cx="4178531" cy="1143000"/>
          </a:xfrm>
        </p:spPr>
        <p:txBody>
          <a:bodyPr>
            <a:normAutofit fontScale="90000"/>
          </a:bodyPr>
          <a:lstStyle/>
          <a:p>
            <a:r>
              <a:rPr lang="zh-CN" altLang="en-US" sz="8000" dirty="0">
                <a:solidFill>
                  <a:srgbClr val="FF0000"/>
                </a:solidFill>
              </a:rPr>
              <a:t>写前</a:t>
            </a:r>
            <a:r>
              <a:rPr lang="zh-CN" altLang="en-US" sz="8000" dirty="0" smtClean="0">
                <a:solidFill>
                  <a:srgbClr val="FF0000"/>
                </a:solidFill>
              </a:rPr>
              <a:t>指导：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1.</a:t>
            </a:r>
            <a:r>
              <a:rPr lang="zh-CN" altLang="en-US" smtClean="0"/>
              <a:t>选内容</a:t>
            </a:r>
          </a:p>
          <a:p>
            <a:r>
              <a:rPr lang="en-US" altLang="zh-CN" smtClean="0"/>
              <a:t>2.</a:t>
            </a:r>
            <a:r>
              <a:rPr lang="zh-CN" altLang="en-US" smtClean="0"/>
              <a:t>选观察点</a:t>
            </a:r>
          </a:p>
          <a:p>
            <a:r>
              <a:rPr lang="en-US" altLang="zh-CN" smtClean="0"/>
              <a:t>3.</a:t>
            </a:r>
            <a:r>
              <a:rPr lang="zh-CN" altLang="en-US" smtClean="0"/>
              <a:t>抓特征、描写景物状态（静、动态）</a:t>
            </a:r>
          </a:p>
          <a:p>
            <a:r>
              <a:rPr lang="en-US" altLang="zh-CN" smtClean="0"/>
              <a:t>4.</a:t>
            </a:r>
            <a:r>
              <a:rPr lang="zh-CN" altLang="en-US" smtClean="0"/>
              <a:t>大胆联想、想象，运用各种修辞；虚实结合；动静结合；正面侧面结合</a:t>
            </a:r>
          </a:p>
        </p:txBody>
      </p:sp>
    </p:spTree>
    <p:extLst>
      <p:ext uri="{BB962C8B-B14F-4D97-AF65-F5344CB8AC3E}">
        <p14:creationId xmlns:p14="http://schemas.microsoft.com/office/powerpoint/2010/main" val="75922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7794" y="-166745"/>
            <a:ext cx="66638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u="dbl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与你共享</a:t>
            </a:r>
            <a:r>
              <a:rPr lang="zh-CN" altLang="en-US" sz="9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9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6413" y="5934670"/>
            <a:ext cx="89936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与同学们共同分享身边美景！</a:t>
            </a:r>
            <a:endParaRPr lang="en-US" altLang="zh-CN" sz="54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622413"/>
            <a:ext cx="12192000" cy="4175538"/>
            <a:chOff x="0" y="257633"/>
            <a:chExt cx="12192000" cy="417553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57633"/>
              <a:ext cx="6022410" cy="417553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3257" y="257633"/>
              <a:ext cx="5868743" cy="417553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-1193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文章是案头之山水，</a:t>
            </a:r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跌宕（</a:t>
            </a:r>
            <a:r>
              <a:rPr lang="en-US" altLang="zh-CN" sz="4000" b="1" dirty="0" err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dàng</a:t>
            </a:r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）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起伏，高低掩映；</a:t>
            </a:r>
            <a:endParaRPr lang="en-US" altLang="zh-CN" sz="40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山水是地上之文章，江山如画，钟灵毓（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yù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）秀。</a:t>
            </a:r>
            <a:endParaRPr lang="en-US" altLang="zh-CN" sz="40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用你的眼睛，摄取自然界中的美景！</a:t>
            </a:r>
            <a:endParaRPr lang="en-US" altLang="zh-CN" sz="4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用你的笔触，写出你心中的“情”景！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0594" y="952912"/>
            <a:ext cx="10468089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+mj-ea"/>
                <a:ea typeface="+mj-ea"/>
              </a:rPr>
              <a:t>教学目标：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endParaRPr lang="en-US" altLang="zh-CN" sz="1400" b="1" dirty="0">
              <a:latin typeface="+mj-ea"/>
              <a:ea typeface="+mj-ea"/>
            </a:endParaRPr>
          </a:p>
          <a:p>
            <a:r>
              <a:rPr lang="en-US" altLang="zh-CN" sz="4800" dirty="0" smtClean="0">
                <a:latin typeface="+mj-ea"/>
                <a:ea typeface="+mj-ea"/>
              </a:rPr>
              <a:t>1</a:t>
            </a:r>
            <a:r>
              <a:rPr lang="zh-CN" altLang="en-US" sz="4800" dirty="0" smtClean="0">
                <a:latin typeface="+mj-ea"/>
                <a:ea typeface="+mj-ea"/>
              </a:rPr>
              <a:t>，品鉴</a:t>
            </a:r>
            <a:r>
              <a:rPr lang="en-US" altLang="zh-CN" sz="4800" dirty="0" smtClean="0">
                <a:latin typeface="+mj-ea"/>
                <a:ea typeface="+mj-ea"/>
              </a:rPr>
              <a:t>《</a:t>
            </a:r>
            <a:r>
              <a:rPr lang="zh-CN" altLang="en-US" sz="4800" dirty="0" smtClean="0">
                <a:latin typeface="+mj-ea"/>
                <a:ea typeface="+mj-ea"/>
              </a:rPr>
              <a:t>答谢中书书</a:t>
            </a:r>
            <a:r>
              <a:rPr lang="en-US" altLang="zh-CN" sz="4800" dirty="0" smtClean="0">
                <a:latin typeface="+mj-ea"/>
                <a:ea typeface="+mj-ea"/>
              </a:rPr>
              <a:t>》</a:t>
            </a:r>
            <a:r>
              <a:rPr lang="zh-CN" altLang="en-US" sz="4800" dirty="0" smtClean="0">
                <a:latin typeface="+mj-ea"/>
                <a:ea typeface="+mj-ea"/>
              </a:rPr>
              <a:t>景物描写手法。</a:t>
            </a:r>
            <a:endParaRPr lang="en-US" altLang="zh-CN" sz="4800" dirty="0" smtClean="0">
              <a:latin typeface="+mj-ea"/>
              <a:ea typeface="+mj-ea"/>
            </a:endParaRPr>
          </a:p>
          <a:p>
            <a:r>
              <a:rPr lang="en-US" altLang="zh-CN" sz="4800" dirty="0" smtClean="0">
                <a:latin typeface="+mj-ea"/>
                <a:ea typeface="+mj-ea"/>
              </a:rPr>
              <a:t>2</a:t>
            </a:r>
            <a:r>
              <a:rPr lang="zh-CN" altLang="en-US" sz="4800" dirty="0" smtClean="0">
                <a:latin typeface="+mj-ea"/>
                <a:ea typeface="+mj-ea"/>
              </a:rPr>
              <a:t>，以读促写、学以致用，尝试描写身边的美景。</a:t>
            </a:r>
            <a:endParaRPr lang="en-US" altLang="zh-CN" sz="4800" dirty="0" smtClean="0">
              <a:latin typeface="+mj-ea"/>
              <a:ea typeface="+mj-ea"/>
            </a:endParaRPr>
          </a:p>
          <a:p>
            <a:r>
              <a:rPr lang="en-US" altLang="zh-CN" sz="4800" dirty="0">
                <a:latin typeface="+mj-ea"/>
                <a:ea typeface="+mj-ea"/>
              </a:rPr>
              <a:t>3</a:t>
            </a:r>
            <a:r>
              <a:rPr lang="zh-CN" altLang="en-US" sz="4800" dirty="0">
                <a:latin typeface="+mj-ea"/>
                <a:ea typeface="+mj-ea"/>
              </a:rPr>
              <a:t>，培养学生热爱大自然的情感，提升审美</a:t>
            </a:r>
            <a:r>
              <a:rPr lang="zh-CN" altLang="en-US" sz="4800" dirty="0" smtClean="0">
                <a:latin typeface="+mj-ea"/>
                <a:ea typeface="+mj-ea"/>
              </a:rPr>
              <a:t>情趣。</a:t>
            </a:r>
            <a:endParaRPr lang="zh-CN" altLang="en-US" sz="48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5637" y="448888"/>
            <a:ext cx="4364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+mj-ea"/>
                <a:ea typeface="+mj-ea"/>
              </a:rPr>
              <a:t>欣赏身边的美</a:t>
            </a:r>
            <a:endParaRPr lang="zh-CN" altLang="en-US" sz="5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8" y="1505222"/>
            <a:ext cx="11610109" cy="519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2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5637" y="448888"/>
            <a:ext cx="4364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+mj-ea"/>
                <a:ea typeface="+mj-ea"/>
              </a:rPr>
              <a:t>欣赏身边的美</a:t>
            </a:r>
            <a:endParaRPr lang="zh-CN" altLang="en-US" sz="5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50" y="1314027"/>
            <a:ext cx="10313100" cy="548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15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5637" y="448888"/>
            <a:ext cx="4364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+mj-ea"/>
                <a:ea typeface="+mj-ea"/>
              </a:rPr>
              <a:t>欣赏身边的美</a:t>
            </a:r>
            <a:endParaRPr lang="zh-CN" altLang="en-US" sz="5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23" y="1372218"/>
            <a:ext cx="10571018" cy="515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70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5637" y="448888"/>
            <a:ext cx="4364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+mj-ea"/>
                <a:ea typeface="+mj-ea"/>
              </a:rPr>
              <a:t>欣赏身边的美</a:t>
            </a:r>
            <a:endParaRPr lang="zh-CN" altLang="en-US" sz="5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101" y="1421477"/>
            <a:ext cx="9615181" cy="543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36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5637" y="448888"/>
            <a:ext cx="4364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+mj-ea"/>
                <a:ea typeface="+mj-ea"/>
              </a:rPr>
              <a:t>欣赏身边的美</a:t>
            </a:r>
            <a:endParaRPr lang="zh-CN" altLang="en-US" sz="5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352" y="1372218"/>
            <a:ext cx="9144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7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574926" y="146843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403476" y="126841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648393" y="1168399"/>
            <a:ext cx="5051526" cy="5509453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6383339" y="1168399"/>
            <a:ext cx="4614400" cy="5509454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1490578" y="1893267"/>
            <a:ext cx="35958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山川之美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,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古来共谈。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394738" y="2601158"/>
            <a:ext cx="3455987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高峰</a:t>
            </a:r>
            <a:r>
              <a:rPr lang="zh-CN" altLang="en-US" sz="2800" dirty="0" smtClean="0">
                <a:solidFill>
                  <a:srgbClr val="CC3300"/>
                </a:solidFill>
                <a:latin typeface="等线"/>
                <a:ea typeface="隶书" panose="02010509060101010101" pitchFamily="49" charset="-122"/>
              </a:rPr>
              <a:t>入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云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清流见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底。两岸石壁，五色交辉。青林翠竹，四时俱备。晓雾将歇，猿鸟乱鸣。夕日欲颓，沉鳞竞跃。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1323067" y="4999494"/>
            <a:ext cx="393087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实是欲界之仙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都。自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康乐以来，未复有能与其奇者。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6874475" y="1938450"/>
            <a:ext cx="1800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总领全文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6874475" y="3464986"/>
            <a:ext cx="18716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描绘景色</a:t>
            </a: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6697775" y="5229845"/>
            <a:ext cx="2225065" cy="92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抒情、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议论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，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等线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总括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"/>
                <a:ea typeface="隶书" panose="02010509060101010101" pitchFamily="49" charset="-122"/>
                <a:cs typeface="+mn-cs"/>
              </a:rPr>
              <a:t>全文</a:t>
            </a:r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auto">
          <a:xfrm>
            <a:off x="1619755" y="1115337"/>
            <a:ext cx="300595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答谢中书书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6418" y="-31929"/>
            <a:ext cx="6663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u="dbl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与你共读</a:t>
            </a:r>
            <a:r>
              <a:rPr lang="zh-CN" altLang="en-US" sz="7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7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366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1" grpId="0" autoUpdateAnimBg="0"/>
      <p:bldP spid="43022" grpId="0" autoUpdateAnimBg="0"/>
      <p:bldP spid="4302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3245" y="319187"/>
            <a:ext cx="6663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u="dbl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与你共品</a:t>
            </a:r>
            <a:r>
              <a:rPr lang="zh-CN" altLang="en-US" sz="7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7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2061554"/>
            <a:ext cx="1219199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400" dirty="0">
                <a:latin typeface="华文新魏" pitchFamily="2" charset="-122"/>
                <a:ea typeface="华文新魏" pitchFamily="2" charset="-122"/>
              </a:rPr>
              <a:t>，作者</a:t>
            </a: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是怎样描绘江南“山川之美” 的？</a:t>
            </a:r>
            <a:endParaRPr lang="en-US" altLang="zh-CN" sz="4400" dirty="0" smtClean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4400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4400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400" dirty="0"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文章</a:t>
            </a:r>
            <a:r>
              <a:rPr lang="zh-CN" altLang="en-US" sz="4400" dirty="0">
                <a:latin typeface="华文新魏" pitchFamily="2" charset="-122"/>
                <a:ea typeface="华文新魏" pitchFamily="2" charset="-122"/>
              </a:rPr>
              <a:t>最能体现作者思想感情的语句是什么？</a:t>
            </a: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表达</a:t>
            </a:r>
            <a:r>
              <a:rPr lang="zh-CN" altLang="en-US" sz="4400" dirty="0">
                <a:latin typeface="华文新魏" pitchFamily="2" charset="-122"/>
                <a:ea typeface="华文新魏" pitchFamily="2" charset="-122"/>
              </a:rPr>
              <a:t>了作者怎样的思想感情</a:t>
            </a: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？</a:t>
            </a:r>
            <a:endParaRPr lang="en-US" altLang="zh-CN" sz="4400" dirty="0" smtClean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4400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44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400" dirty="0">
                <a:latin typeface="华文新魏" pitchFamily="2" charset="-122"/>
                <a:ea typeface="华文新魏" pitchFamily="2" charset="-122"/>
              </a:rPr>
              <a:t>，请选择文章中你最喜欢的词语</a:t>
            </a: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或句子</a:t>
            </a:r>
            <a:r>
              <a:rPr lang="zh-CN" altLang="en-US" sz="4400" dirty="0">
                <a:latin typeface="华文新魏" pitchFamily="2" charset="-122"/>
                <a:ea typeface="华文新魏" pitchFamily="2" charset="-122"/>
              </a:rPr>
              <a:t>赏析。</a:t>
            </a:r>
          </a:p>
        </p:txBody>
      </p:sp>
    </p:spTree>
    <p:extLst>
      <p:ext uri="{BB962C8B-B14F-4D97-AF65-F5344CB8AC3E}">
        <p14:creationId xmlns:p14="http://schemas.microsoft.com/office/powerpoint/2010/main" val="145153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8270636</TotalTime>
  <Words>422</Words>
  <Application>Microsoft Office PowerPoint</Application>
  <PresentationFormat>宽屏</PresentationFormat>
  <Paragraphs>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华文行楷</vt:lpstr>
      <vt:lpstr>华文新魏</vt:lpstr>
      <vt:lpstr>隶书</vt:lpstr>
      <vt:lpstr>宋体</vt:lpstr>
      <vt:lpstr>Arial</vt:lpstr>
      <vt:lpstr>Calibri</vt:lpstr>
      <vt:lpstr>Constantia</vt:lpstr>
      <vt:lpstr>Wingdings 2</vt:lpstr>
      <vt:lpstr>Office 主题​​</vt:lpstr>
      <vt:lpstr>1_流畅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写前指导：</vt:lpstr>
      <vt:lpstr>PowerPoint 演示文稿</vt:lpstr>
      <vt:lpstr>PowerPoint 演示文稿</vt:lpstr>
    </vt:vector>
  </TitlesOfParts>
  <Company>Ghost Win7 SP1电脑城装机专业版  V2020/05/04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新萝卜家园</dc:creator>
  <cp:lastModifiedBy>新萝卜家园</cp:lastModifiedBy>
  <cp:revision>173</cp:revision>
  <cp:lastPrinted>2004-12-31T21:00:25Z</cp:lastPrinted>
  <dcterms:created xsi:type="dcterms:W3CDTF">2020-09-13T00:55:00Z</dcterms:created>
  <dcterms:modified xsi:type="dcterms:W3CDTF">2020-10-18T04:54:59Z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