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4" r:id="rId5"/>
    <p:sldId id="276" r:id="rId6"/>
    <p:sldId id="275" r:id="rId7"/>
    <p:sldId id="282" r:id="rId8"/>
    <p:sldId id="274" r:id="rId9"/>
    <p:sldId id="273" r:id="rId10"/>
    <p:sldId id="272" r:id="rId11"/>
    <p:sldId id="271" r:id="rId12"/>
    <p:sldId id="270" r:id="rId13"/>
    <p:sldId id="266" r:id="rId14"/>
    <p:sldId id="268" r:id="rId15"/>
    <p:sldId id="267" r:id="rId16"/>
    <p:sldId id="265" r:id="rId17"/>
    <p:sldId id="259" r:id="rId18"/>
    <p:sldId id="260" r:id="rId19"/>
    <p:sldId id="263" r:id="rId20"/>
    <p:sldId id="281" r:id="rId21"/>
    <p:sldId id="280" r:id="rId22"/>
    <p:sldId id="279" r:id="rId23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3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/>
              <a:t>8/7/2020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8/7/2020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8/7/2020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8/7/2020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/>
              <a:t>8/7/2020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8/7/2020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ransition/>
  <p:timing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03925A-966C-4B5F-AD24-29D06761DB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200705" cy="850394"/>
          </a:xfrm>
        </p:spPr>
        <p:txBody>
          <a:bodyPr/>
          <a:lstStyle/>
          <a:p>
            <a:r>
              <a:rPr lang="zh-CN" altLang="zh-CN" sz="6000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文氏外孙入村收麦</a:t>
            </a:r>
            <a:endParaRPr lang="zh-CN" altLang="en-US" sz="600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A9A4DBE-7FBC-41E3-92DB-6B6451CC45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6185638" cy="1096899"/>
          </a:xfrm>
        </p:spPr>
        <p:txBody>
          <a:bodyPr>
            <a:noAutofit/>
          </a:bodyPr>
          <a:lstStyle/>
          <a:p>
            <a:r>
              <a:rPr lang="zh-CN" altLang="en-US" sz="7200" i="1"/>
              <a:t>苏辙</a:t>
            </a:r>
          </a:p>
        </p:txBody>
      </p:sp>
    </p:spTree>
    <p:extLst>
      <p:ext uri="{BB962C8B-B14F-4D97-AF65-F5344CB8AC3E}">
        <p14:creationId xmlns:p14="http://schemas.microsoft.com/office/powerpoint/2010/main" val="14661920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CA6D21-50C6-4E50-9C64-7DF1FB1A7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sz="3600" b="1" kern="100">
                <a:solidFill>
                  <a:schemeClr val="accent4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品味诗歌，局部探究</a:t>
            </a:r>
            <a:br>
              <a:rPr lang="zh-CN" altLang="zh-CN" sz="36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600" kern="100"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从这首诗的中间两联可以看出，这次收麦具有什么样的特点？</a:t>
            </a:r>
            <a:br>
              <a:rPr lang="zh-CN" altLang="zh-CN" sz="36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ct val="0"/>
              </a:spcAft>
            </a:pPr>
            <a:r>
              <a:rPr lang="zh-CN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颔联写已经下了三夜的雨，终于盼到了日出，所以这次收麦具有抓住时间抢收的特点。由颈联中的“饥乏”“苦辛”可以看出，收麦子还非常劳累。</a:t>
            </a:r>
            <a:endParaRPr lang="zh-CN" altLang="zh-CN" sz="32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380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CA6D21-50C6-4E50-9C64-7DF1FB1A7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这首诗的前两联都含有对比，请予以具体说明</a:t>
            </a:r>
            <a:br>
              <a:rPr lang="zh-CN" altLang="zh-CN" sz="36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spcAft>
                <a:spcPct val="0"/>
              </a:spcAft>
            </a:pPr>
            <a:r>
              <a:rPr lang="zh-CN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这首诗的前两联都含有对比，请予以具体说明。</a:t>
            </a:r>
            <a:endParaRPr lang="zh-CN" altLang="zh-CN" sz="32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诗的首联中的“新麦”和“陈谷”是新与旧对比，“诸孙”和“老人”是幼与长的对比。颔联中，“三夜阴霪”与“一竿晴日”是天气坏与天气好的对比，连绵阴雨时人们的沮丧</a:t>
            </a:r>
            <a:r>
              <a:rPr lang="en-US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雨过天晴时人们的欢欣</a:t>
            </a:r>
            <a:r>
              <a:rPr lang="en-US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形成对比</a:t>
            </a:r>
            <a:r>
              <a:rPr lang="en-US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表现了农村麦收季节久雨忽晴、宜事农桑的喜悦。</a:t>
            </a:r>
            <a:endParaRPr lang="zh-CN" altLang="zh-CN" sz="32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6128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CA6D21-50C6-4E50-9C64-7DF1FB1A7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诗歌标题为《文氏外孙入村收麦》，但诗中并没有正面描写外孙收麦的情景，这样的叙事安排是否合理</a:t>
            </a:r>
            <a:r>
              <a:rPr lang="zh-CN" altLang="en-US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spcAft>
                <a:spcPct val="0"/>
              </a:spcAft>
            </a:pPr>
            <a:r>
              <a:rPr lang="zh-CN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理。诗歌以“收麦”为叙事线索，虽然没有正面描写外孙在田中忙碌收麦的情景，但透过颔联中邻家的忙碌紧张，仿佛看到了文氏外孙帮忙收麦时忙碌的情景；而颈联的两个细节描写从侧面表现出外孙辛苦劳作的“饥乏”与“苦辛”；尾联诗人毫不吝啬的赞美再次证明了外孙收麦的辛劳。诗人虽然没有正面描写外孙收麦辛劳，但诗歌侧面描写麦收季节繁忙的劳动景象，处处体现出外孙收麦的辛劳。</a:t>
            </a:r>
            <a:endParaRPr lang="zh-CN" altLang="zh-CN" sz="32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4046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CA6D21-50C6-4E50-9C64-7DF1FB1A7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诗歌里，诗人的感情变化是有层次的，请从每一联中提取关键字，分析诗人感情的变化过程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spcAft>
                <a:spcPct val="0"/>
              </a:spcAft>
            </a:pPr>
            <a:r>
              <a:rPr lang="zh-CN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首联，诗人首先交代麦子成熟的情形，然后叙述自己将依赖外孙收麦的情况，字里行间流露出对丰收的期待和对外孙的期望；</a:t>
            </a:r>
            <a:endParaRPr lang="zh-CN" altLang="zh-CN" sz="32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颔联生起波澜，连续的阴雨毁坏了收打作物的场圃，诗人的情绪也转为焦虑，然而“一竿晴日”的到来使得诗人通乡邻一样欢欣鼓舞，对比手法的运用，将诗人由焦虑到欢喜的心情表现的鲜明可感；</a:t>
            </a:r>
            <a:endParaRPr lang="zh-CN" altLang="zh-CN" sz="32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3358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CA6D21-50C6-4E50-9C64-7DF1FB1A7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分析诗人感情的变化过程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spcAft>
                <a:spcPct val="0"/>
              </a:spcAft>
            </a:pPr>
            <a:r>
              <a:rPr lang="zh-CN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颈联写诗人“急炊大饼”“多博村酤”来款待辛苦的外三，细节描写既表现了对外孙的疼爱，也表现了诗人对外孙敬老的欣慰；</a:t>
            </a:r>
            <a:endParaRPr lang="zh-CN" altLang="zh-CN" sz="32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尾联议论抒情，直接表达对外孙的“足精神”的赞赏。整首诗感情表达虽然温和平静，但富有层次，充分体现了诗人身后的生活底蕴。</a:t>
            </a:r>
            <a:endParaRPr lang="zh-CN" altLang="zh-CN" sz="32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首联：欲——赖——期盼颔联：败——舞——焦虑、欢喜颈联：偿——劳——欣慰尾联：闭——怜——赞赏</a:t>
            </a:r>
            <a:endParaRPr lang="zh-CN" altLang="zh-CN" sz="32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1362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CA6D21-50C6-4E50-9C64-7DF1FB1A7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综观全诗，诗人表达了哪些感情？</a:t>
            </a:r>
            <a:br>
              <a:rPr lang="zh-CN" altLang="zh-CN" sz="36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ct val="0"/>
              </a:spcAft>
            </a:pPr>
            <a:r>
              <a:rPr lang="zh-CN" altLang="zh-CN" sz="36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前两联写欣慰、喜悦之情：有诸孙替老人收麦；多日阴雨，终有日出。</a:t>
            </a:r>
            <a:endParaRPr lang="zh-CN" altLang="zh-CN" sz="36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36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后两联写疼爱、赞赏之情：为诸孙急炊大饼、多博村酤、赋诗足精神。</a:t>
            </a:r>
            <a:endParaRPr lang="zh-CN" altLang="zh-CN" sz="36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2915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CA6D21-50C6-4E50-9C64-7DF1FB1A7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11492916" cy="1303090"/>
          </a:xfrm>
        </p:spPr>
        <p:txBody>
          <a:bodyPr>
            <a:normAutofit fontScale="90000"/>
          </a:bodyPr>
          <a:lstStyle/>
          <a:p>
            <a:r>
              <a:rPr lang="zh-CN" altLang="zh-CN" sz="3600" b="1" kern="100">
                <a:solidFill>
                  <a:schemeClr val="accent4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比较阅读</a:t>
            </a:r>
            <a:br>
              <a:rPr lang="en-US" altLang="zh-CN" sz="3600" b="1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《芣苢》《文氏外孙入村收麦》这两首诗都是有关劳动的颂歌</a:t>
            </a:r>
            <a:r>
              <a:rPr lang="en-US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它们在描绘劳动场景、歌颂劳动热情方面又不尽相同</a:t>
            </a:r>
            <a:r>
              <a:rPr lang="en-US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试分析其差异。</a:t>
            </a:r>
            <a:br>
              <a:rPr lang="zh-CN" altLang="zh-CN" sz="36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br>
              <a:rPr lang="zh-CN" altLang="zh-CN" sz="36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5676" y="2684477"/>
            <a:ext cx="8485437" cy="2684909"/>
          </a:xfrm>
        </p:spPr>
        <p:txBody>
          <a:bodyPr>
            <a:normAutofit fontScale="25000" lnSpcReduction="20000"/>
          </a:bodyPr>
          <a:lstStyle/>
          <a:p>
            <a:pPr algn="just">
              <a:spcAft>
                <a:spcPct val="0"/>
              </a:spcAft>
            </a:pPr>
            <a:r>
              <a:rPr lang="zh-CN" altLang="zh-CN" sz="14400" b="1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表现手法上</a:t>
            </a:r>
            <a:r>
              <a:rPr lang="en-US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altLang="zh-CN" sz="144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①《芣苢》一诗运用重章叠唱的手法</a:t>
            </a:r>
            <a:r>
              <a:rPr lang="en-US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直接把快乐采摘芣苢的全过程绘声绘色地描写出来</a:t>
            </a:r>
            <a:r>
              <a:rPr lang="en-US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充满了劳动的欢欣</a:t>
            </a:r>
            <a:r>
              <a:rPr lang="en-US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洋溢着劳动的热情</a:t>
            </a:r>
            <a:r>
              <a:rPr lang="en-US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zh-CN" sz="144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②《文氏外孙入村收麦》一诗运用对比、侧面烘托的手法</a:t>
            </a:r>
            <a:r>
              <a:rPr lang="en-US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间接展现了麦收时节的劳动场景</a:t>
            </a:r>
            <a:r>
              <a:rPr lang="en-US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和谐和睦</a:t>
            </a:r>
            <a:r>
              <a:rPr lang="en-US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其乐融融</a:t>
            </a:r>
            <a:r>
              <a:rPr lang="en-US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其中既有对劳动艰辛的强调</a:t>
            </a:r>
            <a:r>
              <a:rPr lang="en-US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更有对美满团圆幸福生活的自足。</a:t>
            </a:r>
            <a:endParaRPr lang="zh-CN" altLang="zh-CN" sz="144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745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CA6D21-50C6-4E50-9C64-7DF1FB1A7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思想主旨上</a:t>
            </a:r>
            <a:r>
              <a:rPr lang="en-US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br>
              <a:rPr lang="zh-CN" altLang="zh-CN" sz="36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spcAft>
                <a:spcPct val="0"/>
              </a:spcAft>
            </a:pPr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①《芣苢》这首诗让我们了解了远古太平盛世时期人们生活的一个场景、精神状态</a:t>
            </a:r>
            <a:r>
              <a:rPr lang="en-US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同时也让我们了解到了古代人的生活理念</a:t>
            </a:r>
            <a:r>
              <a:rPr lang="en-US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没有战争、暴政、苛捐杂税</a:t>
            </a:r>
            <a:r>
              <a:rPr lang="en-US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内心安宁平静</a:t>
            </a:r>
            <a:r>
              <a:rPr lang="en-US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生活上能够丰衣足食。</a:t>
            </a:r>
            <a:endParaRPr lang="zh-CN" altLang="zh-CN" sz="36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②《文氏外孙入村收麦》这首诗是诗人历经生活波折之后对生活的真实体验</a:t>
            </a:r>
            <a:r>
              <a:rPr lang="en-US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歌颂的是浓浓的亲情和劳动的欢乐。</a:t>
            </a:r>
            <a:endParaRPr lang="zh-CN" altLang="zh-CN" sz="36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1694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CA6D21-50C6-4E50-9C64-7DF1FB1A7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ct val="0"/>
              </a:spcAft>
            </a:pPr>
            <a:r>
              <a:rPr lang="zh-CN" altLang="zh-CN" b="1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六、课堂练习</a:t>
            </a:r>
            <a:br>
              <a:rPr lang="zh-CN" altLang="zh-CN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阅读下面的诗歌</a:t>
            </a:r>
            <a:r>
              <a:rPr lang="en-US" altLang="zh-CN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完成</a:t>
            </a:r>
            <a:r>
              <a:rPr lang="en-US" altLang="zh-CN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1~2</a:t>
            </a:r>
            <a:r>
              <a:rPr lang="zh-CN" altLang="zh-CN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题。</a:t>
            </a:r>
            <a:r>
              <a:rPr lang="zh-CN" altLang="zh-CN" kern="100">
                <a:solidFill>
                  <a:srgbClr val="1E1E1E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阅读下面这首诗歌，完成</a:t>
            </a:r>
            <a:r>
              <a:rPr lang="en-US" altLang="zh-CN" kern="100">
                <a:solidFill>
                  <a:srgbClr val="1E1E1E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8-9</a:t>
            </a:r>
            <a:r>
              <a:rPr lang="zh-CN" altLang="zh-CN" kern="100">
                <a:solidFill>
                  <a:srgbClr val="1E1E1E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题。</a:t>
            </a:r>
            <a:br>
              <a:rPr lang="zh-CN" altLang="zh-CN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kern="100">
                <a:solidFill>
                  <a:srgbClr val="1E1E1E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游西湖苏辙</a:t>
            </a:r>
            <a:br>
              <a:rPr lang="zh-CN" altLang="zh-CN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kern="100">
                <a:solidFill>
                  <a:srgbClr val="1E1E1E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闭门不出十年久，湖上重游一梦回。</a:t>
            </a:r>
            <a:br>
              <a:rPr lang="zh-CN" altLang="zh-CN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kern="100">
                <a:solidFill>
                  <a:srgbClr val="1E1E1E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行过闾阎争问讯，忽逢鱼鸟亦惊猜。</a:t>
            </a:r>
            <a:br>
              <a:rPr lang="zh-CN" altLang="zh-CN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kern="100">
                <a:solidFill>
                  <a:srgbClr val="1E1E1E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可怜举目非吾党，谁与开尊共一杯。</a:t>
            </a:r>
            <a:br>
              <a:rPr lang="zh-CN" altLang="zh-CN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kern="100">
                <a:solidFill>
                  <a:srgbClr val="1E1E1E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归去无言掩屏卧，古人时向梦中来。</a:t>
            </a:r>
            <a:br>
              <a:rPr lang="zh-CN" altLang="zh-CN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kern="100">
                <a:solidFill>
                  <a:srgbClr val="1E1E1E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【注】苏辙：北宋宰相、文学家，晚年为避新旧党争之祸，辞退官职，筑室于颖昌（今河南许昌市东），自号颍滨遗老。</a:t>
            </a:r>
            <a:br>
              <a:rPr lang="zh-CN" altLang="zh-CN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469786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CA6D21-50C6-4E50-9C64-7DF1FB1A7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ct val="0"/>
              </a:spcAft>
            </a:pPr>
            <a:r>
              <a:rPr lang="en-US" altLang="zh-CN" sz="4400" kern="100">
                <a:solidFill>
                  <a:srgbClr val="1E1E1E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4400" kern="100">
                <a:solidFill>
                  <a:srgbClr val="1E1E1E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．本诗的颔联在表达技巧上有何特点？请简要分析。</a:t>
            </a:r>
            <a:br>
              <a:rPr lang="zh-CN" altLang="zh-CN" sz="44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4400" kern="100">
                <a:solidFill>
                  <a:srgbClr val="1E1E1E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 </a:t>
            </a:r>
            <a:br>
              <a:rPr lang="zh-CN" altLang="zh-CN" sz="44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4400" kern="100">
                <a:solidFill>
                  <a:srgbClr val="1E1E1E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 </a:t>
            </a:r>
            <a:br>
              <a:rPr lang="zh-CN" altLang="zh-CN" sz="44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4400" kern="100">
                <a:solidFill>
                  <a:srgbClr val="1E1E1E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 </a:t>
            </a:r>
            <a:br>
              <a:rPr lang="zh-CN" altLang="zh-CN" sz="44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1800" kern="100">
                <a:solidFill>
                  <a:srgbClr val="1E1E1E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 </a:t>
            </a:r>
            <a:br>
              <a:rPr lang="zh-CN" altLang="zh-CN" sz="18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600" kern="100">
                <a:solidFill>
                  <a:srgbClr val="1E1E1E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3600" kern="100">
                <a:solidFill>
                  <a:srgbClr val="1E1E1E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．与陶渊明“久在樊笼里，复得返自然”的心情相比，作者在本诗尾联表达出的思想感情有何不同？请简要分析</a:t>
            </a:r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658853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403141-1910-4F1C-9182-F6C4E6EE0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b="1" kern="100">
                <a:solidFill>
                  <a:schemeClr val="accent4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教学目标</a:t>
            </a:r>
            <a:br>
              <a:rPr lang="zh-CN" altLang="zh-CN" sz="36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EFEAB82-D001-4BE9-9CDD-1DB14CB5BF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spcAft>
                <a:spcPct val="0"/>
              </a:spcAft>
            </a:pPr>
            <a:r>
              <a:rPr lang="en-US" altLang="zh-CN" sz="4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4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诵读诗歌，把握朗读节奏</a:t>
            </a:r>
            <a:endParaRPr lang="zh-CN" altLang="zh-CN" sz="40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4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4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赏析诗歌对比和侧面描写的手法</a:t>
            </a:r>
            <a:endParaRPr lang="zh-CN" altLang="zh-CN" sz="40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4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4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理解诗歌内容，把握其中的思想情感，并赏析它们的表达技巧</a:t>
            </a:r>
            <a:endParaRPr lang="zh-CN" altLang="zh-CN" sz="40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4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4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了解古人劳动生活，深入体会劳动精神的内涵</a:t>
            </a:r>
            <a:endParaRPr lang="zh-CN" altLang="zh-CN" sz="40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7610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CA6D21-50C6-4E50-9C64-7DF1FB1A7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>
              <a:spcAft>
                <a:spcPct val="0"/>
              </a:spcAft>
            </a:pPr>
            <a:r>
              <a:rPr lang="en-US" altLang="zh-CN" sz="3600" kern="100">
                <a:solidFill>
                  <a:srgbClr val="1E1E1E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600" kern="100">
                <a:solidFill>
                  <a:srgbClr val="1E1E1E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3600" kern="100">
                <a:solidFill>
                  <a:srgbClr val="1E1E1E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颔联运用侧面烘托，通过描述市民和鱼鸟对他出游西湖的反应，从侧面突显出诗人多年深居简出的生活；运用拟人、对偶，写百姓问询，对以“鱼鸟惊猜”，人已陌生，物亦惊猜，表意深刻，形象生动。（若答其他，可酌情给分。）</a:t>
            </a:r>
            <a:br>
              <a:rPr lang="zh-CN" altLang="zh-CN" sz="36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br>
              <a:rPr lang="zh-CN" altLang="zh-CN" sz="36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600" kern="100">
                <a:solidFill>
                  <a:srgbClr val="1E1E1E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 </a:t>
            </a:r>
            <a:br>
              <a:rPr lang="zh-CN" altLang="zh-CN" sz="36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858424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spcAft>
                <a:spcPct val="0"/>
              </a:spcAft>
            </a:pPr>
            <a:r>
              <a:rPr lang="en-US" altLang="zh-CN" sz="3600" kern="100">
                <a:solidFill>
                  <a:srgbClr val="1E1E1E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3600" kern="100">
                <a:solidFill>
                  <a:srgbClr val="1E1E1E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．同样是辞官退隐，陶渊明“久在樊笼里，复得返自然”句，表现出的是归隐后的释然自安和恬然自得的快意。</a:t>
            </a:r>
            <a:endParaRPr lang="zh-CN" altLang="zh-CN" sz="36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3600" kern="100">
                <a:solidFill>
                  <a:srgbClr val="1E1E1E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本诗尾联，苏辙“无言”而“归卧”，闭户不出，只能与古人为友聊以自慰，表现出的是饱经政治风霜而隐退多年的孤独、寂寞和无奈之情。</a:t>
            </a:r>
            <a:endParaRPr lang="zh-CN" altLang="zh-CN" sz="36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3600" kern="100"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 </a:t>
            </a:r>
            <a:endParaRPr lang="zh-CN" altLang="zh-CN" sz="36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3600" kern="100"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 </a:t>
            </a:r>
            <a:endParaRPr lang="zh-CN" altLang="zh-CN" sz="36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2451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9600"/>
              <a:t>谢谢观看</a:t>
            </a:r>
          </a:p>
        </p:txBody>
      </p:sp>
      <p:pic>
        <p:nvPicPr>
          <p:cNvPr id="4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541000" y="11798300"/>
            <a:ext cx="292100" cy="4064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033791950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CA6D21-50C6-4E50-9C64-7DF1FB1A7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b="1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导入新课</a:t>
            </a:r>
            <a:br>
              <a:rPr lang="zh-CN" altLang="zh-CN" sz="36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spcAft>
                <a:spcPct val="0"/>
              </a:spcAft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28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齐读下面的诗句，看看它们共同描绘的是什么内容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8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⑴足蒸暑土气，背灼炎天光。力尽不知热，但惜夏日长。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8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⑵锄禾日当午，汗滴禾下土。谁知盘中餐，粒粒皆辛苦。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8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⑶晨星里荒秽，戴月荷锄归。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8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它们共同描绘的是劳动情形，下面我们再进入古人的劳动之中，学习苏辙的《文氏外孙入村收麦》。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0771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CA6D21-50C6-4E50-9C64-7DF1FB1A7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解题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4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“文氏”即文姓，苏辙长女嫁于文氏家族，文氏外孙是长女之子。</a:t>
            </a:r>
            <a:endParaRPr lang="en-US" altLang="zh-CN" sz="4000" kern="100">
              <a:effectLst/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4128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CA6D21-50C6-4E50-9C64-7DF1FB1A7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b="1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走</a:t>
            </a:r>
            <a:r>
              <a:rPr lang="zh-CN" altLang="en-US" sz="3600" b="1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</a:t>
            </a:r>
            <a:r>
              <a:rPr lang="zh-CN" altLang="zh-CN" sz="3600" b="1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</a:t>
            </a:r>
            <a:br>
              <a:rPr lang="zh-CN" altLang="zh-CN" sz="36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spcAft>
                <a:spcPct val="0"/>
              </a:spcAft>
            </a:pPr>
            <a:r>
              <a:rPr lang="zh-CN" altLang="zh-CN" sz="2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苏辙</a:t>
            </a:r>
            <a:r>
              <a:rPr lang="en-US" altLang="zh-CN" sz="2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(1039</a:t>
            </a:r>
            <a:r>
              <a:rPr lang="zh-CN" altLang="zh-CN" sz="2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en-US" altLang="zh-CN" sz="2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1112)</a:t>
            </a:r>
            <a:r>
              <a:rPr lang="zh-CN" altLang="zh-CN" sz="2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，字子由，一字同叔，晚号颍滨遗老，眉州眉山</a:t>
            </a:r>
            <a:r>
              <a:rPr lang="en-US" altLang="zh-CN" sz="2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zh-CN" sz="2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今属四川</a:t>
            </a:r>
            <a:r>
              <a:rPr lang="en-US" altLang="zh-CN" sz="2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zh-CN" sz="2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人。北宋文学家、宰相，“唐宋八大家”之一。</a:t>
            </a:r>
            <a:endParaRPr lang="zh-CN" altLang="zh-CN" sz="20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嘉祐二年</a:t>
            </a:r>
            <a:r>
              <a:rPr lang="en-US" altLang="zh-CN" sz="2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(1057)</a:t>
            </a:r>
            <a:r>
              <a:rPr lang="zh-CN" altLang="zh-CN" sz="2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登进士第。初授试秘书省校书郎、商州军事推官。后因母病故，随父兄回乡奔丧。嘉祐四年</a:t>
            </a:r>
            <a:r>
              <a:rPr lang="en-US" altLang="zh-CN" sz="2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(1059)</a:t>
            </a:r>
            <a:r>
              <a:rPr lang="zh-CN" altLang="zh-CN" sz="2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守丧期满回京。先后任大名府留守推官、制置三司条例司检详文字。因议事每与王安石不合，出为河南推官。宋哲宗时官至尚书右丞、大中大夫守门下侍郎。宋徽宗时罢职居许州。政和二年</a:t>
            </a:r>
            <a:r>
              <a:rPr lang="en-US" altLang="zh-CN" sz="2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(1112)</a:t>
            </a:r>
            <a:r>
              <a:rPr lang="zh-CN" altLang="zh-CN" sz="2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，苏辙去世，年七十四，追复端明殿学士、宣奉大夫。宋高宗时累赠太师、魏国公，宋孝宗时追谥“文定”。</a:t>
            </a:r>
            <a:endParaRPr lang="zh-CN" altLang="zh-CN" sz="20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0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苏辙与父亲苏洵、兄长苏轼齐名，合称“三苏”。其生平学问深受其父兄影响，以散文著称，擅长政论和史论，苏轼称其散文“汪洋澹泊，有一唱三叹之声，而其秀杰之气终不可没”。其诗力图追步苏轼，风格淳朴无华。苏辙亦善书，其书法潇洒自如，工整有序。著有《栾城集》《春秋集解》等行于世。</a:t>
            </a:r>
            <a:endParaRPr lang="zh-CN" altLang="zh-CN" sz="20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646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CA6D21-50C6-4E50-9C64-7DF1FB1A7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b="1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诵读诗歌，整体感知</a:t>
            </a:r>
            <a:br>
              <a:rPr lang="zh-CN" altLang="zh-CN" sz="36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32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场圃</a:t>
            </a:r>
            <a:r>
              <a:rPr lang="en-US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zh-CN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ǔ  </a:t>
            </a:r>
            <a:r>
              <a:rPr lang="zh-CN" altLang="zh-CN" sz="32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村酤</a:t>
            </a:r>
            <a:r>
              <a:rPr lang="en-US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</a:t>
            </a:r>
            <a:r>
              <a:rPr lang="zh-CN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ū  </a:t>
            </a:r>
            <a:r>
              <a:rPr lang="zh-CN" altLang="zh-CN" sz="32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闭廪</a:t>
            </a:r>
            <a:r>
              <a:rPr lang="en-US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zh-CN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ǐ</a:t>
            </a:r>
            <a:r>
              <a:rPr lang="en-US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endParaRPr lang="zh-CN" altLang="zh-CN" sz="32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把握节奏，再次朗读。</a:t>
            </a:r>
            <a:endParaRPr lang="zh-CN" altLang="zh-CN" sz="32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32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朗读指导：七律阅读节拍有两种方式：“二二二一、二二一二”，朗读时要注意节奏，读起来要有抑扬顿挫之感。</a:t>
            </a:r>
            <a:endParaRPr lang="zh-CN" altLang="zh-CN" sz="32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3896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38705B-E5AA-419C-BD44-A82260D81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读出节奏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A9DDF6A-0488-42BB-82C7-AC14DA17CE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lnSpc>
                <a:spcPts val="4000"/>
              </a:lnSpc>
              <a:spcAft>
                <a:spcPct val="0"/>
              </a:spcAft>
            </a:pPr>
            <a:r>
              <a:rPr lang="zh-CN" altLang="zh-CN" sz="3600" kern="10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文氏外孙入村收麦</a:t>
            </a:r>
            <a:endParaRPr lang="zh-CN" altLang="zh-CN" sz="36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ts val="4000"/>
              </a:lnSpc>
              <a:spcAft>
                <a:spcPct val="0"/>
              </a:spcAft>
            </a:pP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欲收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新麦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继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陈谷，赖有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诸孙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替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老人。</a:t>
            </a:r>
            <a:endParaRPr lang="zh-CN" altLang="zh-CN" sz="36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ts val="4000"/>
              </a:lnSpc>
              <a:spcAft>
                <a:spcPct val="0"/>
              </a:spcAft>
            </a:pP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三夜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阴霪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/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败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/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场圃，一竿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晴日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舞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/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比邻。</a:t>
            </a:r>
            <a:endParaRPr lang="zh-CN" altLang="zh-CN" sz="36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ts val="4000"/>
              </a:lnSpc>
              <a:spcAft>
                <a:spcPct val="0"/>
              </a:spcAft>
            </a:pP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急炊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大饼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/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偿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/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饥乏，多博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村酤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劳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/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苦辛。</a:t>
            </a:r>
            <a:endParaRPr lang="zh-CN" altLang="zh-CN" sz="36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ts val="4000"/>
              </a:lnSpc>
              <a:spcAft>
                <a:spcPct val="0"/>
              </a:spcAft>
            </a:pP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闭廪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/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归来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/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真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/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了事，赋诗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怜汝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足</a:t>
            </a:r>
            <a:r>
              <a:rPr lang="en-US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zh-CN" sz="3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精神。</a:t>
            </a:r>
            <a:endParaRPr lang="zh-CN" altLang="zh-CN" sz="36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476287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CA6D21-50C6-4E50-9C64-7DF1FB1A7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kern="100">
                <a:solidFill>
                  <a:schemeClr val="accent4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翻译诗歌</a:t>
            </a:r>
            <a:br>
              <a:rPr lang="zh-CN" altLang="zh-CN" sz="36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spcAft>
                <a:spcPct val="0"/>
              </a:spcAft>
            </a:pPr>
            <a:r>
              <a:rPr lang="zh-CN" altLang="zh-CN" sz="32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快到收割新熟的麦子来接续去年的陈谷了，幸有各孙辈来替我收割。连续几个晚上的阴雨毁坏了收打作物的场圃，初升的太阳令乡邻欢欣鼓舞。赶紧做好大饼给外孙吃以补偿他的饥饿困乏，多取一些自酿的酒来慰劳辛勤收割的外孙。收好新麦关闭粮仓回到家里总算结束了农事，写下这首诗来赞扬外孙不辞劳苦的精神。</a:t>
            </a:r>
            <a:endParaRPr lang="zh-CN" altLang="zh-CN" sz="32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4371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CA6D21-50C6-4E50-9C64-7DF1FB1A7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kern="100">
                <a:solidFill>
                  <a:schemeClr val="accent4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用自己的话概括诗歌的主要内容</a:t>
            </a:r>
            <a:br>
              <a:rPr lang="zh-CN" altLang="zh-CN" sz="3600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26A65-A743-4CC3-81AD-E546DE0A2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spcAft>
                <a:spcPct val="0"/>
              </a:spcAft>
            </a:pPr>
            <a:r>
              <a:rPr lang="zh-CN" altLang="zh-CN" sz="36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描写苏辙晚年闲居颍昌时的日常生活情景。在麦收季节</a:t>
            </a:r>
            <a:r>
              <a:rPr lang="en-US" altLang="zh-CN" sz="36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6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外孙文骥来村里帮助自己收割麦子</a:t>
            </a:r>
            <a:r>
              <a:rPr lang="en-US" altLang="zh-CN" sz="36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600" kern="10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苏辙写此诗记录。补充：苏辙后期仕途不顺，接连遭贬，晚年退居颍川，潜居颖滨，他深入到农村生活之中，对百姓疾苦有了更加深刻的认识。这个时期苏辙创作了大量的现实主义视作，多反映农民的劳苦生活。这首诗就写于这一时期。</a:t>
            </a:r>
            <a:endParaRPr lang="zh-CN" altLang="zh-CN" sz="36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7868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Arial"/>
        <a:cs typeface="Arial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Arial"/>
        <a:cs typeface="Arial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Facet</Template>
  <Company/>
  <PresentationFormat>宽屏</PresentationFormat>
  <Paragraphs>67</Paragraphs>
  <Slides>22</Slides>
  <Notes>0</Notes>
  <TotalTime>29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2">
      <vt:lpstr>Arial</vt:lpstr>
      <vt:lpstr>Trebuchet MS</vt:lpstr>
      <vt:lpstr>Wingdings 3</vt:lpstr>
      <vt:lpstr>宋体</vt:lpstr>
      <vt:lpstr>等线</vt:lpstr>
      <vt:lpstr>Times New Roman</vt:lpstr>
      <vt:lpstr>隶书</vt:lpstr>
      <vt:lpstr>Courier New</vt:lpstr>
      <vt:lpstr>楷体_GB2312</vt:lpstr>
      <vt:lpstr>平面</vt:lpstr>
      <vt:lpstr>文氏外孙入村收麦</vt:lpstr>
      <vt:lpstr>教学目标</vt:lpstr>
      <vt:lpstr>导入新课</vt:lpstr>
      <vt:lpstr>解题</vt:lpstr>
      <vt:lpstr>走近作者</vt:lpstr>
      <vt:lpstr>诵读诗歌，整体感知</vt:lpstr>
      <vt:lpstr>读出节奏</vt:lpstr>
      <vt:lpstr>翻译诗歌</vt:lpstr>
      <vt:lpstr>用自己的话概括诗歌的主要内容</vt:lpstr>
      <vt:lpstr>品味诗歌，局部探究1.从这首诗的中间两联可以看出，这次收麦具有什么样的特点？</vt:lpstr>
      <vt:lpstr>这首诗的前两联都含有对比，请予以具体说明</vt:lpstr>
      <vt:lpstr>诗歌标题为《文氏外孙入村收麦》，但诗中并没有正面描写外孙收麦的情景，这样的叙事安排是否合理？</vt:lpstr>
      <vt:lpstr>诗歌里，诗人的感情变化是有层次的，请从每一联中提取关键字，分析诗人感情的变化过程</vt:lpstr>
      <vt:lpstr>分析诗人感情的变化过程</vt:lpstr>
      <vt:lpstr>综观全诗，诗人表达了哪些感情？</vt:lpstr>
      <vt:lpstr>比较阅读《芣苢》《文氏外孙入村收麦》这两首诗都是有关劳动的颂歌,它们在描绘劳动场景、歌颂劳动热情方面又不尽相同,试分析其差异。</vt:lpstr>
      <vt:lpstr>思想主旨上:</vt:lpstr>
      <vt:lpstr>六、课堂练习</vt:lpstr>
      <vt:lpstr>1．本诗的颔联在表达技巧上有何特点？请简要分析。    </vt:lpstr>
      <vt:lpstr>1、颔联运用侧面烘托，通过描述市民和鱼鸟对他出游西湖的反应，从侧面突显出诗人多年深居简出的生活；运用拟人、对偶，写百姓问询，对以“鱼鸟惊猜”，人已陌生，物亦惊猜，表意深刻，形象生动。（若答其他，可酌情给分。） 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文氏外孙入村收麦</dc:title>
  <dc:creator>Dell</dc:creator>
  <cp:lastModifiedBy>Dell</cp:lastModifiedBy>
  <cp:revision>5</cp:revision>
  <dcterms:created xsi:type="dcterms:W3CDTF">2020-08-07T11:04:17Z</dcterms:created>
  <dcterms:modified xsi:type="dcterms:W3CDTF">2020-09-09T08:41:08Z</dcterms:modified>
</cp:coreProperties>
</file>