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notesMasterIdLst>
    <p:notesMasterId r:id="rId39"/>
  </p:notesMasterIdLst>
  <p:sldIdLst>
    <p:sldId id="329" r:id="rId2"/>
    <p:sldId id="328" r:id="rId3"/>
    <p:sldId id="331" r:id="rId4"/>
    <p:sldId id="332" r:id="rId5"/>
    <p:sldId id="333" r:id="rId6"/>
    <p:sldId id="334" r:id="rId7"/>
    <p:sldId id="335" r:id="rId8"/>
    <p:sldId id="348" r:id="rId9"/>
    <p:sldId id="356" r:id="rId10"/>
    <p:sldId id="358" r:id="rId11"/>
    <p:sldId id="357" r:id="rId12"/>
    <p:sldId id="350" r:id="rId13"/>
    <p:sldId id="351" r:id="rId14"/>
    <p:sldId id="352" r:id="rId15"/>
    <p:sldId id="362" r:id="rId16"/>
    <p:sldId id="377" r:id="rId17"/>
    <p:sldId id="379" r:id="rId18"/>
    <p:sldId id="378" r:id="rId19"/>
    <p:sldId id="380" r:id="rId20"/>
    <p:sldId id="361" r:id="rId21"/>
    <p:sldId id="363" r:id="rId22"/>
    <p:sldId id="364" r:id="rId23"/>
    <p:sldId id="338" r:id="rId24"/>
    <p:sldId id="365" r:id="rId25"/>
    <p:sldId id="366" r:id="rId26"/>
    <p:sldId id="367" r:id="rId27"/>
    <p:sldId id="368" r:id="rId28"/>
    <p:sldId id="369" r:id="rId29"/>
    <p:sldId id="370" r:id="rId30"/>
    <p:sldId id="371" r:id="rId31"/>
    <p:sldId id="372" r:id="rId32"/>
    <p:sldId id="353" r:id="rId33"/>
    <p:sldId id="373" r:id="rId34"/>
    <p:sldId id="374" r:id="rId35"/>
    <p:sldId id="339" r:id="rId36"/>
    <p:sldId id="376" r:id="rId37"/>
    <p:sldId id="330" r:id="rId38"/>
  </p:sldIdLst>
  <p:sldSz cx="12192000" cy="6858000"/>
  <p:notesSz cx="7104063" cy="10234613"/>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42DF"/>
    <a:srgbClr val="1233AE"/>
    <a:srgbClr val="1E21A2"/>
    <a:srgbClr val="253B34"/>
    <a:srgbClr val="648BAE"/>
    <a:srgbClr val="C1DEF6"/>
    <a:srgbClr val="B4DEFA"/>
    <a:srgbClr val="EA6E7E"/>
    <a:srgbClr val="EFA0A7"/>
    <a:srgbClr val="F3EF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6" d="100"/>
          <a:sy n="86" d="100"/>
        </p:scale>
        <p:origin x="514" y="58"/>
      </p:cViewPr>
      <p:guideLst/>
    </p:cSldViewPr>
  </p:slideViewPr>
  <p:notesTextViewPr>
    <p:cViewPr>
      <p:scale>
        <a:sx n="1" d="1"/>
        <a:sy n="1" d="1"/>
      </p:scale>
      <p:origin x="0" y="0"/>
    </p:cViewPr>
  </p:notesTextViewPr>
  <p:sorterViewPr>
    <p:cViewPr>
      <p:scale>
        <a:sx n="100" d="100"/>
        <a:sy n="100" d="100"/>
      </p:scale>
      <p:origin x="0" y="-1153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2019/11/2</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2638795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7"/>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med" advTm="300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med" advTm="300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med" advTm="300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p:transition spd="med" advTm="300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med" advTm="300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med" advTm="300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med" advTm="300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1"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6" name="内容占位符 5"/>
          <p:cNvSpPr>
            <a:spLocks noGrp="1"/>
          </p:cNvSpPr>
          <p:nvPr>
            <p:ph sz="quarter" idx="4"/>
          </p:nvPr>
        </p:nvSpPr>
        <p:spPr>
          <a:xfrm>
            <a:off x="6193371"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2019/11/2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med" advTm="300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2019/11/2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med" advTm="300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med" advTm="300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med" advTm="300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med" advTm="3000">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t>2019/11/2</a:t>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ransition spd="med" advTm="3000">
    <p:pull/>
  </p:transition>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96A66E7-EA0D-4C2B-B039-5C13CCBC21F8}"/>
              </a:ext>
            </a:extLst>
          </p:cNvPr>
          <p:cNvSpPr txBox="1"/>
          <p:nvPr/>
        </p:nvSpPr>
        <p:spPr>
          <a:xfrm>
            <a:off x="9773729" y="193251"/>
            <a:ext cx="2004291" cy="369332"/>
          </a:xfrm>
          <a:prstGeom prst="rect">
            <a:avLst/>
          </a:prstGeom>
          <a:noFill/>
        </p:spPr>
        <p:txBody>
          <a:bodyPr wrap="square" rtlCol="0">
            <a:spAutoFit/>
          </a:bodyPr>
          <a:lstStyle/>
          <a:p>
            <a:r>
              <a:rPr lang="zh-CN" altLang="en-US" b="1" dirty="0">
                <a:solidFill>
                  <a:schemeClr val="accent1"/>
                </a:solidFill>
              </a:rPr>
              <a:t>人教版必修上册</a:t>
            </a:r>
          </a:p>
        </p:txBody>
      </p:sp>
      <p:sp>
        <p:nvSpPr>
          <p:cNvPr id="5" name="文本框 4">
            <a:extLst>
              <a:ext uri="{FF2B5EF4-FFF2-40B4-BE49-F238E27FC236}">
                <a16:creationId xmlns:a16="http://schemas.microsoft.com/office/drawing/2014/main" id="{C436DB20-ED0E-48C8-83FD-9B05A434AC43}"/>
              </a:ext>
            </a:extLst>
          </p:cNvPr>
          <p:cNvSpPr txBox="1"/>
          <p:nvPr/>
        </p:nvSpPr>
        <p:spPr>
          <a:xfrm>
            <a:off x="2210540" y="3173299"/>
            <a:ext cx="8664737" cy="1015663"/>
          </a:xfrm>
          <a:prstGeom prst="rect">
            <a:avLst/>
          </a:prstGeom>
          <a:noFill/>
        </p:spPr>
        <p:txBody>
          <a:bodyPr wrap="square" rtlCol="0">
            <a:spAutoFit/>
          </a:bodyPr>
          <a:lstStyle/>
          <a:p>
            <a:r>
              <a:rPr lang="en-US" altLang="zh-CN" sz="6000" b="1" dirty="0">
                <a:solidFill>
                  <a:srgbClr val="7030A0"/>
                </a:solidFill>
                <a:latin typeface="+mn-ea"/>
              </a:rPr>
              <a:t>4.3 “</a:t>
            </a:r>
            <a:r>
              <a:rPr lang="zh-CN" altLang="zh-CN" sz="6000" b="1" dirty="0">
                <a:solidFill>
                  <a:srgbClr val="7030A0"/>
                </a:solidFill>
                <a:latin typeface="+mn-ea"/>
              </a:rPr>
              <a:t>探界者</a:t>
            </a:r>
            <a:r>
              <a:rPr lang="en-US" altLang="zh-CN" sz="6000" b="1" dirty="0">
                <a:solidFill>
                  <a:srgbClr val="7030A0"/>
                </a:solidFill>
                <a:latin typeface="+mn-ea"/>
              </a:rPr>
              <a:t>”</a:t>
            </a:r>
            <a:r>
              <a:rPr lang="zh-CN" altLang="zh-CN" sz="6000" b="1" dirty="0">
                <a:solidFill>
                  <a:srgbClr val="7030A0"/>
                </a:solidFill>
                <a:latin typeface="+mn-ea"/>
              </a:rPr>
              <a:t>钟扬</a:t>
            </a:r>
            <a:endParaRPr lang="zh-CN" altLang="en-US" sz="6000" dirty="0">
              <a:solidFill>
                <a:srgbClr val="7030A0"/>
              </a:solidFill>
              <a:latin typeface="+mn-ea"/>
              <a:cs typeface="字魂27号-布丁体" panose="00000500000000000000" charset="-122"/>
            </a:endParaRPr>
          </a:p>
        </p:txBody>
      </p:sp>
    </p:spTree>
    <p:extLst>
      <p:ext uri="{BB962C8B-B14F-4D97-AF65-F5344CB8AC3E}">
        <p14:creationId xmlns:p14="http://schemas.microsoft.com/office/powerpoint/2010/main" val="547406366"/>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0" y="737419"/>
            <a:ext cx="11736280" cy="5412658"/>
          </a:xfrm>
        </p:spPr>
        <p:txBody>
          <a:bodyPr>
            <a:normAutofit fontScale="70000" lnSpcReduction="20000"/>
          </a:bodyPr>
          <a:lstStyle/>
          <a:p>
            <a:pPr algn="ctr">
              <a:lnSpc>
                <a:spcPct val="170000"/>
              </a:lnSpc>
            </a:pPr>
            <a:r>
              <a:rPr lang="zh-CN" altLang="zh-CN" b="1" dirty="0">
                <a:solidFill>
                  <a:srgbClr val="FF0000"/>
                </a:solidFill>
              </a:rPr>
              <a:t>《感动中国</a:t>
            </a:r>
            <a:r>
              <a:rPr lang="en-US" altLang="zh-CN" b="1" dirty="0">
                <a:solidFill>
                  <a:srgbClr val="FF0000"/>
                </a:solidFill>
              </a:rPr>
              <a:t>2018</a:t>
            </a:r>
            <a:r>
              <a:rPr lang="zh-CN" altLang="zh-CN" b="1" dirty="0">
                <a:solidFill>
                  <a:srgbClr val="FF0000"/>
                </a:solidFill>
              </a:rPr>
              <a:t>年度人物》对钟扬的介绍：</a:t>
            </a:r>
          </a:p>
          <a:p>
            <a:pPr>
              <a:lnSpc>
                <a:spcPct val="170000"/>
              </a:lnSpc>
            </a:pPr>
            <a:r>
              <a:rPr lang="zh-CN" altLang="zh-CN" b="1" dirty="0">
                <a:solidFill>
                  <a:srgbClr val="1742DF"/>
                </a:solidFill>
              </a:rPr>
              <a:t>【人物事迹】</a:t>
            </a:r>
            <a:endParaRPr lang="en-US" altLang="zh-CN" b="1" dirty="0">
              <a:solidFill>
                <a:srgbClr val="1742DF"/>
              </a:solidFill>
            </a:endParaRPr>
          </a:p>
          <a:p>
            <a:pPr>
              <a:lnSpc>
                <a:spcPct val="170000"/>
              </a:lnSpc>
            </a:pPr>
            <a:r>
              <a:rPr lang="zh-CN" altLang="zh-CN" b="1" dirty="0"/>
              <a:t>钟扬长期致力于生物多样性研究和保护，率领团队在青藏高原为国家种质库收集了数千万颗植物种子；钟扬援藏</a:t>
            </a:r>
            <a:r>
              <a:rPr lang="en-US" altLang="zh-CN" b="1" dirty="0"/>
              <a:t>16</a:t>
            </a:r>
            <a:r>
              <a:rPr lang="zh-CN" altLang="zh-CN" b="1" dirty="0"/>
              <a:t>年，足迹遍布西藏最偏远、最艰苦的地区，长期的高原工作让他积劳成疾，多次住进医院，但他都没有停下工作。多年来，钟扬为西部少数民族地区的人才培养、学科建设和科学研究作出了重要贡献。</a:t>
            </a:r>
          </a:p>
        </p:txBody>
      </p:sp>
    </p:spTree>
    <p:extLst>
      <p:ext uri="{BB962C8B-B14F-4D97-AF65-F5344CB8AC3E}">
        <p14:creationId xmlns:p14="http://schemas.microsoft.com/office/powerpoint/2010/main" val="398563020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00FF211-1888-48BF-8BA1-874C9E2B85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415845"/>
            <a:ext cx="6140627" cy="4026309"/>
          </a:xfrm>
          <a:prstGeom prst="rect">
            <a:avLst/>
          </a:prstGeom>
        </p:spPr>
      </p:pic>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1" y="1578076"/>
            <a:ext cx="5958347" cy="4516443"/>
          </a:xfrm>
        </p:spPr>
        <p:txBody>
          <a:bodyPr>
            <a:normAutofit fontScale="62500" lnSpcReduction="20000"/>
          </a:bodyPr>
          <a:lstStyle/>
          <a:p>
            <a:pPr>
              <a:lnSpc>
                <a:spcPct val="170000"/>
              </a:lnSpc>
            </a:pPr>
            <a:r>
              <a:rPr lang="zh-CN" altLang="zh-CN" b="1" dirty="0"/>
              <a:t>超越海拔六千米，抵达植物生长的最高极限，跋涉十六年，把论文写满高原。倒下的时候双肩包里藏着你的初心、誓言和未了的心愿。你热爱的藏波罗花，不屑于雕梁画栋，只绽放在高山砾石之间。</a:t>
            </a:r>
          </a:p>
          <a:p>
            <a:pPr>
              <a:lnSpc>
                <a:spcPct val="170000"/>
              </a:lnSpc>
            </a:pPr>
            <a:endParaRPr lang="zh-CN" altLang="zh-CN" b="1" dirty="0">
              <a:latin typeface="+mn-ea"/>
            </a:endParaRPr>
          </a:p>
        </p:txBody>
      </p:sp>
      <p:sp>
        <p:nvSpPr>
          <p:cNvPr id="5" name="标题 1">
            <a:extLst>
              <a:ext uri="{FF2B5EF4-FFF2-40B4-BE49-F238E27FC236}">
                <a16:creationId xmlns:a16="http://schemas.microsoft.com/office/drawing/2014/main" id="{063873AE-4905-40D5-A919-8C685824E9AA}"/>
              </a:ext>
            </a:extLst>
          </p:cNvPr>
          <p:cNvSpPr>
            <a:spLocks noGrp="1"/>
          </p:cNvSpPr>
          <p:nvPr>
            <p:ph type="title"/>
          </p:nvPr>
        </p:nvSpPr>
        <p:spPr>
          <a:xfrm>
            <a:off x="609600" y="763480"/>
            <a:ext cx="10972800" cy="523782"/>
          </a:xfrm>
        </p:spPr>
        <p:txBody>
          <a:bodyPr>
            <a:normAutofit fontScale="90000"/>
          </a:bodyPr>
          <a:lstStyle/>
          <a:p>
            <a:r>
              <a:rPr lang="zh-CN" altLang="zh-CN" dirty="0">
                <a:solidFill>
                  <a:srgbClr val="FF0000"/>
                </a:solidFill>
              </a:rPr>
              <a:t>颁</a:t>
            </a:r>
            <a:r>
              <a:rPr lang="en-US" altLang="zh-CN" dirty="0">
                <a:solidFill>
                  <a:srgbClr val="FF0000"/>
                </a:solidFill>
              </a:rPr>
              <a:t>  </a:t>
            </a:r>
            <a:r>
              <a:rPr lang="zh-CN" altLang="zh-CN" dirty="0">
                <a:solidFill>
                  <a:srgbClr val="FF0000"/>
                </a:solidFill>
              </a:rPr>
              <a:t>奖</a:t>
            </a:r>
            <a:r>
              <a:rPr lang="en-US" altLang="zh-CN" dirty="0">
                <a:solidFill>
                  <a:srgbClr val="FF0000"/>
                </a:solidFill>
              </a:rPr>
              <a:t>  </a:t>
            </a:r>
            <a:r>
              <a:rPr lang="zh-CN" altLang="zh-CN" dirty="0">
                <a:solidFill>
                  <a:srgbClr val="FF0000"/>
                </a:solidFill>
              </a:rPr>
              <a:t>词</a:t>
            </a:r>
            <a:endParaRPr lang="zh-CN" altLang="en-US" dirty="0">
              <a:solidFill>
                <a:srgbClr val="FF0000"/>
              </a:solidFill>
            </a:endParaRPr>
          </a:p>
        </p:txBody>
      </p:sp>
    </p:spTree>
    <p:extLst>
      <p:ext uri="{BB962C8B-B14F-4D97-AF65-F5344CB8AC3E}">
        <p14:creationId xmlns:p14="http://schemas.microsoft.com/office/powerpoint/2010/main" val="3259123341"/>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DB5CC752-3517-496B-A99A-329903809327}"/>
              </a:ext>
            </a:extLst>
          </p:cNvPr>
          <p:cNvSpPr>
            <a:spLocks noGrp="1"/>
          </p:cNvSpPr>
          <p:nvPr>
            <p:ph type="title"/>
          </p:nvPr>
        </p:nvSpPr>
        <p:spPr>
          <a:xfrm>
            <a:off x="609600" y="457201"/>
            <a:ext cx="10972800" cy="1143000"/>
          </a:xfrm>
        </p:spPr>
        <p:txBody>
          <a:bodyPr/>
          <a:lstStyle/>
          <a:p>
            <a:r>
              <a:rPr lang="zh-CN" altLang="zh-CN" b="1" dirty="0">
                <a:solidFill>
                  <a:srgbClr val="FF0000"/>
                </a:solidFill>
              </a:rPr>
              <a:t>背景及解题</a:t>
            </a:r>
            <a:endParaRPr lang="zh-CN" altLang="en-US" dirty="0">
              <a:solidFill>
                <a:srgbClr val="FF0000"/>
              </a:solidFill>
            </a:endParaRPr>
          </a:p>
        </p:txBody>
      </p:sp>
      <p:sp>
        <p:nvSpPr>
          <p:cNvPr id="6" name="内容占位符 5">
            <a:extLst>
              <a:ext uri="{FF2B5EF4-FFF2-40B4-BE49-F238E27FC236}">
                <a16:creationId xmlns:a16="http://schemas.microsoft.com/office/drawing/2014/main" id="{55367499-5FF0-4B9B-8847-9B5268AE7A44}"/>
              </a:ext>
            </a:extLst>
          </p:cNvPr>
          <p:cNvSpPr>
            <a:spLocks noGrp="1"/>
          </p:cNvSpPr>
          <p:nvPr>
            <p:ph idx="1"/>
          </p:nvPr>
        </p:nvSpPr>
        <p:spPr>
          <a:xfrm>
            <a:off x="117987" y="1600201"/>
            <a:ext cx="11901948" cy="5095567"/>
          </a:xfrm>
        </p:spPr>
        <p:txBody>
          <a:bodyPr>
            <a:normAutofit fontScale="70000" lnSpcReduction="20000"/>
          </a:bodyPr>
          <a:lstStyle/>
          <a:p>
            <a:pPr>
              <a:lnSpc>
                <a:spcPct val="170000"/>
              </a:lnSpc>
            </a:pPr>
            <a:r>
              <a:rPr lang="en-US" altLang="zh-CN" b="1" dirty="0">
                <a:solidFill>
                  <a:srgbClr val="C00000"/>
                </a:solidFill>
                <a:latin typeface="+mn-ea"/>
              </a:rPr>
              <a:t>1.</a:t>
            </a:r>
            <a:r>
              <a:rPr lang="zh-CN" altLang="zh-CN" b="1" dirty="0">
                <a:solidFill>
                  <a:srgbClr val="C00000"/>
                </a:solidFill>
                <a:latin typeface="+mn-ea"/>
              </a:rPr>
              <a:t>背景：</a:t>
            </a:r>
          </a:p>
          <a:p>
            <a:pPr>
              <a:lnSpc>
                <a:spcPct val="170000"/>
              </a:lnSpc>
            </a:pPr>
            <a:r>
              <a:rPr lang="en-US" altLang="zh-CN" b="1" dirty="0"/>
              <a:t>2017</a:t>
            </a:r>
            <a:r>
              <a:rPr lang="zh-CN" altLang="zh-CN" b="1" dirty="0"/>
              <a:t>年</a:t>
            </a:r>
            <a:r>
              <a:rPr lang="en-US" altLang="zh-CN" b="1" dirty="0"/>
              <a:t>9</a:t>
            </a:r>
            <a:r>
              <a:rPr lang="zh-CN" altLang="zh-CN" b="1" dirty="0"/>
              <a:t>月</a:t>
            </a:r>
            <a:r>
              <a:rPr lang="en-US" altLang="zh-CN" b="1" dirty="0"/>
              <a:t>25</a:t>
            </a:r>
            <a:r>
              <a:rPr lang="zh-CN" altLang="zh-CN" b="1" dirty="0"/>
              <a:t>日，著名植物学家、复旦大学研究生院院长、西藏大学教授钟扬在去内蒙古城川民族干部学院为民族地区干部讲课的出差途中遭遇车祸，不幸逝世，年仅</a:t>
            </a:r>
            <a:r>
              <a:rPr lang="en-US" altLang="zh-CN" b="1" dirty="0"/>
              <a:t>53</a:t>
            </a:r>
            <a:r>
              <a:rPr lang="zh-CN" altLang="zh-CN" b="1" dirty="0"/>
              <a:t>岁。钟扬不幸离世的消息令学界深感悲痛，许多学者和记者纷纷以各种形式撰文纪念这位良师益友。本文就是中国青年报记者撰写的一篇报道。</a:t>
            </a:r>
            <a:r>
              <a:rPr lang="zh-CN" altLang="zh-CN" b="1" dirty="0">
                <a:latin typeface="+mn-ea"/>
              </a:rPr>
              <a:t> </a:t>
            </a:r>
          </a:p>
          <a:p>
            <a:endParaRPr lang="zh-CN" altLang="en-US" dirty="0"/>
          </a:p>
        </p:txBody>
      </p:sp>
    </p:spTree>
    <p:extLst>
      <p:ext uri="{BB962C8B-B14F-4D97-AF65-F5344CB8AC3E}">
        <p14:creationId xmlns:p14="http://schemas.microsoft.com/office/powerpoint/2010/main" val="15744195"/>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out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outHorizont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id="{55367499-5FF0-4B9B-8847-9B5268AE7A44}"/>
              </a:ext>
            </a:extLst>
          </p:cNvPr>
          <p:cNvSpPr>
            <a:spLocks noGrp="1"/>
          </p:cNvSpPr>
          <p:nvPr>
            <p:ph idx="1"/>
          </p:nvPr>
        </p:nvSpPr>
        <p:spPr>
          <a:xfrm>
            <a:off x="461639" y="1228411"/>
            <a:ext cx="10919534" cy="4222478"/>
          </a:xfrm>
        </p:spPr>
        <p:txBody>
          <a:bodyPr>
            <a:normAutofit fontScale="77500" lnSpcReduction="20000"/>
          </a:bodyPr>
          <a:lstStyle/>
          <a:p>
            <a:pPr>
              <a:lnSpc>
                <a:spcPct val="160000"/>
              </a:lnSpc>
            </a:pPr>
            <a:r>
              <a:rPr lang="en-US" altLang="zh-CN" b="1" dirty="0">
                <a:solidFill>
                  <a:srgbClr val="C00000"/>
                </a:solidFill>
                <a:latin typeface="+mn-ea"/>
              </a:rPr>
              <a:t>2.</a:t>
            </a:r>
            <a:r>
              <a:rPr lang="zh-CN" altLang="zh-CN" b="1" dirty="0">
                <a:solidFill>
                  <a:srgbClr val="C00000"/>
                </a:solidFill>
                <a:latin typeface="+mn-ea"/>
              </a:rPr>
              <a:t>解</a:t>
            </a:r>
            <a:r>
              <a:rPr lang="en-US" altLang="zh-CN" b="1" dirty="0">
                <a:solidFill>
                  <a:srgbClr val="C00000"/>
                </a:solidFill>
                <a:latin typeface="+mn-ea"/>
              </a:rPr>
              <a:t> </a:t>
            </a:r>
            <a:r>
              <a:rPr lang="zh-CN" altLang="zh-CN" b="1" dirty="0">
                <a:solidFill>
                  <a:srgbClr val="C00000"/>
                </a:solidFill>
                <a:latin typeface="+mn-ea"/>
              </a:rPr>
              <a:t>题</a:t>
            </a:r>
            <a:endParaRPr lang="en-US" altLang="zh-CN" b="1" dirty="0">
              <a:solidFill>
                <a:srgbClr val="C00000"/>
              </a:solidFill>
              <a:latin typeface="+mn-ea"/>
            </a:endParaRPr>
          </a:p>
          <a:p>
            <a:pPr>
              <a:lnSpc>
                <a:spcPct val="160000"/>
              </a:lnSpc>
            </a:pPr>
            <a:r>
              <a:rPr lang="zh-CN" altLang="zh-CN" b="1" dirty="0"/>
              <a:t>“探界者”有多重含义：</a:t>
            </a:r>
            <a:endParaRPr lang="en-US" altLang="zh-CN" b="1" dirty="0"/>
          </a:p>
          <a:p>
            <a:pPr>
              <a:lnSpc>
                <a:spcPct val="160000"/>
              </a:lnSpc>
            </a:pPr>
            <a:r>
              <a:rPr lang="zh-CN" altLang="zh-CN" b="1" dirty="0"/>
              <a:t>（</a:t>
            </a:r>
            <a:r>
              <a:rPr lang="en-US" altLang="zh-CN" b="1" dirty="0"/>
              <a:t>1</a:t>
            </a:r>
            <a:r>
              <a:rPr lang="zh-CN" altLang="zh-CN" b="1" dirty="0"/>
              <a:t>）探学习工作之界，（</a:t>
            </a:r>
            <a:r>
              <a:rPr lang="en-US" altLang="zh-CN" b="1" dirty="0"/>
              <a:t>2</a:t>
            </a:r>
            <a:r>
              <a:rPr lang="zh-CN" altLang="zh-CN" b="1" dirty="0"/>
              <a:t>）探植物学之界，（</a:t>
            </a:r>
            <a:r>
              <a:rPr lang="en-US" altLang="zh-CN" b="1" dirty="0"/>
              <a:t>3</a:t>
            </a:r>
            <a:r>
              <a:rPr lang="zh-CN" altLang="zh-CN" b="1" dirty="0"/>
              <a:t>）探科普之界，（</a:t>
            </a:r>
            <a:r>
              <a:rPr lang="en-US" altLang="zh-CN" b="1" dirty="0"/>
              <a:t>4</a:t>
            </a:r>
            <a:r>
              <a:rPr lang="zh-CN" altLang="zh-CN" b="1" dirty="0"/>
              <a:t>）探教书育人之界，（</a:t>
            </a:r>
            <a:r>
              <a:rPr lang="en-US" altLang="zh-CN" b="1" dirty="0"/>
              <a:t>5</a:t>
            </a:r>
            <a:r>
              <a:rPr lang="zh-CN" altLang="zh-CN" b="1" dirty="0"/>
              <a:t>）探生命之界。这些充分体现了鈡扬把工作做到极致的工匠精神。</a:t>
            </a:r>
          </a:p>
          <a:p>
            <a:endParaRPr lang="zh-CN" altLang="en-US" dirty="0"/>
          </a:p>
        </p:txBody>
      </p:sp>
    </p:spTree>
    <p:extLst>
      <p:ext uri="{BB962C8B-B14F-4D97-AF65-F5344CB8AC3E}">
        <p14:creationId xmlns:p14="http://schemas.microsoft.com/office/powerpoint/2010/main" val="401081123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horizont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DB5CC752-3517-496B-A99A-329903809327}"/>
              </a:ext>
            </a:extLst>
          </p:cNvPr>
          <p:cNvSpPr>
            <a:spLocks noGrp="1"/>
          </p:cNvSpPr>
          <p:nvPr>
            <p:ph type="title"/>
          </p:nvPr>
        </p:nvSpPr>
        <p:spPr>
          <a:xfrm>
            <a:off x="609600" y="486697"/>
            <a:ext cx="10972800" cy="930940"/>
          </a:xfrm>
        </p:spPr>
        <p:txBody>
          <a:bodyPr>
            <a:normAutofit fontScale="90000"/>
          </a:bodyPr>
          <a:lstStyle/>
          <a:p>
            <a:r>
              <a:rPr lang="zh-CN" altLang="zh-CN" b="1" dirty="0">
                <a:solidFill>
                  <a:srgbClr val="FF0000"/>
                </a:solidFill>
              </a:rPr>
              <a:t>内</a:t>
            </a:r>
            <a:r>
              <a:rPr lang="en-US" altLang="zh-CN" b="1" dirty="0">
                <a:solidFill>
                  <a:srgbClr val="FF0000"/>
                </a:solidFill>
              </a:rPr>
              <a:t> </a:t>
            </a:r>
            <a:r>
              <a:rPr lang="zh-CN" altLang="zh-CN" b="1" dirty="0">
                <a:solidFill>
                  <a:srgbClr val="FF0000"/>
                </a:solidFill>
              </a:rPr>
              <a:t>容</a:t>
            </a:r>
            <a:r>
              <a:rPr lang="en-US" altLang="zh-CN" b="1" dirty="0">
                <a:solidFill>
                  <a:srgbClr val="FF0000"/>
                </a:solidFill>
              </a:rPr>
              <a:t> </a:t>
            </a:r>
            <a:r>
              <a:rPr lang="zh-CN" altLang="zh-CN" b="1" dirty="0">
                <a:solidFill>
                  <a:srgbClr val="FF0000"/>
                </a:solidFill>
              </a:rPr>
              <a:t>研</a:t>
            </a:r>
            <a:r>
              <a:rPr lang="en-US" altLang="zh-CN" b="1" dirty="0">
                <a:solidFill>
                  <a:srgbClr val="FF0000"/>
                </a:solidFill>
              </a:rPr>
              <a:t> </a:t>
            </a:r>
            <a:r>
              <a:rPr lang="zh-CN" altLang="zh-CN" b="1" dirty="0">
                <a:solidFill>
                  <a:srgbClr val="FF0000"/>
                </a:solidFill>
              </a:rPr>
              <a:t>读</a:t>
            </a:r>
            <a:endParaRPr lang="zh-CN" altLang="en-US" dirty="0">
              <a:solidFill>
                <a:srgbClr val="FF0000"/>
              </a:solidFill>
            </a:endParaRPr>
          </a:p>
        </p:txBody>
      </p:sp>
      <p:sp>
        <p:nvSpPr>
          <p:cNvPr id="6" name="内容占位符 5">
            <a:extLst>
              <a:ext uri="{FF2B5EF4-FFF2-40B4-BE49-F238E27FC236}">
                <a16:creationId xmlns:a16="http://schemas.microsoft.com/office/drawing/2014/main" id="{55367499-5FF0-4B9B-8847-9B5268AE7A44}"/>
              </a:ext>
            </a:extLst>
          </p:cNvPr>
          <p:cNvSpPr>
            <a:spLocks noGrp="1"/>
          </p:cNvSpPr>
          <p:nvPr>
            <p:ph idx="1"/>
          </p:nvPr>
        </p:nvSpPr>
        <p:spPr>
          <a:xfrm>
            <a:off x="250723" y="1417637"/>
            <a:ext cx="11754463" cy="5440364"/>
          </a:xfrm>
        </p:spPr>
        <p:txBody>
          <a:bodyPr>
            <a:normAutofit fontScale="70000" lnSpcReduction="20000"/>
          </a:bodyPr>
          <a:lstStyle/>
          <a:p>
            <a:pPr>
              <a:lnSpc>
                <a:spcPct val="160000"/>
              </a:lnSpc>
            </a:pPr>
            <a:r>
              <a:rPr lang="zh-CN" altLang="zh-CN" b="1" dirty="0">
                <a:solidFill>
                  <a:srgbClr val="C00000"/>
                </a:solidFill>
                <a:latin typeface="+mn-ea"/>
              </a:rPr>
              <a:t>（一）理清层次：</a:t>
            </a:r>
          </a:p>
          <a:p>
            <a:pPr>
              <a:lnSpc>
                <a:spcPct val="160000"/>
              </a:lnSpc>
            </a:pPr>
            <a:r>
              <a:rPr lang="en-US" altLang="zh-CN" b="1" dirty="0">
                <a:solidFill>
                  <a:srgbClr val="1233AE"/>
                </a:solidFill>
              </a:rPr>
              <a:t>1. </a:t>
            </a:r>
            <a:r>
              <a:rPr lang="zh-CN" altLang="zh-CN" b="1" dirty="0">
                <a:solidFill>
                  <a:srgbClr val="1233AE"/>
                </a:solidFill>
              </a:rPr>
              <a:t>思考，本文共分了六个部分，每一部分写了什么内容？试概述每部分的内容。</a:t>
            </a:r>
          </a:p>
          <a:p>
            <a:pPr>
              <a:lnSpc>
                <a:spcPct val="160000"/>
              </a:lnSpc>
            </a:pPr>
            <a:r>
              <a:rPr lang="zh-CN" altLang="zh-CN" b="1" dirty="0">
                <a:solidFill>
                  <a:srgbClr val="FF0000"/>
                </a:solidFill>
              </a:rPr>
              <a:t>明确：</a:t>
            </a:r>
          </a:p>
          <a:p>
            <a:pPr>
              <a:lnSpc>
                <a:spcPct val="160000"/>
              </a:lnSpc>
            </a:pPr>
            <a:r>
              <a:rPr lang="zh-CN" altLang="zh-CN" b="1" dirty="0">
                <a:solidFill>
                  <a:srgbClr val="00B050"/>
                </a:solidFill>
              </a:rPr>
              <a:t>（</a:t>
            </a:r>
            <a:r>
              <a:rPr lang="en-US" altLang="zh-CN" b="1" dirty="0">
                <a:solidFill>
                  <a:srgbClr val="00B050"/>
                </a:solidFill>
              </a:rPr>
              <a:t>1</a:t>
            </a:r>
            <a:r>
              <a:rPr lang="zh-CN" altLang="zh-CN" b="1" dirty="0">
                <a:solidFill>
                  <a:srgbClr val="00B050"/>
                </a:solidFill>
              </a:rPr>
              <a:t>）开头部分：</a:t>
            </a:r>
          </a:p>
          <a:p>
            <a:pPr>
              <a:lnSpc>
                <a:spcPct val="160000"/>
              </a:lnSpc>
            </a:pPr>
            <a:r>
              <a:rPr lang="zh-CN" altLang="zh-CN" b="1" dirty="0"/>
              <a:t>开头用拟南芥引出钟扬的作用：结构上，从与人物一生主要贡献相关的植物入手，引出主人公；内容上，切合人物身份和性格特点；主题上，用拟南芥象征并赞扬钟扬的普通、质朴、顽强。</a:t>
            </a:r>
          </a:p>
        </p:txBody>
      </p:sp>
    </p:spTree>
    <p:extLst>
      <p:ext uri="{BB962C8B-B14F-4D97-AF65-F5344CB8AC3E}">
        <p14:creationId xmlns:p14="http://schemas.microsoft.com/office/powerpoint/2010/main" val="1146788219"/>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wipe(left)">
                                      <p:cBhvr>
                                        <p:cTn id="14" dur="500"/>
                                        <p:tgtEl>
                                          <p:spTgt spid="6">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wipe(left)">
                                      <p:cBhvr>
                                        <p:cTn id="19" dur="500"/>
                                        <p:tgtEl>
                                          <p:spTgt spid="6">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6">
                                            <p:txEl>
                                              <p:pRg st="3" end="3"/>
                                            </p:txEl>
                                          </p:spTgt>
                                        </p:tgtEl>
                                        <p:attrNameLst>
                                          <p:attrName>style.visibility</p:attrName>
                                        </p:attrNameLst>
                                      </p:cBhvr>
                                      <p:to>
                                        <p:strVal val="visible"/>
                                      </p:to>
                                    </p:set>
                                    <p:animEffect transition="in" filter="wipe(left)">
                                      <p:cBhvr>
                                        <p:cTn id="24" dur="500"/>
                                        <p:tgtEl>
                                          <p:spTgt spid="6">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animEffect transition="in" filter="wipe(left)">
                                      <p:cBhvr>
                                        <p:cTn id="29"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383459" y="707924"/>
            <a:ext cx="10864550" cy="4725210"/>
          </a:xfrm>
        </p:spPr>
        <p:txBody>
          <a:bodyPr>
            <a:normAutofit fontScale="77500" lnSpcReduction="20000"/>
          </a:bodyPr>
          <a:lstStyle/>
          <a:p>
            <a:pPr>
              <a:lnSpc>
                <a:spcPct val="160000"/>
              </a:lnSpc>
            </a:pPr>
            <a:r>
              <a:rPr lang="zh-CN" altLang="zh-CN" sz="3400" b="1" dirty="0">
                <a:solidFill>
                  <a:srgbClr val="00B050"/>
                </a:solidFill>
              </a:rPr>
              <a:t>（</a:t>
            </a:r>
            <a:r>
              <a:rPr lang="en-US" altLang="zh-CN" sz="3400" b="1" dirty="0">
                <a:solidFill>
                  <a:srgbClr val="00B050"/>
                </a:solidFill>
              </a:rPr>
              <a:t>2</a:t>
            </a:r>
            <a:r>
              <a:rPr lang="zh-CN" altLang="zh-CN" sz="3400" b="1" dirty="0">
                <a:solidFill>
                  <a:srgbClr val="00B050"/>
                </a:solidFill>
              </a:rPr>
              <a:t>）“英雄”少年</a:t>
            </a:r>
          </a:p>
          <a:p>
            <a:pPr>
              <a:lnSpc>
                <a:spcPct val="160000"/>
              </a:lnSpc>
            </a:pPr>
            <a:r>
              <a:rPr lang="zh-CN" altLang="zh-CN" sz="3400" b="1" dirty="0"/>
              <a:t>写了钟扬考入中科大，进入中科院工作，</a:t>
            </a:r>
            <a:r>
              <a:rPr lang="en-US" altLang="zh-CN" sz="3400" b="1" dirty="0"/>
              <a:t>“</a:t>
            </a:r>
            <a:r>
              <a:rPr lang="zh-CN" altLang="zh-CN" sz="3400" b="1" dirty="0"/>
              <a:t>胁迫</a:t>
            </a:r>
            <a:r>
              <a:rPr lang="en-US" altLang="zh-CN" sz="3400" b="1" dirty="0"/>
              <a:t>”</a:t>
            </a:r>
            <a:r>
              <a:rPr lang="zh-CN" altLang="zh-CN" sz="3400" b="1" dirty="0"/>
              <a:t>妻子结婚。</a:t>
            </a:r>
          </a:p>
          <a:p>
            <a:pPr>
              <a:lnSpc>
                <a:spcPct val="160000"/>
              </a:lnSpc>
            </a:pPr>
            <a:r>
              <a:rPr lang="zh-CN" altLang="zh-CN" sz="3400" b="1" dirty="0"/>
              <a:t>“开始了他不安分的人生”：贬词褒用，点明他不安于现状，勇于开拓进取，也照应作者给予他的“探索者”的评价。对母亲、妻子的回忆从侧面烘托钟扬勤奋好学、勇于进取的特点。穿插钟扬与妻子的婚事的描写使人物形象真实的立在读者面前，也突出了人物的雷厉风行的性格特点，又照应上文“不安分的人生”。</a:t>
            </a:r>
          </a:p>
          <a:p>
            <a:pPr>
              <a:lnSpc>
                <a:spcPct val="170000"/>
              </a:lnSpc>
            </a:pPr>
            <a:endParaRPr lang="zh-CN" altLang="zh-CN" b="1" dirty="0">
              <a:latin typeface="+mn-ea"/>
            </a:endParaRPr>
          </a:p>
        </p:txBody>
      </p:sp>
    </p:spTree>
    <p:extLst>
      <p:ext uri="{BB962C8B-B14F-4D97-AF65-F5344CB8AC3E}">
        <p14:creationId xmlns:p14="http://schemas.microsoft.com/office/powerpoint/2010/main" val="1061593335"/>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383458" y="707924"/>
            <a:ext cx="11385755" cy="5530644"/>
          </a:xfrm>
        </p:spPr>
        <p:txBody>
          <a:bodyPr>
            <a:normAutofit/>
          </a:bodyPr>
          <a:lstStyle/>
          <a:p>
            <a:pPr>
              <a:lnSpc>
                <a:spcPct val="160000"/>
              </a:lnSpc>
            </a:pPr>
            <a:endParaRPr lang="zh-CN" altLang="zh-CN" b="1" dirty="0"/>
          </a:p>
          <a:p>
            <a:pPr>
              <a:lnSpc>
                <a:spcPct val="170000"/>
              </a:lnSpc>
            </a:pPr>
            <a:endParaRPr lang="zh-CN" altLang="zh-CN" b="1" dirty="0">
              <a:latin typeface="+mn-ea"/>
            </a:endParaRPr>
          </a:p>
        </p:txBody>
      </p:sp>
      <p:sp>
        <p:nvSpPr>
          <p:cNvPr id="2" name="矩形 1">
            <a:extLst>
              <a:ext uri="{FF2B5EF4-FFF2-40B4-BE49-F238E27FC236}">
                <a16:creationId xmlns:a16="http://schemas.microsoft.com/office/drawing/2014/main" id="{E4C04762-D53B-4AC6-B414-8FBBFDE77B6E}"/>
              </a:ext>
            </a:extLst>
          </p:cNvPr>
          <p:cNvSpPr/>
          <p:nvPr/>
        </p:nvSpPr>
        <p:spPr>
          <a:xfrm>
            <a:off x="184354" y="707924"/>
            <a:ext cx="11783961" cy="4461799"/>
          </a:xfrm>
          <a:prstGeom prst="rect">
            <a:avLst/>
          </a:prstGeom>
        </p:spPr>
        <p:txBody>
          <a:bodyPr wrap="square">
            <a:spAutoFit/>
          </a:bodyPr>
          <a:lstStyle/>
          <a:p>
            <a:pPr indent="266700" algn="just">
              <a:lnSpc>
                <a:spcPct val="150000"/>
              </a:lnSpc>
              <a:spcAft>
                <a:spcPts val="0"/>
              </a:spcAft>
            </a:pPr>
            <a:r>
              <a:rPr lang="zh-CN" altLang="zh-CN" sz="2400" b="1" kern="100" dirty="0">
                <a:solidFill>
                  <a:srgbClr val="00B050"/>
                </a:solidFill>
                <a:latin typeface="等线" panose="02010600030101010101" pitchFamily="2" charset="-122"/>
                <a:cs typeface="Times New Roman" panose="02020603050405020304" pitchFamily="18" charset="0"/>
              </a:rPr>
              <a:t>（</a:t>
            </a:r>
            <a:r>
              <a:rPr lang="en-US" altLang="zh-CN" sz="2400" b="1" kern="100" dirty="0">
                <a:solidFill>
                  <a:srgbClr val="00B050"/>
                </a:solidFill>
                <a:latin typeface="等线" panose="02010600030101010101" pitchFamily="2" charset="-122"/>
                <a:ea typeface="等线" panose="02010600030101010101" pitchFamily="2" charset="-122"/>
                <a:cs typeface="Times New Roman" panose="02020603050405020304" pitchFamily="18" charset="0"/>
              </a:rPr>
              <a:t>3</a:t>
            </a:r>
            <a:r>
              <a:rPr lang="zh-CN" altLang="zh-CN" sz="2400" b="1" kern="100" dirty="0">
                <a:solidFill>
                  <a:srgbClr val="00B050"/>
                </a:solidFill>
                <a:latin typeface="等线" panose="02010600030101010101" pitchFamily="2" charset="-122"/>
                <a:cs typeface="Times New Roman" panose="02020603050405020304" pitchFamily="18" charset="0"/>
              </a:rPr>
              <a:t>）种子达人：</a:t>
            </a:r>
            <a:endParaRPr lang="en-US" altLang="zh-CN" sz="2400" b="1" kern="100" dirty="0">
              <a:solidFill>
                <a:srgbClr val="00B050"/>
              </a:solidFill>
              <a:latin typeface="等线" panose="02010600030101010101" pitchFamily="2" charset="-122"/>
              <a:cs typeface="Times New Roman" panose="02020603050405020304" pitchFamily="18" charset="0"/>
            </a:endParaRPr>
          </a:p>
          <a:p>
            <a:pPr indent="266700" algn="just">
              <a:lnSpc>
                <a:spcPct val="150000"/>
              </a:lnSpc>
              <a:spcAft>
                <a:spcPts val="0"/>
              </a:spcAft>
            </a:pPr>
            <a:r>
              <a:rPr lang="zh-CN" altLang="zh-CN" sz="2400" b="1" kern="100" dirty="0">
                <a:latin typeface="等线" panose="02010600030101010101" pitchFamily="2" charset="-122"/>
                <a:cs typeface="Times New Roman" panose="02020603050405020304" pitchFamily="18" charset="0"/>
              </a:rPr>
              <a:t>写了钟扬</a:t>
            </a:r>
            <a:r>
              <a:rPr lang="zh-CN" altLang="zh-CN" sz="2400" b="1" kern="100" dirty="0">
                <a:latin typeface="Times New Roman" panose="02020603050405020304" pitchFamily="18" charset="0"/>
                <a:cs typeface="Times New Roman" panose="02020603050405020304" pitchFamily="18" charset="0"/>
              </a:rPr>
              <a:t>不讲究住房，致力于采集种子。</a:t>
            </a:r>
            <a:endParaRPr lang="zh-CN" altLang="zh-CN" sz="2400" b="1" kern="100" dirty="0">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spcAft>
                <a:spcPts val="0"/>
              </a:spcAft>
            </a:pPr>
            <a:r>
              <a:rPr lang="zh-CN" altLang="zh-CN" sz="2400" b="1" kern="100" dirty="0">
                <a:latin typeface="等线" panose="02010600030101010101" pitchFamily="2" charset="-122"/>
                <a:cs typeface="Times New Roman" panose="02020603050405020304" pitchFamily="18" charset="0"/>
              </a:rPr>
              <a:t>对生活品质的“不讲究”与对工作的“不将就”形成鲜明对比，凸显其任劳任怨、无私奉献。“作为一个植物学家……”一段的语言描写，既表现出他的工作热情，又展示出他性格的幽默风趣的一面，人物形象更加鲜明。“惊险和惊喜并存”：惊险，指工作环境，随时都会有生命危险；惊喜，指工作有收获，能采集到珍贵的种子样本。采集到世界上生长在海拔最高处的种子植物（鼠曲雪兔子）的典型事例，表现了他为我国的科研事业而不畏艰辛、不懈努力。</a:t>
            </a:r>
            <a:endParaRPr lang="zh-CN" altLang="zh-CN" sz="2400" b="1" kern="100" dirty="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46370228"/>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down)">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383458" y="707924"/>
            <a:ext cx="11385755" cy="5530644"/>
          </a:xfrm>
        </p:spPr>
        <p:txBody>
          <a:bodyPr>
            <a:normAutofit/>
          </a:bodyPr>
          <a:lstStyle/>
          <a:p>
            <a:pPr>
              <a:lnSpc>
                <a:spcPct val="160000"/>
              </a:lnSpc>
            </a:pPr>
            <a:endParaRPr lang="zh-CN" altLang="zh-CN" b="1" dirty="0"/>
          </a:p>
          <a:p>
            <a:pPr>
              <a:lnSpc>
                <a:spcPct val="170000"/>
              </a:lnSpc>
            </a:pPr>
            <a:endParaRPr lang="zh-CN" altLang="zh-CN" b="1" dirty="0">
              <a:latin typeface="+mn-ea"/>
            </a:endParaRPr>
          </a:p>
        </p:txBody>
      </p:sp>
      <p:sp>
        <p:nvSpPr>
          <p:cNvPr id="2" name="矩形 1">
            <a:extLst>
              <a:ext uri="{FF2B5EF4-FFF2-40B4-BE49-F238E27FC236}">
                <a16:creationId xmlns:a16="http://schemas.microsoft.com/office/drawing/2014/main" id="{F6EBB1E5-3264-4C34-A2C2-EF5BEC4B6743}"/>
              </a:ext>
            </a:extLst>
          </p:cNvPr>
          <p:cNvSpPr/>
          <p:nvPr/>
        </p:nvSpPr>
        <p:spPr>
          <a:xfrm>
            <a:off x="108155" y="619435"/>
            <a:ext cx="11858944" cy="5015797"/>
          </a:xfrm>
          <a:prstGeom prst="rect">
            <a:avLst/>
          </a:prstGeom>
        </p:spPr>
        <p:txBody>
          <a:bodyPr wrap="square">
            <a:spAutoFit/>
          </a:bodyPr>
          <a:lstStyle/>
          <a:p>
            <a:pPr indent="266700" algn="just">
              <a:lnSpc>
                <a:spcPct val="150000"/>
              </a:lnSpc>
              <a:spcAft>
                <a:spcPts val="0"/>
              </a:spcAft>
            </a:pPr>
            <a:r>
              <a:rPr lang="zh-CN" altLang="zh-CN" sz="2400" b="1" kern="100" dirty="0">
                <a:solidFill>
                  <a:srgbClr val="00B050"/>
                </a:solidFill>
                <a:latin typeface="等线" panose="02010600030101010101" pitchFamily="2" charset="-122"/>
                <a:cs typeface="Times New Roman" panose="02020603050405020304" pitchFamily="18" charset="0"/>
              </a:rPr>
              <a:t>（</a:t>
            </a:r>
            <a:r>
              <a:rPr lang="en-US" altLang="zh-CN" sz="2400" b="1" kern="100" dirty="0">
                <a:solidFill>
                  <a:srgbClr val="00B050"/>
                </a:solidFill>
                <a:latin typeface="等线" panose="02010600030101010101" pitchFamily="2" charset="-122"/>
                <a:ea typeface="等线" panose="02010600030101010101" pitchFamily="2" charset="-122"/>
                <a:cs typeface="Times New Roman" panose="02020603050405020304" pitchFamily="18" charset="0"/>
              </a:rPr>
              <a:t>4</a:t>
            </a:r>
            <a:r>
              <a:rPr lang="zh-CN" altLang="zh-CN" sz="2400" b="1" kern="100" dirty="0">
                <a:solidFill>
                  <a:srgbClr val="00B050"/>
                </a:solidFill>
                <a:latin typeface="等线" panose="02010600030101010101" pitchFamily="2" charset="-122"/>
                <a:cs typeface="Times New Roman" panose="02020603050405020304" pitchFamily="18" charset="0"/>
              </a:rPr>
              <a:t>）科学队长：</a:t>
            </a:r>
            <a:endParaRPr lang="en-US" altLang="zh-CN" sz="2400" b="1" kern="100" dirty="0">
              <a:solidFill>
                <a:srgbClr val="00B050"/>
              </a:solidFill>
              <a:latin typeface="等线" panose="02010600030101010101" pitchFamily="2" charset="-122"/>
              <a:cs typeface="Times New Roman" panose="02020603050405020304" pitchFamily="18" charset="0"/>
            </a:endParaRPr>
          </a:p>
          <a:p>
            <a:pPr indent="266700" algn="just">
              <a:lnSpc>
                <a:spcPct val="150000"/>
              </a:lnSpc>
              <a:spcAft>
                <a:spcPts val="0"/>
              </a:spcAft>
            </a:pPr>
            <a:r>
              <a:rPr lang="zh-CN" altLang="zh-CN" sz="2400" b="1" kern="100" dirty="0">
                <a:solidFill>
                  <a:srgbClr val="000000"/>
                </a:solidFill>
                <a:latin typeface="等线" panose="02010600030101010101" pitchFamily="2" charset="-122"/>
                <a:cs typeface="Times New Roman" panose="02020603050405020304" pitchFamily="18" charset="0"/>
              </a:rPr>
              <a:t>写了钟扬</a:t>
            </a:r>
            <a:r>
              <a:rPr lang="zh-CN" altLang="zh-CN" sz="2400" b="1" kern="100" dirty="0">
                <a:latin typeface="Times New Roman" panose="02020603050405020304" pitchFamily="18" charset="0"/>
                <a:cs typeface="Times New Roman" panose="02020603050405020304" pitchFamily="18" charset="0"/>
              </a:rPr>
              <a:t>热爱科普。</a:t>
            </a:r>
            <a:endParaRPr lang="zh-CN" altLang="zh-CN" sz="2400" b="1" kern="100" dirty="0">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spcAft>
                <a:spcPts val="0"/>
              </a:spcAft>
            </a:pPr>
            <a:r>
              <a:rPr lang="zh-CN" altLang="zh-CN" sz="2400" b="1" kern="100" dirty="0">
                <a:solidFill>
                  <a:srgbClr val="000000"/>
                </a:solidFill>
                <a:latin typeface="等线" panose="02010600030101010101" pitchFamily="2" charset="-122"/>
                <a:cs typeface="Times New Roman" panose="02020603050405020304" pitchFamily="18" charset="0"/>
              </a:rPr>
              <a:t>一开头直接引用钟扬的语言“生命诞生以来……”，表现了他的专业素养和敬业精神，而且语言与他的身份相符合，科学而严谨。钟扬对建自博馆付出了很大的努力，文章引用设计部主任的话，从侧面表现了钟扬对自然科学普及所做的贡献，体现了他的责任与担当。跟上海科技馆合作，有很多身份，都体现出对科普工作的火一样的热情，突出他对科普事业的热爱。从上海实验学校一位学生的介绍中可以看出，钟扬在科普工作中什么都干，什么都做得令人肃然起敬，并归结到钟扬的育人上，从侧面突出他的工作上的热情和才华以及对人的影响。</a:t>
            </a:r>
            <a:endParaRPr lang="zh-CN" altLang="zh-CN" sz="2400" b="1" kern="100" dirty="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22121129"/>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circle(in)">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circle(in)">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383458" y="707924"/>
            <a:ext cx="11385755" cy="5530644"/>
          </a:xfrm>
        </p:spPr>
        <p:txBody>
          <a:bodyPr>
            <a:normAutofit/>
          </a:bodyPr>
          <a:lstStyle/>
          <a:p>
            <a:pPr>
              <a:lnSpc>
                <a:spcPct val="160000"/>
              </a:lnSpc>
            </a:pPr>
            <a:endParaRPr lang="zh-CN" altLang="zh-CN" b="1" dirty="0"/>
          </a:p>
          <a:p>
            <a:pPr>
              <a:lnSpc>
                <a:spcPct val="170000"/>
              </a:lnSpc>
            </a:pPr>
            <a:endParaRPr lang="zh-CN" altLang="zh-CN" b="1" dirty="0">
              <a:latin typeface="+mn-ea"/>
            </a:endParaRPr>
          </a:p>
        </p:txBody>
      </p:sp>
      <p:sp>
        <p:nvSpPr>
          <p:cNvPr id="4" name="矩形 3">
            <a:extLst>
              <a:ext uri="{FF2B5EF4-FFF2-40B4-BE49-F238E27FC236}">
                <a16:creationId xmlns:a16="http://schemas.microsoft.com/office/drawing/2014/main" id="{283CAFAC-3E9E-402F-A8FF-C51433FFD9F4}"/>
              </a:ext>
            </a:extLst>
          </p:cNvPr>
          <p:cNvSpPr/>
          <p:nvPr/>
        </p:nvSpPr>
        <p:spPr>
          <a:xfrm>
            <a:off x="540823" y="894640"/>
            <a:ext cx="10760452" cy="4437753"/>
          </a:xfrm>
          <a:prstGeom prst="rect">
            <a:avLst/>
          </a:prstGeom>
        </p:spPr>
        <p:txBody>
          <a:bodyPr wrap="square">
            <a:spAutoFit/>
          </a:bodyPr>
          <a:lstStyle/>
          <a:p>
            <a:pPr indent="266700" algn="just">
              <a:lnSpc>
                <a:spcPct val="150000"/>
              </a:lnSpc>
              <a:spcAft>
                <a:spcPts val="0"/>
              </a:spcAft>
            </a:pPr>
            <a:r>
              <a:rPr lang="zh-CN" altLang="zh-CN" sz="2400" b="1" kern="100" dirty="0">
                <a:solidFill>
                  <a:srgbClr val="00B050"/>
                </a:solidFill>
                <a:latin typeface="+mj-ea"/>
                <a:ea typeface="+mj-ea"/>
                <a:cs typeface="Times New Roman" panose="02020603050405020304" pitchFamily="18" charset="0"/>
              </a:rPr>
              <a:t>（</a:t>
            </a:r>
            <a:r>
              <a:rPr lang="en-US" altLang="zh-CN" sz="2400" b="1" kern="100" dirty="0">
                <a:solidFill>
                  <a:srgbClr val="00B050"/>
                </a:solidFill>
                <a:latin typeface="+mj-ea"/>
                <a:ea typeface="+mj-ea"/>
                <a:cs typeface="Times New Roman" panose="02020603050405020304" pitchFamily="18" charset="0"/>
              </a:rPr>
              <a:t>5</a:t>
            </a:r>
            <a:r>
              <a:rPr lang="zh-CN" altLang="zh-CN" sz="2400" b="1" kern="100" dirty="0">
                <a:solidFill>
                  <a:srgbClr val="00B050"/>
                </a:solidFill>
                <a:latin typeface="+mj-ea"/>
                <a:ea typeface="+mj-ea"/>
                <a:cs typeface="Times New Roman" panose="02020603050405020304" pitchFamily="18" charset="0"/>
              </a:rPr>
              <a:t>）“接盘”导师：</a:t>
            </a:r>
            <a:endParaRPr lang="en-US" altLang="zh-CN" sz="2400" b="1" kern="100" dirty="0">
              <a:solidFill>
                <a:srgbClr val="00B050"/>
              </a:solidFill>
              <a:latin typeface="+mj-ea"/>
              <a:ea typeface="+mj-ea"/>
              <a:cs typeface="Times New Roman" panose="02020603050405020304" pitchFamily="18" charset="0"/>
            </a:endParaRPr>
          </a:p>
          <a:p>
            <a:pPr indent="266700" algn="just">
              <a:lnSpc>
                <a:spcPct val="150000"/>
              </a:lnSpc>
              <a:spcAft>
                <a:spcPts val="0"/>
              </a:spcAft>
            </a:pPr>
            <a:r>
              <a:rPr lang="zh-CN" altLang="zh-CN" sz="2400" b="1" kern="100" dirty="0">
                <a:solidFill>
                  <a:srgbClr val="000000"/>
                </a:solidFill>
                <a:latin typeface="+mj-ea"/>
                <a:ea typeface="+mj-ea"/>
                <a:cs typeface="Times New Roman" panose="02020603050405020304" pitchFamily="18" charset="0"/>
              </a:rPr>
              <a:t>写了钟扬</a:t>
            </a:r>
            <a:r>
              <a:rPr lang="zh-CN" altLang="zh-CN" sz="2400" b="1" kern="100" dirty="0">
                <a:latin typeface="+mj-ea"/>
                <a:ea typeface="+mj-ea"/>
                <a:cs typeface="Times New Roman" panose="02020603050405020304" pitchFamily="18" charset="0"/>
              </a:rPr>
              <a:t>敢于接收转导师学生。</a:t>
            </a:r>
          </a:p>
          <a:p>
            <a:pPr indent="266700" algn="just">
              <a:lnSpc>
                <a:spcPct val="150000"/>
              </a:lnSpc>
              <a:spcAft>
                <a:spcPts val="0"/>
              </a:spcAft>
            </a:pPr>
            <a:r>
              <a:rPr lang="zh-CN" altLang="zh-CN" sz="2400" b="1" kern="100" dirty="0">
                <a:latin typeface="+mj-ea"/>
                <a:ea typeface="+mj-ea"/>
                <a:cs typeface="Times New Roman" panose="02020603050405020304" pitchFamily="18" charset="0"/>
              </a:rPr>
              <a:t>负责接收“转导师学生”，表明他的质朴、仁爱、责任心和担当精神。引用钟扬自己的语言“培养学生就像我们……”，把培养学生比喻为采集种子，表现对教育工作的强烈的责任感。博士生的回忆，表明钟扬对学生的关爱，不怕学生底子薄、基础差，努力帮助学生成长。钟扬的学生中，各方面的人才都有，而且“各显神通”，再次运用侧面烘托的手法，以学生的成功烘托钟扬教育的成功。</a:t>
            </a:r>
          </a:p>
        </p:txBody>
      </p:sp>
    </p:spTree>
    <p:extLst>
      <p:ext uri="{BB962C8B-B14F-4D97-AF65-F5344CB8AC3E}">
        <p14:creationId xmlns:p14="http://schemas.microsoft.com/office/powerpoint/2010/main" val="290835645"/>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ox(in)">
                                      <p:cBhvr>
                                        <p:cTn id="12" dur="750"/>
                                        <p:tgtEl>
                                          <p:spTgt spid="4">
                                            <p:txEl>
                                              <p:pRg st="1" end="1"/>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ox(in)">
                                      <p:cBhvr>
                                        <p:cTn id="15" dur="75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383458" y="707924"/>
            <a:ext cx="11385755" cy="5530644"/>
          </a:xfrm>
        </p:spPr>
        <p:txBody>
          <a:bodyPr>
            <a:normAutofit/>
          </a:bodyPr>
          <a:lstStyle/>
          <a:p>
            <a:pPr>
              <a:lnSpc>
                <a:spcPct val="160000"/>
              </a:lnSpc>
            </a:pPr>
            <a:endParaRPr lang="zh-CN" altLang="zh-CN" b="1" dirty="0"/>
          </a:p>
          <a:p>
            <a:pPr>
              <a:lnSpc>
                <a:spcPct val="170000"/>
              </a:lnSpc>
            </a:pPr>
            <a:endParaRPr lang="zh-CN" altLang="zh-CN" b="1" dirty="0">
              <a:latin typeface="+mn-ea"/>
            </a:endParaRPr>
          </a:p>
        </p:txBody>
      </p:sp>
      <p:sp>
        <p:nvSpPr>
          <p:cNvPr id="4" name="矩形 3">
            <a:extLst>
              <a:ext uri="{FF2B5EF4-FFF2-40B4-BE49-F238E27FC236}">
                <a16:creationId xmlns:a16="http://schemas.microsoft.com/office/drawing/2014/main" id="{283CAFAC-3E9E-402F-A8FF-C51433FFD9F4}"/>
              </a:ext>
            </a:extLst>
          </p:cNvPr>
          <p:cNvSpPr/>
          <p:nvPr/>
        </p:nvSpPr>
        <p:spPr>
          <a:xfrm>
            <a:off x="221226" y="669479"/>
            <a:ext cx="11547987" cy="5569089"/>
          </a:xfrm>
          <a:prstGeom prst="rect">
            <a:avLst/>
          </a:prstGeom>
        </p:spPr>
        <p:txBody>
          <a:bodyPr wrap="square">
            <a:spAutoFit/>
          </a:bodyPr>
          <a:lstStyle/>
          <a:p>
            <a:pPr>
              <a:lnSpc>
                <a:spcPct val="150000"/>
              </a:lnSpc>
            </a:pPr>
            <a:r>
              <a:rPr lang="zh-CN" altLang="zh-CN" sz="2400" b="1" dirty="0">
                <a:solidFill>
                  <a:srgbClr val="00B050"/>
                </a:solidFill>
              </a:rPr>
              <a:t>（</a:t>
            </a:r>
            <a:r>
              <a:rPr lang="en-US" altLang="zh-CN" sz="2400" b="1" dirty="0">
                <a:solidFill>
                  <a:srgbClr val="00B050"/>
                </a:solidFill>
              </a:rPr>
              <a:t>6</a:t>
            </a:r>
            <a:r>
              <a:rPr lang="zh-CN" altLang="zh-CN" sz="2400" b="1" dirty="0">
                <a:solidFill>
                  <a:srgbClr val="00B050"/>
                </a:solidFill>
              </a:rPr>
              <a:t>）生命延续</a:t>
            </a:r>
          </a:p>
          <a:p>
            <a:pPr>
              <a:lnSpc>
                <a:spcPct val="150000"/>
              </a:lnSpc>
            </a:pPr>
            <a:r>
              <a:rPr lang="en-US" altLang="zh-CN" sz="2400" b="1" dirty="0"/>
              <a:t>①</a:t>
            </a:r>
            <a:r>
              <a:rPr lang="zh-CN" altLang="zh-CN" sz="2400" b="1" dirty="0"/>
              <a:t>学生延续探索之路；</a:t>
            </a:r>
            <a:r>
              <a:rPr lang="en-US" altLang="zh-CN" sz="2400" b="1" dirty="0"/>
              <a:t>②</a:t>
            </a:r>
            <a:r>
              <a:rPr lang="zh-CN" altLang="zh-CN" sz="2400" b="1" dirty="0"/>
              <a:t>种子某一天会生根发芽。</a:t>
            </a:r>
          </a:p>
          <a:p>
            <a:pPr>
              <a:lnSpc>
                <a:spcPct val="150000"/>
              </a:lnSpc>
            </a:pPr>
            <a:r>
              <a:rPr lang="zh-CN" altLang="zh-CN" sz="2400" b="1" dirty="0"/>
              <a:t>线虫的实验证明，改变基因是可以控制生命的长短的，但代价是丧失生育能力。钟扬的回答表明，如果要放弃工作来实现长寿，那对他来说，这样的长寿是没有任何意义的，由此引出钟扬对生命意义的思考。“在一个适宜生物生存与发展的良好环境中……”用钟扬自己的话进一步阐述了他眼中的生命的意义就是奉献自我。西藏大学老师展示的钟扬</a:t>
            </a:r>
            <a:r>
              <a:rPr lang="en-US" altLang="zh-CN" sz="2400" b="1" dirty="0"/>
              <a:t>2017</a:t>
            </a:r>
            <a:r>
              <a:rPr lang="zh-CN" altLang="zh-CN" sz="2400" b="1" dirty="0"/>
              <a:t>年</a:t>
            </a:r>
            <a:r>
              <a:rPr lang="en-US" altLang="zh-CN" sz="2400" b="1" dirty="0"/>
              <a:t>6</a:t>
            </a:r>
            <a:r>
              <a:rPr lang="zh-CN" altLang="zh-CN" sz="2400" b="1" dirty="0"/>
              <a:t>月</a:t>
            </a:r>
            <a:r>
              <a:rPr lang="en-US" altLang="zh-CN" sz="2400" b="1" dirty="0"/>
              <a:t>24</a:t>
            </a:r>
            <a:r>
              <a:rPr lang="zh-CN" altLang="zh-CN" sz="2400" b="1" dirty="0"/>
              <a:t>日的工作安排，表现了钟扬对待工作的“时不我待”的拼命精神。钟扬的愿望很多，他感觉自己的时间太短了，在他心目中，工作、愿望比生命更重要。结尾呼应文章开头，对钟扬来说，生命的意义，就是拓展生命的高度和广度。</a:t>
            </a:r>
          </a:p>
        </p:txBody>
      </p:sp>
    </p:spTree>
    <p:extLst>
      <p:ext uri="{BB962C8B-B14F-4D97-AF65-F5344CB8AC3E}">
        <p14:creationId xmlns:p14="http://schemas.microsoft.com/office/powerpoint/2010/main" val="1660028799"/>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609600" y="1786862"/>
            <a:ext cx="10972800" cy="4348468"/>
          </a:xfrm>
        </p:spPr>
        <p:txBody>
          <a:bodyPr>
            <a:normAutofit fontScale="77500" lnSpcReduction="20000"/>
          </a:bodyPr>
          <a:lstStyle/>
          <a:p>
            <a:pPr>
              <a:lnSpc>
                <a:spcPct val="170000"/>
              </a:lnSpc>
            </a:pPr>
            <a:r>
              <a:rPr lang="zh-CN" altLang="zh-CN" b="1" dirty="0"/>
              <a:t>《</a:t>
            </a:r>
            <a:r>
              <a:rPr lang="en-US" altLang="zh-CN" b="1" dirty="0"/>
              <a:t>“</a:t>
            </a:r>
            <a:r>
              <a:rPr lang="zh-CN" altLang="zh-CN" b="1" dirty="0"/>
              <a:t>探界者</a:t>
            </a:r>
            <a:r>
              <a:rPr lang="en-US" altLang="zh-CN" b="1" dirty="0"/>
              <a:t>”</a:t>
            </a:r>
            <a:r>
              <a:rPr lang="zh-CN" altLang="zh-CN" b="1" dirty="0"/>
              <a:t>钟扬》刊发于</a:t>
            </a:r>
            <a:r>
              <a:rPr lang="en-US" altLang="zh-CN" b="1" dirty="0"/>
              <a:t>2018</a:t>
            </a:r>
            <a:r>
              <a:rPr lang="zh-CN" altLang="zh-CN" b="1" dirty="0"/>
              <a:t>年</a:t>
            </a:r>
            <a:r>
              <a:rPr lang="en-US" altLang="zh-CN" b="1" dirty="0"/>
              <a:t>3</a:t>
            </a:r>
            <a:r>
              <a:rPr lang="zh-CN" altLang="zh-CN" b="1" dirty="0"/>
              <a:t>月</a:t>
            </a:r>
            <a:r>
              <a:rPr lang="en-US" altLang="zh-CN" b="1" dirty="0"/>
              <a:t>26</a:t>
            </a:r>
            <a:r>
              <a:rPr lang="zh-CN" altLang="zh-CN" b="1" dirty="0"/>
              <a:t>日的《中国青年报》，讲述了“探界者”、复旦大学已故教授钟扬的生平。这篇文章用“英雄少年”“种子达人”“科学队长”“接盘导师”四个不同的身份介绍了钟扬，选取了典型事例，展现了钟扬教授的贡献。</a:t>
            </a:r>
            <a:endParaRPr lang="zh-CN" altLang="zh-CN" b="1" dirty="0">
              <a:latin typeface="+mn-ea"/>
            </a:endParaRPr>
          </a:p>
        </p:txBody>
      </p:sp>
      <p:pic>
        <p:nvPicPr>
          <p:cNvPr id="4" name="图片 3">
            <a:extLst>
              <a:ext uri="{FF2B5EF4-FFF2-40B4-BE49-F238E27FC236}">
                <a16:creationId xmlns:a16="http://schemas.microsoft.com/office/drawing/2014/main" id="{F3B5FDBC-B6A9-447C-87B4-ECFB26068228}"/>
              </a:ext>
            </a:extLst>
          </p:cNvPr>
          <p:cNvPicPr/>
          <p:nvPr/>
        </p:nvPicPr>
        <p:blipFill>
          <a:blip r:embed="rId2">
            <a:extLst>
              <a:ext uri="{28A0092B-C50C-407E-A947-70E740481C1C}">
                <a14:useLocalDpi xmlns:a14="http://schemas.microsoft.com/office/drawing/2010/main" val="0"/>
              </a:ext>
            </a:extLst>
          </a:blip>
          <a:srcRect l="7076" t="22826" r="8018" b="23914"/>
          <a:stretch>
            <a:fillRect/>
          </a:stretch>
        </p:blipFill>
        <p:spPr bwMode="auto">
          <a:xfrm>
            <a:off x="0" y="0"/>
            <a:ext cx="3432534" cy="1536138"/>
          </a:xfrm>
          <a:prstGeom prst="rect">
            <a:avLst/>
          </a:prstGeom>
          <a:noFill/>
          <a:ln>
            <a:noFill/>
          </a:ln>
        </p:spPr>
      </p:pic>
    </p:spTree>
    <p:extLst>
      <p:ext uri="{BB962C8B-B14F-4D97-AF65-F5344CB8AC3E}">
        <p14:creationId xmlns:p14="http://schemas.microsoft.com/office/powerpoint/2010/main" val="279860110"/>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0" y="825910"/>
            <a:ext cx="11872452" cy="4999703"/>
          </a:xfrm>
        </p:spPr>
        <p:txBody>
          <a:bodyPr>
            <a:normAutofit fontScale="55000" lnSpcReduction="20000"/>
          </a:bodyPr>
          <a:lstStyle/>
          <a:p>
            <a:pPr>
              <a:lnSpc>
                <a:spcPct val="170000"/>
              </a:lnSpc>
            </a:pPr>
            <a:r>
              <a:rPr lang="zh-CN" altLang="zh-CN" b="1" dirty="0">
                <a:solidFill>
                  <a:srgbClr val="C00000"/>
                </a:solidFill>
                <a:latin typeface="+mn-ea"/>
              </a:rPr>
              <a:t>（二）探究人物</a:t>
            </a:r>
            <a:r>
              <a:rPr lang="zh-CN" altLang="en-US" b="1" dirty="0">
                <a:solidFill>
                  <a:srgbClr val="C00000"/>
                </a:solidFill>
                <a:latin typeface="+mn-ea"/>
              </a:rPr>
              <a:t>精神</a:t>
            </a:r>
            <a:r>
              <a:rPr lang="zh-CN" altLang="zh-CN" b="1" dirty="0">
                <a:solidFill>
                  <a:srgbClr val="C00000"/>
                </a:solidFill>
                <a:latin typeface="+mn-ea"/>
              </a:rPr>
              <a:t>品质：</a:t>
            </a:r>
          </a:p>
          <a:p>
            <a:pPr>
              <a:lnSpc>
                <a:spcPct val="170000"/>
              </a:lnSpc>
            </a:pPr>
            <a:r>
              <a:rPr lang="en-US" altLang="zh-CN" b="1" dirty="0">
                <a:solidFill>
                  <a:srgbClr val="1233AE"/>
                </a:solidFill>
                <a:latin typeface="+mn-ea"/>
              </a:rPr>
              <a:t>1.</a:t>
            </a:r>
            <a:r>
              <a:rPr lang="zh-CN" altLang="zh-CN" b="1" dirty="0">
                <a:solidFill>
                  <a:srgbClr val="1233AE"/>
                </a:solidFill>
              </a:rPr>
              <a:t> 思考，全文从哪些方面展现了鈡扬的形象？其时代价值、意义是什么？ </a:t>
            </a:r>
          </a:p>
          <a:p>
            <a:pPr>
              <a:lnSpc>
                <a:spcPct val="170000"/>
              </a:lnSpc>
            </a:pPr>
            <a:r>
              <a:rPr lang="zh-CN" altLang="zh-CN" b="1" dirty="0">
                <a:solidFill>
                  <a:srgbClr val="FF0000"/>
                </a:solidFill>
              </a:rPr>
              <a:t>明确：</a:t>
            </a:r>
          </a:p>
          <a:p>
            <a:pPr>
              <a:lnSpc>
                <a:spcPct val="170000"/>
              </a:lnSpc>
            </a:pPr>
            <a:r>
              <a:rPr lang="zh-CN" altLang="zh-CN" b="1" dirty="0"/>
              <a:t>（</a:t>
            </a:r>
            <a:r>
              <a:rPr lang="en-US" altLang="zh-CN" b="1" dirty="0"/>
              <a:t>1</a:t>
            </a:r>
            <a:r>
              <a:rPr lang="zh-CN" altLang="zh-CN" b="1" dirty="0"/>
              <a:t>）“英雄”少年——不安分（坚定乐观）</a:t>
            </a:r>
          </a:p>
          <a:p>
            <a:pPr>
              <a:lnSpc>
                <a:spcPct val="170000"/>
              </a:lnSpc>
            </a:pPr>
            <a:r>
              <a:rPr lang="zh-CN" altLang="zh-CN" b="1" dirty="0"/>
              <a:t>（</a:t>
            </a:r>
            <a:r>
              <a:rPr lang="en-US" altLang="zh-CN" b="1" dirty="0"/>
              <a:t>2</a:t>
            </a:r>
            <a:r>
              <a:rPr lang="zh-CN" altLang="zh-CN" b="1" dirty="0"/>
              <a:t>）种子达人——“钟大胆”（爱岗敬业）</a:t>
            </a:r>
          </a:p>
          <a:p>
            <a:pPr>
              <a:lnSpc>
                <a:spcPct val="170000"/>
              </a:lnSpc>
            </a:pPr>
            <a:r>
              <a:rPr lang="zh-CN" altLang="zh-CN" b="1" dirty="0"/>
              <a:t>（</a:t>
            </a:r>
            <a:r>
              <a:rPr lang="en-US" altLang="zh-CN" b="1" dirty="0"/>
              <a:t>3</a:t>
            </a:r>
            <a:r>
              <a:rPr lang="zh-CN" altLang="zh-CN" b="1" dirty="0"/>
              <a:t>）科学队长——愿意教人（热心科普）</a:t>
            </a:r>
          </a:p>
          <a:p>
            <a:pPr>
              <a:lnSpc>
                <a:spcPct val="170000"/>
              </a:lnSpc>
            </a:pPr>
            <a:r>
              <a:rPr lang="zh-CN" altLang="zh-CN" b="1" dirty="0"/>
              <a:t>（</a:t>
            </a:r>
            <a:r>
              <a:rPr lang="en-US" altLang="zh-CN" b="1" dirty="0"/>
              <a:t>4</a:t>
            </a:r>
            <a:r>
              <a:rPr lang="zh-CN" altLang="zh-CN" b="1" dirty="0"/>
              <a:t>）“接盘”导师——“暖”</a:t>
            </a:r>
            <a:r>
              <a:rPr lang="en-US" altLang="zh-CN" b="1" dirty="0"/>
              <a:t>(</a:t>
            </a:r>
            <a:r>
              <a:rPr lang="zh-CN" altLang="zh-CN" b="1" dirty="0"/>
              <a:t>担当关爱</a:t>
            </a:r>
            <a:r>
              <a:rPr lang="en-US" altLang="zh-CN" b="1" dirty="0"/>
              <a:t>)</a:t>
            </a:r>
            <a:r>
              <a:rPr lang="zh-CN" altLang="zh-CN" b="1" dirty="0"/>
              <a:t> </a:t>
            </a:r>
          </a:p>
          <a:p>
            <a:pPr>
              <a:lnSpc>
                <a:spcPct val="170000"/>
              </a:lnSpc>
            </a:pPr>
            <a:r>
              <a:rPr lang="zh-CN" altLang="zh-CN" b="1" dirty="0"/>
              <a:t>（</a:t>
            </a:r>
            <a:r>
              <a:rPr lang="en-US" altLang="zh-CN" b="1" dirty="0"/>
              <a:t>5</a:t>
            </a:r>
            <a:r>
              <a:rPr lang="zh-CN" altLang="zh-CN" b="1" dirty="0"/>
              <a:t>）生命延续——先锋者（牺牲忘我）</a:t>
            </a:r>
          </a:p>
          <a:p>
            <a:pPr>
              <a:lnSpc>
                <a:spcPct val="170000"/>
              </a:lnSpc>
            </a:pPr>
            <a:endParaRPr lang="zh-CN" altLang="zh-CN" b="1" dirty="0">
              <a:latin typeface="+mn-ea"/>
            </a:endParaRPr>
          </a:p>
        </p:txBody>
      </p:sp>
    </p:spTree>
    <p:extLst>
      <p:ext uri="{BB962C8B-B14F-4D97-AF65-F5344CB8AC3E}">
        <p14:creationId xmlns:p14="http://schemas.microsoft.com/office/powerpoint/2010/main" val="1893366237"/>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3"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3"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3"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3"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1" y="752168"/>
            <a:ext cx="12034684" cy="5324167"/>
          </a:xfrm>
        </p:spPr>
        <p:txBody>
          <a:bodyPr>
            <a:normAutofit fontScale="62500" lnSpcReduction="20000"/>
          </a:bodyPr>
          <a:lstStyle/>
          <a:p>
            <a:pPr>
              <a:lnSpc>
                <a:spcPct val="150000"/>
              </a:lnSpc>
            </a:pPr>
            <a:r>
              <a:rPr lang="en-US" altLang="zh-CN" b="1" dirty="0">
                <a:solidFill>
                  <a:srgbClr val="1742DF"/>
                </a:solidFill>
              </a:rPr>
              <a:t>2. </a:t>
            </a:r>
            <a:r>
              <a:rPr lang="zh-CN" altLang="zh-CN" b="1" dirty="0">
                <a:solidFill>
                  <a:srgbClr val="1742DF"/>
                </a:solidFill>
              </a:rPr>
              <a:t>思考，题目“探界者”在此通讯中如何理解？体现了怎样的精神境界？</a:t>
            </a:r>
          </a:p>
          <a:p>
            <a:pPr>
              <a:lnSpc>
                <a:spcPct val="150000"/>
              </a:lnSpc>
            </a:pPr>
            <a:r>
              <a:rPr lang="zh-CN" altLang="zh-CN" b="1" dirty="0">
                <a:solidFill>
                  <a:srgbClr val="FF0000"/>
                </a:solidFill>
              </a:rPr>
              <a:t>明确：</a:t>
            </a:r>
          </a:p>
          <a:p>
            <a:pPr>
              <a:lnSpc>
                <a:spcPct val="150000"/>
              </a:lnSpc>
            </a:pPr>
            <a:r>
              <a:rPr lang="zh-CN" altLang="zh-CN" b="1" dirty="0"/>
              <a:t>（</a:t>
            </a:r>
            <a:r>
              <a:rPr lang="en-US" altLang="zh-CN" b="1" dirty="0"/>
              <a:t>1</a:t>
            </a:r>
            <a:r>
              <a:rPr lang="zh-CN" altLang="zh-CN" b="1" dirty="0"/>
              <a:t>）探学习工作之界</a:t>
            </a:r>
          </a:p>
          <a:p>
            <a:pPr>
              <a:lnSpc>
                <a:spcPct val="150000"/>
              </a:lnSpc>
            </a:pPr>
            <a:r>
              <a:rPr lang="zh-CN" altLang="zh-CN" b="1" dirty="0"/>
              <a:t>（</a:t>
            </a:r>
            <a:r>
              <a:rPr lang="en-US" altLang="zh-CN" b="1" dirty="0"/>
              <a:t>2</a:t>
            </a:r>
            <a:r>
              <a:rPr lang="zh-CN" altLang="zh-CN" b="1" dirty="0"/>
              <a:t>）探植物学之界</a:t>
            </a:r>
          </a:p>
          <a:p>
            <a:pPr>
              <a:lnSpc>
                <a:spcPct val="150000"/>
              </a:lnSpc>
            </a:pPr>
            <a:r>
              <a:rPr lang="zh-CN" altLang="zh-CN" b="1" dirty="0"/>
              <a:t>（</a:t>
            </a:r>
            <a:r>
              <a:rPr lang="en-US" altLang="zh-CN" b="1" dirty="0"/>
              <a:t>3</a:t>
            </a:r>
            <a:r>
              <a:rPr lang="zh-CN" altLang="zh-CN" b="1" dirty="0"/>
              <a:t>）探科普之界</a:t>
            </a:r>
          </a:p>
          <a:p>
            <a:pPr>
              <a:lnSpc>
                <a:spcPct val="150000"/>
              </a:lnSpc>
            </a:pPr>
            <a:r>
              <a:rPr lang="zh-CN" altLang="zh-CN" b="1" dirty="0"/>
              <a:t>（</a:t>
            </a:r>
            <a:r>
              <a:rPr lang="en-US" altLang="zh-CN" b="1" dirty="0"/>
              <a:t>4</a:t>
            </a:r>
            <a:r>
              <a:rPr lang="zh-CN" altLang="zh-CN" b="1" dirty="0"/>
              <a:t>）探教书育人之界</a:t>
            </a:r>
          </a:p>
          <a:p>
            <a:pPr>
              <a:lnSpc>
                <a:spcPct val="150000"/>
              </a:lnSpc>
            </a:pPr>
            <a:r>
              <a:rPr lang="zh-CN" altLang="zh-CN" b="1" dirty="0"/>
              <a:t>（</a:t>
            </a:r>
            <a:r>
              <a:rPr lang="en-US" altLang="zh-CN" b="1" dirty="0"/>
              <a:t>5</a:t>
            </a:r>
            <a:r>
              <a:rPr lang="zh-CN" altLang="zh-CN" b="1" dirty="0"/>
              <a:t>）探生命之界</a:t>
            </a:r>
          </a:p>
          <a:p>
            <a:pPr>
              <a:lnSpc>
                <a:spcPct val="150000"/>
              </a:lnSpc>
            </a:pPr>
            <a:r>
              <a:rPr lang="zh-CN" altLang="zh-CN" b="1" dirty="0"/>
              <a:t>这些充分体现了鈡扬把工作做到极致的工匠精神。</a:t>
            </a:r>
          </a:p>
          <a:p>
            <a:pPr>
              <a:lnSpc>
                <a:spcPct val="170000"/>
              </a:lnSpc>
            </a:pPr>
            <a:endParaRPr lang="zh-CN" altLang="zh-CN" b="1" dirty="0">
              <a:latin typeface="+mn-ea"/>
            </a:endParaRPr>
          </a:p>
        </p:txBody>
      </p:sp>
    </p:spTree>
    <p:extLst>
      <p:ext uri="{BB962C8B-B14F-4D97-AF65-F5344CB8AC3E}">
        <p14:creationId xmlns:p14="http://schemas.microsoft.com/office/powerpoint/2010/main" val="210686542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162232" y="648930"/>
            <a:ext cx="12029768" cy="5117689"/>
          </a:xfrm>
        </p:spPr>
        <p:txBody>
          <a:bodyPr>
            <a:normAutofit fontScale="62500" lnSpcReduction="20000"/>
          </a:bodyPr>
          <a:lstStyle/>
          <a:p>
            <a:pPr>
              <a:lnSpc>
                <a:spcPct val="170000"/>
              </a:lnSpc>
            </a:pPr>
            <a:r>
              <a:rPr lang="en-US" altLang="zh-CN" b="1" dirty="0">
                <a:solidFill>
                  <a:srgbClr val="1742DF"/>
                </a:solidFill>
              </a:rPr>
              <a:t>3. </a:t>
            </a:r>
            <a:r>
              <a:rPr lang="zh-CN" altLang="zh-CN" b="1" dirty="0">
                <a:solidFill>
                  <a:srgbClr val="1742DF"/>
                </a:solidFill>
              </a:rPr>
              <a:t>思考，钟扬有着怎样的精神品质？</a:t>
            </a:r>
          </a:p>
          <a:p>
            <a:pPr>
              <a:lnSpc>
                <a:spcPct val="170000"/>
              </a:lnSpc>
            </a:pPr>
            <a:r>
              <a:rPr lang="zh-CN" altLang="zh-CN" b="1" dirty="0">
                <a:solidFill>
                  <a:srgbClr val="FF0000"/>
                </a:solidFill>
              </a:rPr>
              <a:t>明确：</a:t>
            </a:r>
          </a:p>
          <a:p>
            <a:pPr>
              <a:lnSpc>
                <a:spcPct val="170000"/>
              </a:lnSpc>
            </a:pPr>
            <a:r>
              <a:rPr lang="zh-CN" altLang="zh-CN" b="1" dirty="0"/>
              <a:t>在生命的高度和广度上，钟扬一直探索自己的边界；在科学研究领域，孜孜不倦地追求，是一个执着探索生命的边界的先锋者。</a:t>
            </a:r>
          </a:p>
          <a:p>
            <a:pPr>
              <a:lnSpc>
                <a:spcPct val="170000"/>
              </a:lnSpc>
            </a:pPr>
            <a:r>
              <a:rPr lang="zh-CN" altLang="zh-CN" b="1" dirty="0"/>
              <a:t>钟扬热爱科学事业，不追求物质生活品质，致力于种子事业和科普工作；具有忘我的牺牲精神，在恶劣的环境中，身体不适也不放松工作；理想崇高，有远见，心怀祖国和人民；有责任，有担当，勇挑重担不图回报，关心热爱学生，不抛弃、不放弃任何一个学生。</a:t>
            </a:r>
          </a:p>
          <a:p>
            <a:pPr>
              <a:lnSpc>
                <a:spcPct val="170000"/>
              </a:lnSpc>
            </a:pPr>
            <a:endParaRPr lang="zh-CN" altLang="zh-CN" b="1" dirty="0">
              <a:latin typeface="+mn-ea"/>
            </a:endParaRPr>
          </a:p>
        </p:txBody>
      </p:sp>
    </p:spTree>
    <p:extLst>
      <p:ext uri="{BB962C8B-B14F-4D97-AF65-F5344CB8AC3E}">
        <p14:creationId xmlns:p14="http://schemas.microsoft.com/office/powerpoint/2010/main" val="1547986948"/>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99960CF-1563-4FAE-8BF2-BFD9492418BC}"/>
              </a:ext>
            </a:extLst>
          </p:cNvPr>
          <p:cNvSpPr>
            <a:spLocks noGrp="1"/>
          </p:cNvSpPr>
          <p:nvPr>
            <p:ph idx="1"/>
          </p:nvPr>
        </p:nvSpPr>
        <p:spPr>
          <a:xfrm>
            <a:off x="203469" y="1063316"/>
            <a:ext cx="11621729" cy="3744658"/>
          </a:xfrm>
        </p:spPr>
        <p:txBody>
          <a:bodyPr>
            <a:normAutofit fontScale="62500" lnSpcReduction="20000"/>
          </a:bodyPr>
          <a:lstStyle/>
          <a:p>
            <a:pPr>
              <a:lnSpc>
                <a:spcPct val="160000"/>
              </a:lnSpc>
            </a:pPr>
            <a:r>
              <a:rPr lang="zh-CN" altLang="zh-CN" b="1" dirty="0">
                <a:solidFill>
                  <a:srgbClr val="C00000"/>
                </a:solidFill>
                <a:latin typeface="+mn-ea"/>
              </a:rPr>
              <a:t>（三）概括文章主题：</a:t>
            </a:r>
          </a:p>
          <a:p>
            <a:pPr>
              <a:lnSpc>
                <a:spcPct val="160000"/>
              </a:lnSpc>
            </a:pPr>
            <a:r>
              <a:rPr lang="zh-CN" altLang="zh-CN" b="1" dirty="0">
                <a:solidFill>
                  <a:srgbClr val="1742DF"/>
                </a:solidFill>
              </a:rPr>
              <a:t>思考，本文的主题是什么？</a:t>
            </a:r>
          </a:p>
          <a:p>
            <a:pPr>
              <a:lnSpc>
                <a:spcPct val="160000"/>
              </a:lnSpc>
            </a:pPr>
            <a:r>
              <a:rPr lang="zh-CN" altLang="zh-CN" b="1" dirty="0">
                <a:solidFill>
                  <a:srgbClr val="FF0000"/>
                </a:solidFill>
              </a:rPr>
              <a:t>明确：</a:t>
            </a:r>
          </a:p>
          <a:p>
            <a:pPr>
              <a:lnSpc>
                <a:spcPct val="160000"/>
              </a:lnSpc>
            </a:pPr>
            <a:r>
              <a:rPr lang="zh-CN" altLang="zh-CN" b="1" dirty="0"/>
              <a:t>本文通过叙述钟扬不同时段的事迹，表现了钟扬的责任与担当，高度赞扬了他忠于祖国、无私奉献、不计得失、执着敬业、不懈探索追求的优秀品质。</a:t>
            </a:r>
          </a:p>
        </p:txBody>
      </p:sp>
    </p:spTree>
    <p:extLst>
      <p:ext uri="{BB962C8B-B14F-4D97-AF65-F5344CB8AC3E}">
        <p14:creationId xmlns:p14="http://schemas.microsoft.com/office/powerpoint/2010/main" val="18449420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4)">
                                      <p:cBhvr>
                                        <p:cTn id="7" dur="75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2">
                                            <p:txEl>
                                              <p:charRg st="11" end="24"/>
                                            </p:txEl>
                                          </p:spTgt>
                                        </p:tgtEl>
                                        <p:attrNameLst>
                                          <p:attrName>style.visibility</p:attrName>
                                        </p:attrNameLst>
                                      </p:cBhvr>
                                      <p:to>
                                        <p:strVal val="visible"/>
                                      </p:to>
                                    </p:set>
                                    <p:animEffect transition="in" filter="wipe(right)">
                                      <p:cBhvr>
                                        <p:cTn id="12" dur="500"/>
                                        <p:tgtEl>
                                          <p:spTgt spid="2">
                                            <p:txEl>
                                              <p:charRg st="11" end="2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2">
                                            <p:txEl>
                                              <p:charRg st="24" end="28"/>
                                            </p:txEl>
                                          </p:spTgt>
                                        </p:tgtEl>
                                        <p:attrNameLst>
                                          <p:attrName>style.visibility</p:attrName>
                                        </p:attrNameLst>
                                      </p:cBhvr>
                                      <p:to>
                                        <p:strVal val="visible"/>
                                      </p:to>
                                    </p:set>
                                    <p:animEffect transition="in" filter="wipe(right)">
                                      <p:cBhvr>
                                        <p:cTn id="17" dur="500"/>
                                        <p:tgtEl>
                                          <p:spTgt spid="2">
                                            <p:txEl>
                                              <p:charRg st="24" end="2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2">
                                            <p:txEl>
                                              <p:charRg st="28" end="95"/>
                                            </p:txEl>
                                          </p:spTgt>
                                        </p:tgtEl>
                                        <p:attrNameLst>
                                          <p:attrName>style.visibility</p:attrName>
                                        </p:attrNameLst>
                                      </p:cBhvr>
                                      <p:to>
                                        <p:strVal val="visible"/>
                                      </p:to>
                                    </p:set>
                                    <p:animEffect transition="in" filter="wipe(right)">
                                      <p:cBhvr>
                                        <p:cTn id="22" dur="500"/>
                                        <p:tgtEl>
                                          <p:spTgt spid="2">
                                            <p:txEl>
                                              <p:charRg st="28" end="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99960CF-1563-4FAE-8BF2-BFD9492418BC}"/>
              </a:ext>
            </a:extLst>
          </p:cNvPr>
          <p:cNvSpPr>
            <a:spLocks noGrp="1"/>
          </p:cNvSpPr>
          <p:nvPr>
            <p:ph idx="1"/>
          </p:nvPr>
        </p:nvSpPr>
        <p:spPr>
          <a:xfrm>
            <a:off x="398207" y="626808"/>
            <a:ext cx="10869562" cy="4667863"/>
          </a:xfrm>
        </p:spPr>
        <p:txBody>
          <a:bodyPr>
            <a:normAutofit fontScale="85000" lnSpcReduction="10000"/>
          </a:bodyPr>
          <a:lstStyle/>
          <a:p>
            <a:pPr>
              <a:lnSpc>
                <a:spcPct val="150000"/>
              </a:lnSpc>
            </a:pPr>
            <a:r>
              <a:rPr lang="zh-CN" altLang="zh-CN" b="1" dirty="0">
                <a:solidFill>
                  <a:srgbClr val="C00000"/>
                </a:solidFill>
                <a:latin typeface="+mn-ea"/>
              </a:rPr>
              <a:t>（四）总结写作特点：</a:t>
            </a:r>
          </a:p>
          <a:p>
            <a:pPr>
              <a:lnSpc>
                <a:spcPct val="150000"/>
              </a:lnSpc>
            </a:pPr>
            <a:endParaRPr lang="en-US" altLang="zh-CN" b="1" dirty="0"/>
          </a:p>
          <a:p>
            <a:pPr>
              <a:lnSpc>
                <a:spcPct val="150000"/>
              </a:lnSpc>
            </a:pPr>
            <a:r>
              <a:rPr lang="en-US" altLang="zh-CN" b="1" dirty="0">
                <a:solidFill>
                  <a:srgbClr val="1742DF"/>
                </a:solidFill>
              </a:rPr>
              <a:t>1. </a:t>
            </a:r>
            <a:r>
              <a:rPr lang="zh-CN" altLang="zh-CN" b="1" dirty="0">
                <a:solidFill>
                  <a:srgbClr val="1742DF"/>
                </a:solidFill>
              </a:rPr>
              <a:t>思考，作者怎样表现人物，让人物立体丰满的？</a:t>
            </a:r>
          </a:p>
          <a:p>
            <a:pPr>
              <a:lnSpc>
                <a:spcPct val="150000"/>
              </a:lnSpc>
            </a:pPr>
            <a:r>
              <a:rPr lang="zh-CN" altLang="zh-CN" b="1" dirty="0">
                <a:solidFill>
                  <a:srgbClr val="FF0000"/>
                </a:solidFill>
              </a:rPr>
              <a:t>明确：</a:t>
            </a:r>
          </a:p>
          <a:p>
            <a:pPr>
              <a:lnSpc>
                <a:spcPct val="150000"/>
              </a:lnSpc>
            </a:pPr>
            <a:r>
              <a:rPr lang="zh-CN" altLang="zh-CN" b="1" dirty="0"/>
              <a:t>主要通过人物的语言和正侧结合的描写手法。</a:t>
            </a:r>
          </a:p>
        </p:txBody>
      </p:sp>
    </p:spTree>
    <p:extLst>
      <p:ext uri="{BB962C8B-B14F-4D97-AF65-F5344CB8AC3E}">
        <p14:creationId xmlns:p14="http://schemas.microsoft.com/office/powerpoint/2010/main" val="2338123033"/>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750"/>
                                        <p:tgtEl>
                                          <p:spTgt spid="2">
                                            <p:txEl>
                                              <p:pRg st="2" end="2"/>
                                            </p:txEl>
                                          </p:spTgt>
                                        </p:tgtEl>
                                      </p:cBhvr>
                                    </p:animEffect>
                                    <p:anim calcmode="lin" valueType="num">
                                      <p:cBhvr>
                                        <p:cTn id="13" dur="75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4" dur="75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750"/>
                                        <p:tgtEl>
                                          <p:spTgt spid="2">
                                            <p:txEl>
                                              <p:pRg st="3" end="3"/>
                                            </p:txEl>
                                          </p:spTgt>
                                        </p:tgtEl>
                                      </p:cBhvr>
                                    </p:animEffect>
                                    <p:anim calcmode="lin" valueType="num">
                                      <p:cBhvr>
                                        <p:cTn id="20" dur="75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1" dur="75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
                                            <p:txEl>
                                              <p:pRg st="4" end="4"/>
                                            </p:txEl>
                                          </p:spTgt>
                                        </p:tgtEl>
                                        <p:attrNameLst>
                                          <p:attrName>style.visibility</p:attrName>
                                        </p:attrNameLst>
                                      </p:cBhvr>
                                      <p:to>
                                        <p:strVal val="visible"/>
                                      </p:to>
                                    </p:set>
                                    <p:animEffect transition="in" filter="fade">
                                      <p:cBhvr>
                                        <p:cTn id="26" dur="750"/>
                                        <p:tgtEl>
                                          <p:spTgt spid="2">
                                            <p:txEl>
                                              <p:pRg st="4" end="4"/>
                                            </p:txEl>
                                          </p:spTgt>
                                        </p:tgtEl>
                                      </p:cBhvr>
                                    </p:animEffect>
                                    <p:anim calcmode="lin" valueType="num">
                                      <p:cBhvr>
                                        <p:cTn id="27" dur="75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8" dur="75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99960CF-1563-4FAE-8BF2-BFD9492418BC}"/>
              </a:ext>
            </a:extLst>
          </p:cNvPr>
          <p:cNvSpPr>
            <a:spLocks noGrp="1"/>
          </p:cNvSpPr>
          <p:nvPr>
            <p:ph idx="1"/>
          </p:nvPr>
        </p:nvSpPr>
        <p:spPr>
          <a:xfrm>
            <a:off x="661219" y="1100830"/>
            <a:ext cx="10869561" cy="4332303"/>
          </a:xfrm>
        </p:spPr>
        <p:txBody>
          <a:bodyPr>
            <a:normAutofit fontScale="70000" lnSpcReduction="20000"/>
          </a:bodyPr>
          <a:lstStyle/>
          <a:p>
            <a:pPr>
              <a:lnSpc>
                <a:spcPct val="150000"/>
              </a:lnSpc>
            </a:pPr>
            <a:r>
              <a:rPr lang="en-US" altLang="zh-CN" b="1" dirty="0">
                <a:solidFill>
                  <a:srgbClr val="1742DF"/>
                </a:solidFill>
              </a:rPr>
              <a:t>2. </a:t>
            </a:r>
            <a:r>
              <a:rPr lang="zh-CN" altLang="zh-CN" b="1" dirty="0">
                <a:solidFill>
                  <a:srgbClr val="1742DF"/>
                </a:solidFill>
              </a:rPr>
              <a:t>思考，本文是如何围绕中心选材的？是按照什么顺序展开的？</a:t>
            </a:r>
          </a:p>
          <a:p>
            <a:pPr>
              <a:lnSpc>
                <a:spcPct val="150000"/>
              </a:lnSpc>
            </a:pPr>
            <a:r>
              <a:rPr lang="zh-CN" altLang="zh-CN" b="1" dirty="0">
                <a:solidFill>
                  <a:srgbClr val="FF0000"/>
                </a:solidFill>
              </a:rPr>
              <a:t>明确：</a:t>
            </a:r>
          </a:p>
          <a:p>
            <a:pPr>
              <a:lnSpc>
                <a:spcPct val="150000"/>
              </a:lnSpc>
            </a:pPr>
            <a:r>
              <a:rPr lang="zh-CN" altLang="zh-CN" b="1" dirty="0"/>
              <a:t>本文围绕钟扬为科学而探索的精神，选取了从求学少年，到采集种子、研究种子，担任科学队长，并做导师带学生，直到为科学而献身的各种经历素材，按照时间顺序展开行文的。</a:t>
            </a:r>
          </a:p>
          <a:p>
            <a:endParaRPr lang="zh-CN" altLang="en-US" dirty="0"/>
          </a:p>
        </p:txBody>
      </p:sp>
    </p:spTree>
    <p:extLst>
      <p:ext uri="{BB962C8B-B14F-4D97-AF65-F5344CB8AC3E}">
        <p14:creationId xmlns:p14="http://schemas.microsoft.com/office/powerpoint/2010/main" val="3725315810"/>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99960CF-1563-4FAE-8BF2-BFD9492418BC}"/>
              </a:ext>
            </a:extLst>
          </p:cNvPr>
          <p:cNvSpPr>
            <a:spLocks noGrp="1"/>
          </p:cNvSpPr>
          <p:nvPr>
            <p:ph idx="1"/>
          </p:nvPr>
        </p:nvSpPr>
        <p:spPr>
          <a:xfrm>
            <a:off x="147483" y="678426"/>
            <a:ext cx="11577485" cy="5515897"/>
          </a:xfrm>
        </p:spPr>
        <p:txBody>
          <a:bodyPr>
            <a:normAutofit fontScale="62500" lnSpcReduction="20000"/>
          </a:bodyPr>
          <a:lstStyle/>
          <a:p>
            <a:pPr>
              <a:lnSpc>
                <a:spcPct val="160000"/>
              </a:lnSpc>
            </a:pPr>
            <a:r>
              <a:rPr lang="en-US" altLang="zh-CN" b="1" dirty="0">
                <a:solidFill>
                  <a:srgbClr val="1742DF"/>
                </a:solidFill>
              </a:rPr>
              <a:t>3. </a:t>
            </a:r>
            <a:r>
              <a:rPr lang="zh-CN" altLang="zh-CN" b="1" dirty="0">
                <a:solidFill>
                  <a:srgbClr val="1742DF"/>
                </a:solidFill>
              </a:rPr>
              <a:t>思考，本文有怎样的写作特点？</a:t>
            </a:r>
          </a:p>
          <a:p>
            <a:pPr>
              <a:lnSpc>
                <a:spcPct val="160000"/>
              </a:lnSpc>
            </a:pPr>
            <a:r>
              <a:rPr lang="zh-CN" altLang="zh-CN" b="1" dirty="0">
                <a:solidFill>
                  <a:srgbClr val="FF0000"/>
                </a:solidFill>
              </a:rPr>
              <a:t>明确：</a:t>
            </a:r>
          </a:p>
          <a:p>
            <a:pPr>
              <a:lnSpc>
                <a:spcPct val="160000"/>
              </a:lnSpc>
            </a:pPr>
            <a:r>
              <a:rPr lang="zh-CN" altLang="zh-CN" b="1" dirty="0">
                <a:solidFill>
                  <a:srgbClr val="00B050"/>
                </a:solidFill>
              </a:rPr>
              <a:t>（</a:t>
            </a:r>
            <a:r>
              <a:rPr lang="en-US" altLang="zh-CN" b="1" dirty="0">
                <a:solidFill>
                  <a:srgbClr val="00B050"/>
                </a:solidFill>
              </a:rPr>
              <a:t>1</a:t>
            </a:r>
            <a:r>
              <a:rPr lang="zh-CN" altLang="zh-CN" b="1" dirty="0">
                <a:solidFill>
                  <a:srgbClr val="00B050"/>
                </a:solidFill>
              </a:rPr>
              <a:t>）善于用事实说话。</a:t>
            </a:r>
            <a:endParaRPr lang="en-US" altLang="zh-CN" b="1" dirty="0">
              <a:solidFill>
                <a:srgbClr val="00B050"/>
              </a:solidFill>
            </a:endParaRPr>
          </a:p>
          <a:p>
            <a:pPr>
              <a:lnSpc>
                <a:spcPct val="160000"/>
              </a:lnSpc>
            </a:pPr>
            <a:r>
              <a:rPr lang="zh-CN" altLang="zh-CN" b="1" dirty="0"/>
              <a:t>文章除了直接评价赞美，更多的是用事实说话，彰显理性与客观。比如用他的婚事表现他的雷厉风行，用他的小纸条上的工作安排表现他的忘我精神和忙碌劳累等。</a:t>
            </a:r>
          </a:p>
          <a:p>
            <a:pPr>
              <a:lnSpc>
                <a:spcPct val="160000"/>
              </a:lnSpc>
            </a:pPr>
            <a:r>
              <a:rPr lang="zh-CN" altLang="zh-CN" b="1" dirty="0">
                <a:solidFill>
                  <a:srgbClr val="00B050"/>
                </a:solidFill>
              </a:rPr>
              <a:t>（</a:t>
            </a:r>
            <a:r>
              <a:rPr lang="en-US" altLang="zh-CN" b="1" dirty="0">
                <a:solidFill>
                  <a:srgbClr val="00B050"/>
                </a:solidFill>
              </a:rPr>
              <a:t>2</a:t>
            </a:r>
            <a:r>
              <a:rPr lang="zh-CN" altLang="zh-CN" b="1" dirty="0">
                <a:solidFill>
                  <a:srgbClr val="00B050"/>
                </a:solidFill>
              </a:rPr>
              <a:t>）引用人物自己的话来塑造人物形象。</a:t>
            </a:r>
            <a:endParaRPr lang="en-US" altLang="zh-CN" b="1" dirty="0">
              <a:solidFill>
                <a:srgbClr val="00B050"/>
              </a:solidFill>
            </a:endParaRPr>
          </a:p>
          <a:p>
            <a:pPr>
              <a:lnSpc>
                <a:spcPct val="160000"/>
              </a:lnSpc>
            </a:pPr>
            <a:r>
              <a:rPr lang="zh-CN" altLang="zh-CN" b="1" dirty="0"/>
              <a:t>文章多处引用钟扬的演讲、文章、书籍中的文字，从不同层面表现他的品质。</a:t>
            </a:r>
          </a:p>
          <a:p>
            <a:endParaRPr lang="zh-CN" altLang="en-US" dirty="0"/>
          </a:p>
        </p:txBody>
      </p:sp>
    </p:spTree>
    <p:extLst>
      <p:ext uri="{BB962C8B-B14F-4D97-AF65-F5344CB8AC3E}">
        <p14:creationId xmlns:p14="http://schemas.microsoft.com/office/powerpoint/2010/main" val="225968783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outVertic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outVertic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arn(outVertical)">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barn(outVertical)">
                                      <p:cBhvr>
                                        <p:cTn id="3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99960CF-1563-4FAE-8BF2-BFD9492418BC}"/>
              </a:ext>
            </a:extLst>
          </p:cNvPr>
          <p:cNvSpPr>
            <a:spLocks noGrp="1"/>
          </p:cNvSpPr>
          <p:nvPr>
            <p:ph idx="1"/>
          </p:nvPr>
        </p:nvSpPr>
        <p:spPr>
          <a:xfrm>
            <a:off x="351503" y="648928"/>
            <a:ext cx="11488993" cy="5680851"/>
          </a:xfrm>
        </p:spPr>
        <p:txBody>
          <a:bodyPr>
            <a:normAutofit fontScale="62500" lnSpcReduction="20000"/>
          </a:bodyPr>
          <a:lstStyle/>
          <a:p>
            <a:pPr>
              <a:lnSpc>
                <a:spcPct val="170000"/>
              </a:lnSpc>
            </a:pPr>
            <a:r>
              <a:rPr lang="zh-CN" altLang="zh-CN" b="1" dirty="0">
                <a:solidFill>
                  <a:srgbClr val="00B050"/>
                </a:solidFill>
              </a:rPr>
              <a:t>（</a:t>
            </a:r>
            <a:r>
              <a:rPr lang="en-US" altLang="zh-CN" b="1" dirty="0">
                <a:solidFill>
                  <a:srgbClr val="00B050"/>
                </a:solidFill>
              </a:rPr>
              <a:t>3</a:t>
            </a:r>
            <a:r>
              <a:rPr lang="zh-CN" altLang="zh-CN" b="1" dirty="0">
                <a:solidFill>
                  <a:srgbClr val="00B050"/>
                </a:solidFill>
              </a:rPr>
              <a:t>）作者在刻画钟扬时运用了正侧面相结合的手法。</a:t>
            </a:r>
          </a:p>
          <a:p>
            <a:pPr>
              <a:lnSpc>
                <a:spcPct val="170000"/>
              </a:lnSpc>
            </a:pPr>
            <a:r>
              <a:rPr lang="en-US" altLang="zh-CN" b="1" dirty="0"/>
              <a:t>①</a:t>
            </a:r>
            <a:r>
              <a:rPr lang="zh-CN" altLang="zh-CN" b="1" dirty="0"/>
              <a:t>正面刻画：</a:t>
            </a:r>
            <a:r>
              <a:rPr lang="en-US" altLang="zh-CN" b="1" dirty="0"/>
              <a:t>a.</a:t>
            </a:r>
            <a:r>
              <a:rPr lang="zh-CN" altLang="zh-CN" b="1" dirty="0"/>
              <a:t>刻画人物语言。文章每一部分都有直接引用的钟扬的话，它们或是钟扬与别人对话，或是钟扬的演讲内容，或是钟扬写的文字。</a:t>
            </a:r>
            <a:r>
              <a:rPr lang="en-US" altLang="zh-CN" b="1" dirty="0"/>
              <a:t>b.</a:t>
            </a:r>
            <a:r>
              <a:rPr lang="zh-CN" altLang="zh-CN" b="1" dirty="0"/>
              <a:t>刻画人物行为、事迹。如不挑剔住房，赴西藏采集种子，热心科普事业等。</a:t>
            </a:r>
          </a:p>
          <a:p>
            <a:pPr>
              <a:lnSpc>
                <a:spcPct val="170000"/>
              </a:lnSpc>
            </a:pPr>
            <a:r>
              <a:rPr lang="en-US" altLang="zh-CN" b="1" dirty="0"/>
              <a:t>②</a:t>
            </a:r>
            <a:r>
              <a:rPr lang="zh-CN" altLang="zh-CN" b="1" dirty="0"/>
              <a:t>侧面刻画：</a:t>
            </a:r>
            <a:r>
              <a:rPr lang="en-US" altLang="zh-CN" b="1" dirty="0"/>
              <a:t>a. </a:t>
            </a:r>
            <a:r>
              <a:rPr lang="zh-CN" altLang="zh-CN" b="1" dirty="0"/>
              <a:t>多处引用钟扬母亲、妻子、同事、学生的话，讲述钟扬的事迹，从侧面烘托人物形象，表现人物性格。</a:t>
            </a:r>
            <a:r>
              <a:rPr lang="en-US" altLang="zh-CN" b="1" dirty="0"/>
              <a:t>b.</a:t>
            </a:r>
            <a:r>
              <a:rPr lang="zh-CN" altLang="zh-CN" b="1" dirty="0"/>
              <a:t>运用对比衬托手法，如写钟扬不在意生活品质与致力于种子收集的对比，藏族同事对其</a:t>
            </a:r>
            <a:r>
              <a:rPr lang="en-US" altLang="zh-CN" b="1" dirty="0"/>
              <a:t>“</a:t>
            </a:r>
            <a:r>
              <a:rPr lang="zh-CN" altLang="zh-CN" b="1" dirty="0"/>
              <a:t>大胆</a:t>
            </a:r>
            <a:r>
              <a:rPr lang="en-US" altLang="zh-CN" b="1" dirty="0"/>
              <a:t>”</a:t>
            </a:r>
            <a:r>
              <a:rPr lang="zh-CN" altLang="zh-CN" b="1" dirty="0"/>
              <a:t>的评价等。</a:t>
            </a:r>
          </a:p>
          <a:p>
            <a:endParaRPr lang="zh-CN" altLang="en-US" dirty="0"/>
          </a:p>
        </p:txBody>
      </p:sp>
    </p:spTree>
    <p:extLst>
      <p:ext uri="{BB962C8B-B14F-4D97-AF65-F5344CB8AC3E}">
        <p14:creationId xmlns:p14="http://schemas.microsoft.com/office/powerpoint/2010/main" val="811210276"/>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inHorizontal)">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705464" y="1194619"/>
            <a:ext cx="10781072" cy="3324115"/>
          </a:xfrm>
        </p:spPr>
        <p:txBody>
          <a:bodyPr>
            <a:normAutofit fontScale="77500" lnSpcReduction="20000"/>
          </a:bodyPr>
          <a:lstStyle/>
          <a:p>
            <a:pPr>
              <a:lnSpc>
                <a:spcPct val="150000"/>
              </a:lnSpc>
            </a:pPr>
            <a:r>
              <a:rPr lang="zh-CN" altLang="zh-CN" b="1" dirty="0">
                <a:solidFill>
                  <a:srgbClr val="00B050"/>
                </a:solidFill>
              </a:rPr>
              <a:t>（</a:t>
            </a:r>
            <a:r>
              <a:rPr lang="en-US" altLang="zh-CN" b="1" dirty="0">
                <a:solidFill>
                  <a:srgbClr val="00B050"/>
                </a:solidFill>
              </a:rPr>
              <a:t>4</a:t>
            </a:r>
            <a:r>
              <a:rPr lang="zh-CN" altLang="zh-CN" b="1" dirty="0">
                <a:solidFill>
                  <a:srgbClr val="00B050"/>
                </a:solidFill>
              </a:rPr>
              <a:t>）细节描写，生动传神。</a:t>
            </a:r>
          </a:p>
          <a:p>
            <a:pPr>
              <a:lnSpc>
                <a:spcPct val="150000"/>
              </a:lnSpc>
            </a:pPr>
            <a:r>
              <a:rPr lang="zh-CN" altLang="zh-CN" b="1" dirty="0"/>
              <a:t>多次运用细节描写，表现了对钟扬的推崇之情。如文中对其衣着的细节描写：</a:t>
            </a:r>
            <a:r>
              <a:rPr lang="en-US" altLang="zh-CN" b="1" dirty="0"/>
              <a:t>“</a:t>
            </a:r>
            <a:r>
              <a:rPr lang="zh-CN" altLang="zh-CN" b="1" dirty="0"/>
              <a:t>背着他经典的黑色双肩包，穿着磨白了的牛仔裤，戴着一顶宽檐帽。</a:t>
            </a:r>
            <a:r>
              <a:rPr lang="en-US" altLang="zh-CN" b="1" dirty="0"/>
              <a:t>”</a:t>
            </a:r>
            <a:r>
              <a:rPr lang="zh-CN" altLang="zh-CN" b="1" dirty="0"/>
              <a:t>将其勤俭朴实的形象刻画了出来。</a:t>
            </a:r>
          </a:p>
        </p:txBody>
      </p:sp>
    </p:spTree>
    <p:extLst>
      <p:ext uri="{BB962C8B-B14F-4D97-AF65-F5344CB8AC3E}">
        <p14:creationId xmlns:p14="http://schemas.microsoft.com/office/powerpoint/2010/main" val="2209664318"/>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out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678425" y="1047136"/>
            <a:ext cx="10574595" cy="3507109"/>
          </a:xfrm>
        </p:spPr>
        <p:txBody>
          <a:bodyPr>
            <a:normAutofit fontScale="92500" lnSpcReduction="10000"/>
          </a:bodyPr>
          <a:lstStyle/>
          <a:p>
            <a:pPr>
              <a:lnSpc>
                <a:spcPct val="150000"/>
              </a:lnSpc>
            </a:pPr>
            <a:r>
              <a:rPr lang="zh-CN" altLang="zh-CN" b="1" dirty="0">
                <a:solidFill>
                  <a:srgbClr val="00B050"/>
                </a:solidFill>
              </a:rPr>
              <a:t>（</a:t>
            </a:r>
            <a:r>
              <a:rPr lang="en-US" altLang="zh-CN" b="1" dirty="0">
                <a:solidFill>
                  <a:srgbClr val="00B050"/>
                </a:solidFill>
              </a:rPr>
              <a:t>5</a:t>
            </a:r>
            <a:r>
              <a:rPr lang="zh-CN" altLang="zh-CN" b="1" dirty="0">
                <a:solidFill>
                  <a:srgbClr val="00B050"/>
                </a:solidFill>
              </a:rPr>
              <a:t>）小标题的结构：</a:t>
            </a:r>
          </a:p>
          <a:p>
            <a:pPr>
              <a:lnSpc>
                <a:spcPct val="150000"/>
              </a:lnSpc>
            </a:pPr>
            <a:r>
              <a:rPr lang="zh-CN" altLang="zh-CN" b="1" dirty="0"/>
              <a:t>小标题是每部分的纲领，围绕小标题选材组材，使人物形象特点突出，形象更鲜明、更生动，事迹更典型、更感人。</a:t>
            </a:r>
          </a:p>
          <a:p>
            <a:pPr>
              <a:lnSpc>
                <a:spcPct val="170000"/>
              </a:lnSpc>
            </a:pPr>
            <a:endParaRPr lang="zh-CN" altLang="zh-CN" b="1" dirty="0">
              <a:latin typeface="+mn-ea"/>
            </a:endParaRPr>
          </a:p>
        </p:txBody>
      </p:sp>
    </p:spTree>
    <p:extLst>
      <p:ext uri="{BB962C8B-B14F-4D97-AF65-F5344CB8AC3E}">
        <p14:creationId xmlns:p14="http://schemas.microsoft.com/office/powerpoint/2010/main" val="3066609829"/>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103238" y="1578077"/>
            <a:ext cx="12088761" cy="5279922"/>
          </a:xfrm>
        </p:spPr>
        <p:txBody>
          <a:bodyPr>
            <a:normAutofit fontScale="70000" lnSpcReduction="20000"/>
          </a:bodyPr>
          <a:lstStyle/>
          <a:p>
            <a:pPr>
              <a:lnSpc>
                <a:spcPct val="160000"/>
              </a:lnSpc>
            </a:pPr>
            <a:r>
              <a:rPr lang="en-US" altLang="zh-CN" b="1" dirty="0"/>
              <a:t>1.</a:t>
            </a:r>
            <a:r>
              <a:rPr lang="zh-CN" altLang="zh-CN" b="1" dirty="0"/>
              <a:t>积累基础知识，理清文章脉络，体会文章语言特点，培养语言建构与运用素养。</a:t>
            </a:r>
          </a:p>
          <a:p>
            <a:pPr>
              <a:lnSpc>
                <a:spcPct val="160000"/>
              </a:lnSpc>
            </a:pPr>
            <a:r>
              <a:rPr lang="en-US" altLang="zh-CN" b="1" dirty="0"/>
              <a:t>2.</a:t>
            </a:r>
            <a:r>
              <a:rPr lang="zh-CN" altLang="zh-CN" b="1" dirty="0"/>
              <a:t>学习通过典型事例，分析人物形象的方法，培促进思维发展，培养学生思维发展与提升素养。</a:t>
            </a:r>
          </a:p>
          <a:p>
            <a:pPr>
              <a:lnSpc>
                <a:spcPct val="160000"/>
              </a:lnSpc>
            </a:pPr>
            <a:r>
              <a:rPr lang="en-US" altLang="zh-CN" b="1" dirty="0"/>
              <a:t>3.</a:t>
            </a:r>
            <a:r>
              <a:rPr lang="zh-CN" altLang="zh-CN" b="1" dirty="0"/>
              <a:t>挖掘人物亮点，学习一材多用，储备写作素材，培养审美鉴赏与创造素养。</a:t>
            </a:r>
          </a:p>
          <a:p>
            <a:pPr>
              <a:lnSpc>
                <a:spcPct val="160000"/>
              </a:lnSpc>
            </a:pPr>
            <a:r>
              <a:rPr lang="en-US" altLang="zh-CN" b="1" dirty="0"/>
              <a:t>4.</a:t>
            </a:r>
            <a:r>
              <a:rPr lang="zh-CN" altLang="zh-CN" b="1" dirty="0"/>
              <a:t>自读、研读相结合，体会钟扬在科学上的探索精神以及在工作上的牺牲精神和奉献精神所表现出的崇高美，培养文化传承与理解素养。</a:t>
            </a:r>
          </a:p>
        </p:txBody>
      </p:sp>
      <p:pic>
        <p:nvPicPr>
          <p:cNvPr id="6" name="图片 5">
            <a:extLst>
              <a:ext uri="{FF2B5EF4-FFF2-40B4-BE49-F238E27FC236}">
                <a16:creationId xmlns:a16="http://schemas.microsoft.com/office/drawing/2014/main" id="{FF526BBC-8ADC-4666-9082-ED18006C0BED}"/>
              </a:ext>
            </a:extLst>
          </p:cNvPr>
          <p:cNvPicPr/>
          <p:nvPr/>
        </p:nvPicPr>
        <p:blipFill>
          <a:blip r:embed="rId2">
            <a:extLst>
              <a:ext uri="{28A0092B-C50C-407E-A947-70E740481C1C}">
                <a14:useLocalDpi xmlns:a14="http://schemas.microsoft.com/office/drawing/2010/main" val="0"/>
              </a:ext>
            </a:extLst>
          </a:blip>
          <a:srcRect l="877" t="22826" r="2924" b="22826"/>
          <a:stretch>
            <a:fillRect/>
          </a:stretch>
        </p:blipFill>
        <p:spPr bwMode="auto">
          <a:xfrm>
            <a:off x="0" y="0"/>
            <a:ext cx="4734232" cy="1578077"/>
          </a:xfrm>
          <a:prstGeom prst="rect">
            <a:avLst/>
          </a:prstGeom>
          <a:noFill/>
          <a:ln>
            <a:noFill/>
          </a:ln>
        </p:spPr>
      </p:pic>
    </p:spTree>
    <p:extLst>
      <p:ext uri="{BB962C8B-B14F-4D97-AF65-F5344CB8AC3E}">
        <p14:creationId xmlns:p14="http://schemas.microsoft.com/office/powerpoint/2010/main" val="4252992720"/>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108154" y="768069"/>
            <a:ext cx="11661059" cy="5205028"/>
          </a:xfrm>
        </p:spPr>
        <p:txBody>
          <a:bodyPr>
            <a:normAutofit fontScale="62500" lnSpcReduction="20000"/>
          </a:bodyPr>
          <a:lstStyle/>
          <a:p>
            <a:pPr>
              <a:lnSpc>
                <a:spcPct val="170000"/>
              </a:lnSpc>
            </a:pPr>
            <a:r>
              <a:rPr lang="zh-CN" altLang="zh-CN" b="1" dirty="0">
                <a:solidFill>
                  <a:srgbClr val="FF0000"/>
                </a:solidFill>
              </a:rPr>
              <a:t>小结：</a:t>
            </a:r>
          </a:p>
          <a:p>
            <a:pPr>
              <a:lnSpc>
                <a:spcPct val="170000"/>
              </a:lnSpc>
            </a:pPr>
            <a:r>
              <a:rPr lang="zh-CN" altLang="zh-CN" b="1" dirty="0"/>
              <a:t>这篇报道多方面、多渠道搜集材料，多角度、多层次的表现人物。文章从植物学家、科普达人等角度，选取钟扬的典型事例，既介绍他少年时的经历，有展现他工作后的多方面的付出；选择的众多人物中，有张扬的亲人、同事、朋友、学生等；描写的角度有钟扬工作方面的，有生活细节方面的。文章所记事件虽然很多，而且看起来有点“乱”，但都是围绕着一个主题（讴歌钟扬的爱岗敬业、牺牲奉献精神）来安排的，所以又散儿不乱，多而集中。</a:t>
            </a:r>
          </a:p>
          <a:p>
            <a:pPr>
              <a:lnSpc>
                <a:spcPct val="170000"/>
              </a:lnSpc>
            </a:pPr>
            <a:endParaRPr lang="zh-CN" altLang="zh-CN" b="1" dirty="0">
              <a:latin typeface="+mn-ea"/>
            </a:endParaRPr>
          </a:p>
        </p:txBody>
      </p:sp>
    </p:spTree>
    <p:extLst>
      <p:ext uri="{BB962C8B-B14F-4D97-AF65-F5344CB8AC3E}">
        <p14:creationId xmlns:p14="http://schemas.microsoft.com/office/powerpoint/2010/main" val="2376357831"/>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0" y="604684"/>
            <a:ext cx="11940466" cy="6253316"/>
          </a:xfrm>
        </p:spPr>
        <p:txBody>
          <a:bodyPr>
            <a:normAutofit fontScale="55000" lnSpcReduction="20000"/>
          </a:bodyPr>
          <a:lstStyle/>
          <a:p>
            <a:pPr>
              <a:lnSpc>
                <a:spcPct val="170000"/>
              </a:lnSpc>
            </a:pPr>
            <a:r>
              <a:rPr lang="zh-CN" altLang="zh-CN" b="1" dirty="0">
                <a:solidFill>
                  <a:srgbClr val="FF0000"/>
                </a:solidFill>
              </a:rPr>
              <a:t>（五）</a:t>
            </a:r>
            <a:r>
              <a:rPr lang="zh-CN" altLang="en-US" b="1" dirty="0">
                <a:solidFill>
                  <a:srgbClr val="FF0000"/>
                </a:solidFill>
              </a:rPr>
              <a:t>总结</a:t>
            </a:r>
            <a:r>
              <a:rPr lang="zh-CN" altLang="zh-CN" b="1" dirty="0">
                <a:solidFill>
                  <a:srgbClr val="FF0000"/>
                </a:solidFill>
              </a:rPr>
              <a:t>人物通讯的一般写法。</a:t>
            </a:r>
          </a:p>
          <a:p>
            <a:pPr>
              <a:lnSpc>
                <a:spcPct val="170000"/>
              </a:lnSpc>
            </a:pPr>
            <a:r>
              <a:rPr lang="zh-CN" altLang="zh-CN" b="1" dirty="0">
                <a:solidFill>
                  <a:srgbClr val="1742DF"/>
                </a:solidFill>
              </a:rPr>
              <a:t>思考，根据学习过的《喜看稻菽千重浪》《心有一团火，温暖众人心》《“探界者”钟扬》三篇课文，总结人物通讯的一般写法。</a:t>
            </a:r>
          </a:p>
          <a:p>
            <a:pPr>
              <a:lnSpc>
                <a:spcPct val="170000"/>
              </a:lnSpc>
            </a:pPr>
            <a:r>
              <a:rPr lang="zh-CN" altLang="en-US" b="1" dirty="0">
                <a:solidFill>
                  <a:srgbClr val="FF0000"/>
                </a:solidFill>
              </a:rPr>
              <a:t>明确：</a:t>
            </a:r>
            <a:endParaRPr lang="en-US" altLang="zh-CN" b="1" dirty="0">
              <a:solidFill>
                <a:srgbClr val="FF0000"/>
              </a:solidFill>
            </a:endParaRPr>
          </a:p>
          <a:p>
            <a:pPr>
              <a:lnSpc>
                <a:spcPct val="170000"/>
              </a:lnSpc>
            </a:pPr>
            <a:r>
              <a:rPr lang="zh-CN" altLang="zh-CN" b="1" dirty="0"/>
              <a:t>（</a:t>
            </a:r>
            <a:r>
              <a:rPr lang="en-US" altLang="zh-CN" b="1" dirty="0"/>
              <a:t>1</a:t>
            </a:r>
            <a:r>
              <a:rPr lang="zh-CN" altLang="zh-CN" b="1" dirty="0"/>
              <a:t>）以人物为中心报道对象，通过人物新近的行动表现人物的品质、性格和精神面貌，反映时代特点和社会面貌。（主旨或时代价值意义）</a:t>
            </a:r>
          </a:p>
          <a:p>
            <a:pPr>
              <a:lnSpc>
                <a:spcPct val="170000"/>
              </a:lnSpc>
            </a:pPr>
            <a:r>
              <a:rPr lang="zh-CN" altLang="zh-CN" b="1" dirty="0"/>
              <a:t>（</a:t>
            </a:r>
            <a:r>
              <a:rPr lang="en-US" altLang="zh-CN" b="1" dirty="0"/>
              <a:t>2</a:t>
            </a:r>
            <a:r>
              <a:rPr lang="zh-CN" altLang="zh-CN" b="1" dirty="0"/>
              <a:t>）人物生命形态和生活轨迹有一定的独特之处，有鲜明的个性，能给读者留下深刻的印象。（形象特点）</a:t>
            </a:r>
          </a:p>
          <a:p>
            <a:pPr>
              <a:lnSpc>
                <a:spcPct val="170000"/>
              </a:lnSpc>
            </a:pPr>
            <a:r>
              <a:rPr lang="zh-CN" altLang="zh-CN" b="1" dirty="0"/>
              <a:t>（</a:t>
            </a:r>
            <a:r>
              <a:rPr lang="en-US" altLang="zh-CN" b="1" dirty="0"/>
              <a:t>3</a:t>
            </a:r>
            <a:r>
              <a:rPr lang="zh-CN" altLang="zh-CN" b="1" dirty="0"/>
              <a:t>）通过矛盾冲突表现人物的思想境界，通过人物的行动、对话等表现人物活的性格特征，通过细节描写、心理刻画等展示人物的内心世界。（手法技巧）</a:t>
            </a:r>
          </a:p>
          <a:p>
            <a:pPr marL="0" indent="0">
              <a:lnSpc>
                <a:spcPct val="170000"/>
              </a:lnSpc>
              <a:buNone/>
            </a:pPr>
            <a:endParaRPr lang="zh-CN" altLang="zh-CN" b="1" dirty="0"/>
          </a:p>
          <a:p>
            <a:pPr>
              <a:lnSpc>
                <a:spcPct val="170000"/>
              </a:lnSpc>
            </a:pPr>
            <a:endParaRPr lang="zh-CN" altLang="zh-CN" b="1" dirty="0">
              <a:latin typeface="+mn-ea"/>
            </a:endParaRPr>
          </a:p>
        </p:txBody>
      </p:sp>
    </p:spTree>
    <p:extLst>
      <p:ext uri="{BB962C8B-B14F-4D97-AF65-F5344CB8AC3E}">
        <p14:creationId xmlns:p14="http://schemas.microsoft.com/office/powerpoint/2010/main" val="2163611011"/>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out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out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out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out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outVertic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DB5CC752-3517-496B-A99A-329903809327}"/>
              </a:ext>
            </a:extLst>
          </p:cNvPr>
          <p:cNvSpPr>
            <a:spLocks noGrp="1"/>
          </p:cNvSpPr>
          <p:nvPr>
            <p:ph type="title"/>
          </p:nvPr>
        </p:nvSpPr>
        <p:spPr>
          <a:xfrm>
            <a:off x="609600" y="589935"/>
            <a:ext cx="10972800" cy="827702"/>
          </a:xfrm>
        </p:spPr>
        <p:txBody>
          <a:bodyPr>
            <a:normAutofit fontScale="90000"/>
          </a:bodyPr>
          <a:lstStyle/>
          <a:p>
            <a:r>
              <a:rPr lang="zh-CN" altLang="zh-CN" b="1" dirty="0">
                <a:solidFill>
                  <a:srgbClr val="FF0000"/>
                </a:solidFill>
              </a:rPr>
              <a:t>拓展探究</a:t>
            </a:r>
            <a:endParaRPr lang="zh-CN" altLang="en-US" dirty="0">
              <a:solidFill>
                <a:srgbClr val="FF0000"/>
              </a:solidFill>
            </a:endParaRPr>
          </a:p>
        </p:txBody>
      </p:sp>
      <p:sp>
        <p:nvSpPr>
          <p:cNvPr id="6" name="内容占位符 5">
            <a:extLst>
              <a:ext uri="{FF2B5EF4-FFF2-40B4-BE49-F238E27FC236}">
                <a16:creationId xmlns:a16="http://schemas.microsoft.com/office/drawing/2014/main" id="{55367499-5FF0-4B9B-8847-9B5268AE7A44}"/>
              </a:ext>
            </a:extLst>
          </p:cNvPr>
          <p:cNvSpPr>
            <a:spLocks noGrp="1"/>
          </p:cNvSpPr>
          <p:nvPr>
            <p:ph idx="1"/>
          </p:nvPr>
        </p:nvSpPr>
        <p:spPr>
          <a:xfrm>
            <a:off x="609600" y="1600202"/>
            <a:ext cx="10972800" cy="4018934"/>
          </a:xfrm>
        </p:spPr>
        <p:txBody>
          <a:bodyPr>
            <a:normAutofit fontScale="85000" lnSpcReduction="20000"/>
          </a:bodyPr>
          <a:lstStyle/>
          <a:p>
            <a:pPr>
              <a:lnSpc>
                <a:spcPct val="160000"/>
              </a:lnSpc>
            </a:pPr>
            <a:r>
              <a:rPr lang="en-US" altLang="zh-CN" b="1" dirty="0">
                <a:solidFill>
                  <a:srgbClr val="1742DF"/>
                </a:solidFill>
              </a:rPr>
              <a:t>1. </a:t>
            </a:r>
            <a:r>
              <a:rPr lang="zh-CN" altLang="zh-CN" b="1" dirty="0">
                <a:solidFill>
                  <a:srgbClr val="1742DF"/>
                </a:solidFill>
              </a:rPr>
              <a:t>思考，新版语文课本中，《“探界者”钟扬》作为</a:t>
            </a:r>
            <a:r>
              <a:rPr lang="en-US" altLang="zh-CN" b="1" dirty="0">
                <a:solidFill>
                  <a:srgbClr val="1742DF"/>
                </a:solidFill>
              </a:rPr>
              <a:t>2018</a:t>
            </a:r>
            <a:r>
              <a:rPr lang="zh-CN" altLang="zh-CN" b="1" dirty="0">
                <a:solidFill>
                  <a:srgbClr val="1742DF"/>
                </a:solidFill>
              </a:rPr>
              <a:t>年的作品，是所有课文中最“年轻”的一篇，而且作者叶雨婷是一名</a:t>
            </a:r>
            <a:r>
              <a:rPr lang="en-US" altLang="zh-CN" b="1" dirty="0">
                <a:solidFill>
                  <a:srgbClr val="1742DF"/>
                </a:solidFill>
              </a:rPr>
              <a:t>90</a:t>
            </a:r>
            <a:r>
              <a:rPr lang="zh-CN" altLang="zh-CN" b="1" dirty="0">
                <a:solidFill>
                  <a:srgbClr val="1742DF"/>
                </a:solidFill>
              </a:rPr>
              <a:t>后年轻记者，也是所有课文作者中最年轻的一位，于是有人质疑：</a:t>
            </a:r>
            <a:r>
              <a:rPr lang="en-US" altLang="zh-CN" b="1" dirty="0">
                <a:solidFill>
                  <a:srgbClr val="1742DF"/>
                </a:solidFill>
              </a:rPr>
              <a:t>90</a:t>
            </a:r>
            <a:r>
              <a:rPr lang="zh-CN" altLang="zh-CN" b="1" dirty="0">
                <a:solidFill>
                  <a:srgbClr val="1742DF"/>
                </a:solidFill>
              </a:rPr>
              <a:t>后的作品凭啥能够选入课本？对这个问题，你怎么看？</a:t>
            </a:r>
          </a:p>
          <a:p>
            <a:endParaRPr lang="zh-CN" altLang="en-US" dirty="0"/>
          </a:p>
        </p:txBody>
      </p:sp>
    </p:spTree>
    <p:extLst>
      <p:ext uri="{BB962C8B-B14F-4D97-AF65-F5344CB8AC3E}">
        <p14:creationId xmlns:p14="http://schemas.microsoft.com/office/powerpoint/2010/main" val="853896368"/>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742335" y="753321"/>
            <a:ext cx="10392697" cy="4644589"/>
          </a:xfrm>
        </p:spPr>
        <p:txBody>
          <a:bodyPr>
            <a:normAutofit fontScale="92500"/>
          </a:bodyPr>
          <a:lstStyle/>
          <a:p>
            <a:pPr>
              <a:lnSpc>
                <a:spcPct val="150000"/>
              </a:lnSpc>
            </a:pPr>
            <a:r>
              <a:rPr lang="zh-CN" altLang="zh-CN" b="1" dirty="0">
                <a:solidFill>
                  <a:srgbClr val="FF0000"/>
                </a:solidFill>
                <a:latin typeface="+mn-ea"/>
              </a:rPr>
              <a:t>明确：</a:t>
            </a:r>
          </a:p>
          <a:p>
            <a:pPr>
              <a:lnSpc>
                <a:spcPct val="150000"/>
              </a:lnSpc>
            </a:pPr>
            <a:r>
              <a:rPr lang="zh-CN" altLang="zh-CN" b="1" dirty="0"/>
              <a:t>示例：英雄不在年高，只要文章写的好，可以作为学生学习的范本，可以使学生受到教育，不用</a:t>
            </a:r>
            <a:r>
              <a:rPr lang="zh-CN" altLang="en-US" b="1" dirty="0"/>
              <a:t>在</a:t>
            </a:r>
            <a:r>
              <a:rPr lang="zh-CN" altLang="zh-CN" b="1" dirty="0"/>
              <a:t>意作者的年龄。（言之成理，观点积极向上即可）</a:t>
            </a:r>
          </a:p>
          <a:p>
            <a:pPr>
              <a:lnSpc>
                <a:spcPct val="170000"/>
              </a:lnSpc>
            </a:pPr>
            <a:endParaRPr lang="zh-CN" altLang="zh-CN" b="1" dirty="0">
              <a:latin typeface="+mn-ea"/>
            </a:endParaRPr>
          </a:p>
        </p:txBody>
      </p:sp>
    </p:spTree>
    <p:extLst>
      <p:ext uri="{BB962C8B-B14F-4D97-AF65-F5344CB8AC3E}">
        <p14:creationId xmlns:p14="http://schemas.microsoft.com/office/powerpoint/2010/main" val="1335932302"/>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plus(in)">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541538" y="988143"/>
            <a:ext cx="10635448" cy="3415181"/>
          </a:xfrm>
        </p:spPr>
        <p:txBody>
          <a:bodyPr>
            <a:normAutofit fontScale="77500" lnSpcReduction="20000"/>
          </a:bodyPr>
          <a:lstStyle/>
          <a:p>
            <a:pPr>
              <a:lnSpc>
                <a:spcPct val="150000"/>
              </a:lnSpc>
            </a:pPr>
            <a:r>
              <a:rPr lang="en-US" altLang="zh-CN" b="1" dirty="0">
                <a:solidFill>
                  <a:srgbClr val="1742DF"/>
                </a:solidFill>
              </a:rPr>
              <a:t>2. </a:t>
            </a:r>
            <a:r>
              <a:rPr lang="zh-CN" altLang="zh-CN" b="1" dirty="0">
                <a:solidFill>
                  <a:srgbClr val="1742DF"/>
                </a:solidFill>
              </a:rPr>
              <a:t>讨论，学了钟扬的优秀事迹，就你感触最深的一点谈谈你的收获。</a:t>
            </a:r>
          </a:p>
          <a:p>
            <a:pPr>
              <a:lnSpc>
                <a:spcPct val="150000"/>
              </a:lnSpc>
            </a:pPr>
            <a:r>
              <a:rPr lang="zh-CN" altLang="zh-CN" b="1" dirty="0"/>
              <a:t>提示：钟扬教授曾说</a:t>
            </a:r>
            <a:r>
              <a:rPr lang="en-US" altLang="zh-CN" b="1" dirty="0"/>
              <a:t>:</a:t>
            </a:r>
            <a:r>
              <a:rPr lang="zh-CN" altLang="zh-CN" b="1" dirty="0"/>
              <a:t>“坚持梦想，无畏艰险。”“只要国家需要、人类需要，再艰苦的科研也要做</a:t>
            </a:r>
            <a:r>
              <a:rPr lang="en-US" altLang="zh-CN" b="1" dirty="0"/>
              <a:t>!</a:t>
            </a:r>
            <a:r>
              <a:rPr lang="zh-CN" altLang="zh-CN" b="1" dirty="0"/>
              <a:t>”</a:t>
            </a:r>
          </a:p>
          <a:p>
            <a:pPr>
              <a:lnSpc>
                <a:spcPct val="170000"/>
              </a:lnSpc>
            </a:pPr>
            <a:endParaRPr lang="zh-CN" altLang="zh-CN" b="1" dirty="0">
              <a:latin typeface="+mn-ea"/>
            </a:endParaRPr>
          </a:p>
        </p:txBody>
      </p:sp>
    </p:spTree>
    <p:extLst>
      <p:ext uri="{BB962C8B-B14F-4D97-AF65-F5344CB8AC3E}">
        <p14:creationId xmlns:p14="http://schemas.microsoft.com/office/powerpoint/2010/main" val="266118590"/>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623656" y="808441"/>
            <a:ext cx="10944688" cy="5047241"/>
          </a:xfrm>
        </p:spPr>
        <p:txBody>
          <a:bodyPr>
            <a:normAutofit fontScale="62500" lnSpcReduction="20000"/>
          </a:bodyPr>
          <a:lstStyle/>
          <a:p>
            <a:pPr>
              <a:lnSpc>
                <a:spcPct val="160000"/>
              </a:lnSpc>
            </a:pPr>
            <a:r>
              <a:rPr lang="zh-CN" altLang="zh-CN" b="1" dirty="0">
                <a:solidFill>
                  <a:srgbClr val="FF0000"/>
                </a:solidFill>
              </a:rPr>
              <a:t>明确：</a:t>
            </a:r>
          </a:p>
          <a:p>
            <a:pPr>
              <a:lnSpc>
                <a:spcPct val="160000"/>
              </a:lnSpc>
            </a:pPr>
            <a:r>
              <a:rPr lang="zh-CN" altLang="zh-CN" b="1" dirty="0"/>
              <a:t>示例</a:t>
            </a:r>
            <a:r>
              <a:rPr lang="en-US" altLang="zh-CN" b="1" dirty="0"/>
              <a:t>1</a:t>
            </a:r>
            <a:r>
              <a:rPr lang="zh-CN" altLang="zh-CN" b="1" dirty="0"/>
              <a:t>：他执着追求梦想的精神带给我们的精神财富。</a:t>
            </a:r>
          </a:p>
          <a:p>
            <a:pPr>
              <a:lnSpc>
                <a:spcPct val="160000"/>
              </a:lnSpc>
            </a:pPr>
            <a:r>
              <a:rPr lang="zh-CN" altLang="zh-CN" b="1" dirty="0"/>
              <a:t>示例</a:t>
            </a:r>
            <a:r>
              <a:rPr lang="en-US" altLang="zh-CN" b="1" dirty="0"/>
              <a:t>2</a:t>
            </a:r>
            <a:r>
              <a:rPr lang="zh-CN" altLang="zh-CN" b="1" dirty="0"/>
              <a:t>：不忘初心，牢记使命，矢志不渝，一心为公。脚踏实地奋斗，力求不凡作为。</a:t>
            </a:r>
          </a:p>
          <a:p>
            <a:pPr>
              <a:lnSpc>
                <a:spcPct val="160000"/>
              </a:lnSpc>
            </a:pPr>
            <a:r>
              <a:rPr lang="zh-CN" altLang="zh-CN" b="1" dirty="0"/>
              <a:t>示例</a:t>
            </a:r>
            <a:r>
              <a:rPr lang="en-US" altLang="zh-CN" b="1" dirty="0"/>
              <a:t>3</a:t>
            </a:r>
            <a:r>
              <a:rPr lang="zh-CN" altLang="zh-CN" b="1" dirty="0"/>
              <a:t>：爱岗敬业、无私奉献、事业为重，对工作一丝不苟，乐于助人。</a:t>
            </a:r>
          </a:p>
          <a:p>
            <a:pPr>
              <a:lnSpc>
                <a:spcPct val="160000"/>
              </a:lnSpc>
            </a:pPr>
            <a:r>
              <a:rPr lang="zh-CN" altLang="zh-CN" b="1" dirty="0"/>
              <a:t>示例</a:t>
            </a:r>
            <a:r>
              <a:rPr lang="en-US" altLang="zh-CN" b="1" dirty="0"/>
              <a:t>4</a:t>
            </a:r>
            <a:r>
              <a:rPr lang="zh-CN" altLang="zh-CN" b="1" dirty="0"/>
              <a:t>：老实实做人、踏踏实实干事，甘为人梯，无怨无争地为祖国培养优秀人才。</a:t>
            </a:r>
          </a:p>
          <a:p>
            <a:pPr>
              <a:lnSpc>
                <a:spcPct val="170000"/>
              </a:lnSpc>
            </a:pPr>
            <a:endParaRPr lang="zh-CN" altLang="zh-CN" b="1" dirty="0">
              <a:latin typeface="+mn-ea"/>
            </a:endParaRPr>
          </a:p>
        </p:txBody>
      </p:sp>
    </p:spTree>
    <p:extLst>
      <p:ext uri="{BB962C8B-B14F-4D97-AF65-F5344CB8AC3E}">
        <p14:creationId xmlns:p14="http://schemas.microsoft.com/office/powerpoint/2010/main" val="2934282817"/>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up)">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up)">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DB5CC752-3517-496B-A99A-329903809327}"/>
              </a:ext>
            </a:extLst>
          </p:cNvPr>
          <p:cNvSpPr>
            <a:spLocks noGrp="1"/>
          </p:cNvSpPr>
          <p:nvPr>
            <p:ph type="title"/>
          </p:nvPr>
        </p:nvSpPr>
        <p:spPr>
          <a:xfrm>
            <a:off x="609600" y="589935"/>
            <a:ext cx="10972800" cy="827702"/>
          </a:xfrm>
        </p:spPr>
        <p:txBody>
          <a:bodyPr>
            <a:normAutofit fontScale="90000"/>
          </a:bodyPr>
          <a:lstStyle/>
          <a:p>
            <a:r>
              <a:rPr lang="zh-CN" altLang="en-US" b="1" dirty="0">
                <a:solidFill>
                  <a:srgbClr val="FF0000"/>
                </a:solidFill>
              </a:rPr>
              <a:t>课后作业</a:t>
            </a:r>
          </a:p>
        </p:txBody>
      </p:sp>
      <p:sp>
        <p:nvSpPr>
          <p:cNvPr id="6" name="内容占位符 5">
            <a:extLst>
              <a:ext uri="{FF2B5EF4-FFF2-40B4-BE49-F238E27FC236}">
                <a16:creationId xmlns:a16="http://schemas.microsoft.com/office/drawing/2014/main" id="{55367499-5FF0-4B9B-8847-9B5268AE7A44}"/>
              </a:ext>
            </a:extLst>
          </p:cNvPr>
          <p:cNvSpPr>
            <a:spLocks noGrp="1"/>
          </p:cNvSpPr>
          <p:nvPr>
            <p:ph idx="1"/>
          </p:nvPr>
        </p:nvSpPr>
        <p:spPr>
          <a:xfrm>
            <a:off x="727587" y="2427904"/>
            <a:ext cx="10972800" cy="2175386"/>
          </a:xfrm>
        </p:spPr>
        <p:txBody>
          <a:bodyPr>
            <a:normAutofit/>
          </a:bodyPr>
          <a:lstStyle/>
          <a:p>
            <a:pPr>
              <a:lnSpc>
                <a:spcPct val="150000"/>
              </a:lnSpc>
            </a:pPr>
            <a:r>
              <a:rPr lang="zh-CN" altLang="zh-CN" b="1" dirty="0">
                <a:solidFill>
                  <a:srgbClr val="1742DF"/>
                </a:solidFill>
              </a:rPr>
              <a:t>学习运用典型事例塑造典型人物的手法，写一则写人叙事的短文，不少于</a:t>
            </a:r>
            <a:r>
              <a:rPr lang="en-US" altLang="zh-CN" b="1" dirty="0">
                <a:solidFill>
                  <a:srgbClr val="1742DF"/>
                </a:solidFill>
              </a:rPr>
              <a:t>500</a:t>
            </a:r>
            <a:r>
              <a:rPr lang="zh-CN" altLang="zh-CN" b="1" dirty="0">
                <a:solidFill>
                  <a:srgbClr val="1742DF"/>
                </a:solidFill>
              </a:rPr>
              <a:t>字。</a:t>
            </a:r>
            <a:endParaRPr lang="zh-CN" altLang="en-US" b="1" dirty="0">
              <a:solidFill>
                <a:srgbClr val="1742DF"/>
              </a:solidFill>
            </a:endParaRPr>
          </a:p>
        </p:txBody>
      </p:sp>
    </p:spTree>
    <p:extLst>
      <p:ext uri="{BB962C8B-B14F-4D97-AF65-F5344CB8AC3E}">
        <p14:creationId xmlns:p14="http://schemas.microsoft.com/office/powerpoint/2010/main" val="7760116"/>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53A73E8-4B8C-4FFA-B060-0FC19DF49468}"/>
              </a:ext>
            </a:extLst>
          </p:cNvPr>
          <p:cNvSpPr txBox="1"/>
          <p:nvPr/>
        </p:nvSpPr>
        <p:spPr>
          <a:xfrm>
            <a:off x="9792779" y="193251"/>
            <a:ext cx="2004291" cy="369332"/>
          </a:xfrm>
          <a:prstGeom prst="rect">
            <a:avLst/>
          </a:prstGeom>
          <a:noFill/>
        </p:spPr>
        <p:txBody>
          <a:bodyPr wrap="square" rtlCol="0">
            <a:spAutoFit/>
          </a:bodyPr>
          <a:lstStyle/>
          <a:p>
            <a:r>
              <a:rPr lang="zh-CN" altLang="en-US" b="1" dirty="0">
                <a:solidFill>
                  <a:schemeClr val="accent1"/>
                </a:solidFill>
              </a:rPr>
              <a:t>人教版必修上册</a:t>
            </a:r>
          </a:p>
        </p:txBody>
      </p:sp>
    </p:spTree>
    <p:extLst>
      <p:ext uri="{BB962C8B-B14F-4D97-AF65-F5344CB8AC3E}">
        <p14:creationId xmlns:p14="http://schemas.microsoft.com/office/powerpoint/2010/main" val="953406407"/>
      </p:ext>
    </p:extLst>
  </p:cSld>
  <p:clrMapOvr>
    <a:masterClrMapping/>
  </p:clrMapOvr>
  <p:transition spd="med" advTm="3000">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0" y="1742616"/>
            <a:ext cx="12192000" cy="4495952"/>
          </a:xfrm>
        </p:spPr>
        <p:txBody>
          <a:bodyPr>
            <a:normAutofit/>
          </a:bodyPr>
          <a:lstStyle/>
          <a:p>
            <a:pPr>
              <a:lnSpc>
                <a:spcPct val="150000"/>
              </a:lnSpc>
            </a:pPr>
            <a:r>
              <a:rPr lang="en-US" altLang="zh-CN" b="1" dirty="0"/>
              <a:t>1. </a:t>
            </a:r>
            <a:r>
              <a:rPr lang="zh-CN" altLang="zh-CN" b="1" dirty="0"/>
              <a:t>体会钟扬在科学上的探索精神以及在工作上的牺牲精神和奉献精神所表现出的崇高美。</a:t>
            </a:r>
          </a:p>
          <a:p>
            <a:pPr>
              <a:lnSpc>
                <a:spcPct val="150000"/>
              </a:lnSpc>
            </a:pPr>
            <a:r>
              <a:rPr lang="en-US" altLang="zh-CN" b="1" dirty="0"/>
              <a:t>2.</a:t>
            </a:r>
            <a:r>
              <a:rPr lang="zh-CN" altLang="zh-CN" b="1" dirty="0"/>
              <a:t>学习通过典型事例，分析人物形象的方法。</a:t>
            </a:r>
          </a:p>
        </p:txBody>
      </p:sp>
      <p:pic>
        <p:nvPicPr>
          <p:cNvPr id="4" name="图片 3">
            <a:extLst>
              <a:ext uri="{FF2B5EF4-FFF2-40B4-BE49-F238E27FC236}">
                <a16:creationId xmlns:a16="http://schemas.microsoft.com/office/drawing/2014/main" id="{052F940A-77F9-4FB6-8300-B0BC9FBFB3E2}"/>
              </a:ext>
            </a:extLst>
          </p:cNvPr>
          <p:cNvPicPr/>
          <p:nvPr/>
        </p:nvPicPr>
        <p:blipFill>
          <a:blip r:embed="rId2">
            <a:extLst>
              <a:ext uri="{28A0092B-C50C-407E-A947-70E740481C1C}">
                <a14:useLocalDpi xmlns:a14="http://schemas.microsoft.com/office/drawing/2010/main" val="0"/>
              </a:ext>
            </a:extLst>
          </a:blip>
          <a:srcRect l="4311" t="23914" r="7327" b="25000"/>
          <a:stretch>
            <a:fillRect/>
          </a:stretch>
        </p:blipFill>
        <p:spPr bwMode="auto">
          <a:xfrm>
            <a:off x="-60377" y="66368"/>
            <a:ext cx="3231280" cy="1469770"/>
          </a:xfrm>
          <a:prstGeom prst="rect">
            <a:avLst/>
          </a:prstGeom>
          <a:noFill/>
          <a:ln>
            <a:noFill/>
          </a:ln>
        </p:spPr>
      </p:pic>
    </p:spTree>
    <p:extLst>
      <p:ext uri="{BB962C8B-B14F-4D97-AF65-F5344CB8AC3E}">
        <p14:creationId xmlns:p14="http://schemas.microsoft.com/office/powerpoint/2010/main" val="1687552282"/>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50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0" y="1430593"/>
            <a:ext cx="12192000" cy="3940397"/>
          </a:xfrm>
        </p:spPr>
        <p:txBody>
          <a:bodyPr>
            <a:normAutofit/>
          </a:bodyPr>
          <a:lstStyle/>
          <a:p>
            <a:pPr>
              <a:lnSpc>
                <a:spcPct val="150000"/>
              </a:lnSpc>
            </a:pPr>
            <a:r>
              <a:rPr lang="en-US" altLang="zh-CN" b="1" dirty="0"/>
              <a:t>1.</a:t>
            </a:r>
            <a:r>
              <a:rPr lang="zh-CN" altLang="zh-CN" b="1" dirty="0"/>
              <a:t>利用网络查资料，了解钟扬的经历及贡献。</a:t>
            </a:r>
          </a:p>
          <a:p>
            <a:pPr>
              <a:lnSpc>
                <a:spcPct val="150000"/>
              </a:lnSpc>
            </a:pPr>
            <a:r>
              <a:rPr lang="en-US" altLang="zh-CN" b="1" dirty="0"/>
              <a:t>2. </a:t>
            </a:r>
            <a:r>
              <a:rPr lang="zh-CN" altLang="zh-CN" b="1" dirty="0"/>
              <a:t>利用网络查资料，了解本文的写作背景。 </a:t>
            </a:r>
          </a:p>
          <a:p>
            <a:pPr>
              <a:lnSpc>
                <a:spcPct val="150000"/>
              </a:lnSpc>
            </a:pPr>
            <a:r>
              <a:rPr lang="en-US" altLang="zh-CN" b="1" dirty="0"/>
              <a:t>3. </a:t>
            </a:r>
            <a:r>
              <a:rPr lang="zh-CN" altLang="zh-CN" b="1" dirty="0"/>
              <a:t>梳理字词，积累基础知识。</a:t>
            </a:r>
          </a:p>
          <a:p>
            <a:pPr>
              <a:lnSpc>
                <a:spcPct val="170000"/>
              </a:lnSpc>
            </a:pPr>
            <a:endParaRPr lang="zh-CN" altLang="zh-CN" b="1" dirty="0">
              <a:latin typeface="+mn-ea"/>
            </a:endParaRPr>
          </a:p>
        </p:txBody>
      </p:sp>
      <p:pic>
        <p:nvPicPr>
          <p:cNvPr id="4" name="图片 3">
            <a:extLst>
              <a:ext uri="{FF2B5EF4-FFF2-40B4-BE49-F238E27FC236}">
                <a16:creationId xmlns:a16="http://schemas.microsoft.com/office/drawing/2014/main" id="{868B6902-8659-46C8-B953-26C43D042C65}"/>
              </a:ext>
            </a:extLst>
          </p:cNvPr>
          <p:cNvPicPr/>
          <p:nvPr/>
        </p:nvPicPr>
        <p:blipFill>
          <a:blip r:embed="rId2">
            <a:extLst>
              <a:ext uri="{28A0092B-C50C-407E-A947-70E740481C1C}">
                <a14:useLocalDpi xmlns:a14="http://schemas.microsoft.com/office/drawing/2010/main" val="0"/>
              </a:ext>
            </a:extLst>
          </a:blip>
          <a:srcRect l="6465" t="23912" r="3448" b="22826"/>
          <a:stretch>
            <a:fillRect/>
          </a:stretch>
        </p:blipFill>
        <p:spPr bwMode="auto">
          <a:xfrm>
            <a:off x="-1" y="22122"/>
            <a:ext cx="3303639" cy="1408471"/>
          </a:xfrm>
          <a:prstGeom prst="rect">
            <a:avLst/>
          </a:prstGeom>
          <a:noFill/>
          <a:ln>
            <a:noFill/>
          </a:ln>
        </p:spPr>
      </p:pic>
    </p:spTree>
    <p:extLst>
      <p:ext uri="{BB962C8B-B14F-4D97-AF65-F5344CB8AC3E}">
        <p14:creationId xmlns:p14="http://schemas.microsoft.com/office/powerpoint/2010/main" val="2731771980"/>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1" y="626806"/>
            <a:ext cx="12192000" cy="5604387"/>
          </a:xfrm>
        </p:spPr>
        <p:txBody>
          <a:bodyPr>
            <a:normAutofit fontScale="77500" lnSpcReduction="20000"/>
          </a:bodyPr>
          <a:lstStyle/>
          <a:p>
            <a:pPr algn="ctr">
              <a:lnSpc>
                <a:spcPct val="170000"/>
              </a:lnSpc>
            </a:pPr>
            <a:r>
              <a:rPr lang="zh-CN" altLang="zh-CN" sz="7300" b="1" dirty="0">
                <a:solidFill>
                  <a:srgbClr val="FF0000"/>
                </a:solidFill>
                <a:latin typeface="黑体" panose="02010609060101010101" pitchFamily="49" charset="-122"/>
                <a:ea typeface="黑体" panose="02010609060101010101" pitchFamily="49" charset="-122"/>
              </a:rPr>
              <a:t>导</a:t>
            </a:r>
            <a:r>
              <a:rPr lang="en-US" altLang="zh-CN" sz="7300" b="1" dirty="0">
                <a:solidFill>
                  <a:srgbClr val="FF0000"/>
                </a:solidFill>
                <a:latin typeface="黑体" panose="02010609060101010101" pitchFamily="49" charset="-122"/>
                <a:ea typeface="黑体" panose="02010609060101010101" pitchFamily="49" charset="-122"/>
              </a:rPr>
              <a:t>   </a:t>
            </a:r>
            <a:r>
              <a:rPr lang="zh-CN" altLang="zh-CN" sz="7300" b="1" dirty="0">
                <a:solidFill>
                  <a:srgbClr val="FF0000"/>
                </a:solidFill>
                <a:latin typeface="黑体" panose="02010609060101010101" pitchFamily="49" charset="-122"/>
                <a:ea typeface="黑体" panose="02010609060101010101" pitchFamily="49" charset="-122"/>
              </a:rPr>
              <a:t>入</a:t>
            </a:r>
          </a:p>
          <a:p>
            <a:pPr>
              <a:lnSpc>
                <a:spcPct val="150000"/>
              </a:lnSpc>
            </a:pPr>
            <a:r>
              <a:rPr lang="en-US" altLang="zh-CN" b="1" dirty="0"/>
              <a:t>2018</a:t>
            </a:r>
            <a:r>
              <a:rPr lang="zh-CN" altLang="zh-CN" b="1" dirty="0"/>
              <a:t>年获得十大感动中国人物之一钟扬颁奖词导入。</a:t>
            </a:r>
          </a:p>
          <a:p>
            <a:pPr>
              <a:lnSpc>
                <a:spcPct val="150000"/>
              </a:lnSpc>
            </a:pPr>
            <a:r>
              <a:rPr lang="zh-CN" altLang="zh-CN" b="1" dirty="0"/>
              <a:t>超越海拔六千米，抵达植物生长的最高极限，跋涉十六年，把论文写满高原。倒下的时候双肩包里藏着你的初心、誓言和未了的心愿。你热爱的藏波罗花，不屑于雕梁画栋，只绽放在高山砾石之间。这节课让我们来认识一下“探界者”钟扬</a:t>
            </a:r>
            <a:r>
              <a:rPr lang="zh-CN" altLang="en-US" b="1" dirty="0"/>
              <a:t>。</a:t>
            </a:r>
            <a:endParaRPr lang="zh-CN" altLang="zh-CN" b="1" dirty="0"/>
          </a:p>
          <a:p>
            <a:pPr>
              <a:lnSpc>
                <a:spcPct val="170000"/>
              </a:lnSpc>
            </a:pPr>
            <a:endParaRPr lang="zh-CN" altLang="zh-CN" b="1" dirty="0">
              <a:latin typeface="+mn-ea"/>
            </a:endParaRPr>
          </a:p>
        </p:txBody>
      </p:sp>
      <p:pic>
        <p:nvPicPr>
          <p:cNvPr id="4" name="图片 3">
            <a:extLst>
              <a:ext uri="{FF2B5EF4-FFF2-40B4-BE49-F238E27FC236}">
                <a16:creationId xmlns:a16="http://schemas.microsoft.com/office/drawing/2014/main" id="{65BC9ACD-0B4E-4E32-9E02-1EA09924A28B}"/>
              </a:ext>
            </a:extLst>
          </p:cNvPr>
          <p:cNvPicPr/>
          <p:nvPr/>
        </p:nvPicPr>
        <p:blipFill>
          <a:blip r:embed="rId2">
            <a:extLst>
              <a:ext uri="{28A0092B-C50C-407E-A947-70E740481C1C}">
                <a14:useLocalDpi xmlns:a14="http://schemas.microsoft.com/office/drawing/2010/main" val="0"/>
              </a:ext>
            </a:extLst>
          </a:blip>
          <a:srcRect l="5603" t="22826" r="6465" b="25000"/>
          <a:stretch>
            <a:fillRect/>
          </a:stretch>
        </p:blipFill>
        <p:spPr bwMode="auto">
          <a:xfrm>
            <a:off x="-1" y="0"/>
            <a:ext cx="3628103" cy="1327355"/>
          </a:xfrm>
          <a:prstGeom prst="rect">
            <a:avLst/>
          </a:prstGeom>
          <a:noFill/>
          <a:ln>
            <a:noFill/>
          </a:ln>
        </p:spPr>
      </p:pic>
    </p:spTree>
    <p:extLst>
      <p:ext uri="{BB962C8B-B14F-4D97-AF65-F5344CB8AC3E}">
        <p14:creationId xmlns:p14="http://schemas.microsoft.com/office/powerpoint/2010/main" val="473243756"/>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5"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randombar(vertical)">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5"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randombar(vertical)">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506361" y="1536139"/>
            <a:ext cx="10972800" cy="4318972"/>
          </a:xfrm>
        </p:spPr>
        <p:txBody>
          <a:bodyPr>
            <a:normAutofit/>
          </a:bodyPr>
          <a:lstStyle/>
          <a:p>
            <a:pPr>
              <a:lnSpc>
                <a:spcPct val="150000"/>
              </a:lnSpc>
            </a:pPr>
            <a:r>
              <a:rPr lang="en-US" altLang="zh-CN" b="1" dirty="0">
                <a:solidFill>
                  <a:srgbClr val="C00000"/>
                </a:solidFill>
                <a:latin typeface="+mn-ea"/>
              </a:rPr>
              <a:t>1.</a:t>
            </a:r>
            <a:r>
              <a:rPr lang="zh-CN" altLang="zh-CN" b="1" dirty="0">
                <a:solidFill>
                  <a:srgbClr val="C00000"/>
                </a:solidFill>
                <a:latin typeface="+mn-ea"/>
              </a:rPr>
              <a:t>作者简介：</a:t>
            </a:r>
          </a:p>
          <a:p>
            <a:pPr>
              <a:lnSpc>
                <a:spcPct val="150000"/>
              </a:lnSpc>
            </a:pPr>
            <a:r>
              <a:rPr lang="zh-CN" altLang="zh-CN" b="1" dirty="0"/>
              <a:t>叶雨婷，中国青年报、中青在线记者。</a:t>
            </a:r>
            <a:endParaRPr lang="zh-CN" altLang="zh-CN" b="1" dirty="0">
              <a:latin typeface="+mn-ea"/>
            </a:endParaRPr>
          </a:p>
        </p:txBody>
      </p:sp>
      <p:sp>
        <p:nvSpPr>
          <p:cNvPr id="4" name="标题 1">
            <a:extLst>
              <a:ext uri="{FF2B5EF4-FFF2-40B4-BE49-F238E27FC236}">
                <a16:creationId xmlns:a16="http://schemas.microsoft.com/office/drawing/2014/main" id="{DB5CC752-3517-496B-A99A-329903809327}"/>
              </a:ext>
            </a:extLst>
          </p:cNvPr>
          <p:cNvSpPr>
            <a:spLocks noGrp="1"/>
          </p:cNvSpPr>
          <p:nvPr>
            <p:ph type="title"/>
          </p:nvPr>
        </p:nvSpPr>
        <p:spPr>
          <a:xfrm>
            <a:off x="609600" y="501445"/>
            <a:ext cx="10972800" cy="737420"/>
          </a:xfrm>
        </p:spPr>
        <p:txBody>
          <a:bodyPr>
            <a:normAutofit fontScale="90000"/>
          </a:bodyPr>
          <a:lstStyle/>
          <a:p>
            <a:r>
              <a:rPr lang="zh-CN" altLang="zh-CN" b="1" dirty="0">
                <a:solidFill>
                  <a:srgbClr val="FF0000"/>
                </a:solidFill>
              </a:rPr>
              <a:t>文</a:t>
            </a:r>
            <a:r>
              <a:rPr lang="en-US" altLang="zh-CN" b="1" dirty="0">
                <a:solidFill>
                  <a:srgbClr val="FF0000"/>
                </a:solidFill>
              </a:rPr>
              <a:t> </a:t>
            </a:r>
            <a:r>
              <a:rPr lang="zh-CN" altLang="zh-CN" b="1" dirty="0">
                <a:solidFill>
                  <a:srgbClr val="FF0000"/>
                </a:solidFill>
              </a:rPr>
              <a:t>学</a:t>
            </a:r>
            <a:r>
              <a:rPr lang="en-US" altLang="zh-CN" b="1" dirty="0">
                <a:solidFill>
                  <a:srgbClr val="FF0000"/>
                </a:solidFill>
              </a:rPr>
              <a:t> </a:t>
            </a:r>
            <a:r>
              <a:rPr lang="zh-CN" altLang="zh-CN" b="1" dirty="0">
                <a:solidFill>
                  <a:srgbClr val="FF0000"/>
                </a:solidFill>
              </a:rPr>
              <a:t>常</a:t>
            </a:r>
            <a:r>
              <a:rPr lang="en-US" altLang="zh-CN" b="1" dirty="0">
                <a:solidFill>
                  <a:srgbClr val="FF0000"/>
                </a:solidFill>
              </a:rPr>
              <a:t> </a:t>
            </a:r>
            <a:r>
              <a:rPr lang="zh-CN" altLang="zh-CN" b="1" dirty="0">
                <a:solidFill>
                  <a:srgbClr val="FF0000"/>
                </a:solidFill>
              </a:rPr>
              <a:t>识</a:t>
            </a:r>
            <a:endParaRPr lang="zh-CN" altLang="en-US" dirty="0">
              <a:solidFill>
                <a:srgbClr val="FF0000"/>
              </a:solidFill>
            </a:endParaRPr>
          </a:p>
        </p:txBody>
      </p:sp>
    </p:spTree>
    <p:extLst>
      <p:ext uri="{BB962C8B-B14F-4D97-AF65-F5344CB8AC3E}">
        <p14:creationId xmlns:p14="http://schemas.microsoft.com/office/powerpoint/2010/main" val="3594286893"/>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DB5CC752-3517-496B-A99A-329903809327}"/>
              </a:ext>
            </a:extLst>
          </p:cNvPr>
          <p:cNvSpPr>
            <a:spLocks noGrp="1"/>
          </p:cNvSpPr>
          <p:nvPr>
            <p:ph type="title"/>
          </p:nvPr>
        </p:nvSpPr>
        <p:spPr>
          <a:xfrm>
            <a:off x="609600" y="701336"/>
            <a:ext cx="10972800" cy="716300"/>
          </a:xfrm>
        </p:spPr>
        <p:txBody>
          <a:bodyPr>
            <a:normAutofit fontScale="90000"/>
          </a:bodyPr>
          <a:lstStyle/>
          <a:p>
            <a:r>
              <a:rPr lang="zh-CN" altLang="zh-CN" b="1" dirty="0">
                <a:solidFill>
                  <a:srgbClr val="FF0000"/>
                </a:solidFill>
              </a:rPr>
              <a:t>了解</a:t>
            </a:r>
            <a:r>
              <a:rPr lang="zh-CN" altLang="en-US" b="1" dirty="0">
                <a:solidFill>
                  <a:srgbClr val="FF0000"/>
                </a:solidFill>
              </a:rPr>
              <a:t>钟扬</a:t>
            </a:r>
            <a:endParaRPr lang="zh-CN" altLang="en-US" dirty="0">
              <a:solidFill>
                <a:srgbClr val="FF0000"/>
              </a:solidFill>
            </a:endParaRPr>
          </a:p>
        </p:txBody>
      </p:sp>
      <p:sp>
        <p:nvSpPr>
          <p:cNvPr id="2" name="矩形 1">
            <a:extLst>
              <a:ext uri="{FF2B5EF4-FFF2-40B4-BE49-F238E27FC236}">
                <a16:creationId xmlns:a16="http://schemas.microsoft.com/office/drawing/2014/main" id="{B30F4BEB-4F24-429F-A450-E85C2DE4240B}"/>
              </a:ext>
            </a:extLst>
          </p:cNvPr>
          <p:cNvSpPr/>
          <p:nvPr/>
        </p:nvSpPr>
        <p:spPr>
          <a:xfrm>
            <a:off x="133164" y="1141573"/>
            <a:ext cx="8475656" cy="5015091"/>
          </a:xfrm>
          <a:prstGeom prst="rect">
            <a:avLst/>
          </a:prstGeom>
        </p:spPr>
        <p:txBody>
          <a:bodyPr wrap="square">
            <a:spAutoFit/>
          </a:bodyPr>
          <a:lstStyle/>
          <a:p>
            <a:pPr>
              <a:lnSpc>
                <a:spcPct val="150000"/>
              </a:lnSpc>
            </a:pPr>
            <a:r>
              <a:rPr lang="en-US" altLang="zh-CN" sz="2400" b="1" dirty="0">
                <a:solidFill>
                  <a:srgbClr val="1742DF"/>
                </a:solidFill>
              </a:rPr>
              <a:t>1.</a:t>
            </a:r>
            <a:r>
              <a:rPr lang="zh-CN" altLang="zh-CN" sz="2400" b="1" dirty="0">
                <a:solidFill>
                  <a:srgbClr val="1742DF"/>
                </a:solidFill>
              </a:rPr>
              <a:t>生平及贡献：</a:t>
            </a:r>
          </a:p>
          <a:p>
            <a:pPr>
              <a:lnSpc>
                <a:spcPct val="150000"/>
              </a:lnSpc>
            </a:pPr>
            <a:r>
              <a:rPr lang="zh-CN" altLang="zh-CN" sz="2400" b="1" dirty="0"/>
              <a:t>钟扬</a:t>
            </a:r>
            <a:r>
              <a:rPr lang="en-US" altLang="zh-CN" sz="2400" b="1" dirty="0"/>
              <a:t>(1964</a:t>
            </a:r>
            <a:r>
              <a:rPr lang="zh-CN" altLang="zh-CN" sz="2400" b="1" dirty="0"/>
              <a:t>年</a:t>
            </a:r>
            <a:r>
              <a:rPr lang="en-US" altLang="zh-CN" sz="2400" b="1" dirty="0"/>
              <a:t>5</a:t>
            </a:r>
            <a:r>
              <a:rPr lang="zh-CN" altLang="zh-CN" sz="2400" b="1" dirty="0"/>
              <a:t>月～</a:t>
            </a:r>
            <a:r>
              <a:rPr lang="en-US" altLang="zh-CN" sz="2400" b="1" dirty="0"/>
              <a:t>2017</a:t>
            </a:r>
            <a:r>
              <a:rPr lang="zh-CN" altLang="zh-CN" sz="2400" b="1" dirty="0"/>
              <a:t>年</a:t>
            </a:r>
            <a:r>
              <a:rPr lang="en-US" altLang="zh-CN" sz="2400" b="1" dirty="0"/>
              <a:t>9</a:t>
            </a:r>
            <a:r>
              <a:rPr lang="zh-CN" altLang="zh-CN" sz="2400" b="1" dirty="0"/>
              <a:t>月</a:t>
            </a:r>
            <a:r>
              <a:rPr lang="en-US" altLang="zh-CN" sz="2400" b="1" dirty="0"/>
              <a:t>25</a:t>
            </a:r>
            <a:r>
              <a:rPr lang="zh-CN" altLang="zh-CN" sz="2400" b="1" dirty="0"/>
              <a:t>日</a:t>
            </a:r>
            <a:r>
              <a:rPr lang="en-US" altLang="zh-CN" sz="2400" b="1" dirty="0"/>
              <a:t>)</a:t>
            </a:r>
            <a:r>
              <a:rPr lang="zh-CN" altLang="zh-CN" sz="2400" b="1" dirty="0"/>
              <a:t>，男，汉族，湖南邵阳人，</a:t>
            </a:r>
            <a:r>
              <a:rPr lang="en-US" altLang="zh-CN" sz="2400" b="1" dirty="0"/>
              <a:t>1991</a:t>
            </a:r>
            <a:r>
              <a:rPr lang="zh-CN" altLang="zh-CN" sz="2400" b="1" dirty="0"/>
              <a:t>年</a:t>
            </a:r>
            <a:r>
              <a:rPr lang="en-US" altLang="zh-CN" sz="2400" b="1" dirty="0"/>
              <a:t>6</a:t>
            </a:r>
            <a:r>
              <a:rPr lang="zh-CN" altLang="zh-CN" sz="2400" b="1" dirty="0"/>
              <a:t>月加入中国共产党。生前系复旦大学党委委员、研究生院院长、生命科学学院教授、博士生导师，中央组织部第六、七、八批援藏干部，教育部长江学者特聘教授，国家杰出青年科学基金获得者，长期从事植物学、生物信息学研究和教学工作，取得了一系列重要研究成果。</a:t>
            </a:r>
          </a:p>
          <a:p>
            <a:pPr>
              <a:lnSpc>
                <a:spcPct val="150000"/>
              </a:lnSpc>
            </a:pPr>
            <a:r>
              <a:rPr lang="en-US" altLang="zh-CN" sz="2400" b="1" dirty="0"/>
              <a:t>2017</a:t>
            </a:r>
            <a:r>
              <a:rPr lang="zh-CN" altLang="zh-CN" sz="2400" b="1" dirty="0"/>
              <a:t>年</a:t>
            </a:r>
            <a:r>
              <a:rPr lang="en-US" altLang="zh-CN" sz="2400" b="1" dirty="0"/>
              <a:t>9</a:t>
            </a:r>
            <a:r>
              <a:rPr lang="zh-CN" altLang="zh-CN" sz="2400" b="1" dirty="0"/>
              <a:t>月</a:t>
            </a:r>
            <a:r>
              <a:rPr lang="en-US" altLang="zh-CN" sz="2400" b="1" dirty="0"/>
              <a:t>25</a:t>
            </a:r>
            <a:r>
              <a:rPr lang="zh-CN" altLang="zh-CN" sz="2400" b="1" dirty="0"/>
              <a:t>日，钟扬同志在去内蒙古城川民族干部学院为民族地区干部讲课的出差途中遭遇车祸，不幸逝世，年仅</a:t>
            </a:r>
            <a:r>
              <a:rPr lang="en-US" altLang="zh-CN" sz="2400" b="1" dirty="0"/>
              <a:t>53</a:t>
            </a:r>
            <a:r>
              <a:rPr lang="zh-CN" altLang="zh-CN" sz="2400" b="1" dirty="0"/>
              <a:t>岁。</a:t>
            </a:r>
          </a:p>
        </p:txBody>
      </p:sp>
      <p:pic>
        <p:nvPicPr>
          <p:cNvPr id="8" name="图片 7">
            <a:extLst>
              <a:ext uri="{FF2B5EF4-FFF2-40B4-BE49-F238E27FC236}">
                <a16:creationId xmlns:a16="http://schemas.microsoft.com/office/drawing/2014/main" id="{7D7B4772-9D24-4B4F-8636-755656026C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26576" y="2244070"/>
            <a:ext cx="3565424" cy="3754182"/>
          </a:xfrm>
          <a:prstGeom prst="rect">
            <a:avLst/>
          </a:prstGeom>
        </p:spPr>
      </p:pic>
    </p:spTree>
    <p:extLst>
      <p:ext uri="{BB962C8B-B14F-4D97-AF65-F5344CB8AC3E}">
        <p14:creationId xmlns:p14="http://schemas.microsoft.com/office/powerpoint/2010/main" val="220425521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1)">
                                      <p:cBhvr>
                                        <p:cTn id="7" dur="75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heel(1)">
                                      <p:cBhvr>
                                        <p:cTn id="12" dur="75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heel(1)">
                                      <p:cBhvr>
                                        <p:cTn id="17" dur="75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58993" y="568966"/>
            <a:ext cx="11925861" cy="6185795"/>
          </a:xfrm>
        </p:spPr>
        <p:txBody>
          <a:bodyPr>
            <a:normAutofit fontScale="62500" lnSpcReduction="20000"/>
          </a:bodyPr>
          <a:lstStyle/>
          <a:p>
            <a:pPr>
              <a:lnSpc>
                <a:spcPct val="170000"/>
              </a:lnSpc>
            </a:pPr>
            <a:r>
              <a:rPr lang="en-US" altLang="zh-CN" b="1" dirty="0"/>
              <a:t>2018</a:t>
            </a:r>
            <a:r>
              <a:rPr lang="zh-CN" altLang="zh-CN" b="1" dirty="0"/>
              <a:t>年</a:t>
            </a:r>
            <a:r>
              <a:rPr lang="en-US" altLang="zh-CN" b="1" dirty="0"/>
              <a:t>3</a:t>
            </a:r>
            <a:r>
              <a:rPr lang="zh-CN" altLang="zh-CN" b="1" dirty="0"/>
              <a:t>月</a:t>
            </a:r>
            <a:r>
              <a:rPr lang="en-US" altLang="zh-CN" b="1" dirty="0"/>
              <a:t>29</a:t>
            </a:r>
            <a:r>
              <a:rPr lang="zh-CN" altLang="zh-CN" b="1" dirty="0"/>
              <a:t>日，中央宣传部追授钟扬</a:t>
            </a:r>
            <a:r>
              <a:rPr lang="en-US" altLang="zh-CN" b="1" dirty="0"/>
              <a:t>“</a:t>
            </a:r>
            <a:r>
              <a:rPr lang="zh-CN" altLang="zh-CN" b="1" dirty="0"/>
              <a:t>时代楷模</a:t>
            </a:r>
            <a:r>
              <a:rPr lang="en-US" altLang="zh-CN" b="1" dirty="0"/>
              <a:t>”</a:t>
            </a:r>
            <a:r>
              <a:rPr lang="zh-CN" altLang="zh-CN" b="1" dirty="0"/>
              <a:t>称号。</a:t>
            </a:r>
            <a:r>
              <a:rPr lang="en-US" altLang="zh-CN" b="1" dirty="0"/>
              <a:t>6</a:t>
            </a:r>
            <a:r>
              <a:rPr lang="zh-CN" altLang="zh-CN" b="1" dirty="0"/>
              <a:t>月，获得</a:t>
            </a:r>
            <a:r>
              <a:rPr lang="en-US" altLang="zh-CN" b="1" dirty="0"/>
              <a:t>“</a:t>
            </a:r>
            <a:r>
              <a:rPr lang="zh-CN" altLang="zh-CN" b="1" dirty="0"/>
              <a:t>全国优秀共产党员</a:t>
            </a:r>
            <a:r>
              <a:rPr lang="en-US" altLang="zh-CN" b="1" dirty="0"/>
              <a:t>”</a:t>
            </a:r>
            <a:r>
              <a:rPr lang="zh-CN" altLang="zh-CN" b="1" dirty="0"/>
              <a:t>称号。</a:t>
            </a:r>
            <a:r>
              <a:rPr lang="en-US" altLang="zh-CN" b="1" dirty="0"/>
              <a:t>12</a:t>
            </a:r>
            <a:r>
              <a:rPr lang="zh-CN" altLang="zh-CN" b="1" dirty="0"/>
              <a:t>月，入选感动中国</a:t>
            </a:r>
            <a:r>
              <a:rPr lang="en-US" altLang="zh-CN" b="1" dirty="0"/>
              <a:t>2018</a:t>
            </a:r>
            <a:r>
              <a:rPr lang="zh-CN" altLang="zh-CN" b="1" dirty="0"/>
              <a:t>候选人物。</a:t>
            </a:r>
            <a:r>
              <a:rPr lang="en-US" altLang="zh-CN" b="1" dirty="0"/>
              <a:t>2019</a:t>
            </a:r>
            <a:r>
              <a:rPr lang="zh-CN" altLang="zh-CN" b="1" dirty="0"/>
              <a:t>年</a:t>
            </a:r>
            <a:r>
              <a:rPr lang="en-US" altLang="zh-CN" b="1" dirty="0"/>
              <a:t>2</a:t>
            </a:r>
            <a:r>
              <a:rPr lang="zh-CN" altLang="zh-CN" b="1" dirty="0"/>
              <a:t>月</a:t>
            </a:r>
            <a:r>
              <a:rPr lang="en-US" altLang="zh-CN" b="1" dirty="0"/>
              <a:t>18</a:t>
            </a:r>
            <a:r>
              <a:rPr lang="zh-CN" altLang="zh-CN" b="1" dirty="0"/>
              <a:t>日，获得</a:t>
            </a:r>
            <a:r>
              <a:rPr lang="en-US" altLang="zh-CN" b="1" dirty="0"/>
              <a:t>“</a:t>
            </a:r>
            <a:r>
              <a:rPr lang="zh-CN" altLang="zh-CN" b="1" dirty="0"/>
              <a:t>感动中国</a:t>
            </a:r>
            <a:r>
              <a:rPr lang="en-US" altLang="zh-CN" b="1" dirty="0"/>
              <a:t>2018</a:t>
            </a:r>
            <a:r>
              <a:rPr lang="zh-CN" altLang="zh-CN" b="1" dirty="0"/>
              <a:t>年度人物</a:t>
            </a:r>
            <a:r>
              <a:rPr lang="en-US" altLang="zh-CN" b="1" dirty="0"/>
              <a:t>”</a:t>
            </a:r>
            <a:r>
              <a:rPr lang="zh-CN" altLang="zh-CN" b="1" dirty="0"/>
              <a:t>荣誉。</a:t>
            </a:r>
          </a:p>
          <a:p>
            <a:pPr>
              <a:lnSpc>
                <a:spcPct val="170000"/>
              </a:lnSpc>
            </a:pPr>
            <a:r>
              <a:rPr lang="zh-CN" altLang="zh-CN" b="1" dirty="0"/>
              <a:t>钟扬从事植物学、生物信息学科学研究和教学工作</a:t>
            </a:r>
            <a:r>
              <a:rPr lang="en-US" altLang="zh-CN" b="1" dirty="0"/>
              <a:t>30</a:t>
            </a:r>
            <a:r>
              <a:rPr lang="zh-CN" altLang="zh-CN" b="1" dirty="0"/>
              <a:t>多年，勤奋钻研，锐意进取，在生物信息学、进化生物学等生命科学前沿领域有较长期的积累和独创性成果；在交叉学科领域教书育人、因材施教，培育了许多学科专业人才，多次获国家和上海市嘉奖；情系社会生态，坚持生物多样性的保护和利用，把科学研究的种子播撒在雪域高原和上海海滨，为国家与社会的生态文明和绿色发展作出巨大贡献。</a:t>
            </a:r>
          </a:p>
          <a:p>
            <a:pPr>
              <a:lnSpc>
                <a:spcPct val="170000"/>
              </a:lnSpc>
            </a:pPr>
            <a:endParaRPr lang="zh-CN" altLang="zh-CN" b="1" dirty="0">
              <a:latin typeface="+mn-ea"/>
            </a:endParaRPr>
          </a:p>
        </p:txBody>
      </p:sp>
    </p:spTree>
    <p:extLst>
      <p:ext uri="{BB962C8B-B14F-4D97-AF65-F5344CB8AC3E}">
        <p14:creationId xmlns:p14="http://schemas.microsoft.com/office/powerpoint/2010/main" val="1670422178"/>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毕业活动策划"/>
  <p:tag name="KSO_WM_DOC_GUID" val="{42bd8650-b790-4050-be52-eb8cba04ccd4}"/>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TotalTime>
  <Words>3099</Words>
  <Application>Microsoft Office PowerPoint</Application>
  <PresentationFormat>宽屏</PresentationFormat>
  <Paragraphs>123</Paragraphs>
  <Slides>37</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37</vt:i4>
      </vt:variant>
    </vt:vector>
  </HeadingPairs>
  <TitlesOfParts>
    <vt:vector size="44" baseType="lpstr">
      <vt:lpstr>等线</vt:lpstr>
      <vt:lpstr>黑体</vt:lpstr>
      <vt:lpstr>宋体</vt:lpstr>
      <vt:lpstr>Arial</vt:lpstr>
      <vt:lpstr>Calibri</vt:lpstr>
      <vt:lpstr>Times New Roman</vt:lpstr>
      <vt:lpstr>1_Office 主题</vt:lpstr>
      <vt:lpstr>PowerPoint 演示文稿</vt:lpstr>
      <vt:lpstr>PowerPoint 演示文稿</vt:lpstr>
      <vt:lpstr>PowerPoint 演示文稿</vt:lpstr>
      <vt:lpstr>PowerPoint 演示文稿</vt:lpstr>
      <vt:lpstr>PowerPoint 演示文稿</vt:lpstr>
      <vt:lpstr>PowerPoint 演示文稿</vt:lpstr>
      <vt:lpstr>文 学 常 识</vt:lpstr>
      <vt:lpstr>了解钟扬</vt:lpstr>
      <vt:lpstr>PowerPoint 演示文稿</vt:lpstr>
      <vt:lpstr>PowerPoint 演示文稿</vt:lpstr>
      <vt:lpstr>颁  奖  词</vt:lpstr>
      <vt:lpstr>背景及解题</vt:lpstr>
      <vt:lpstr>PowerPoint 演示文稿</vt:lpstr>
      <vt:lpstr>内 容 研 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拓展探究</vt:lpstr>
      <vt:lpstr>PowerPoint 演示文稿</vt:lpstr>
      <vt:lpstr>PowerPoint 演示文稿</vt:lpstr>
      <vt:lpstr>PowerPoint 演示文稿</vt:lpstr>
      <vt:lpstr>课后作业</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毕业活动策划</dc:title>
  <dc:creator>Administrator</dc:creator>
  <cp:lastModifiedBy>cy l</cp:lastModifiedBy>
  <cp:revision>221</cp:revision>
  <dcterms:created xsi:type="dcterms:W3CDTF">2019-01-12T04:39:00Z</dcterms:created>
  <dcterms:modified xsi:type="dcterms:W3CDTF">2019-11-02T13:52:09Z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