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2" r:id="rId6"/>
    <p:sldId id="263" r:id="rId7"/>
    <p:sldId id="264" r:id="rId8"/>
    <p:sldId id="266" r:id="rId9"/>
    <p:sldId id="265" r:id="rId10"/>
    <p:sldId id="259" r:id="rId11"/>
    <p:sldId id="260" r:id="rId12"/>
    <p:sldId id="261" r:id="rId13"/>
    <p:sldId id="274" r:id="rId14"/>
    <p:sldId id="267" r:id="rId15"/>
    <p:sldId id="268" r:id="rId16"/>
    <p:sldId id="269" r:id="rId17"/>
    <p:sldId id="286" r:id="rId18"/>
    <p:sldId id="287" r:id="rId19"/>
    <p:sldId id="279" r:id="rId20"/>
    <p:sldId id="288" r:id="rId21"/>
    <p:sldId id="276" r:id="rId22"/>
    <p:sldId id="298" r:id="rId23"/>
    <p:sldId id="289" r:id="rId24"/>
    <p:sldId id="277" r:id="rId25"/>
    <p:sldId id="282" r:id="rId26"/>
    <p:sldId id="283" r:id="rId27"/>
    <p:sldId id="278" r:id="rId28"/>
    <p:sldId id="285" r:id="rId29"/>
    <p:sldId id="290" r:id="rId30"/>
    <p:sldId id="299" r:id="rId31"/>
    <p:sldId id="300" r:id="rId32"/>
    <p:sldId id="301" r:id="rId33"/>
    <p:sldId id="303"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38" autoAdjust="0"/>
    <p:restoredTop sz="94660"/>
  </p:normalViewPr>
  <p:slideViewPr>
    <p:cSldViewPr>
      <p:cViewPr varScale="1">
        <p:scale>
          <a:sx n="71" d="100"/>
          <a:sy n="71" d="100"/>
        </p:scale>
        <p:origin x="-14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solidFill>
            <a:schemeClr val="tx2">
              <a:lumMod val="20000"/>
              <a:lumOff val="80000"/>
            </a:schemeClr>
          </a:solidFill>
        </p:spPr>
        <p:txBody>
          <a:bodyPr/>
          <a:lstStyle/>
          <a:p>
            <a:r>
              <a:rPr lang="zh-CN" altLang="en-US" b="1" dirty="0">
                <a:solidFill>
                  <a:srgbClr val="FF0000"/>
                </a:solidFill>
              </a:rPr>
              <a:t>时评类</a:t>
            </a:r>
            <a:r>
              <a:rPr lang="zh-CN" altLang="en-US" b="1" dirty="0" smtClean="0"/>
              <a:t>作文写作指导</a:t>
            </a:r>
            <a:endParaRPr lang="zh-CN" altLang="en-US" b="1" dirty="0"/>
          </a:p>
        </p:txBody>
      </p:sp>
      <p:sp>
        <p:nvSpPr>
          <p:cNvPr id="3" name="副标题 2"/>
          <p:cNvSpPr>
            <a:spLocks noGrp="1"/>
          </p:cNvSpPr>
          <p:nvPr>
            <p:ph type="subTitle" idx="1"/>
          </p:nvPr>
        </p:nvSpPr>
        <p:spPr>
          <a:xfrm>
            <a:off x="1619672" y="3861048"/>
            <a:ext cx="6008712" cy="1752600"/>
          </a:xfrm>
        </p:spPr>
        <p:txBody>
          <a:bodyPr>
            <a:normAutofit/>
          </a:bodyPr>
          <a:lstStyle/>
          <a:p>
            <a:pPr>
              <a:lnSpc>
                <a:spcPct val="120000"/>
              </a:lnSpc>
            </a:pPr>
            <a:r>
              <a:rPr lang="zh-CN" altLang="en-US" b="1" dirty="0" smtClean="0">
                <a:solidFill>
                  <a:schemeClr val="tx2">
                    <a:lumMod val="50000"/>
                  </a:schemeClr>
                </a:solidFill>
              </a:rPr>
              <a:t>时评</a:t>
            </a:r>
            <a:r>
              <a:rPr lang="zh-CN" altLang="en-US" b="1" dirty="0">
                <a:solidFill>
                  <a:schemeClr val="tx2">
                    <a:lumMod val="50000"/>
                  </a:schemeClr>
                </a:solidFill>
              </a:rPr>
              <a:t>通常以时事为评论对象</a:t>
            </a:r>
            <a:r>
              <a:rPr lang="zh-CN" altLang="en-US" b="1" dirty="0" smtClean="0">
                <a:solidFill>
                  <a:schemeClr val="tx2">
                    <a:lumMod val="50000"/>
                  </a:schemeClr>
                </a:solidFill>
              </a:rPr>
              <a:t>，发表</a:t>
            </a:r>
            <a:r>
              <a:rPr lang="zh-CN" altLang="en-US" b="1" dirty="0">
                <a:solidFill>
                  <a:schemeClr val="tx2">
                    <a:lumMod val="50000"/>
                  </a:schemeClr>
                </a:solidFill>
              </a:rPr>
              <a:t>意见、阐述观点、表明</a:t>
            </a:r>
            <a:r>
              <a:rPr lang="zh-CN" altLang="en-US" b="1" dirty="0" smtClean="0">
                <a:solidFill>
                  <a:schemeClr val="tx2">
                    <a:lumMod val="50000"/>
                  </a:schemeClr>
                </a:solidFill>
              </a:rPr>
              <a:t>态度</a:t>
            </a:r>
            <a:endParaRPr lang="zh-CN" altLang="en-US" b="1" dirty="0">
              <a:solidFill>
                <a:schemeClr val="tx2">
                  <a:lumMod val="5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414655"/>
            <a:ext cx="8425180" cy="5822950"/>
          </a:xfrm>
          <a:ln>
            <a:solidFill>
              <a:schemeClr val="tx1"/>
            </a:solidFill>
            <a:prstDash val="sysDot"/>
          </a:ln>
        </p:spPr>
        <p:txBody>
          <a:bodyPr>
            <a:noAutofit/>
          </a:bodyPr>
          <a:lstStyle/>
          <a:p>
            <a:r>
              <a:rPr lang="zh-CN" altLang="en-US" sz="2800" b="1" u="sng" dirty="0">
                <a:solidFill>
                  <a:srgbClr val="0000CC"/>
                </a:solidFill>
              </a:rPr>
              <a:t>把讲堂当成流行文化的舞台，是对北大学术圣地形象的冲击。</a:t>
            </a:r>
            <a:r>
              <a:rPr lang="zh-CN" altLang="en-US" sz="2800" b="1" u="sng" dirty="0">
                <a:solidFill>
                  <a:srgbClr val="FF0000"/>
                </a:solidFill>
                <a:latin typeface="黑体" panose="02010609060101010101" charset="-122"/>
                <a:ea typeface="黑体" panose="02010609060101010101" charset="-122"/>
              </a:rPr>
              <a:t>（提出第一个分论点，这是从危害的角度来谈）</a:t>
            </a:r>
            <a:r>
              <a:rPr lang="zh-CN" altLang="en-US" sz="2800" b="1" dirty="0"/>
              <a:t>作为中国的最高学府</a:t>
            </a:r>
            <a:r>
              <a:rPr lang="en-US" altLang="zh-CN" sz="2800" b="1" dirty="0"/>
              <a:t>----</a:t>
            </a:r>
            <a:r>
              <a:rPr lang="zh-CN" altLang="en-US" sz="2800" b="1" dirty="0"/>
              <a:t>北大，是全国乃至全世界学术，思想，文化交流的平台，应该始终坚持其优良严谨的学术之风，传承其优秀积极的文化积淀，作全国各地其他学府的榜样。</a:t>
            </a:r>
            <a:r>
              <a:rPr lang="zh-CN" altLang="en-US" sz="2800" b="1" dirty="0">
                <a:solidFill>
                  <a:srgbClr val="FF0000"/>
                </a:solidFill>
                <a:latin typeface="黑体" panose="02010609060101010101" charset="-122"/>
                <a:ea typeface="黑体" panose="02010609060101010101" charset="-122"/>
              </a:rPr>
              <a:t>（强调北大学府的学术地位）</a:t>
            </a:r>
            <a:r>
              <a:rPr lang="zh-CN" altLang="en-US" sz="2800" b="1" dirty="0"/>
              <a:t>可是如今，在北大的大讲坛，一个学术交流的神圣之地，竟允许上演大学生们追星的狂热之态，这是一种亵渎，谈和榜样呢？如果连最高学府都不能坚守一个纯净之地，何况是其他社会上纷繁复杂的地方呢？毋庸置疑，李宇春此次“北大讲坛之行“动摇了北大学术圣地的形象，动摇了我们对北大的崇敬与自豪之情。</a:t>
            </a:r>
            <a:r>
              <a:rPr lang="zh-CN" altLang="en-US" sz="2800" b="1" dirty="0">
                <a:solidFill>
                  <a:srgbClr val="FF0000"/>
                </a:solidFill>
                <a:latin typeface="黑体" panose="02010609060101010101" charset="-122"/>
                <a:ea typeface="黑体" panose="02010609060101010101" charset="-122"/>
                <a:sym typeface="+mn-ea"/>
              </a:rPr>
              <a:t>（强调北大此举的危害）</a:t>
            </a:r>
            <a:r>
              <a:rPr lang="zh-CN" altLang="en-US" sz="2800" b="1" dirty="0"/>
              <a:t>这样的事情决不能够再次</a:t>
            </a:r>
            <a:r>
              <a:rPr lang="zh-CN" altLang="en-US" sz="2800" b="1" dirty="0" smtClean="0"/>
              <a:t>上演。</a:t>
            </a:r>
            <a:endParaRPr lang="en-US" altLang="zh-CN" sz="28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332656"/>
            <a:ext cx="8579296" cy="6192688"/>
          </a:xfrm>
          <a:ln>
            <a:solidFill>
              <a:schemeClr val="tx1"/>
            </a:solidFill>
            <a:prstDash val="sysDash"/>
          </a:ln>
        </p:spPr>
        <p:txBody>
          <a:bodyPr>
            <a:normAutofit/>
          </a:bodyPr>
          <a:lstStyle/>
          <a:p>
            <a:pPr algn="just"/>
            <a:r>
              <a:rPr lang="zh-CN" altLang="en-US" sz="2800" dirty="0" smtClean="0"/>
              <a:t>        </a:t>
            </a:r>
            <a:r>
              <a:rPr lang="zh-CN" altLang="en-US" sz="2800" b="1" u="sng" dirty="0" smtClean="0">
                <a:solidFill>
                  <a:srgbClr val="0000CC"/>
                </a:solidFill>
                <a:latin typeface="黑体" panose="02010609060101010101" charset="-122"/>
                <a:ea typeface="黑体" panose="02010609060101010101" charset="-122"/>
              </a:rPr>
              <a:t>包容</a:t>
            </a:r>
            <a:r>
              <a:rPr lang="zh-CN" altLang="en-US" sz="2800" b="1" u="sng" dirty="0">
                <a:solidFill>
                  <a:srgbClr val="0000CC"/>
                </a:solidFill>
                <a:latin typeface="黑体" panose="02010609060101010101" charset="-122"/>
                <a:ea typeface="黑体" panose="02010609060101010101" charset="-122"/>
              </a:rPr>
              <a:t>不等于接受。这样娱乐、充斥着商业目的的活动会莘莘学子的价值观念受到不良影响</a:t>
            </a:r>
            <a:r>
              <a:rPr lang="zh-CN" altLang="en-US" sz="2800" b="1" dirty="0">
                <a:latin typeface="黑体" panose="02010609060101010101" charset="-122"/>
                <a:ea typeface="黑体" panose="02010609060101010101" charset="-122"/>
              </a:rPr>
              <a:t>。</a:t>
            </a:r>
            <a:r>
              <a:rPr lang="zh-CN" altLang="en-US" sz="2800" b="1" u="sng" dirty="0">
                <a:solidFill>
                  <a:srgbClr val="FF0000"/>
                </a:solidFill>
                <a:latin typeface="黑体" panose="02010609060101010101" charset="-122"/>
                <a:ea typeface="黑体" panose="02010609060101010101" charset="-122"/>
                <a:sym typeface="+mn-ea"/>
              </a:rPr>
              <a:t>（提出第二个分论点，这也是从危害的角度来谈）</a:t>
            </a:r>
            <a:r>
              <a:rPr lang="zh-CN" altLang="en-US" sz="2800" b="1" dirty="0">
                <a:latin typeface="黑体" panose="02010609060101010101" charset="-122"/>
                <a:ea typeface="黑体" panose="02010609060101010101" charset="-122"/>
              </a:rPr>
              <a:t>李宇春来北大演出，纯粹是商业目的，娱乐大众。不是说北大学子就不能够喜欢明星，也不是说李宇春的演出不精彩。</a:t>
            </a:r>
            <a:r>
              <a:rPr lang="zh-CN" altLang="en-US" sz="2800" b="1" dirty="0">
                <a:solidFill>
                  <a:srgbClr val="FF0000"/>
                </a:solidFill>
                <a:latin typeface="黑体" panose="02010609060101010101" charset="-122"/>
                <a:ea typeface="黑体" panose="02010609060101010101" charset="-122"/>
              </a:rPr>
              <a:t>大学应该包容文化，但决不是全盘接受，这会直接影响学生们的价值取向。（一针见血指出李宇春的商业目的，指出其根本的危害性。）</a:t>
            </a:r>
            <a:r>
              <a:rPr lang="zh-CN" altLang="en-US" sz="2800" b="1" dirty="0">
                <a:latin typeface="黑体" panose="02010609060101010101" charset="-122"/>
                <a:ea typeface="黑体" panose="02010609060101010101" charset="-122"/>
              </a:rPr>
              <a:t>或许大学生有这样的判断力，但是中学生呢？小学生呢？他们会觉得连北大的哥哥姐姐都追星！所以我这样做一定没错。这时，他们的价值观念就发生变化，容易造成盲目追星，忽视学业，影响终生，说影响中国未来的发展也不为过。</a:t>
            </a:r>
            <a:endParaRPr lang="zh-CN" altLang="en-US" sz="2800" b="1" dirty="0">
              <a:latin typeface="黑体" panose="02010609060101010101" charset="-122"/>
              <a:ea typeface="黑体" panose="02010609060101010101" charset="-122"/>
            </a:endParaRPr>
          </a:p>
          <a:p>
            <a:pPr algn="just"/>
            <a:endParaRPr lang="zh-CN" altLang="en-US" sz="2800" b="1" dirty="0" smtClean="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algn="just"/>
            <a:r>
              <a:rPr lang="en-US" altLang="zh-CN" b="1" dirty="0">
                <a:solidFill>
                  <a:srgbClr val="0000CC"/>
                </a:solidFill>
                <a:latin typeface="黑体" panose="02010609060101010101" charset="-122"/>
                <a:ea typeface="黑体" panose="02010609060101010101" charset="-122"/>
                <a:sym typeface="+mn-ea"/>
              </a:rPr>
              <a:t>    </a:t>
            </a:r>
            <a:r>
              <a:rPr lang="zh-CN" altLang="en-US" sz="2800" b="1" u="sng" dirty="0">
                <a:solidFill>
                  <a:srgbClr val="0000CC"/>
                </a:solidFill>
                <a:latin typeface="黑体" panose="02010609060101010101" charset="-122"/>
                <a:ea typeface="黑体" panose="02010609060101010101" charset="-122"/>
                <a:sym typeface="+mn-ea"/>
              </a:rPr>
              <a:t>综上所述，北大此次允许李宇春在讲坛演出是错误之举。</a:t>
            </a:r>
            <a:r>
              <a:rPr lang="zh-CN" altLang="en-US" sz="2800" b="1" u="sng" dirty="0">
                <a:solidFill>
                  <a:srgbClr val="FF0000"/>
                </a:solidFill>
                <a:latin typeface="黑体" panose="02010609060101010101" charset="-122"/>
                <a:ea typeface="黑体" panose="02010609060101010101" charset="-122"/>
                <a:sym typeface="+mn-ea"/>
              </a:rPr>
              <a:t>（总结）</a:t>
            </a:r>
            <a:r>
              <a:rPr lang="zh-CN" altLang="en-US" sz="2800" b="1" dirty="0">
                <a:latin typeface="黑体" panose="02010609060101010101" charset="-122"/>
                <a:ea typeface="黑体" panose="02010609060101010101" charset="-122"/>
                <a:sym typeface="+mn-ea"/>
              </a:rPr>
              <a:t>应当引起强烈重视与警示。望今后不要再出现这样有损学术之风的事情。</a:t>
            </a:r>
            <a:endParaRPr lang="zh-CN" altLang="en-US" sz="2800" b="1" dirty="0">
              <a:latin typeface="黑体" panose="02010609060101010101" charset="-122"/>
              <a:ea typeface="黑体" panose="02010609060101010101" charset="-122"/>
              <a:sym typeface="+mn-ea"/>
            </a:endParaRPr>
          </a:p>
          <a:p>
            <a:pPr algn="just"/>
            <a:endParaRPr lang="zh-CN" altLang="en-US" sz="2800" b="1" dirty="0">
              <a:latin typeface="黑体" panose="02010609060101010101" charset="-122"/>
              <a:ea typeface="黑体" panose="02010609060101010101" charset="-122"/>
              <a:sym typeface="+mn-ea"/>
            </a:endParaRPr>
          </a:p>
          <a:p>
            <a:pPr algn="just"/>
            <a:r>
              <a:rPr lang="zh-CN" altLang="en-US" sz="2800" b="1" dirty="0">
                <a:latin typeface="黑体" panose="02010609060101010101" charset="-122"/>
                <a:ea typeface="黑体" panose="02010609060101010101" charset="-122"/>
                <a:sym typeface="+mn-ea"/>
              </a:rPr>
              <a:t>       讲坛不等于舞台。明星可以在舞台上大放异彩，高校学子可以欣赏流行文化。但是，请分清场合，坚守讲坛的庄重与尊严，固守学术文化的纯净</a:t>
            </a:r>
            <a:r>
              <a:rPr lang="zh-CN" altLang="en-US" sz="2800" b="1" dirty="0" smtClean="0">
                <a:latin typeface="黑体" panose="02010609060101010101" charset="-122"/>
                <a:ea typeface="黑体" panose="02010609060101010101" charset="-122"/>
                <a:sym typeface="+mn-ea"/>
              </a:rPr>
              <a:t>！</a:t>
            </a:r>
            <a:r>
              <a:rPr lang="zh-CN" altLang="en-US" sz="2800" b="1" dirty="0" smtClean="0">
                <a:solidFill>
                  <a:srgbClr val="FF0000"/>
                </a:solidFill>
                <a:latin typeface="黑体" panose="02010609060101010101" charset="-122"/>
                <a:ea typeface="黑体" panose="02010609060101010101" charset="-122"/>
                <a:sym typeface="+mn-ea"/>
              </a:rPr>
              <a:t>（重申论点！）</a:t>
            </a:r>
            <a:endParaRPr lang="zh-CN" altLang="en-US" sz="2800" b="1" dirty="0" smtClean="0">
              <a:solidFill>
                <a:srgbClr val="FF0000"/>
              </a:solidFill>
              <a:latin typeface="黑体" panose="02010609060101010101" charset="-122"/>
              <a:ea typeface="黑体" panose="02010609060101010101" charset="-122"/>
              <a:sym typeface="+mn-ea"/>
            </a:endParaRPr>
          </a:p>
          <a:p>
            <a:endParaRPr lang="zh-CN" altLang="en-US" sz="2800" b="1" dirty="0" smtClean="0">
              <a:solidFill>
                <a:srgbClr val="FF0000"/>
              </a:solidFill>
              <a:latin typeface="黑体" panose="02010609060101010101" charset="-122"/>
              <a:ea typeface="黑体" panose="02010609060101010101"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52736"/>
            <a:ext cx="8229600" cy="5400600"/>
          </a:xfrm>
        </p:spPr>
        <p:txBody>
          <a:bodyPr>
            <a:normAutofit fontScale="85000" lnSpcReduction="10000"/>
          </a:bodyPr>
          <a:lstStyle/>
          <a:p>
            <a:r>
              <a:rPr lang="zh-CN" altLang="en-US" b="1" u="sng" dirty="0">
                <a:solidFill>
                  <a:srgbClr val="0000CC"/>
                </a:solidFill>
              </a:rPr>
              <a:t>（二）课堂也“娱乐”</a:t>
            </a:r>
            <a:endParaRPr lang="zh-CN" altLang="en-US" b="1" u="sng" dirty="0">
              <a:solidFill>
                <a:srgbClr val="0000CC"/>
              </a:solidFill>
            </a:endParaRPr>
          </a:p>
          <a:p>
            <a:r>
              <a:rPr lang="zh-CN" altLang="en-US" dirty="0"/>
              <a:t>   </a:t>
            </a:r>
            <a:r>
              <a:rPr lang="zh-CN" altLang="en-US" dirty="0" smtClean="0"/>
              <a:t>    </a:t>
            </a:r>
            <a:r>
              <a:rPr lang="zh-CN" altLang="en-US" b="1" dirty="0" smtClean="0">
                <a:latin typeface="黑体" panose="02010609060101010101" charset="-122"/>
                <a:ea typeface="黑体" panose="02010609060101010101" charset="-122"/>
              </a:rPr>
              <a:t> </a:t>
            </a:r>
            <a:r>
              <a:rPr lang="zh-CN" altLang="en-US" b="1" dirty="0">
                <a:latin typeface="黑体" panose="02010609060101010101" charset="-122"/>
                <a:ea typeface="黑体" panose="02010609060101010101" charset="-122"/>
              </a:rPr>
              <a:t>近日，“超女”冠军李宇春出现在北京大学的讲坛上，发表了一番讲话并引起校园内的一阵骚动。对此，国内的多家媒体议论纷纷，褒贬不一。百姓也对此持有各种意见。有的认为，这意味着娱乐的泛滥，这意味着校园文化的堕落。街头巷尾一时议论不断。</a:t>
            </a:r>
            <a:r>
              <a:rPr lang="zh-CN" altLang="en-US" b="1" u="sng" dirty="0">
                <a:solidFill>
                  <a:srgbClr val="FF0000"/>
                </a:solidFill>
                <a:latin typeface="黑体" panose="02010609060101010101" charset="-122"/>
                <a:ea typeface="黑体" panose="02010609060101010101" charset="-122"/>
              </a:rPr>
              <a:t>而我认为，这恰恰是证明了社会平等的大众娱乐，与高等教育的普及化。</a:t>
            </a:r>
            <a:endParaRPr lang="zh-CN" altLang="en-US" b="1" u="sng" dirty="0">
              <a:solidFill>
                <a:srgbClr val="FF0000"/>
              </a:solidFill>
              <a:latin typeface="黑体" panose="02010609060101010101" charset="-122"/>
              <a:ea typeface="黑体" panose="02010609060101010101" charset="-122"/>
            </a:endParaRPr>
          </a:p>
          <a:p>
            <a:r>
              <a:rPr lang="zh-CN" altLang="en-US" b="1" dirty="0">
                <a:latin typeface="黑体" panose="02010609060101010101" charset="-122"/>
                <a:ea typeface="黑体" panose="02010609060101010101" charset="-122"/>
              </a:rPr>
              <a:t>       </a:t>
            </a:r>
            <a:r>
              <a:rPr lang="zh-CN" altLang="en-US" b="1" u="sng" dirty="0">
                <a:solidFill>
                  <a:srgbClr val="0000CC"/>
                </a:solidFill>
                <a:latin typeface="黑体" panose="02010609060101010101" charset="-122"/>
                <a:ea typeface="黑体" panose="02010609060101010101" charset="-122"/>
              </a:rPr>
              <a:t>首先</a:t>
            </a:r>
            <a:r>
              <a:rPr lang="zh-CN" altLang="en-US" b="1" dirty="0">
                <a:latin typeface="黑体" panose="02010609060101010101" charset="-122"/>
                <a:ea typeface="黑体" panose="02010609060101010101" charset="-122"/>
              </a:rPr>
              <a:t>，作为一名选秀冠军，李宇春必定经过了一番艰辛的奋斗，一步一步地过五关，斩六将，才会取得如此成就，就她个人而言，</a:t>
            </a:r>
            <a:r>
              <a:rPr lang="zh-CN" altLang="en-US" b="1" u="sng" dirty="0">
                <a:solidFill>
                  <a:srgbClr val="0000CC"/>
                </a:solidFill>
                <a:latin typeface="黑体" panose="02010609060101010101" charset="-122"/>
                <a:ea typeface="黑体" panose="02010609060101010101" charset="-122"/>
              </a:rPr>
              <a:t>她有吸引力，也有资格成为他人追赶，模仿，崇拜的对象</a:t>
            </a:r>
            <a:r>
              <a:rPr lang="zh-CN" altLang="en-US" b="1" dirty="0">
                <a:latin typeface="黑体" panose="02010609060101010101" charset="-122"/>
                <a:ea typeface="黑体" panose="02010609060101010101" charset="-122"/>
              </a:rPr>
              <a:t>。她创造了一次中性美的潮流，与新娱乐方式的革新</a:t>
            </a:r>
            <a:r>
              <a:rPr lang="zh-CN" altLang="en-US" b="1" dirty="0" smtClean="0">
                <a:latin typeface="黑体" panose="02010609060101010101" charset="-122"/>
                <a:ea typeface="黑体" panose="02010609060101010101" charset="-122"/>
              </a:rPr>
              <a:t>。</a:t>
            </a:r>
            <a:endParaRPr lang="zh-CN" altLang="en-US" b="1" dirty="0">
              <a:latin typeface="黑体" panose="02010609060101010101" charset="-122"/>
              <a:ea typeface="黑体" panose="02010609060101010101" charset="-122"/>
            </a:endParaRPr>
          </a:p>
        </p:txBody>
      </p:sp>
      <p:sp>
        <p:nvSpPr>
          <p:cNvPr id="4" name="标题 1"/>
          <p:cNvSpPr txBox="1"/>
          <p:nvPr/>
        </p:nvSpPr>
        <p:spPr>
          <a:xfrm>
            <a:off x="395536" y="92198"/>
            <a:ext cx="2520280" cy="735012"/>
          </a:xfrm>
          <a:prstGeom prst="rect">
            <a:avLst/>
          </a:prstGeom>
          <a:solidFill>
            <a:schemeClr val="tx2">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smtClean="0">
                <a:solidFill>
                  <a:srgbClr val="FF0000"/>
                </a:solidFill>
              </a:rPr>
              <a:t>写作</a:t>
            </a:r>
            <a:r>
              <a:rPr lang="zh-CN" altLang="en-US" sz="3600" b="1" dirty="0">
                <a:solidFill>
                  <a:srgbClr val="FF0000"/>
                </a:solidFill>
              </a:rPr>
              <a:t>范例</a:t>
            </a:r>
            <a:endParaRPr lang="zh-CN" altLang="en-US" sz="3600" b="1" dirty="0">
              <a:solidFill>
                <a:srgbClr val="FF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289451"/>
          </a:xfrm>
        </p:spPr>
        <p:txBody>
          <a:bodyPr>
            <a:normAutofit fontScale="92500"/>
          </a:bodyPr>
          <a:lstStyle/>
          <a:p>
            <a:pPr algn="just">
              <a:lnSpc>
                <a:spcPct val="110000"/>
              </a:lnSpc>
            </a:pPr>
            <a:r>
              <a:rPr lang="en-US" altLang="zh-CN" b="1" u="sng" dirty="0">
                <a:solidFill>
                  <a:srgbClr val="0000CC"/>
                </a:solidFill>
                <a:latin typeface="黑体" panose="02010609060101010101" charset="-122"/>
                <a:ea typeface="黑体" panose="02010609060101010101" charset="-122"/>
              </a:rPr>
              <a:t>    </a:t>
            </a:r>
            <a:r>
              <a:rPr lang="zh-CN" altLang="en-US" b="1" u="sng" dirty="0">
                <a:solidFill>
                  <a:srgbClr val="0000CC"/>
                </a:solidFill>
                <a:latin typeface="黑体" panose="02010609060101010101" charset="-122"/>
                <a:ea typeface="黑体" panose="02010609060101010101" charset="-122"/>
              </a:rPr>
              <a:t>其次，大学生的追捧与骚乱，说明了娱乐的大众化，普及化，以及平民化</a:t>
            </a:r>
            <a:r>
              <a:rPr lang="zh-CN" altLang="en-US" b="1" dirty="0">
                <a:latin typeface="黑体" panose="02010609060101010101" charset="-122"/>
                <a:ea typeface="黑体" panose="02010609060101010101" charset="-122"/>
              </a:rPr>
              <a:t>。一个选秀节目，造就了一个大众明星，足以说明这个节目的成功。其成功的背后，正是依靠了公平与大众的基础。这表明了当代的娱乐文化，是健康发展的，群众追求的正是公平，激烈而又精彩的“</a:t>
            </a:r>
            <a:r>
              <a:rPr lang="en-US" altLang="zh-CN" b="1" dirty="0">
                <a:latin typeface="黑体" panose="02010609060101010101" charset="-122"/>
                <a:ea typeface="黑体" panose="02010609060101010101" charset="-122"/>
              </a:rPr>
              <a:t>PK”</a:t>
            </a:r>
            <a:r>
              <a:rPr lang="zh-CN" altLang="en-US" b="1" dirty="0">
                <a:latin typeface="黑体" panose="02010609060101010101" charset="-122"/>
                <a:ea typeface="黑体" panose="02010609060101010101" charset="-122"/>
              </a:rPr>
              <a:t>，同时热情地参与其中。而大学生的骚乱，说明了当代青年人积极的精神面貌。虽然他们的行为有所过激，但追求成功，学习模范的热情是值得赞扬的。</a:t>
            </a:r>
            <a:endParaRPr lang="zh-CN" altLang="en-US" b="1" dirty="0">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15595"/>
            <a:ext cx="8528050" cy="6553835"/>
          </a:xfrm>
        </p:spPr>
        <p:txBody>
          <a:bodyPr>
            <a:normAutofit fontScale="50000" lnSpcReduction="20000"/>
          </a:bodyPr>
          <a:lstStyle/>
          <a:p>
            <a:pPr>
              <a:lnSpc>
                <a:spcPct val="120000"/>
              </a:lnSpc>
            </a:pPr>
            <a:r>
              <a:rPr lang="en-US" altLang="zh-CN" sz="3400" b="1" u="sng" dirty="0">
                <a:solidFill>
                  <a:srgbClr val="0000CC"/>
                </a:solidFill>
                <a:latin typeface="黑体" panose="02010609060101010101" charset="-122"/>
                <a:ea typeface="黑体" panose="02010609060101010101" charset="-122"/>
              </a:rPr>
              <a:t>    </a:t>
            </a:r>
            <a:r>
              <a:rPr lang="zh-CN" altLang="en-US" sz="5400" b="1" u="sng" dirty="0">
                <a:solidFill>
                  <a:srgbClr val="0000CC"/>
                </a:solidFill>
                <a:latin typeface="黑体" panose="02010609060101010101" charset="-122"/>
                <a:ea typeface="黑体" panose="02010609060101010101" charset="-122"/>
              </a:rPr>
              <a:t>最后，娱乐进入北大校园，意味着一个神话的破灭，一种固有价值观念的革新。</a:t>
            </a:r>
            <a:r>
              <a:rPr lang="zh-CN" altLang="en-US" sz="5400" b="1" dirty="0">
                <a:latin typeface="黑体" panose="02010609060101010101" charset="-122"/>
                <a:ea typeface="黑体" panose="02010609060101010101" charset="-122"/>
              </a:rPr>
              <a:t>“北大清华”代表着中国最高的文化素养，是一个所有学生景仰的神话。而李宇春进入北大讲堂，正好打破了这个神话，表明了讲坛不过是大众的讲坛，北大也是群众的北大。同时，娱乐与教育之间的隔阂也终于被打破，寓教于乐，乐中见教，教育的最高境界也莫过如此。传统的教育观念，就是让学生潜心读书，目的就是获得高分，考上一间好的大学，最后找上一份好的工作，过上“幸福美满”的生活。教育其实并不止是一种途径，虽然目标是为了让学生获得成功，但绝不是学生流水线式地被生产。</a:t>
            </a:r>
            <a:endParaRPr lang="zh-CN" altLang="en-US" sz="5400" b="1" dirty="0">
              <a:latin typeface="黑体" panose="02010609060101010101" charset="-122"/>
              <a:ea typeface="黑体" panose="02010609060101010101" charset="-122"/>
            </a:endParaRPr>
          </a:p>
          <a:p>
            <a:pPr>
              <a:lnSpc>
                <a:spcPct val="120000"/>
              </a:lnSpc>
            </a:pPr>
            <a:r>
              <a:rPr lang="zh-CN" altLang="en-US" sz="5400" b="1" dirty="0">
                <a:latin typeface="黑体" panose="02010609060101010101" charset="-122"/>
                <a:ea typeface="黑体" panose="02010609060101010101" charset="-122"/>
              </a:rPr>
              <a:t>        </a:t>
            </a:r>
            <a:r>
              <a:rPr lang="zh-CN" altLang="en-US" sz="5400" b="1" u="sng" dirty="0">
                <a:solidFill>
                  <a:srgbClr val="0000CC"/>
                </a:solidFill>
                <a:latin typeface="黑体" panose="02010609060101010101" charset="-122"/>
                <a:ea typeface="黑体" panose="02010609060101010101" charset="-122"/>
              </a:rPr>
              <a:t>总而言之，李宇春在北大校园制造了一场哄动。也给国人提了个醒：“谁说流行是低俗？校园课堂也娱乐！</a:t>
            </a:r>
            <a:r>
              <a:rPr lang="zh-CN" altLang="en-US" sz="5400" b="1" dirty="0">
                <a:latin typeface="黑体" panose="02010609060101010101" charset="-122"/>
                <a:ea typeface="黑体" panose="02010609060101010101" charset="-122"/>
              </a:rPr>
              <a:t>”</a:t>
            </a:r>
            <a:endParaRPr lang="zh-CN" altLang="en-US" sz="5400" b="1" dirty="0">
              <a:latin typeface="黑体" panose="02010609060101010101" charset="-122"/>
              <a:ea typeface="黑体" panose="02010609060101010101" charset="-122"/>
            </a:endParaRPr>
          </a:p>
          <a:p>
            <a:endParaRPr lang="zh-CN" altLang="en-US" sz="5400" b="1" dirty="0">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274955"/>
            <a:ext cx="8229600" cy="869315"/>
          </a:xfrm>
        </p:spPr>
        <p:txBody>
          <a:bodyPr/>
          <a:p>
            <a:r>
              <a:rPr lang="zh-CN" altLang="zh-CN"/>
              <a:t>三百字小作文</a:t>
            </a:r>
            <a:endParaRPr lang="zh-CN" altLang="zh-CN"/>
          </a:p>
        </p:txBody>
      </p:sp>
      <p:sp>
        <p:nvSpPr>
          <p:cNvPr id="3" name="内容占位符 2"/>
          <p:cNvSpPr>
            <a:spLocks noGrp="1"/>
          </p:cNvSpPr>
          <p:nvPr>
            <p:ph idx="1"/>
          </p:nvPr>
        </p:nvSpPr>
        <p:spPr>
          <a:xfrm>
            <a:off x="457200" y="1251585"/>
            <a:ext cx="8229600" cy="4874895"/>
          </a:xfrm>
        </p:spPr>
        <p:txBody>
          <a:bodyPr/>
          <a:p>
            <a:r>
              <a:rPr lang="zh-CN" altLang="en-US"/>
              <a:t>上海市最近举行了以</a:t>
            </a:r>
            <a:r>
              <a:rPr lang="en-US" altLang="zh-CN"/>
              <a:t>“</a:t>
            </a:r>
            <a:r>
              <a:rPr lang="zh-CN" altLang="en-US"/>
              <a:t>我最喜欢的古代人物</a:t>
            </a:r>
            <a:r>
              <a:rPr lang="en-US" altLang="zh-CN"/>
              <a:t>”</a:t>
            </a:r>
            <a:r>
              <a:rPr lang="zh-CN" altLang="en-US"/>
              <a:t>和</a:t>
            </a:r>
            <a:r>
              <a:rPr lang="en-US" altLang="zh-CN"/>
              <a:t>“</a:t>
            </a:r>
            <a:r>
              <a:rPr lang="zh-CN" altLang="en-US"/>
              <a:t>我家的传家宝</a:t>
            </a:r>
            <a:r>
              <a:rPr lang="en-US" altLang="zh-CN"/>
              <a:t>”</a:t>
            </a:r>
            <a:r>
              <a:rPr lang="zh-CN" altLang="en-US"/>
              <a:t>为题的小学生征文比赛，令主办方意外的是，在沪上两万名学生的参赛作品中，</a:t>
            </a:r>
            <a:r>
              <a:rPr lang="en-US" altLang="zh-CN"/>
              <a:t>“</a:t>
            </a:r>
            <a:r>
              <a:rPr lang="zh-CN" altLang="en-US"/>
              <a:t>外婆留了一件补了又补的旧衣服</a:t>
            </a:r>
            <a:r>
              <a:rPr lang="en-US" altLang="zh-CN"/>
              <a:t>”</a:t>
            </a:r>
            <a:r>
              <a:rPr lang="zh-CN" altLang="en-US"/>
              <a:t>在相当一部分学生笔下成了</a:t>
            </a:r>
            <a:r>
              <a:rPr lang="en-US" altLang="zh-CN"/>
              <a:t>“</a:t>
            </a:r>
            <a:r>
              <a:rPr lang="zh-CN" altLang="en-US"/>
              <a:t>我家的传家宝</a:t>
            </a:r>
            <a:r>
              <a:rPr lang="en-US" altLang="zh-CN"/>
              <a:t>”</a:t>
            </a:r>
            <a:r>
              <a:rPr lang="zh-CN" altLang="en-US"/>
              <a:t>，这令阅卷老师不禁感叹：</a:t>
            </a:r>
            <a:r>
              <a:rPr lang="en-US" altLang="zh-CN"/>
              <a:t>“</a:t>
            </a:r>
            <a:r>
              <a:rPr lang="zh-CN" altLang="en-US"/>
              <a:t>如今到哪里找上千件外婆打补丁的衣衫啊？</a:t>
            </a:r>
            <a:r>
              <a:rPr lang="en-US" altLang="zh-CN"/>
              <a:t>”</a:t>
            </a:r>
            <a:endParaRPr lang="en-US" altLang="zh-CN"/>
          </a:p>
          <a:p>
            <a:r>
              <a:rPr lang="zh-CN" altLang="en-US"/>
              <a:t>不少学生将自家的传家宝聚焦在传统美德上，这是好的，但是落笔却都是</a:t>
            </a:r>
            <a:r>
              <a:rPr lang="en-US" altLang="zh-CN"/>
              <a:t>“</a:t>
            </a:r>
            <a:r>
              <a:rPr lang="zh-CN" altLang="en-US"/>
              <a:t>外婆的打补丁的旧衣服</a:t>
            </a:r>
            <a:r>
              <a:rPr lang="en-US" altLang="zh-CN"/>
              <a:t>”</a:t>
            </a:r>
            <a:r>
              <a:rPr lang="zh-CN" altLang="en-US"/>
              <a:t>。</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对此，你有什么样的看法呢？</a:t>
            </a:r>
            <a:endParaRPr lang="zh-CN" altLang="en-US"/>
          </a:p>
        </p:txBody>
      </p:sp>
      <p:sp>
        <p:nvSpPr>
          <p:cNvPr id="3" name="内容占位符 2"/>
          <p:cNvSpPr>
            <a:spLocks noGrp="1"/>
          </p:cNvSpPr>
          <p:nvPr>
            <p:ph idx="1"/>
          </p:nvPr>
        </p:nvSpPr>
        <p:spPr/>
        <p:txBody>
          <a:bodyPr/>
          <a:p>
            <a:r>
              <a:rPr lang="zh-CN" altLang="en-US"/>
              <a:t>此种新闻，我们要读出 孩子在作文中撒谎造假这一事实。</a:t>
            </a:r>
            <a:endParaRPr lang="zh-CN" altLang="en-US"/>
          </a:p>
          <a:p>
            <a:r>
              <a:rPr lang="zh-CN" altLang="en-US"/>
              <a:t>问你看法，其实主要是对这一现象的评论。</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400">
                <a:latin typeface="黑体" panose="02010609060101010101" charset="-122"/>
                <a:ea typeface="黑体" panose="02010609060101010101" charset="-122"/>
              </a:rPr>
              <a:t>你觉得这种现象是合理的还是值得深入剖析？</a:t>
            </a:r>
            <a:endParaRPr lang="zh-CN" altLang="en-US" sz="4400">
              <a:latin typeface="黑体" panose="02010609060101010101" charset="-122"/>
              <a:ea typeface="黑体" panose="02010609060101010101" charset="-122"/>
            </a:endParaRPr>
          </a:p>
          <a:p>
            <a:endParaRPr lang="zh-CN" altLang="en-US" sz="4400">
              <a:latin typeface="黑体" panose="02010609060101010101" charset="-122"/>
              <a:ea typeface="黑体" panose="02010609060101010101" charset="-122"/>
            </a:endParaRPr>
          </a:p>
          <a:p>
            <a:r>
              <a:rPr lang="zh-CN" altLang="en-US" sz="4400">
                <a:latin typeface="黑体" panose="02010609060101010101" charset="-122"/>
                <a:ea typeface="黑体" panose="02010609060101010101" charset="-122"/>
              </a:rPr>
              <a:t>谈危害、谈根源！！！</a:t>
            </a:r>
            <a:endParaRPr lang="en-US" altLang="zh-CN" sz="4400">
              <a:latin typeface="黑体" panose="02010609060101010101" charset="-122"/>
              <a:ea typeface="黑体" panose="0201060906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举例</a:t>
            </a:r>
            <a:endParaRPr lang="zh-CN" altLang="en-US"/>
          </a:p>
        </p:txBody>
      </p:sp>
      <p:sp>
        <p:nvSpPr>
          <p:cNvPr id="3" name="内容占位符 2"/>
          <p:cNvSpPr>
            <a:spLocks noGrp="1"/>
          </p:cNvSpPr>
          <p:nvPr>
            <p:ph idx="1"/>
          </p:nvPr>
        </p:nvSpPr>
        <p:spPr/>
        <p:txBody>
          <a:bodyPr>
            <a:normAutofit lnSpcReduction="10000"/>
          </a:bodyPr>
          <a:p>
            <a:r>
              <a:rPr lang="zh-CN" altLang="en-US" sz="2400" b="1">
                <a:solidFill>
                  <a:schemeClr val="tx1"/>
                </a:solidFill>
                <a:uFillTx/>
              </a:rPr>
              <a:t>我认为</a:t>
            </a:r>
            <a:r>
              <a:rPr lang="en-US" altLang="zh-CN" sz="2400" b="1">
                <a:solidFill>
                  <a:schemeClr val="tx1"/>
                </a:solidFill>
                <a:uFillTx/>
              </a:rPr>
              <a:t>“</a:t>
            </a:r>
            <a:r>
              <a:rPr lang="zh-CN" altLang="en-US" sz="2400" b="1">
                <a:solidFill>
                  <a:schemeClr val="tx1"/>
                </a:solidFill>
                <a:uFillTx/>
              </a:rPr>
              <a:t>写作撒谎</a:t>
            </a:r>
            <a:r>
              <a:rPr lang="en-US" altLang="zh-CN" sz="2400" b="1">
                <a:solidFill>
                  <a:schemeClr val="tx1"/>
                </a:solidFill>
                <a:uFillTx/>
              </a:rPr>
              <a:t>”</a:t>
            </a:r>
            <a:r>
              <a:rPr lang="zh-CN" altLang="en-US" sz="2400" b="1">
                <a:solidFill>
                  <a:schemeClr val="tx1"/>
                </a:solidFill>
                <a:uFillTx/>
              </a:rPr>
              <a:t>的根源在于现在的孩子都远离了真正的生活。</a:t>
            </a:r>
            <a:endParaRPr lang="zh-CN" altLang="en-US" sz="2400" b="1">
              <a:solidFill>
                <a:schemeClr val="tx1"/>
              </a:solidFill>
              <a:uFillTx/>
            </a:endParaRPr>
          </a:p>
          <a:p>
            <a:r>
              <a:rPr lang="zh-CN" altLang="en-US" sz="2400" b="1">
                <a:solidFill>
                  <a:schemeClr val="tx1"/>
                </a:solidFill>
                <a:uFillTx/>
                <a:sym typeface="+mn-ea"/>
              </a:rPr>
              <a:t>在属于父母的童年生活中，我们能够听到他们说起帮助父母农忙时候的辛苦的劳作生活，能够听到他们说起玩弹珠、斗蛐蛐、跳皮筋、捉蝌蚪等游戏的有趣。</a:t>
            </a:r>
            <a:endParaRPr lang="zh-CN" altLang="en-US" sz="2400" b="1">
              <a:solidFill>
                <a:schemeClr val="tx1"/>
              </a:solidFill>
              <a:uFillTx/>
              <a:sym typeface="+mn-ea"/>
            </a:endParaRPr>
          </a:p>
          <a:p>
            <a:r>
              <a:rPr lang="zh-CN" altLang="en-US" sz="2400" b="1">
                <a:solidFill>
                  <a:schemeClr val="tx1"/>
                </a:solidFill>
                <a:uFillTx/>
              </a:rPr>
              <a:t>可是我们今天的孩子们，课堂学习的时间很紧张，课堂之外的时间又几乎都被各种作业、补习班、占满。或者被还有各种课外兴趣班占用，他们哪还有机会去体验比学业本身更丰富得多的生活？</a:t>
            </a:r>
            <a:endParaRPr lang="zh-CN" altLang="en-US" sz="2400" b="1">
              <a:solidFill>
                <a:schemeClr val="tx1"/>
              </a:solidFill>
              <a:uFillTx/>
            </a:endParaRPr>
          </a:p>
          <a:p>
            <a:r>
              <a:rPr lang="zh-CN" altLang="en-US" sz="2400" b="1">
                <a:solidFill>
                  <a:schemeClr val="tx1"/>
                </a:solidFill>
                <a:uFillTx/>
              </a:rPr>
              <a:t>所以，没有属于自己真正的生活，缺乏创作素材，你又非要让他写出有生活体验的文章，孩子在写的时候不得不撒谎。</a:t>
            </a:r>
            <a:endParaRPr lang="zh-CN" altLang="en-US" sz="2400" b="1">
              <a:solidFill>
                <a:schemeClr val="tx1"/>
              </a:solidFill>
              <a:uFillTx/>
            </a:endParaRPr>
          </a:p>
          <a:p>
            <a:pPr marL="0" indent="0">
              <a:buNone/>
            </a:pPr>
            <a:endParaRPr lang="zh-CN" altLang="en-US" sz="2400" b="1">
              <a:solidFill>
                <a:schemeClr val="tx1"/>
              </a:solidFill>
              <a:uFillTx/>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340768"/>
            <a:ext cx="8424936" cy="4608512"/>
          </a:xfrm>
          <a:ln>
            <a:solidFill>
              <a:schemeClr val="tx1"/>
            </a:solidFill>
            <a:prstDash val="lgDashDot"/>
          </a:ln>
        </p:spPr>
        <p:txBody>
          <a:bodyPr>
            <a:noAutofit/>
          </a:bodyPr>
          <a:lstStyle/>
          <a:p>
            <a:pPr algn="just"/>
            <a:r>
              <a:rPr lang="zh-CN" altLang="en-US" sz="2800" b="1" dirty="0">
                <a:latin typeface="华文楷体" panose="02010600040101010101" pitchFamily="2" charset="-122"/>
                <a:ea typeface="华文楷体" panose="02010600040101010101" pitchFamily="2" charset="-122"/>
              </a:rPr>
              <a:t>据报道，超女总冠军李宇春，在北大讲堂只唱了一首歌，说了十几句话，就让在场的</a:t>
            </a:r>
            <a:r>
              <a:rPr lang="en-US" altLang="zh-CN" sz="2800" b="1" dirty="0">
                <a:latin typeface="华文楷体" panose="02010600040101010101" pitchFamily="2" charset="-122"/>
                <a:ea typeface="华文楷体" panose="02010600040101010101" pitchFamily="2" charset="-122"/>
              </a:rPr>
              <a:t>1500</a:t>
            </a:r>
            <a:r>
              <a:rPr lang="zh-CN" altLang="en-US" sz="2800" b="1" dirty="0">
                <a:latin typeface="华文楷体" panose="02010600040101010101" pitchFamily="2" charset="-122"/>
                <a:ea typeface="华文楷体" panose="02010600040101010101" pitchFamily="2" charset="-122"/>
              </a:rPr>
              <a:t>名大学生为之疯狂和尖叫，由于现场极度混乱，一些拟定的表演只好取消。</a:t>
            </a:r>
            <a:endParaRPr lang="zh-CN" altLang="en-US" sz="2800" b="1" dirty="0">
              <a:latin typeface="华文楷体" panose="02010600040101010101" pitchFamily="2" charset="-122"/>
              <a:ea typeface="华文楷体" panose="02010600040101010101" pitchFamily="2" charset="-122"/>
            </a:endParaRPr>
          </a:p>
          <a:p>
            <a:pPr algn="just"/>
            <a:r>
              <a:rPr lang="zh-CN" altLang="en-US" sz="2800" b="1" dirty="0" smtClean="0">
                <a:latin typeface="华文楷体" panose="02010600040101010101" pitchFamily="2" charset="-122"/>
                <a:ea typeface="华文楷体" panose="02010600040101010101" pitchFamily="2" charset="-122"/>
              </a:rPr>
              <a:t>此</a:t>
            </a:r>
            <a:r>
              <a:rPr lang="zh-CN" altLang="en-US" sz="2800" b="1" dirty="0">
                <a:latin typeface="华文楷体" panose="02010600040101010101" pitchFamily="2" charset="-122"/>
                <a:ea typeface="华文楷体" panose="02010600040101010101" pitchFamily="2" charset="-122"/>
              </a:rPr>
              <a:t>事引发了一场争议，北大讲堂是否可以成为“李宇春”们的舞台</a:t>
            </a:r>
            <a:r>
              <a:rPr lang="en-US" altLang="zh-CN" sz="2800" b="1" dirty="0">
                <a:latin typeface="华文楷体" panose="02010600040101010101" pitchFamily="2" charset="-122"/>
                <a:ea typeface="华文楷体" panose="02010600040101010101" pitchFamily="2" charset="-122"/>
              </a:rPr>
              <a:t>?</a:t>
            </a:r>
            <a:r>
              <a:rPr lang="zh-CN" altLang="en-US" sz="2800" b="1" dirty="0">
                <a:latin typeface="华文楷体" panose="02010600040101010101" pitchFamily="2" charset="-122"/>
                <a:ea typeface="华文楷体" panose="02010600040101010101" pitchFamily="2" charset="-122"/>
              </a:rPr>
              <a:t>评论家们见仁见智。有人认为，任何大学的讲堂都不应该随随便便让娱乐节目涌入，大学的讲堂只能是教学和学术研究的圣殿，也有人认为大学讲堂不是旧时的金銮殿，本身没那么神圣，文化不分高低贵贱，李敖来得，李宇春也来得</a:t>
            </a:r>
            <a:r>
              <a:rPr lang="zh-CN" altLang="en-US" sz="2800" b="1" dirty="0" smtClean="0">
                <a:latin typeface="华文楷体" panose="02010600040101010101" pitchFamily="2" charset="-122"/>
                <a:ea typeface="华文楷体" panose="02010600040101010101" pitchFamily="2" charset="-122"/>
              </a:rPr>
              <a:t>。</a:t>
            </a:r>
            <a:endParaRPr lang="zh-CN" altLang="en-US" sz="2800" b="1" dirty="0">
              <a:latin typeface="华文楷体" panose="02010600040101010101" pitchFamily="2" charset="-122"/>
              <a:ea typeface="华文楷体" panose="02010600040101010101" pitchFamily="2" charset="-122"/>
            </a:endParaRPr>
          </a:p>
        </p:txBody>
      </p:sp>
      <p:sp>
        <p:nvSpPr>
          <p:cNvPr id="4" name="标题 1"/>
          <p:cNvSpPr txBox="1"/>
          <p:nvPr/>
        </p:nvSpPr>
        <p:spPr>
          <a:xfrm>
            <a:off x="251520" y="404664"/>
            <a:ext cx="2520280" cy="735012"/>
          </a:xfrm>
          <a:prstGeom prst="rect">
            <a:avLst/>
          </a:prstGeom>
          <a:solidFill>
            <a:schemeClr val="tx2">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smtClean="0">
                <a:solidFill>
                  <a:srgbClr val="FF0000"/>
                </a:solidFill>
              </a:rPr>
              <a:t>新闻材料</a:t>
            </a:r>
            <a:endParaRPr lang="zh-CN" altLang="en-US" sz="3600" b="1" dirty="0">
              <a:solidFill>
                <a:srgbClr val="FF0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138430"/>
            <a:ext cx="8229600" cy="5988050"/>
          </a:xfrm>
        </p:spPr>
        <p:txBody>
          <a:bodyPr>
            <a:noAutofit/>
          </a:bodyPr>
          <a:p>
            <a:endParaRPr lang="zh-CN" altLang="en-US" sz="1200"/>
          </a:p>
          <a:p>
            <a:r>
              <a:rPr lang="zh-CN" altLang="en-US" sz="2800" b="1">
                <a:latin typeface="黑体" panose="02010609060101010101" charset="-122"/>
                <a:ea typeface="黑体" panose="02010609060101010101" charset="-122"/>
              </a:rPr>
              <a:t>谈根源：</a:t>
            </a:r>
            <a:endParaRPr lang="zh-CN" altLang="en-US" sz="2800" b="1">
              <a:latin typeface="黑体" panose="02010609060101010101" charset="-122"/>
              <a:ea typeface="黑体" panose="02010609060101010101" charset="-122"/>
            </a:endParaRPr>
          </a:p>
          <a:p>
            <a:r>
              <a:rPr lang="zh-CN" altLang="en-US" sz="2800" b="1">
                <a:latin typeface="黑体" panose="02010609060101010101" charset="-122"/>
                <a:ea typeface="黑体" panose="02010609060101010101" charset="-122"/>
              </a:rPr>
              <a:t>语文教育中的作文教育弊端</a:t>
            </a:r>
            <a:r>
              <a:rPr lang="en-US" altLang="zh-CN" sz="2400" b="1">
                <a:latin typeface="宋体" panose="02010600030101010101" pitchFamily="2" charset="-122"/>
                <a:ea typeface="宋体" panose="02010600030101010101" pitchFamily="2" charset="-122"/>
              </a:rPr>
              <a:t>——</a:t>
            </a:r>
            <a:r>
              <a:rPr lang="zh-CN" altLang="en-US" sz="2400" b="1">
                <a:latin typeface="宋体" panose="02010600030101010101" pitchFamily="2" charset="-122"/>
                <a:ea typeface="宋体" panose="02010600030101010101" pitchFamily="2" charset="-122"/>
              </a:rPr>
              <a:t>一种声音，早在几年前就已经出现：我们一边教育孩子从小要诚实、不说谎，一边又在语文教育中通过各种写作方式、样板示范的引导，让孩子的写作成了“最稚嫩的八股文”。</a:t>
            </a:r>
            <a:endParaRPr lang="zh-CN" altLang="en-US" sz="2400" b="1">
              <a:latin typeface="宋体" panose="02010600030101010101" pitchFamily="2" charset="-122"/>
              <a:ea typeface="宋体" panose="02010600030101010101" pitchFamily="2" charset="-122"/>
            </a:endParaRPr>
          </a:p>
          <a:p>
            <a:endParaRPr lang="zh-CN" altLang="en-US" sz="2400" b="1">
              <a:latin typeface="宋体" panose="02010600030101010101" pitchFamily="2" charset="-122"/>
              <a:ea typeface="宋体" panose="02010600030101010101" pitchFamily="2" charset="-122"/>
            </a:endParaRPr>
          </a:p>
          <a:p>
            <a:r>
              <a:rPr lang="zh-CN" altLang="en-US" sz="2400" b="1">
                <a:latin typeface="宋体" panose="02010600030101010101" pitchFamily="2" charset="-122"/>
                <a:ea typeface="宋体" panose="02010600030101010101" pitchFamily="2" charset="-122"/>
              </a:rPr>
              <a:t>在孩子的作文中，不少内容和细节既非来自真实生活，也非出自童年天真的想象，而是千篇一律“安全的模仿”。提到某个问题，就想到某个概念或既定形象，已经成为不少孩子提笔写作时的条件反射。</a:t>
            </a:r>
            <a:endParaRPr lang="zh-CN" altLang="en-US" sz="2400" b="1">
              <a:latin typeface="宋体" panose="02010600030101010101" pitchFamily="2" charset="-122"/>
              <a:ea typeface="宋体" panose="02010600030101010101" pitchFamily="2" charset="-122"/>
            </a:endParaRPr>
          </a:p>
          <a:p>
            <a:endParaRPr lang="zh-CN" altLang="en-US" sz="2400" b="1">
              <a:latin typeface="宋体" panose="02010600030101010101" pitchFamily="2" charset="-122"/>
              <a:ea typeface="宋体" panose="02010600030101010101" pitchFamily="2" charset="-122"/>
            </a:endParaRPr>
          </a:p>
          <a:p>
            <a:endParaRPr lang="zh-CN" altLang="en-US" sz="2400" b="1">
              <a:latin typeface="宋体" panose="02010600030101010101" pitchFamily="2" charset="-122"/>
              <a:ea typeface="宋体" panose="02010600030101010101" pitchFamily="2" charset="-122"/>
            </a:endParaRPr>
          </a:p>
          <a:p>
            <a:endParaRPr lang="zh-CN" altLang="en-US" sz="1800" b="1">
              <a:latin typeface="黑体" panose="02010609060101010101" charset="-122"/>
              <a:ea typeface="黑体" panose="02010609060101010101"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lnSpcReduction="10000"/>
          </a:bodyPr>
          <a:p>
            <a:r>
              <a:rPr lang="zh-CN" altLang="en-US" b="1">
                <a:latin typeface="黑体" panose="02010609060101010101" charset="-122"/>
                <a:ea typeface="黑体" panose="02010609060101010101" charset="-122"/>
                <a:sym typeface="+mn-ea"/>
              </a:rPr>
              <a:t>功利化社会对语文教育的重视不够。</a:t>
            </a:r>
            <a:endParaRPr lang="zh-CN" altLang="en-US" b="1">
              <a:latin typeface="黑体" panose="02010609060101010101" charset="-122"/>
              <a:ea typeface="黑体" panose="02010609060101010101" charset="-122"/>
              <a:sym typeface="+mn-ea"/>
            </a:endParaRPr>
          </a:p>
          <a:p>
            <a:endParaRPr lang="zh-CN" altLang="en-US" b="1">
              <a:latin typeface="黑体" panose="02010609060101010101" charset="-122"/>
              <a:ea typeface="黑体" panose="02010609060101010101" charset="-122"/>
              <a:sym typeface="+mn-ea"/>
            </a:endParaRPr>
          </a:p>
          <a:p>
            <a:r>
              <a:rPr lang="zh-CN" altLang="en-US" b="1">
                <a:latin typeface="宋体" panose="02010600030101010101" pitchFamily="2" charset="-122"/>
                <a:ea typeface="宋体" panose="02010600030101010101" pitchFamily="2" charset="-122"/>
                <a:sym typeface="+mn-ea"/>
              </a:rPr>
              <a:t>当英语、奥数成了升学和生存的现实技巧，语文教育就被一些人理解为能识字、能阅读就行了。但实际上，语文作为基础性学科，对学生的语言理解、写作运用、人际交往和学习潜力都有着不可代替的作用。孩子作文总是老套路是轻视语文教育的结果</a:t>
            </a:r>
            <a:endParaRPr lang="zh-CN" altLang="en-US" b="1">
              <a:latin typeface="宋体" panose="02010600030101010101" pitchFamily="2" charset="-122"/>
              <a:ea typeface="宋体" panose="02010600030101010101" pitchFamily="2" charset="-122"/>
            </a:endParaRPr>
          </a:p>
          <a:p>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940435"/>
            <a:ext cx="8229600" cy="5970270"/>
          </a:xfrm>
        </p:spPr>
        <p:txBody>
          <a:bodyPr>
            <a:noAutofit/>
          </a:bodyPr>
          <a:p>
            <a:r>
              <a:rPr lang="zh-CN" altLang="en-US" sz="2800" b="1">
                <a:latin typeface="黑体" panose="02010609060101010101" charset="-122"/>
                <a:ea typeface="黑体" panose="02010609060101010101" charset="-122"/>
                <a:sym typeface="+mn-ea"/>
              </a:rPr>
              <a:t>功利化教育导致学生缺乏真正的生活体验。</a:t>
            </a:r>
            <a:endParaRPr lang="zh-CN" altLang="en-US" sz="2800" b="1">
              <a:latin typeface="黑体" panose="02010609060101010101" charset="-122"/>
              <a:ea typeface="黑体" panose="02010609060101010101" charset="-122"/>
              <a:sym typeface="+mn-ea"/>
            </a:endParaRPr>
          </a:p>
          <a:p>
            <a:pPr marL="0" indent="0" algn="l">
              <a:buNone/>
            </a:pPr>
            <a:r>
              <a:rPr lang="zh-CN" altLang="en-US" sz="2400" b="1">
                <a:latin typeface="宋体" panose="02010600030101010101" pitchFamily="2" charset="-122"/>
                <a:ea typeface="宋体" panose="02010600030101010101" pitchFamily="2" charset="-122"/>
                <a:sym typeface="+mn-ea"/>
              </a:rPr>
              <a:t>创作源于生活，虽是一句老话，却也是一句不仅适用于作家，也适用于学生的话。今天的孩子们，课堂之外的时间几乎都被各种作业、补习班、课外班占用，哪还有机会去体验比学业本身丰富得多的生活？</a:t>
            </a:r>
            <a:endParaRPr lang="zh-CN" altLang="en-US" sz="2400" b="1">
              <a:latin typeface="宋体" panose="02010600030101010101" pitchFamily="2" charset="-122"/>
              <a:ea typeface="宋体" panose="02010600030101010101" pitchFamily="2" charset="-122"/>
              <a:sym typeface="+mn-ea"/>
            </a:endParaRPr>
          </a:p>
          <a:p>
            <a:pPr marL="0" indent="0" algn="l">
              <a:buNone/>
            </a:pPr>
            <a:endParaRPr lang="zh-CN" altLang="en-US" sz="2400" b="1">
              <a:latin typeface="宋体" panose="02010600030101010101" pitchFamily="2" charset="-122"/>
              <a:ea typeface="宋体" panose="02010600030101010101" pitchFamily="2" charset="-122"/>
              <a:sym typeface="+mn-ea"/>
            </a:endParaRPr>
          </a:p>
          <a:p>
            <a:pPr marL="0" indent="0" algn="l">
              <a:buNone/>
            </a:pPr>
            <a:r>
              <a:rPr lang="zh-CN" altLang="en-US" sz="2400" b="1">
                <a:latin typeface="宋体" panose="02010600030101010101" pitchFamily="2" charset="-122"/>
                <a:ea typeface="宋体" panose="02010600030101010101" pitchFamily="2" charset="-122"/>
                <a:sym typeface="+mn-ea"/>
              </a:rPr>
              <a:t>说到底，生活本身的生动和复杂是一个人获取知识进而立足社会的最重要资源，远离了这些资源，仅仅囿于课本知识，被约束的不仅仅是笔下的文章，同样还有感知能力的提升和思维能力的拓展。</a:t>
            </a:r>
            <a:endParaRPr lang="zh-CN" altLang="en-US" sz="2400" b="1">
              <a:latin typeface="宋体" panose="02010600030101010101" pitchFamily="2" charset="-122"/>
              <a:ea typeface="宋体" panose="02010600030101010101" pitchFamily="2" charset="-122"/>
              <a:sym typeface="+mn-ea"/>
            </a:endParaRPr>
          </a:p>
          <a:p>
            <a:pPr marL="0" indent="0">
              <a:buNone/>
            </a:pPr>
            <a:endParaRPr lang="zh-CN" altLang="en-US" sz="2400" b="1">
              <a:latin typeface="宋体" panose="02010600030101010101" pitchFamily="2" charset="-122"/>
              <a:ea typeface="宋体" panose="02010600030101010101" pitchFamily="2" charset="-122"/>
              <a:sym typeface="+mn-ea"/>
            </a:endParaRPr>
          </a:p>
          <a:p>
            <a:pPr marL="0" indent="0">
              <a:buNone/>
            </a:pPr>
            <a:r>
              <a:rPr lang="zh-CN" altLang="en-US" sz="2400" b="1">
                <a:latin typeface="宋体" panose="02010600030101010101" pitchFamily="2" charset="-122"/>
                <a:ea typeface="宋体" panose="02010600030101010101" pitchFamily="2" charset="-122"/>
                <a:sym typeface="+mn-ea"/>
              </a:rPr>
              <a:t>因此，学生作文失真的问题，实际上是学生远离生活、失去生活的问题。今天的语文教育需要更宏阔的胸怀和视野，还孩子以生活本身，方能培育出真正的情怀。</a:t>
            </a:r>
            <a:endParaRPr lang="zh-CN" altLang="en-US" sz="2400" b="1">
              <a:latin typeface="宋体" panose="02010600030101010101" pitchFamily="2" charset="-122"/>
              <a:ea typeface="宋体" panose="02010600030101010101" pitchFamily="2" charset="-122"/>
              <a:sym typeface="+mn-ea"/>
            </a:endParaRPr>
          </a:p>
          <a:p>
            <a:endParaRPr lang="zh-CN" altLang="en-US" sz="2400" b="1">
              <a:latin typeface="宋体" panose="02010600030101010101" pitchFamily="2" charset="-122"/>
              <a:ea typeface="宋体" panose="02010600030101010101" pitchFamily="2" charset="-122"/>
              <a:sym typeface="+mn-ea"/>
            </a:endParaRPr>
          </a:p>
          <a:p>
            <a:r>
              <a:rPr lang="zh-CN" altLang="en-US" sz="760">
                <a:sym typeface="+mn-ea"/>
              </a:rPr>
              <a:t>   </a:t>
            </a:r>
            <a:endParaRPr lang="zh-CN" altLang="en-US" sz="760">
              <a:sym typeface="+mn-ea"/>
            </a:endParaRPr>
          </a:p>
          <a:p>
            <a:r>
              <a:rPr lang="zh-CN" altLang="en-US" sz="1600">
                <a:sym typeface="+mn-ea"/>
              </a:rPr>
              <a:t> </a:t>
            </a:r>
            <a:endParaRPr lang="zh-CN" altLang="en-US" sz="1600">
              <a:sym typeface="+mn-ea"/>
            </a:endParaRPr>
          </a:p>
          <a:p>
            <a:endParaRPr lang="zh-CN" altLang="en-US" sz="1600">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lnSpcReduction="10000"/>
          </a:bodyPr>
          <a:p>
            <a:r>
              <a:rPr lang="zh-CN" altLang="en-US">
                <a:latin typeface="黑体" panose="02010609060101010101" charset="-122"/>
                <a:ea typeface="黑体" panose="02010609060101010101" charset="-122"/>
                <a:sym typeface="+mn-ea"/>
              </a:rPr>
              <a:t>填鸭式的教学必然导致学生想象力的缺失，</a:t>
            </a:r>
            <a:r>
              <a:rPr lang="zh-CN" altLang="en-US" sz="2800">
                <a:latin typeface="宋体" panose="02010600030101010101" pitchFamily="2" charset="-122"/>
                <a:ea typeface="宋体" panose="02010600030101010101" pitchFamily="2" charset="-122"/>
                <a:sym typeface="+mn-ea"/>
              </a:rPr>
              <a:t>想避免类似的撒谎作文再出现，其实更重要的是要注重孩子们想象力的培养。</a:t>
            </a:r>
            <a:endParaRPr lang="zh-CN" altLang="en-US" sz="2800">
              <a:latin typeface="宋体" panose="02010600030101010101" pitchFamily="2" charset="-122"/>
              <a:ea typeface="宋体" panose="02010600030101010101" pitchFamily="2" charset="-122"/>
              <a:sym typeface="+mn-ea"/>
            </a:endParaRPr>
          </a:p>
          <a:p>
            <a:endParaRPr lang="zh-CN" altLang="en-US" sz="2800">
              <a:latin typeface="宋体" panose="02010600030101010101" pitchFamily="2" charset="-122"/>
              <a:ea typeface="宋体" panose="02010600030101010101" pitchFamily="2" charset="-122"/>
              <a:sym typeface="+mn-ea"/>
            </a:endParaRPr>
          </a:p>
          <a:p>
            <a:r>
              <a:rPr lang="zh-CN" altLang="en-US">
                <a:latin typeface="黑体" panose="02010609060101010101" charset="-122"/>
                <a:ea typeface="黑体" panose="02010609060101010101" charset="-122"/>
                <a:sym typeface="+mn-ea"/>
              </a:rPr>
              <a:t>奴才式的教育让学生不得不迎合老师</a:t>
            </a:r>
            <a:r>
              <a:rPr lang="en-US" altLang="zh-CN">
                <a:latin typeface="黑体" panose="02010609060101010101" charset="-122"/>
                <a:ea typeface="黑体" panose="02010609060101010101" charset="-122"/>
                <a:sym typeface="+mn-ea"/>
              </a:rPr>
              <a:t>.</a:t>
            </a:r>
            <a:r>
              <a:rPr lang="zh-CN" altLang="en-US" sz="2800">
                <a:latin typeface="宋体" panose="02010600030101010101" pitchFamily="2" charset="-122"/>
                <a:ea typeface="宋体" panose="02010600030101010101" pitchFamily="2" charset="-122"/>
                <a:sym typeface="+mn-ea"/>
              </a:rPr>
              <a:t>我们的教育从小就教孩子扶老奶奶过马路、捡到钱教警察。我不是说这种行为不好，只是孩子们为了讨老师欢喜都会这样写。</a:t>
            </a:r>
            <a:endParaRPr lang="zh-CN" altLang="en-US" sz="2800">
              <a:latin typeface="宋体" panose="02010600030101010101" pitchFamily="2" charset="-122"/>
              <a:ea typeface="宋体" panose="02010600030101010101" pitchFamily="2" charset="-122"/>
              <a:sym typeface="+mn-ea"/>
            </a:endParaRPr>
          </a:p>
          <a:p>
            <a:endParaRPr lang="zh-CN" altLang="en-US" sz="2800">
              <a:latin typeface="宋体" panose="02010600030101010101" pitchFamily="2" charset="-122"/>
              <a:ea typeface="宋体" panose="02010600030101010101" pitchFamily="2" charset="-122"/>
              <a:sym typeface="+mn-ea"/>
            </a:endParaRPr>
          </a:p>
          <a:p>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indent="0">
              <a:buNone/>
            </a:pPr>
            <a:endParaRPr lang="zh-CN" altLang="en-US" b="1">
              <a:latin typeface="黑体" panose="02010609060101010101" charset="-122"/>
              <a:ea typeface="黑体" panose="02010609060101010101" charset="-122"/>
              <a:sym typeface="+mn-ea"/>
            </a:endParaRPr>
          </a:p>
          <a:p>
            <a:r>
              <a:rPr lang="zh-CN" altLang="en-US" sz="2800" b="1">
                <a:latin typeface="黑体" panose="02010609060101010101" charset="-122"/>
                <a:ea typeface="黑体" panose="02010609060101010101" charset="-122"/>
                <a:sym typeface="+mn-ea"/>
              </a:rPr>
              <a:t>教育应该是发挥孩子的想象力和创造力，来认识和改变世界。</a:t>
            </a:r>
            <a:r>
              <a:rPr lang="zh-CN" altLang="en-US" b="1">
                <a:solidFill>
                  <a:srgbClr val="FF0000"/>
                </a:solidFill>
                <a:latin typeface="黑体" panose="02010609060101010101" charset="-122"/>
                <a:ea typeface="黑体" panose="02010609060101010101" charset="-122"/>
                <a:sym typeface="+mn-ea"/>
              </a:rPr>
              <a:t>而中国的应试教育正好扼杀了孩子们的想象力和创造力，</a:t>
            </a:r>
            <a:r>
              <a:rPr lang="zh-CN" altLang="en-US" sz="2800" b="1">
                <a:latin typeface="黑体" panose="02010609060101010101" charset="-122"/>
                <a:ea typeface="黑体" panose="02010609060101010101" charset="-122"/>
                <a:sym typeface="+mn-ea"/>
              </a:rPr>
              <a:t>一个标准答案逼的孩子们失去自我只能适应出题者的思维，最终成为一个思维模式下的牺牲品。</a:t>
            </a:r>
            <a:endParaRPr lang="zh-CN" altLang="en-US" sz="2800" b="1">
              <a:latin typeface="黑体" panose="02010609060101010101" charset="-122"/>
              <a:ea typeface="黑体" panose="02010609060101010101" charset="-122"/>
              <a:sym typeface="+mn-ea"/>
            </a:endParaRPr>
          </a:p>
          <a:p>
            <a:endParaRPr lang="zh-CN" altLang="en-US" sz="2800" b="1">
              <a:latin typeface="黑体" panose="02010609060101010101" charset="-122"/>
              <a:ea typeface="黑体" panose="02010609060101010101"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828165"/>
            <a:ext cx="8229600" cy="5546725"/>
          </a:xfrm>
        </p:spPr>
        <p:txBody>
          <a:bodyPr>
            <a:noAutofit/>
          </a:bodyPr>
          <a:p>
            <a:endParaRPr lang="zh-CN" altLang="en-US" sz="1400"/>
          </a:p>
          <a:p>
            <a:r>
              <a:rPr lang="zh-CN" altLang="en-US">
                <a:latin typeface="黑体" panose="02010609060101010101" charset="-122"/>
                <a:ea typeface="黑体" panose="02010609060101010101" charset="-122"/>
              </a:rPr>
              <a:t>@巴山雨雨雨：首先现在的小孩儿缺乏生活经验与感知，真的要拿出多深刻多精炼的文笔很难。其次，学生都有想得到老师肯定的心理，就自然而然地去模仿，甚至为了出众去编纂一些文章内容，自然就千篇一律而且有失真实了。</a:t>
            </a:r>
            <a:r>
              <a:rPr lang="zh-CN" altLang="en-US" sz="3600" b="1">
                <a:latin typeface="黑体" panose="02010609060101010101" charset="-122"/>
                <a:ea typeface="黑体" panose="02010609060101010101" charset="-122"/>
              </a:rPr>
              <a:t>（现实如此）</a:t>
            </a:r>
            <a:endParaRPr lang="zh-CN" altLang="en-US" sz="3600" b="1">
              <a:latin typeface="黑体" panose="02010609060101010101" charset="-122"/>
              <a:ea typeface="黑体" panose="02010609060101010101" charset="-122"/>
            </a:endParaRPr>
          </a:p>
          <a:p>
            <a:pPr marL="0" indent="0">
              <a:buNone/>
            </a:pPr>
            <a:endParaRPr lang="zh-CN" altLang="en-US" sz="3600" b="1">
              <a:latin typeface="黑体" panose="02010609060101010101" charset="-122"/>
              <a:ea typeface="黑体" panose="02010609060101010101" charset="-122"/>
            </a:endParaRPr>
          </a:p>
          <a:p>
            <a:endParaRPr lang="zh-CN" altLang="en-US" b="1">
              <a:latin typeface="黑体" panose="02010609060101010101" charset="-122"/>
              <a:ea typeface="黑体" panose="02010609060101010101"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554990"/>
            <a:ext cx="8229600" cy="5571490"/>
          </a:xfrm>
        </p:spPr>
        <p:txBody>
          <a:bodyPr>
            <a:noAutofit/>
          </a:bodyPr>
          <a:p>
            <a:r>
              <a:rPr lang="zh-CN" altLang="en-US" sz="2800" b="1">
                <a:latin typeface="宋体" panose="02010600030101010101" pitchFamily="2" charset="-122"/>
                <a:ea typeface="宋体" panose="02010600030101010101" pitchFamily="2" charset="-122"/>
                <a:sym typeface="+mn-ea"/>
              </a:rPr>
              <a:t>@Xusis：难道每家都有传家宝？明摆着逼着孩子假大空，应付老师；</a:t>
            </a:r>
            <a:endParaRPr lang="zh-CN" altLang="en-US" sz="2800" b="1">
              <a:latin typeface="宋体" panose="02010600030101010101" pitchFamily="2" charset="-122"/>
              <a:ea typeface="宋体" panose="02010600030101010101" pitchFamily="2" charset="-122"/>
              <a:sym typeface="+mn-ea"/>
            </a:endParaRPr>
          </a:p>
          <a:p>
            <a:r>
              <a:rPr lang="zh-CN" altLang="en-US" sz="2800" b="1">
                <a:latin typeface="宋体" panose="02010600030101010101" pitchFamily="2" charset="-122"/>
                <a:ea typeface="宋体" panose="02010600030101010101" pitchFamily="2" charset="-122"/>
                <a:sym typeface="+mn-ea"/>
              </a:rPr>
              <a:t>@萌萌哒小智：没有传家宝的学生为了比赛不也得发挥想象力写点东西嘛，难道他们老实写没有考官会给高分？作文题没有考虑到考生的普遍性，还反过来说当代学生的如何，我觉得有失偏颇。</a:t>
            </a:r>
            <a:endParaRPr lang="zh-CN" altLang="en-US" sz="2800" b="1">
              <a:latin typeface="宋体" panose="02010600030101010101" pitchFamily="2" charset="-122"/>
              <a:ea typeface="宋体" panose="02010600030101010101" pitchFamily="2" charset="-122"/>
              <a:sym typeface="+mn-ea"/>
            </a:endParaRPr>
          </a:p>
          <a:p>
            <a:r>
              <a:rPr lang="zh-CN" altLang="en-US" sz="2800" b="1">
                <a:latin typeface="宋体" panose="02010600030101010101" pitchFamily="2" charset="-122"/>
                <a:ea typeface="宋体" panose="02010600030101010101" pitchFamily="2" charset="-122"/>
                <a:sym typeface="+mn-ea"/>
              </a:rPr>
              <a:t>微博网友@ 天涯望博：有感才能发。没有亲眼看到，又没有听到，更没有亲身经历过的事，你硬要他（她）们去闭门造车，能造得出来吗？最后就只能撒谎来”编”了。这种大赛还有什么意义吗？</a:t>
            </a:r>
            <a:endParaRPr lang="zh-CN" altLang="en-US" sz="2800" b="1">
              <a:latin typeface="宋体" panose="02010600030101010101" pitchFamily="2" charset="-122"/>
              <a:ea typeface="宋体" panose="02010600030101010101" pitchFamily="2" charset="-122"/>
              <a:sym typeface="+mn-ea"/>
            </a:endParaRPr>
          </a:p>
          <a:p>
            <a:r>
              <a:rPr lang="zh-CN" altLang="en-US" sz="2800" b="1">
                <a:latin typeface="黑体" panose="02010609060101010101" charset="-122"/>
                <a:ea typeface="黑体" panose="02010609060101010101" charset="-122"/>
                <a:sym typeface="+mn-ea"/>
              </a:rPr>
              <a:t>（题目出的有问题）</a:t>
            </a:r>
            <a:endParaRPr lang="zh-CN" altLang="en-US" sz="2800" b="1">
              <a:latin typeface="黑体" panose="02010609060101010101" charset="-122"/>
              <a:ea typeface="黑体" panose="02010609060101010101" charset="-122"/>
              <a:sym typeface="+mn-ea"/>
            </a:endParaRPr>
          </a:p>
          <a:p>
            <a:endParaRPr lang="zh-CN" altLang="en-US" sz="2800" b="1">
              <a:latin typeface="宋体" panose="02010600030101010101" pitchFamily="2" charset="-122"/>
              <a:ea typeface="宋体" panose="02010600030101010101" pitchFamily="2" charset="-122"/>
              <a:sym typeface="+mn-ea"/>
            </a:endParaRPr>
          </a:p>
          <a:p>
            <a:endParaRPr lang="zh-CN" altLang="en-US" sz="2800" b="1">
              <a:latin typeface="宋体" panose="02010600030101010101" pitchFamily="2" charset="-122"/>
              <a:ea typeface="宋体" panose="02010600030101010101" pitchFamily="2" charset="-122"/>
              <a:sym typeface="+mn-ea"/>
            </a:endParaRPr>
          </a:p>
          <a:p>
            <a:endParaRPr lang="zh-CN" altLang="en-US" b="1">
              <a:latin typeface="黑体" panose="02010609060101010101" charset="-122"/>
              <a:ea typeface="黑体" panose="02010609060101010101" charset="-122"/>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38480" y="468630"/>
            <a:ext cx="8229600" cy="5657850"/>
          </a:xfrm>
        </p:spPr>
        <p:txBody>
          <a:bodyPr>
            <a:normAutofit fontScale="90000"/>
          </a:bodyPr>
          <a:p>
            <a:r>
              <a:rPr lang="en-US" altLang="zh-CN" b="1">
                <a:latin typeface="黑体" panose="02010609060101010101" charset="-122"/>
                <a:ea typeface="黑体" panose="02010609060101010101" charset="-122"/>
              </a:rPr>
              <a:t>2016</a:t>
            </a:r>
            <a:r>
              <a:rPr lang="zh-CN" altLang="en-US" b="1">
                <a:latin typeface="黑体" panose="02010609060101010101" charset="-122"/>
                <a:ea typeface="黑体" panose="02010609060101010101" charset="-122"/>
              </a:rPr>
              <a:t>年，以</a:t>
            </a:r>
            <a:r>
              <a:rPr lang="en-US" altLang="zh-CN" b="1">
                <a:latin typeface="黑体" panose="02010609060101010101" charset="-122"/>
                <a:ea typeface="黑体" panose="02010609060101010101" charset="-122"/>
              </a:rPr>
              <a:t>58</a:t>
            </a:r>
            <a:r>
              <a:rPr lang="zh-CN" altLang="en-US" b="1">
                <a:latin typeface="黑体" panose="02010609060101010101" charset="-122"/>
                <a:ea typeface="黑体" panose="02010609060101010101" charset="-122"/>
              </a:rPr>
              <a:t>秒</a:t>
            </a:r>
            <a:r>
              <a:rPr lang="en-US" altLang="zh-CN" b="1">
                <a:latin typeface="黑体" panose="02010609060101010101" charset="-122"/>
                <a:ea typeface="黑体" panose="02010609060101010101" charset="-122"/>
              </a:rPr>
              <a:t>95</a:t>
            </a:r>
            <a:r>
              <a:rPr lang="zh-CN" altLang="en-US" b="1">
                <a:latin typeface="黑体" panose="02010609060101010101" charset="-122"/>
                <a:ea typeface="黑体" panose="02010609060101010101" charset="-122"/>
              </a:rPr>
              <a:t>的成绩晋级里约奥运会女子仰泳</a:t>
            </a:r>
            <a:r>
              <a:rPr lang="en-US" altLang="zh-CN" b="1">
                <a:latin typeface="黑体" panose="02010609060101010101" charset="-122"/>
                <a:ea typeface="黑体" panose="02010609060101010101" charset="-122"/>
              </a:rPr>
              <a:t>100</a:t>
            </a:r>
            <a:r>
              <a:rPr lang="zh-CN" altLang="en-US" b="1">
                <a:latin typeface="黑体" panose="02010609060101010101" charset="-122"/>
                <a:ea typeface="黑体" panose="02010609060101010101" charset="-122"/>
              </a:rPr>
              <a:t>米决赛却只获得铜牌的傅园慧火了，她听说成绩以后喜出望外，贡献了一系列令人捧腹的表情和动作。她在接受采访的时候，完全不按照套路出牌，在记者妄图诱导她说出</a:t>
            </a:r>
            <a:r>
              <a:rPr lang="en-US" altLang="zh-CN" b="1">
                <a:latin typeface="黑体" panose="02010609060101010101" charset="-122"/>
                <a:ea typeface="黑体" panose="02010609060101010101" charset="-122"/>
              </a:rPr>
              <a:t>“</a:t>
            </a:r>
            <a:r>
              <a:rPr lang="zh-CN" altLang="en-US" b="1">
                <a:latin typeface="黑体" panose="02010609060101010101" charset="-122"/>
                <a:ea typeface="黑体" panose="02010609060101010101" charset="-122"/>
              </a:rPr>
              <a:t>保留实力</a:t>
            </a:r>
            <a:r>
              <a:rPr lang="en-US" altLang="zh-CN" b="1">
                <a:latin typeface="黑体" panose="02010609060101010101" charset="-122"/>
                <a:ea typeface="黑体" panose="02010609060101010101" charset="-122"/>
              </a:rPr>
              <a:t>”</a:t>
            </a:r>
            <a:r>
              <a:rPr lang="zh-CN" altLang="en-US" b="1">
                <a:latin typeface="黑体" panose="02010609060101010101" charset="-122"/>
                <a:ea typeface="黑体" panose="02010609060101010101" charset="-122"/>
              </a:rPr>
              <a:t>的时候，大呼，我没有保留啊，我已经用了洪荒之力了，又在记者询问对明天决赛的期待时表示自己已经很满意了，网友们沸腾了，封她为新晋网红段子手，纷纷表达对她的喜爱。</a:t>
            </a:r>
            <a:endParaRPr lang="zh-CN" altLang="en-US" b="1">
              <a:latin typeface="黑体" panose="02010609060101010101" charset="-122"/>
              <a:ea typeface="黑体" panose="02010609060101010101" charset="-122"/>
            </a:endParaRPr>
          </a:p>
          <a:p>
            <a:r>
              <a:rPr lang="zh-CN" altLang="en-US" b="1">
                <a:latin typeface="黑体" panose="02010609060101010101" charset="-122"/>
                <a:ea typeface="黑体" panose="02010609060101010101" charset="-122"/>
              </a:rPr>
              <a:t>对此，你有什么样的看法？</a:t>
            </a:r>
            <a:endParaRPr lang="zh-CN" altLang="en-US" b="1">
              <a:latin typeface="黑体" panose="02010609060101010101" charset="-122"/>
              <a:ea typeface="黑体" panose="02010609060101010101"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rmAutofit lnSpcReduction="20000"/>
          </a:bodyPr>
          <a:p>
            <a:r>
              <a:rPr lang="en-US" altLang="zh-CN"/>
              <a:t>1.</a:t>
            </a:r>
            <a:r>
              <a:rPr lang="zh-CN" altLang="zh-CN"/>
              <a:t>体育是用来拼搏的，但更是用来享受的。</a:t>
            </a:r>
            <a:endParaRPr lang="zh-CN" altLang="zh-CN"/>
          </a:p>
          <a:p>
            <a:r>
              <a:rPr lang="en-US" altLang="zh-CN"/>
              <a:t>2.</a:t>
            </a:r>
            <a:r>
              <a:rPr lang="zh-CN" altLang="zh-CN"/>
              <a:t>真正的体育精神不是争第一，而是发现</a:t>
            </a:r>
            <a:r>
              <a:rPr lang="en-US" altLang="zh-CN"/>
              <a:t>“</a:t>
            </a:r>
            <a:r>
              <a:rPr lang="zh-CN" altLang="en-US"/>
              <a:t>唯一</a:t>
            </a:r>
            <a:r>
              <a:rPr lang="en-US" altLang="zh-CN"/>
              <a:t>”</a:t>
            </a:r>
            <a:r>
              <a:rPr lang="zh-CN" altLang="en-US" b="1"/>
              <a:t>（崭新的体育精神）</a:t>
            </a:r>
            <a:endParaRPr lang="zh-CN" altLang="en-US" b="1"/>
          </a:p>
          <a:p>
            <a:r>
              <a:rPr lang="en-US" altLang="zh-CN"/>
              <a:t>3.</a:t>
            </a:r>
            <a:r>
              <a:rPr lang="zh-CN" altLang="en-US"/>
              <a:t>中国进入了全民体育、轻松体育和快乐体育的时代。对待体育，我们应该有愉悦的游戏心态。</a:t>
            </a:r>
            <a:r>
              <a:rPr lang="zh-CN" altLang="en-US" b="1"/>
              <a:t>（全民体育时代）</a:t>
            </a:r>
            <a:endParaRPr lang="zh-CN" altLang="en-US" b="1"/>
          </a:p>
          <a:p>
            <a:r>
              <a:rPr lang="en-US" altLang="zh-CN"/>
              <a:t>4.</a:t>
            </a:r>
            <a:r>
              <a:rPr lang="zh-CN" altLang="en-US"/>
              <a:t>镇静和自信是古代文明的支撑，它们将成为即将成为即将在暴风雨中诞生的未来新生文明必不可少的支柱。</a:t>
            </a:r>
            <a:r>
              <a:rPr lang="zh-CN" altLang="en-US" b="1"/>
              <a:t>（对未来文明发展的影响）</a:t>
            </a:r>
            <a:endParaRPr lang="zh-CN" altLang="en-US" b="1"/>
          </a:p>
          <a:p>
            <a:endParaRPr lang="zh-CN" altLang="en-US" b="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484784"/>
            <a:ext cx="8507288" cy="4525963"/>
          </a:xfrm>
          <a:ln>
            <a:solidFill>
              <a:schemeClr val="tx1"/>
            </a:solidFill>
            <a:prstDash val="dashDot"/>
          </a:ln>
        </p:spPr>
        <p:txBody>
          <a:bodyPr>
            <a:normAutofit fontScale="70000"/>
          </a:bodyPr>
          <a:lstStyle/>
          <a:p>
            <a:pPr marL="0" indent="0" algn="just">
              <a:buNone/>
            </a:pPr>
            <a:r>
              <a:rPr lang="en-US" altLang="zh-CN" b="1" dirty="0" smtClean="0">
                <a:latin typeface="黑体" panose="02010609060101010101" charset="-122"/>
                <a:ea typeface="黑体" panose="02010609060101010101" charset="-122"/>
              </a:rPr>
              <a:t>《</a:t>
            </a:r>
            <a:r>
              <a:rPr lang="zh-CN" altLang="en-US" b="1" dirty="0">
                <a:latin typeface="黑体" panose="02010609060101010101" charset="-122"/>
                <a:ea typeface="黑体" panose="02010609060101010101" charset="-122"/>
              </a:rPr>
              <a:t>时评一篇</a:t>
            </a:r>
            <a:r>
              <a:rPr lang="en-US" altLang="zh-CN" b="1" dirty="0">
                <a:latin typeface="黑体" panose="02010609060101010101" charset="-122"/>
                <a:ea typeface="黑体" panose="02010609060101010101" charset="-122"/>
              </a:rPr>
              <a:t>》                   《</a:t>
            </a:r>
            <a:r>
              <a:rPr lang="zh-CN" altLang="en-US" b="1" dirty="0">
                <a:latin typeface="黑体" panose="02010609060101010101" charset="-122"/>
                <a:ea typeface="黑体" panose="02010609060101010101" charset="-122"/>
              </a:rPr>
              <a:t>漫谈超女</a:t>
            </a:r>
            <a:r>
              <a:rPr lang="en-US" altLang="zh-CN" b="1" dirty="0">
                <a:latin typeface="黑体" panose="02010609060101010101" charset="-122"/>
                <a:ea typeface="黑体" panose="02010609060101010101" charset="-122"/>
              </a:rPr>
              <a:t>》</a:t>
            </a:r>
            <a:endParaRPr lang="en-US" altLang="zh-CN" b="1" dirty="0">
              <a:latin typeface="黑体" panose="02010609060101010101" charset="-122"/>
              <a:ea typeface="黑体" panose="02010609060101010101" charset="-122"/>
            </a:endParaRPr>
          </a:p>
          <a:p>
            <a:pPr marL="0" indent="0" algn="just">
              <a:buNone/>
            </a:pPr>
            <a:r>
              <a:rPr lang="en-US" altLang="zh-CN" b="1" dirty="0">
                <a:latin typeface="黑体" panose="02010609060101010101" charset="-122"/>
                <a:ea typeface="黑体" panose="02010609060101010101" charset="-122"/>
              </a:rPr>
              <a:t>《</a:t>
            </a:r>
            <a:r>
              <a:rPr lang="zh-CN" altLang="en-US" b="1" dirty="0">
                <a:latin typeface="黑体" panose="02010609060101010101" charset="-122"/>
                <a:ea typeface="黑体" panose="02010609060101010101" charset="-122"/>
              </a:rPr>
              <a:t>让娱乐节目滚出大学讲堂</a:t>
            </a:r>
            <a:r>
              <a:rPr lang="en-US" altLang="zh-CN" b="1" dirty="0">
                <a:latin typeface="黑体" panose="02010609060101010101" charset="-122"/>
                <a:ea typeface="黑体" panose="02010609060101010101" charset="-122"/>
              </a:rPr>
              <a:t>》     《</a:t>
            </a:r>
            <a:r>
              <a:rPr lang="zh-CN" altLang="en-US" b="1" dirty="0">
                <a:latin typeface="黑体" panose="02010609060101010101" charset="-122"/>
                <a:ea typeface="黑体" panose="02010609060101010101" charset="-122"/>
              </a:rPr>
              <a:t>北大学子怎么了</a:t>
            </a:r>
            <a:r>
              <a:rPr lang="en-US" altLang="zh-CN" b="1" dirty="0">
                <a:latin typeface="黑体" panose="02010609060101010101" charset="-122"/>
                <a:ea typeface="黑体" panose="02010609060101010101" charset="-122"/>
              </a:rPr>
              <a:t>》</a:t>
            </a:r>
            <a:endParaRPr lang="en-US" altLang="zh-CN" b="1" dirty="0">
              <a:latin typeface="黑体" panose="02010609060101010101" charset="-122"/>
              <a:ea typeface="黑体" panose="02010609060101010101" charset="-122"/>
            </a:endParaRPr>
          </a:p>
          <a:p>
            <a:pPr marL="0" indent="0" algn="just">
              <a:buNone/>
            </a:pPr>
            <a:r>
              <a:rPr lang="en-US" altLang="zh-CN" b="1" dirty="0">
                <a:latin typeface="黑体" panose="02010609060101010101" charset="-122"/>
                <a:ea typeface="黑体" panose="02010609060101010101" charset="-122"/>
              </a:rPr>
              <a:t>《</a:t>
            </a:r>
            <a:r>
              <a:rPr lang="zh-CN" altLang="en-US" b="1" dirty="0">
                <a:latin typeface="黑体" panose="02010609060101010101" charset="-122"/>
                <a:ea typeface="黑体" panose="02010609060101010101" charset="-122"/>
              </a:rPr>
              <a:t>不要疯狂追星</a:t>
            </a:r>
            <a:r>
              <a:rPr lang="en-US" altLang="zh-CN" b="1" dirty="0">
                <a:latin typeface="黑体" panose="02010609060101010101" charset="-122"/>
                <a:ea typeface="黑体" panose="02010609060101010101" charset="-122"/>
              </a:rPr>
              <a:t>》               《</a:t>
            </a:r>
            <a:r>
              <a:rPr lang="zh-CN" altLang="en-US" b="1" dirty="0">
                <a:latin typeface="黑体" panose="02010609060101010101" charset="-122"/>
                <a:ea typeface="黑体" panose="02010609060101010101" charset="-122"/>
              </a:rPr>
              <a:t>文化需要真知识</a:t>
            </a:r>
            <a:r>
              <a:rPr lang="en-US" altLang="zh-CN" b="1" dirty="0">
                <a:latin typeface="黑体" panose="02010609060101010101" charset="-122"/>
                <a:ea typeface="黑体" panose="02010609060101010101" charset="-122"/>
              </a:rPr>
              <a:t>》</a:t>
            </a:r>
            <a:endParaRPr lang="en-US" altLang="zh-CN" b="1" dirty="0">
              <a:latin typeface="黑体" panose="02010609060101010101" charset="-122"/>
              <a:ea typeface="黑体" panose="02010609060101010101" charset="-122"/>
            </a:endParaRPr>
          </a:p>
          <a:p>
            <a:pPr marL="0" indent="0" algn="just">
              <a:buNone/>
            </a:pPr>
            <a:r>
              <a:rPr lang="en-US" altLang="zh-CN" b="1" dirty="0">
                <a:latin typeface="黑体" panose="02010609060101010101" charset="-122"/>
                <a:ea typeface="黑体" panose="02010609060101010101" charset="-122"/>
              </a:rPr>
              <a:t>《</a:t>
            </a:r>
            <a:r>
              <a:rPr lang="zh-CN" altLang="en-US" b="1" dirty="0">
                <a:latin typeface="黑体" panose="02010609060101010101" charset="-122"/>
                <a:ea typeface="黑体" panose="02010609060101010101" charset="-122"/>
              </a:rPr>
              <a:t>正确看待明星</a:t>
            </a:r>
            <a:r>
              <a:rPr lang="en-US" altLang="zh-CN" b="1" dirty="0">
                <a:latin typeface="黑体" panose="02010609060101010101" charset="-122"/>
                <a:ea typeface="黑体" panose="02010609060101010101" charset="-122"/>
              </a:rPr>
              <a:t>》               《</a:t>
            </a:r>
            <a:r>
              <a:rPr lang="zh-CN" altLang="en-US" b="1" dirty="0">
                <a:latin typeface="黑体" panose="02010609060101010101" charset="-122"/>
                <a:ea typeface="黑体" panose="02010609060101010101" charset="-122"/>
              </a:rPr>
              <a:t>还殿堂一个神圣</a:t>
            </a:r>
            <a:r>
              <a:rPr lang="en-US" altLang="zh-CN" b="1" dirty="0">
                <a:latin typeface="黑体" panose="02010609060101010101" charset="-122"/>
                <a:ea typeface="黑体" panose="02010609060101010101" charset="-122"/>
              </a:rPr>
              <a:t>》</a:t>
            </a:r>
            <a:endParaRPr lang="en-US" altLang="zh-CN" b="1" dirty="0">
              <a:latin typeface="黑体" panose="02010609060101010101" charset="-122"/>
              <a:ea typeface="黑体" panose="02010609060101010101" charset="-122"/>
            </a:endParaRPr>
          </a:p>
          <a:p>
            <a:pPr marL="0" indent="0" algn="just">
              <a:buNone/>
            </a:pPr>
            <a:r>
              <a:rPr lang="en-US" altLang="zh-CN" b="1" dirty="0">
                <a:latin typeface="黑体" panose="02010609060101010101" charset="-122"/>
                <a:ea typeface="黑体" panose="02010609060101010101" charset="-122"/>
              </a:rPr>
              <a:t>《“</a:t>
            </a:r>
            <a:r>
              <a:rPr lang="zh-CN" altLang="en-US" b="1" dirty="0">
                <a:latin typeface="黑体" panose="02010609060101010101" charset="-122"/>
                <a:ea typeface="黑体" panose="02010609060101010101" charset="-122"/>
              </a:rPr>
              <a:t>春风”来袭</a:t>
            </a:r>
            <a:r>
              <a:rPr lang="en-US" altLang="zh-CN" b="1" dirty="0">
                <a:latin typeface="黑体" panose="02010609060101010101" charset="-122"/>
                <a:ea typeface="黑体" panose="02010609060101010101" charset="-122"/>
              </a:rPr>
              <a:t>,</a:t>
            </a:r>
            <a:r>
              <a:rPr lang="zh-CN" altLang="en-US" b="1" dirty="0">
                <a:latin typeface="黑体" panose="02010609060101010101" charset="-122"/>
                <a:ea typeface="黑体" panose="02010609060101010101" charset="-122"/>
              </a:rPr>
              <a:t>北大如何接招</a:t>
            </a:r>
            <a:r>
              <a:rPr lang="en-US" altLang="zh-CN" b="1" dirty="0">
                <a:latin typeface="黑体" panose="02010609060101010101" charset="-122"/>
                <a:ea typeface="黑体" panose="02010609060101010101" charset="-122"/>
              </a:rPr>
              <a:t>》  《</a:t>
            </a:r>
            <a:r>
              <a:rPr lang="zh-CN" altLang="en-US" b="1" dirty="0">
                <a:latin typeface="黑体" panose="02010609060101010101" charset="-122"/>
                <a:ea typeface="黑体" panose="02010609060101010101" charset="-122"/>
              </a:rPr>
              <a:t>学堂变歌堂</a:t>
            </a:r>
            <a:r>
              <a:rPr lang="en-US" altLang="zh-CN" b="1" dirty="0">
                <a:latin typeface="黑体" panose="02010609060101010101" charset="-122"/>
                <a:ea typeface="黑体" panose="02010609060101010101" charset="-122"/>
              </a:rPr>
              <a:t>,</a:t>
            </a:r>
            <a:r>
              <a:rPr lang="zh-CN" altLang="en-US" b="1" dirty="0">
                <a:latin typeface="黑体" panose="02010609060101010101" charset="-122"/>
                <a:ea typeface="黑体" panose="02010609060101010101" charset="-122"/>
              </a:rPr>
              <a:t>不妙</a:t>
            </a:r>
            <a:r>
              <a:rPr lang="en-US" altLang="zh-CN" b="1" dirty="0">
                <a:latin typeface="黑体" panose="02010609060101010101" charset="-122"/>
                <a:ea typeface="黑体" panose="02010609060101010101" charset="-122"/>
              </a:rPr>
              <a:t>!》</a:t>
            </a:r>
            <a:endParaRPr lang="en-US" altLang="zh-CN" b="1" dirty="0">
              <a:latin typeface="黑体" panose="02010609060101010101" charset="-122"/>
              <a:ea typeface="黑体" panose="02010609060101010101" charset="-122"/>
            </a:endParaRPr>
          </a:p>
          <a:p>
            <a:pPr marL="0" indent="0" algn="just">
              <a:buNone/>
            </a:pPr>
            <a:r>
              <a:rPr lang="en-US" altLang="zh-CN" b="1" dirty="0">
                <a:latin typeface="黑体" panose="02010609060101010101" charset="-122"/>
                <a:ea typeface="黑体" panose="02010609060101010101" charset="-122"/>
              </a:rPr>
              <a:t>《</a:t>
            </a:r>
            <a:r>
              <a:rPr lang="zh-CN" altLang="en-US" b="1" dirty="0">
                <a:latin typeface="黑体" panose="02010609060101010101" charset="-122"/>
                <a:ea typeface="黑体" panose="02010609060101010101" charset="-122"/>
              </a:rPr>
              <a:t>大学讲堂应是谁的舞台</a:t>
            </a:r>
            <a:r>
              <a:rPr lang="en-US" altLang="zh-CN" b="1" dirty="0">
                <a:latin typeface="黑体" panose="02010609060101010101" charset="-122"/>
                <a:ea typeface="黑体" panose="02010609060101010101" charset="-122"/>
              </a:rPr>
              <a:t>》        《</a:t>
            </a:r>
            <a:r>
              <a:rPr lang="zh-CN" altLang="en-US" b="1" dirty="0">
                <a:latin typeface="黑体" panose="02010609060101010101" charset="-122"/>
                <a:ea typeface="黑体" panose="02010609060101010101" charset="-122"/>
              </a:rPr>
              <a:t>超女进北大应慎看</a:t>
            </a:r>
            <a:r>
              <a:rPr lang="en-US" altLang="zh-CN" b="1" dirty="0">
                <a:latin typeface="黑体" panose="02010609060101010101" charset="-122"/>
                <a:ea typeface="黑体" panose="02010609060101010101" charset="-122"/>
              </a:rPr>
              <a:t>》</a:t>
            </a:r>
            <a:endParaRPr lang="en-US" altLang="zh-CN" b="1" dirty="0">
              <a:latin typeface="黑体" panose="02010609060101010101" charset="-122"/>
              <a:ea typeface="黑体" panose="02010609060101010101" charset="-122"/>
            </a:endParaRPr>
          </a:p>
          <a:p>
            <a:pPr marL="0" indent="0" algn="just">
              <a:buNone/>
            </a:pPr>
            <a:r>
              <a:rPr lang="en-US" altLang="zh-CN" b="1" dirty="0">
                <a:latin typeface="黑体" panose="02010609060101010101" charset="-122"/>
                <a:ea typeface="黑体" panose="02010609060101010101" charset="-122"/>
              </a:rPr>
              <a:t>《</a:t>
            </a:r>
            <a:r>
              <a:rPr lang="zh-CN" altLang="en-US" b="1" dirty="0">
                <a:latin typeface="黑体" panose="02010609060101010101" charset="-122"/>
                <a:ea typeface="黑体" panose="02010609060101010101" charset="-122"/>
              </a:rPr>
              <a:t>讲堂</a:t>
            </a:r>
            <a:r>
              <a:rPr lang="zh-CN" altLang="en-US" b="1" dirty="0">
                <a:solidFill>
                  <a:srgbClr val="0000CC"/>
                </a:solidFill>
                <a:sym typeface="+mn-ea"/>
              </a:rPr>
              <a:t>≠</a:t>
            </a:r>
            <a:r>
              <a:rPr lang="zh-CN" altLang="en-US" b="1" dirty="0">
                <a:latin typeface="黑体" panose="02010609060101010101" charset="-122"/>
                <a:ea typeface="黑体" panose="02010609060101010101" charset="-122"/>
              </a:rPr>
              <a:t>舞台</a:t>
            </a:r>
            <a:r>
              <a:rPr lang="en-US" altLang="zh-CN" b="1" dirty="0">
                <a:latin typeface="黑体" panose="02010609060101010101" charset="-122"/>
                <a:ea typeface="黑体" panose="02010609060101010101" charset="-122"/>
              </a:rPr>
              <a:t>》                   《</a:t>
            </a:r>
            <a:r>
              <a:rPr lang="zh-CN" altLang="en-US" b="1" dirty="0">
                <a:latin typeface="黑体" panose="02010609060101010101" charset="-122"/>
                <a:ea typeface="黑体" panose="02010609060101010101" charset="-122"/>
              </a:rPr>
              <a:t>文化的圣殿不分贵贱</a:t>
            </a:r>
            <a:r>
              <a:rPr lang="en-US" altLang="zh-CN" b="1" dirty="0">
                <a:latin typeface="黑体" panose="02010609060101010101" charset="-122"/>
                <a:ea typeface="黑体" panose="02010609060101010101" charset="-122"/>
              </a:rPr>
              <a:t>》</a:t>
            </a:r>
            <a:endParaRPr lang="en-US" altLang="zh-CN" b="1" dirty="0">
              <a:latin typeface="黑体" panose="02010609060101010101" charset="-122"/>
              <a:ea typeface="黑体" panose="02010609060101010101" charset="-122"/>
            </a:endParaRPr>
          </a:p>
          <a:p>
            <a:pPr marL="0" indent="0" algn="just">
              <a:buNone/>
            </a:pPr>
            <a:r>
              <a:rPr lang="en-US" altLang="zh-CN" b="1" dirty="0">
                <a:latin typeface="黑体" panose="02010609060101010101" charset="-122"/>
                <a:ea typeface="黑体" panose="02010609060101010101" charset="-122"/>
              </a:rPr>
              <a:t>《“</a:t>
            </a:r>
            <a:r>
              <a:rPr lang="zh-CN" altLang="en-US" b="1" dirty="0">
                <a:latin typeface="黑体" panose="02010609060101010101" charset="-122"/>
                <a:ea typeface="黑体" panose="02010609060101010101" charset="-122"/>
              </a:rPr>
              <a:t>唱”进高校</a:t>
            </a:r>
            <a:r>
              <a:rPr lang="en-US" altLang="zh-CN" b="1" dirty="0">
                <a:latin typeface="黑体" panose="02010609060101010101" charset="-122"/>
                <a:ea typeface="黑体" panose="02010609060101010101" charset="-122"/>
              </a:rPr>
              <a:t>》                《</a:t>
            </a:r>
            <a:r>
              <a:rPr lang="zh-CN" altLang="en-US" b="1" dirty="0">
                <a:latin typeface="黑体" panose="02010609060101010101" charset="-122"/>
                <a:ea typeface="黑体" panose="02010609060101010101" charset="-122"/>
              </a:rPr>
              <a:t>难登大雅之堂的文化</a:t>
            </a:r>
            <a:r>
              <a:rPr lang="en-US" altLang="zh-CN" b="1" dirty="0">
                <a:latin typeface="黑体" panose="02010609060101010101" charset="-122"/>
                <a:ea typeface="黑体" panose="02010609060101010101" charset="-122"/>
              </a:rPr>
              <a:t>》</a:t>
            </a:r>
            <a:endParaRPr lang="en-US" altLang="zh-CN" b="1" dirty="0">
              <a:latin typeface="黑体" panose="02010609060101010101" charset="-122"/>
              <a:ea typeface="黑体" panose="02010609060101010101" charset="-122"/>
            </a:endParaRPr>
          </a:p>
          <a:p>
            <a:pPr marL="0" indent="0" algn="just">
              <a:buNone/>
            </a:pPr>
            <a:r>
              <a:rPr lang="en-US" altLang="zh-CN" b="1" dirty="0">
                <a:latin typeface="黑体" panose="02010609060101010101" charset="-122"/>
                <a:ea typeface="黑体" panose="02010609060101010101" charset="-122"/>
              </a:rPr>
              <a:t>《</a:t>
            </a:r>
            <a:r>
              <a:rPr lang="zh-CN" altLang="en-US" b="1" dirty="0">
                <a:latin typeface="黑体" panose="02010609060101010101" charset="-122"/>
                <a:ea typeface="黑体" panose="02010609060101010101" charset="-122"/>
              </a:rPr>
              <a:t>舞台与讲堂</a:t>
            </a:r>
            <a:r>
              <a:rPr lang="en-US" altLang="zh-CN" b="1" dirty="0">
                <a:latin typeface="黑体" panose="02010609060101010101" charset="-122"/>
                <a:ea typeface="黑体" panose="02010609060101010101" charset="-122"/>
              </a:rPr>
              <a:t>》                  《</a:t>
            </a:r>
            <a:r>
              <a:rPr lang="zh-CN" altLang="en-US" b="1" dirty="0">
                <a:latin typeface="黑体" panose="02010609060101010101" charset="-122"/>
                <a:ea typeface="黑体" panose="02010609060101010101" charset="-122"/>
              </a:rPr>
              <a:t>向低俗文化说再见</a:t>
            </a:r>
            <a:r>
              <a:rPr lang="en-US" altLang="zh-CN" b="1" dirty="0">
                <a:latin typeface="黑体" panose="02010609060101010101" charset="-122"/>
                <a:ea typeface="黑体" panose="02010609060101010101" charset="-122"/>
              </a:rPr>
              <a:t>》</a:t>
            </a:r>
            <a:endParaRPr lang="en-US" altLang="zh-CN" b="1" dirty="0">
              <a:latin typeface="黑体" panose="02010609060101010101" charset="-122"/>
              <a:ea typeface="黑体" panose="02010609060101010101" charset="-122"/>
            </a:endParaRPr>
          </a:p>
          <a:p>
            <a:pPr marL="0" indent="0" algn="just">
              <a:buNone/>
            </a:pPr>
            <a:r>
              <a:rPr lang="en-US" altLang="zh-CN" b="1" dirty="0">
                <a:latin typeface="黑体" panose="02010609060101010101" charset="-122"/>
                <a:ea typeface="黑体" panose="02010609060101010101" charset="-122"/>
              </a:rPr>
              <a:t>《“</a:t>
            </a:r>
            <a:r>
              <a:rPr lang="zh-CN" altLang="en-US" b="1" dirty="0">
                <a:latin typeface="黑体" panose="02010609060101010101" charset="-122"/>
                <a:ea typeface="黑体" panose="02010609060101010101" charset="-122"/>
              </a:rPr>
              <a:t>春风”吹进北大校园</a:t>
            </a:r>
            <a:r>
              <a:rPr lang="en-US" altLang="zh-CN" b="1" dirty="0">
                <a:latin typeface="黑体" panose="02010609060101010101" charset="-122"/>
                <a:ea typeface="黑体" panose="02010609060101010101" charset="-122"/>
              </a:rPr>
              <a:t>》 </a:t>
            </a:r>
            <a:endParaRPr lang="en-US" altLang="zh-CN" b="1" dirty="0">
              <a:latin typeface="黑体" panose="02010609060101010101" charset="-122"/>
              <a:ea typeface="黑体" panose="02010609060101010101" charset="-122"/>
            </a:endParaRPr>
          </a:p>
          <a:p>
            <a:endParaRPr lang="zh-CN" altLang="en-US" b="1" dirty="0">
              <a:latin typeface="黑体" panose="02010609060101010101" charset="-122"/>
              <a:ea typeface="黑体" panose="02010609060101010101" charset="-122"/>
            </a:endParaRPr>
          </a:p>
        </p:txBody>
      </p:sp>
      <p:sp>
        <p:nvSpPr>
          <p:cNvPr id="4" name="标题 1"/>
          <p:cNvSpPr txBox="1"/>
          <p:nvPr/>
        </p:nvSpPr>
        <p:spPr>
          <a:xfrm>
            <a:off x="395536" y="404664"/>
            <a:ext cx="2520280" cy="735012"/>
          </a:xfrm>
          <a:prstGeom prst="rect">
            <a:avLst/>
          </a:prstGeom>
          <a:solidFill>
            <a:schemeClr val="tx2">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smtClean="0">
                <a:solidFill>
                  <a:srgbClr val="FF0000"/>
                </a:solidFill>
              </a:rPr>
              <a:t>题目辨析</a:t>
            </a:r>
            <a:endParaRPr lang="zh-CN" altLang="en-US" sz="3600" b="1" dirty="0">
              <a:solidFill>
                <a:srgbClr val="FF0000"/>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88900"/>
            <a:ext cx="8229600" cy="856615"/>
          </a:xfrm>
        </p:spPr>
        <p:txBody>
          <a:bodyPr>
            <a:noAutofit/>
          </a:bodyPr>
          <a:p>
            <a:pPr algn="l"/>
            <a:r>
              <a:rPr lang="zh-CN" altLang="en-US" sz="3200" b="1"/>
              <a:t>新华网评：像“洪荒少女”一样享受奥运</a:t>
            </a:r>
            <a:endParaRPr lang="zh-CN" altLang="en-US" sz="3200" b="1"/>
          </a:p>
        </p:txBody>
      </p:sp>
      <p:sp>
        <p:nvSpPr>
          <p:cNvPr id="3" name="内容占位符 2"/>
          <p:cNvSpPr>
            <a:spLocks noGrp="1"/>
          </p:cNvSpPr>
          <p:nvPr>
            <p:ph idx="1"/>
          </p:nvPr>
        </p:nvSpPr>
        <p:spPr>
          <a:xfrm>
            <a:off x="158750" y="1181735"/>
            <a:ext cx="8714105" cy="5777230"/>
          </a:xfrm>
        </p:spPr>
        <p:txBody>
          <a:bodyPr>
            <a:normAutofit fontScale="70000"/>
          </a:bodyPr>
          <a:p>
            <a:pPr algn="l"/>
            <a:r>
              <a:rPr lang="zh-CN" altLang="en-US"/>
              <a:t>在人们的印象中，一个20岁的姑娘应该是这样的，天真纯粹又不失拼搏精神，</a:t>
            </a:r>
            <a:r>
              <a:rPr lang="zh-CN" altLang="en-US" b="1"/>
              <a:t>她为奖牌去拼搏，但不会让奖牌成为她的负累。</a:t>
            </a:r>
            <a:r>
              <a:rPr lang="zh-CN" altLang="en-US"/>
              <a:t>运动员从这项运动中获得快乐和成就感，才是最重要的。</a:t>
            </a:r>
            <a:endParaRPr lang="zh-CN" altLang="en-US"/>
          </a:p>
          <a:p>
            <a:pPr algn="l"/>
            <a:endParaRPr lang="zh-CN" altLang="en-US"/>
          </a:p>
          <a:p>
            <a:pPr algn="l"/>
            <a:r>
              <a:rPr lang="zh-CN" altLang="en-US"/>
              <a:t>现在，</a:t>
            </a:r>
            <a:r>
              <a:rPr lang="zh-CN" altLang="en-US" b="1"/>
              <a:t>越来越多的人对奥运健儿持宽容之心。</a:t>
            </a:r>
            <a:r>
              <a:rPr lang="zh-CN" altLang="en-US"/>
              <a:t>金牌不是唯一，表情包也可以“征服”网民。拼搏奋进又能不为奖牌所累，才是一个运动员的伟大之处。</a:t>
            </a:r>
            <a:endParaRPr lang="zh-CN" altLang="en-US"/>
          </a:p>
          <a:p>
            <a:pPr algn="l"/>
            <a:endParaRPr lang="zh-CN" altLang="en-US"/>
          </a:p>
          <a:p>
            <a:pPr algn="l"/>
            <a:r>
              <a:rPr lang="zh-CN" altLang="en-US"/>
              <a:t>当我们看到傅园慧以“段子姐”的身份出现时，被逗乐了，被感染了，被感动了。</a:t>
            </a:r>
            <a:endParaRPr lang="zh-CN" altLang="en-US"/>
          </a:p>
          <a:p>
            <a:pPr algn="l"/>
            <a:endParaRPr lang="zh-CN" altLang="en-US"/>
          </a:p>
          <a:p>
            <a:pPr algn="l"/>
            <a:r>
              <a:rPr lang="zh-CN" altLang="en-US"/>
              <a:t>这是因为，我们看到了一个充满生命活力和个人情趣的运动员。</a:t>
            </a:r>
            <a:r>
              <a:rPr lang="zh-CN" altLang="en-US" b="1"/>
              <a:t>其实，不以成败论英雄，输赢没那么重要，</a:t>
            </a:r>
            <a:r>
              <a:rPr lang="zh-CN" altLang="en-US"/>
              <a:t>只要努力过、拼搏过，竭尽所能地发挥了自己的水平，每个运动员都值得最衷心的赞扬和最真诚的掌声。所有运动员都值得尊敬，每一滴汗水都是见证。</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a:bodyPr>
          <a:p>
            <a:r>
              <a:rPr lang="zh-CN" altLang="en-US" sz="2400"/>
              <a:t>我想，也许是我们见惯了训练有素的回答，也看多了各种“高大上”的喜悦之情，反倒这种脱俗真诚、飞扬洒脱的语言，让人备感亲切。</a:t>
            </a:r>
            <a:r>
              <a:rPr lang="zh-CN" altLang="en-US" sz="2400" b="1"/>
              <a:t>如果体育首先不能愉悦自己，何谈竞技之美？</a:t>
            </a:r>
            <a:endParaRPr lang="zh-CN" altLang="en-US" sz="2400" b="1"/>
          </a:p>
          <a:p>
            <a:endParaRPr lang="zh-CN" altLang="en-US" sz="2400" b="1"/>
          </a:p>
          <a:p>
            <a:r>
              <a:rPr lang="zh-CN" altLang="en-US" sz="2400"/>
              <a:t>体育明星的榜样力量，不仅需要在比赛中出色的表现，</a:t>
            </a:r>
            <a:r>
              <a:rPr lang="zh-CN" altLang="en-US" sz="2400" b="1"/>
              <a:t>更需要成熟的人格魅力。</a:t>
            </a:r>
            <a:r>
              <a:rPr lang="zh-CN" altLang="en-US" sz="2400"/>
              <a:t>在傅园慧身上，我们能看到体育带来的快乐，</a:t>
            </a:r>
            <a:r>
              <a:rPr lang="zh-CN" altLang="en-US" sz="2400" b="1"/>
              <a:t>这也是体育的魅力所在。</a:t>
            </a:r>
            <a:endParaRPr lang="zh-CN" altLang="en-US" sz="2400" b="1"/>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一年有</a:t>
            </a:r>
            <a:r>
              <a:rPr lang="en-US" altLang="zh-CN"/>
              <a:t>365</a:t>
            </a:r>
            <a:r>
              <a:rPr lang="zh-CN" altLang="en-US"/>
              <a:t>个日子，有的人过了</a:t>
            </a:r>
            <a:r>
              <a:rPr lang="en-US" altLang="zh-CN"/>
              <a:t>365</a:t>
            </a:r>
            <a:r>
              <a:rPr lang="zh-CN" altLang="en-US"/>
              <a:t>天；有的人只过一天，重复</a:t>
            </a:r>
            <a:r>
              <a:rPr lang="en-US" altLang="zh-CN"/>
              <a:t>365</a:t>
            </a:r>
            <a:r>
              <a:rPr lang="zh-CN" altLang="en-US"/>
              <a:t>次。</a:t>
            </a:r>
            <a:endParaRPr lang="zh-CN" altLang="en-US"/>
          </a:p>
          <a:p>
            <a:r>
              <a:rPr lang="zh-CN" altLang="en-US"/>
              <a:t>读完材料，你有什么样的思考？角度自选，标题自定，标题自拟，请不要脱离材料和含义的范围。</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5048885"/>
          </a:xfrm>
          <a:ln>
            <a:solidFill>
              <a:schemeClr val="tx1"/>
            </a:solidFill>
            <a:prstDash val="dashDot"/>
          </a:ln>
        </p:spPr>
        <p:txBody>
          <a:bodyPr>
            <a:normAutofit fontScale="90000"/>
          </a:bodyPr>
          <a:lstStyle/>
          <a:p>
            <a:pPr algn="just"/>
            <a:r>
              <a:rPr lang="en-US" altLang="zh-CN" dirty="0"/>
              <a:t>1</a:t>
            </a:r>
            <a:r>
              <a:rPr lang="zh-CN" altLang="en-US" dirty="0"/>
              <a:t>．</a:t>
            </a:r>
            <a:r>
              <a:rPr lang="zh-CN" altLang="en-US" b="1" dirty="0"/>
              <a:t>评事的对错</a:t>
            </a:r>
            <a:r>
              <a:rPr lang="en-US" altLang="zh-CN" b="1" dirty="0"/>
              <a:t>.</a:t>
            </a:r>
            <a:endParaRPr lang="en-US" altLang="zh-CN" b="1" dirty="0"/>
          </a:p>
          <a:p>
            <a:pPr algn="just"/>
            <a:r>
              <a:rPr lang="zh-CN" altLang="en-US" b="1" dirty="0"/>
              <a:t>如果认为这事是对的，还可以进一步指出这事的意义，有哪些好的影响，等等；</a:t>
            </a:r>
            <a:endParaRPr lang="zh-CN" altLang="en-US" b="1" dirty="0"/>
          </a:p>
          <a:p>
            <a:pPr algn="just"/>
            <a:r>
              <a:rPr lang="zh-CN" altLang="en-US" b="1" dirty="0"/>
              <a:t>如果认为这事是错的，则可以进一步指导出  </a:t>
            </a:r>
            <a:endParaRPr lang="zh-CN" altLang="en-US" b="1" dirty="0"/>
          </a:p>
          <a:p>
            <a:pPr marL="0" indent="0" algn="just">
              <a:buNone/>
            </a:pPr>
            <a:r>
              <a:rPr lang="zh-CN" altLang="en-US" b="1" dirty="0"/>
              <a:t>  这事错在哪里，会造成哪些不良后果，等等。</a:t>
            </a:r>
            <a:endParaRPr lang="zh-CN" altLang="en-US" b="1" dirty="0"/>
          </a:p>
          <a:p>
            <a:pPr marL="0" indent="0" algn="just">
              <a:buNone/>
            </a:pPr>
            <a:endParaRPr lang="zh-CN" altLang="en-US" b="1" dirty="0"/>
          </a:p>
          <a:p>
            <a:pPr algn="just"/>
            <a:r>
              <a:rPr lang="en-US" altLang="zh-CN" b="1" dirty="0"/>
              <a:t>2</a:t>
            </a:r>
            <a:r>
              <a:rPr lang="zh-CN" altLang="en-US" b="1" dirty="0"/>
              <a:t>．评事的成因，分析出现此事的种种原因。</a:t>
            </a:r>
            <a:endParaRPr lang="zh-CN" altLang="en-US" b="1" dirty="0"/>
          </a:p>
          <a:p>
            <a:pPr algn="just"/>
            <a:r>
              <a:rPr lang="en-US" altLang="zh-CN" b="1" dirty="0"/>
              <a:t>3</a:t>
            </a:r>
            <a:r>
              <a:rPr lang="zh-CN" altLang="en-US" b="1" dirty="0"/>
              <a:t>．反思此事的教训。</a:t>
            </a:r>
            <a:endParaRPr lang="zh-CN" altLang="en-US" b="1" dirty="0"/>
          </a:p>
          <a:p>
            <a:pPr algn="just"/>
            <a:r>
              <a:rPr lang="en-US" altLang="zh-CN" b="1" dirty="0"/>
              <a:t>4</a:t>
            </a:r>
            <a:r>
              <a:rPr lang="zh-CN" altLang="en-US" b="1" dirty="0"/>
              <a:t>．提出解决此事的办法。</a:t>
            </a:r>
            <a:endParaRPr lang="zh-CN" altLang="en-US" b="1" dirty="0"/>
          </a:p>
          <a:p>
            <a:endParaRPr lang="zh-CN" altLang="en-US" dirty="0"/>
          </a:p>
        </p:txBody>
      </p:sp>
      <p:sp>
        <p:nvSpPr>
          <p:cNvPr id="4" name="标题 1"/>
          <p:cNvSpPr txBox="1"/>
          <p:nvPr/>
        </p:nvSpPr>
        <p:spPr>
          <a:xfrm>
            <a:off x="395536" y="404664"/>
            <a:ext cx="2520280" cy="735012"/>
          </a:xfrm>
          <a:prstGeom prst="rect">
            <a:avLst/>
          </a:prstGeom>
          <a:solidFill>
            <a:schemeClr val="tx2">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smtClean="0">
                <a:solidFill>
                  <a:srgbClr val="FF0000"/>
                </a:solidFill>
              </a:rPr>
              <a:t>时评思路</a:t>
            </a:r>
            <a:endParaRPr lang="zh-CN" altLang="en-US" sz="3600" b="1" dirty="0">
              <a:solidFill>
                <a:srgbClr val="FF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14755"/>
            <a:ext cx="8229600" cy="5041265"/>
          </a:xfrm>
          <a:ln>
            <a:solidFill>
              <a:schemeClr val="tx1"/>
            </a:solidFill>
            <a:prstDash val="dashDot"/>
          </a:ln>
        </p:spPr>
        <p:txBody>
          <a:bodyPr>
            <a:normAutofit fontScale="80000"/>
          </a:bodyPr>
          <a:lstStyle/>
          <a:p>
            <a:pPr algn="just"/>
            <a:r>
              <a:rPr lang="zh-CN" altLang="en-US" b="1" dirty="0"/>
              <a:t>写时评，不但要写出自己怎么看，还要写出自己这些看法的依据和理由。</a:t>
            </a:r>
            <a:endParaRPr lang="zh-CN" altLang="en-US" b="1" dirty="0"/>
          </a:p>
          <a:p>
            <a:pPr algn="just"/>
            <a:endParaRPr lang="zh-CN" altLang="en-US" b="1" dirty="0"/>
          </a:p>
          <a:p>
            <a:pPr algn="just"/>
            <a:r>
              <a:rPr lang="zh-CN" altLang="en-US" b="1" dirty="0">
                <a:solidFill>
                  <a:srgbClr val="FF0000"/>
                </a:solidFill>
              </a:rPr>
              <a:t>评事要言之有理、言之有据，才能评得文明，才能让人心悦诚服，才能收到辨是非、明事理的效果。</a:t>
            </a:r>
            <a:endParaRPr lang="zh-CN" altLang="en-US" b="1" dirty="0">
              <a:solidFill>
                <a:srgbClr val="FF0000"/>
              </a:solidFill>
            </a:endParaRPr>
          </a:p>
          <a:p>
            <a:pPr algn="just"/>
            <a:endParaRPr lang="zh-CN" altLang="en-US" b="1" dirty="0">
              <a:solidFill>
                <a:srgbClr val="FF0000"/>
              </a:solidFill>
            </a:endParaRPr>
          </a:p>
          <a:p>
            <a:pPr algn="just"/>
            <a:r>
              <a:rPr lang="zh-CN" altLang="en-US" b="1" dirty="0"/>
              <a:t>写时评最要避免的是强词夺理，人身攻击，像骂街似的低俗。</a:t>
            </a:r>
            <a:endParaRPr lang="zh-CN" altLang="en-US" b="1" dirty="0"/>
          </a:p>
          <a:p>
            <a:pPr algn="just"/>
            <a:endParaRPr lang="zh-CN" altLang="en-US" b="1" dirty="0"/>
          </a:p>
          <a:p>
            <a:pPr algn="just"/>
            <a:r>
              <a:rPr lang="zh-CN" altLang="en-US" b="1" dirty="0"/>
              <a:t>能把看法说清楚，又能将看法的依据和道理写深写透，这样的时评才是好时评</a:t>
            </a:r>
            <a:endParaRPr lang="zh-CN" altLang="en-US" b="1" dirty="0"/>
          </a:p>
        </p:txBody>
      </p:sp>
      <p:sp>
        <p:nvSpPr>
          <p:cNvPr id="4" name="标题 1"/>
          <p:cNvSpPr txBox="1"/>
          <p:nvPr/>
        </p:nvSpPr>
        <p:spPr>
          <a:xfrm>
            <a:off x="395536" y="404664"/>
            <a:ext cx="2520280" cy="735012"/>
          </a:xfrm>
          <a:prstGeom prst="rect">
            <a:avLst/>
          </a:prstGeom>
          <a:solidFill>
            <a:schemeClr val="tx2">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smtClean="0">
                <a:solidFill>
                  <a:srgbClr val="FF0000"/>
                </a:solidFill>
              </a:rPr>
              <a:t>时评注意</a:t>
            </a:r>
            <a:endParaRPr lang="zh-CN" altLang="en-US" sz="3600" b="1" dirty="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2060848"/>
            <a:ext cx="8748464" cy="2520280"/>
          </a:xfrm>
          <a:ln>
            <a:solidFill>
              <a:schemeClr val="tx1"/>
            </a:solidFill>
            <a:prstDash val="dashDot"/>
          </a:ln>
        </p:spPr>
        <p:txBody>
          <a:bodyPr/>
          <a:lstStyle/>
          <a:p>
            <a:r>
              <a:rPr lang="zh-CN" altLang="en-US" b="1" dirty="0" smtClean="0">
                <a:solidFill>
                  <a:srgbClr val="FF0000"/>
                </a:solidFill>
              </a:rPr>
              <a:t>指出观点：明星入校园，不予苟同（谈危害）</a:t>
            </a:r>
            <a:endParaRPr lang="zh-CN" altLang="en-US" b="1" dirty="0">
              <a:solidFill>
                <a:srgbClr val="FF0000"/>
              </a:solidFill>
            </a:endParaRPr>
          </a:p>
          <a:p>
            <a:r>
              <a:rPr lang="en-US" altLang="zh-CN" b="1" dirty="0" smtClean="0"/>
              <a:t>1. </a:t>
            </a:r>
            <a:r>
              <a:rPr lang="zh-CN" altLang="en-US" b="1" dirty="0" smtClean="0"/>
              <a:t>破坏</a:t>
            </a:r>
            <a:r>
              <a:rPr lang="zh-CN" altLang="en-US" b="1" dirty="0"/>
              <a:t>校园学术气氛，学术圣地的形象受冲击。</a:t>
            </a:r>
            <a:endParaRPr lang="zh-CN" altLang="en-US" b="1" dirty="0"/>
          </a:p>
          <a:p>
            <a:r>
              <a:rPr lang="en-US" altLang="zh-CN" b="1" dirty="0" smtClean="0"/>
              <a:t>2. </a:t>
            </a:r>
            <a:r>
              <a:rPr lang="zh-CN" altLang="en-US" b="1" dirty="0" smtClean="0"/>
              <a:t>影响</a:t>
            </a:r>
            <a:r>
              <a:rPr lang="zh-CN" altLang="en-US" b="1" dirty="0"/>
              <a:t>学生学习，学生的价值观受不良影响</a:t>
            </a:r>
            <a:endParaRPr lang="zh-CN" altLang="en-US" b="1" dirty="0"/>
          </a:p>
          <a:p>
            <a:r>
              <a:rPr lang="en-US" altLang="zh-CN" b="1" dirty="0" smtClean="0"/>
              <a:t>3. </a:t>
            </a:r>
            <a:r>
              <a:rPr lang="zh-CN" altLang="en-US" b="1" dirty="0" smtClean="0"/>
              <a:t>明星</a:t>
            </a:r>
            <a:r>
              <a:rPr lang="zh-CN" altLang="en-US" b="1" dirty="0"/>
              <a:t>作秀没有多少文化价值，商业目的明显</a:t>
            </a:r>
            <a:r>
              <a:rPr lang="zh-CN" altLang="en-US" b="1" dirty="0" smtClean="0"/>
              <a:t>。</a:t>
            </a:r>
            <a:endParaRPr lang="en-US" altLang="zh-CN" b="1" dirty="0"/>
          </a:p>
        </p:txBody>
      </p:sp>
      <p:sp>
        <p:nvSpPr>
          <p:cNvPr id="4" name="标题 1"/>
          <p:cNvSpPr txBox="1"/>
          <p:nvPr/>
        </p:nvSpPr>
        <p:spPr>
          <a:xfrm>
            <a:off x="395536" y="404664"/>
            <a:ext cx="3888432" cy="735012"/>
          </a:xfrm>
          <a:prstGeom prst="rect">
            <a:avLst/>
          </a:prstGeom>
          <a:solidFill>
            <a:schemeClr val="tx2">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smtClean="0">
                <a:solidFill>
                  <a:srgbClr val="FF0000"/>
                </a:solidFill>
              </a:rPr>
              <a:t>试着说出你的观点</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628800"/>
            <a:ext cx="8677472" cy="3816424"/>
          </a:xfrm>
          <a:ln>
            <a:solidFill>
              <a:schemeClr val="tx1"/>
            </a:solidFill>
            <a:prstDash val="dashDot"/>
          </a:ln>
        </p:spPr>
        <p:txBody>
          <a:bodyPr>
            <a:normAutofit fontScale="85000" lnSpcReduction="20000"/>
          </a:bodyPr>
          <a:lstStyle/>
          <a:p>
            <a:pPr>
              <a:lnSpc>
                <a:spcPct val="120000"/>
              </a:lnSpc>
            </a:pPr>
            <a:r>
              <a:rPr lang="zh-CN" altLang="en-US" b="1" dirty="0" smtClean="0">
                <a:solidFill>
                  <a:srgbClr val="FF0000"/>
                </a:solidFill>
              </a:rPr>
              <a:t>指出观点：</a:t>
            </a:r>
            <a:r>
              <a:rPr lang="zh-CN" altLang="en-US" b="1" dirty="0">
                <a:solidFill>
                  <a:srgbClr val="FF0000"/>
                </a:solidFill>
              </a:rPr>
              <a:t>迎“春风”，入北大</a:t>
            </a:r>
            <a:r>
              <a:rPr lang="zh-CN" altLang="en-US" b="1" dirty="0" smtClean="0">
                <a:solidFill>
                  <a:srgbClr val="FF0000"/>
                </a:solidFill>
              </a:rPr>
              <a:t>（谈原因）</a:t>
            </a:r>
            <a:endParaRPr lang="zh-CN" altLang="en-US" b="1" dirty="0">
              <a:solidFill>
                <a:srgbClr val="FF0000"/>
              </a:solidFill>
            </a:endParaRPr>
          </a:p>
          <a:p>
            <a:pPr>
              <a:lnSpc>
                <a:spcPct val="120000"/>
              </a:lnSpc>
            </a:pPr>
            <a:r>
              <a:rPr lang="en-US" altLang="zh-CN" b="1" dirty="0" smtClean="0"/>
              <a:t>1.</a:t>
            </a:r>
            <a:r>
              <a:rPr lang="zh-CN" altLang="en-US" b="1" dirty="0"/>
              <a:t>北大从来就是一座包容各种“偏才怪才”的学府</a:t>
            </a:r>
            <a:r>
              <a:rPr lang="zh-CN" altLang="en-US" b="1" dirty="0" smtClean="0"/>
              <a:t>。</a:t>
            </a:r>
            <a:endParaRPr lang="zh-CN" altLang="en-US" b="1" dirty="0"/>
          </a:p>
          <a:p>
            <a:pPr>
              <a:lnSpc>
                <a:spcPct val="120000"/>
              </a:lnSpc>
            </a:pPr>
            <a:r>
              <a:rPr lang="en-US" altLang="zh-CN" b="1" dirty="0" smtClean="0"/>
              <a:t>2.</a:t>
            </a:r>
            <a:r>
              <a:rPr lang="zh-CN" altLang="en-US" b="1" dirty="0"/>
              <a:t>从文化本身的角度来看，“文学”与“艺术”，亦或是文化的其他表现形式，从来就没有什么贵贱高低的</a:t>
            </a:r>
            <a:r>
              <a:rPr lang="zh-CN" altLang="en-US" b="1" dirty="0" smtClean="0"/>
              <a:t>区别</a:t>
            </a:r>
            <a:endParaRPr lang="en-US" altLang="zh-CN" b="1" dirty="0" smtClean="0"/>
          </a:p>
          <a:p>
            <a:pPr>
              <a:lnSpc>
                <a:spcPct val="120000"/>
              </a:lnSpc>
            </a:pPr>
            <a:r>
              <a:rPr lang="en-US" altLang="zh-CN" b="1" dirty="0" smtClean="0"/>
              <a:t>3.</a:t>
            </a:r>
            <a:r>
              <a:rPr lang="zh-CN" altLang="en-US" b="1" dirty="0"/>
              <a:t>如果从明星的角度去看，他们带给大众娱乐，带来了</a:t>
            </a:r>
            <a:r>
              <a:rPr lang="zh-CN" altLang="en-US" b="1" dirty="0" smtClean="0"/>
              <a:t>欢声笑语。</a:t>
            </a:r>
            <a:r>
              <a:rPr lang="zh-CN" altLang="en-US" b="1" dirty="0"/>
              <a:t>一个明星用歌声带给他人慰藉，让他们领悟到平时学不到的</a:t>
            </a:r>
            <a:r>
              <a:rPr lang="zh-CN" altLang="en-US" b="1" dirty="0" smtClean="0"/>
              <a:t>东西。</a:t>
            </a:r>
            <a:endParaRPr lang="en-US" altLang="zh-CN" b="1" dirty="0"/>
          </a:p>
        </p:txBody>
      </p:sp>
      <p:sp>
        <p:nvSpPr>
          <p:cNvPr id="4" name="标题 1"/>
          <p:cNvSpPr txBox="1"/>
          <p:nvPr/>
        </p:nvSpPr>
        <p:spPr>
          <a:xfrm>
            <a:off x="395536" y="404664"/>
            <a:ext cx="3888432" cy="735012"/>
          </a:xfrm>
          <a:prstGeom prst="rect">
            <a:avLst/>
          </a:prstGeom>
          <a:solidFill>
            <a:schemeClr val="tx2">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smtClean="0">
                <a:solidFill>
                  <a:srgbClr val="FF0000"/>
                </a:solidFill>
              </a:rPr>
              <a:t>试着说出你的观点</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980728"/>
            <a:ext cx="8229600" cy="3124944"/>
          </a:xfrm>
          <a:ln>
            <a:solidFill>
              <a:schemeClr val="tx1"/>
            </a:solidFill>
            <a:prstDash val="dashDot"/>
          </a:ln>
        </p:spPr>
        <p:txBody>
          <a:bodyPr/>
          <a:lstStyle/>
          <a:p>
            <a:r>
              <a:rPr lang="zh-CN" altLang="en-US" b="1" dirty="0"/>
              <a:t>赞成可用论据</a:t>
            </a:r>
            <a:r>
              <a:rPr lang="zh-CN" altLang="en-US" b="1" dirty="0" smtClean="0"/>
              <a:t>：</a:t>
            </a:r>
            <a:endParaRPr lang="en-US" altLang="zh-CN" b="1" dirty="0" smtClean="0"/>
          </a:p>
          <a:p>
            <a:r>
              <a:rPr lang="en-US" altLang="zh-CN" b="1" dirty="0" smtClean="0"/>
              <a:t>1</a:t>
            </a:r>
            <a:r>
              <a:rPr lang="en-US" altLang="zh-CN" b="1" dirty="0"/>
              <a:t>.</a:t>
            </a:r>
            <a:r>
              <a:rPr lang="zh-CN" altLang="en-US" b="1" dirty="0"/>
              <a:t>金庸小说成为经典，走进高校</a:t>
            </a:r>
            <a:r>
              <a:rPr lang="zh-CN" altLang="en-US" b="1" dirty="0" smtClean="0"/>
              <a:t>；</a:t>
            </a:r>
            <a:endParaRPr lang="en-US" altLang="zh-CN" b="1" dirty="0" smtClean="0"/>
          </a:p>
          <a:p>
            <a:r>
              <a:rPr lang="en-US" altLang="zh-CN" b="1" dirty="0" smtClean="0"/>
              <a:t>2</a:t>
            </a:r>
            <a:r>
              <a:rPr lang="en-US" altLang="zh-CN" b="1" dirty="0"/>
              <a:t>.《</a:t>
            </a:r>
            <a:r>
              <a:rPr lang="zh-CN" altLang="en-US" b="1" dirty="0"/>
              <a:t>大话西游</a:t>
            </a:r>
            <a:r>
              <a:rPr lang="en-US" altLang="zh-CN" b="1" dirty="0"/>
              <a:t>》</a:t>
            </a:r>
            <a:r>
              <a:rPr lang="zh-CN" altLang="en-US" b="1" dirty="0"/>
              <a:t>，最先被高校学生推崇</a:t>
            </a:r>
            <a:r>
              <a:rPr lang="zh-CN" altLang="en-US" b="1" dirty="0" smtClean="0"/>
              <a:t>；</a:t>
            </a:r>
            <a:endParaRPr lang="en-US" altLang="zh-CN" b="1" dirty="0" smtClean="0"/>
          </a:p>
          <a:p>
            <a:r>
              <a:rPr lang="en-US" altLang="zh-CN" b="1" dirty="0" smtClean="0"/>
              <a:t>3</a:t>
            </a:r>
            <a:r>
              <a:rPr lang="en-US" altLang="zh-CN" b="1" dirty="0"/>
              <a:t>.</a:t>
            </a:r>
            <a:r>
              <a:rPr lang="zh-CN" altLang="en-US" b="1" dirty="0"/>
              <a:t>北大校长蔡元培办学理念是兼容并包</a:t>
            </a:r>
            <a:r>
              <a:rPr lang="zh-CN" altLang="en-US" b="1" dirty="0" smtClean="0"/>
              <a:t>；</a:t>
            </a:r>
            <a:endParaRPr lang="en-US" altLang="zh-CN" b="1" dirty="0" smtClean="0"/>
          </a:p>
          <a:p>
            <a:r>
              <a:rPr lang="en-US" altLang="zh-CN" b="1" dirty="0" smtClean="0"/>
              <a:t>4</a:t>
            </a:r>
            <a:r>
              <a:rPr lang="en-US" altLang="zh-CN" b="1" dirty="0"/>
              <a:t>.</a:t>
            </a:r>
            <a:r>
              <a:rPr lang="zh-CN" altLang="en-US" b="1" dirty="0"/>
              <a:t>流行歌词走中国风路线，熔铸诗词等。</a:t>
            </a:r>
            <a:endParaRPr lang="zh-CN" altLang="en-US" b="1" dirty="0"/>
          </a:p>
        </p:txBody>
      </p:sp>
      <p:sp>
        <p:nvSpPr>
          <p:cNvPr id="4" name="标题 1"/>
          <p:cNvSpPr txBox="1"/>
          <p:nvPr/>
        </p:nvSpPr>
        <p:spPr>
          <a:xfrm>
            <a:off x="395536" y="116632"/>
            <a:ext cx="3888432" cy="735012"/>
          </a:xfrm>
          <a:prstGeom prst="rect">
            <a:avLst/>
          </a:prstGeom>
          <a:solidFill>
            <a:schemeClr val="tx2">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a:solidFill>
                  <a:srgbClr val="FF0000"/>
                </a:solidFill>
              </a:rPr>
              <a:t>试</a:t>
            </a:r>
            <a:r>
              <a:rPr lang="zh-CN" altLang="en-US" sz="3600" b="1" dirty="0" smtClean="0">
                <a:solidFill>
                  <a:srgbClr val="FF0000"/>
                </a:solidFill>
              </a:rPr>
              <a:t>着找找论据</a:t>
            </a:r>
            <a:endParaRPr lang="zh-CN" altLang="en-US" sz="3600" b="1" dirty="0">
              <a:solidFill>
                <a:srgbClr val="FF0000"/>
              </a:solidFill>
            </a:endParaRPr>
          </a:p>
        </p:txBody>
      </p:sp>
      <p:sp>
        <p:nvSpPr>
          <p:cNvPr id="5" name="矩形 4"/>
          <p:cNvSpPr/>
          <p:nvPr/>
        </p:nvSpPr>
        <p:spPr>
          <a:xfrm>
            <a:off x="395536" y="4221088"/>
            <a:ext cx="8208912" cy="2042160"/>
          </a:xfrm>
          <a:prstGeom prst="rect">
            <a:avLst/>
          </a:prstGeom>
          <a:ln>
            <a:solidFill>
              <a:schemeClr val="tx1"/>
            </a:solidFill>
            <a:prstDash val="dashDot"/>
          </a:ln>
        </p:spPr>
        <p:txBody>
          <a:bodyPr wrap="square">
            <a:spAutoFit/>
          </a:bodyPr>
          <a:lstStyle/>
          <a:p>
            <a:r>
              <a:rPr lang="zh-CN" altLang="en-US" sz="3200" b="1" dirty="0"/>
              <a:t>反对可用论据：</a:t>
            </a:r>
            <a:endParaRPr lang="zh-CN" altLang="en-US" sz="3200" b="1" dirty="0"/>
          </a:p>
          <a:p>
            <a:r>
              <a:rPr lang="en-US" altLang="zh-CN" sz="3200" b="1" dirty="0"/>
              <a:t>1.</a:t>
            </a:r>
            <a:r>
              <a:rPr lang="zh-CN" altLang="en-US" sz="3200" b="1" dirty="0"/>
              <a:t>西方知名学府拒绝纯商业性娱乐演出；</a:t>
            </a:r>
            <a:endParaRPr lang="zh-CN" altLang="en-US" sz="3200" b="1" dirty="0"/>
          </a:p>
          <a:p>
            <a:r>
              <a:rPr lang="en-US" altLang="zh-CN" sz="3200" b="1" dirty="0"/>
              <a:t>2.</a:t>
            </a:r>
            <a:r>
              <a:rPr lang="zh-CN" altLang="en-US" sz="3200" b="1" dirty="0"/>
              <a:t>杨丽娟事件，说明盲目追星的危害；</a:t>
            </a:r>
            <a:endParaRPr lang="zh-CN" altLang="en-US" sz="3200" b="1" dirty="0"/>
          </a:p>
          <a:p>
            <a:r>
              <a:rPr lang="en-US" altLang="zh-CN" sz="3200" b="1" dirty="0"/>
              <a:t>3.</a:t>
            </a:r>
            <a:r>
              <a:rPr lang="zh-CN" altLang="en-US" sz="3200" b="1" dirty="0"/>
              <a:t>琼瑶小说、电视误导现代学子爱情观</a:t>
            </a:r>
            <a:r>
              <a:rPr lang="en-US" altLang="zh-CN" sz="3200" b="1" dirty="0"/>
              <a:t>.</a:t>
            </a:r>
            <a:endParaRPr lang="en-US" altLang="zh-CN"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268760"/>
            <a:ext cx="8229600" cy="4464496"/>
          </a:xfrm>
          <a:ln>
            <a:solidFill>
              <a:schemeClr val="tx1"/>
            </a:solidFill>
            <a:prstDash val="sysDot"/>
          </a:ln>
        </p:spPr>
        <p:txBody>
          <a:bodyPr>
            <a:noAutofit/>
          </a:bodyPr>
          <a:lstStyle/>
          <a:p>
            <a:pPr algn="l"/>
            <a:r>
              <a:rPr lang="en-US" altLang="zh-CN" b="1" dirty="0">
                <a:solidFill>
                  <a:srgbClr val="0000CC"/>
                </a:solidFill>
              </a:rPr>
              <a:t>(</a:t>
            </a:r>
            <a:r>
              <a:rPr lang="zh-CN" altLang="zh-CN" b="1" dirty="0">
                <a:solidFill>
                  <a:srgbClr val="0000CC"/>
                </a:solidFill>
              </a:rPr>
              <a:t>一</a:t>
            </a:r>
            <a:r>
              <a:rPr lang="en-US" altLang="zh-CN" b="1" dirty="0">
                <a:solidFill>
                  <a:srgbClr val="0000CC"/>
                </a:solidFill>
              </a:rPr>
              <a:t>)</a:t>
            </a:r>
            <a:r>
              <a:rPr lang="zh-CN" altLang="en-US" b="1" dirty="0">
                <a:solidFill>
                  <a:srgbClr val="0000CC"/>
                </a:solidFill>
              </a:rPr>
              <a:t>讲堂≠舞台</a:t>
            </a:r>
            <a:br>
              <a:rPr lang="zh-CN" altLang="en-US" sz="2000" b="1" dirty="0"/>
            </a:br>
            <a:r>
              <a:rPr lang="zh-CN" altLang="en-US" sz="2000" dirty="0"/>
              <a:t>　</a:t>
            </a:r>
            <a:r>
              <a:rPr lang="zh-CN" altLang="en-US" sz="2000" dirty="0" smtClean="0"/>
              <a:t>     </a:t>
            </a:r>
            <a:r>
              <a:rPr lang="zh-CN" altLang="en-US" sz="2000" b="1" dirty="0" smtClean="0"/>
              <a:t>   </a:t>
            </a:r>
            <a:r>
              <a:rPr lang="zh-CN" altLang="en-US" sz="2800" b="1" dirty="0" smtClean="0"/>
              <a:t>据</a:t>
            </a:r>
            <a:r>
              <a:rPr lang="zh-CN" altLang="en-US" sz="2800" b="1" dirty="0"/>
              <a:t>报道，超女总冠军李宇春为某品牌电脑代言出现在北京大学讲堂。唱了一首歌，说了几十句话，就让在场一千多名大学生为之疯狂和尖叫。此事引发了一场争议，北大讲堂是否可以成为“李宇春们”的舞台呢？</a:t>
            </a:r>
            <a:endParaRPr lang="zh-CN" altLang="en-US" sz="2800" b="1" dirty="0"/>
          </a:p>
          <a:p>
            <a:pPr algn="l"/>
            <a:endParaRPr lang="zh-CN" altLang="en-US" sz="2800" b="1" dirty="0"/>
          </a:p>
          <a:p>
            <a:pPr marL="0" indent="0" algn="l">
              <a:buNone/>
            </a:pPr>
            <a:r>
              <a:rPr lang="zh-CN" altLang="en-US" sz="2800" dirty="0" smtClean="0">
                <a:solidFill>
                  <a:srgbClr val="0000CC"/>
                </a:solidFill>
              </a:rPr>
              <a:t>         </a:t>
            </a:r>
            <a:r>
              <a:rPr lang="zh-CN" altLang="en-US" sz="2800" b="1" u="sng" dirty="0" smtClean="0">
                <a:solidFill>
                  <a:srgbClr val="0000CC"/>
                </a:solidFill>
              </a:rPr>
              <a:t>我</a:t>
            </a:r>
            <a:r>
              <a:rPr lang="zh-CN" altLang="en-US" sz="2800" b="1" u="sng" dirty="0">
                <a:solidFill>
                  <a:srgbClr val="0000CC"/>
                </a:solidFill>
              </a:rPr>
              <a:t>认为，不是任何文化都能登上讲堂。</a:t>
            </a:r>
            <a:r>
              <a:rPr lang="zh-CN" altLang="en-US" sz="2800" b="1" u="sng" dirty="0">
                <a:solidFill>
                  <a:srgbClr val="FF0000"/>
                </a:solidFill>
                <a:latin typeface="黑体" panose="02010609060101010101" charset="-122"/>
                <a:ea typeface="黑体" panose="02010609060101010101" charset="-122"/>
              </a:rPr>
              <a:t>（直接提出明确观点）</a:t>
            </a:r>
            <a:r>
              <a:rPr lang="zh-CN" altLang="en-US" sz="2800" b="1" u="sng" dirty="0">
                <a:solidFill>
                  <a:srgbClr val="0000CC"/>
                </a:solidFill>
              </a:rPr>
              <a:t>娱乐大众的舞台归舞台，李宇春的舞台不在北大讲堂，她不应该来此</a:t>
            </a:r>
            <a:r>
              <a:rPr lang="zh-CN" altLang="en-US" sz="2800" b="1" u="sng" dirty="0" smtClean="0">
                <a:solidFill>
                  <a:srgbClr val="0000CC"/>
                </a:solidFill>
              </a:rPr>
              <a:t>作秀</a:t>
            </a:r>
            <a:r>
              <a:rPr lang="zh-CN" altLang="en-US" sz="2800" b="1" u="sng" dirty="0">
                <a:solidFill>
                  <a:srgbClr val="0000CC"/>
                </a:solidFill>
              </a:rPr>
              <a:t>。</a:t>
            </a:r>
            <a:r>
              <a:rPr lang="zh-CN" altLang="en-US" sz="2800" b="1" u="sng" dirty="0">
                <a:solidFill>
                  <a:srgbClr val="FF0000"/>
                </a:solidFill>
                <a:latin typeface="黑体" panose="02010609060101010101" charset="-122"/>
                <a:ea typeface="黑体" panose="02010609060101010101" charset="-122"/>
              </a:rPr>
              <a:t>（从舞台的角度来进一步阐释此做法的不妥，引出下文）</a:t>
            </a:r>
            <a:endParaRPr lang="zh-CN" altLang="en-US" sz="2800" b="1" u="sng" dirty="0">
              <a:solidFill>
                <a:srgbClr val="FF0000"/>
              </a:solidFill>
              <a:latin typeface="黑体" panose="02010609060101010101" charset="-122"/>
              <a:ea typeface="黑体" panose="02010609060101010101" charset="-122"/>
            </a:endParaRPr>
          </a:p>
        </p:txBody>
      </p:sp>
      <p:sp>
        <p:nvSpPr>
          <p:cNvPr id="4" name="标题 1"/>
          <p:cNvSpPr txBox="1"/>
          <p:nvPr/>
        </p:nvSpPr>
        <p:spPr>
          <a:xfrm>
            <a:off x="395536" y="92198"/>
            <a:ext cx="2520280" cy="735012"/>
          </a:xfrm>
          <a:prstGeom prst="rect">
            <a:avLst/>
          </a:prstGeom>
          <a:solidFill>
            <a:schemeClr val="tx2">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smtClean="0">
                <a:solidFill>
                  <a:srgbClr val="FF0000"/>
                </a:solidFill>
              </a:rPr>
              <a:t>写作</a:t>
            </a:r>
            <a:r>
              <a:rPr lang="zh-CN" altLang="en-US" sz="3600" b="1" dirty="0">
                <a:solidFill>
                  <a:srgbClr val="FF0000"/>
                </a:solidFill>
              </a:rPr>
              <a:t>范例</a:t>
            </a:r>
            <a:endParaRPr lang="zh-CN" altLang="en-US" sz="3600" b="1" dirty="0">
              <a:solidFill>
                <a:srgbClr val="FF0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5499</Words>
  <Application>WPS 演示</Application>
  <PresentationFormat>全屏显示(4:3)</PresentationFormat>
  <Paragraphs>193</Paragraphs>
  <Slides>32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32</vt:i4>
      </vt:variant>
    </vt:vector>
  </HeadingPairs>
  <TitlesOfParts>
    <vt:vector size="41" baseType="lpstr">
      <vt:lpstr>Arial</vt:lpstr>
      <vt:lpstr>宋体</vt:lpstr>
      <vt:lpstr>Wingdings</vt:lpstr>
      <vt:lpstr>华文楷体</vt:lpstr>
      <vt:lpstr>黑体</vt:lpstr>
      <vt:lpstr>Calibri</vt:lpstr>
      <vt:lpstr>微软雅黑</vt:lpstr>
      <vt:lpstr>Arial Unicode MS</vt:lpstr>
      <vt:lpstr>Office 主题</vt:lpstr>
      <vt:lpstr>时评类作文写作指导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三百字小作文</vt:lpstr>
      <vt:lpstr>对此，你有什么样的看法呢？</vt:lpstr>
      <vt:lpstr>PowerPoint 演示文稿</vt:lpstr>
      <vt:lpstr>举例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新华网评：像“洪荒少女”一样享受奥运</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时评类作文写作指导</dc:title>
  <dc:creator/>
  <cp:lastModifiedBy>编辑资料王斐斐</cp:lastModifiedBy>
  <cp:revision>32</cp:revision>
  <dcterms:created xsi:type="dcterms:W3CDTF">2016-10-13T07:29:00Z</dcterms:created>
  <dcterms:modified xsi:type="dcterms:W3CDTF">2018-08-13T01:55:37Z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