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53628" y="2670295"/>
            <a:ext cx="5462270" cy="1026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r>
              <a:rPr lang="zh-CN" altLang="en-US" sz="40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 信息提取</a:t>
            </a:r>
            <a:r>
              <a:rPr lang="zh-CN" altLang="en-US" sz="4050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与概括</a:t>
            </a:r>
            <a:endParaRPr altLang="zh-CN" sz="4050" b="1" kern="100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5746" y="1543050"/>
            <a:ext cx="8515826" cy="610076"/>
            <a:chOff x="537" y="1440"/>
            <a:chExt cx="17881" cy="1281"/>
          </a:xfrm>
        </p:grpSpPr>
        <p:sp>
          <p:nvSpPr>
            <p:cNvPr id="3" name="矩形 2"/>
            <p:cNvSpPr/>
            <p:nvPr/>
          </p:nvSpPr>
          <p:spPr>
            <a:xfrm>
              <a:off x="537" y="1440"/>
              <a:ext cx="17881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25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拟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写新闻标题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Shape 16864"/>
            <p:cNvSpPr/>
            <p:nvPr/>
          </p:nvSpPr>
          <p:spPr bwMode="auto">
            <a:xfrm>
              <a:off x="677" y="1680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pPr algn="just">
                <a:lnSpc>
                  <a:spcPct val="150000"/>
                </a:lnSpc>
              </a:pPr>
              <a:endParaRPr lang="zh-CN" altLang="en-US" sz="2100">
                <a:solidFill>
                  <a:srgbClr val="02918B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5746" y="2070259"/>
            <a:ext cx="8687753" cy="3870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3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拟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写新闻标题要注意以下几点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新闻通常包括五个要素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时间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地点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人物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事件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原因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这五个要素在一则新闻中是有主次之分的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事件”是中心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人物”紧紧围绕“事件”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在外围依次是“时间”“地点”“原因”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拟写新闻标题时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内容上须讲清人物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事件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做到题文一致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一语中的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通读文段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找中心句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即新闻材料中概括性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判断性较强的句子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紧抓五要素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将关键词语按照“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人物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或对象</a:t>
            </a: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)+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事件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”的一般格式梳理成句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斟酌损益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去掉非核心成分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语言上力求简洁精练规范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注意题目中的字数限制及其他限制条件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8600" y="1543519"/>
            <a:ext cx="8621078" cy="445389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给下面新闻拟写一个标题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｡(20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字以内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18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千古风流太白楼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在央视中文国际频道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国宝档案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播出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节目全长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分钟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讲述了济宁太白楼的前世今生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为了这期节目的播出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栏目摄制组于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日走进济宁太白楼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采用多种方式对建筑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碑刻等有关遗迹进行拍摄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国宝档案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是国内极具知名度的一档文博类栏目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以高标准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高品位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高水准深受文博界专家和海内外收藏爱好者的好评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zh-CN" alt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示例</a:t>
            </a:r>
            <a:r>
              <a:rPr lang="en-US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济宁太白楼亮相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国宝档案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:《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千古风流太白楼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国宝档案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播出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</a:t>
            </a:r>
            <a:endParaRPr lang="en-US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8404" y="1543458"/>
            <a:ext cx="8539061" cy="610076"/>
            <a:chOff x="308" y="1338"/>
            <a:chExt cx="17881" cy="1281"/>
          </a:xfrm>
        </p:grpSpPr>
        <p:sp>
          <p:nvSpPr>
            <p:cNvPr id="9" name="矩形 8"/>
            <p:cNvSpPr/>
            <p:nvPr/>
          </p:nvSpPr>
          <p:spPr>
            <a:xfrm>
              <a:off x="308" y="1338"/>
              <a:ext cx="17881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250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 </a:t>
              </a:r>
              <a:r>
                <a:rPr lang="zh-CN" altLang="en-US" sz="22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典例展示</a:t>
              </a:r>
              <a:endParaRPr lang="zh-CN" altLang="en-US" sz="22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80"/>
            <p:cNvSpPr/>
            <p:nvPr/>
          </p:nvSpPr>
          <p:spPr>
            <a:xfrm>
              <a:off x="537" y="1618"/>
              <a:ext cx="817" cy="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484" extrusionOk="0">
                  <a:moveTo>
                    <a:pt x="3837" y="7883"/>
                  </a:moveTo>
                  <a:cubicBezTo>
                    <a:pt x="1847" y="7568"/>
                    <a:pt x="1847" y="7568"/>
                    <a:pt x="1847" y="7568"/>
                  </a:cubicBezTo>
                  <a:cubicBezTo>
                    <a:pt x="1563" y="7568"/>
                    <a:pt x="1279" y="7883"/>
                    <a:pt x="1279" y="8199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460"/>
                    <a:pt x="1421" y="9302"/>
                    <a:pt x="1705" y="9302"/>
                  </a:cubicBezTo>
                  <a:cubicBezTo>
                    <a:pt x="3553" y="9460"/>
                    <a:pt x="3553" y="9460"/>
                    <a:pt x="3553" y="9460"/>
                  </a:cubicBezTo>
                  <a:cubicBezTo>
                    <a:pt x="3837" y="9618"/>
                    <a:pt x="4121" y="9775"/>
                    <a:pt x="4121" y="10091"/>
                  </a:cubicBezTo>
                  <a:cubicBezTo>
                    <a:pt x="4263" y="8514"/>
                    <a:pt x="4263" y="8514"/>
                    <a:pt x="4263" y="8514"/>
                  </a:cubicBezTo>
                  <a:cubicBezTo>
                    <a:pt x="4263" y="8199"/>
                    <a:pt x="4121" y="7883"/>
                    <a:pt x="3837" y="7883"/>
                  </a:cubicBezTo>
                  <a:close/>
                  <a:moveTo>
                    <a:pt x="3268" y="12298"/>
                  </a:moveTo>
                  <a:cubicBezTo>
                    <a:pt x="1421" y="11982"/>
                    <a:pt x="1421" y="11982"/>
                    <a:pt x="1421" y="11982"/>
                  </a:cubicBezTo>
                  <a:cubicBezTo>
                    <a:pt x="1137" y="11982"/>
                    <a:pt x="995" y="11667"/>
                    <a:pt x="995" y="11352"/>
                  </a:cubicBezTo>
                  <a:cubicBezTo>
                    <a:pt x="0" y="20654"/>
                    <a:pt x="0" y="20654"/>
                    <a:pt x="0" y="20654"/>
                  </a:cubicBezTo>
                  <a:cubicBezTo>
                    <a:pt x="0" y="20969"/>
                    <a:pt x="142" y="21127"/>
                    <a:pt x="426" y="21127"/>
                  </a:cubicBezTo>
                  <a:cubicBezTo>
                    <a:pt x="2416" y="21442"/>
                    <a:pt x="2416" y="21442"/>
                    <a:pt x="2416" y="21442"/>
                  </a:cubicBezTo>
                  <a:cubicBezTo>
                    <a:pt x="2700" y="21442"/>
                    <a:pt x="2842" y="21285"/>
                    <a:pt x="2984" y="20969"/>
                  </a:cubicBezTo>
                  <a:cubicBezTo>
                    <a:pt x="3126" y="19550"/>
                    <a:pt x="3126" y="19550"/>
                    <a:pt x="3126" y="19550"/>
                  </a:cubicBezTo>
                  <a:cubicBezTo>
                    <a:pt x="2984" y="19708"/>
                    <a:pt x="2984" y="19866"/>
                    <a:pt x="2842" y="19866"/>
                  </a:cubicBezTo>
                  <a:cubicBezTo>
                    <a:pt x="284" y="19550"/>
                    <a:pt x="284" y="19550"/>
                    <a:pt x="284" y="19550"/>
                  </a:cubicBezTo>
                  <a:cubicBezTo>
                    <a:pt x="284" y="19550"/>
                    <a:pt x="142" y="19393"/>
                    <a:pt x="142" y="19235"/>
                  </a:cubicBezTo>
                  <a:cubicBezTo>
                    <a:pt x="142" y="19077"/>
                    <a:pt x="284" y="18920"/>
                    <a:pt x="426" y="19077"/>
                  </a:cubicBezTo>
                  <a:cubicBezTo>
                    <a:pt x="2842" y="19235"/>
                    <a:pt x="2842" y="19235"/>
                    <a:pt x="2842" y="19235"/>
                  </a:cubicBezTo>
                  <a:cubicBezTo>
                    <a:pt x="2984" y="19393"/>
                    <a:pt x="3126" y="19393"/>
                    <a:pt x="3126" y="19550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982"/>
                    <a:pt x="3553" y="12298"/>
                    <a:pt x="3268" y="12298"/>
                  </a:cubicBezTo>
                  <a:close/>
                  <a:moveTo>
                    <a:pt x="1137" y="9775"/>
                  </a:moveTo>
                  <a:cubicBezTo>
                    <a:pt x="995" y="11352"/>
                    <a:pt x="995" y="11352"/>
                    <a:pt x="995" y="11352"/>
                  </a:cubicBezTo>
                  <a:cubicBezTo>
                    <a:pt x="995" y="11352"/>
                    <a:pt x="995" y="11352"/>
                    <a:pt x="995" y="11352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775"/>
                    <a:pt x="1137" y="9775"/>
                    <a:pt x="1137" y="9775"/>
                  </a:cubicBezTo>
                  <a:close/>
                  <a:moveTo>
                    <a:pt x="3837" y="11825"/>
                  </a:moveTo>
                  <a:cubicBezTo>
                    <a:pt x="4121" y="10091"/>
                    <a:pt x="4121" y="10091"/>
                    <a:pt x="4121" y="10091"/>
                  </a:cubicBezTo>
                  <a:cubicBezTo>
                    <a:pt x="4121" y="10091"/>
                    <a:pt x="4121" y="10091"/>
                    <a:pt x="4121" y="10091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825"/>
                    <a:pt x="3837" y="11825"/>
                    <a:pt x="3837" y="11825"/>
                  </a:cubicBezTo>
                  <a:close/>
                  <a:moveTo>
                    <a:pt x="18047" y="6937"/>
                  </a:moveTo>
                  <a:cubicBezTo>
                    <a:pt x="18189" y="6937"/>
                    <a:pt x="18332" y="7095"/>
                    <a:pt x="18332" y="7253"/>
                  </a:cubicBezTo>
                  <a:cubicBezTo>
                    <a:pt x="18047" y="5676"/>
                    <a:pt x="18047" y="5676"/>
                    <a:pt x="18047" y="5676"/>
                  </a:cubicBezTo>
                  <a:cubicBezTo>
                    <a:pt x="17905" y="5361"/>
                    <a:pt x="17621" y="5203"/>
                    <a:pt x="17337" y="5203"/>
                  </a:cubicBezTo>
                  <a:cubicBezTo>
                    <a:pt x="15632" y="5834"/>
                    <a:pt x="15632" y="5834"/>
                    <a:pt x="15632" y="5834"/>
                  </a:cubicBezTo>
                  <a:cubicBezTo>
                    <a:pt x="15347" y="5834"/>
                    <a:pt x="15063" y="6149"/>
                    <a:pt x="15205" y="6622"/>
                  </a:cubicBezTo>
                  <a:cubicBezTo>
                    <a:pt x="15489" y="8199"/>
                    <a:pt x="15489" y="8199"/>
                    <a:pt x="15489" y="8199"/>
                  </a:cubicBezTo>
                  <a:cubicBezTo>
                    <a:pt x="15489" y="7883"/>
                    <a:pt x="15632" y="7726"/>
                    <a:pt x="15774" y="7568"/>
                  </a:cubicBezTo>
                  <a:cubicBezTo>
                    <a:pt x="16484" y="7253"/>
                    <a:pt x="17195" y="6937"/>
                    <a:pt x="18047" y="6937"/>
                  </a:cubicBezTo>
                  <a:close/>
                  <a:moveTo>
                    <a:pt x="9521" y="2996"/>
                  </a:moveTo>
                  <a:cubicBezTo>
                    <a:pt x="9521" y="15924"/>
                    <a:pt x="9521" y="15924"/>
                    <a:pt x="9521" y="15924"/>
                  </a:cubicBezTo>
                  <a:cubicBezTo>
                    <a:pt x="10942" y="16397"/>
                    <a:pt x="12647" y="16397"/>
                    <a:pt x="14068" y="15924"/>
                  </a:cubicBezTo>
                  <a:cubicBezTo>
                    <a:pt x="14068" y="2996"/>
                    <a:pt x="14068" y="2996"/>
                    <a:pt x="14068" y="2996"/>
                  </a:cubicBezTo>
                  <a:cubicBezTo>
                    <a:pt x="13074" y="2365"/>
                    <a:pt x="10516" y="2365"/>
                    <a:pt x="9521" y="2996"/>
                  </a:cubicBezTo>
                  <a:close/>
                  <a:moveTo>
                    <a:pt x="9521" y="16555"/>
                  </a:moveTo>
                  <a:cubicBezTo>
                    <a:pt x="9521" y="17974"/>
                    <a:pt x="9521" y="17974"/>
                    <a:pt x="9521" y="17974"/>
                  </a:cubicBezTo>
                  <a:cubicBezTo>
                    <a:pt x="10374" y="18447"/>
                    <a:pt x="13216" y="18447"/>
                    <a:pt x="14068" y="17974"/>
                  </a:cubicBezTo>
                  <a:cubicBezTo>
                    <a:pt x="14068" y="16555"/>
                    <a:pt x="14068" y="16555"/>
                    <a:pt x="14068" y="16555"/>
                  </a:cubicBezTo>
                  <a:cubicBezTo>
                    <a:pt x="12647" y="17028"/>
                    <a:pt x="10942" y="17028"/>
                    <a:pt x="9521" y="16555"/>
                  </a:cubicBezTo>
                  <a:close/>
                  <a:moveTo>
                    <a:pt x="13642" y="0"/>
                  </a:moveTo>
                  <a:cubicBezTo>
                    <a:pt x="9947" y="0"/>
                    <a:pt x="9947" y="0"/>
                    <a:pt x="9947" y="0"/>
                  </a:cubicBezTo>
                  <a:cubicBezTo>
                    <a:pt x="9663" y="0"/>
                    <a:pt x="9521" y="315"/>
                    <a:pt x="9521" y="631"/>
                  </a:cubicBezTo>
                  <a:cubicBezTo>
                    <a:pt x="9521" y="2207"/>
                    <a:pt x="9521" y="2207"/>
                    <a:pt x="9521" y="2207"/>
                  </a:cubicBezTo>
                  <a:cubicBezTo>
                    <a:pt x="10374" y="1734"/>
                    <a:pt x="13216" y="1734"/>
                    <a:pt x="14068" y="2207"/>
                  </a:cubicBezTo>
                  <a:cubicBezTo>
                    <a:pt x="14068" y="631"/>
                    <a:pt x="14068" y="631"/>
                    <a:pt x="14068" y="631"/>
                  </a:cubicBezTo>
                  <a:cubicBezTo>
                    <a:pt x="14068" y="315"/>
                    <a:pt x="13926" y="0"/>
                    <a:pt x="13642" y="0"/>
                  </a:cubicBezTo>
                  <a:close/>
                  <a:moveTo>
                    <a:pt x="9521" y="19866"/>
                  </a:moveTo>
                  <a:cubicBezTo>
                    <a:pt x="9521" y="20812"/>
                    <a:pt x="9521" y="20812"/>
                    <a:pt x="9521" y="20812"/>
                  </a:cubicBezTo>
                  <a:cubicBezTo>
                    <a:pt x="9521" y="21127"/>
                    <a:pt x="9663" y="21442"/>
                    <a:pt x="9947" y="21442"/>
                  </a:cubicBezTo>
                  <a:cubicBezTo>
                    <a:pt x="13642" y="21442"/>
                    <a:pt x="13642" y="21442"/>
                    <a:pt x="13642" y="21442"/>
                  </a:cubicBezTo>
                  <a:cubicBezTo>
                    <a:pt x="13926" y="21442"/>
                    <a:pt x="14068" y="21127"/>
                    <a:pt x="14068" y="20812"/>
                  </a:cubicBezTo>
                  <a:cubicBezTo>
                    <a:pt x="14068" y="19866"/>
                    <a:pt x="14068" y="19866"/>
                    <a:pt x="14068" y="19866"/>
                  </a:cubicBezTo>
                  <a:cubicBezTo>
                    <a:pt x="13642" y="20181"/>
                    <a:pt x="9947" y="20181"/>
                    <a:pt x="9521" y="19866"/>
                  </a:cubicBezTo>
                  <a:close/>
                  <a:moveTo>
                    <a:pt x="7816" y="2680"/>
                  </a:moveTo>
                  <a:cubicBezTo>
                    <a:pt x="5826" y="2680"/>
                    <a:pt x="5826" y="2680"/>
                    <a:pt x="5826" y="2680"/>
                  </a:cubicBezTo>
                  <a:cubicBezTo>
                    <a:pt x="5542" y="2680"/>
                    <a:pt x="5400" y="2838"/>
                    <a:pt x="5400" y="3311"/>
                  </a:cubicBezTo>
                  <a:cubicBezTo>
                    <a:pt x="5400" y="20812"/>
                    <a:pt x="5400" y="20812"/>
                    <a:pt x="5400" y="20812"/>
                  </a:cubicBezTo>
                  <a:cubicBezTo>
                    <a:pt x="5400" y="21127"/>
                    <a:pt x="5542" y="21442"/>
                    <a:pt x="5826" y="21442"/>
                  </a:cubicBezTo>
                  <a:cubicBezTo>
                    <a:pt x="7816" y="21442"/>
                    <a:pt x="7816" y="21442"/>
                    <a:pt x="7816" y="21442"/>
                  </a:cubicBezTo>
                  <a:cubicBezTo>
                    <a:pt x="8100" y="21442"/>
                    <a:pt x="8242" y="21127"/>
                    <a:pt x="8242" y="20812"/>
                  </a:cubicBezTo>
                  <a:cubicBezTo>
                    <a:pt x="8242" y="3311"/>
                    <a:pt x="8242" y="3311"/>
                    <a:pt x="8242" y="3311"/>
                  </a:cubicBezTo>
                  <a:cubicBezTo>
                    <a:pt x="8242" y="2838"/>
                    <a:pt x="8100" y="2680"/>
                    <a:pt x="7816" y="2680"/>
                  </a:cubicBezTo>
                  <a:close/>
                  <a:moveTo>
                    <a:pt x="7532" y="19393"/>
                  </a:moveTo>
                  <a:cubicBezTo>
                    <a:pt x="6111" y="19393"/>
                    <a:pt x="6111" y="19393"/>
                    <a:pt x="6111" y="19393"/>
                  </a:cubicBezTo>
                  <a:cubicBezTo>
                    <a:pt x="5968" y="19393"/>
                    <a:pt x="5826" y="19393"/>
                    <a:pt x="5826" y="19077"/>
                  </a:cubicBezTo>
                  <a:cubicBezTo>
                    <a:pt x="5826" y="18920"/>
                    <a:pt x="5968" y="18762"/>
                    <a:pt x="6111" y="18762"/>
                  </a:cubicBezTo>
                  <a:cubicBezTo>
                    <a:pt x="7532" y="18762"/>
                    <a:pt x="7532" y="18762"/>
                    <a:pt x="7532" y="18762"/>
                  </a:cubicBezTo>
                  <a:cubicBezTo>
                    <a:pt x="7674" y="18762"/>
                    <a:pt x="7816" y="18920"/>
                    <a:pt x="7816" y="19077"/>
                  </a:cubicBezTo>
                  <a:cubicBezTo>
                    <a:pt x="7816" y="19393"/>
                    <a:pt x="7674" y="19393"/>
                    <a:pt x="7532" y="19393"/>
                  </a:cubicBezTo>
                  <a:close/>
                  <a:moveTo>
                    <a:pt x="7247" y="5203"/>
                  </a:moveTo>
                  <a:cubicBezTo>
                    <a:pt x="6395" y="5203"/>
                    <a:pt x="6395" y="5203"/>
                    <a:pt x="6395" y="5203"/>
                  </a:cubicBezTo>
                  <a:cubicBezTo>
                    <a:pt x="6111" y="5203"/>
                    <a:pt x="5826" y="4888"/>
                    <a:pt x="5826" y="4572"/>
                  </a:cubicBezTo>
                  <a:cubicBezTo>
                    <a:pt x="5826" y="4257"/>
                    <a:pt x="6111" y="3942"/>
                    <a:pt x="6395" y="3942"/>
                  </a:cubicBezTo>
                  <a:cubicBezTo>
                    <a:pt x="7247" y="3942"/>
                    <a:pt x="7247" y="3942"/>
                    <a:pt x="7247" y="3942"/>
                  </a:cubicBezTo>
                  <a:cubicBezTo>
                    <a:pt x="7532" y="3942"/>
                    <a:pt x="7816" y="4257"/>
                    <a:pt x="7816" y="4572"/>
                  </a:cubicBezTo>
                  <a:cubicBezTo>
                    <a:pt x="7816" y="4888"/>
                    <a:pt x="7532" y="5203"/>
                    <a:pt x="7247" y="5203"/>
                  </a:cubicBezTo>
                  <a:close/>
                  <a:moveTo>
                    <a:pt x="18332" y="7253"/>
                  </a:moveTo>
                  <a:cubicBezTo>
                    <a:pt x="18474" y="7410"/>
                    <a:pt x="18332" y="7568"/>
                    <a:pt x="18189" y="7568"/>
                  </a:cubicBezTo>
                  <a:cubicBezTo>
                    <a:pt x="17337" y="7568"/>
                    <a:pt x="16626" y="7883"/>
                    <a:pt x="15916" y="8199"/>
                  </a:cubicBezTo>
                  <a:cubicBezTo>
                    <a:pt x="15774" y="8356"/>
                    <a:pt x="15632" y="8356"/>
                    <a:pt x="15489" y="8199"/>
                  </a:cubicBezTo>
                  <a:cubicBezTo>
                    <a:pt x="18616" y="20969"/>
                    <a:pt x="18616" y="20969"/>
                    <a:pt x="18616" y="20969"/>
                  </a:cubicBezTo>
                  <a:cubicBezTo>
                    <a:pt x="18758" y="21285"/>
                    <a:pt x="19042" y="21600"/>
                    <a:pt x="19326" y="21442"/>
                  </a:cubicBezTo>
                  <a:cubicBezTo>
                    <a:pt x="21032" y="20969"/>
                    <a:pt x="21032" y="20969"/>
                    <a:pt x="21032" y="20969"/>
                  </a:cubicBezTo>
                  <a:cubicBezTo>
                    <a:pt x="21316" y="20812"/>
                    <a:pt x="21600" y="20496"/>
                    <a:pt x="21458" y="20181"/>
                  </a:cubicBezTo>
                  <a:lnTo>
                    <a:pt x="18332" y="7253"/>
                  </a:lnTo>
                  <a:close/>
                  <a:moveTo>
                    <a:pt x="16911" y="11352"/>
                  </a:moveTo>
                  <a:cubicBezTo>
                    <a:pt x="16342" y="8829"/>
                    <a:pt x="16342" y="8829"/>
                    <a:pt x="16342" y="8829"/>
                  </a:cubicBezTo>
                  <a:cubicBezTo>
                    <a:pt x="18047" y="8356"/>
                    <a:pt x="18047" y="8356"/>
                    <a:pt x="18047" y="8356"/>
                  </a:cubicBezTo>
                  <a:cubicBezTo>
                    <a:pt x="18616" y="10879"/>
                    <a:pt x="18616" y="10879"/>
                    <a:pt x="18616" y="10879"/>
                  </a:cubicBezTo>
                  <a:lnTo>
                    <a:pt x="16911" y="11352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>
              <a:lvl1pPr>
                <a:defRPr>
                  <a:latin typeface="+mj-lt"/>
                  <a:ea typeface="+mj-ea"/>
                  <a:cs typeface="+mj-cs"/>
                  <a:sym typeface="Helvetica"/>
                </a:defRPr>
              </a:lvl1pPr>
              <a:lvl2pPr indent="457200">
                <a:defRPr>
                  <a:latin typeface="+mj-lt"/>
                  <a:ea typeface="+mj-ea"/>
                  <a:cs typeface="+mj-cs"/>
                  <a:sym typeface="Helvetica"/>
                </a:defRPr>
              </a:lvl2pPr>
              <a:lvl3pPr indent="914400">
                <a:defRPr>
                  <a:latin typeface="+mj-lt"/>
                  <a:ea typeface="+mj-ea"/>
                  <a:cs typeface="+mj-cs"/>
                  <a:sym typeface="Helvetica"/>
                </a:defRPr>
              </a:lvl3pPr>
              <a:lvl4pPr indent="1371600">
                <a:defRPr>
                  <a:latin typeface="+mj-lt"/>
                  <a:ea typeface="+mj-ea"/>
                  <a:cs typeface="+mj-cs"/>
                  <a:sym typeface="Helvetica"/>
                </a:defRPr>
              </a:lvl4pPr>
              <a:lvl5pPr indent="1828800">
                <a:defRPr>
                  <a:latin typeface="+mj-lt"/>
                  <a:ea typeface="+mj-ea"/>
                  <a:cs typeface="+mj-cs"/>
                  <a:sym typeface="Helvetica"/>
                </a:defRPr>
              </a:lvl5pPr>
              <a:lvl6pPr indent="2286000">
                <a:defRPr>
                  <a:latin typeface="+mj-lt"/>
                  <a:ea typeface="+mj-ea"/>
                  <a:cs typeface="+mj-cs"/>
                  <a:sym typeface="Helvetica"/>
                </a:defRPr>
              </a:lvl6pPr>
              <a:lvl7pPr indent="2743200">
                <a:defRPr>
                  <a:latin typeface="+mj-lt"/>
                  <a:ea typeface="+mj-ea"/>
                  <a:cs typeface="+mj-cs"/>
                  <a:sym typeface="Helvetica"/>
                </a:defRPr>
              </a:lvl7pPr>
              <a:lvl8pPr indent="3200400">
                <a:defRPr>
                  <a:latin typeface="+mj-lt"/>
                  <a:ea typeface="+mj-ea"/>
                  <a:cs typeface="+mj-cs"/>
                  <a:sym typeface="Helvetica"/>
                </a:defRPr>
              </a:lvl8pPr>
              <a:lvl9pPr indent="3657600">
                <a:defRPr>
                  <a:latin typeface="+mj-lt"/>
                  <a:ea typeface="+mj-ea"/>
                  <a:cs typeface="+mj-cs"/>
                  <a:sym typeface="Helvetica"/>
                </a:defRPr>
              </a:lvl9pPr>
            </a:lstStyle>
            <a:p>
              <a:pPr lvl="0" algn="just">
                <a:lnSpc>
                  <a:spcPct val="150000"/>
                </a:lnSpc>
              </a:pPr>
              <a:endParaRPr sz="225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96925" y="2910819"/>
            <a:ext cx="3231356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sz="3375" b="1" dirty="0">
                <a:solidFill>
                  <a:srgbClr val="70C0B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课堂变式练</a:t>
            </a:r>
            <a:endParaRPr lang="zh-CN" sz="3375" b="1" dirty="0">
              <a:solidFill>
                <a:srgbClr val="70C0B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吉林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依据下面材料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概述中国通讯方式的发展状况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材料一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书何处达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归雁洛阳边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(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王湾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次北固山下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烽火连三月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家书抵万金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杜甫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春望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马上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相逢无纸笔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凭君传语报平安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	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岑参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逢入京使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材料二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2577" y="2418053"/>
            <a:ext cx="6586143" cy="249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材料三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1994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中国正式接入互联网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互联网大大提高了通讯水平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也改变着人们的生产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娱乐方式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与日常生活的关系日益密切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中国互联网开始进入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5G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｡5G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网络将带来高速率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低延时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可靠安全的增强型网络服务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中国的通讯方式在不断地发展进步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在古代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通讯以书信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烽火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传语等为主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;20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世纪以来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我国逐步进入了电子通讯时代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通讯变得愈加方便与快捷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;1994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年接入互联网后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通讯水平大大提高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进入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5G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时代后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中国通讯水平将更高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通讯将更快更安全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襄阳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人生重要关头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需要我们做出选择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请综合探究下面两则材料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说说你从中得到的启示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材料一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钱学森经历了重重的艰难险阻后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终于回到了祖国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回国后他受到了最高规格的待遇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主席经常和他在一起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讨论国家以后的发展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主席曾经问过钱学森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为什么要执意回国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美国的待遇这么好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回来后悔吗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钱学森异常认真地说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苟利国家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不求富贵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八个字掷地有声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听者无不为其鼓掌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材料二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日下午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在边境扫雷行动中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面对复杂雷场中的不明爆炸物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杜富国对战友大喊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你退后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让我来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!”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在进一步查明情况时突遇爆炸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他英勇负伤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失去双手和双眼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同组战友安然无恙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我只是做了一个军人应该做的选择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这个阳光帅气的小伙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对雷场救下战友这个选择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从未后悔过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1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人生应当选择为祖国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为他人奉献才不会后悔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绵阳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简要概括为什么要重视科技创新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新时代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科技创新已经成为提高综合国力的关键支撑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谁牵住了科技创新这个牛鼻子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谁走好了科技创新这步先手棋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谁就能占领先机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赢得优势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一个企业能否持续健康发展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关键在于是否具有自主知识产权的核心技术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以及能否实现在核心技术上的不断突破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人们对美好生活的期盼日益增长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这些期盼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尤需科技创新提供有力支撑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特别是资源环境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脱贫攻坚等领域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对科技惠及民生的需求更为迫切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①科技创新影响综合国力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科技创新影响企业发展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科技创新关系民生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28048" y="2836466"/>
            <a:ext cx="2332355" cy="870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备考全攻略</a:t>
            </a:r>
            <a:endParaRPr lang="zh-CN" altLang="en-US" sz="3375" b="1" kern="100" dirty="0" smtClean="0">
              <a:solidFill>
                <a:srgbClr val="E44B42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巴中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阅读下面材料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简要概括“归国潮”为我国带来哪些积极影响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国家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重点项目学科带头人中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超过七成是有留学背景的“海归”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目前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全国共有留学人员创业园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300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万名留学人才创建了一大批如环保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新能源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生物等领域的高新技术企业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为中国经济注入了新的活力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量子物理学家潘建伟与高徒陈宇翱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陆朝阳先后回国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他们组建了一支令世人倾慕的中国物理界的“梦之队”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打破体制壁垒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制定优惠政策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诚纳天下英才”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在“归国潮”风起云涌之际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国家有关部门敏锐地把握住中国的发展大势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适时做出了加快人才建设的诸多战略决策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促进国家重点项目的建设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为中国经济注入新的活力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增强中国科技队伍的实力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推动国家做出加快人才建设的战略决策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 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阅读下面材料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回答问题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近年来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我国相关部门实施有效管控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进一步提高了海洋维权巡航执法的时空覆盖率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有力保障了我国海洋国土安全和海上通道安全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我国海洋权益维护和海上安全保障能力进一步加强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在各国海军中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每艘军舰通常以一个海军基地为“母港”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结束任务后回到这个“家”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与陆军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空军基地相比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各国的海军基地都占地更广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功能更复杂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军舰在这里加油装弹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补充物资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检查修理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海军官兵在这里得到充分休整和训练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材料三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为全面遏止海洋生态环境恶化趋势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中国海洋管理部门通过健全海域有偿使用制度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创建海洋生态文明示范区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推进“蓝色海湾”“生态岛礁”重大工程建设等措施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加快了构建海洋生态文明新格局的步伐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中国海洋经济发展情况统计表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1856" y="3514489"/>
            <a:ext cx="4907584" cy="22341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上面四则材料中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与“建设海洋强国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我们在路上”这个主题无关的一则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	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根据上面相关材料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概括我国在海洋强国建设过程中取得的成就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我国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海洋权益维护和海上安全保障能力进一步加强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我国构建海洋生态文明新格局的步伐不断加快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三年来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我国海洋经济在渔业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生物医药业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电力业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旅游业等方面的年收入均逐年增长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3126" y="2100436"/>
            <a:ext cx="9829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材料二</a:t>
            </a:r>
            <a:endParaRPr lang="zh-CN" altLang="en-US" sz="21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5746" y="1543050"/>
            <a:ext cx="8515826" cy="610076"/>
            <a:chOff x="537" y="1440"/>
            <a:chExt cx="17881" cy="1281"/>
          </a:xfrm>
        </p:grpSpPr>
        <p:sp>
          <p:nvSpPr>
            <p:cNvPr id="3" name="矩形 2"/>
            <p:cNvSpPr/>
            <p:nvPr/>
          </p:nvSpPr>
          <p:spPr>
            <a:xfrm>
              <a:off x="537" y="1440"/>
              <a:ext cx="17881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25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概括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材料内容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Shape 16864"/>
            <p:cNvSpPr/>
            <p:nvPr/>
          </p:nvSpPr>
          <p:spPr bwMode="auto">
            <a:xfrm>
              <a:off x="677" y="1680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pPr algn="just">
                <a:lnSpc>
                  <a:spcPct val="150000"/>
                </a:lnSpc>
              </a:pPr>
              <a:endParaRPr lang="zh-CN" altLang="en-US" sz="2100">
                <a:solidFill>
                  <a:srgbClr val="02918B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5746" y="2061686"/>
            <a:ext cx="8621078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概括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材料内容有以下方法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提取中心句法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提取材料中的中心句进行总结浓缩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整合法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根据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材料中的关键词语或句子进行概括形成答案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分层归并法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先划分层次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然后再把各层次的内容概括组合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推论法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寻找材料中的关键句子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综合各方面的知识进行推论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5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比较分析法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对相应材料进行比较分析而得出相应结论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2886" y="1543633"/>
            <a:ext cx="848963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答题时要注意以下几个问题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遵守字数要求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尽量用材料中的词语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组合答案时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尽量不用修饰语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④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用自己的话概括时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尽量用缩句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8600" y="1543519"/>
            <a:ext cx="8621078" cy="437959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30000"/>
              </a:lnSpc>
            </a:pPr>
            <a:endParaRPr lang="en-US" sz="195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阅读下面的文字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用一句话概括新闻的内容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195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本报讯 为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进一步提升青海省海西州天峻县美誉度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让更多文化体育旅游爱好者了解天峻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走进天峻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,5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10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日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,“2019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徒步中国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•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全国徒步大会”天峻站活动推介发布会在西宁举行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195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本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次活动是为积极响应“完善公共文化服务体系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深入实施文化惠民工程”决策部署举办的大型群众性文体活动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徒步活动以“寻找中国最原生景观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探秘神湖之源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朝拜吉祥神山”为主题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这次活动将历时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天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分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个赛段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行程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48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公里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据悉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来自全国各地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尤其是海西州天峻县内徒步爱好者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700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余人将齐聚天峻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一展徒步运动风采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与天峻进行一场亲密之旅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195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r">
              <a:lnSpc>
                <a:spcPct val="130000"/>
              </a:lnSpc>
            </a:pP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(《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西海都市报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》2019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10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日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有删改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</a:t>
            </a:r>
            <a:endParaRPr lang="en-US" sz="195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48461" y="1615848"/>
            <a:ext cx="8539061" cy="480536"/>
            <a:chOff x="350" y="1490"/>
            <a:chExt cx="17881" cy="1009"/>
          </a:xfrm>
        </p:grpSpPr>
        <p:sp>
          <p:nvSpPr>
            <p:cNvPr id="9" name="矩形 8"/>
            <p:cNvSpPr/>
            <p:nvPr/>
          </p:nvSpPr>
          <p:spPr>
            <a:xfrm>
              <a:off x="350" y="1490"/>
              <a:ext cx="17881" cy="10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1950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 </a:t>
              </a:r>
              <a:r>
                <a:rPr lang="zh-CN" altLang="en-US" sz="19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典例展示</a:t>
              </a:r>
              <a:endParaRPr lang="zh-CN" altLang="en-US" sz="19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80"/>
            <p:cNvSpPr/>
            <p:nvPr/>
          </p:nvSpPr>
          <p:spPr>
            <a:xfrm>
              <a:off x="495" y="1490"/>
              <a:ext cx="817" cy="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484" extrusionOk="0">
                  <a:moveTo>
                    <a:pt x="3837" y="7883"/>
                  </a:moveTo>
                  <a:cubicBezTo>
                    <a:pt x="1847" y="7568"/>
                    <a:pt x="1847" y="7568"/>
                    <a:pt x="1847" y="7568"/>
                  </a:cubicBezTo>
                  <a:cubicBezTo>
                    <a:pt x="1563" y="7568"/>
                    <a:pt x="1279" y="7883"/>
                    <a:pt x="1279" y="8199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460"/>
                    <a:pt x="1421" y="9302"/>
                    <a:pt x="1705" y="9302"/>
                  </a:cubicBezTo>
                  <a:cubicBezTo>
                    <a:pt x="3553" y="9460"/>
                    <a:pt x="3553" y="9460"/>
                    <a:pt x="3553" y="9460"/>
                  </a:cubicBezTo>
                  <a:cubicBezTo>
                    <a:pt x="3837" y="9618"/>
                    <a:pt x="4121" y="9775"/>
                    <a:pt x="4121" y="10091"/>
                  </a:cubicBezTo>
                  <a:cubicBezTo>
                    <a:pt x="4263" y="8514"/>
                    <a:pt x="4263" y="8514"/>
                    <a:pt x="4263" y="8514"/>
                  </a:cubicBezTo>
                  <a:cubicBezTo>
                    <a:pt x="4263" y="8199"/>
                    <a:pt x="4121" y="7883"/>
                    <a:pt x="3837" y="7883"/>
                  </a:cubicBezTo>
                  <a:close/>
                  <a:moveTo>
                    <a:pt x="3268" y="12298"/>
                  </a:moveTo>
                  <a:cubicBezTo>
                    <a:pt x="1421" y="11982"/>
                    <a:pt x="1421" y="11982"/>
                    <a:pt x="1421" y="11982"/>
                  </a:cubicBezTo>
                  <a:cubicBezTo>
                    <a:pt x="1137" y="11982"/>
                    <a:pt x="995" y="11667"/>
                    <a:pt x="995" y="11352"/>
                  </a:cubicBezTo>
                  <a:cubicBezTo>
                    <a:pt x="0" y="20654"/>
                    <a:pt x="0" y="20654"/>
                    <a:pt x="0" y="20654"/>
                  </a:cubicBezTo>
                  <a:cubicBezTo>
                    <a:pt x="0" y="20969"/>
                    <a:pt x="142" y="21127"/>
                    <a:pt x="426" y="21127"/>
                  </a:cubicBezTo>
                  <a:cubicBezTo>
                    <a:pt x="2416" y="21442"/>
                    <a:pt x="2416" y="21442"/>
                    <a:pt x="2416" y="21442"/>
                  </a:cubicBezTo>
                  <a:cubicBezTo>
                    <a:pt x="2700" y="21442"/>
                    <a:pt x="2842" y="21285"/>
                    <a:pt x="2984" y="20969"/>
                  </a:cubicBezTo>
                  <a:cubicBezTo>
                    <a:pt x="3126" y="19550"/>
                    <a:pt x="3126" y="19550"/>
                    <a:pt x="3126" y="19550"/>
                  </a:cubicBezTo>
                  <a:cubicBezTo>
                    <a:pt x="2984" y="19708"/>
                    <a:pt x="2984" y="19866"/>
                    <a:pt x="2842" y="19866"/>
                  </a:cubicBezTo>
                  <a:cubicBezTo>
                    <a:pt x="284" y="19550"/>
                    <a:pt x="284" y="19550"/>
                    <a:pt x="284" y="19550"/>
                  </a:cubicBezTo>
                  <a:cubicBezTo>
                    <a:pt x="284" y="19550"/>
                    <a:pt x="142" y="19393"/>
                    <a:pt x="142" y="19235"/>
                  </a:cubicBezTo>
                  <a:cubicBezTo>
                    <a:pt x="142" y="19077"/>
                    <a:pt x="284" y="18920"/>
                    <a:pt x="426" y="19077"/>
                  </a:cubicBezTo>
                  <a:cubicBezTo>
                    <a:pt x="2842" y="19235"/>
                    <a:pt x="2842" y="19235"/>
                    <a:pt x="2842" y="19235"/>
                  </a:cubicBezTo>
                  <a:cubicBezTo>
                    <a:pt x="2984" y="19393"/>
                    <a:pt x="3126" y="19393"/>
                    <a:pt x="3126" y="19550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982"/>
                    <a:pt x="3553" y="12298"/>
                    <a:pt x="3268" y="12298"/>
                  </a:cubicBezTo>
                  <a:close/>
                  <a:moveTo>
                    <a:pt x="1137" y="9775"/>
                  </a:moveTo>
                  <a:cubicBezTo>
                    <a:pt x="995" y="11352"/>
                    <a:pt x="995" y="11352"/>
                    <a:pt x="995" y="11352"/>
                  </a:cubicBezTo>
                  <a:cubicBezTo>
                    <a:pt x="995" y="11352"/>
                    <a:pt x="995" y="11352"/>
                    <a:pt x="995" y="11352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775"/>
                    <a:pt x="1137" y="9775"/>
                    <a:pt x="1137" y="9775"/>
                  </a:cubicBezTo>
                  <a:close/>
                  <a:moveTo>
                    <a:pt x="3837" y="11825"/>
                  </a:moveTo>
                  <a:cubicBezTo>
                    <a:pt x="4121" y="10091"/>
                    <a:pt x="4121" y="10091"/>
                    <a:pt x="4121" y="10091"/>
                  </a:cubicBezTo>
                  <a:cubicBezTo>
                    <a:pt x="4121" y="10091"/>
                    <a:pt x="4121" y="10091"/>
                    <a:pt x="4121" y="10091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825"/>
                    <a:pt x="3837" y="11825"/>
                    <a:pt x="3837" y="11825"/>
                  </a:cubicBezTo>
                  <a:close/>
                  <a:moveTo>
                    <a:pt x="18047" y="6937"/>
                  </a:moveTo>
                  <a:cubicBezTo>
                    <a:pt x="18189" y="6937"/>
                    <a:pt x="18332" y="7095"/>
                    <a:pt x="18332" y="7253"/>
                  </a:cubicBezTo>
                  <a:cubicBezTo>
                    <a:pt x="18047" y="5676"/>
                    <a:pt x="18047" y="5676"/>
                    <a:pt x="18047" y="5676"/>
                  </a:cubicBezTo>
                  <a:cubicBezTo>
                    <a:pt x="17905" y="5361"/>
                    <a:pt x="17621" y="5203"/>
                    <a:pt x="17337" y="5203"/>
                  </a:cubicBezTo>
                  <a:cubicBezTo>
                    <a:pt x="15632" y="5834"/>
                    <a:pt x="15632" y="5834"/>
                    <a:pt x="15632" y="5834"/>
                  </a:cubicBezTo>
                  <a:cubicBezTo>
                    <a:pt x="15347" y="5834"/>
                    <a:pt x="15063" y="6149"/>
                    <a:pt x="15205" y="6622"/>
                  </a:cubicBezTo>
                  <a:cubicBezTo>
                    <a:pt x="15489" y="8199"/>
                    <a:pt x="15489" y="8199"/>
                    <a:pt x="15489" y="8199"/>
                  </a:cubicBezTo>
                  <a:cubicBezTo>
                    <a:pt x="15489" y="7883"/>
                    <a:pt x="15632" y="7726"/>
                    <a:pt x="15774" y="7568"/>
                  </a:cubicBezTo>
                  <a:cubicBezTo>
                    <a:pt x="16484" y="7253"/>
                    <a:pt x="17195" y="6937"/>
                    <a:pt x="18047" y="6937"/>
                  </a:cubicBezTo>
                  <a:close/>
                  <a:moveTo>
                    <a:pt x="9521" y="2996"/>
                  </a:moveTo>
                  <a:cubicBezTo>
                    <a:pt x="9521" y="15924"/>
                    <a:pt x="9521" y="15924"/>
                    <a:pt x="9521" y="15924"/>
                  </a:cubicBezTo>
                  <a:cubicBezTo>
                    <a:pt x="10942" y="16397"/>
                    <a:pt x="12647" y="16397"/>
                    <a:pt x="14068" y="15924"/>
                  </a:cubicBezTo>
                  <a:cubicBezTo>
                    <a:pt x="14068" y="2996"/>
                    <a:pt x="14068" y="2996"/>
                    <a:pt x="14068" y="2996"/>
                  </a:cubicBezTo>
                  <a:cubicBezTo>
                    <a:pt x="13074" y="2365"/>
                    <a:pt x="10516" y="2365"/>
                    <a:pt x="9521" y="2996"/>
                  </a:cubicBezTo>
                  <a:close/>
                  <a:moveTo>
                    <a:pt x="9521" y="16555"/>
                  </a:moveTo>
                  <a:cubicBezTo>
                    <a:pt x="9521" y="17974"/>
                    <a:pt x="9521" y="17974"/>
                    <a:pt x="9521" y="17974"/>
                  </a:cubicBezTo>
                  <a:cubicBezTo>
                    <a:pt x="10374" y="18447"/>
                    <a:pt x="13216" y="18447"/>
                    <a:pt x="14068" y="17974"/>
                  </a:cubicBezTo>
                  <a:cubicBezTo>
                    <a:pt x="14068" y="16555"/>
                    <a:pt x="14068" y="16555"/>
                    <a:pt x="14068" y="16555"/>
                  </a:cubicBezTo>
                  <a:cubicBezTo>
                    <a:pt x="12647" y="17028"/>
                    <a:pt x="10942" y="17028"/>
                    <a:pt x="9521" y="16555"/>
                  </a:cubicBezTo>
                  <a:close/>
                  <a:moveTo>
                    <a:pt x="13642" y="0"/>
                  </a:moveTo>
                  <a:cubicBezTo>
                    <a:pt x="9947" y="0"/>
                    <a:pt x="9947" y="0"/>
                    <a:pt x="9947" y="0"/>
                  </a:cubicBezTo>
                  <a:cubicBezTo>
                    <a:pt x="9663" y="0"/>
                    <a:pt x="9521" y="315"/>
                    <a:pt x="9521" y="631"/>
                  </a:cubicBezTo>
                  <a:cubicBezTo>
                    <a:pt x="9521" y="2207"/>
                    <a:pt x="9521" y="2207"/>
                    <a:pt x="9521" y="2207"/>
                  </a:cubicBezTo>
                  <a:cubicBezTo>
                    <a:pt x="10374" y="1734"/>
                    <a:pt x="13216" y="1734"/>
                    <a:pt x="14068" y="2207"/>
                  </a:cubicBezTo>
                  <a:cubicBezTo>
                    <a:pt x="14068" y="631"/>
                    <a:pt x="14068" y="631"/>
                    <a:pt x="14068" y="631"/>
                  </a:cubicBezTo>
                  <a:cubicBezTo>
                    <a:pt x="14068" y="315"/>
                    <a:pt x="13926" y="0"/>
                    <a:pt x="13642" y="0"/>
                  </a:cubicBezTo>
                  <a:close/>
                  <a:moveTo>
                    <a:pt x="9521" y="19866"/>
                  </a:moveTo>
                  <a:cubicBezTo>
                    <a:pt x="9521" y="20812"/>
                    <a:pt x="9521" y="20812"/>
                    <a:pt x="9521" y="20812"/>
                  </a:cubicBezTo>
                  <a:cubicBezTo>
                    <a:pt x="9521" y="21127"/>
                    <a:pt x="9663" y="21442"/>
                    <a:pt x="9947" y="21442"/>
                  </a:cubicBezTo>
                  <a:cubicBezTo>
                    <a:pt x="13642" y="21442"/>
                    <a:pt x="13642" y="21442"/>
                    <a:pt x="13642" y="21442"/>
                  </a:cubicBezTo>
                  <a:cubicBezTo>
                    <a:pt x="13926" y="21442"/>
                    <a:pt x="14068" y="21127"/>
                    <a:pt x="14068" y="20812"/>
                  </a:cubicBezTo>
                  <a:cubicBezTo>
                    <a:pt x="14068" y="19866"/>
                    <a:pt x="14068" y="19866"/>
                    <a:pt x="14068" y="19866"/>
                  </a:cubicBezTo>
                  <a:cubicBezTo>
                    <a:pt x="13642" y="20181"/>
                    <a:pt x="9947" y="20181"/>
                    <a:pt x="9521" y="19866"/>
                  </a:cubicBezTo>
                  <a:close/>
                  <a:moveTo>
                    <a:pt x="7816" y="2680"/>
                  </a:moveTo>
                  <a:cubicBezTo>
                    <a:pt x="5826" y="2680"/>
                    <a:pt x="5826" y="2680"/>
                    <a:pt x="5826" y="2680"/>
                  </a:cubicBezTo>
                  <a:cubicBezTo>
                    <a:pt x="5542" y="2680"/>
                    <a:pt x="5400" y="2838"/>
                    <a:pt x="5400" y="3311"/>
                  </a:cubicBezTo>
                  <a:cubicBezTo>
                    <a:pt x="5400" y="20812"/>
                    <a:pt x="5400" y="20812"/>
                    <a:pt x="5400" y="20812"/>
                  </a:cubicBezTo>
                  <a:cubicBezTo>
                    <a:pt x="5400" y="21127"/>
                    <a:pt x="5542" y="21442"/>
                    <a:pt x="5826" y="21442"/>
                  </a:cubicBezTo>
                  <a:cubicBezTo>
                    <a:pt x="7816" y="21442"/>
                    <a:pt x="7816" y="21442"/>
                    <a:pt x="7816" y="21442"/>
                  </a:cubicBezTo>
                  <a:cubicBezTo>
                    <a:pt x="8100" y="21442"/>
                    <a:pt x="8242" y="21127"/>
                    <a:pt x="8242" y="20812"/>
                  </a:cubicBezTo>
                  <a:cubicBezTo>
                    <a:pt x="8242" y="3311"/>
                    <a:pt x="8242" y="3311"/>
                    <a:pt x="8242" y="3311"/>
                  </a:cubicBezTo>
                  <a:cubicBezTo>
                    <a:pt x="8242" y="2838"/>
                    <a:pt x="8100" y="2680"/>
                    <a:pt x="7816" y="2680"/>
                  </a:cubicBezTo>
                  <a:close/>
                  <a:moveTo>
                    <a:pt x="7532" y="19393"/>
                  </a:moveTo>
                  <a:cubicBezTo>
                    <a:pt x="6111" y="19393"/>
                    <a:pt x="6111" y="19393"/>
                    <a:pt x="6111" y="19393"/>
                  </a:cubicBezTo>
                  <a:cubicBezTo>
                    <a:pt x="5968" y="19393"/>
                    <a:pt x="5826" y="19393"/>
                    <a:pt x="5826" y="19077"/>
                  </a:cubicBezTo>
                  <a:cubicBezTo>
                    <a:pt x="5826" y="18920"/>
                    <a:pt x="5968" y="18762"/>
                    <a:pt x="6111" y="18762"/>
                  </a:cubicBezTo>
                  <a:cubicBezTo>
                    <a:pt x="7532" y="18762"/>
                    <a:pt x="7532" y="18762"/>
                    <a:pt x="7532" y="18762"/>
                  </a:cubicBezTo>
                  <a:cubicBezTo>
                    <a:pt x="7674" y="18762"/>
                    <a:pt x="7816" y="18920"/>
                    <a:pt x="7816" y="19077"/>
                  </a:cubicBezTo>
                  <a:cubicBezTo>
                    <a:pt x="7816" y="19393"/>
                    <a:pt x="7674" y="19393"/>
                    <a:pt x="7532" y="19393"/>
                  </a:cubicBezTo>
                  <a:close/>
                  <a:moveTo>
                    <a:pt x="7247" y="5203"/>
                  </a:moveTo>
                  <a:cubicBezTo>
                    <a:pt x="6395" y="5203"/>
                    <a:pt x="6395" y="5203"/>
                    <a:pt x="6395" y="5203"/>
                  </a:cubicBezTo>
                  <a:cubicBezTo>
                    <a:pt x="6111" y="5203"/>
                    <a:pt x="5826" y="4888"/>
                    <a:pt x="5826" y="4572"/>
                  </a:cubicBezTo>
                  <a:cubicBezTo>
                    <a:pt x="5826" y="4257"/>
                    <a:pt x="6111" y="3942"/>
                    <a:pt x="6395" y="3942"/>
                  </a:cubicBezTo>
                  <a:cubicBezTo>
                    <a:pt x="7247" y="3942"/>
                    <a:pt x="7247" y="3942"/>
                    <a:pt x="7247" y="3942"/>
                  </a:cubicBezTo>
                  <a:cubicBezTo>
                    <a:pt x="7532" y="3942"/>
                    <a:pt x="7816" y="4257"/>
                    <a:pt x="7816" y="4572"/>
                  </a:cubicBezTo>
                  <a:cubicBezTo>
                    <a:pt x="7816" y="4888"/>
                    <a:pt x="7532" y="5203"/>
                    <a:pt x="7247" y="5203"/>
                  </a:cubicBezTo>
                  <a:close/>
                  <a:moveTo>
                    <a:pt x="18332" y="7253"/>
                  </a:moveTo>
                  <a:cubicBezTo>
                    <a:pt x="18474" y="7410"/>
                    <a:pt x="18332" y="7568"/>
                    <a:pt x="18189" y="7568"/>
                  </a:cubicBezTo>
                  <a:cubicBezTo>
                    <a:pt x="17337" y="7568"/>
                    <a:pt x="16626" y="7883"/>
                    <a:pt x="15916" y="8199"/>
                  </a:cubicBezTo>
                  <a:cubicBezTo>
                    <a:pt x="15774" y="8356"/>
                    <a:pt x="15632" y="8356"/>
                    <a:pt x="15489" y="8199"/>
                  </a:cubicBezTo>
                  <a:cubicBezTo>
                    <a:pt x="18616" y="20969"/>
                    <a:pt x="18616" y="20969"/>
                    <a:pt x="18616" y="20969"/>
                  </a:cubicBezTo>
                  <a:cubicBezTo>
                    <a:pt x="18758" y="21285"/>
                    <a:pt x="19042" y="21600"/>
                    <a:pt x="19326" y="21442"/>
                  </a:cubicBezTo>
                  <a:cubicBezTo>
                    <a:pt x="21032" y="20969"/>
                    <a:pt x="21032" y="20969"/>
                    <a:pt x="21032" y="20969"/>
                  </a:cubicBezTo>
                  <a:cubicBezTo>
                    <a:pt x="21316" y="20812"/>
                    <a:pt x="21600" y="20496"/>
                    <a:pt x="21458" y="20181"/>
                  </a:cubicBezTo>
                  <a:lnTo>
                    <a:pt x="18332" y="7253"/>
                  </a:lnTo>
                  <a:close/>
                  <a:moveTo>
                    <a:pt x="16911" y="11352"/>
                  </a:moveTo>
                  <a:cubicBezTo>
                    <a:pt x="16342" y="8829"/>
                    <a:pt x="16342" y="8829"/>
                    <a:pt x="16342" y="8829"/>
                  </a:cubicBezTo>
                  <a:cubicBezTo>
                    <a:pt x="18047" y="8356"/>
                    <a:pt x="18047" y="8356"/>
                    <a:pt x="18047" y="8356"/>
                  </a:cubicBezTo>
                  <a:cubicBezTo>
                    <a:pt x="18616" y="10879"/>
                    <a:pt x="18616" y="10879"/>
                    <a:pt x="18616" y="10879"/>
                  </a:cubicBezTo>
                  <a:lnTo>
                    <a:pt x="16911" y="11352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>
              <a:lvl1pPr>
                <a:defRPr>
                  <a:latin typeface="+mj-lt"/>
                  <a:ea typeface="+mj-ea"/>
                  <a:cs typeface="+mj-cs"/>
                  <a:sym typeface="Helvetica"/>
                </a:defRPr>
              </a:lvl1pPr>
              <a:lvl2pPr indent="457200">
                <a:defRPr>
                  <a:latin typeface="+mj-lt"/>
                  <a:ea typeface="+mj-ea"/>
                  <a:cs typeface="+mj-cs"/>
                  <a:sym typeface="Helvetica"/>
                </a:defRPr>
              </a:lvl2pPr>
              <a:lvl3pPr indent="914400">
                <a:defRPr>
                  <a:latin typeface="+mj-lt"/>
                  <a:ea typeface="+mj-ea"/>
                  <a:cs typeface="+mj-cs"/>
                  <a:sym typeface="Helvetica"/>
                </a:defRPr>
              </a:lvl3pPr>
              <a:lvl4pPr indent="1371600">
                <a:defRPr>
                  <a:latin typeface="+mj-lt"/>
                  <a:ea typeface="+mj-ea"/>
                  <a:cs typeface="+mj-cs"/>
                  <a:sym typeface="Helvetica"/>
                </a:defRPr>
              </a:lvl4pPr>
              <a:lvl5pPr indent="1828800">
                <a:defRPr>
                  <a:latin typeface="+mj-lt"/>
                  <a:ea typeface="+mj-ea"/>
                  <a:cs typeface="+mj-cs"/>
                  <a:sym typeface="Helvetica"/>
                </a:defRPr>
              </a:lvl5pPr>
              <a:lvl6pPr indent="2286000">
                <a:defRPr>
                  <a:latin typeface="+mj-lt"/>
                  <a:ea typeface="+mj-ea"/>
                  <a:cs typeface="+mj-cs"/>
                  <a:sym typeface="Helvetica"/>
                </a:defRPr>
              </a:lvl6pPr>
              <a:lvl7pPr indent="2743200">
                <a:defRPr>
                  <a:latin typeface="+mj-lt"/>
                  <a:ea typeface="+mj-ea"/>
                  <a:cs typeface="+mj-cs"/>
                  <a:sym typeface="Helvetica"/>
                </a:defRPr>
              </a:lvl7pPr>
              <a:lvl8pPr indent="3200400">
                <a:defRPr>
                  <a:latin typeface="+mj-lt"/>
                  <a:ea typeface="+mj-ea"/>
                  <a:cs typeface="+mj-cs"/>
                  <a:sym typeface="Helvetica"/>
                </a:defRPr>
              </a:lvl8pPr>
              <a:lvl9pPr indent="3657600">
                <a:defRPr>
                  <a:latin typeface="+mj-lt"/>
                  <a:ea typeface="+mj-ea"/>
                  <a:cs typeface="+mj-cs"/>
                  <a:sym typeface="Helvetica"/>
                </a:defRPr>
              </a:lvl9pPr>
            </a:lstStyle>
            <a:p>
              <a:pPr lvl="0" algn="just">
                <a:lnSpc>
                  <a:spcPct val="130000"/>
                </a:lnSpc>
              </a:pPr>
              <a:endParaRPr sz="195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8600" y="1543526"/>
            <a:ext cx="8765858" cy="57594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“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2019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徒步中国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•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全国徒步大会”天峻站活动推介发布会举行</a:t>
            </a:r>
            <a:endParaRPr lang="en-US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5746" y="1543050"/>
            <a:ext cx="8515826" cy="610076"/>
            <a:chOff x="537" y="1440"/>
            <a:chExt cx="17881" cy="1281"/>
          </a:xfrm>
        </p:grpSpPr>
        <p:sp>
          <p:nvSpPr>
            <p:cNvPr id="3" name="矩形 2"/>
            <p:cNvSpPr/>
            <p:nvPr/>
          </p:nvSpPr>
          <p:spPr>
            <a:xfrm>
              <a:off x="537" y="1440"/>
              <a:ext cx="17881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25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材料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探究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Shape 16864"/>
            <p:cNvSpPr/>
            <p:nvPr/>
          </p:nvSpPr>
          <p:spPr bwMode="auto">
            <a:xfrm>
              <a:off x="677" y="1680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pPr algn="just">
                <a:lnSpc>
                  <a:spcPct val="150000"/>
                </a:lnSpc>
              </a:pPr>
              <a:endParaRPr lang="zh-CN" altLang="en-US" sz="2100">
                <a:solidFill>
                  <a:srgbClr val="02918B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5746" y="2083594"/>
            <a:ext cx="8621078" cy="1447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4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     材料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探究题以主观题为主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一般表现为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题干设置一个具体的语境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要求学生在阅读理解的基础上根据要求筛选提取相关信息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并用准确简明的语言加以表述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或提供几段综合性的材料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从中探究出共同的结论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5746" y="3461004"/>
            <a:ext cx="8621078" cy="251523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18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中宣部和国家新闻出版广电总局联合召开大会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为新华书店庆祝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80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岁生日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新华书店已成为中国的“文化符号”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近期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新华书店准备开展一次以“传播先进文化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培育读书风尚”为主题的读书活动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请你以志愿者的身份完成下列任务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sz="210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2689" y="3460943"/>
            <a:ext cx="8539061" cy="610076"/>
            <a:chOff x="308" y="1338"/>
            <a:chExt cx="17881" cy="1281"/>
          </a:xfrm>
        </p:grpSpPr>
        <p:sp>
          <p:nvSpPr>
            <p:cNvPr id="8" name="矩形 7"/>
            <p:cNvSpPr/>
            <p:nvPr/>
          </p:nvSpPr>
          <p:spPr>
            <a:xfrm>
              <a:off x="308" y="1338"/>
              <a:ext cx="17881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250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 </a:t>
              </a:r>
              <a:r>
                <a:rPr lang="zh-CN" altLang="en-US" sz="22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典例展示</a:t>
              </a:r>
              <a:endParaRPr lang="zh-CN" altLang="en-US" sz="2250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Shape 16880"/>
            <p:cNvSpPr/>
            <p:nvPr/>
          </p:nvSpPr>
          <p:spPr>
            <a:xfrm>
              <a:off x="537" y="1618"/>
              <a:ext cx="817" cy="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484" extrusionOk="0">
                  <a:moveTo>
                    <a:pt x="3837" y="7883"/>
                  </a:moveTo>
                  <a:cubicBezTo>
                    <a:pt x="1847" y="7568"/>
                    <a:pt x="1847" y="7568"/>
                    <a:pt x="1847" y="7568"/>
                  </a:cubicBezTo>
                  <a:cubicBezTo>
                    <a:pt x="1563" y="7568"/>
                    <a:pt x="1279" y="7883"/>
                    <a:pt x="1279" y="8199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460"/>
                    <a:pt x="1421" y="9302"/>
                    <a:pt x="1705" y="9302"/>
                  </a:cubicBezTo>
                  <a:cubicBezTo>
                    <a:pt x="3553" y="9460"/>
                    <a:pt x="3553" y="9460"/>
                    <a:pt x="3553" y="9460"/>
                  </a:cubicBezTo>
                  <a:cubicBezTo>
                    <a:pt x="3837" y="9618"/>
                    <a:pt x="4121" y="9775"/>
                    <a:pt x="4121" y="10091"/>
                  </a:cubicBezTo>
                  <a:cubicBezTo>
                    <a:pt x="4263" y="8514"/>
                    <a:pt x="4263" y="8514"/>
                    <a:pt x="4263" y="8514"/>
                  </a:cubicBezTo>
                  <a:cubicBezTo>
                    <a:pt x="4263" y="8199"/>
                    <a:pt x="4121" y="7883"/>
                    <a:pt x="3837" y="7883"/>
                  </a:cubicBezTo>
                  <a:close/>
                  <a:moveTo>
                    <a:pt x="3268" y="12298"/>
                  </a:moveTo>
                  <a:cubicBezTo>
                    <a:pt x="1421" y="11982"/>
                    <a:pt x="1421" y="11982"/>
                    <a:pt x="1421" y="11982"/>
                  </a:cubicBezTo>
                  <a:cubicBezTo>
                    <a:pt x="1137" y="11982"/>
                    <a:pt x="995" y="11667"/>
                    <a:pt x="995" y="11352"/>
                  </a:cubicBezTo>
                  <a:cubicBezTo>
                    <a:pt x="0" y="20654"/>
                    <a:pt x="0" y="20654"/>
                    <a:pt x="0" y="20654"/>
                  </a:cubicBezTo>
                  <a:cubicBezTo>
                    <a:pt x="0" y="20969"/>
                    <a:pt x="142" y="21127"/>
                    <a:pt x="426" y="21127"/>
                  </a:cubicBezTo>
                  <a:cubicBezTo>
                    <a:pt x="2416" y="21442"/>
                    <a:pt x="2416" y="21442"/>
                    <a:pt x="2416" y="21442"/>
                  </a:cubicBezTo>
                  <a:cubicBezTo>
                    <a:pt x="2700" y="21442"/>
                    <a:pt x="2842" y="21285"/>
                    <a:pt x="2984" y="20969"/>
                  </a:cubicBezTo>
                  <a:cubicBezTo>
                    <a:pt x="3126" y="19550"/>
                    <a:pt x="3126" y="19550"/>
                    <a:pt x="3126" y="19550"/>
                  </a:cubicBezTo>
                  <a:cubicBezTo>
                    <a:pt x="2984" y="19708"/>
                    <a:pt x="2984" y="19866"/>
                    <a:pt x="2842" y="19866"/>
                  </a:cubicBezTo>
                  <a:cubicBezTo>
                    <a:pt x="284" y="19550"/>
                    <a:pt x="284" y="19550"/>
                    <a:pt x="284" y="19550"/>
                  </a:cubicBezTo>
                  <a:cubicBezTo>
                    <a:pt x="284" y="19550"/>
                    <a:pt x="142" y="19393"/>
                    <a:pt x="142" y="19235"/>
                  </a:cubicBezTo>
                  <a:cubicBezTo>
                    <a:pt x="142" y="19077"/>
                    <a:pt x="284" y="18920"/>
                    <a:pt x="426" y="19077"/>
                  </a:cubicBezTo>
                  <a:cubicBezTo>
                    <a:pt x="2842" y="19235"/>
                    <a:pt x="2842" y="19235"/>
                    <a:pt x="2842" y="19235"/>
                  </a:cubicBezTo>
                  <a:cubicBezTo>
                    <a:pt x="2984" y="19393"/>
                    <a:pt x="3126" y="19393"/>
                    <a:pt x="3126" y="19550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982"/>
                    <a:pt x="3553" y="12298"/>
                    <a:pt x="3268" y="12298"/>
                  </a:cubicBezTo>
                  <a:close/>
                  <a:moveTo>
                    <a:pt x="1137" y="9775"/>
                  </a:moveTo>
                  <a:cubicBezTo>
                    <a:pt x="995" y="11352"/>
                    <a:pt x="995" y="11352"/>
                    <a:pt x="995" y="11352"/>
                  </a:cubicBezTo>
                  <a:cubicBezTo>
                    <a:pt x="995" y="11352"/>
                    <a:pt x="995" y="11352"/>
                    <a:pt x="995" y="11352"/>
                  </a:cubicBezTo>
                  <a:cubicBezTo>
                    <a:pt x="1137" y="9775"/>
                    <a:pt x="1137" y="9775"/>
                    <a:pt x="1137" y="9775"/>
                  </a:cubicBezTo>
                  <a:cubicBezTo>
                    <a:pt x="1137" y="9775"/>
                    <a:pt x="1137" y="9775"/>
                    <a:pt x="1137" y="9775"/>
                  </a:cubicBezTo>
                  <a:close/>
                  <a:moveTo>
                    <a:pt x="3837" y="11825"/>
                  </a:moveTo>
                  <a:cubicBezTo>
                    <a:pt x="4121" y="10091"/>
                    <a:pt x="4121" y="10091"/>
                    <a:pt x="4121" y="10091"/>
                  </a:cubicBezTo>
                  <a:cubicBezTo>
                    <a:pt x="4121" y="10091"/>
                    <a:pt x="4121" y="10091"/>
                    <a:pt x="4121" y="10091"/>
                  </a:cubicBezTo>
                  <a:cubicBezTo>
                    <a:pt x="3837" y="11825"/>
                    <a:pt x="3837" y="11825"/>
                    <a:pt x="3837" y="11825"/>
                  </a:cubicBezTo>
                  <a:cubicBezTo>
                    <a:pt x="3837" y="11825"/>
                    <a:pt x="3837" y="11825"/>
                    <a:pt x="3837" y="11825"/>
                  </a:cubicBezTo>
                  <a:close/>
                  <a:moveTo>
                    <a:pt x="18047" y="6937"/>
                  </a:moveTo>
                  <a:cubicBezTo>
                    <a:pt x="18189" y="6937"/>
                    <a:pt x="18332" y="7095"/>
                    <a:pt x="18332" y="7253"/>
                  </a:cubicBezTo>
                  <a:cubicBezTo>
                    <a:pt x="18047" y="5676"/>
                    <a:pt x="18047" y="5676"/>
                    <a:pt x="18047" y="5676"/>
                  </a:cubicBezTo>
                  <a:cubicBezTo>
                    <a:pt x="17905" y="5361"/>
                    <a:pt x="17621" y="5203"/>
                    <a:pt x="17337" y="5203"/>
                  </a:cubicBezTo>
                  <a:cubicBezTo>
                    <a:pt x="15632" y="5834"/>
                    <a:pt x="15632" y="5834"/>
                    <a:pt x="15632" y="5834"/>
                  </a:cubicBezTo>
                  <a:cubicBezTo>
                    <a:pt x="15347" y="5834"/>
                    <a:pt x="15063" y="6149"/>
                    <a:pt x="15205" y="6622"/>
                  </a:cubicBezTo>
                  <a:cubicBezTo>
                    <a:pt x="15489" y="8199"/>
                    <a:pt x="15489" y="8199"/>
                    <a:pt x="15489" y="8199"/>
                  </a:cubicBezTo>
                  <a:cubicBezTo>
                    <a:pt x="15489" y="7883"/>
                    <a:pt x="15632" y="7726"/>
                    <a:pt x="15774" y="7568"/>
                  </a:cubicBezTo>
                  <a:cubicBezTo>
                    <a:pt x="16484" y="7253"/>
                    <a:pt x="17195" y="6937"/>
                    <a:pt x="18047" y="6937"/>
                  </a:cubicBezTo>
                  <a:close/>
                  <a:moveTo>
                    <a:pt x="9521" y="2996"/>
                  </a:moveTo>
                  <a:cubicBezTo>
                    <a:pt x="9521" y="15924"/>
                    <a:pt x="9521" y="15924"/>
                    <a:pt x="9521" y="15924"/>
                  </a:cubicBezTo>
                  <a:cubicBezTo>
                    <a:pt x="10942" y="16397"/>
                    <a:pt x="12647" y="16397"/>
                    <a:pt x="14068" y="15924"/>
                  </a:cubicBezTo>
                  <a:cubicBezTo>
                    <a:pt x="14068" y="2996"/>
                    <a:pt x="14068" y="2996"/>
                    <a:pt x="14068" y="2996"/>
                  </a:cubicBezTo>
                  <a:cubicBezTo>
                    <a:pt x="13074" y="2365"/>
                    <a:pt x="10516" y="2365"/>
                    <a:pt x="9521" y="2996"/>
                  </a:cubicBezTo>
                  <a:close/>
                  <a:moveTo>
                    <a:pt x="9521" y="16555"/>
                  </a:moveTo>
                  <a:cubicBezTo>
                    <a:pt x="9521" y="17974"/>
                    <a:pt x="9521" y="17974"/>
                    <a:pt x="9521" y="17974"/>
                  </a:cubicBezTo>
                  <a:cubicBezTo>
                    <a:pt x="10374" y="18447"/>
                    <a:pt x="13216" y="18447"/>
                    <a:pt x="14068" y="17974"/>
                  </a:cubicBezTo>
                  <a:cubicBezTo>
                    <a:pt x="14068" y="16555"/>
                    <a:pt x="14068" y="16555"/>
                    <a:pt x="14068" y="16555"/>
                  </a:cubicBezTo>
                  <a:cubicBezTo>
                    <a:pt x="12647" y="17028"/>
                    <a:pt x="10942" y="17028"/>
                    <a:pt x="9521" y="16555"/>
                  </a:cubicBezTo>
                  <a:close/>
                  <a:moveTo>
                    <a:pt x="13642" y="0"/>
                  </a:moveTo>
                  <a:cubicBezTo>
                    <a:pt x="9947" y="0"/>
                    <a:pt x="9947" y="0"/>
                    <a:pt x="9947" y="0"/>
                  </a:cubicBezTo>
                  <a:cubicBezTo>
                    <a:pt x="9663" y="0"/>
                    <a:pt x="9521" y="315"/>
                    <a:pt x="9521" y="631"/>
                  </a:cubicBezTo>
                  <a:cubicBezTo>
                    <a:pt x="9521" y="2207"/>
                    <a:pt x="9521" y="2207"/>
                    <a:pt x="9521" y="2207"/>
                  </a:cubicBezTo>
                  <a:cubicBezTo>
                    <a:pt x="10374" y="1734"/>
                    <a:pt x="13216" y="1734"/>
                    <a:pt x="14068" y="2207"/>
                  </a:cubicBezTo>
                  <a:cubicBezTo>
                    <a:pt x="14068" y="631"/>
                    <a:pt x="14068" y="631"/>
                    <a:pt x="14068" y="631"/>
                  </a:cubicBezTo>
                  <a:cubicBezTo>
                    <a:pt x="14068" y="315"/>
                    <a:pt x="13926" y="0"/>
                    <a:pt x="13642" y="0"/>
                  </a:cubicBezTo>
                  <a:close/>
                  <a:moveTo>
                    <a:pt x="9521" y="19866"/>
                  </a:moveTo>
                  <a:cubicBezTo>
                    <a:pt x="9521" y="20812"/>
                    <a:pt x="9521" y="20812"/>
                    <a:pt x="9521" y="20812"/>
                  </a:cubicBezTo>
                  <a:cubicBezTo>
                    <a:pt x="9521" y="21127"/>
                    <a:pt x="9663" y="21442"/>
                    <a:pt x="9947" y="21442"/>
                  </a:cubicBezTo>
                  <a:cubicBezTo>
                    <a:pt x="13642" y="21442"/>
                    <a:pt x="13642" y="21442"/>
                    <a:pt x="13642" y="21442"/>
                  </a:cubicBezTo>
                  <a:cubicBezTo>
                    <a:pt x="13926" y="21442"/>
                    <a:pt x="14068" y="21127"/>
                    <a:pt x="14068" y="20812"/>
                  </a:cubicBezTo>
                  <a:cubicBezTo>
                    <a:pt x="14068" y="19866"/>
                    <a:pt x="14068" y="19866"/>
                    <a:pt x="14068" y="19866"/>
                  </a:cubicBezTo>
                  <a:cubicBezTo>
                    <a:pt x="13642" y="20181"/>
                    <a:pt x="9947" y="20181"/>
                    <a:pt x="9521" y="19866"/>
                  </a:cubicBezTo>
                  <a:close/>
                  <a:moveTo>
                    <a:pt x="7816" y="2680"/>
                  </a:moveTo>
                  <a:cubicBezTo>
                    <a:pt x="5826" y="2680"/>
                    <a:pt x="5826" y="2680"/>
                    <a:pt x="5826" y="2680"/>
                  </a:cubicBezTo>
                  <a:cubicBezTo>
                    <a:pt x="5542" y="2680"/>
                    <a:pt x="5400" y="2838"/>
                    <a:pt x="5400" y="3311"/>
                  </a:cubicBezTo>
                  <a:cubicBezTo>
                    <a:pt x="5400" y="20812"/>
                    <a:pt x="5400" y="20812"/>
                    <a:pt x="5400" y="20812"/>
                  </a:cubicBezTo>
                  <a:cubicBezTo>
                    <a:pt x="5400" y="21127"/>
                    <a:pt x="5542" y="21442"/>
                    <a:pt x="5826" y="21442"/>
                  </a:cubicBezTo>
                  <a:cubicBezTo>
                    <a:pt x="7816" y="21442"/>
                    <a:pt x="7816" y="21442"/>
                    <a:pt x="7816" y="21442"/>
                  </a:cubicBezTo>
                  <a:cubicBezTo>
                    <a:pt x="8100" y="21442"/>
                    <a:pt x="8242" y="21127"/>
                    <a:pt x="8242" y="20812"/>
                  </a:cubicBezTo>
                  <a:cubicBezTo>
                    <a:pt x="8242" y="3311"/>
                    <a:pt x="8242" y="3311"/>
                    <a:pt x="8242" y="3311"/>
                  </a:cubicBezTo>
                  <a:cubicBezTo>
                    <a:pt x="8242" y="2838"/>
                    <a:pt x="8100" y="2680"/>
                    <a:pt x="7816" y="2680"/>
                  </a:cubicBezTo>
                  <a:close/>
                  <a:moveTo>
                    <a:pt x="7532" y="19393"/>
                  </a:moveTo>
                  <a:cubicBezTo>
                    <a:pt x="6111" y="19393"/>
                    <a:pt x="6111" y="19393"/>
                    <a:pt x="6111" y="19393"/>
                  </a:cubicBezTo>
                  <a:cubicBezTo>
                    <a:pt x="5968" y="19393"/>
                    <a:pt x="5826" y="19393"/>
                    <a:pt x="5826" y="19077"/>
                  </a:cubicBezTo>
                  <a:cubicBezTo>
                    <a:pt x="5826" y="18920"/>
                    <a:pt x="5968" y="18762"/>
                    <a:pt x="6111" y="18762"/>
                  </a:cubicBezTo>
                  <a:cubicBezTo>
                    <a:pt x="7532" y="18762"/>
                    <a:pt x="7532" y="18762"/>
                    <a:pt x="7532" y="18762"/>
                  </a:cubicBezTo>
                  <a:cubicBezTo>
                    <a:pt x="7674" y="18762"/>
                    <a:pt x="7816" y="18920"/>
                    <a:pt x="7816" y="19077"/>
                  </a:cubicBezTo>
                  <a:cubicBezTo>
                    <a:pt x="7816" y="19393"/>
                    <a:pt x="7674" y="19393"/>
                    <a:pt x="7532" y="19393"/>
                  </a:cubicBezTo>
                  <a:close/>
                  <a:moveTo>
                    <a:pt x="7247" y="5203"/>
                  </a:moveTo>
                  <a:cubicBezTo>
                    <a:pt x="6395" y="5203"/>
                    <a:pt x="6395" y="5203"/>
                    <a:pt x="6395" y="5203"/>
                  </a:cubicBezTo>
                  <a:cubicBezTo>
                    <a:pt x="6111" y="5203"/>
                    <a:pt x="5826" y="4888"/>
                    <a:pt x="5826" y="4572"/>
                  </a:cubicBezTo>
                  <a:cubicBezTo>
                    <a:pt x="5826" y="4257"/>
                    <a:pt x="6111" y="3942"/>
                    <a:pt x="6395" y="3942"/>
                  </a:cubicBezTo>
                  <a:cubicBezTo>
                    <a:pt x="7247" y="3942"/>
                    <a:pt x="7247" y="3942"/>
                    <a:pt x="7247" y="3942"/>
                  </a:cubicBezTo>
                  <a:cubicBezTo>
                    <a:pt x="7532" y="3942"/>
                    <a:pt x="7816" y="4257"/>
                    <a:pt x="7816" y="4572"/>
                  </a:cubicBezTo>
                  <a:cubicBezTo>
                    <a:pt x="7816" y="4888"/>
                    <a:pt x="7532" y="5203"/>
                    <a:pt x="7247" y="5203"/>
                  </a:cubicBezTo>
                  <a:close/>
                  <a:moveTo>
                    <a:pt x="18332" y="7253"/>
                  </a:moveTo>
                  <a:cubicBezTo>
                    <a:pt x="18474" y="7410"/>
                    <a:pt x="18332" y="7568"/>
                    <a:pt x="18189" y="7568"/>
                  </a:cubicBezTo>
                  <a:cubicBezTo>
                    <a:pt x="17337" y="7568"/>
                    <a:pt x="16626" y="7883"/>
                    <a:pt x="15916" y="8199"/>
                  </a:cubicBezTo>
                  <a:cubicBezTo>
                    <a:pt x="15774" y="8356"/>
                    <a:pt x="15632" y="8356"/>
                    <a:pt x="15489" y="8199"/>
                  </a:cubicBezTo>
                  <a:cubicBezTo>
                    <a:pt x="18616" y="20969"/>
                    <a:pt x="18616" y="20969"/>
                    <a:pt x="18616" y="20969"/>
                  </a:cubicBezTo>
                  <a:cubicBezTo>
                    <a:pt x="18758" y="21285"/>
                    <a:pt x="19042" y="21600"/>
                    <a:pt x="19326" y="21442"/>
                  </a:cubicBezTo>
                  <a:cubicBezTo>
                    <a:pt x="21032" y="20969"/>
                    <a:pt x="21032" y="20969"/>
                    <a:pt x="21032" y="20969"/>
                  </a:cubicBezTo>
                  <a:cubicBezTo>
                    <a:pt x="21316" y="20812"/>
                    <a:pt x="21600" y="20496"/>
                    <a:pt x="21458" y="20181"/>
                  </a:cubicBezTo>
                  <a:lnTo>
                    <a:pt x="18332" y="7253"/>
                  </a:lnTo>
                  <a:close/>
                  <a:moveTo>
                    <a:pt x="16911" y="11352"/>
                  </a:moveTo>
                  <a:cubicBezTo>
                    <a:pt x="16342" y="8829"/>
                    <a:pt x="16342" y="8829"/>
                    <a:pt x="16342" y="8829"/>
                  </a:cubicBezTo>
                  <a:cubicBezTo>
                    <a:pt x="18047" y="8356"/>
                    <a:pt x="18047" y="8356"/>
                    <a:pt x="18047" y="8356"/>
                  </a:cubicBezTo>
                  <a:cubicBezTo>
                    <a:pt x="18616" y="10879"/>
                    <a:pt x="18616" y="10879"/>
                    <a:pt x="18616" y="10879"/>
                  </a:cubicBezTo>
                  <a:lnTo>
                    <a:pt x="16911" y="11352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>
              <a:lvl1pPr>
                <a:defRPr>
                  <a:latin typeface="+mj-lt"/>
                  <a:ea typeface="+mj-ea"/>
                  <a:cs typeface="+mj-cs"/>
                  <a:sym typeface="Helvetica"/>
                </a:defRPr>
              </a:lvl1pPr>
              <a:lvl2pPr indent="457200">
                <a:defRPr>
                  <a:latin typeface="+mj-lt"/>
                  <a:ea typeface="+mj-ea"/>
                  <a:cs typeface="+mj-cs"/>
                  <a:sym typeface="Helvetica"/>
                </a:defRPr>
              </a:lvl2pPr>
              <a:lvl3pPr indent="914400">
                <a:defRPr>
                  <a:latin typeface="+mj-lt"/>
                  <a:ea typeface="+mj-ea"/>
                  <a:cs typeface="+mj-cs"/>
                  <a:sym typeface="Helvetica"/>
                </a:defRPr>
              </a:lvl3pPr>
              <a:lvl4pPr indent="1371600">
                <a:defRPr>
                  <a:latin typeface="+mj-lt"/>
                  <a:ea typeface="+mj-ea"/>
                  <a:cs typeface="+mj-cs"/>
                  <a:sym typeface="Helvetica"/>
                </a:defRPr>
              </a:lvl4pPr>
              <a:lvl5pPr indent="1828800">
                <a:defRPr>
                  <a:latin typeface="+mj-lt"/>
                  <a:ea typeface="+mj-ea"/>
                  <a:cs typeface="+mj-cs"/>
                  <a:sym typeface="Helvetica"/>
                </a:defRPr>
              </a:lvl5pPr>
              <a:lvl6pPr indent="2286000">
                <a:defRPr>
                  <a:latin typeface="+mj-lt"/>
                  <a:ea typeface="+mj-ea"/>
                  <a:cs typeface="+mj-cs"/>
                  <a:sym typeface="Helvetica"/>
                </a:defRPr>
              </a:lvl6pPr>
              <a:lvl7pPr indent="2743200">
                <a:defRPr>
                  <a:latin typeface="+mj-lt"/>
                  <a:ea typeface="+mj-ea"/>
                  <a:cs typeface="+mj-cs"/>
                  <a:sym typeface="Helvetica"/>
                </a:defRPr>
              </a:lvl7pPr>
              <a:lvl8pPr indent="3200400">
                <a:defRPr>
                  <a:latin typeface="+mj-lt"/>
                  <a:ea typeface="+mj-ea"/>
                  <a:cs typeface="+mj-cs"/>
                  <a:sym typeface="Helvetica"/>
                </a:defRPr>
              </a:lvl8pPr>
              <a:lvl9pPr indent="3657600">
                <a:defRPr>
                  <a:latin typeface="+mj-lt"/>
                  <a:ea typeface="+mj-ea"/>
                  <a:cs typeface="+mj-cs"/>
                  <a:sym typeface="Helvetica"/>
                </a:defRPr>
              </a:lvl9pPr>
            </a:lstStyle>
            <a:p>
              <a:pPr lvl="0" algn="just">
                <a:lnSpc>
                  <a:spcPct val="150000"/>
                </a:lnSpc>
              </a:pPr>
              <a:endParaRPr sz="225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8600" y="1543526"/>
            <a:ext cx="8765858" cy="398970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30000"/>
              </a:lnSpc>
            </a:pP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材料一</a:t>
            </a: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一个不大的书店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一个安静的角落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一个小小的身影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一脸专注的神情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从孔子到鲁迅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从散文到诗歌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从连环画到章回体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在一个个平凡的新华书店里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多少儿童尽享阅读的乐趣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从天真孩童长成热血青年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……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材料二</a:t>
            </a: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新中国成立之初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新华书店发行的图书为扫除数以亿计的文盲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不识字的人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起着重要的作用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上世纪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70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年代末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中断了十年的高考刚恢复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新华书店帮助考生走出知识荒漠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改变了他们的命运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今天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新华书店是我们中学生开阔视野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认识世界的窗口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195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en-US" altLang="zh-CN" sz="1950" b="1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材料三</a:t>
            </a: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为响应国家“全民阅读”的号召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新华书店先后开展了新华大讲堂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爱心阅读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征文比赛等各种各样的阅读活动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通过各种公益读书活动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大力推动书香社会建设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请探究以上三则材料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概括八十年来新华书店发挥了哪些重要</a:t>
            </a: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作用。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8600" y="1543526"/>
            <a:ext cx="8765858" cy="135128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3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①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陪伴儿童成长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②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满足不同时期不同人群对知识的需求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;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indent="0" algn="just">
              <a:lnSpc>
                <a:spcPct val="13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③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推动了书香社会的建设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3439</Words>
  <Application>WPS 演示</Application>
  <PresentationFormat>在屏幕上显示</PresentationFormat>
  <Paragraphs>105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Times New Roman</vt:lpstr>
      <vt:lpstr>微软雅黑</vt:lpstr>
      <vt:lpstr>Helvetica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2020-02-24T03:54:02Z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