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3"/>
  </p:handoutMasterIdLst>
  <p:sldIdLst>
    <p:sldId id="260" r:id="rId2"/>
    <p:sldId id="261" r:id="rId3"/>
    <p:sldId id="494" r:id="rId4"/>
    <p:sldId id="533" r:id="rId5"/>
    <p:sldId id="534" r:id="rId6"/>
    <p:sldId id="535" r:id="rId7"/>
    <p:sldId id="725" r:id="rId8"/>
    <p:sldId id="537" r:id="rId9"/>
    <p:sldId id="538" r:id="rId10"/>
    <p:sldId id="539" r:id="rId11"/>
    <p:sldId id="540" r:id="rId12"/>
    <p:sldId id="541" r:id="rId13"/>
    <p:sldId id="544" r:id="rId14"/>
    <p:sldId id="545" r:id="rId15"/>
    <p:sldId id="546" r:id="rId16"/>
    <p:sldId id="547" r:id="rId17"/>
    <p:sldId id="548" r:id="rId18"/>
    <p:sldId id="726" r:id="rId19"/>
    <p:sldId id="272" r:id="rId20"/>
    <p:sldId id="550" r:id="rId21"/>
    <p:sldId id="727" r:id="rId22"/>
    <p:sldId id="728" r:id="rId23"/>
    <p:sldId id="495" r:id="rId24"/>
    <p:sldId id="496" r:id="rId25"/>
    <p:sldId id="497" r:id="rId26"/>
    <p:sldId id="498" r:id="rId27"/>
    <p:sldId id="499" r:id="rId28"/>
    <p:sldId id="500" r:id="rId29"/>
    <p:sldId id="501" r:id="rId30"/>
    <p:sldId id="502" r:id="rId31"/>
    <p:sldId id="503" r:id="rId32"/>
    <p:sldId id="504" r:id="rId33"/>
    <p:sldId id="505" r:id="rId34"/>
    <p:sldId id="506" r:id="rId35"/>
    <p:sldId id="507" r:id="rId36"/>
    <p:sldId id="508" r:id="rId37"/>
    <p:sldId id="509" r:id="rId38"/>
    <p:sldId id="510" r:id="rId39"/>
    <p:sldId id="511" r:id="rId40"/>
    <p:sldId id="512" r:id="rId41"/>
    <p:sldId id="259" r:id="rId4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D22B5A0-0577-46DF-8C11-1455D3321D39}"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1AD00C3-47EB-4226-A8F0-6BBEA0A53F6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9162AFCC-C7E6-4046-AD96-BD0F8B1A35B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E2910BA7-E69A-4319-97DE-8D26AC8CC40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B8621660-92B9-4A76-A225-1E528B90DB3C}"/>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462076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3E28F6C8-CF6B-479A-892F-E4CBDC88CFF1}"/>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76CB5F70-97C1-4CD5-AFC5-56B012CAEAEC}"/>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8B88FFB2-F3A5-43AC-96BA-DF2B5E0BE86E}"/>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9BDC410E-8433-44D5-8DBA-8109ECD58387}"/>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8C0B9198-F0DE-4587-989D-835682025411}"/>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DB69B58E-D451-479F-85F3-CCBC19CEC376}"/>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FE9D9151-11E6-448F-B648-174859191D4A}"/>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E5A21562-1D0A-4D3D-8347-59B212F27537}"/>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07B6CD14-4F61-4F9D-9601-D485EB0DD142}"/>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E08FA4B2-A89B-49BF-9DEE-9494A9760620}"/>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E6645AAF-F5A2-43F2-8B14-1DD6B7F25FD9}"/>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1B69DBB4-8A9F-45FE-BECD-83E86AD77802}"/>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2C353654-88CE-4525-88E9-B413FCE5A25C}"/>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78696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E7148CC-A3B0-4645-BCC5-16DE1FBE9F1E}"/>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EA3AC006-9222-40B9-9143-5DB5D23A74AA}"/>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A4AD5A76-3660-4CC8-9689-5DE254862D36}"/>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AD831D2C-B6D9-41F8-B500-20A213139584}"/>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A535E04B-D2F5-41EC-B316-CEBDD9DF0741}"/>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42068E21-65C2-4150-BB77-0BC7C06BAC1C}"/>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EE82EB7E-01C2-42DD-8585-76DF50C625E5}"/>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87324C96-2B99-42DB-8507-744BB6CA5A11}"/>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5E693E71-718C-4A03-800E-40F316F1818E}"/>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E7244138-69C1-4F9C-8474-74EC13E864A8}"/>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06A76B4B-B266-460C-8B5B-F8DCC31CE7E6}"/>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AF3E8927-3BB1-4BBF-A52D-6C1C22CFD96D}"/>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EA163C03-2B1B-4522-8757-B99BBE26A603}"/>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FA24F18C-8C9D-4F77-A7D1-C3BB4E9FB8AC}"/>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4D1CC8C2-4F9F-41A9-8FB2-A2638B76E262}"/>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EE65023D-FB99-4324-94F8-BA1C329F4326}"/>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3604849D-8B61-456D-99BC-759297A0D523}"/>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1B1BB75F-D55F-4963-8EB8-8C3C16C2F4D9}"/>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CA30764F-ED7F-455C-8A88-961612EB15C9}"/>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0081E77C-10F5-4FDB-83A8-929EFF3BC3F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5E3BAA89-F4D4-4D92-AB6D-E8ADBE44872A}"/>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09C39131-B0BB-42AC-8B31-43B697F4A82E}"/>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7DF831CF-0BB1-4233-BDA5-D78A8ECF0063}"/>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37D9B6AC-18AB-467A-91C5-7F5F31741CC9}"/>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89EF8E78-7280-4FBB-92B7-AE178A8569C3}"/>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909A153C-FBF1-4118-93D5-23B2E5F82B81}"/>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92D52261-34BD-4CD1-A534-089622C18CAD}"/>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51002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79410274-A101-440C-B0C5-F576D8F0E12F}"/>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7E0C31FE-7240-4AA5-8957-7D947B70D818}"/>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55D30600-982D-4D46-A1CA-C14DDD4625D6}"/>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B2372C6C-D21B-4333-9764-6355CC14F1B3}"/>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D1DA66DD-9FC3-40AF-93A8-DE785D17762D}"/>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0955C9C4-AEAF-4E24-BCE4-5321AC92CE76}"/>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748E4CF0-5E46-48E7-A8B8-BB9CDA0B891E}"/>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D6FB2FF9-A200-4C74-A5C2-70C3A5587098}"/>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64FD18A9-0EA9-46AF-9773-73D3DFEC9756}"/>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AB5237E1-CAC4-42D3-88D2-7B9BE1749AA8}"/>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B507AC2C-F6E4-4089-9337-7EEECB29115C}"/>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C0965206-1506-44E6-95DC-14AF3BDC87DA}"/>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3E7E5A14-C8EE-4E31-B744-1240A488CC4F}"/>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AE3205C4-8784-4C05-9234-D46DF8F68CEC}"/>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45FE6564-9CED-4640-9E37-3D63B38FDE45}"/>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2B3C5359-2D0C-44C0-A603-DB13D433C0C9}"/>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5C5759E2-9188-42EF-A771-41C0882FE5C0}"/>
              </a:ext>
            </a:extLst>
          </p:cNvPr>
          <p:cNvSpPr>
            <a:spLocks noGrp="1"/>
          </p:cNvSpPr>
          <p:nvPr>
            <p:ph type="sldNum" sz="quarter" idx="10"/>
          </p:nvPr>
        </p:nvSpPr>
        <p:spPr>
          <a:xfrm>
            <a:off x="488950" y="6430963"/>
            <a:ext cx="373063" cy="365125"/>
          </a:xfrm>
        </p:spPr>
        <p:txBody>
          <a:bodyPr/>
          <a:lstStyle>
            <a:lvl1pPr>
              <a:defRPr/>
            </a:lvl1pPr>
          </a:lstStyle>
          <a:p>
            <a:pPr>
              <a:defRPr/>
            </a:pPr>
            <a:fld id="{4642C115-31AD-4097-94E8-4A0094988A8D}" type="slidenum">
              <a:rPr lang="zh-CN" altLang="en-US"/>
              <a:pPr>
                <a:defRPr/>
              </a:pPr>
              <a:t>‹#›</a:t>
            </a:fld>
            <a:endParaRPr lang="zh-CN" altLang="en-US"/>
          </a:p>
        </p:txBody>
      </p:sp>
    </p:spTree>
    <p:extLst>
      <p:ext uri="{BB962C8B-B14F-4D97-AF65-F5344CB8AC3E}">
        <p14:creationId xmlns:p14="http://schemas.microsoft.com/office/powerpoint/2010/main" val="2979370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A84844DA-0594-4328-A99A-0D1AB7577A52}"/>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033811D7-0ACE-40A3-9C4F-ACD979D82FEA}"/>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2D58A38A-81D5-48FF-B52D-ED23A2AE798F}"/>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83CC28B9-E639-4578-8731-6ED3738C06B1}"/>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F01D13E7-675C-44A7-8BF0-98BA29171A04}"/>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6CC60A51-364A-4CBF-896E-146E96A267CB}"/>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1263525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413D1FCA-179E-4978-9999-7CB96AA6ABA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9D24B9EC-76E4-4960-B907-4A5169C88B7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EDB6ECB1-3A3A-4023-9DF6-F01B781DFC82}"/>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66591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5B2F9DE4-6183-46B9-BA18-57BEFAE3058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55B77C00-5210-4A4D-8100-C47A4C2E730F}"/>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5BBEF1F2-3F72-402D-BCD4-1A81ED145700}"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EF40F207-B5CB-41EE-A763-BD066E6DA2F0}" type="slidenum">
              <a:rPr lang="zh-CN" altLang="en-US"/>
              <a:pPr>
                <a:defRPr/>
              </a:pPr>
              <a:t>‹#›</a:t>
            </a:fld>
            <a:endParaRPr lang="zh-CN" altLang="en-US"/>
          </a:p>
        </p:txBody>
      </p:sp>
      <p:pic>
        <p:nvPicPr>
          <p:cNvPr id="1031" name="图片 6">
            <a:extLst>
              <a:ext uri="{FF2B5EF4-FFF2-40B4-BE49-F238E27FC236}">
                <a16:creationId xmlns:a16="http://schemas.microsoft.com/office/drawing/2014/main" id="{A822601D-B2FB-4DC5-A7FA-AA8E63DA100A}"/>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5B7286E9-0065-475A-8432-5988A85F92F2}"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12.TIF" TargetMode="External"/><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2.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136.TIF"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7.TIF" TargetMode="External"/><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9.TIF" TargetMode="External"/><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10.TIF" TargetMode="External"/><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9996" y="2564904"/>
            <a:ext cx="11841703"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2</a:t>
            </a:r>
            <a:r>
              <a:rPr lang="zh-CN" altLang="zh-CN" sz="3600" b="1" kern="2200" dirty="0">
                <a:latin typeface="Times New Roman"/>
                <a:ea typeface="方正小标宋_GBK"/>
              </a:rPr>
              <a:t>　立在地球边上放号　红烛　</a:t>
            </a:r>
            <a:r>
              <a:rPr lang="en-US" altLang="zh-CN" sz="3600" b="1" kern="2200" baseline="30000" dirty="0">
                <a:latin typeface="Times New Roman"/>
                <a:ea typeface="方正小标宋_GBK"/>
              </a:rPr>
              <a:t>*</a:t>
            </a:r>
            <a:r>
              <a:rPr lang="zh-CN" altLang="zh-CN" sz="3600" b="1" kern="2200" dirty="0">
                <a:latin typeface="Times New Roman"/>
                <a:ea typeface="方正小标宋_GBK"/>
              </a:rPr>
              <a:t>峨日朵雪峰之侧　</a:t>
            </a:r>
            <a:r>
              <a:rPr lang="en-US" altLang="zh-CN" sz="3600" b="1" kern="2200" baseline="30000" dirty="0">
                <a:latin typeface="Times New Roman"/>
                <a:ea typeface="方正小标宋_GBK"/>
              </a:rPr>
              <a:t>*</a:t>
            </a:r>
            <a:r>
              <a:rPr lang="zh-CN" altLang="zh-CN" sz="3600" b="1" kern="2200" dirty="0">
                <a:latin typeface="Times New Roman"/>
                <a:ea typeface="方正小标宋_GBK"/>
              </a:rPr>
              <a:t>致云雀</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81152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057413"/>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　　</a:t>
            </a:r>
            <a:r>
              <a:rPr lang="zh-CN" altLang="zh-CN" sz="2400" b="1" kern="100" dirty="0">
                <a:latin typeface="Times New Roman"/>
                <a:ea typeface="黑体"/>
                <a:cs typeface="Times New Roman"/>
              </a:rPr>
              <a:t>新　诗</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自由体新诗是</a:t>
            </a:r>
            <a:r>
              <a:rPr lang="en-US" altLang="zh-CN" sz="2400" b="1" kern="100" dirty="0">
                <a:latin typeface="宋体"/>
                <a:cs typeface="Times New Roman"/>
              </a:rPr>
              <a:t>“</a:t>
            </a:r>
            <a:r>
              <a:rPr lang="zh-CN" altLang="zh-CN" sz="2400" b="1" kern="100" dirty="0">
                <a:latin typeface="Times New Roman"/>
                <a:cs typeface="Times New Roman"/>
              </a:rPr>
              <a:t>五四</a:t>
            </a:r>
            <a:r>
              <a:rPr lang="en-US" altLang="zh-CN" sz="2400" b="1" kern="100" dirty="0">
                <a:latin typeface="宋体"/>
                <a:cs typeface="Times New Roman"/>
              </a:rPr>
              <a:t>”</a:t>
            </a:r>
            <a:r>
              <a:rPr lang="zh-CN" altLang="zh-CN" sz="2400" b="1" kern="100" dirty="0">
                <a:latin typeface="Times New Roman"/>
                <a:cs typeface="Times New Roman"/>
              </a:rPr>
              <a:t>新文化运动的产物，形式上采用白话，打破了旧体诗的格律束缚，内容上主要是反映新生活，表现新思想。形式自由，意涵丰富，意象经营重于修辞运用，与古诗相比，虽都为感于物而作，都是心灵的映现，但其完全突破了古诗</a:t>
            </a:r>
            <a:r>
              <a:rPr lang="zh-CN" altLang="zh-CN" sz="2400" b="1" kern="100" dirty="0">
                <a:latin typeface="宋体"/>
                <a:cs typeface="Times New Roman"/>
              </a:rPr>
              <a:t>“</a:t>
            </a:r>
            <a:r>
              <a:rPr lang="zh-CN" altLang="zh-CN" sz="2400" b="1" kern="100" dirty="0">
                <a:latin typeface="Times New Roman"/>
                <a:cs typeface="Times New Roman"/>
              </a:rPr>
              <a:t>温柔敦厚，哀而不怨</a:t>
            </a:r>
            <a:r>
              <a:rPr lang="zh-CN" altLang="zh-CN" sz="2400" b="1" kern="100" dirty="0">
                <a:latin typeface="宋体"/>
                <a:cs typeface="Times New Roman"/>
              </a:rPr>
              <a:t>”</a:t>
            </a:r>
            <a:r>
              <a:rPr lang="zh-CN" altLang="zh-CN" sz="2400" b="1" kern="100" dirty="0">
                <a:latin typeface="Times New Roman"/>
                <a:cs typeface="Times New Roman"/>
              </a:rPr>
              <a:t>的特点，更加强调自由开放和直率陈述与进行</a:t>
            </a:r>
            <a:r>
              <a:rPr lang="zh-CN" altLang="zh-CN" sz="2400" b="1" kern="100" dirty="0">
                <a:latin typeface="宋体"/>
                <a:cs typeface="Times New Roman"/>
              </a:rPr>
              <a:t>“</a:t>
            </a:r>
            <a:r>
              <a:rPr lang="zh-CN" altLang="zh-CN" sz="2400" b="1" kern="100" dirty="0">
                <a:latin typeface="Times New Roman"/>
                <a:cs typeface="Times New Roman"/>
              </a:rPr>
              <a:t>可感与不可感之间</a:t>
            </a:r>
            <a:r>
              <a:rPr lang="zh-CN" altLang="zh-CN" sz="2400" b="1" kern="100" dirty="0">
                <a:latin typeface="宋体"/>
                <a:cs typeface="Times New Roman"/>
              </a:rPr>
              <a:t>”</a:t>
            </a:r>
            <a:r>
              <a:rPr lang="zh-CN" altLang="zh-CN" sz="2400" b="1" kern="100" dirty="0">
                <a:latin typeface="Times New Roman"/>
                <a:cs typeface="Times New Roman"/>
              </a:rPr>
              <a:t>的沟通。</a:t>
            </a:r>
            <a:endParaRPr lang="zh-CN" altLang="zh-CN" sz="1050" kern="100" dirty="0">
              <a:effectLst/>
              <a:latin typeface="宋体"/>
              <a:cs typeface="Courier New"/>
            </a:endParaRPr>
          </a:p>
        </p:txBody>
      </p:sp>
      <p:sp>
        <p:nvSpPr>
          <p:cNvPr id="4" name="矩形 3"/>
          <p:cNvSpPr>
            <a:spLocks noChangeArrowheads="1"/>
          </p:cNvSpPr>
          <p:nvPr/>
        </p:nvSpPr>
        <p:spPr bwMode="auto">
          <a:xfrm>
            <a:off x="7320136" y="980728"/>
            <a:ext cx="435846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新诗</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古诗</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古体诗</a:t>
            </a:r>
            <a:r>
              <a:rPr lang="en-US" altLang="zh-CN" sz="2400" b="1" kern="100" dirty="0">
                <a:solidFill>
                  <a:srgbClr val="3366FF"/>
                </a:solidFill>
                <a:latin typeface="宋体"/>
                <a:cs typeface="Times New Roman"/>
              </a:rPr>
              <a:t>”</a:t>
            </a:r>
            <a:r>
              <a:rPr lang="en-US" altLang="zh-CN" sz="2400" b="1" kern="100" dirty="0">
                <a:solidFill>
                  <a:srgbClr val="3366FF"/>
                </a:solidFill>
                <a:latin typeface="Times New Roman"/>
                <a:ea typeface="华文行楷"/>
              </a:rPr>
              <a:t>,</a:t>
            </a:r>
            <a:r>
              <a:rPr lang="zh-CN" altLang="zh-CN" sz="2400" b="1" kern="100" dirty="0">
                <a:solidFill>
                  <a:srgbClr val="3366FF"/>
                </a:solidFill>
                <a:latin typeface="Times New Roman"/>
                <a:ea typeface="华文行楷"/>
                <a:cs typeface="Times New Roman"/>
              </a:rPr>
              <a:t>几个概念有什么区别呢？</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396878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935463"/>
            <a:ext cx="1153197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诗歌</a:t>
            </a:r>
            <a:r>
              <a:rPr lang="en-US" altLang="zh-CN" sz="2400" b="1" kern="100" dirty="0">
                <a:latin typeface="宋体"/>
                <a:cs typeface="Times New Roman"/>
              </a:rPr>
              <a:t>“</a:t>
            </a:r>
            <a:r>
              <a:rPr lang="zh-CN" altLang="zh-CN" sz="2400" b="1" kern="100" dirty="0">
                <a:latin typeface="Times New Roman"/>
                <a:ea typeface="黑体"/>
                <a:cs typeface="Times New Roman"/>
              </a:rPr>
              <a:t>三美</a:t>
            </a:r>
            <a:r>
              <a:rPr lang="en-US"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闻一多发表被后人称为新格律诗理论奠基石的《诗的格律》一文，明确提出新诗应有音乐的美、绘画的美、建筑的美</a:t>
            </a:r>
            <a:r>
              <a:rPr lang="en-US" altLang="zh-CN" sz="2400" b="1" kern="100" dirty="0">
                <a:latin typeface="宋体"/>
                <a:cs typeface="Times New Roman"/>
              </a:rPr>
              <a:t>“</a:t>
            </a:r>
            <a:r>
              <a:rPr lang="zh-CN" altLang="zh-CN" sz="2400" b="1" kern="100" dirty="0">
                <a:latin typeface="Times New Roman"/>
                <a:cs typeface="Times New Roman"/>
              </a:rPr>
              <a:t>三美</a:t>
            </a:r>
            <a:r>
              <a:rPr lang="en-US" altLang="zh-CN" sz="2400" b="1" kern="100" dirty="0">
                <a:latin typeface="宋体"/>
                <a:cs typeface="Times New Roman"/>
              </a:rPr>
              <a:t>”</a:t>
            </a:r>
            <a:r>
              <a:rPr lang="zh-CN" altLang="zh-CN" sz="2400" b="1" kern="100" dirty="0">
                <a:latin typeface="Times New Roman"/>
                <a:cs typeface="Times New Roman"/>
              </a:rPr>
              <a:t>主张。它在一定程度上克服并纠正了五四运动以来白话新诗过于松散、随意等不足，对中国现代新诗的健康发展做出了特有的贡献。具体而言，</a:t>
            </a:r>
            <a:r>
              <a:rPr lang="en-US" altLang="zh-CN" sz="2400" b="1" kern="100" dirty="0">
                <a:latin typeface="宋体"/>
                <a:cs typeface="Times New Roman"/>
              </a:rPr>
              <a:t>“</a:t>
            </a:r>
            <a:r>
              <a:rPr lang="zh-CN" altLang="zh-CN" sz="2400" b="1" kern="100" dirty="0">
                <a:latin typeface="Times New Roman"/>
                <a:cs typeface="Times New Roman"/>
              </a:rPr>
              <a:t>音乐美</a:t>
            </a:r>
            <a:r>
              <a:rPr lang="en-US" altLang="zh-CN" sz="2400" b="1" kern="100" dirty="0">
                <a:latin typeface="宋体"/>
                <a:cs typeface="Times New Roman"/>
              </a:rPr>
              <a:t>”</a:t>
            </a:r>
            <a:r>
              <a:rPr lang="zh-CN" altLang="zh-CN" sz="2400" b="1" kern="100" dirty="0">
                <a:latin typeface="Times New Roman"/>
                <a:cs typeface="Times New Roman"/>
              </a:rPr>
              <a:t>强调</a:t>
            </a:r>
            <a:r>
              <a:rPr lang="en-US" altLang="zh-CN" sz="2400" b="1" kern="100" dirty="0">
                <a:latin typeface="宋体"/>
                <a:cs typeface="Times New Roman"/>
              </a:rPr>
              <a:t>“</a:t>
            </a:r>
            <a:r>
              <a:rPr lang="zh-CN" altLang="zh-CN" sz="2400" b="1" kern="100" dirty="0">
                <a:latin typeface="Times New Roman"/>
                <a:cs typeface="Times New Roman"/>
              </a:rPr>
              <a:t>有音尺、有平仄，有韵脚</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宋体"/>
                <a:cs typeface="Times New Roman"/>
              </a:rPr>
              <a:t>“</a:t>
            </a:r>
            <a:r>
              <a:rPr lang="zh-CN" altLang="zh-CN" sz="2400" b="1" kern="100" dirty="0">
                <a:latin typeface="Times New Roman"/>
                <a:cs typeface="Times New Roman"/>
              </a:rPr>
              <a:t>绘画美</a:t>
            </a:r>
            <a:r>
              <a:rPr lang="en-US" altLang="zh-CN" sz="2400" b="1" kern="100" dirty="0">
                <a:latin typeface="宋体"/>
                <a:cs typeface="Times New Roman"/>
              </a:rPr>
              <a:t>”</a:t>
            </a:r>
            <a:r>
              <a:rPr lang="zh-CN" altLang="zh-CN" sz="2400" b="1" kern="100" dirty="0">
                <a:latin typeface="Times New Roman"/>
                <a:cs typeface="Times New Roman"/>
              </a:rPr>
              <a:t>强调词藻的选择要秾丽、鲜明，有色彩感，每一句诗都可以形成一个独立存在的画面；</a:t>
            </a:r>
            <a:r>
              <a:rPr lang="zh-CN" altLang="zh-CN" sz="2400" b="1" kern="100" dirty="0">
                <a:latin typeface="宋体"/>
                <a:cs typeface="Times New Roman"/>
              </a:rPr>
              <a:t>“</a:t>
            </a:r>
            <a:r>
              <a:rPr lang="zh-CN" altLang="zh-CN" sz="2400" b="1" kern="100" dirty="0">
                <a:latin typeface="Times New Roman"/>
                <a:cs typeface="Times New Roman"/>
              </a:rPr>
              <a:t>建筑美</a:t>
            </a:r>
            <a:r>
              <a:rPr lang="zh-CN" altLang="zh-CN" sz="2400" b="1" kern="100" dirty="0">
                <a:latin typeface="宋体"/>
                <a:cs typeface="Times New Roman"/>
              </a:rPr>
              <a:t>”</a:t>
            </a:r>
            <a:r>
              <a:rPr lang="zh-CN" altLang="zh-CN" sz="2400" b="1" kern="100" dirty="0">
                <a:latin typeface="Times New Roman"/>
                <a:cs typeface="Times New Roman"/>
              </a:rPr>
              <a:t>强调</a:t>
            </a:r>
            <a:r>
              <a:rPr lang="zh-CN" altLang="zh-CN" sz="2400" b="1" kern="100" dirty="0">
                <a:latin typeface="宋体"/>
                <a:cs typeface="Times New Roman"/>
              </a:rPr>
              <a:t>“</a:t>
            </a:r>
            <a:r>
              <a:rPr lang="zh-CN" altLang="zh-CN" sz="2400" b="1" kern="100" dirty="0">
                <a:latin typeface="Times New Roman"/>
                <a:cs typeface="Times New Roman"/>
              </a:rPr>
              <a:t>有节的匀称，有句的均齐</a:t>
            </a:r>
            <a:r>
              <a:rPr lang="zh-CN" altLang="zh-CN" sz="2400" b="1" kern="100" dirty="0">
                <a:latin typeface="宋体"/>
                <a:cs typeface="Times New Roman"/>
              </a:rPr>
              <a:t>”</a:t>
            </a:r>
            <a:r>
              <a:rPr lang="zh-CN" altLang="zh-CN" sz="2400" b="1" kern="100" dirty="0">
                <a:latin typeface="Times New Roman"/>
                <a:cs typeface="Times New Roman"/>
              </a:rPr>
              <a:t>。其主要目的是在诗的内容和诗的格式上都拥有美。</a:t>
            </a:r>
            <a:endParaRPr lang="zh-CN" altLang="zh-CN" sz="1050" kern="100" dirty="0">
              <a:effectLst/>
              <a:latin typeface="宋体"/>
              <a:cs typeface="Courier New"/>
            </a:endParaRPr>
          </a:p>
        </p:txBody>
      </p:sp>
    </p:spTree>
    <p:extLst>
      <p:ext uri="{BB962C8B-B14F-4D97-AF65-F5344CB8AC3E}">
        <p14:creationId xmlns:p14="http://schemas.microsoft.com/office/powerpoint/2010/main" val="3432200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35360" y="1196752"/>
            <a:ext cx="8034812"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四、拓知识</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云　雀</a:t>
            </a:r>
            <a:endParaRPr lang="zh-CN" altLang="zh-CN" sz="1050" kern="100" dirty="0">
              <a:latin typeface="宋体"/>
              <a:cs typeface="Courier New"/>
            </a:endParaRPr>
          </a:p>
          <a:p>
            <a:pPr indent="612140">
              <a:lnSpc>
                <a:spcPct val="150000"/>
              </a:lnSpc>
              <a:tabLst>
                <a:tab pos="1350645" algn="l"/>
                <a:tab pos="3870960" algn="l"/>
              </a:tabLst>
            </a:pPr>
            <a:r>
              <a:rPr lang="zh-CN" altLang="zh-CN" sz="2400" b="1" kern="100" dirty="0">
                <a:latin typeface="Times New Roman"/>
                <a:cs typeface="Times New Roman"/>
              </a:rPr>
              <a:t>云雀是一类鸣禽，有灰褐色杂斑。栖于草地、干旱平原、泥淖及沼泽。以活泼悦耳的鸣声著称，有高昂悦耳的声音。高空振翅飞行时鸣唱，接着作极壮观的俯冲而回到地面。云雀是丹麦、法国的国鸟。</a:t>
            </a:r>
            <a:endParaRPr lang="zh-CN" altLang="zh-CN" sz="1050" kern="100" dirty="0">
              <a:effectLst/>
              <a:latin typeface="宋体"/>
              <a:cs typeface="Courier New"/>
            </a:endParaRPr>
          </a:p>
        </p:txBody>
      </p:sp>
      <p:pic>
        <p:nvPicPr>
          <p:cNvPr id="5122" name="Picture 2" descr="D:\梁贺\2019\课件\2019（秋）语文　选修　上册（新教材新标准）\A12.TIF"/>
          <p:cNvPicPr>
            <a:picLocks noChangeAspect="1" noChangeArrowheads="1"/>
          </p:cNvPicPr>
          <p:nvPr/>
        </p:nvPicPr>
        <p:blipFill>
          <a:blip r:embed="rId2" r:link="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68920" y="1845708"/>
            <a:ext cx="3043704" cy="266324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83749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4268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五、理基础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567604" y="2279909"/>
            <a:ext cx="50847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jiè</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85323441"/>
              </p:ext>
            </p:extLst>
          </p:nvPr>
        </p:nvGraphicFramePr>
        <p:xfrm>
          <a:off x="549275" y="2341567"/>
          <a:ext cx="8059738" cy="2887663"/>
        </p:xfrm>
        <a:graphic>
          <a:graphicData uri="http://schemas.openxmlformats.org/presentationml/2006/ole">
            <mc:AlternateContent xmlns:mc="http://schemas.openxmlformats.org/markup-compatibility/2006">
              <mc:Choice xmlns:v="urn:schemas-microsoft-com:vml" Requires="v">
                <p:oleObj spid="_x0000_s62466" name="文档" r:id="rId3" imgW="8402083" imgH="3018090" progId="Word.Document.12">
                  <p:embed/>
                </p:oleObj>
              </mc:Choice>
              <mc:Fallback>
                <p:oleObj name="文档" r:id="rId3" imgW="8402083" imgH="3018090" progId="Word.Document.12">
                  <p:embed/>
                  <p:pic>
                    <p:nvPicPr>
                      <p:cNvPr id="2" name="对象 1"/>
                      <p:cNvPicPr/>
                      <p:nvPr/>
                    </p:nvPicPr>
                    <p:blipFill>
                      <a:blip r:embed="rId4"/>
                      <a:stretch>
                        <a:fillRect/>
                      </a:stretch>
                    </p:blipFill>
                    <p:spPr>
                      <a:xfrm>
                        <a:off x="549275" y="2341567"/>
                        <a:ext cx="8059738" cy="2887663"/>
                      </a:xfrm>
                      <a:prstGeom prst="rect">
                        <a:avLst/>
                      </a:prstGeom>
                    </p:spPr>
                  </p:pic>
                </p:oleObj>
              </mc:Fallback>
            </mc:AlternateContent>
          </a:graphicData>
        </a:graphic>
      </p:graphicFrame>
      <p:sp>
        <p:nvSpPr>
          <p:cNvPr id="6" name="矩形 5"/>
          <p:cNvSpPr/>
          <p:nvPr/>
        </p:nvSpPr>
        <p:spPr>
          <a:xfrm>
            <a:off x="5401797" y="2293137"/>
            <a:ext cx="80021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zháo</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1455158" y="2859710"/>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mǎo</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5622191" y="2859710"/>
            <a:ext cx="35458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lì</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1546782" y="3411923"/>
            <a:ext cx="55976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xiē</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5555931" y="3411923"/>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xià</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522826" y="3978496"/>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bìn</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91443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9415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6" name="矩形 5"/>
          <p:cNvSpPr/>
          <p:nvPr/>
        </p:nvSpPr>
        <p:spPr>
          <a:xfrm>
            <a:off x="1595425" y="2140984"/>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là</a:t>
            </a:r>
            <a:endParaRPr lang="zh-CN" altLang="en-US" sz="2400" b="1" dirty="0">
              <a:solidFill>
                <a:srgbClr val="FF0000"/>
              </a:solidFill>
              <a:latin typeface="Times New Roman" pitchFamily="18" charset="0"/>
              <a:cs typeface="Times New Roman" pitchFamily="18" charset="0"/>
            </a:endParaRPr>
          </a:p>
        </p:txBody>
      </p:sp>
      <p:sp>
        <p:nvSpPr>
          <p:cNvPr id="5" name="矩形 4"/>
          <p:cNvSpPr/>
          <p:nvPr/>
        </p:nvSpPr>
        <p:spPr>
          <a:xfrm>
            <a:off x="2459076" y="2146732"/>
            <a:ext cx="803425" cy="461665"/>
          </a:xfrm>
          <a:prstGeom prst="rect">
            <a:avLst/>
          </a:prstGeom>
        </p:spPr>
        <p:txBody>
          <a:bodyPr wrap="none">
            <a:spAutoFit/>
          </a:bodyPr>
          <a:lstStyle/>
          <a:p>
            <a:r>
              <a:rPr lang="zh-CN" altLang="en-US" sz="2400" b="1">
                <a:solidFill>
                  <a:srgbClr val="FF0000"/>
                </a:solidFill>
              </a:rPr>
              <a:t>蜡烛</a:t>
            </a:r>
            <a:endParaRPr lang="zh-CN" altLang="en-US" sz="2400" b="1" dirty="0">
              <a:solidFill>
                <a:srgbClr val="FF0000"/>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86513048"/>
              </p:ext>
            </p:extLst>
          </p:nvPr>
        </p:nvGraphicFramePr>
        <p:xfrm>
          <a:off x="509588" y="2235838"/>
          <a:ext cx="10267950" cy="2273300"/>
        </p:xfrm>
        <a:graphic>
          <a:graphicData uri="http://schemas.openxmlformats.org/presentationml/2006/ole">
            <mc:AlternateContent xmlns:mc="http://schemas.openxmlformats.org/markup-compatibility/2006">
              <mc:Choice xmlns:v="urn:schemas-microsoft-com:vml" Requires="v">
                <p:oleObj spid="_x0000_s63490" name="文档" r:id="rId3" imgW="10562402" imgH="2334043" progId="Word.Document.12">
                  <p:embed/>
                </p:oleObj>
              </mc:Choice>
              <mc:Fallback>
                <p:oleObj name="文档" r:id="rId3" imgW="10562402" imgH="2334043" progId="Word.Document.12">
                  <p:embed/>
                  <p:pic>
                    <p:nvPicPr>
                      <p:cNvPr id="2" name="对象 1"/>
                      <p:cNvPicPr/>
                      <p:nvPr/>
                    </p:nvPicPr>
                    <p:blipFill>
                      <a:blip r:embed="rId4"/>
                      <a:stretch>
                        <a:fillRect/>
                      </a:stretch>
                    </p:blipFill>
                    <p:spPr>
                      <a:xfrm>
                        <a:off x="509588" y="2235838"/>
                        <a:ext cx="10267950" cy="2273300"/>
                      </a:xfrm>
                      <a:prstGeom prst="rect">
                        <a:avLst/>
                      </a:prstGeom>
                    </p:spPr>
                  </p:pic>
                </p:oleObj>
              </mc:Fallback>
            </mc:AlternateContent>
          </a:graphicData>
        </a:graphic>
      </p:graphicFrame>
      <p:sp>
        <p:nvSpPr>
          <p:cNvPr id="7" name="矩形 6"/>
          <p:cNvSpPr/>
          <p:nvPr/>
        </p:nvSpPr>
        <p:spPr>
          <a:xfrm>
            <a:off x="1582173" y="2588289"/>
            <a:ext cx="42351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là</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2445824" y="2580785"/>
            <a:ext cx="803425" cy="461665"/>
          </a:xfrm>
          <a:prstGeom prst="rect">
            <a:avLst/>
          </a:prstGeom>
        </p:spPr>
        <p:txBody>
          <a:bodyPr wrap="none">
            <a:spAutoFit/>
          </a:bodyPr>
          <a:lstStyle/>
          <a:p>
            <a:r>
              <a:rPr lang="zh-CN" altLang="en-US" sz="2400" b="1" dirty="0">
                <a:solidFill>
                  <a:srgbClr val="FF0000"/>
                </a:solidFill>
              </a:rPr>
              <a:t>腊月</a:t>
            </a:r>
          </a:p>
        </p:txBody>
      </p:sp>
      <p:sp>
        <p:nvSpPr>
          <p:cNvPr id="9" name="矩形 8"/>
          <p:cNvSpPr/>
          <p:nvPr/>
        </p:nvSpPr>
        <p:spPr>
          <a:xfrm>
            <a:off x="5442802" y="2155587"/>
            <a:ext cx="50847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jiè</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6306453" y="2161335"/>
            <a:ext cx="803425" cy="461665"/>
          </a:xfrm>
          <a:prstGeom prst="rect">
            <a:avLst/>
          </a:prstGeom>
        </p:spPr>
        <p:txBody>
          <a:bodyPr wrap="none">
            <a:spAutoFit/>
          </a:bodyPr>
          <a:lstStyle/>
          <a:p>
            <a:r>
              <a:rPr lang="zh-CN" altLang="en-US" sz="2400" b="1" dirty="0">
                <a:solidFill>
                  <a:srgbClr val="FF0000"/>
                </a:solidFill>
              </a:rPr>
              <a:t>慰藉</a:t>
            </a:r>
          </a:p>
        </p:txBody>
      </p:sp>
      <p:sp>
        <p:nvSpPr>
          <p:cNvPr id="11" name="矩形 10"/>
          <p:cNvSpPr/>
          <p:nvPr/>
        </p:nvSpPr>
        <p:spPr>
          <a:xfrm>
            <a:off x="5481924" y="2588289"/>
            <a:ext cx="372218"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jí</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6276023" y="2594037"/>
            <a:ext cx="803425" cy="461665"/>
          </a:xfrm>
          <a:prstGeom prst="rect">
            <a:avLst/>
          </a:prstGeom>
        </p:spPr>
        <p:txBody>
          <a:bodyPr wrap="none">
            <a:spAutoFit/>
          </a:bodyPr>
          <a:lstStyle/>
          <a:p>
            <a:r>
              <a:rPr lang="zh-CN" altLang="en-US" sz="2400" b="1" dirty="0">
                <a:solidFill>
                  <a:srgbClr val="FF0000"/>
                </a:solidFill>
              </a:rPr>
              <a:t>书籍</a:t>
            </a:r>
          </a:p>
        </p:txBody>
      </p:sp>
      <p:sp>
        <p:nvSpPr>
          <p:cNvPr id="13" name="矩形 12"/>
          <p:cNvSpPr/>
          <p:nvPr/>
        </p:nvSpPr>
        <p:spPr>
          <a:xfrm>
            <a:off x="1600887" y="3154862"/>
            <a:ext cx="35458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lì</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2459076" y="3160610"/>
            <a:ext cx="803425" cy="461665"/>
          </a:xfrm>
          <a:prstGeom prst="rect">
            <a:avLst/>
          </a:prstGeom>
        </p:spPr>
        <p:txBody>
          <a:bodyPr wrap="none">
            <a:spAutoFit/>
          </a:bodyPr>
          <a:lstStyle/>
          <a:p>
            <a:r>
              <a:rPr lang="zh-CN" altLang="en-US" sz="2400" b="1" dirty="0">
                <a:solidFill>
                  <a:srgbClr val="FF0000"/>
                </a:solidFill>
              </a:rPr>
              <a:t>石砾</a:t>
            </a:r>
          </a:p>
        </p:txBody>
      </p:sp>
      <p:sp>
        <p:nvSpPr>
          <p:cNvPr id="15" name="矩形 14"/>
          <p:cNvSpPr/>
          <p:nvPr/>
        </p:nvSpPr>
        <p:spPr>
          <a:xfrm>
            <a:off x="1388898" y="3595771"/>
            <a:ext cx="80182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shuò</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2451963" y="3601519"/>
            <a:ext cx="803425" cy="461665"/>
          </a:xfrm>
          <a:prstGeom prst="rect">
            <a:avLst/>
          </a:prstGeom>
        </p:spPr>
        <p:txBody>
          <a:bodyPr wrap="none">
            <a:spAutoFit/>
          </a:bodyPr>
          <a:lstStyle/>
          <a:p>
            <a:r>
              <a:rPr lang="zh-CN" altLang="en-US" sz="2400" b="1" dirty="0">
                <a:solidFill>
                  <a:srgbClr val="FF0000"/>
                </a:solidFill>
              </a:rPr>
              <a:t>闪烁</a:t>
            </a:r>
          </a:p>
        </p:txBody>
      </p:sp>
      <p:sp>
        <p:nvSpPr>
          <p:cNvPr id="17" name="矩形 16"/>
          <p:cNvSpPr/>
          <p:nvPr/>
        </p:nvSpPr>
        <p:spPr>
          <a:xfrm>
            <a:off x="5289283" y="3168114"/>
            <a:ext cx="57740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chì</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6192690" y="3173862"/>
            <a:ext cx="803425" cy="461665"/>
          </a:xfrm>
          <a:prstGeom prst="rect">
            <a:avLst/>
          </a:prstGeom>
        </p:spPr>
        <p:txBody>
          <a:bodyPr wrap="none">
            <a:spAutoFit/>
          </a:bodyPr>
          <a:lstStyle/>
          <a:p>
            <a:r>
              <a:rPr lang="zh-CN" altLang="en-US" sz="2400" b="1">
                <a:solidFill>
                  <a:srgbClr val="FF0000"/>
                </a:solidFill>
              </a:rPr>
              <a:t>炽热</a:t>
            </a:r>
            <a:endParaRPr lang="zh-CN" altLang="en-US" sz="2400" b="1" dirty="0">
              <a:solidFill>
                <a:srgbClr val="FF0000"/>
              </a:solidFill>
            </a:endParaRPr>
          </a:p>
        </p:txBody>
      </p:sp>
      <p:sp>
        <p:nvSpPr>
          <p:cNvPr id="19" name="矩形 18"/>
          <p:cNvSpPr/>
          <p:nvPr/>
        </p:nvSpPr>
        <p:spPr>
          <a:xfrm>
            <a:off x="5269892" y="3609023"/>
            <a:ext cx="57740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zhì</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6186551" y="3601519"/>
            <a:ext cx="803425" cy="461665"/>
          </a:xfrm>
          <a:prstGeom prst="rect">
            <a:avLst/>
          </a:prstGeom>
        </p:spPr>
        <p:txBody>
          <a:bodyPr wrap="none">
            <a:spAutoFit/>
          </a:bodyPr>
          <a:lstStyle/>
          <a:p>
            <a:r>
              <a:rPr lang="zh-CN" altLang="en-US" sz="2400" b="1">
                <a:solidFill>
                  <a:srgbClr val="FF0000"/>
                </a:solidFill>
              </a:rPr>
              <a:t>旗帜</a:t>
            </a:r>
            <a:endParaRPr lang="zh-CN" altLang="en-US" sz="2400" b="1" dirty="0">
              <a:solidFill>
                <a:srgbClr val="FF0000"/>
              </a:solidFill>
            </a:endParaRPr>
          </a:p>
        </p:txBody>
      </p:sp>
    </p:spTree>
    <p:extLst>
      <p:ext uri="{BB962C8B-B14F-4D97-AF65-F5344CB8AC3E}">
        <p14:creationId xmlns:p14="http://schemas.microsoft.com/office/powerpoint/2010/main" val="1558217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00033" y="44261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259740" y="896540"/>
            <a:ext cx="11763767"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慰藉</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抚慰</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慰藉</a:t>
            </a:r>
            <a:r>
              <a:rPr lang="en-US" altLang="zh-CN" sz="2400" b="1" kern="100" dirty="0">
                <a:latin typeface="宋体"/>
                <a:cs typeface="Times New Roman"/>
              </a:rPr>
              <a:t>”</a:t>
            </a:r>
            <a:r>
              <a:rPr lang="zh-CN" altLang="zh-CN" sz="2400" b="1" kern="100" dirty="0">
                <a:latin typeface="Times New Roman"/>
                <a:cs typeface="Times New Roman"/>
              </a:rPr>
              <a:t>是自我心理的情感填补，</a:t>
            </a:r>
            <a:r>
              <a:rPr lang="en-US" altLang="zh-CN" sz="2400" b="1" kern="100" dirty="0">
                <a:latin typeface="宋体"/>
                <a:cs typeface="Times New Roman"/>
              </a:rPr>
              <a:t>“</a:t>
            </a:r>
            <a:r>
              <a:rPr lang="zh-CN" altLang="zh-CN" sz="2400" b="1" kern="100" dirty="0">
                <a:latin typeface="Times New Roman"/>
                <a:cs typeface="Times New Roman"/>
              </a:rPr>
              <a:t>抚慰</a:t>
            </a:r>
            <a:r>
              <a:rPr lang="en-US" altLang="zh-CN" sz="2400" b="1" kern="100" dirty="0">
                <a:latin typeface="宋体"/>
                <a:cs typeface="Times New Roman"/>
              </a:rPr>
              <a:t>”</a:t>
            </a:r>
            <a:r>
              <a:rPr lang="zh-CN" altLang="zh-CN" sz="2400" b="1" kern="100" dirty="0">
                <a:latin typeface="Times New Roman"/>
                <a:cs typeface="Times New Roman"/>
              </a:rPr>
              <a:t>是帮助别人反省或振作。</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在艰难的情形下，在</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灾民的同时，也要稳定当前的社会秩序。</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爱心像一首飘荡在夜空的歌谣，使孤苦无依的人获得心灵的</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摈弃</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摈除</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摈弃</a:t>
            </a:r>
            <a:r>
              <a:rPr lang="en-US" altLang="zh-CN" sz="2400" b="1" kern="100" dirty="0">
                <a:latin typeface="宋体"/>
                <a:cs typeface="Times New Roman"/>
              </a:rPr>
              <a:t>”</a:t>
            </a:r>
            <a:r>
              <a:rPr lang="zh-CN" altLang="zh-CN" sz="2400" b="1" kern="100" dirty="0">
                <a:latin typeface="Times New Roman"/>
                <a:cs typeface="Times New Roman"/>
              </a:rPr>
              <a:t>指抛弃，所支配的对象多是私心、杂念、想法和心思等抽象的心理感受。</a:t>
            </a:r>
            <a:r>
              <a:rPr lang="en-US" altLang="zh-CN" sz="2400" b="1" kern="100" dirty="0">
                <a:latin typeface="宋体"/>
                <a:cs typeface="Times New Roman"/>
              </a:rPr>
              <a:t>“</a:t>
            </a:r>
            <a:r>
              <a:rPr lang="zh-CN" altLang="zh-CN" sz="2400" b="1" kern="100" dirty="0">
                <a:latin typeface="Times New Roman"/>
                <a:cs typeface="Times New Roman"/>
              </a:rPr>
              <a:t>摈除</a:t>
            </a:r>
            <a:r>
              <a:rPr lang="en-US" altLang="zh-CN" sz="2400" b="1" kern="100" dirty="0">
                <a:latin typeface="宋体"/>
                <a:cs typeface="Times New Roman"/>
              </a:rPr>
              <a:t>”</a:t>
            </a:r>
            <a:r>
              <a:rPr lang="zh-CN" altLang="zh-CN" sz="2400" b="1" kern="100" dirty="0">
                <a:latin typeface="Times New Roman"/>
                <a:cs typeface="Times New Roman"/>
              </a:rPr>
              <a:t>除了有</a:t>
            </a:r>
            <a:r>
              <a:rPr lang="en-US" altLang="zh-CN" sz="2400" b="1" kern="100" dirty="0">
                <a:latin typeface="宋体"/>
                <a:cs typeface="Times New Roman"/>
              </a:rPr>
              <a:t>“</a:t>
            </a:r>
            <a:r>
              <a:rPr lang="zh-CN" altLang="zh-CN" sz="2400" b="1" kern="100" dirty="0">
                <a:latin typeface="Times New Roman"/>
                <a:cs typeface="Times New Roman"/>
              </a:rPr>
              <a:t>抛弃</a:t>
            </a:r>
            <a:r>
              <a:rPr lang="en-US" altLang="zh-CN" sz="2400" b="1" kern="100" dirty="0">
                <a:latin typeface="宋体"/>
                <a:cs typeface="Times New Roman"/>
              </a:rPr>
              <a:t>”</a:t>
            </a:r>
            <a:r>
              <a:rPr lang="zh-CN" altLang="zh-CN" sz="2400" b="1" kern="100" dirty="0">
                <a:latin typeface="Times New Roman"/>
                <a:cs typeface="Times New Roman"/>
              </a:rPr>
              <a:t>之意外，还有</a:t>
            </a:r>
            <a:r>
              <a:rPr lang="en-US" altLang="zh-CN" sz="2400" b="1" kern="100" dirty="0">
                <a:latin typeface="宋体"/>
                <a:cs typeface="Times New Roman"/>
              </a:rPr>
              <a:t>“</a:t>
            </a:r>
            <a:r>
              <a:rPr lang="zh-CN" altLang="zh-CN" sz="2400" b="1" kern="100" dirty="0">
                <a:latin typeface="Times New Roman"/>
                <a:cs typeface="Times New Roman"/>
              </a:rPr>
              <a:t>排除</a:t>
            </a:r>
            <a:r>
              <a:rPr lang="en-US" altLang="zh-CN" sz="2400" b="1" kern="100" dirty="0">
                <a:latin typeface="宋体"/>
                <a:cs typeface="Times New Roman"/>
              </a:rPr>
              <a:t>”</a:t>
            </a:r>
            <a:r>
              <a:rPr lang="zh-CN" altLang="zh-CN" sz="2400" b="1" kern="100" dirty="0">
                <a:latin typeface="Times New Roman"/>
                <a:cs typeface="Times New Roman"/>
              </a:rPr>
              <a:t>的意思；所支配的对象多是行为、习惯、规矩、制度和嗜好等具体或抽象的事物。</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春节将近，提倡移风易俗、</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陈规陋习，是社会精神文明建设的重要内容。</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做好新时代基层好干部，首先要</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旧思想、旧观念，走在群众的前面。</a:t>
            </a:r>
            <a:endParaRPr lang="zh-CN" altLang="zh-CN" sz="1050" kern="100" dirty="0">
              <a:effectLst/>
              <a:latin typeface="宋体"/>
              <a:cs typeface="Courier New"/>
            </a:endParaRPr>
          </a:p>
        </p:txBody>
      </p:sp>
      <p:sp>
        <p:nvSpPr>
          <p:cNvPr id="5" name="矩形 4"/>
          <p:cNvSpPr/>
          <p:nvPr/>
        </p:nvSpPr>
        <p:spPr>
          <a:xfrm>
            <a:off x="4309022" y="2106976"/>
            <a:ext cx="803425" cy="461665"/>
          </a:xfrm>
          <a:prstGeom prst="rect">
            <a:avLst/>
          </a:prstGeom>
        </p:spPr>
        <p:txBody>
          <a:bodyPr wrap="none">
            <a:spAutoFit/>
          </a:bodyPr>
          <a:lstStyle/>
          <a:p>
            <a:r>
              <a:rPr lang="zh-CN" altLang="en-US" sz="2400" b="1" dirty="0">
                <a:solidFill>
                  <a:srgbClr val="FF0000"/>
                </a:solidFill>
              </a:rPr>
              <a:t>抚慰</a:t>
            </a:r>
          </a:p>
        </p:txBody>
      </p:sp>
      <p:sp>
        <p:nvSpPr>
          <p:cNvPr id="6" name="矩形 5"/>
          <p:cNvSpPr/>
          <p:nvPr/>
        </p:nvSpPr>
        <p:spPr>
          <a:xfrm>
            <a:off x="8713012" y="2647045"/>
            <a:ext cx="803425" cy="461665"/>
          </a:xfrm>
          <a:prstGeom prst="rect">
            <a:avLst/>
          </a:prstGeom>
        </p:spPr>
        <p:txBody>
          <a:bodyPr wrap="none">
            <a:spAutoFit/>
          </a:bodyPr>
          <a:lstStyle/>
          <a:p>
            <a:r>
              <a:rPr lang="zh-CN" altLang="en-US" sz="2400" b="1" dirty="0">
                <a:solidFill>
                  <a:srgbClr val="FF0000"/>
                </a:solidFill>
              </a:rPr>
              <a:t>慰藉</a:t>
            </a:r>
          </a:p>
        </p:txBody>
      </p:sp>
      <p:sp>
        <p:nvSpPr>
          <p:cNvPr id="7" name="矩形 6"/>
          <p:cNvSpPr/>
          <p:nvPr/>
        </p:nvSpPr>
        <p:spPr>
          <a:xfrm>
            <a:off x="5319079" y="5382749"/>
            <a:ext cx="803425" cy="461665"/>
          </a:xfrm>
          <a:prstGeom prst="rect">
            <a:avLst/>
          </a:prstGeom>
        </p:spPr>
        <p:txBody>
          <a:bodyPr wrap="none">
            <a:spAutoFit/>
          </a:bodyPr>
          <a:lstStyle/>
          <a:p>
            <a:r>
              <a:rPr lang="zh-CN" altLang="en-US" sz="2400" b="1">
                <a:solidFill>
                  <a:srgbClr val="FF0000"/>
                </a:solidFill>
              </a:rPr>
              <a:t>摈除</a:t>
            </a:r>
            <a:endParaRPr lang="zh-CN" altLang="en-US" sz="2400" b="1" dirty="0">
              <a:solidFill>
                <a:srgbClr val="FF0000"/>
              </a:solidFill>
            </a:endParaRPr>
          </a:p>
        </p:txBody>
      </p:sp>
      <p:sp>
        <p:nvSpPr>
          <p:cNvPr id="8" name="矩形 7"/>
          <p:cNvSpPr/>
          <p:nvPr/>
        </p:nvSpPr>
        <p:spPr>
          <a:xfrm>
            <a:off x="5042366" y="5949322"/>
            <a:ext cx="803425" cy="461665"/>
          </a:xfrm>
          <a:prstGeom prst="rect">
            <a:avLst/>
          </a:prstGeom>
        </p:spPr>
        <p:txBody>
          <a:bodyPr wrap="none">
            <a:spAutoFit/>
          </a:bodyPr>
          <a:lstStyle/>
          <a:p>
            <a:r>
              <a:rPr lang="zh-CN" altLang="en-US" sz="2400" b="1" dirty="0">
                <a:solidFill>
                  <a:srgbClr val="FF0000"/>
                </a:solidFill>
              </a:rPr>
              <a:t>摈弃</a:t>
            </a:r>
          </a:p>
        </p:txBody>
      </p:sp>
    </p:spTree>
    <p:extLst>
      <p:ext uri="{BB962C8B-B14F-4D97-AF65-F5344CB8AC3E}">
        <p14:creationId xmlns:p14="http://schemas.microsoft.com/office/powerpoint/2010/main" val="203599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68724"/>
            <a:ext cx="11304749"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(3)</a:t>
            </a:r>
            <a:r>
              <a:rPr lang="zh-CN" altLang="zh-CN" sz="2400" b="1" kern="100" dirty="0">
                <a:latin typeface="Times New Roman"/>
                <a:ea typeface="黑体"/>
                <a:cs typeface="Times New Roman"/>
              </a:rPr>
              <a:t>以至</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以致</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以至</a:t>
            </a:r>
            <a:r>
              <a:rPr lang="en-US" altLang="zh-CN" sz="2400" b="1" kern="100" dirty="0">
                <a:latin typeface="宋体"/>
                <a:cs typeface="Times New Roman"/>
              </a:rPr>
              <a:t>”</a:t>
            </a:r>
            <a:r>
              <a:rPr lang="zh-CN" altLang="zh-CN" sz="2400" b="1" kern="100" dirty="0">
                <a:latin typeface="Times New Roman"/>
                <a:cs typeface="Times New Roman"/>
              </a:rPr>
              <a:t>有</a:t>
            </a:r>
            <a:r>
              <a:rPr lang="en-US" altLang="zh-CN" sz="2400" b="1" kern="100" dirty="0">
                <a:latin typeface="宋体"/>
                <a:cs typeface="Times New Roman"/>
              </a:rPr>
              <a:t>“</a:t>
            </a:r>
            <a:r>
              <a:rPr lang="zh-CN" altLang="zh-CN" sz="2400" b="1" kern="100" dirty="0">
                <a:latin typeface="Times New Roman"/>
                <a:cs typeface="Times New Roman"/>
              </a:rPr>
              <a:t>甚至</a:t>
            </a:r>
            <a:r>
              <a:rPr lang="en-US" altLang="zh-CN" sz="2400" b="1" kern="100" dirty="0">
                <a:latin typeface="宋体"/>
                <a:cs typeface="Times New Roman"/>
              </a:rPr>
              <a:t>”</a:t>
            </a:r>
            <a:r>
              <a:rPr lang="zh-CN" altLang="zh-CN" sz="2400" b="1" kern="100" dirty="0">
                <a:latin typeface="Times New Roman"/>
                <a:cs typeface="Times New Roman"/>
              </a:rPr>
              <a:t>的意思，表示由于前一分句的情况而产生某种结果。</a:t>
            </a:r>
            <a:r>
              <a:rPr lang="en-US" altLang="zh-CN" sz="2400" b="1" kern="100" dirty="0">
                <a:latin typeface="宋体"/>
                <a:cs typeface="Times New Roman"/>
              </a:rPr>
              <a:t>“</a:t>
            </a:r>
            <a:r>
              <a:rPr lang="zh-CN" altLang="zh-CN" sz="2400" b="1" kern="100" dirty="0">
                <a:latin typeface="Times New Roman"/>
                <a:cs typeface="Times New Roman"/>
              </a:rPr>
              <a:t>以致</a:t>
            </a:r>
            <a:r>
              <a:rPr lang="en-US" altLang="zh-CN" sz="2400" b="1" kern="100" dirty="0">
                <a:latin typeface="宋体"/>
                <a:cs typeface="Times New Roman"/>
              </a:rPr>
              <a:t>”</a:t>
            </a:r>
            <a:r>
              <a:rPr lang="zh-CN" altLang="zh-CN" sz="2400" b="1" kern="100" dirty="0">
                <a:latin typeface="Times New Roman"/>
                <a:cs typeface="Times New Roman"/>
              </a:rPr>
              <a:t>有</a:t>
            </a:r>
            <a:r>
              <a:rPr lang="en-US" altLang="zh-CN" sz="2400" b="1" kern="100" dirty="0">
                <a:latin typeface="宋体"/>
                <a:cs typeface="Times New Roman"/>
              </a:rPr>
              <a:t>“</a:t>
            </a:r>
            <a:r>
              <a:rPr lang="zh-CN" altLang="zh-CN" sz="2400" b="1" kern="100" dirty="0">
                <a:latin typeface="Times New Roman"/>
                <a:cs typeface="Times New Roman"/>
              </a:rPr>
              <a:t>因而造成</a:t>
            </a:r>
            <a:r>
              <a:rPr lang="en-US" altLang="zh-CN" sz="2400" b="1" kern="100" dirty="0">
                <a:latin typeface="宋体"/>
                <a:cs typeface="Times New Roman"/>
              </a:rPr>
              <a:t>”“</a:t>
            </a:r>
            <a:r>
              <a:rPr lang="zh-CN" altLang="zh-CN" sz="2400" b="1" kern="100" dirty="0">
                <a:latin typeface="Times New Roman"/>
                <a:cs typeface="Times New Roman"/>
              </a:rPr>
              <a:t>致使</a:t>
            </a:r>
            <a:r>
              <a:rPr lang="en-US" altLang="zh-CN" sz="2400" b="1" kern="100" dirty="0">
                <a:latin typeface="宋体"/>
                <a:cs typeface="Times New Roman"/>
              </a:rPr>
              <a:t>”</a:t>
            </a:r>
            <a:r>
              <a:rPr lang="zh-CN" altLang="zh-CN" sz="2400" b="1" kern="100" dirty="0">
                <a:latin typeface="Times New Roman"/>
                <a:cs typeface="Times New Roman"/>
              </a:rPr>
              <a:t>的意思，表示由于前面所说的原因而造成某种结果，多指不良结果或者不希望出现的结局。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他专心致志地工作，</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有人招呼他也没有听到。</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宋体"/>
                <a:ea typeface="楷体_GB2312"/>
                <a:cs typeface="Times New Roman"/>
              </a:rPr>
              <a:t>②</a:t>
            </a:r>
            <a:r>
              <a:rPr lang="zh-CN" altLang="zh-CN" sz="2400" b="1" kern="100" dirty="0">
                <a:latin typeface="Times New Roman"/>
                <a:ea typeface="楷体_GB2312"/>
                <a:cs typeface="Times New Roman"/>
              </a:rPr>
              <a:t>他没有认真备考，</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未能通过职业资格考试。</a:t>
            </a:r>
            <a:endParaRPr lang="zh-CN" altLang="zh-CN" sz="1050" kern="100" dirty="0">
              <a:effectLst/>
              <a:latin typeface="宋体"/>
              <a:cs typeface="Courier New"/>
            </a:endParaRPr>
          </a:p>
        </p:txBody>
      </p:sp>
      <p:sp>
        <p:nvSpPr>
          <p:cNvPr id="5" name="矩形 4"/>
          <p:cNvSpPr/>
          <p:nvPr/>
        </p:nvSpPr>
        <p:spPr>
          <a:xfrm>
            <a:off x="4502297" y="3569267"/>
            <a:ext cx="803425" cy="461665"/>
          </a:xfrm>
          <a:prstGeom prst="rect">
            <a:avLst/>
          </a:prstGeom>
        </p:spPr>
        <p:txBody>
          <a:bodyPr wrap="none">
            <a:spAutoFit/>
          </a:bodyPr>
          <a:lstStyle/>
          <a:p>
            <a:r>
              <a:rPr lang="zh-CN" altLang="en-US" sz="2400" b="1" dirty="0">
                <a:solidFill>
                  <a:srgbClr val="FF0000"/>
                </a:solidFill>
              </a:rPr>
              <a:t>以至</a:t>
            </a:r>
          </a:p>
        </p:txBody>
      </p:sp>
      <p:sp>
        <p:nvSpPr>
          <p:cNvPr id="6" name="矩形 5"/>
          <p:cNvSpPr/>
          <p:nvPr/>
        </p:nvSpPr>
        <p:spPr>
          <a:xfrm>
            <a:off x="3312322" y="4096084"/>
            <a:ext cx="803425" cy="461665"/>
          </a:xfrm>
          <a:prstGeom prst="rect">
            <a:avLst/>
          </a:prstGeom>
        </p:spPr>
        <p:txBody>
          <a:bodyPr wrap="none">
            <a:spAutoFit/>
          </a:bodyPr>
          <a:lstStyle/>
          <a:p>
            <a:r>
              <a:rPr lang="zh-CN" altLang="en-US" sz="2400" b="1" dirty="0">
                <a:solidFill>
                  <a:srgbClr val="FF0000"/>
                </a:solidFill>
              </a:rPr>
              <a:t>以致</a:t>
            </a:r>
          </a:p>
        </p:txBody>
      </p:sp>
    </p:spTree>
    <p:extLst>
      <p:ext uri="{BB962C8B-B14F-4D97-AF65-F5344CB8AC3E}">
        <p14:creationId xmlns:p14="http://schemas.microsoft.com/office/powerpoint/2010/main" val="374426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93877586"/>
              </p:ext>
            </p:extLst>
          </p:nvPr>
        </p:nvGraphicFramePr>
        <p:xfrm>
          <a:off x="560871" y="1786470"/>
          <a:ext cx="10987088" cy="4311650"/>
        </p:xfrm>
        <a:graphic>
          <a:graphicData uri="http://schemas.openxmlformats.org/presentationml/2006/ole">
            <mc:AlternateContent xmlns:mc="http://schemas.openxmlformats.org/markup-compatibility/2006">
              <mc:Choice xmlns:v="urn:schemas-microsoft-com:vml" Requires="v">
                <p:oleObj spid="_x0000_s64514" name="文档" r:id="rId3" imgW="11306608" imgH="4427228" progId="Word.Document.12">
                  <p:embed/>
                </p:oleObj>
              </mc:Choice>
              <mc:Fallback>
                <p:oleObj name="文档" r:id="rId3" imgW="11306608" imgH="4427228" progId="Word.Document.12">
                  <p:embed/>
                  <p:pic>
                    <p:nvPicPr>
                      <p:cNvPr id="2" name="对象 1"/>
                      <p:cNvPicPr/>
                      <p:nvPr/>
                    </p:nvPicPr>
                    <p:blipFill>
                      <a:blip r:embed="rId4"/>
                      <a:stretch>
                        <a:fillRect/>
                      </a:stretch>
                    </p:blipFill>
                    <p:spPr>
                      <a:xfrm>
                        <a:off x="560871" y="1786470"/>
                        <a:ext cx="10987088" cy="4311650"/>
                      </a:xfrm>
                      <a:prstGeom prst="rect">
                        <a:avLst/>
                      </a:prstGeom>
                    </p:spPr>
                  </p:pic>
                </p:oleObj>
              </mc:Fallback>
            </mc:AlternateContent>
          </a:graphicData>
        </a:graphic>
      </p:graphicFrame>
    </p:spTree>
    <p:extLst>
      <p:ext uri="{BB962C8B-B14F-4D97-AF65-F5344CB8AC3E}">
        <p14:creationId xmlns:p14="http://schemas.microsoft.com/office/powerpoint/2010/main" val="15458429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68724"/>
            <a:ext cx="11304749" cy="327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酣畅淋漓：</a:t>
            </a:r>
            <a:endParaRPr lang="en-US" altLang="zh-CN" sz="2400" b="1" kern="100" dirty="0">
              <a:latin typeface="Times New Roman"/>
              <a:cs typeface="Times New Roman"/>
            </a:endParaRPr>
          </a:p>
          <a:p>
            <a:pPr algn="just">
              <a:lnSpc>
                <a:spcPct val="150000"/>
              </a:lnSpc>
              <a:spcAft>
                <a:spcPts val="0"/>
              </a:spcAft>
              <a:tabLst>
                <a:tab pos="1350645" algn="l"/>
                <a:tab pos="3870960" algn="l"/>
              </a:tabLst>
            </a:pPr>
            <a:endParaRPr lang="en-US" altLang="zh-CN" sz="1050" kern="100" dirty="0">
              <a:latin typeface="宋体"/>
              <a:cs typeface="Courier New"/>
            </a:endParaRPr>
          </a:p>
          <a:p>
            <a:pPr algn="just">
              <a:lnSpc>
                <a:spcPct val="150000"/>
              </a:lnSpc>
              <a:spcAft>
                <a:spcPts val="0"/>
              </a:spcAft>
              <a:tabLst>
                <a:tab pos="1350645" algn="l"/>
                <a:tab pos="3870960" algn="l"/>
              </a:tabLst>
            </a:pP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瞻前顾后：</a:t>
            </a:r>
            <a:endParaRPr lang="en-US" altLang="zh-CN" sz="2400" b="1" kern="100" dirty="0">
              <a:latin typeface="Times New Roman"/>
              <a:cs typeface="Times New Roman"/>
            </a:endParaRPr>
          </a:p>
          <a:p>
            <a:pPr algn="just">
              <a:lnSpc>
                <a:spcPct val="150000"/>
              </a:lnSpc>
              <a:spcAft>
                <a:spcPts val="0"/>
              </a:spcAft>
              <a:tabLst>
                <a:tab pos="1350645" algn="l"/>
                <a:tab pos="3870960" algn="l"/>
              </a:tabLst>
            </a:pPr>
            <a:endParaRPr lang="en-US" altLang="zh-CN" sz="1050" kern="100" dirty="0">
              <a:latin typeface="宋体"/>
              <a:cs typeface="Courier New"/>
            </a:endParaRPr>
          </a:p>
          <a:p>
            <a:pPr algn="just">
              <a:lnSpc>
                <a:spcPct val="150000"/>
              </a:lnSpc>
              <a:spcAft>
                <a:spcPts val="0"/>
              </a:spcAft>
              <a:tabLst>
                <a:tab pos="1350645" algn="l"/>
                <a:tab pos="3870960" algn="l"/>
              </a:tabLst>
            </a:pP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霞蔚云蒸：</a:t>
            </a:r>
            <a:endParaRPr lang="zh-CN" altLang="zh-CN" sz="1050" kern="100" dirty="0">
              <a:effectLst/>
              <a:latin typeface="宋体"/>
              <a:cs typeface="Courier New"/>
            </a:endParaRPr>
          </a:p>
        </p:txBody>
      </p:sp>
      <p:sp>
        <p:nvSpPr>
          <p:cNvPr id="5" name="矩形 4"/>
          <p:cNvSpPr/>
          <p:nvPr/>
        </p:nvSpPr>
        <p:spPr>
          <a:xfrm>
            <a:off x="2231783" y="1791354"/>
            <a:ext cx="9466053"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形容非常畅快。常指文章绘画，文艺作品感情饱满，笔意流畅，情感</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得到充分抒发。</a:t>
            </a:r>
            <a:endParaRPr lang="zh-CN" altLang="en-US" sz="2400" b="1" dirty="0">
              <a:solidFill>
                <a:srgbClr val="FF0000"/>
              </a:solidFill>
            </a:endParaRPr>
          </a:p>
        </p:txBody>
      </p:sp>
      <p:sp>
        <p:nvSpPr>
          <p:cNvPr id="6" name="矩形 5"/>
          <p:cNvSpPr/>
          <p:nvPr/>
        </p:nvSpPr>
        <p:spPr>
          <a:xfrm>
            <a:off x="2258688" y="2859348"/>
            <a:ext cx="9775433"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看看前面再看看后面，形容做事以前考虑周密谨慎，也形容顾虑过多，</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犹豫不决。</a:t>
            </a:r>
            <a:endParaRPr lang="zh-CN" altLang="en-US" sz="2400" b="1" dirty="0">
              <a:solidFill>
                <a:srgbClr val="FF0000"/>
              </a:solidFill>
            </a:endParaRPr>
          </a:p>
        </p:txBody>
      </p:sp>
      <p:sp>
        <p:nvSpPr>
          <p:cNvPr id="7" name="矩形 6"/>
          <p:cNvSpPr/>
          <p:nvPr/>
        </p:nvSpPr>
        <p:spPr>
          <a:xfrm>
            <a:off x="2241510" y="4004638"/>
            <a:ext cx="2969083"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形容景物灿烂绚丽。</a:t>
            </a:r>
            <a:endParaRPr lang="zh-CN" altLang="en-US" sz="2400" b="1" dirty="0">
              <a:solidFill>
                <a:srgbClr val="FF0000"/>
              </a:solidFill>
            </a:endParaRPr>
          </a:p>
        </p:txBody>
      </p:sp>
    </p:spTree>
    <p:extLst>
      <p:ext uri="{BB962C8B-B14F-4D97-AF65-F5344CB8AC3E}">
        <p14:creationId xmlns:p14="http://schemas.microsoft.com/office/powerpoint/2010/main" val="381235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075758"/>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5015862" y="3083732"/>
            <a:ext cx="6979063"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这首诗一方面通过对自然景观的真实反映，展示了大自然雄伟和壮丽的景色；另一方面，自然形象成为社会现实和时代精神的鲜明反映，是</a:t>
            </a:r>
            <a:r>
              <a:rPr lang="en-US" altLang="zh-CN" sz="2400" b="1" kern="100" dirty="0">
                <a:latin typeface="宋体"/>
                <a:cs typeface="Times New Roman"/>
              </a:rPr>
              <a:t>“</a:t>
            </a:r>
            <a:r>
              <a:rPr lang="zh-CN" altLang="zh-CN" sz="2400" b="1" kern="100" dirty="0">
                <a:latin typeface="Times New Roman"/>
                <a:cs typeface="Times New Roman"/>
              </a:rPr>
              <a:t>五四</a:t>
            </a:r>
            <a:r>
              <a:rPr lang="en-US" altLang="zh-CN" sz="2400" b="1" kern="100" dirty="0">
                <a:latin typeface="宋体"/>
                <a:cs typeface="Times New Roman"/>
              </a:rPr>
              <a:t>”</a:t>
            </a:r>
            <a:r>
              <a:rPr lang="zh-CN" altLang="zh-CN" sz="2400" b="1" kern="100" dirty="0">
                <a:latin typeface="Times New Roman"/>
                <a:cs typeface="Times New Roman"/>
              </a:rPr>
              <a:t>时期那种时代狂飙的象征，是那种向旧世界、旧文化、旧传统猛烈冲击的时代精神的象征。</a:t>
            </a:r>
            <a:endParaRPr lang="zh-CN" altLang="zh-CN" sz="1050" kern="100" dirty="0">
              <a:effectLst/>
              <a:latin typeface="宋体"/>
              <a:cs typeface="Courier New"/>
            </a:endParaRPr>
          </a:p>
        </p:txBody>
      </p:sp>
      <p:pic>
        <p:nvPicPr>
          <p:cNvPr id="8194"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5287" y="3721884"/>
            <a:ext cx="3875917" cy="27685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1775448" y="2482681"/>
            <a:ext cx="4082306"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立在地球边上放号</a:t>
            </a:r>
            <a:endParaRPr lang="zh-CN" altLang="zh-CN" sz="1050" kern="100" dirty="0">
              <a:effectLst/>
              <a:latin typeface="宋体"/>
              <a:cs typeface="Courier New"/>
            </a:endParaRPr>
          </a:p>
        </p:txBody>
      </p:sp>
    </p:spTree>
    <p:extLst>
      <p:ext uri="{BB962C8B-B14F-4D97-AF65-F5344CB8AC3E}">
        <p14:creationId xmlns:p14="http://schemas.microsoft.com/office/powerpoint/2010/main" val="2473774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317655" y="1202658"/>
            <a:ext cx="9106102"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7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3700"/>
              </a:lnSpc>
              <a:spcAft>
                <a:spcPts val="0"/>
              </a:spcAft>
              <a:tabLst>
                <a:tab pos="1350645" algn="l"/>
                <a:tab pos="3870960" algn="l"/>
              </a:tabLst>
            </a:pPr>
            <a:r>
              <a:rPr lang="zh-CN" altLang="zh-CN" sz="2400" b="1" kern="100" dirty="0">
                <a:latin typeface="Times New Roman"/>
                <a:ea typeface="黑体"/>
                <a:cs typeface="Times New Roman"/>
              </a:rPr>
              <a:t>开一代诗风的郭沫若</a:t>
            </a:r>
            <a:endParaRPr lang="zh-CN" altLang="zh-CN" sz="1050" kern="100" dirty="0">
              <a:latin typeface="宋体"/>
              <a:cs typeface="Courier New"/>
            </a:endParaRPr>
          </a:p>
          <a:p>
            <a:pPr indent="612140">
              <a:lnSpc>
                <a:spcPts val="3700"/>
              </a:lnSpc>
              <a:tabLst>
                <a:tab pos="1350645" algn="l"/>
                <a:tab pos="3870960" algn="l"/>
              </a:tabLst>
            </a:pPr>
            <a:r>
              <a:rPr lang="zh-CN" altLang="zh-CN" sz="2400" b="1" kern="100" dirty="0">
                <a:latin typeface="Times New Roman"/>
                <a:cs typeface="Times New Roman"/>
              </a:rPr>
              <a:t>郭沫若</a:t>
            </a:r>
            <a:r>
              <a:rPr lang="en-US" altLang="zh-CN" sz="2400" b="1" kern="100" dirty="0">
                <a:latin typeface="Times New Roman"/>
                <a:cs typeface="Courier New"/>
              </a:rPr>
              <a:t>(1892—1978)</a:t>
            </a:r>
            <a:r>
              <a:rPr lang="zh-CN" altLang="zh-CN" sz="2400" b="1" kern="100" dirty="0">
                <a:latin typeface="Times New Roman"/>
                <a:cs typeface="Times New Roman"/>
              </a:rPr>
              <a:t>，生于四川乐山，幼年入家塾读书，</a:t>
            </a:r>
            <a:r>
              <a:rPr lang="en-US" altLang="zh-CN" sz="2400" b="1" kern="100" dirty="0">
                <a:latin typeface="Times New Roman"/>
                <a:cs typeface="Courier New"/>
              </a:rPr>
              <a:t>1906</a:t>
            </a:r>
            <a:r>
              <a:rPr lang="zh-CN" altLang="zh-CN" sz="2400" b="1" kern="100" dirty="0">
                <a:latin typeface="Times New Roman"/>
                <a:cs typeface="Times New Roman"/>
              </a:rPr>
              <a:t>年入嘉定高等学堂学习，开始接受民主思想。</a:t>
            </a:r>
            <a:r>
              <a:rPr lang="en-US" altLang="zh-CN" sz="2400" b="1" kern="100" dirty="0">
                <a:latin typeface="Times New Roman"/>
                <a:cs typeface="Courier New"/>
              </a:rPr>
              <a:t>1914</a:t>
            </a:r>
            <a:r>
              <a:rPr lang="zh-CN" altLang="zh-CN" sz="2400" b="1" kern="100" dirty="0">
                <a:latin typeface="Times New Roman"/>
                <a:cs typeface="Times New Roman"/>
              </a:rPr>
              <a:t>年春赴日本留学，</a:t>
            </a:r>
            <a:r>
              <a:rPr lang="zh-CN" altLang="zh-CN" sz="2400" b="1" u="sng" kern="100" dirty="0">
                <a:latin typeface="Times New Roman"/>
                <a:ea typeface="黑体"/>
                <a:cs typeface="Times New Roman"/>
              </a:rPr>
              <a:t>先学医，后从文。</a:t>
            </a:r>
            <a:r>
              <a:rPr lang="en-US" altLang="zh-CN" sz="2400" b="1" kern="100" baseline="30000" dirty="0">
                <a:latin typeface="宋体"/>
                <a:cs typeface="Times New Roman"/>
              </a:rPr>
              <a:t>①</a:t>
            </a:r>
            <a:r>
              <a:rPr lang="zh-CN" altLang="zh-CN" sz="2400" b="1" kern="100" dirty="0">
                <a:latin typeface="Times New Roman"/>
                <a:cs typeface="Times New Roman"/>
              </a:rPr>
              <a:t>这个时期接触了泰戈尔、歌德、莎士比亚、惠特曼等外国作家的作品。</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565603"/>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梁贺\2019\课件\2019（秋）语文　选修　上册（新教材新标准）\A136.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07978" y="1965130"/>
            <a:ext cx="2004646" cy="207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226537" y="4005859"/>
            <a:ext cx="11647294" cy="2464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700"/>
              </a:lnSpc>
              <a:spcAft>
                <a:spcPts val="0"/>
              </a:spcAft>
              <a:tabLst>
                <a:tab pos="1350645" algn="l"/>
                <a:tab pos="3870960" algn="l"/>
              </a:tabLst>
            </a:pPr>
            <a:r>
              <a:rPr lang="en-US" altLang="zh-CN" sz="2400" b="1" kern="100" dirty="0">
                <a:latin typeface="Times New Roman"/>
                <a:cs typeface="Courier New"/>
              </a:rPr>
              <a:t>1919</a:t>
            </a:r>
            <a:r>
              <a:rPr lang="zh-CN" altLang="zh-CN" sz="2400" b="1" kern="100" dirty="0">
                <a:latin typeface="Times New Roman"/>
                <a:cs typeface="Times New Roman"/>
              </a:rPr>
              <a:t>年五四运动爆发，他投身于新文化运动，写出了《凤凰涅槃》《炉中煤》等诗篇。这一时期的代表作诗集《女神》摆脱了中国传统诗歌的束缚，充分反映了</a:t>
            </a:r>
            <a:r>
              <a:rPr lang="en-US" altLang="zh-CN" sz="2400" b="1" kern="100" dirty="0">
                <a:latin typeface="宋体"/>
                <a:cs typeface="Times New Roman"/>
              </a:rPr>
              <a:t>“</a:t>
            </a:r>
            <a:r>
              <a:rPr lang="zh-CN" altLang="zh-CN" sz="2400" b="1" kern="100" dirty="0">
                <a:latin typeface="Times New Roman"/>
                <a:cs typeface="Times New Roman"/>
              </a:rPr>
              <a:t>五四</a:t>
            </a:r>
            <a:r>
              <a:rPr lang="en-US" altLang="zh-CN" sz="2400" b="1" kern="100" dirty="0">
                <a:latin typeface="宋体"/>
                <a:cs typeface="Times New Roman"/>
              </a:rPr>
              <a:t>”</a:t>
            </a:r>
            <a:r>
              <a:rPr lang="zh-CN" altLang="zh-CN" sz="2400" b="1" kern="100" dirty="0">
                <a:latin typeface="Times New Roman"/>
                <a:cs typeface="Times New Roman"/>
              </a:rPr>
              <a:t>时代精神，在中国文学史上开一代诗风，是当代最优秀的革命浪漫主义诗作。</a:t>
            </a:r>
            <a:endParaRPr lang="zh-CN" altLang="zh-CN" sz="1050" kern="100" dirty="0">
              <a:latin typeface="宋体"/>
              <a:cs typeface="Courier New"/>
            </a:endParaRPr>
          </a:p>
          <a:p>
            <a:pPr indent="612140" algn="just">
              <a:lnSpc>
                <a:spcPts val="37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弃医从文而成为文坛大家的还有我们熟知的鲁迅。只是这两个大文豪之间却有着道不尽的历史恩怨，打不完的笔墨官司。</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783095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55586" y="962620"/>
            <a:ext cx="4939591"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红　烛</a:t>
            </a:r>
            <a:endParaRPr lang="zh-CN" altLang="zh-CN" sz="1050" kern="100" dirty="0">
              <a:effectLst/>
              <a:latin typeface="宋体"/>
              <a:cs typeface="Courier New"/>
            </a:endParaRPr>
          </a:p>
        </p:txBody>
      </p:sp>
      <p:sp>
        <p:nvSpPr>
          <p:cNvPr id="4" name="矩形 3"/>
          <p:cNvSpPr>
            <a:spLocks noChangeArrowheads="1"/>
          </p:cNvSpPr>
          <p:nvPr/>
        </p:nvSpPr>
        <p:spPr bwMode="auto">
          <a:xfrm>
            <a:off x="407368" y="1729022"/>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5" name="矩形 4"/>
          <p:cNvSpPr>
            <a:spLocks noChangeArrowheads="1"/>
          </p:cNvSpPr>
          <p:nvPr/>
        </p:nvSpPr>
        <p:spPr bwMode="auto">
          <a:xfrm>
            <a:off x="6149008" y="1715770"/>
            <a:ext cx="5433550"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诗人借用红烛的意象，写出了红烛的责任、生活中的困顿和失望以及红烛的奉献精神，全诗以优美的语言强烈地表达了诗人对红烛的歌颂，并在红烛身上找到了生活方向：实干，探索，坚毅地为自己的理想努力，不计较结果。</a:t>
            </a:r>
            <a:endParaRPr lang="zh-CN" altLang="zh-CN" sz="1050" kern="100" dirty="0">
              <a:effectLst/>
              <a:latin typeface="宋体"/>
              <a:cs typeface="Courier New"/>
            </a:endParaRPr>
          </a:p>
        </p:txBody>
      </p:sp>
      <p:pic>
        <p:nvPicPr>
          <p:cNvPr id="1024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28045" y="2662152"/>
            <a:ext cx="3967840" cy="323416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6989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135494" y="682345"/>
            <a:ext cx="5976905"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a:latin typeface="华文新魏"/>
                <a:cs typeface="Times New Roman"/>
              </a:rPr>
              <a:t>*</a:t>
            </a:r>
            <a:r>
              <a:rPr lang="zh-CN" altLang="zh-CN" sz="2400" b="1" kern="100" dirty="0">
                <a:latin typeface="宋体"/>
                <a:ea typeface="华文新魏"/>
                <a:cs typeface="Times New Roman"/>
              </a:rPr>
              <a:t>峨日朵雪峰之侧</a:t>
            </a:r>
            <a:endParaRPr lang="zh-CN" altLang="zh-CN" sz="1050" kern="100" dirty="0">
              <a:effectLst/>
              <a:latin typeface="宋体"/>
              <a:cs typeface="Courier New"/>
            </a:endParaRPr>
          </a:p>
        </p:txBody>
      </p:sp>
      <p:sp>
        <p:nvSpPr>
          <p:cNvPr id="3" name="矩形 2"/>
          <p:cNvSpPr>
            <a:spLocks noChangeArrowheads="1"/>
          </p:cNvSpPr>
          <p:nvPr/>
        </p:nvSpPr>
        <p:spPr bwMode="auto">
          <a:xfrm>
            <a:off x="407368" y="1609070"/>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4" name="矩形 3"/>
          <p:cNvSpPr>
            <a:spLocks noChangeArrowheads="1"/>
          </p:cNvSpPr>
          <p:nvPr/>
        </p:nvSpPr>
        <p:spPr bwMode="auto">
          <a:xfrm>
            <a:off x="6096000" y="1628770"/>
            <a:ext cx="5710717"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诗人在诗中塑造了众多审美意象，有峨日朵之雪和石岩壁蜘蛛，它们共同营造出一个凝重壮美的氛围，将饱含沧桑的情怀、古老开阔的高原背景、博大的生命意识，构成一个协调的整体，表达了诗人对生命的热爱、对生命力的赞颂。</a:t>
            </a:r>
            <a:endParaRPr lang="zh-CN" altLang="zh-CN" sz="1050" kern="100" dirty="0">
              <a:effectLst/>
              <a:latin typeface="宋体"/>
              <a:cs typeface="Courier New"/>
            </a:endParaRPr>
          </a:p>
        </p:txBody>
      </p:sp>
      <p:pic>
        <p:nvPicPr>
          <p:cNvPr id="1126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5356" y="2459689"/>
            <a:ext cx="4237350" cy="338389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52453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495540" y="728655"/>
            <a:ext cx="5433550"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华文新魏"/>
                <a:cs typeface="Times New Roman"/>
              </a:rPr>
              <a:t>*</a:t>
            </a:r>
            <a:r>
              <a:rPr lang="zh-CN" altLang="zh-CN" sz="2400" b="1" kern="100" dirty="0">
                <a:latin typeface="宋体"/>
                <a:ea typeface="华文新魏"/>
                <a:cs typeface="Times New Roman"/>
              </a:rPr>
              <a:t>致云雀</a:t>
            </a:r>
            <a:endParaRPr lang="zh-CN" altLang="zh-CN" sz="1050" kern="100" dirty="0">
              <a:effectLst/>
              <a:latin typeface="宋体"/>
              <a:cs typeface="Courier New"/>
            </a:endParaRPr>
          </a:p>
        </p:txBody>
      </p:sp>
      <p:sp>
        <p:nvSpPr>
          <p:cNvPr id="3" name="矩形 2"/>
          <p:cNvSpPr>
            <a:spLocks noChangeArrowheads="1"/>
          </p:cNvSpPr>
          <p:nvPr/>
        </p:nvSpPr>
        <p:spPr bwMode="auto">
          <a:xfrm>
            <a:off x="407368" y="1628770"/>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4" name="矩形 3"/>
          <p:cNvSpPr>
            <a:spLocks noChangeArrowheads="1"/>
          </p:cNvSpPr>
          <p:nvPr/>
        </p:nvSpPr>
        <p:spPr bwMode="auto">
          <a:xfrm>
            <a:off x="6816092" y="1628770"/>
            <a:ext cx="4766795"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诗人运用浪漫主义的手法，热情地赞颂了云雀，云雀是欢乐、光明、美丽的象征。诗人以独特的艺术构思生动地描绘云雀的同时，也以饱满的激情展示了他自己的精神境界、美学理想和艺术抱负。</a:t>
            </a:r>
            <a:endParaRPr lang="zh-CN" altLang="zh-CN" sz="1050" kern="100" dirty="0">
              <a:effectLst/>
              <a:latin typeface="宋体"/>
              <a:cs typeface="Courier New"/>
            </a:endParaRPr>
          </a:p>
        </p:txBody>
      </p:sp>
      <p:pic>
        <p:nvPicPr>
          <p:cNvPr id="1229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9236" y="2553156"/>
            <a:ext cx="5110611" cy="3576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7990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7810" y="1088701"/>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任务探究一　“象”由情生——悟新诗意象之意</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ea typeface="楷体_GB2312"/>
                <a:cs typeface="Times New Roman"/>
              </a:rPr>
              <a:t>意象</a:t>
            </a:r>
            <a:r>
              <a:rPr lang="en-US" altLang="zh-CN" sz="2400" b="1" kern="100" dirty="0">
                <a:latin typeface="宋体"/>
                <a:cs typeface="Times New Roman"/>
              </a:rPr>
              <a:t>”</a:t>
            </a:r>
            <a:r>
              <a:rPr lang="zh-CN" altLang="zh-CN" sz="2400" b="1" kern="100" dirty="0">
                <a:latin typeface="Times New Roman"/>
                <a:ea typeface="楷体_GB2312"/>
                <a:cs typeface="Times New Roman"/>
              </a:rPr>
              <a:t>即艺术形象，也就是被赋予了作者情感的、能引发联想的具体的事物。本课中的四首诗歌，都是选取了寻常物象，如</a:t>
            </a:r>
            <a:r>
              <a:rPr lang="en-US" altLang="zh-CN" sz="2400" b="1" kern="100" dirty="0">
                <a:latin typeface="宋体"/>
                <a:cs typeface="Times New Roman"/>
              </a:rPr>
              <a:t>“</a:t>
            </a:r>
            <a:r>
              <a:rPr lang="zh-CN" altLang="zh-CN" sz="2400" b="1" kern="100" dirty="0">
                <a:latin typeface="Times New Roman"/>
                <a:ea typeface="楷体_GB2312"/>
                <a:cs typeface="Times New Roman"/>
              </a:rPr>
              <a:t>滚滚洪涛</a:t>
            </a:r>
            <a:r>
              <a:rPr lang="en-US" altLang="zh-CN" sz="2400" b="1" kern="100" dirty="0">
                <a:latin typeface="宋体"/>
                <a:cs typeface="Times New Roman"/>
              </a:rPr>
              <a:t>”“</a:t>
            </a:r>
            <a:r>
              <a:rPr lang="zh-CN" altLang="zh-CN" sz="2400" b="1" kern="100" dirty="0">
                <a:latin typeface="Times New Roman"/>
                <a:ea typeface="楷体_GB2312"/>
                <a:cs typeface="Times New Roman"/>
              </a:rPr>
              <a:t>红烛</a:t>
            </a:r>
            <a:r>
              <a:rPr lang="en-US" altLang="zh-CN" sz="2400" b="1" kern="100" dirty="0">
                <a:latin typeface="宋体"/>
                <a:cs typeface="Times New Roman"/>
              </a:rPr>
              <a:t>”“</a:t>
            </a:r>
            <a:r>
              <a:rPr lang="zh-CN" altLang="zh-CN" sz="2400" b="1" kern="100" dirty="0">
                <a:latin typeface="Times New Roman"/>
                <a:ea typeface="楷体_GB2312"/>
                <a:cs typeface="Times New Roman"/>
              </a:rPr>
              <a:t>蜘蛛</a:t>
            </a:r>
            <a:r>
              <a:rPr lang="en-US" altLang="zh-CN" sz="2400" b="1" kern="100" dirty="0">
                <a:latin typeface="宋体"/>
                <a:cs typeface="Times New Roman"/>
              </a:rPr>
              <a:t>”“</a:t>
            </a:r>
            <a:r>
              <a:rPr lang="zh-CN" altLang="zh-CN" sz="2400" b="1" kern="100" dirty="0">
                <a:latin typeface="Times New Roman"/>
                <a:ea typeface="楷体_GB2312"/>
                <a:cs typeface="Times New Roman"/>
              </a:rPr>
              <a:t>云雀</a:t>
            </a:r>
            <a:r>
              <a:rPr lang="en-US" altLang="zh-CN" sz="2400" b="1" kern="100" dirty="0">
                <a:latin typeface="宋体"/>
                <a:cs typeface="Times New Roman"/>
              </a:rPr>
              <a:t>”</a:t>
            </a:r>
            <a:r>
              <a:rPr lang="zh-CN" altLang="zh-CN" sz="2400" b="1" kern="100" dirty="0">
                <a:latin typeface="Times New Roman"/>
                <a:ea typeface="楷体_GB2312"/>
                <a:cs typeface="Times New Roman"/>
              </a:rPr>
              <a:t>等，但是这些寻常物象，一经诗情的熔铸，便焕发出别样的光彩，便有了深刻的内涵。即使是同一物象，在不同诗人的笔下，也会有着不同的寄托。</a:t>
            </a:r>
            <a:endParaRPr lang="zh-CN" altLang="zh-CN" sz="1050" kern="100" dirty="0">
              <a:effectLst/>
              <a:latin typeface="宋体"/>
              <a:cs typeface="Courier New"/>
            </a:endParaRPr>
          </a:p>
        </p:txBody>
      </p:sp>
    </p:spTree>
    <p:extLst>
      <p:ext uri="{BB962C8B-B14F-4D97-AF65-F5344CB8AC3E}">
        <p14:creationId xmlns:p14="http://schemas.microsoft.com/office/powerpoint/2010/main" val="3873927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587316"/>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简要概括四首诗中</a:t>
            </a:r>
            <a:r>
              <a:rPr lang="en-US" altLang="zh-CN" sz="2400" b="1" kern="100" dirty="0">
                <a:latin typeface="宋体"/>
                <a:cs typeface="Times New Roman"/>
              </a:rPr>
              <a:t>“</a:t>
            </a:r>
            <a:r>
              <a:rPr lang="zh-CN" altLang="zh-CN" sz="2400" b="1" kern="100" dirty="0">
                <a:latin typeface="Times New Roman"/>
                <a:cs typeface="Times New Roman"/>
              </a:rPr>
              <a:t>滚滚洪涛</a:t>
            </a:r>
            <a:r>
              <a:rPr lang="en-US" altLang="zh-CN" sz="2400" b="1" kern="100" dirty="0">
                <a:latin typeface="宋体"/>
                <a:cs typeface="Times New Roman"/>
              </a:rPr>
              <a:t>”“</a:t>
            </a:r>
            <a:r>
              <a:rPr lang="zh-CN" altLang="zh-CN" sz="2400" b="1" kern="100" dirty="0">
                <a:latin typeface="Times New Roman"/>
                <a:cs typeface="Times New Roman"/>
              </a:rPr>
              <a:t>红烛</a:t>
            </a:r>
            <a:r>
              <a:rPr lang="en-US" altLang="zh-CN" sz="2400" b="1" kern="100" dirty="0">
                <a:latin typeface="宋体"/>
                <a:cs typeface="Times New Roman"/>
              </a:rPr>
              <a:t>”“</a:t>
            </a:r>
            <a:r>
              <a:rPr lang="zh-CN" altLang="zh-CN" sz="2400" b="1" kern="100" dirty="0">
                <a:latin typeface="Times New Roman"/>
                <a:cs typeface="Times New Roman"/>
              </a:rPr>
              <a:t>蜘蛛</a:t>
            </a:r>
            <a:r>
              <a:rPr lang="en-US" altLang="zh-CN" sz="2400" b="1" kern="100" dirty="0">
                <a:latin typeface="宋体"/>
                <a:cs typeface="Times New Roman"/>
              </a:rPr>
              <a:t>”“</a:t>
            </a:r>
            <a:r>
              <a:rPr lang="zh-CN" altLang="zh-CN" sz="2400" b="1" kern="100" dirty="0">
                <a:latin typeface="Times New Roman"/>
                <a:cs typeface="Times New Roman"/>
              </a:rPr>
              <a:t>云雀</a:t>
            </a:r>
            <a:r>
              <a:rPr lang="en-US" altLang="zh-CN" sz="2400" b="1" kern="100" dirty="0">
                <a:latin typeface="宋体"/>
                <a:cs typeface="Times New Roman"/>
              </a:rPr>
              <a:t>”</a:t>
            </a:r>
            <a:r>
              <a:rPr lang="zh-CN" altLang="zh-CN" sz="2400" b="1" kern="100" dirty="0">
                <a:latin typeface="Times New Roman"/>
                <a:cs typeface="Times New Roman"/>
              </a:rPr>
              <a:t>的形象。</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681778"/>
            <a:ext cx="114177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滚滚洪涛：是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五四运动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巨大声势的象征。</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红烛：具有自我牺牲的奉献精神，是理想的人格的化身。</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蜘蛛：勇于攀登、享受生命快慰的弱小生命。</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en-US"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云雀：是欢乐、光明、美丽的象征。</a:t>
            </a:r>
            <a:endParaRPr lang="zh-CN" altLang="zh-CN" sz="1050" kern="100" dirty="0">
              <a:solidFill>
                <a:srgbClr val="FF0000"/>
              </a:solidFill>
              <a:effectLst/>
              <a:latin typeface="宋体"/>
              <a:cs typeface="Courier New"/>
            </a:endParaRPr>
          </a:p>
        </p:txBody>
      </p:sp>
      <p:sp>
        <p:nvSpPr>
          <p:cNvPr id="4" name="矩形 3"/>
          <p:cNvSpPr>
            <a:spLocks noChangeArrowheads="1"/>
          </p:cNvSpPr>
          <p:nvPr/>
        </p:nvSpPr>
        <p:spPr bwMode="auto">
          <a:xfrm>
            <a:off x="226537" y="388181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《峨日朵雪峰之侧》诗中是如何描写雪峰落日景象的？有何作用？</a:t>
            </a:r>
            <a:endParaRPr lang="zh-CN" altLang="zh-CN" sz="1050" kern="100" dirty="0">
              <a:effectLst/>
              <a:latin typeface="宋体"/>
              <a:cs typeface="Courier New"/>
            </a:endParaRPr>
          </a:p>
        </p:txBody>
      </p:sp>
      <p:sp>
        <p:nvSpPr>
          <p:cNvPr id="5" name="矩形 4"/>
          <p:cNvSpPr>
            <a:spLocks noChangeArrowheads="1"/>
          </p:cNvSpPr>
          <p:nvPr/>
        </p:nvSpPr>
        <p:spPr bwMode="auto">
          <a:xfrm>
            <a:off x="458048" y="4408627"/>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诗句声色结合，先营造了一个落日的辉煌壮美的景象，继而又叠加上一个宏大的听觉形象，滑坡的石砾引动深渊的嚣鸣，使雪峰落日更显壮观。滑坡的动势与落日的动势都是下坠的，与攀登者的动势正好相反。</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544047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423985"/>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搜集与下列物象有关的诗句</a:t>
            </a:r>
            <a:r>
              <a:rPr lang="en-US" altLang="zh-CN" sz="2400" b="1" kern="100" dirty="0">
                <a:latin typeface="Times New Roman"/>
                <a:cs typeface="Courier New"/>
              </a:rPr>
              <a:t>(</a:t>
            </a:r>
            <a:r>
              <a:rPr lang="zh-CN" altLang="zh-CN" sz="2400" b="1" kern="100" dirty="0">
                <a:latin typeface="Times New Roman"/>
                <a:cs typeface="Times New Roman"/>
              </a:rPr>
              <a:t>现代诗或者古诗均可</a:t>
            </a:r>
            <a:r>
              <a:rPr lang="en-US" altLang="zh-CN" sz="2400" b="1" kern="100" dirty="0">
                <a:latin typeface="Times New Roman"/>
                <a:cs typeface="Courier New"/>
              </a:rPr>
              <a:t>)</a:t>
            </a:r>
            <a:r>
              <a:rPr lang="zh-CN" altLang="zh-CN" sz="2400" b="1" kern="100" dirty="0">
                <a:latin typeface="Times New Roman"/>
                <a:cs typeface="Times New Roman"/>
              </a:rPr>
              <a:t>，并分析总结下列</a:t>
            </a:r>
            <a:r>
              <a:rPr lang="zh-CN" altLang="zh-CN" sz="2400" b="1" u="sng" kern="100" dirty="0">
                <a:latin typeface="Times New Roman"/>
                <a:ea typeface="黑体"/>
                <a:cs typeface="Times New Roman"/>
              </a:rPr>
              <a:t>物象</a:t>
            </a:r>
            <a:r>
              <a:rPr lang="zh-CN" altLang="zh-CN" sz="2400" b="1" kern="100" dirty="0">
                <a:latin typeface="Times New Roman"/>
                <a:cs typeface="Times New Roman"/>
              </a:rPr>
              <a:t>中所蕴含的意义。</a:t>
            </a:r>
            <a:endParaRPr lang="zh-CN" altLang="zh-CN" sz="1050" kern="100" dirty="0">
              <a:effectLst/>
              <a:latin typeface="宋体"/>
              <a:cs typeface="Courier New"/>
            </a:endParaRPr>
          </a:p>
        </p:txBody>
      </p:sp>
      <p:sp>
        <p:nvSpPr>
          <p:cNvPr id="3" name="矩形 2"/>
          <p:cNvSpPr>
            <a:spLocks noChangeArrowheads="1"/>
          </p:cNvSpPr>
          <p:nvPr/>
        </p:nvSpPr>
        <p:spPr bwMode="auto">
          <a:xfrm>
            <a:off x="450013" y="1491943"/>
            <a:ext cx="114177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物象蕴含的意义往往具有普遍性，读者只有领悟了物象寓意，才能感知诗人的情感。</a:t>
            </a:r>
            <a:endParaRPr lang="zh-CN" altLang="zh-CN" sz="1050" kern="100" dirty="0">
              <a:solidFill>
                <a:srgbClr val="3366FF"/>
              </a:solidFill>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月　柳　菊</a:t>
            </a:r>
            <a:endParaRPr lang="zh-CN" altLang="zh-CN" sz="1050" kern="100" dirty="0">
              <a:effectLst/>
              <a:latin typeface="宋体"/>
              <a:cs typeface="Courier New"/>
            </a:endParaRPr>
          </a:p>
        </p:txBody>
      </p:sp>
      <p:sp>
        <p:nvSpPr>
          <p:cNvPr id="4" name="矩形 3"/>
          <p:cNvSpPr>
            <a:spLocks noChangeArrowheads="1"/>
          </p:cNvSpPr>
          <p:nvPr/>
        </p:nvSpPr>
        <p:spPr bwMode="auto">
          <a:xfrm>
            <a:off x="438940" y="2558829"/>
            <a:ext cx="1141779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月：</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但愿人长久，千里共婵娟。</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苏轼</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月亮是团圆的象征。</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举头望明月，低头思故乡。</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唐·李白</a:t>
            </a:r>
            <a:r>
              <a:rPr lang="en-US" altLang="zh-CN" sz="2400" b="1" kern="100" dirty="0">
                <a:solidFill>
                  <a:srgbClr val="FF0000"/>
                </a:solidFill>
                <a:latin typeface="Times New Roman"/>
                <a:cs typeface="Courier New"/>
              </a:rPr>
              <a:t>)</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西北望乡何处是，东南见月几回圆。</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唐·白居易</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借月来写对故乡、故人的相思之情。</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柳：</a:t>
            </a:r>
            <a:r>
              <a:rPr lang="zh-CN"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昔我往矣，杨柳依依。</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《诗经·采薇》</a:t>
            </a:r>
            <a:r>
              <a:rPr lang="en-US" altLang="zh-CN" sz="2400" b="1" kern="100" dirty="0">
                <a:solidFill>
                  <a:srgbClr val="FF0000"/>
                </a:solidFill>
                <a:latin typeface="Times New Roman"/>
                <a:cs typeface="Courier New"/>
              </a:rPr>
              <a:t>)</a:t>
            </a: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渭城朝雨浥轻尘，客舍青青柳色新。</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唐·王维</a:t>
            </a:r>
            <a:r>
              <a:rPr lang="en-US" altLang="zh-CN" sz="2400" b="1" kern="100" dirty="0">
                <a:solidFill>
                  <a:srgbClr val="FF0000"/>
                </a:solidFill>
                <a:latin typeface="Times New Roman"/>
                <a:cs typeface="Courier New"/>
              </a:rPr>
              <a:t>)</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今宵酒醒何处，杨柳岸、晓风残月。</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宋·柳永</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杨柳象征离情。</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菊：</a:t>
            </a:r>
            <a:r>
              <a:rPr lang="zh-CN"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采菊东篱下，悠然见南山。</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晋·陶渊明</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隐士的象征。</a:t>
            </a: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耐寒唯有东篱菊，金粟初开晓更清。</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唐·白居易</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高洁品格的象征。</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34880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7810" y="1179380"/>
            <a:ext cx="11304749"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任务探究二　“意”由言出——赏新诗词句之美</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新诗的语言与其他文学样式的语言相比，更具抒情性、跳跃性；经常借助各种修辞手段，使语言富有节奏感、韵律美。诗歌的语言是高度凝练和富有蕴藉的，咀嚼诗歌语言有助于我们更好地把握诗歌情感。赏析新诗语言之美需要从遣词、造句等方面仔细揣摩，推敲。</a:t>
            </a:r>
            <a:endParaRPr lang="zh-CN" altLang="zh-CN" sz="1050" kern="100" dirty="0">
              <a:effectLst/>
              <a:latin typeface="宋体"/>
              <a:cs typeface="Courier New"/>
            </a:endParaRPr>
          </a:p>
        </p:txBody>
      </p:sp>
    </p:spTree>
    <p:extLst>
      <p:ext uri="{BB962C8B-B14F-4D97-AF65-F5344CB8AC3E}">
        <p14:creationId xmlns:p14="http://schemas.microsoft.com/office/powerpoint/2010/main" val="32715700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721135"/>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《立在地球边上放号》中，</a:t>
            </a:r>
            <a:r>
              <a:rPr lang="en-US" altLang="zh-CN" sz="2400" b="1" kern="100" dirty="0">
                <a:latin typeface="宋体"/>
                <a:cs typeface="Times New Roman"/>
              </a:rPr>
              <a:t>“</a:t>
            </a:r>
            <a:r>
              <a:rPr lang="zh-CN" altLang="zh-CN" sz="2400" b="1" kern="100" dirty="0">
                <a:latin typeface="Times New Roman"/>
                <a:cs typeface="Times New Roman"/>
              </a:rPr>
              <a:t>无限的太平洋提起他全身的力量来要把地球推倒</a:t>
            </a:r>
            <a:r>
              <a:rPr lang="en-US" altLang="zh-CN" sz="2400" b="1" kern="100" dirty="0">
                <a:latin typeface="宋体"/>
                <a:cs typeface="Times New Roman"/>
              </a:rPr>
              <a:t>”</a:t>
            </a:r>
            <a:r>
              <a:rPr lang="zh-CN" altLang="zh-CN" sz="2400" b="1" kern="100" dirty="0">
                <a:latin typeface="Times New Roman"/>
                <a:cs typeface="Times New Roman"/>
              </a:rPr>
              <a:t>最突出的一个字是什么？请加以赏析。</a:t>
            </a:r>
            <a:endParaRPr lang="zh-CN" altLang="zh-CN" sz="1050" kern="100" dirty="0">
              <a:effectLst/>
              <a:latin typeface="宋体"/>
              <a:cs typeface="Courier New"/>
            </a:endParaRPr>
          </a:p>
        </p:txBody>
      </p:sp>
      <p:sp>
        <p:nvSpPr>
          <p:cNvPr id="3" name="矩形 2"/>
          <p:cNvSpPr>
            <a:spLocks noChangeArrowheads="1"/>
          </p:cNvSpPr>
          <p:nvPr/>
        </p:nvSpPr>
        <p:spPr bwMode="auto">
          <a:xfrm>
            <a:off x="493686" y="2355666"/>
            <a:ext cx="1141779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字，表现了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太平洋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汪洋浩瀚的万顷波涛横扫旧宇宙的力量。</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字，表现了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太平洋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向旧世界、旧文化、旧传统发起的猛烈冲击。</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诗句充溢着对力的崇高美的歌颂，表达了诗人内心摧毁旧事物、创造新世界的激情。</a:t>
            </a:r>
            <a:endParaRPr lang="zh-CN" altLang="zh-CN" sz="1050" kern="100" dirty="0">
              <a:solidFill>
                <a:srgbClr val="FF0000"/>
              </a:solidFill>
              <a:effectLst/>
              <a:latin typeface="宋体"/>
              <a:cs typeface="Courier New"/>
            </a:endParaRPr>
          </a:p>
        </p:txBody>
      </p:sp>
      <p:sp>
        <p:nvSpPr>
          <p:cNvPr id="4" name="矩形 3"/>
          <p:cNvSpPr>
            <a:spLocks noChangeArrowheads="1"/>
          </p:cNvSpPr>
          <p:nvPr/>
        </p:nvSpPr>
        <p:spPr bwMode="auto">
          <a:xfrm>
            <a:off x="226537" y="400237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蜡烛有红有白，诗人缘何以</a:t>
            </a:r>
            <a:r>
              <a:rPr lang="en-US" altLang="zh-CN" sz="2400" b="1" kern="100" dirty="0">
                <a:latin typeface="宋体"/>
                <a:cs typeface="Times New Roman"/>
              </a:rPr>
              <a:t>“</a:t>
            </a:r>
            <a:r>
              <a:rPr lang="zh-CN" altLang="zh-CN" sz="2400" b="1" u="sng" kern="100" dirty="0">
                <a:latin typeface="Times New Roman"/>
                <a:ea typeface="黑体"/>
                <a:cs typeface="Times New Roman"/>
              </a:rPr>
              <a:t>红烛</a:t>
            </a:r>
            <a:r>
              <a:rPr lang="en-US" altLang="zh-CN" sz="2400" b="1" kern="100" dirty="0">
                <a:latin typeface="宋体"/>
                <a:cs typeface="Times New Roman"/>
              </a:rPr>
              <a:t>”</a:t>
            </a:r>
            <a:r>
              <a:rPr lang="zh-CN" altLang="zh-CN" sz="2400" b="1" kern="100" dirty="0">
                <a:latin typeface="Times New Roman"/>
                <a:cs typeface="Times New Roman"/>
              </a:rPr>
              <a:t>为题？</a:t>
            </a:r>
            <a:endParaRPr lang="zh-CN" altLang="zh-CN" sz="1050" kern="100" dirty="0">
              <a:effectLst/>
              <a:latin typeface="宋体"/>
              <a:cs typeface="Courier New"/>
            </a:endParaRPr>
          </a:p>
        </p:txBody>
      </p:sp>
      <p:sp>
        <p:nvSpPr>
          <p:cNvPr id="5" name="矩形 4"/>
          <p:cNvSpPr>
            <a:spLocks noChangeArrowheads="1"/>
          </p:cNvSpPr>
          <p:nvPr/>
        </p:nvSpPr>
        <p:spPr bwMode="auto">
          <a:xfrm>
            <a:off x="493686" y="4509494"/>
            <a:ext cx="11417796"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诗题揭示内容情感，隐含表现手法。</a:t>
            </a:r>
            <a:endParaRPr lang="zh-CN" altLang="zh-CN" sz="1050" kern="100" dirty="0">
              <a:solidFill>
                <a:srgbClr val="3366FF"/>
              </a:solidFill>
              <a:effectLst/>
              <a:latin typeface="宋体"/>
              <a:cs typeface="Courier New"/>
            </a:endParaRPr>
          </a:p>
        </p:txBody>
      </p:sp>
      <p:sp>
        <p:nvSpPr>
          <p:cNvPr id="6" name="矩形 5"/>
          <p:cNvSpPr>
            <a:spLocks noChangeArrowheads="1"/>
          </p:cNvSpPr>
          <p:nvPr/>
        </p:nvSpPr>
        <p:spPr bwMode="auto">
          <a:xfrm>
            <a:off x="515287" y="5029507"/>
            <a:ext cx="11417796"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是赤诚的象征，诗人用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红烛</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来象征自己对祖国的一颗赤诚的心。</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56506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125375"/>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《峨日朵雪峰之侧》中，</a:t>
            </a:r>
            <a:r>
              <a:rPr lang="zh-CN" altLang="zh-CN" sz="2400" b="1" kern="100" dirty="0">
                <a:latin typeface="宋体"/>
                <a:cs typeface="Times New Roman"/>
              </a:rPr>
              <a:t>“</a:t>
            </a:r>
            <a:r>
              <a:rPr lang="zh-CN" altLang="zh-CN" sz="2400" b="1" kern="100" dirty="0">
                <a:latin typeface="Times New Roman"/>
                <a:cs typeface="Times New Roman"/>
              </a:rPr>
              <a:t>这是我此刻仅能征服的高度了</a:t>
            </a:r>
            <a:r>
              <a:rPr lang="zh-CN" altLang="zh-CN" sz="2400" b="1" kern="100" dirty="0">
                <a:latin typeface="宋体"/>
                <a:cs typeface="Times New Roman"/>
              </a:rPr>
              <a:t>”</a:t>
            </a:r>
            <a:r>
              <a:rPr lang="zh-CN" altLang="zh-CN" sz="2400" b="1" kern="100" dirty="0">
                <a:latin typeface="Times New Roman"/>
                <a:cs typeface="Times New Roman"/>
              </a:rPr>
              <a:t>，</a:t>
            </a:r>
            <a:r>
              <a:rPr lang="zh-CN" altLang="zh-CN" sz="2400" b="1" kern="100" dirty="0">
                <a:latin typeface="宋体"/>
                <a:cs typeface="Times New Roman"/>
              </a:rPr>
              <a:t>“</a:t>
            </a:r>
            <a:r>
              <a:rPr lang="zh-CN" altLang="zh-CN" sz="2400" b="1" kern="100" dirty="0">
                <a:latin typeface="Times New Roman"/>
                <a:cs typeface="Times New Roman"/>
              </a:rPr>
              <a:t>此刻</a:t>
            </a:r>
            <a:r>
              <a:rPr lang="zh-CN" altLang="zh-CN" sz="2400" b="1" kern="100" dirty="0">
                <a:latin typeface="宋体"/>
                <a:cs typeface="Times New Roman"/>
              </a:rPr>
              <a:t>”</a:t>
            </a:r>
            <a:r>
              <a:rPr lang="zh-CN" altLang="zh-CN" sz="2400" b="1" kern="100" dirty="0">
                <a:latin typeface="Times New Roman"/>
                <a:cs typeface="Times New Roman"/>
              </a:rPr>
              <a:t>和</a:t>
            </a:r>
            <a:r>
              <a:rPr lang="zh-CN" altLang="zh-CN" sz="2400" b="1" kern="100" dirty="0">
                <a:latin typeface="宋体"/>
                <a:cs typeface="Times New Roman"/>
              </a:rPr>
              <a:t>“</a:t>
            </a:r>
            <a:r>
              <a:rPr lang="zh-CN" altLang="zh-CN" sz="2400" b="1" kern="100" dirty="0">
                <a:latin typeface="Times New Roman"/>
                <a:cs typeface="Times New Roman"/>
              </a:rPr>
              <a:t>仅</a:t>
            </a:r>
            <a:r>
              <a:rPr lang="zh-CN" altLang="zh-CN" sz="2400" b="1" kern="100" dirty="0">
                <a:latin typeface="宋体"/>
                <a:cs typeface="Times New Roman"/>
              </a:rPr>
              <a:t>”</a:t>
            </a:r>
            <a:r>
              <a:rPr lang="zh-CN" altLang="zh-CN" sz="2400" b="1" kern="100" dirty="0">
                <a:latin typeface="Times New Roman"/>
                <a:cs typeface="Times New Roman"/>
              </a:rPr>
              <a:t>两个词有什么含义？</a:t>
            </a:r>
            <a:endParaRPr lang="zh-CN" altLang="zh-CN" sz="1050" kern="100" dirty="0">
              <a:effectLst/>
              <a:latin typeface="宋体"/>
              <a:cs typeface="Courier New"/>
            </a:endParaRPr>
          </a:p>
        </p:txBody>
      </p:sp>
      <p:sp>
        <p:nvSpPr>
          <p:cNvPr id="3" name="矩形 2"/>
          <p:cNvSpPr>
            <a:spLocks noChangeArrowheads="1"/>
          </p:cNvSpPr>
          <p:nvPr/>
        </p:nvSpPr>
        <p:spPr bwMode="auto">
          <a:xfrm>
            <a:off x="493686" y="2186885"/>
            <a:ext cx="1141779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这两个词暗示了多重意思：这高度虽并非</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一览众山小</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绝顶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，却是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尽了自己的全部努力所达到的；这并不意味着将来</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下一刻</a:t>
            </a:r>
            <a:r>
              <a:rPr lang="en-US"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不能达到新的高度，也不意味着此刻的高度微不足道，这毕竟已是一次历尽艰辛的征服。这个判断句还暗示了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身后已经陆续征服了的那些高度，暗示了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的目标与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的努力之间的差距。</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659129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90867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4.</a:t>
            </a:r>
            <a:r>
              <a:rPr lang="zh-CN" altLang="zh-CN" sz="2400" b="1" kern="100" dirty="0">
                <a:latin typeface="Times New Roman"/>
                <a:cs typeface="Times New Roman"/>
              </a:rPr>
              <a:t>《云雀》第二十节中的</a:t>
            </a:r>
            <a:r>
              <a:rPr lang="en-US" altLang="zh-CN" sz="2400" b="1" kern="100" dirty="0">
                <a:latin typeface="宋体"/>
                <a:cs typeface="Times New Roman"/>
              </a:rPr>
              <a:t>“</a:t>
            </a:r>
            <a:r>
              <a:rPr lang="zh-CN" altLang="zh-CN" sz="2400" b="1" kern="100" dirty="0">
                <a:latin typeface="Times New Roman"/>
                <a:cs typeface="Times New Roman"/>
              </a:rPr>
              <a:t>鄙弃尘土</a:t>
            </a:r>
            <a:r>
              <a:rPr lang="en-US" altLang="zh-CN" sz="2400" b="1" kern="100" dirty="0">
                <a:latin typeface="宋体"/>
                <a:cs typeface="Times New Roman"/>
              </a:rPr>
              <a:t>”</a:t>
            </a:r>
            <a:r>
              <a:rPr lang="zh-CN" altLang="zh-CN" sz="2400" b="1" kern="100" dirty="0">
                <a:latin typeface="Times New Roman"/>
                <a:cs typeface="Times New Roman"/>
              </a:rPr>
              <a:t>有什么</a:t>
            </a:r>
            <a:r>
              <a:rPr lang="zh-CN" altLang="zh-CN" sz="2400" b="1" u="sng" kern="100" dirty="0">
                <a:latin typeface="Times New Roman"/>
                <a:ea typeface="黑体"/>
                <a:cs typeface="Times New Roman"/>
              </a:rPr>
              <a:t>深刻含义</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3" name="矩形 2"/>
          <p:cNvSpPr>
            <a:spLocks noChangeArrowheads="1"/>
          </p:cNvSpPr>
          <p:nvPr/>
        </p:nvSpPr>
        <p:spPr bwMode="auto">
          <a:xfrm>
            <a:off x="515287" y="1430119"/>
            <a:ext cx="11192821"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不仅要理解字面含义，更要结合诗歌主题把握深层内涵。</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515287" y="1976636"/>
            <a:ext cx="11192821"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鄙弃尘土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既指云雀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从地面一跃而上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，远离尘土，也指摆脱陈腐、庸俗的思想感情的拘束。</a:t>
            </a:r>
            <a:endParaRPr lang="zh-CN" altLang="zh-CN" sz="1050" kern="100" dirty="0">
              <a:solidFill>
                <a:srgbClr val="FF0000"/>
              </a:solidFill>
              <a:effectLst/>
              <a:latin typeface="宋体"/>
              <a:cs typeface="Courier New"/>
            </a:endParaRPr>
          </a:p>
        </p:txBody>
      </p:sp>
      <p:sp>
        <p:nvSpPr>
          <p:cNvPr id="5" name="矩形 4"/>
          <p:cNvSpPr>
            <a:spLocks noChangeArrowheads="1"/>
          </p:cNvSpPr>
          <p:nvPr/>
        </p:nvSpPr>
        <p:spPr bwMode="auto">
          <a:xfrm>
            <a:off x="209442" y="3070026"/>
            <a:ext cx="116472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5.</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请从这四首诗或者课外喜欢的诗歌中，选出诗人运用比较精彩的词句，体味诗歌</a:t>
            </a:r>
            <a:r>
              <a:rPr lang="zh-CN" altLang="zh-CN" sz="2400" b="1" u="sng" kern="100" dirty="0">
                <a:latin typeface="Times New Roman"/>
                <a:ea typeface="黑体"/>
                <a:cs typeface="Times New Roman"/>
              </a:rPr>
              <a:t>遣词造句的妙处</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6" name="矩形 5"/>
          <p:cNvSpPr>
            <a:spLocks noChangeArrowheads="1"/>
          </p:cNvSpPr>
          <p:nvPr/>
        </p:nvSpPr>
        <p:spPr bwMode="auto">
          <a:xfrm>
            <a:off x="498192" y="4136912"/>
            <a:ext cx="11192821"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理解词句，要重视在语境中理解的原则，同时要注意词句中修辞的表达效果。</a:t>
            </a:r>
            <a:endParaRPr lang="zh-CN" altLang="zh-CN" sz="1050" kern="100" dirty="0">
              <a:solidFill>
                <a:srgbClr val="3366FF"/>
              </a:solidFill>
              <a:effectLst/>
              <a:latin typeface="宋体"/>
              <a:cs typeface="Courier New"/>
            </a:endParaRPr>
          </a:p>
        </p:txBody>
      </p:sp>
      <p:sp>
        <p:nvSpPr>
          <p:cNvPr id="7" name="矩形 6"/>
          <p:cNvSpPr>
            <a:spLocks noChangeArrowheads="1"/>
          </p:cNvSpPr>
          <p:nvPr/>
        </p:nvSpPr>
        <p:spPr bwMode="auto">
          <a:xfrm>
            <a:off x="498192" y="4683429"/>
            <a:ext cx="11192821"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略。</a:t>
            </a:r>
            <a:endParaRPr lang="zh-CN" altLang="zh-CN" sz="1050" kern="100">
              <a:solidFill>
                <a:srgbClr val="FF0000"/>
              </a:solidFill>
              <a:effectLst/>
              <a:latin typeface="宋体"/>
              <a:cs typeface="Courier New"/>
            </a:endParaRPr>
          </a:p>
        </p:txBody>
      </p:sp>
    </p:spTree>
    <p:extLst>
      <p:ext uri="{BB962C8B-B14F-4D97-AF65-F5344CB8AC3E}">
        <p14:creationId xmlns:p14="http://schemas.microsoft.com/office/powerpoint/2010/main" val="3292810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63352" y="548680"/>
            <a:ext cx="9342767" cy="264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4100"/>
              </a:lnSpc>
              <a:spcAft>
                <a:spcPts val="0"/>
              </a:spcAft>
              <a:tabLst>
                <a:tab pos="1350645" algn="l"/>
                <a:tab pos="3870960" algn="l"/>
              </a:tabLst>
            </a:pPr>
            <a:r>
              <a:rPr lang="zh-CN" altLang="zh-CN" sz="2400" b="1" kern="100" dirty="0">
                <a:latin typeface="Times New Roman"/>
                <a:ea typeface="黑体"/>
                <a:cs typeface="Times New Roman"/>
              </a:rPr>
              <a:t>民主斗士</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闻一多</a:t>
            </a:r>
            <a:endParaRPr lang="zh-CN" altLang="zh-CN" sz="1050" kern="100" dirty="0">
              <a:latin typeface="宋体"/>
              <a:cs typeface="Courier New"/>
            </a:endParaRPr>
          </a:p>
          <a:p>
            <a:pPr indent="612140">
              <a:lnSpc>
                <a:spcPts val="4100"/>
              </a:lnSpc>
              <a:tabLst>
                <a:tab pos="1350645" algn="l"/>
                <a:tab pos="3870960" algn="l"/>
              </a:tabLst>
            </a:pPr>
            <a:r>
              <a:rPr lang="zh-CN" altLang="zh-CN" sz="2400" b="1" kern="100" dirty="0">
                <a:latin typeface="Times New Roman"/>
                <a:cs typeface="Times New Roman"/>
              </a:rPr>
              <a:t>闻一多</a:t>
            </a:r>
            <a:r>
              <a:rPr lang="en-US" altLang="zh-CN" sz="2400" b="1" kern="100" dirty="0">
                <a:latin typeface="Times New Roman"/>
                <a:cs typeface="Courier New"/>
              </a:rPr>
              <a:t>(1899—1946)</a:t>
            </a:r>
            <a:r>
              <a:rPr lang="zh-CN" altLang="zh-CN" sz="2400" b="1" kern="100" dirty="0">
                <a:latin typeface="Times New Roman"/>
                <a:cs typeface="Times New Roman"/>
              </a:rPr>
              <a:t>，现代诗人、文史学者。湖北浠水下巴河镇人。</a:t>
            </a:r>
            <a:r>
              <a:rPr lang="en-US" altLang="zh-CN" sz="2400" b="1" kern="100" dirty="0">
                <a:latin typeface="Times New Roman"/>
                <a:cs typeface="Courier New"/>
              </a:rPr>
              <a:t>1920</a:t>
            </a:r>
            <a:r>
              <a:rPr lang="zh-CN" altLang="zh-CN" sz="2400" b="1" kern="100" dirty="0">
                <a:latin typeface="Times New Roman"/>
                <a:cs typeface="Times New Roman"/>
              </a:rPr>
              <a:t>年</a:t>
            </a:r>
            <a:r>
              <a:rPr lang="en-US" altLang="zh-CN" sz="2400" b="1" kern="100" dirty="0">
                <a:latin typeface="Times New Roman"/>
                <a:cs typeface="Courier New"/>
              </a:rPr>
              <a:t>7</a:t>
            </a:r>
            <a:r>
              <a:rPr lang="zh-CN" altLang="zh-CN" sz="2400" b="1" kern="100" dirty="0">
                <a:latin typeface="Times New Roman"/>
                <a:cs typeface="Times New Roman"/>
              </a:rPr>
              <a:t>月，他的第一首新诗《西岸》发表，以后连续发表新诗。这些诗大多收在诗集《红烛》中。他早期的诗，形式多为自由体，较为突出地表现了唯美的倾向。</a:t>
            </a:r>
            <a:endParaRPr lang="zh-CN" altLang="zh-CN" sz="1050" kern="100" dirty="0">
              <a:effectLst/>
              <a:latin typeface="宋体"/>
              <a:cs typeface="Courier New"/>
            </a:endParaRPr>
          </a:p>
        </p:txBody>
      </p:sp>
      <p:pic>
        <p:nvPicPr>
          <p:cNvPr id="2050" name="Picture 2" descr="D:\梁贺\2019\课件\2019（秋）语文　选修　上册（新教材新标准）\A7.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25303" y="620521"/>
            <a:ext cx="1987321" cy="255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168301" y="3186472"/>
            <a:ext cx="11763767" cy="324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350645" algn="l"/>
                <a:tab pos="3870960" algn="l"/>
              </a:tabLst>
            </a:pPr>
            <a:r>
              <a:rPr lang="en-US" altLang="zh-CN" sz="2400" b="1" kern="100" dirty="0">
                <a:latin typeface="Times New Roman"/>
                <a:cs typeface="Courier New"/>
              </a:rPr>
              <a:t>1923</a:t>
            </a:r>
            <a:r>
              <a:rPr lang="zh-CN" altLang="zh-CN" sz="2400" b="1" kern="100" dirty="0">
                <a:latin typeface="Times New Roman"/>
                <a:cs typeface="Times New Roman"/>
              </a:rPr>
              <a:t>年</a:t>
            </a:r>
            <a:r>
              <a:rPr lang="en-US" altLang="zh-CN" sz="2400" b="1" kern="100" dirty="0">
                <a:latin typeface="Times New Roman"/>
                <a:cs typeface="Courier New"/>
              </a:rPr>
              <a:t>9</a:t>
            </a:r>
            <a:r>
              <a:rPr lang="zh-CN" altLang="zh-CN" sz="2400" b="1" kern="100" dirty="0">
                <a:latin typeface="Times New Roman"/>
                <a:cs typeface="Times New Roman"/>
              </a:rPr>
              <a:t>月印行第一本新诗集《红烛》后，闻一多开始致力于新诗创作。《红烛》之后的诗作内容更为充实，形式整齐，语言凝练，形成独具的沉郁奇丽的艺术风格。</a:t>
            </a:r>
            <a:r>
              <a:rPr lang="en-US" altLang="zh-CN" sz="2400" b="1" kern="100" baseline="30000" dirty="0">
                <a:latin typeface="宋体"/>
                <a:cs typeface="Times New Roman"/>
              </a:rPr>
              <a:t>②</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cs typeface="Times New Roman"/>
              </a:rPr>
              <a:t>闻一多的诗具有极强的民族意识和民族气质。爱国主义精神贯穿于他的全部诗作，成为他诗歌创作的基调。</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还记得闻一多先生的《最后一次演讲》吗？</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正义是杀不完的，因为真理永远存在！</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石破天惊，振聋发聩。</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30687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7810" y="520720"/>
            <a:ext cx="11304749"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任务探究三　探寻新诗的别样风景——析新诗手法之巧</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诗歌多用表达技巧，这是与诗歌的文体特征和美学追求相适应的。使用技巧能够收到以少胜多、以小见大、以近显远的功效。赏析时需要从表现手法、结构技巧、修辞手法等角度入手。</a:t>
            </a:r>
            <a:endParaRPr lang="zh-CN" altLang="zh-CN" sz="1050" kern="100" dirty="0">
              <a:effectLst/>
              <a:latin typeface="宋体"/>
              <a:cs typeface="Courier New"/>
            </a:endParaRPr>
          </a:p>
        </p:txBody>
      </p:sp>
      <p:sp>
        <p:nvSpPr>
          <p:cNvPr id="3" name="矩形 2"/>
          <p:cNvSpPr>
            <a:spLocks noChangeArrowheads="1"/>
          </p:cNvSpPr>
          <p:nvPr/>
        </p:nvSpPr>
        <p:spPr bwMode="auto">
          <a:xfrm>
            <a:off x="284197" y="3129709"/>
            <a:ext cx="1153197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《立在地球边上放号》一诗是如何抒情的？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4196595"/>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首诗气魄宏大，境界开阔，开篇即景生情，它从眼前北冰洋的晴景、太平洋的伟力抒写开去，唱出了不断毁坏和创造的力的赞歌；然后直抒胸臆，表达了诗人对创造力的讴歌。这首诗大多用感叹句，多用排比的短语，短促有力，具有一种内在的节奏和韵律。</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29001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26872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《红烛》第二节说</a:t>
            </a:r>
            <a:r>
              <a:rPr lang="en-US" altLang="zh-CN" sz="2400" b="1" kern="100" dirty="0">
                <a:latin typeface="宋体"/>
                <a:cs typeface="Times New Roman"/>
              </a:rPr>
              <a:t>“</a:t>
            </a:r>
            <a:r>
              <a:rPr lang="zh-CN" altLang="zh-CN" sz="2400" b="1" u="sng" kern="100" dirty="0">
                <a:latin typeface="Times New Roman"/>
                <a:ea typeface="黑体"/>
                <a:cs typeface="Times New Roman"/>
              </a:rPr>
              <a:t>一误再误</a:t>
            </a:r>
            <a:r>
              <a:rPr lang="en-US" altLang="zh-CN" sz="2400" b="1" kern="100" dirty="0">
                <a:latin typeface="宋体"/>
                <a:cs typeface="Times New Roman"/>
              </a:rPr>
              <a:t>”</a:t>
            </a:r>
            <a:r>
              <a:rPr lang="zh-CN" altLang="zh-CN" sz="2400" b="1" kern="100" dirty="0">
                <a:latin typeface="Times New Roman"/>
                <a:cs typeface="Times New Roman"/>
              </a:rPr>
              <a:t>，第三节又说</a:t>
            </a:r>
            <a:r>
              <a:rPr lang="en-US" altLang="zh-CN" sz="2400" b="1" kern="100" dirty="0">
                <a:latin typeface="宋体"/>
                <a:cs typeface="Times New Roman"/>
              </a:rPr>
              <a:t>“</a:t>
            </a:r>
            <a:r>
              <a:rPr lang="zh-CN" altLang="zh-CN" sz="2400" b="1" u="sng" kern="100" dirty="0">
                <a:latin typeface="Times New Roman"/>
                <a:ea typeface="黑体"/>
                <a:cs typeface="Times New Roman"/>
              </a:rPr>
              <a:t>不误，不误</a:t>
            </a:r>
            <a:r>
              <a:rPr lang="en-US" altLang="zh-CN" sz="2400" b="1" kern="100" dirty="0">
                <a:latin typeface="宋体"/>
                <a:cs typeface="Times New Roman"/>
              </a:rPr>
              <a:t>”</a:t>
            </a:r>
            <a:r>
              <a:rPr lang="zh-CN" altLang="zh-CN" sz="2400" b="1" kern="100" dirty="0">
                <a:latin typeface="Times New Roman"/>
                <a:cs typeface="Times New Roman"/>
              </a:rPr>
              <a:t>，应该如何理解？</a:t>
            </a:r>
            <a:endParaRPr lang="zh-CN" altLang="zh-CN" sz="1050" kern="100" dirty="0">
              <a:effectLst/>
              <a:latin typeface="宋体"/>
              <a:cs typeface="Courier New"/>
            </a:endParaRPr>
          </a:p>
        </p:txBody>
      </p:sp>
      <p:sp>
        <p:nvSpPr>
          <p:cNvPr id="3" name="矩形 2"/>
          <p:cNvSpPr>
            <a:spLocks noChangeArrowheads="1"/>
          </p:cNvSpPr>
          <p:nvPr/>
        </p:nvSpPr>
        <p:spPr bwMode="auto">
          <a:xfrm>
            <a:off x="515287" y="1776913"/>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看似矛盾，实则侧重点不同。</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515287" y="229047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一误再误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，错怪红烛的语气很强烈，又包含着自作聪明的意味；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不误，不误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用了反复手法，否定语气更加强烈。一反一正两种回答，相形之下，更强烈地表现了认识的根本转变，包含着对先前自作聪明的惭愧，由顿悟而对红烛产生了深为敬仰的感情。诗人彻悟了，光是要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出来的，只有自我燃烧，只有无私奉献，才能放出光芒。这正是与利己主义哲学完全对立的一种新的人生观。</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285021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71433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3.</a:t>
            </a:r>
            <a:r>
              <a:rPr lang="zh-CN" altLang="zh-CN" sz="2400" b="1" kern="100" dirty="0">
                <a:latin typeface="Times New Roman"/>
                <a:cs typeface="Times New Roman"/>
              </a:rPr>
              <a:t>《峨日朵雪峰之侧》中是如何描写诗人攀登的状态的？</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255472"/>
            <a:ext cx="114177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运用衬托手法写出了诗人攀登的艰难。那一片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引力无穷的山海</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似有黑洞般无穷的引力，在竭力使我下坠；石砾不时地滑坡，深渊兴起一派有如军旅远去的喊杀声的嚣鸣，在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身旁向深渊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自上而下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地远去。环境的艰险衬托出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在这个高度上的坚持决非易事，这是一个贴身绝壁的登山勇士的生命体验。</a:t>
            </a:r>
            <a:endParaRPr lang="zh-CN" altLang="zh-CN" sz="1050" kern="100" dirty="0">
              <a:solidFill>
                <a:srgbClr val="FF0000"/>
              </a:solidFill>
              <a:effectLst/>
              <a:latin typeface="宋体"/>
              <a:cs typeface="Courier New"/>
            </a:endParaRPr>
          </a:p>
        </p:txBody>
      </p:sp>
      <p:sp>
        <p:nvSpPr>
          <p:cNvPr id="4" name="矩形 3"/>
          <p:cNvSpPr>
            <a:spLocks noChangeArrowheads="1"/>
          </p:cNvSpPr>
          <p:nvPr/>
        </p:nvSpPr>
        <p:spPr bwMode="auto">
          <a:xfrm>
            <a:off x="208249" y="343339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4.</a:t>
            </a:r>
            <a:r>
              <a:rPr lang="zh-CN" altLang="zh-CN" sz="2400" b="1" kern="100" dirty="0">
                <a:latin typeface="Times New Roman"/>
                <a:cs typeface="Times New Roman"/>
              </a:rPr>
              <a:t>《云雀》中，诗人是如何借云雀来抒写自己的？</a:t>
            </a:r>
            <a:endParaRPr lang="zh-CN" altLang="zh-CN" sz="1050" kern="100" dirty="0">
              <a:effectLst/>
              <a:latin typeface="宋体"/>
              <a:cs typeface="Courier New"/>
            </a:endParaRPr>
          </a:p>
        </p:txBody>
      </p:sp>
      <p:sp>
        <p:nvSpPr>
          <p:cNvPr id="5" name="矩形 4"/>
          <p:cNvSpPr>
            <a:spLocks noChangeArrowheads="1"/>
          </p:cNvSpPr>
          <p:nvPr/>
        </p:nvSpPr>
        <p:spPr bwMode="auto">
          <a:xfrm>
            <a:off x="475398" y="3974540"/>
            <a:ext cx="114177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雪莱诗中这一云雀形象，是诗人的理想自我形象的象征。云雀的振翅高飞体现着诗人的执着奋进、愤世嫉俗的态度；云雀的隐形不露、播撒歌声体现着诗人不求名利，只为唤起人间的爱与同情；云雀的歌声是自然清新的，雪莱的作品也是简单，不做作，挣脱技巧的束缚，自然而然地放歌。</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30856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393330"/>
            <a:ext cx="11647294"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5.</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写文章时，对着不在面前的人或物直接呼唤，并且跟他</a:t>
            </a:r>
            <a:r>
              <a:rPr lang="en-US" altLang="zh-CN" sz="2400" b="1" kern="100" dirty="0">
                <a:latin typeface="Times New Roman"/>
                <a:cs typeface="Courier New"/>
              </a:rPr>
              <a:t>(</a:t>
            </a:r>
            <a:r>
              <a:rPr lang="zh-CN" altLang="zh-CN" sz="2400" b="1" kern="100" dirty="0">
                <a:latin typeface="Times New Roman"/>
                <a:cs typeface="Times New Roman"/>
              </a:rPr>
              <a:t>它</a:t>
            </a:r>
            <a:r>
              <a:rPr lang="en-US" altLang="zh-CN" sz="2400" b="1" kern="100" dirty="0">
                <a:latin typeface="Times New Roman"/>
                <a:cs typeface="Courier New"/>
              </a:rPr>
              <a:t>)</a:t>
            </a:r>
            <a:r>
              <a:rPr lang="zh-CN" altLang="zh-CN" sz="2400" b="1" kern="100" dirty="0">
                <a:latin typeface="Times New Roman"/>
                <a:cs typeface="Times New Roman"/>
              </a:rPr>
              <a:t>说起话来，这种修辞手法叫作呼告。如《红烛》中的：</a:t>
            </a:r>
            <a:r>
              <a:rPr lang="en-US" altLang="zh-CN" sz="2400" b="1" kern="100" dirty="0">
                <a:latin typeface="宋体"/>
                <a:cs typeface="Times New Roman"/>
              </a:rPr>
              <a:t>“</a:t>
            </a:r>
            <a:r>
              <a:rPr lang="zh-CN" altLang="zh-CN" sz="2400" b="1" kern="100" dirty="0">
                <a:latin typeface="Times New Roman"/>
                <a:cs typeface="Times New Roman"/>
              </a:rPr>
              <a:t>红烛啊！你心火发光之期，正是泪流开始之日。</a:t>
            </a:r>
            <a:r>
              <a:rPr lang="en-US" altLang="zh-CN" sz="2400" b="1" kern="100" dirty="0">
                <a:latin typeface="宋体"/>
                <a:cs typeface="Times New Roman"/>
              </a:rPr>
              <a:t>”</a:t>
            </a:r>
            <a:r>
              <a:rPr lang="zh-CN" altLang="zh-CN" sz="2400" b="1" kern="100" dirty="0">
                <a:latin typeface="Times New Roman"/>
                <a:cs typeface="Times New Roman"/>
              </a:rPr>
              <a:t>《云雀》中开篇：</a:t>
            </a:r>
            <a:r>
              <a:rPr lang="en-US" altLang="zh-CN" sz="2400" b="1" kern="100" dirty="0">
                <a:latin typeface="宋体"/>
                <a:cs typeface="Times New Roman"/>
              </a:rPr>
              <a:t>“</a:t>
            </a:r>
            <a:r>
              <a:rPr lang="zh-CN" altLang="zh-CN" sz="2400" b="1" kern="100" dirty="0">
                <a:latin typeface="Times New Roman"/>
                <a:cs typeface="Times New Roman"/>
              </a:rPr>
              <a:t>你好啊，欢乐的精灵！</a:t>
            </a:r>
            <a:r>
              <a:rPr lang="en-US" altLang="zh-CN" sz="2400" b="1" kern="100" dirty="0">
                <a:latin typeface="宋体"/>
                <a:cs typeface="Times New Roman"/>
              </a:rPr>
              <a:t>”</a:t>
            </a:r>
            <a:r>
              <a:rPr lang="zh-CN" altLang="zh-CN" sz="2400" b="1" kern="100" dirty="0">
                <a:latin typeface="Times New Roman"/>
                <a:cs typeface="Times New Roman"/>
              </a:rPr>
              <a:t>将诗人的喜悦和激情尽情挥洒而出，奠定了诗歌明快的基调。请学习诗中</a:t>
            </a:r>
            <a:r>
              <a:rPr lang="en-US" altLang="zh-CN" sz="2400" b="1" kern="100" dirty="0">
                <a:latin typeface="宋体"/>
                <a:cs typeface="Times New Roman"/>
              </a:rPr>
              <a:t>“</a:t>
            </a:r>
            <a:r>
              <a:rPr lang="zh-CN" altLang="zh-CN" sz="2400" b="1" u="sng" kern="100" dirty="0">
                <a:latin typeface="Times New Roman"/>
                <a:ea typeface="黑体"/>
                <a:cs typeface="Times New Roman"/>
              </a:rPr>
              <a:t>呼告</a:t>
            </a:r>
            <a:r>
              <a:rPr lang="en-US" altLang="zh-CN" sz="2400" b="1" kern="100" dirty="0">
                <a:latin typeface="宋体"/>
                <a:cs typeface="Times New Roman"/>
              </a:rPr>
              <a:t>”</a:t>
            </a:r>
            <a:r>
              <a:rPr lang="zh-CN" altLang="zh-CN" sz="2400" b="1" kern="100" dirty="0">
                <a:latin typeface="Times New Roman"/>
                <a:cs typeface="Times New Roman"/>
              </a:rPr>
              <a:t>的手法，选择自己喜爱的人或物，写一段抒情的文字。</a:t>
            </a:r>
            <a:endParaRPr lang="zh-CN" altLang="zh-CN" sz="1050" kern="100" dirty="0">
              <a:effectLst/>
              <a:latin typeface="宋体"/>
              <a:cs typeface="Courier New"/>
            </a:endParaRPr>
          </a:p>
        </p:txBody>
      </p:sp>
      <p:sp>
        <p:nvSpPr>
          <p:cNvPr id="3" name="矩形 2"/>
          <p:cNvSpPr>
            <a:spLocks noChangeArrowheads="1"/>
          </p:cNvSpPr>
          <p:nvPr/>
        </p:nvSpPr>
        <p:spPr bwMode="auto">
          <a:xfrm>
            <a:off x="493686" y="3109298"/>
            <a:ext cx="11417796"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运用呼告，可以抒发强烈的思想感情，加强感染力，并引起读者强烈的情感共鸣。</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502035" y="3648068"/>
            <a:ext cx="1141779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我羡慕你，大海的勇敢的船夫，在帆影下和暴风雨中度过一生！也许你早该到达一个平静的港湾</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你早该享受那幸福的安宁，但诱惑的波浪总不停地呼唤你。</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雷锋啊，你虽然生活在二十世纪六十年代，但人们从你身上，也从千千万万革命战士的身上，看见了未来的人类，共产主义的人类。</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太阳啊，火一样烧着的太阳！你烘干了小草尖头的露水，可烘得干游子的冷泪盈眶？</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25398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971500"/>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457200" algn="just">
              <a:lnSpc>
                <a:spcPct val="150000"/>
              </a:lnSpc>
              <a:spcAft>
                <a:spcPts val="0"/>
              </a:spcAft>
              <a:tabLst>
                <a:tab pos="1350645" algn="l"/>
                <a:tab pos="3870960" algn="l"/>
              </a:tabLst>
            </a:pPr>
            <a:r>
              <a:rPr lang="zh-CN" altLang="zh-CN" sz="2400" b="1" kern="100" dirty="0">
                <a:latin typeface="Times New Roman"/>
                <a:cs typeface="Times New Roman"/>
              </a:rPr>
              <a:t>阅读下面三首诗歌，完成后面的学习任务。</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孤　雁</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杜　甫</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孤雁不饮啄，飞鸣声念群。</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谁怜一片影，相失万重云？</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望尽似犹见，哀多如更闻。</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野鸦无意绪，鸣噪自纷纷。</a:t>
            </a:r>
            <a:endParaRPr lang="zh-CN" altLang="zh-CN" sz="1050" kern="100" dirty="0">
              <a:effectLst/>
              <a:latin typeface="宋体"/>
              <a:cs typeface="Courier New"/>
            </a:endParaRPr>
          </a:p>
        </p:txBody>
      </p:sp>
    </p:spTree>
    <p:extLst>
      <p:ext uri="{BB962C8B-B14F-4D97-AF65-F5344CB8AC3E}">
        <p14:creationId xmlns:p14="http://schemas.microsoft.com/office/powerpoint/2010/main" val="2571373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971500"/>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孤雁</a:t>
            </a:r>
            <a:r>
              <a:rPr lang="en-US" altLang="zh-CN" sz="2400" b="1" kern="100" dirty="0">
                <a:latin typeface="Times New Roman"/>
                <a:ea typeface="仿宋_GB2312"/>
                <a:cs typeface="Courier New"/>
              </a:rPr>
              <a:t>(</a:t>
            </a:r>
            <a:r>
              <a:rPr lang="zh-CN" altLang="zh-CN" sz="2400" b="1" kern="100" dirty="0">
                <a:latin typeface="Times New Roman"/>
                <a:ea typeface="仿宋_GB2312"/>
                <a:cs typeface="Times New Roman"/>
              </a:rPr>
              <a:t>节选</a:t>
            </a:r>
            <a:r>
              <a:rPr lang="en-US" altLang="zh-CN" sz="2400" b="1" kern="100" dirty="0">
                <a:latin typeface="Times New Roman"/>
                <a:ea typeface="仿宋_GB2312"/>
                <a:cs typeface="Courier New"/>
              </a:rPr>
              <a:t>)</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闻一多</a:t>
            </a:r>
            <a:endParaRPr lang="zh-CN" altLang="zh-CN" sz="1050" kern="100" dirty="0">
              <a:latin typeface="宋体"/>
              <a:cs typeface="Courier New"/>
            </a:endParaRPr>
          </a:p>
          <a:p>
            <a:pPr algn="ctr">
              <a:lnSpc>
                <a:spcPct val="150000"/>
              </a:lnSpc>
              <a:spcAft>
                <a:spcPts val="0"/>
              </a:spcAft>
              <a:tabLst>
                <a:tab pos="1350645" algn="l"/>
                <a:tab pos="3870960" algn="l"/>
              </a:tabLst>
            </a:pPr>
            <a:r>
              <a:rPr lang="en-US" altLang="zh-CN" sz="2400" b="1" kern="100" dirty="0">
                <a:latin typeface="Times New Roman"/>
                <a:ea typeface="仿宋_GB2312"/>
                <a:cs typeface="Courier New"/>
              </a:rPr>
              <a:t>(</a:t>
            </a:r>
            <a:r>
              <a:rPr lang="zh-CN" altLang="zh-CN" sz="2400" b="1" kern="100" dirty="0">
                <a:latin typeface="Times New Roman"/>
                <a:ea typeface="仿宋_GB2312"/>
                <a:cs typeface="Times New Roman"/>
              </a:rPr>
              <a:t>此诗是诗人</a:t>
            </a:r>
            <a:r>
              <a:rPr lang="en-US" altLang="zh-CN" sz="2400" b="1" kern="100" dirty="0">
                <a:latin typeface="Times New Roman"/>
                <a:ea typeface="仿宋_GB2312"/>
                <a:cs typeface="Courier New"/>
              </a:rPr>
              <a:t>1922</a:t>
            </a:r>
            <a:r>
              <a:rPr lang="zh-CN" altLang="zh-CN" sz="2400" b="1" kern="100" dirty="0">
                <a:latin typeface="Times New Roman"/>
                <a:ea typeface="仿宋_GB2312"/>
                <a:cs typeface="Times New Roman"/>
              </a:rPr>
              <a:t>年在赴美的旅途中所作</a:t>
            </a:r>
            <a:r>
              <a:rPr lang="en-US" altLang="zh-CN" sz="2400" b="1" kern="100" dirty="0">
                <a:latin typeface="Times New Roman"/>
                <a:ea typeface="仿宋_GB2312"/>
                <a:cs typeface="Courier New"/>
              </a:rPr>
              <a:t>)</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归来罢，流落的孤禽！</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与其尽在这水国的绝塞，</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拼着寸磔的愁肠，</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泣诉那无边的酸梦，</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不如擢翅回身归去罢！</a:t>
            </a:r>
            <a:endParaRPr lang="zh-CN" altLang="zh-CN" sz="1050" kern="100" dirty="0">
              <a:effectLst/>
              <a:latin typeface="宋体"/>
              <a:cs typeface="Courier New"/>
            </a:endParaRPr>
          </a:p>
        </p:txBody>
      </p:sp>
    </p:spTree>
    <p:extLst>
      <p:ext uri="{BB962C8B-B14F-4D97-AF65-F5344CB8AC3E}">
        <p14:creationId xmlns:p14="http://schemas.microsoft.com/office/powerpoint/2010/main" val="26846920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719449"/>
            <a:ext cx="1164729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啊！但是这不由分说的狂飙</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挟着我不息地前进；</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我脚上又带着了一封书信，</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我怎能抛却我的使命，</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由着我的心性</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回身擢翅归去来呢？</a:t>
            </a:r>
            <a:endParaRPr lang="zh-CN" altLang="zh-CN" sz="1050" kern="100" dirty="0">
              <a:effectLst/>
              <a:latin typeface="宋体"/>
              <a:cs typeface="Courier New"/>
            </a:endParaRPr>
          </a:p>
        </p:txBody>
      </p:sp>
    </p:spTree>
    <p:extLst>
      <p:ext uri="{BB962C8B-B14F-4D97-AF65-F5344CB8AC3E}">
        <p14:creationId xmlns:p14="http://schemas.microsoft.com/office/powerpoint/2010/main" val="10366178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078889"/>
            <a:ext cx="1164729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听雁</a:t>
            </a:r>
            <a:r>
              <a:rPr lang="en-US" altLang="zh-CN" sz="2400" b="1" kern="100" dirty="0">
                <a:latin typeface="Times New Roman"/>
                <a:ea typeface="仿宋_GB2312"/>
                <a:cs typeface="Courier New"/>
              </a:rPr>
              <a:t>(</a:t>
            </a:r>
            <a:r>
              <a:rPr lang="zh-CN" altLang="zh-CN" sz="2400" b="1" kern="100" dirty="0">
                <a:latin typeface="Times New Roman"/>
                <a:ea typeface="仿宋_GB2312"/>
                <a:cs typeface="Times New Roman"/>
              </a:rPr>
              <a:t>节选</a:t>
            </a:r>
            <a:r>
              <a:rPr lang="en-US" altLang="zh-CN" sz="2400" b="1" kern="100" dirty="0">
                <a:latin typeface="Times New Roman"/>
                <a:ea typeface="仿宋_GB2312"/>
                <a:cs typeface="Courier New"/>
              </a:rPr>
              <a:t>)</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付秀红</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在这肃杀季节，我常置身于北国的旷野，听离开家乡的大雁的鸣叫。它们极为守时，深秋的风一吹，它们就踏上展示生命耐力的征程，把迁徙的梦变成现实。</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它们几十只、数百只，甚至上千只汇集在一起，用号子般的叫声给同伴鼓舞，那高亢的鸣叫似呼朋引伴的呼喊，又极像行军歌那极有气势、不断唱和的声音，十里八里之外都听得到。此时听雁，你会精神为之一振，力量陡增。</a:t>
            </a:r>
            <a:endParaRPr lang="zh-CN" altLang="zh-CN" sz="1050" kern="100" dirty="0">
              <a:effectLst/>
              <a:latin typeface="宋体"/>
              <a:cs typeface="Courier New"/>
            </a:endParaRPr>
          </a:p>
        </p:txBody>
      </p:sp>
    </p:spTree>
    <p:extLst>
      <p:ext uri="{BB962C8B-B14F-4D97-AF65-F5344CB8AC3E}">
        <p14:creationId xmlns:p14="http://schemas.microsoft.com/office/powerpoint/2010/main" val="5533577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521056"/>
            <a:ext cx="11647294" cy="535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350645" algn="l"/>
                <a:tab pos="3870960" algn="l"/>
              </a:tabLst>
            </a:pPr>
            <a:r>
              <a:rPr lang="en-US" altLang="zh-CN" sz="2400" b="1" kern="100">
                <a:latin typeface="Times New Roman"/>
                <a:cs typeface="Courier New"/>
              </a:rPr>
              <a:t>1.</a:t>
            </a:r>
            <a:r>
              <a:rPr lang="zh-CN" altLang="zh-CN" sz="2400" b="1" kern="100" dirty="0">
                <a:latin typeface="Times New Roman"/>
                <a:cs typeface="Times New Roman"/>
              </a:rPr>
              <a:t>下列选项对杜甫的《孤雁》的分析，不正确的一项是</a:t>
            </a:r>
            <a:r>
              <a:rPr lang="en-US" altLang="zh-CN" sz="2400" b="1" kern="100" dirty="0">
                <a:latin typeface="Times New Roman"/>
                <a:cs typeface="Courier New"/>
              </a:rPr>
              <a:t>(</a:t>
            </a:r>
            <a:r>
              <a:rPr lang="zh-CN" altLang="zh-CN" sz="2400" b="1" kern="100" dirty="0">
                <a:latin typeface="Times New Roman"/>
                <a:cs typeface="Times New Roman"/>
              </a:rPr>
              <a:t>　　</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3" name="矩形 2"/>
          <p:cNvSpPr>
            <a:spLocks noChangeArrowheads="1"/>
          </p:cNvSpPr>
          <p:nvPr/>
        </p:nvSpPr>
        <p:spPr bwMode="auto">
          <a:xfrm>
            <a:off x="467182" y="969433"/>
            <a:ext cx="11417796" cy="5537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350645" algn="l"/>
                <a:tab pos="3870960" algn="l"/>
              </a:tabLst>
            </a:pPr>
            <a:r>
              <a:rPr lang="en-US" altLang="zh-CN" sz="2400" b="1" kern="100" dirty="0">
                <a:latin typeface="Times New Roman"/>
                <a:cs typeface="Courier New"/>
              </a:rPr>
              <a:t>A.</a:t>
            </a:r>
            <a:r>
              <a:rPr lang="zh-CN" altLang="zh-CN" sz="2400" b="1" kern="100" dirty="0">
                <a:latin typeface="Times New Roman"/>
                <a:cs typeface="Times New Roman"/>
              </a:rPr>
              <a:t>首联</a:t>
            </a:r>
            <a:r>
              <a:rPr lang="en-US" altLang="zh-CN" sz="2400" b="1" kern="100" dirty="0">
                <a:latin typeface="宋体"/>
                <a:cs typeface="Times New Roman"/>
              </a:rPr>
              <a:t>“</a:t>
            </a:r>
            <a:r>
              <a:rPr lang="zh-CN" altLang="zh-CN" sz="2400" b="1" kern="100" dirty="0">
                <a:latin typeface="Times New Roman"/>
                <a:cs typeface="Times New Roman"/>
              </a:rPr>
              <a:t>孤雁不饮啄，飞鸣声念群</a:t>
            </a:r>
            <a:r>
              <a:rPr lang="en-US" altLang="zh-CN" sz="2400" b="1" kern="100" dirty="0">
                <a:latin typeface="宋体"/>
                <a:cs typeface="Times New Roman"/>
              </a:rPr>
              <a:t>”</a:t>
            </a:r>
            <a:r>
              <a:rPr lang="zh-CN" altLang="zh-CN" sz="2400" b="1" kern="100" dirty="0">
                <a:latin typeface="Times New Roman"/>
                <a:cs typeface="Times New Roman"/>
              </a:rPr>
              <a:t>唤出</a:t>
            </a:r>
            <a:r>
              <a:rPr lang="en-US" altLang="zh-CN" sz="2400" b="1" kern="100" dirty="0">
                <a:latin typeface="宋体"/>
                <a:cs typeface="Times New Roman"/>
              </a:rPr>
              <a:t>“</a:t>
            </a:r>
            <a:r>
              <a:rPr lang="zh-CN" altLang="zh-CN" sz="2400" b="1" kern="100" dirty="0">
                <a:latin typeface="Times New Roman"/>
                <a:cs typeface="Times New Roman"/>
              </a:rPr>
              <a:t>孤雁</a:t>
            </a:r>
            <a:r>
              <a:rPr lang="en-US" altLang="zh-CN" sz="2400" b="1" kern="100" dirty="0">
                <a:latin typeface="宋体"/>
                <a:cs typeface="Times New Roman"/>
              </a:rPr>
              <a:t>”</a:t>
            </a:r>
            <a:r>
              <a:rPr lang="zh-CN" altLang="zh-CN" sz="2400" b="1" kern="100" dirty="0">
                <a:latin typeface="Times New Roman"/>
                <a:cs typeface="Times New Roman"/>
              </a:rPr>
              <a:t>，孤雁非常想念它的同伴。不单是想念，而且还拼命追寻，是一只情感热烈而执着的</a:t>
            </a:r>
            <a:r>
              <a:rPr lang="en-US" altLang="zh-CN" sz="2400" b="1" kern="100" dirty="0">
                <a:latin typeface="宋体"/>
                <a:cs typeface="Times New Roman"/>
              </a:rPr>
              <a:t>“</a:t>
            </a:r>
            <a:r>
              <a:rPr lang="zh-CN" altLang="zh-CN" sz="2400" b="1" kern="100" dirty="0">
                <a:latin typeface="Times New Roman"/>
                <a:cs typeface="Times New Roman"/>
              </a:rPr>
              <a:t>孤雁</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Times New Roman"/>
                <a:cs typeface="Courier New"/>
              </a:rPr>
              <a:t>B.</a:t>
            </a:r>
            <a:r>
              <a:rPr lang="zh-CN" altLang="zh-CN" sz="2400" b="1" kern="100" dirty="0">
                <a:latin typeface="Times New Roman"/>
                <a:cs typeface="Times New Roman"/>
              </a:rPr>
              <a:t>颔联</a:t>
            </a:r>
            <a:r>
              <a:rPr lang="en-US" altLang="zh-CN" sz="2400" b="1" kern="100" dirty="0">
                <a:latin typeface="宋体"/>
                <a:cs typeface="Times New Roman"/>
              </a:rPr>
              <a:t>“</a:t>
            </a:r>
            <a:r>
              <a:rPr lang="zh-CN" altLang="zh-CN" sz="2400" b="1" kern="100" dirty="0">
                <a:latin typeface="Times New Roman"/>
                <a:cs typeface="Times New Roman"/>
              </a:rPr>
              <a:t>一片</a:t>
            </a:r>
            <a:r>
              <a:rPr lang="en-US" altLang="zh-CN" sz="2400" b="1" kern="100" dirty="0">
                <a:latin typeface="宋体"/>
                <a:cs typeface="Times New Roman"/>
              </a:rPr>
              <a:t>”“</a:t>
            </a:r>
            <a:r>
              <a:rPr lang="zh-CN" altLang="zh-CN" sz="2400" b="1" kern="100" dirty="0">
                <a:latin typeface="Times New Roman"/>
                <a:cs typeface="Times New Roman"/>
              </a:rPr>
              <a:t>万重</a:t>
            </a:r>
            <a:r>
              <a:rPr lang="en-US" altLang="zh-CN" sz="2400" b="1" kern="100" dirty="0">
                <a:latin typeface="宋体"/>
                <a:cs typeface="Times New Roman"/>
              </a:rPr>
              <a:t>”</a:t>
            </a:r>
            <a:r>
              <a:rPr lang="zh-CN" altLang="zh-CN" sz="2400" b="1" kern="100" dirty="0">
                <a:latin typeface="Times New Roman"/>
                <a:cs typeface="Times New Roman"/>
              </a:rPr>
              <a:t>对比，构成极大的反差，极言其</a:t>
            </a:r>
            <a:r>
              <a:rPr lang="en-US" altLang="zh-CN" sz="2400" b="1" kern="100" dirty="0">
                <a:latin typeface="宋体"/>
                <a:cs typeface="Times New Roman"/>
              </a:rPr>
              <a:t>“</a:t>
            </a:r>
            <a:r>
              <a:rPr lang="zh-CN" altLang="zh-CN" sz="2400" b="1" kern="100" dirty="0">
                <a:latin typeface="Times New Roman"/>
                <a:cs typeface="Times New Roman"/>
              </a:rPr>
              <a:t>孤</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宋体"/>
                <a:cs typeface="Times New Roman"/>
              </a:rPr>
              <a:t>“</a:t>
            </a:r>
            <a:r>
              <a:rPr lang="zh-CN" altLang="zh-CN" sz="2400" b="1" kern="100" dirty="0">
                <a:latin typeface="Times New Roman"/>
                <a:cs typeface="Times New Roman"/>
              </a:rPr>
              <a:t>谁怜</a:t>
            </a:r>
            <a:r>
              <a:rPr lang="en-US" altLang="zh-CN" sz="2400" b="1" kern="100" dirty="0">
                <a:latin typeface="宋体"/>
                <a:cs typeface="Times New Roman"/>
              </a:rPr>
              <a:t>”</a:t>
            </a:r>
            <a:r>
              <a:rPr lang="zh-CN" altLang="zh-CN" sz="2400" b="1" kern="100" dirty="0">
                <a:latin typeface="Times New Roman"/>
                <a:cs typeface="Times New Roman"/>
              </a:rPr>
              <a:t>二字直抒胸臆，凝聚了诗人对孤雁的怜悯之情。</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Times New Roman"/>
                <a:cs typeface="Courier New"/>
              </a:rPr>
              <a:t>C.</a:t>
            </a:r>
            <a:r>
              <a:rPr lang="zh-CN" altLang="zh-CN" sz="2400" b="1" kern="100" dirty="0">
                <a:latin typeface="Times New Roman"/>
                <a:cs typeface="Times New Roman"/>
              </a:rPr>
              <a:t>颈联通过对孤雁飞着叫着寻找同伴的描写，将孤雁的渴望、煎熬表现得淋漓尽致。</a:t>
            </a:r>
            <a:r>
              <a:rPr lang="zh-CN" altLang="zh-CN" sz="2400" b="1" kern="100" dirty="0">
                <a:latin typeface="宋体"/>
                <a:cs typeface="Times New Roman"/>
              </a:rPr>
              <a:t>“</a:t>
            </a:r>
            <a:r>
              <a:rPr lang="zh-CN" altLang="zh-CN" sz="2400" b="1" kern="100" dirty="0">
                <a:latin typeface="Times New Roman"/>
                <a:cs typeface="Times New Roman"/>
              </a:rPr>
              <a:t>犹</a:t>
            </a:r>
            <a:r>
              <a:rPr lang="zh-CN" altLang="zh-CN" sz="2400" b="1" kern="100" dirty="0">
                <a:latin typeface="宋体"/>
                <a:cs typeface="Times New Roman"/>
              </a:rPr>
              <a:t>”</a:t>
            </a:r>
            <a:r>
              <a:rPr lang="zh-CN" altLang="zh-CN" sz="2400" b="1" kern="100" dirty="0">
                <a:latin typeface="Times New Roman"/>
                <a:cs typeface="Times New Roman"/>
              </a:rPr>
              <a:t>和</a:t>
            </a:r>
            <a:r>
              <a:rPr lang="zh-CN" altLang="zh-CN" sz="2400" b="1" kern="100" dirty="0">
                <a:latin typeface="宋体"/>
                <a:cs typeface="Times New Roman"/>
              </a:rPr>
              <a:t>“</a:t>
            </a:r>
            <a:r>
              <a:rPr lang="zh-CN" altLang="zh-CN" sz="2400" b="1" kern="100" dirty="0">
                <a:latin typeface="Times New Roman"/>
                <a:cs typeface="Times New Roman"/>
              </a:rPr>
              <a:t>更</a:t>
            </a:r>
            <a:r>
              <a:rPr lang="zh-CN" altLang="zh-CN" sz="2400" b="1" kern="100" dirty="0">
                <a:latin typeface="宋体"/>
                <a:cs typeface="Times New Roman"/>
              </a:rPr>
              <a:t>”</a:t>
            </a:r>
            <a:r>
              <a:rPr lang="zh-CN" altLang="zh-CN" sz="2400" b="1" kern="100" dirty="0">
                <a:latin typeface="Times New Roman"/>
                <a:cs typeface="Times New Roman"/>
              </a:rPr>
              <a:t>道出了诗人心中沉重的悲哀与伤痛。</a:t>
            </a:r>
            <a:endParaRPr lang="zh-CN" altLang="zh-CN" sz="1050" kern="100" dirty="0">
              <a:latin typeface="宋体"/>
              <a:cs typeface="Courier New"/>
            </a:endParaRPr>
          </a:p>
          <a:p>
            <a:pPr algn="just">
              <a:lnSpc>
                <a:spcPts val="3900"/>
              </a:lnSpc>
              <a:spcAft>
                <a:spcPts val="0"/>
              </a:spcAft>
              <a:tabLst>
                <a:tab pos="1350645" algn="l"/>
                <a:tab pos="3870960" algn="l"/>
              </a:tabLst>
            </a:pPr>
            <a:r>
              <a:rPr lang="en-US" altLang="zh-CN" sz="2400" b="1" kern="100" dirty="0">
                <a:latin typeface="Times New Roman"/>
                <a:cs typeface="Courier New"/>
              </a:rPr>
              <a:t>D.</a:t>
            </a:r>
            <a:r>
              <a:rPr lang="zh-CN" altLang="zh-CN" sz="2400" b="1" kern="100" dirty="0">
                <a:latin typeface="Times New Roman"/>
                <a:cs typeface="Times New Roman"/>
              </a:rPr>
              <a:t>尾联用野鸦的无忧无虑、热闹非常来反衬孤雁的寂寞、愁苦，表现了孤雁对野鸦团聚在一起的羡慕、向往之情。</a:t>
            </a:r>
            <a:endParaRPr lang="zh-CN" altLang="zh-CN" sz="1050" kern="100" dirty="0">
              <a:latin typeface="宋体"/>
              <a:cs typeface="Courier New"/>
            </a:endParaRPr>
          </a:p>
          <a:p>
            <a:pPr algn="just">
              <a:lnSpc>
                <a:spcPts val="3900"/>
              </a:lnSpc>
              <a:spcAft>
                <a:spcPts val="0"/>
              </a:spcAft>
              <a:tabLst>
                <a:tab pos="1350645" algn="l"/>
                <a:tab pos="3870960" algn="l"/>
              </a:tabLst>
            </a:pPr>
            <a:r>
              <a:rPr lang="zh-CN" altLang="zh-CN" sz="2400" b="1" kern="100" dirty="0">
                <a:solidFill>
                  <a:srgbClr val="0000FF"/>
                </a:solidFill>
                <a:latin typeface="Times New Roman"/>
                <a:ea typeface="黑体"/>
                <a:cs typeface="Times New Roman"/>
              </a:rPr>
              <a:t>解析　</a:t>
            </a:r>
            <a:r>
              <a:rPr lang="zh-CN" altLang="zh-CN" sz="2400" b="1" kern="100" dirty="0">
                <a:solidFill>
                  <a:srgbClr val="0000FF"/>
                </a:solidFill>
                <a:latin typeface="Times New Roman"/>
                <a:ea typeface="仿宋_GB2312"/>
                <a:cs typeface="Times New Roman"/>
              </a:rPr>
              <a:t>根据孤雁形象，可以判断</a:t>
            </a:r>
            <a:r>
              <a:rPr lang="en-US" altLang="zh-CN" sz="2400" b="1" kern="100" dirty="0">
                <a:solidFill>
                  <a:srgbClr val="0000FF"/>
                </a:solidFill>
                <a:latin typeface="Times New Roman"/>
                <a:ea typeface="仿宋_GB2312"/>
                <a:cs typeface="Courier New"/>
              </a:rPr>
              <a:t>D</a:t>
            </a:r>
            <a:r>
              <a:rPr lang="zh-CN" altLang="zh-CN" sz="2400" b="1" kern="100" dirty="0">
                <a:solidFill>
                  <a:srgbClr val="0000FF"/>
                </a:solidFill>
                <a:latin typeface="Times New Roman"/>
                <a:ea typeface="仿宋_GB2312"/>
                <a:cs typeface="Times New Roman"/>
              </a:rPr>
              <a:t>项中</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羡慕、向往</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错，应主要是</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哀愁</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和</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追寻</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a:t>
            </a:r>
            <a:endParaRPr lang="zh-CN" altLang="zh-CN" sz="1050" kern="100" dirty="0">
              <a:solidFill>
                <a:srgbClr val="0000FF"/>
              </a:solidFill>
              <a:latin typeface="宋体"/>
              <a:cs typeface="Courier New"/>
            </a:endParaRPr>
          </a:p>
          <a:p>
            <a:pPr algn="just">
              <a:lnSpc>
                <a:spcPts val="39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D</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8415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68311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三首诗歌中塑造的</a:t>
            </a:r>
            <a:r>
              <a:rPr lang="en-US" altLang="zh-CN" sz="2400" b="1" kern="100" dirty="0">
                <a:latin typeface="宋体"/>
                <a:cs typeface="Times New Roman"/>
              </a:rPr>
              <a:t>“</a:t>
            </a:r>
            <a:r>
              <a:rPr lang="zh-CN" altLang="zh-CN" sz="2400" b="1" kern="100" dirty="0">
                <a:latin typeface="Times New Roman"/>
                <a:cs typeface="Times New Roman"/>
              </a:rPr>
              <a:t>雁</a:t>
            </a:r>
            <a:r>
              <a:rPr lang="en-US" altLang="zh-CN" sz="2400" b="1" kern="100" dirty="0">
                <a:latin typeface="宋体"/>
                <a:cs typeface="Times New Roman"/>
              </a:rPr>
              <a:t>”</a:t>
            </a:r>
            <a:r>
              <a:rPr lang="zh-CN" altLang="zh-CN" sz="2400" b="1" kern="100" dirty="0">
                <a:latin typeface="Times New Roman"/>
                <a:cs typeface="Times New Roman"/>
              </a:rPr>
              <a:t>的形象有何不同？表达的感情有何不同？</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204551"/>
            <a:ext cx="11417796"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孤雁》描写的是离群独飞、思念同伴的孤独凄苦、热烈执着的大雁形象。诗歌通过孤雁表达了诗人对战乱中颠沛流离的亲人和朋友的思念之情，对漂泊生涯的苍凉感慨，以及不坠青云之志的高远追求和执着精神。</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《孤雁</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节选</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》刻画的是一只对故乡充满思念、带有使命感和意志力的孤雁形象。诗歌借孤雁的形象表达了诗人在逆境中的奋发意志力，对祖国的未来充满使命感的爱国精神。</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《听雁</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节选</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》借雁阵的高亢鸣叫塑造了一群团结友爱、有耐力的大雁形象。写出了对生活的启示，对周围的同学、相携的同伴们要互助合力，团结友爱；对目标或理想的追求要有耐力，坚持不懈。</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7663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35360" y="813513"/>
            <a:ext cx="8750785"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当代诗人中的诗人</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昌耀</a:t>
            </a:r>
            <a:endParaRPr lang="zh-CN" altLang="zh-CN" sz="1050" kern="100" dirty="0">
              <a:latin typeface="宋体"/>
              <a:cs typeface="Courier New"/>
            </a:endParaRPr>
          </a:p>
          <a:p>
            <a:pPr indent="612140">
              <a:lnSpc>
                <a:spcPct val="150000"/>
              </a:lnSpc>
              <a:tabLst>
                <a:tab pos="1350645" algn="l"/>
                <a:tab pos="3870960" algn="l"/>
              </a:tabLst>
            </a:pPr>
            <a:r>
              <a:rPr lang="zh-CN" altLang="zh-CN" sz="2400" b="1" kern="100" dirty="0">
                <a:latin typeface="Times New Roman"/>
                <a:cs typeface="Times New Roman"/>
              </a:rPr>
              <a:t>昌耀</a:t>
            </a:r>
            <a:r>
              <a:rPr lang="en-US" altLang="zh-CN" sz="2400" b="1" kern="100" dirty="0">
                <a:latin typeface="Times New Roman"/>
                <a:cs typeface="Courier New"/>
              </a:rPr>
              <a:t>(1936—2000)</a:t>
            </a:r>
            <a:r>
              <a:rPr lang="zh-CN" altLang="zh-CN" sz="2400" b="1" kern="100" dirty="0">
                <a:latin typeface="Times New Roman"/>
                <a:cs typeface="Times New Roman"/>
              </a:rPr>
              <a:t>，原名王昌耀，湖南省桃源县人，诗人。</a:t>
            </a:r>
            <a:r>
              <a:rPr lang="en-US" altLang="zh-CN" sz="2400" b="1" kern="100" dirty="0">
                <a:latin typeface="Times New Roman"/>
                <a:cs typeface="Courier New"/>
              </a:rPr>
              <a:t>1950</a:t>
            </a:r>
            <a:r>
              <a:rPr lang="zh-CN" altLang="zh-CN" sz="2400" b="1" kern="100" dirty="0">
                <a:latin typeface="Times New Roman"/>
                <a:cs typeface="Times New Roman"/>
              </a:rPr>
              <a:t>年</a:t>
            </a:r>
            <a:r>
              <a:rPr lang="en-US" altLang="zh-CN" sz="2400" b="1" kern="100" dirty="0">
                <a:latin typeface="Times New Roman"/>
                <a:cs typeface="Courier New"/>
              </a:rPr>
              <a:t>4</a:t>
            </a:r>
            <a:r>
              <a:rPr lang="zh-CN" altLang="zh-CN" sz="2400" b="1" kern="100" dirty="0">
                <a:latin typeface="Times New Roman"/>
                <a:cs typeface="Times New Roman"/>
              </a:rPr>
              <a:t>月参加中国人民解放军，任宣传队员。同年，响应祖国号召，赴朝鲜参加抗美援朝。其间，推出处女作《人桥》，从此与诗歌艺术结下不解之缘。</a:t>
            </a:r>
            <a:r>
              <a:rPr lang="en-US" altLang="zh-CN" sz="2400" b="1" kern="100" dirty="0">
                <a:latin typeface="Times New Roman"/>
                <a:cs typeface="Courier New"/>
              </a:rPr>
              <a:t>1953</a:t>
            </a:r>
            <a:r>
              <a:rPr lang="zh-CN" altLang="zh-CN" sz="2400" b="1" kern="100" dirty="0">
                <a:latin typeface="Times New Roman"/>
                <a:cs typeface="Times New Roman"/>
              </a:rPr>
              <a:t>年，在朝鲜战场上负伤后转入河北省荣军学校读书。</a:t>
            </a:r>
            <a:r>
              <a:rPr lang="en-US" altLang="zh-CN" sz="2400" b="1" kern="100" dirty="0">
                <a:latin typeface="Times New Roman"/>
                <a:cs typeface="Courier New"/>
              </a:rPr>
              <a:t>1954</a:t>
            </a:r>
            <a:r>
              <a:rPr lang="zh-CN" altLang="zh-CN" sz="2400" b="1" kern="100" dirty="0">
                <a:latin typeface="Times New Roman"/>
                <a:cs typeface="Times New Roman"/>
              </a:rPr>
              <a:t>年开始发表诗作。他的诗以张扬生命在深重困境中的亢奋见长，感悟和激情融于凝重、壮美的意象之中，将饱经沧桑的情怀、古老开阔的西部人文背景、博大的生命意识，构成协调的整体。</a:t>
            </a:r>
            <a:endParaRPr lang="zh-CN" altLang="zh-CN" sz="1050" kern="100" dirty="0">
              <a:effectLst/>
              <a:latin typeface="宋体"/>
              <a:cs typeface="Courier New"/>
            </a:endParaRPr>
          </a:p>
        </p:txBody>
      </p:sp>
      <p:pic>
        <p:nvPicPr>
          <p:cNvPr id="3074" name="Picture 2" descr="D:\梁贺\2019\课件\2019（秋）语文　选修　上册（新教材新标准）\A9.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92344" y="1661314"/>
            <a:ext cx="2618774" cy="258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51880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07781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3.</a:t>
            </a:r>
            <a:r>
              <a:rPr lang="zh-CN" altLang="zh-CN" sz="2400" b="1" kern="100" dirty="0">
                <a:latin typeface="Times New Roman"/>
                <a:cs typeface="Times New Roman"/>
              </a:rPr>
              <a:t>你还能找到其他写</a:t>
            </a:r>
            <a:r>
              <a:rPr lang="zh-CN" altLang="zh-CN" sz="2400" b="1" kern="100" dirty="0">
                <a:latin typeface="宋体"/>
                <a:cs typeface="Times New Roman"/>
              </a:rPr>
              <a:t>“</a:t>
            </a:r>
            <a:r>
              <a:rPr lang="zh-CN" altLang="zh-CN" sz="2400" b="1" kern="100" dirty="0">
                <a:latin typeface="Times New Roman"/>
                <a:cs typeface="Times New Roman"/>
              </a:rPr>
              <a:t>雁</a:t>
            </a:r>
            <a:r>
              <a:rPr lang="zh-CN" altLang="zh-CN" sz="2400" b="1" kern="100" dirty="0">
                <a:latin typeface="宋体"/>
                <a:cs typeface="Times New Roman"/>
              </a:rPr>
              <a:t>”</a:t>
            </a:r>
            <a:r>
              <a:rPr lang="zh-CN" altLang="zh-CN" sz="2400" b="1" kern="100" dirty="0">
                <a:latin typeface="Times New Roman"/>
                <a:cs typeface="Times New Roman"/>
              </a:rPr>
              <a:t>的作品吗？请分析其中</a:t>
            </a:r>
            <a:r>
              <a:rPr lang="zh-CN" altLang="zh-CN" sz="2400" b="1" kern="100" dirty="0">
                <a:latin typeface="宋体"/>
                <a:cs typeface="Times New Roman"/>
              </a:rPr>
              <a:t>“</a:t>
            </a:r>
            <a:r>
              <a:rPr lang="zh-CN" altLang="zh-CN" sz="2400" b="1" kern="100" dirty="0">
                <a:latin typeface="Times New Roman"/>
                <a:cs typeface="Times New Roman"/>
              </a:rPr>
              <a:t>雁</a:t>
            </a:r>
            <a:r>
              <a:rPr lang="zh-CN" altLang="zh-CN" sz="2400" b="1" kern="100" dirty="0">
                <a:latin typeface="宋体"/>
                <a:cs typeface="Times New Roman"/>
              </a:rPr>
              <a:t>”</a:t>
            </a:r>
            <a:r>
              <a:rPr lang="zh-CN" altLang="zh-CN" sz="2400" b="1" kern="100" dirty="0">
                <a:latin typeface="Times New Roman"/>
                <a:cs typeface="Times New Roman"/>
              </a:rPr>
              <a:t>的形象特点。</a:t>
            </a:r>
            <a:endParaRPr lang="zh-CN" altLang="zh-CN" sz="1050" kern="100" dirty="0">
              <a:effectLst/>
              <a:latin typeface="宋体"/>
              <a:cs typeface="Courier New"/>
            </a:endParaRPr>
          </a:p>
        </p:txBody>
      </p:sp>
      <p:sp>
        <p:nvSpPr>
          <p:cNvPr id="3" name="矩形 2"/>
          <p:cNvSpPr>
            <a:spLocks noChangeArrowheads="1"/>
          </p:cNvSpPr>
          <p:nvPr/>
        </p:nvSpPr>
        <p:spPr bwMode="auto">
          <a:xfrm>
            <a:off x="493686" y="1618958"/>
            <a:ext cx="1141779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endParaRPr lang="zh-CN" altLang="zh-CN" sz="1050" kern="100" dirty="0">
              <a:solidFill>
                <a:srgbClr val="FF0000"/>
              </a:solidFill>
              <a:latin typeface="宋体"/>
              <a:cs typeface="Courier New"/>
            </a:endParaRPr>
          </a:p>
          <a:p>
            <a:pPr algn="ctr">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寒　塘</a:t>
            </a:r>
            <a:endParaRPr lang="zh-CN" altLang="zh-CN" sz="1050" kern="100" dirty="0">
              <a:solidFill>
                <a:srgbClr val="FF0000"/>
              </a:solidFill>
              <a:latin typeface="宋体"/>
              <a:cs typeface="Courier New"/>
            </a:endParaRPr>
          </a:p>
          <a:p>
            <a:pPr algn="ctr">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赵　嘏</a:t>
            </a:r>
            <a:endParaRPr lang="zh-CN" altLang="zh-CN" sz="1050" kern="100" dirty="0">
              <a:solidFill>
                <a:srgbClr val="FF0000"/>
              </a:solidFill>
              <a:latin typeface="宋体"/>
              <a:cs typeface="Courier New"/>
            </a:endParaRPr>
          </a:p>
          <a:p>
            <a:pPr algn="ctr">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晓发梳临水，寒塘坐见秋。</a:t>
            </a:r>
            <a:endParaRPr lang="zh-CN" altLang="zh-CN" sz="1050" kern="100" dirty="0">
              <a:solidFill>
                <a:srgbClr val="FF0000"/>
              </a:solidFill>
              <a:latin typeface="宋体"/>
              <a:cs typeface="Courier New"/>
            </a:endParaRPr>
          </a:p>
          <a:p>
            <a:pPr algn="ctr">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乡心正无限，一雁度南楼。</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诗歌通过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字写出了雁的孤单，而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雁度南楼</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又是写孤雁向南方飞去，在奋力飞回故巢。这使孤身在外的诗人产生情感共鸣，从而表现了作者的思乡之情。</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76131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1659989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69551" y="525481"/>
            <a:ext cx="8750785"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社会主义的急先锋</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雪莱</a:t>
            </a:r>
            <a:endParaRPr lang="zh-CN" altLang="zh-CN" sz="1050" kern="100" dirty="0">
              <a:latin typeface="宋体"/>
              <a:cs typeface="Courier New"/>
            </a:endParaRPr>
          </a:p>
          <a:p>
            <a:pPr indent="612140">
              <a:lnSpc>
                <a:spcPct val="150000"/>
              </a:lnSpc>
              <a:tabLst>
                <a:tab pos="1350645" algn="l"/>
                <a:tab pos="3870960" algn="l"/>
              </a:tabLst>
            </a:pPr>
            <a:r>
              <a:rPr lang="zh-CN" altLang="zh-CN" sz="2400" b="1" kern="100" dirty="0">
                <a:latin typeface="Times New Roman"/>
                <a:cs typeface="Times New Roman"/>
              </a:rPr>
              <a:t>雪莱</a:t>
            </a:r>
            <a:r>
              <a:rPr lang="en-US" altLang="zh-CN" sz="2400" b="1" kern="100" dirty="0">
                <a:latin typeface="Times New Roman"/>
                <a:cs typeface="Courier New"/>
              </a:rPr>
              <a:t>(1792—1822)</a:t>
            </a:r>
            <a:r>
              <a:rPr lang="zh-CN" altLang="zh-CN" sz="2400" b="1" kern="100" dirty="0">
                <a:latin typeface="Times New Roman"/>
                <a:cs typeface="Times New Roman"/>
              </a:rPr>
              <a:t>，英国浪漫主义民主诗人、第一位社会主义诗人、小说家、哲学家，散文随笔和政论作家，改革家，柏拉图主义者和理想主义者，受空想社会主义思想影响颇深。马克思称他是</a:t>
            </a:r>
            <a:r>
              <a:rPr lang="en-US" altLang="zh-CN" sz="2400" b="1" kern="100" dirty="0">
                <a:latin typeface="宋体"/>
                <a:cs typeface="Times New Roman"/>
              </a:rPr>
              <a:t>“</a:t>
            </a:r>
            <a:r>
              <a:rPr lang="zh-CN" altLang="zh-CN" sz="2400" b="1" kern="100" dirty="0">
                <a:latin typeface="Times New Roman"/>
                <a:cs typeface="Times New Roman"/>
              </a:rPr>
              <a:t>社会主义的急先锋</a:t>
            </a:r>
            <a:r>
              <a:rPr lang="en-US" altLang="zh-CN" sz="2400" b="1" kern="100" dirty="0">
                <a:latin typeface="宋体"/>
                <a:cs typeface="Times New Roman"/>
              </a:rPr>
              <a:t>”</a:t>
            </a:r>
            <a:r>
              <a:rPr lang="zh-CN" altLang="zh-CN" sz="2400" b="1" kern="100" dirty="0">
                <a:latin typeface="Times New Roman"/>
                <a:cs typeface="Times New Roman"/>
              </a:rPr>
              <a:t>，恩格斯赞扬他为</a:t>
            </a:r>
            <a:r>
              <a:rPr lang="en-US" altLang="zh-CN" sz="2400" b="1" kern="100" dirty="0">
                <a:latin typeface="宋体"/>
                <a:cs typeface="Times New Roman"/>
              </a:rPr>
              <a:t>“</a:t>
            </a:r>
            <a:r>
              <a:rPr lang="zh-CN" altLang="zh-CN" sz="2400" b="1" kern="100" dirty="0">
                <a:latin typeface="Times New Roman"/>
                <a:cs typeface="Times New Roman"/>
              </a:rPr>
              <a:t>天才的预言家</a:t>
            </a:r>
            <a:r>
              <a:rPr lang="en-US" altLang="zh-CN" sz="2400" b="1" kern="100" dirty="0">
                <a:latin typeface="宋体"/>
                <a:cs typeface="Times New Roman"/>
              </a:rPr>
              <a:t>”</a:t>
            </a:r>
            <a:r>
              <a:rPr lang="zh-CN" altLang="zh-CN" sz="2400" b="1" kern="100" dirty="0">
                <a:latin typeface="Times New Roman"/>
                <a:cs typeface="Times New Roman"/>
              </a:rPr>
              <a:t>。鲁迅先生曾在他的《摩罗诗力说》中以</a:t>
            </a:r>
            <a:r>
              <a:rPr lang="en-US" altLang="zh-CN" sz="2400" b="1" kern="100" dirty="0">
                <a:latin typeface="宋体"/>
                <a:cs typeface="Times New Roman"/>
              </a:rPr>
              <a:t>“</a:t>
            </a:r>
            <a:r>
              <a:rPr lang="zh-CN" altLang="zh-CN" sz="2400" b="1" kern="100" dirty="0">
                <a:latin typeface="Times New Roman"/>
                <a:cs typeface="Times New Roman"/>
              </a:rPr>
              <a:t>时既艰危，性复狷介</a:t>
            </a:r>
            <a:r>
              <a:rPr lang="en-US" altLang="zh-CN" sz="2400" b="1" kern="100" dirty="0">
                <a:latin typeface="宋体"/>
                <a:cs typeface="Times New Roman"/>
              </a:rPr>
              <a:t>”</a:t>
            </a:r>
            <a:r>
              <a:rPr lang="zh-CN" altLang="zh-CN" sz="2400" b="1" kern="100" dirty="0">
                <a:latin typeface="Times New Roman"/>
                <a:cs typeface="Times New Roman"/>
              </a:rPr>
              <a:t>八个字概括了诗人的时代背景和性格特征。</a:t>
            </a:r>
            <a:r>
              <a:rPr lang="zh-CN" altLang="zh-CN" sz="2400" b="1" u="sng" kern="100" dirty="0">
                <a:latin typeface="Times New Roman"/>
                <a:ea typeface="黑体"/>
                <a:cs typeface="Times New Roman"/>
              </a:rPr>
              <a:t>雪莱</a:t>
            </a:r>
            <a:r>
              <a:rPr lang="en-US" altLang="zh-CN" sz="2400" b="1" kern="100" baseline="30000" dirty="0">
                <a:latin typeface="宋体"/>
                <a:cs typeface="Times New Roman"/>
              </a:rPr>
              <a:t>③</a:t>
            </a:r>
            <a:r>
              <a:rPr lang="zh-CN" altLang="zh-CN" sz="2400" b="1" kern="100" dirty="0">
                <a:latin typeface="Times New Roman"/>
                <a:cs typeface="Times New Roman"/>
              </a:rPr>
              <a:t>短暂的一生也正像他的诗歌展现的那样，虽然屡遭挫折，身处逆境，却仍能正直刚强，勇敢前行。</a:t>
            </a:r>
            <a:endParaRPr lang="zh-CN" altLang="zh-CN" sz="1050" kern="100" dirty="0">
              <a:effectLst/>
              <a:latin typeface="宋体"/>
              <a:cs typeface="Courier New"/>
            </a:endParaRPr>
          </a:p>
        </p:txBody>
      </p:sp>
      <p:pic>
        <p:nvPicPr>
          <p:cNvPr id="4098" name="Picture 2" descr="D:\梁贺\2019\课件\2019（秋）语文　选修　上册（新教材新标准）\A10.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59912" y="1349132"/>
            <a:ext cx="2380704" cy="279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26537" y="5378964"/>
            <a:ext cx="1164729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我们熟知的名句</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如果冬天来了，春天还会远吗</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就是出自他的不朽名篇《西风颂》。</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456074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692696"/>
            <a:ext cx="11417796" cy="558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立在地球边上放号</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本诗写于</a:t>
            </a:r>
            <a:r>
              <a:rPr lang="en-US" altLang="zh-CN" sz="2400" b="1" kern="100" dirty="0">
                <a:latin typeface="Times New Roman"/>
                <a:cs typeface="Courier New"/>
              </a:rPr>
              <a:t>1919</a:t>
            </a:r>
            <a:r>
              <a:rPr lang="zh-CN" altLang="zh-CN" sz="2400" b="1" kern="100" dirty="0">
                <a:latin typeface="Times New Roman"/>
                <a:cs typeface="Times New Roman"/>
              </a:rPr>
              <a:t>年</a:t>
            </a:r>
            <a:r>
              <a:rPr lang="en-US" altLang="zh-CN" sz="2400" b="1" kern="100" dirty="0">
                <a:latin typeface="Times New Roman"/>
                <a:cs typeface="Courier New"/>
              </a:rPr>
              <a:t>9</a:t>
            </a:r>
            <a:r>
              <a:rPr lang="zh-CN" altLang="zh-CN" sz="2400" b="1" kern="100" dirty="0">
                <a:latin typeface="Times New Roman"/>
                <a:cs typeface="Times New Roman"/>
              </a:rPr>
              <a:t>、</a:t>
            </a:r>
            <a:r>
              <a:rPr lang="en-US" altLang="zh-CN" sz="2400" b="1" kern="100" dirty="0">
                <a:latin typeface="Times New Roman"/>
                <a:cs typeface="Courier New"/>
              </a:rPr>
              <a:t>10</a:t>
            </a:r>
            <a:r>
              <a:rPr lang="zh-CN" altLang="zh-CN" sz="2400" b="1" kern="100" dirty="0">
                <a:latin typeface="Times New Roman"/>
                <a:cs typeface="Times New Roman"/>
              </a:rPr>
              <a:t>月间。其时郭沫若受</a:t>
            </a:r>
            <a:r>
              <a:rPr lang="en-US" altLang="zh-CN" sz="2400" b="1" u="sng" kern="100" dirty="0">
                <a:latin typeface="宋体"/>
                <a:cs typeface="Times New Roman"/>
              </a:rPr>
              <a:t>“</a:t>
            </a:r>
            <a:r>
              <a:rPr lang="zh-CN" altLang="zh-CN" sz="2400" b="1" u="sng" kern="100" dirty="0">
                <a:latin typeface="Times New Roman"/>
                <a:ea typeface="黑体"/>
                <a:cs typeface="Times New Roman"/>
              </a:rPr>
              <a:t>五四运动</a:t>
            </a:r>
            <a:r>
              <a:rPr lang="en-US" altLang="zh-CN" sz="2400" b="1" u="sng" kern="100" dirty="0">
                <a:latin typeface="宋体"/>
                <a:cs typeface="Times New Roman"/>
              </a:rPr>
              <a:t>”</a:t>
            </a:r>
            <a:r>
              <a:rPr lang="en-US" altLang="zh-CN" sz="2400" b="1" kern="100" baseline="30000" dirty="0">
                <a:latin typeface="宋体"/>
                <a:cs typeface="Times New Roman"/>
              </a:rPr>
              <a:t>④</a:t>
            </a:r>
            <a:r>
              <a:rPr lang="zh-CN" altLang="zh-CN" sz="2400" b="1" kern="100" dirty="0">
                <a:latin typeface="Times New Roman"/>
                <a:cs typeface="Times New Roman"/>
              </a:rPr>
              <a:t>和十月革命的冲击，决然从日本渡海回国。当他置身于日本横滨的海岸，面对浩渺无边的大海，那惊天的激浪和着时代的洪流一起撞击着他的胸怀。于是，在诗人的笔下出现了一幅雄奇壮伟、流动奔突的画面。于是诗人写下这首对于力的赞歌，正是那种向旧世界、旧文化、旧传统猛烈冲击的时代精神的象征。</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en-US" altLang="zh-CN" sz="2400" b="1" kern="100" dirty="0">
                <a:solidFill>
                  <a:srgbClr val="3366FF"/>
                </a:solidFill>
                <a:latin typeface="Times New Roman"/>
                <a:ea typeface="华文行楷"/>
                <a:cs typeface="Courier New"/>
              </a:rPr>
              <a:t>1919</a:t>
            </a:r>
            <a:r>
              <a:rPr lang="zh-CN" altLang="zh-CN" sz="2400" b="1" kern="100" dirty="0">
                <a:solidFill>
                  <a:srgbClr val="3366FF"/>
                </a:solidFill>
                <a:latin typeface="Times New Roman"/>
                <a:ea typeface="华文行楷"/>
                <a:cs typeface="Times New Roman"/>
              </a:rPr>
              <a:t>年的</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五四运动</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是中国历史的一大重要转折。在中国历史上第一次把反对封建主义和反对帝国主义这两大使命结合起来，给新文化运动赋予了新的任务。</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23221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935463"/>
            <a:ext cx="1153197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红　烛</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红烛》由诗人在清华和美国两个时期的作品组成。它的内容丰富广泛，既反映了当时青年知识分子不满现实的思想情绪，更表现了诗人希望献身艺术、报效祖国的理想；既反映了诗人对资本主义社会的失望和愤恨，更表现了诗人炽热的爱国思乡之情；同时，既有对爱情、对自然的歌颂和赞美，也有对前途感到渺茫的感伤和哀怨。诗集《红烛》不但以浓烈的色彩独树一帜，而且还以丰富的想象、精练的语言、典型的东方风格，形成了自己的独特个性。这首与诗集同名的诗篇，就是诗集《红烛》的序诗。</a:t>
            </a:r>
            <a:endParaRPr lang="zh-CN" altLang="zh-CN" sz="1050" kern="100" dirty="0">
              <a:effectLst/>
              <a:latin typeface="宋体"/>
              <a:cs typeface="Courier New"/>
            </a:endParaRPr>
          </a:p>
        </p:txBody>
      </p:sp>
    </p:spTree>
    <p:extLst>
      <p:ext uri="{BB962C8B-B14F-4D97-AF65-F5344CB8AC3E}">
        <p14:creationId xmlns:p14="http://schemas.microsoft.com/office/powerpoint/2010/main" val="3245961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1286758"/>
            <a:ext cx="1153197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黑体"/>
                <a:cs typeface="Times New Roman"/>
              </a:rPr>
              <a:t>*</a:t>
            </a:r>
            <a:r>
              <a:rPr lang="zh-CN" altLang="zh-CN" sz="2400" b="1" kern="100" dirty="0">
                <a:latin typeface="宋体"/>
                <a:ea typeface="黑体"/>
                <a:cs typeface="Times New Roman"/>
              </a:rPr>
              <a:t>峨日朵雪峰之侧</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昌耀因诗获罪，</a:t>
            </a:r>
            <a:r>
              <a:rPr lang="en-US" altLang="zh-CN" sz="2400" b="1" kern="100" dirty="0">
                <a:latin typeface="Times New Roman"/>
                <a:cs typeface="Courier New"/>
              </a:rPr>
              <a:t>1958</a:t>
            </a:r>
            <a:r>
              <a:rPr lang="zh-CN" altLang="zh-CN" sz="2400" b="1" kern="100" dirty="0">
                <a:latin typeface="Times New Roman"/>
                <a:cs typeface="Times New Roman"/>
              </a:rPr>
              <a:t>年被划成右派，后颠沛流离于青海垦区。</a:t>
            </a:r>
            <a:r>
              <a:rPr lang="zh-CN" altLang="zh-CN" sz="2400" b="1" u="sng" kern="100" dirty="0">
                <a:latin typeface="Times New Roman"/>
                <a:ea typeface="黑体"/>
                <a:cs typeface="Times New Roman"/>
              </a:rPr>
              <a:t>诗人此时是一个流放边地的受难者，但是他没有把笔拗断，而是保持人性的坚韧度，活出本真的自己，在绝境中仍然对生存之所充满审美的眼光。</a:t>
            </a:r>
            <a:r>
              <a:rPr lang="en-US" altLang="zh-CN" sz="2400" b="1" kern="100" baseline="30000" dirty="0">
                <a:latin typeface="宋体"/>
                <a:cs typeface="Times New Roman"/>
              </a:rPr>
              <a:t>⑤</a:t>
            </a:r>
            <a:r>
              <a:rPr lang="zh-CN" altLang="zh-CN" sz="2400" b="1" kern="100" dirty="0">
                <a:latin typeface="Times New Roman"/>
                <a:cs typeface="Times New Roman"/>
              </a:rPr>
              <a:t>《峨日朵雪峰之侧》就创作于这一阶段。</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唯有在绝境中突围，才能实现人生的超越。</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369771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129421"/>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en-US" altLang="zh-CN" sz="2400" b="1" kern="100" baseline="30000" dirty="0">
                <a:latin typeface="黑体"/>
                <a:cs typeface="Times New Roman"/>
              </a:rPr>
              <a:t>*</a:t>
            </a:r>
            <a:r>
              <a:rPr lang="zh-CN" altLang="zh-CN" sz="2400" b="1" kern="100" dirty="0">
                <a:latin typeface="宋体"/>
                <a:ea typeface="黑体"/>
                <a:cs typeface="Times New Roman"/>
              </a:rPr>
              <a:t>致云雀</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英国伟大的浪漫主义诗人雪莱，在短暂的一生中，以诗文为刀枪，挑战神权，攻击专制，揭露暴政；以诗文为号角，鼓吹民主，呼吁自由，号召</a:t>
            </a:r>
            <a:r>
              <a:rPr lang="en-US" altLang="zh-CN" sz="2400" b="1" kern="100" dirty="0">
                <a:latin typeface="宋体"/>
                <a:cs typeface="Times New Roman"/>
              </a:rPr>
              <a:t>“</a:t>
            </a:r>
            <a:r>
              <a:rPr lang="zh-CN" altLang="zh-CN" sz="2400" b="1" kern="100" dirty="0">
                <a:latin typeface="Times New Roman"/>
                <a:cs typeface="Times New Roman"/>
              </a:rPr>
              <a:t>解放全人类</a:t>
            </a:r>
            <a:r>
              <a:rPr lang="en-US" altLang="zh-CN" sz="2400" b="1" kern="100" dirty="0">
                <a:latin typeface="宋体"/>
                <a:cs typeface="Times New Roman"/>
              </a:rPr>
              <a:t>”</a:t>
            </a:r>
            <a:r>
              <a:rPr lang="zh-CN" altLang="zh-CN" sz="2400" b="1" kern="100" dirty="0">
                <a:latin typeface="Times New Roman"/>
                <a:cs typeface="Times New Roman"/>
              </a:rPr>
              <a:t>。诗人的一生，满怀对被压迫人民被奴役民族的热爱，不畏强权，追求真理，用诗歌向人间播撒革命的火种。他的名作《致云雀》以壮美的激情、辽阔的境界和浪漫主义直抒胸臆的手法为诗人赢得极高声誉，诗中的云雀即倾注了诗人高贵的灵魂、人格化的云雀，成为诗人自我形象的化身。</a:t>
            </a:r>
            <a:endParaRPr lang="zh-CN" altLang="zh-CN" sz="1050" kern="100" dirty="0">
              <a:effectLst/>
              <a:latin typeface="宋体"/>
              <a:cs typeface="Courier New"/>
            </a:endParaRPr>
          </a:p>
        </p:txBody>
      </p:sp>
    </p:spTree>
    <p:extLst>
      <p:ext uri="{BB962C8B-B14F-4D97-AF65-F5344CB8AC3E}">
        <p14:creationId xmlns:p14="http://schemas.microsoft.com/office/powerpoint/2010/main" val="4671479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2898</Words>
  <Application>Microsoft Office PowerPoint</Application>
  <PresentationFormat>宽屏</PresentationFormat>
  <Paragraphs>210</Paragraphs>
  <Slides>41</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60"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