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handoutMasterIdLst>
    <p:handoutMasterId r:id="rId53"/>
  </p:handoutMasterIdLst>
  <p:sldIdLst>
    <p:sldId id="1782" r:id="rId3"/>
    <p:sldId id="1787" r:id="rId4"/>
    <p:sldId id="1788" r:id="rId5"/>
    <p:sldId id="1841" r:id="rId6"/>
    <p:sldId id="1842" r:id="rId7"/>
    <p:sldId id="1843" r:id="rId8"/>
    <p:sldId id="1844" r:id="rId9"/>
    <p:sldId id="1662" r:id="rId10"/>
    <p:sldId id="1780" r:id="rId11"/>
    <p:sldId id="1845" r:id="rId12"/>
    <p:sldId id="1582" r:id="rId13"/>
    <p:sldId id="1809" r:id="rId14"/>
    <p:sldId id="1669" r:id="rId15"/>
    <p:sldId id="1671" r:id="rId16"/>
    <p:sldId id="1672" r:id="rId17"/>
    <p:sldId id="1384" r:id="rId18"/>
    <p:sldId id="1817" r:id="rId19"/>
    <p:sldId id="1818" r:id="rId20"/>
    <p:sldId id="1819" r:id="rId21"/>
    <p:sldId id="1820" r:id="rId22"/>
    <p:sldId id="1821" r:id="rId23"/>
    <p:sldId id="1822" r:id="rId24"/>
    <p:sldId id="1755" r:id="rId25"/>
    <p:sldId id="1828" r:id="rId26"/>
    <p:sldId id="1756" r:id="rId27"/>
    <p:sldId id="1793" r:id="rId28"/>
    <p:sldId id="1794" r:id="rId29"/>
    <p:sldId id="1823" r:id="rId30"/>
    <p:sldId id="1846" r:id="rId31"/>
    <p:sldId id="1847" r:id="rId32"/>
    <p:sldId id="1768" r:id="rId33"/>
    <p:sldId id="1850" r:id="rId34"/>
    <p:sldId id="1848" r:id="rId35"/>
    <p:sldId id="1746" r:id="rId36"/>
    <p:sldId id="1757" r:id="rId37"/>
    <p:sldId id="1797" r:id="rId38"/>
    <p:sldId id="1700" r:id="rId39"/>
    <p:sldId id="1812" r:id="rId40"/>
    <p:sldId id="1799" r:id="rId41"/>
    <p:sldId id="1770" r:id="rId42"/>
    <p:sldId id="1830" r:id="rId43"/>
    <p:sldId id="1824" r:id="rId44"/>
    <p:sldId id="1849" r:id="rId45"/>
    <p:sldId id="1833" r:id="rId46"/>
    <p:sldId id="1825" r:id="rId47"/>
    <p:sldId id="1826" r:id="rId48"/>
    <p:sldId id="1801" r:id="rId49"/>
    <p:sldId id="1778" r:id="rId50"/>
    <p:sldId id="1519" r:id="rId51"/>
  </p:sldIdLst>
  <p:sldSz cx="12190095" cy="6859270"/>
  <p:notesSz cx="6858000" cy="9144000"/>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36B2E6"/>
    <a:srgbClr val="0000FF"/>
    <a:srgbClr val="0000CC"/>
    <a:srgbClr val="B4C7E7"/>
    <a:srgbClr val="0066FF"/>
    <a:srgbClr val="9BBD59"/>
    <a:srgbClr val="7BC14A"/>
    <a:srgbClr val="FFD966"/>
    <a:srgbClr val="F3EFE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6" autoAdjust="0"/>
    <p:restoredTop sz="96727" autoAdjust="0"/>
  </p:normalViewPr>
  <p:slideViewPr>
    <p:cSldViewPr>
      <p:cViewPr>
        <p:scale>
          <a:sx n="100" d="100"/>
          <a:sy n="100" d="100"/>
        </p:scale>
        <p:origin x="-324" y="-312"/>
      </p:cViewPr>
      <p:guideLst>
        <p:guide orient="horz" pos="2161"/>
        <p:guide pos="384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handoutMaster" Target="handoutMasters/handoutMaster1.xml"/><Relationship Id="rId52" Type="http://schemas.openxmlformats.org/officeDocument/2006/relationships/notesMaster" Target="notesMasters/notesMaster1.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标题幻灯片">
    <p:bg>
      <p:bgPr>
        <a:solidFill>
          <a:srgbClr val="F3EFE5"/>
        </a:solidFill>
        <a:effectLst/>
      </p:bgPr>
    </p:bg>
    <p:spTree>
      <p:nvGrpSpPr>
        <p:cNvPr id="1" name=""/>
        <p:cNvGrpSpPr/>
        <p:nvPr/>
      </p:nvGrpSpPr>
      <p:grpSpPr>
        <a:xfrm>
          <a:off x="0" y="0"/>
          <a:ext cx="0" cy="0"/>
          <a:chOff x="0" y="0"/>
          <a:chExt cx="0" cy="0"/>
        </a:xfrm>
      </p:grpSpPr>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09520" y="6357823"/>
            <a:ext cx="2844430" cy="365210"/>
          </a:xfrm>
          <a:prstGeom prst="rect">
            <a:avLst/>
          </a:prstGeom>
        </p:spPr>
        <p:txBody>
          <a:bodyPr/>
          <a:lstStyle/>
          <a:p>
            <a:fld id="{7CD490C1-7E7E-423A-91D8-058624AF834B}" type="datetimeFigureOut">
              <a:rPr lang="zh-CN" altLang="en-US" smtClean="0"/>
            </a:fld>
            <a:endParaRPr lang="zh-CN" altLang="en-US"/>
          </a:p>
        </p:txBody>
      </p:sp>
      <p:sp>
        <p:nvSpPr>
          <p:cNvPr id="3" name="页脚占位符 2"/>
          <p:cNvSpPr>
            <a:spLocks noGrp="1"/>
          </p:cNvSpPr>
          <p:nvPr>
            <p:ph type="ftr" sz="quarter" idx="11"/>
          </p:nvPr>
        </p:nvSpPr>
        <p:spPr>
          <a:xfrm>
            <a:off x="4165058" y="6357823"/>
            <a:ext cx="3860297" cy="36521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736463" y="6357823"/>
            <a:ext cx="2844430" cy="365210"/>
          </a:xfrm>
          <a:prstGeom prst="rect">
            <a:avLst/>
          </a:prstGeom>
        </p:spPr>
        <p:txBody>
          <a:bodyPr/>
          <a:lstStyle/>
          <a:p>
            <a:fld id="{EA5C5624-0453-40A9-9FFF-DD435B6A2D1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EFE5"/>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slide" Target="slid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slide" Target="slide22.xml"/><Relationship Id="rId3" Type="http://schemas.openxmlformats.org/officeDocument/2006/relationships/slide" Target="slide19.xml"/><Relationship Id="rId2" Type="http://schemas.openxmlformats.org/officeDocument/2006/relationships/slide" Target="slide18.xml"/><Relationship Id="rId1" Type="http://schemas.openxmlformats.org/officeDocument/2006/relationships/slide" Target="slide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slide" Target="slide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4.xml"/><Relationship Id="rId3" Type="http://schemas.openxmlformats.org/officeDocument/2006/relationships/image" Target="../media/image2.png"/><Relationship Id="rId2" Type="http://schemas.openxmlformats.org/officeDocument/2006/relationships/slide" Target="slide16.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slide" Target="slide1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slide" Target="slide1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slide" Target="slide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slide" Target="slide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p:nvPr/>
        </p:nvPicPr>
        <p:blipFill>
          <a:blip r:embed="rId1">
            <a:extLst>
              <a:ext uri="{28A0092B-C50C-407E-A947-70E740481C1C}">
                <a14:useLocalDpi xmlns:a14="http://schemas.microsoft.com/office/drawing/2010/main" val="0"/>
              </a:ext>
            </a:extLst>
          </a:blip>
          <a:stretch>
            <a:fillRect/>
          </a:stretch>
        </p:blipFill>
        <p:spPr>
          <a:xfrm>
            <a:off x="-1091" y="-1"/>
            <a:ext cx="12189600" cy="6858000"/>
          </a:xfrm>
          <a:prstGeom prst="rect">
            <a:avLst/>
          </a:prstGeom>
        </p:spPr>
      </p:pic>
      <p:grpSp>
        <p:nvGrpSpPr>
          <p:cNvPr id="20" name="组合 19"/>
          <p:cNvGrpSpPr/>
          <p:nvPr/>
        </p:nvGrpSpPr>
        <p:grpSpPr>
          <a:xfrm>
            <a:off x="-10511" y="370763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标题 2"/>
          <p:cNvSpPr txBox="1"/>
          <p:nvPr/>
        </p:nvSpPr>
        <p:spPr>
          <a:xfrm>
            <a:off x="2836740" y="4374782"/>
            <a:ext cx="7362922" cy="647696"/>
          </a:xfrm>
          <a:prstGeom prst="rect">
            <a:avLst/>
          </a:prstGeom>
        </p:spPr>
        <p:txBody>
          <a:bodyPr>
            <a:normAutofit/>
          </a:bodyPr>
          <a:lstStyle>
            <a:lvl1pPr algn="ctr" defTabSz="1218565" rtl="0" eaLnBrk="1" latinLnBrk="0" hangingPunct="1">
              <a:spcBef>
                <a:spcPct val="0"/>
              </a:spcBef>
              <a:buNone/>
              <a:defRPr sz="5900" kern="1200">
                <a:solidFill>
                  <a:schemeClr val="tx1"/>
                </a:solidFill>
                <a:latin typeface="+mj-lt"/>
                <a:ea typeface="+mj-ea"/>
                <a:cs typeface="+mj-cs"/>
              </a:defRPr>
            </a:lvl1pPr>
          </a:lstStyle>
          <a:p>
            <a:pPr algn="l"/>
            <a:r>
              <a:rPr lang="zh-CN" altLang="en-US" sz="3600" b="1" dirty="0" smtClean="0">
                <a:latin typeface="微软雅黑" panose="020B0503020204020204" pitchFamily="34" charset="-122"/>
                <a:ea typeface="微软雅黑" panose="020B0503020204020204" pitchFamily="34" charset="-122"/>
              </a:rPr>
              <a:t>第</a:t>
            </a:r>
            <a:r>
              <a:rPr lang="en-US" altLang="zh-CN" sz="3600" b="1" dirty="0">
                <a:latin typeface="Times New Roman" panose="02020603050405020304" pitchFamily="18" charset="0"/>
                <a:ea typeface="Times New Roman" panose="02020603050405020304" pitchFamily="18" charset="0"/>
                <a:cs typeface="Times New Roman" panose="02020603050405020304" pitchFamily="18" charset="0"/>
              </a:rPr>
              <a:t>3</a:t>
            </a:r>
            <a:r>
              <a:rPr lang="zh-CN" altLang="en-US" sz="3600" b="1" dirty="0" smtClean="0">
                <a:latin typeface="微软雅黑" panose="020B0503020204020204" pitchFamily="34" charset="-122"/>
                <a:ea typeface="微软雅黑" panose="020B0503020204020204" pitchFamily="34" charset="-122"/>
              </a:rPr>
              <a:t>课   </a:t>
            </a:r>
            <a:r>
              <a:rPr lang="zh-CN" altLang="en-US" sz="3600" b="1" dirty="0">
                <a:latin typeface="微软雅黑" panose="020B0503020204020204" pitchFamily="34" charset="-122"/>
                <a:ea typeface="微软雅黑" panose="020B0503020204020204" pitchFamily="34" charset="-122"/>
              </a:rPr>
              <a:t>大堰</a:t>
            </a:r>
            <a:r>
              <a:rPr lang="zh-CN" altLang="en-US" sz="3600" b="1" dirty="0" smtClean="0">
                <a:latin typeface="微软雅黑" panose="020B0503020204020204" pitchFamily="34" charset="-122"/>
                <a:ea typeface="微软雅黑" panose="020B0503020204020204" pitchFamily="34" charset="-122"/>
              </a:rPr>
              <a:t>河</a:t>
            </a:r>
            <a:r>
              <a:rPr lang="en-US" altLang="zh-CN" sz="3600" b="1" dirty="0" smtClean="0">
                <a:latin typeface="微软雅黑" panose="020B0503020204020204" pitchFamily="34" charset="-122"/>
                <a:ea typeface="微软雅黑" panose="020B0503020204020204" pitchFamily="34" charset="-122"/>
              </a:rPr>
              <a:t>——</a:t>
            </a:r>
            <a:r>
              <a:rPr lang="zh-CN" altLang="en-US" sz="3600" b="1" dirty="0" smtClean="0">
                <a:latin typeface="微软雅黑" panose="020B0503020204020204" pitchFamily="34" charset="-122"/>
                <a:ea typeface="微软雅黑" panose="020B0503020204020204" pitchFamily="34" charset="-122"/>
              </a:rPr>
              <a:t>我的保姆</a:t>
            </a:r>
            <a:endParaRPr lang="zh-CN" altLang="en-US" sz="3600" b="1" dirty="0">
              <a:latin typeface="微软雅黑" panose="020B0503020204020204" pitchFamily="34" charset="-122"/>
              <a:ea typeface="微软雅黑" panose="020B0503020204020204" pitchFamily="34" charset="-122"/>
            </a:endParaRPr>
          </a:p>
        </p:txBody>
      </p:sp>
      <p:sp>
        <p:nvSpPr>
          <p:cNvPr id="18" name="副标题 3"/>
          <p:cNvSpPr txBox="1"/>
          <p:nvPr/>
        </p:nvSpPr>
        <p:spPr>
          <a:xfrm>
            <a:off x="2846468" y="3789834"/>
            <a:ext cx="5098048" cy="504056"/>
          </a:xfrm>
          <a:prstGeom prst="rect">
            <a:avLst/>
          </a:prstGeom>
        </p:spPr>
        <p:txBody>
          <a:bodyPr anchor="ctr">
            <a:noAutofit/>
          </a:bodyPr>
          <a:lst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a:lstStyle>
          <a:p>
            <a:pPr marL="0" indent="0">
              <a:buNone/>
            </a:pPr>
            <a:r>
              <a:rPr lang="zh-CN" altLang="en-US" sz="2800" b="1" dirty="0" smtClean="0">
                <a:solidFill>
                  <a:schemeClr val="tx1">
                    <a:lumMod val="75000"/>
                    <a:lumOff val="25000"/>
                  </a:schemeClr>
                </a:solidFill>
                <a:latin typeface="+mj-ea"/>
                <a:ea typeface="+mj-ea"/>
              </a:rPr>
              <a:t>第一单元    泛舟诗词的海洋 </a:t>
            </a:r>
            <a:endParaRPr lang="zh-CN" altLang="en-US" sz="2800" b="1" dirty="0">
              <a:solidFill>
                <a:schemeClr val="tx1">
                  <a:lumMod val="75000"/>
                  <a:lumOff val="25000"/>
                </a:schemeClr>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5336" y="588919"/>
            <a:ext cx="11478502" cy="327292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养育</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抚育</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养育：经过抚养、教育使</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人</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成长。强调成长。抚育：照料、教育儿童，使健康地成长。对象为弱小的人或物。</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当初爷爷奶奶靠微薄的工资</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四个子女，日子过得很艰难。</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父母以一切受人尊崇的传统为准则将我</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成人。</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5303118" y="2507636"/>
            <a:ext cx="902811" cy="656077"/>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养育</a:t>
            </a:r>
            <a:endParaRPr lang="zh-CN" altLang="zh-CN" sz="1050" kern="100" dirty="0">
              <a:solidFill>
                <a:srgbClr val="C00000"/>
              </a:solidFill>
              <a:effectLst/>
              <a:latin typeface="宋体" panose="02010600030101010101" pitchFamily="2" charset="-122"/>
              <a:cs typeface="Courier New" panose="02070309020205020404"/>
            </a:endParaRPr>
          </a:p>
        </p:txBody>
      </p:sp>
      <p:sp>
        <p:nvSpPr>
          <p:cNvPr id="4" name="矩形 3"/>
          <p:cNvSpPr/>
          <p:nvPr/>
        </p:nvSpPr>
        <p:spPr>
          <a:xfrm>
            <a:off x="6992595" y="3141762"/>
            <a:ext cx="902811" cy="660181"/>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抚育</a:t>
            </a:r>
            <a:endParaRPr lang="zh-CN" altLang="zh-CN" sz="1050" kern="100" dirty="0">
              <a:solidFill>
                <a:srgbClr val="C00000"/>
              </a:solidFill>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42238" y="954183"/>
            <a:ext cx="11804878" cy="4243445"/>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C00000"/>
                </a:solidFill>
                <a:latin typeface="Times New Roman" panose="02020603050405020304"/>
                <a:ea typeface="华文细黑"/>
                <a:cs typeface="Courier New" panose="02070309020205020404"/>
              </a:rPr>
              <a:t>课外</a:t>
            </a:r>
            <a:r>
              <a:rPr lang="zh-CN" altLang="en-US" sz="2800" b="1" kern="100" dirty="0" smtClean="0">
                <a:solidFill>
                  <a:srgbClr val="C00000"/>
                </a:solidFill>
                <a:latin typeface="Times New Roman" panose="02020603050405020304"/>
                <a:ea typeface="华文细黑"/>
                <a:cs typeface="Courier New" panose="02070309020205020404"/>
              </a:rPr>
              <a:t>名句</a:t>
            </a:r>
            <a:endParaRPr lang="en-US" altLang="zh-CN" sz="2800" b="1" kern="100" dirty="0" smtClean="0">
              <a:solidFill>
                <a:srgbClr val="C00000"/>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假如我是一只鸟，我也应该用嘶哑的喉咙歌唱：这被暴风雨打击的土地，这永远汹涌着我们的悲愤的河流，这无止息地吹刮着的激怒的风，和那来自林间的无比温柔的黎明</a:t>
            </a:r>
            <a:r>
              <a:rPr lang="en-US" altLang="zh-CN" sz="2800" kern="100" dirty="0" smtClean="0">
                <a:latin typeface="宋体" panose="02010600030101010101" pitchFamily="2" charset="-122"/>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艾青</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墙有多高多厚多长，又怎么能阻挡千百万人比风更自由的思想，比土地更深厚的意志，比时间更漫长的愿望</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艾青</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endParaRPr lang="zh-CN" altLang="zh-CN" sz="1050" kern="100" dirty="0">
              <a:latin typeface="宋体" panose="02010600030101010101" pitchFamily="2" charset="-122"/>
              <a:cs typeface="Courier New" panose="02070309020205020404"/>
            </a:endParaRPr>
          </a:p>
        </p:txBody>
      </p:sp>
      <p:sp>
        <p:nvSpPr>
          <p:cNvPr id="4" name="矩形 3"/>
          <p:cNvSpPr/>
          <p:nvPr/>
        </p:nvSpPr>
        <p:spPr>
          <a:xfrm>
            <a:off x="242238" y="313478"/>
            <a:ext cx="1144927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三、名言警句</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582592"/>
            <a:ext cx="11397584"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慈母手中线，游子身上衣。临行密密缝，意恐迟迟归。谁言寸草心，报得三春晖</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孟郊</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一位好母亲抵得上一百个教师</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乔治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赫伯特</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我的母亲是我见过的最漂亮的女人。我所有的一切都归功于我的母亲。我一生中所有的成就都归功于我从她那儿得到的德、智、体的教育</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r">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乔治</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华盛顿</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慈母爱子，非为报也</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刘安</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512457"/>
            <a:ext cx="1147850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一、作者简介</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文本</a:t>
            </a:r>
            <a:r>
              <a:rPr lang="zh-CN" altLang="en-US" b="1" dirty="0">
                <a:solidFill>
                  <a:srgbClr val="FFFF00"/>
                </a:solidFill>
                <a:latin typeface="微软雅黑" panose="020B0503020204020204" pitchFamily="34" charset="-122"/>
                <a:ea typeface="微软雅黑" panose="020B0503020204020204" pitchFamily="34" charset="-122"/>
              </a:rPr>
              <a:t>常识积累</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 name="矩形 4"/>
          <p:cNvSpPr/>
          <p:nvPr/>
        </p:nvSpPr>
        <p:spPr>
          <a:xfrm>
            <a:off x="339000" y="1269554"/>
            <a:ext cx="8780542"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艾青</a:t>
            </a:r>
            <a:r>
              <a:rPr lang="en-US" altLang="zh-CN" sz="2800" kern="100" dirty="0">
                <a:latin typeface="Times New Roman" panose="02020603050405020304"/>
                <a:ea typeface="华文细黑"/>
                <a:cs typeface="Courier New" panose="02070309020205020404"/>
              </a:rPr>
              <a:t>(1910—1996)</a:t>
            </a:r>
            <a:r>
              <a:rPr lang="zh-CN" altLang="zh-CN" sz="2800" kern="100" dirty="0">
                <a:latin typeface="Times New Roman" panose="02020603050405020304"/>
                <a:ea typeface="华文细黑"/>
                <a:cs typeface="Times New Roman" panose="02020603050405020304"/>
              </a:rPr>
              <a:t>，原名蒋海澄，浙江金华人，现代诗人。是继郭沫若、闻一多等诗人后又一位推动一代诗风并产生过重要影响的诗人，在世界上也享有声誉。</a:t>
            </a:r>
            <a:r>
              <a:rPr lang="en-US" altLang="zh-CN" sz="2800" kern="100" dirty="0">
                <a:latin typeface="Times New Roman" panose="02020603050405020304"/>
                <a:ea typeface="华文细黑"/>
                <a:cs typeface="Courier New" panose="02070309020205020404"/>
              </a:rPr>
              <a:t>1985</a:t>
            </a:r>
            <a:r>
              <a:rPr lang="zh-CN" altLang="zh-CN" sz="2800" kern="100" dirty="0">
                <a:latin typeface="Times New Roman" panose="02020603050405020304"/>
                <a:ea typeface="华文细黑"/>
                <a:cs typeface="Times New Roman" panose="02020603050405020304"/>
              </a:rPr>
              <a:t>年，法国授予艾青青年文学艺术最高勋章。</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作品有诗集《大堰河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我的保姆》《北方》《向太阳》《旷野》《火把》《黎明的通知》等。</a:t>
            </a:r>
            <a:endParaRPr lang="zh-CN" altLang="zh-CN" sz="1050" kern="100" dirty="0">
              <a:effectLst/>
              <a:latin typeface="宋体" panose="02010600030101010101" pitchFamily="2" charset="-122"/>
              <a:cs typeface="Courier New" panose="02070309020205020404"/>
            </a:endParaRPr>
          </a:p>
        </p:txBody>
      </p:sp>
      <p:pic>
        <p:nvPicPr>
          <p:cNvPr id="2" name="Picture 2" descr="艾青"/>
          <p:cNvPicPr>
            <a:picLocks noChangeAspect="1" noChangeArrowheads="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479582" y="1557586"/>
            <a:ext cx="2054668" cy="2972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45418"/>
            <a:ext cx="11478502" cy="686830"/>
          </a:xfrm>
          <a:prstGeom prst="rect">
            <a:avLst/>
          </a:prstGeom>
        </p:spPr>
        <p:txBody>
          <a:bodyPr wrap="square" lIns="121898" tIns="60948" rIns="121898" bIns="60948">
            <a:spAutoFit/>
          </a:bodyPr>
          <a:lstStyle/>
          <a:p>
            <a:pPr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二、背景展示</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339000" y="730478"/>
            <a:ext cx="11478502" cy="6083692"/>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panose="02020603050405020304"/>
                <a:ea typeface="华文细黑"/>
                <a:cs typeface="Times New Roman" panose="02020603050405020304"/>
              </a:rPr>
              <a:t>艾青出生时母亲难产，一位算命先生说他的命是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克父母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的，因此他被送到一位贫苦农民家里抚养。她就是大堰河，她没有名字，她的村庄叫大叶荷</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诗中</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大堰河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用了谐音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她的名字就是生她的村庄的名字。艾青的孩提岁月是在大堰河家里度过的。大堰河不仅用甘甜的乳汁哺育了艾青的成长，而且她那淳朴、善良、勤劳的品性和劳动人民的情感与美德，都在艾青幼小的心田上留下了深刻的烙印。</a:t>
            </a:r>
            <a:r>
              <a:rPr lang="en-US" altLang="zh-CN" sz="2800" kern="100" dirty="0">
                <a:latin typeface="Times New Roman" panose="02020603050405020304"/>
                <a:ea typeface="华文细黑"/>
                <a:cs typeface="Courier New" panose="02070309020205020404"/>
              </a:rPr>
              <a:t>1932</a:t>
            </a:r>
            <a:r>
              <a:rPr lang="zh-CN" altLang="zh-CN" sz="2800" kern="100" dirty="0">
                <a:latin typeface="Times New Roman" panose="02020603050405020304"/>
                <a:ea typeface="华文细黑"/>
                <a:cs typeface="Times New Roman" panose="02020603050405020304"/>
              </a:rPr>
              <a:t>年诗人加入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中国左翼美术家联盟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7</a:t>
            </a:r>
            <a:r>
              <a:rPr lang="zh-CN" altLang="zh-CN" sz="2800" kern="100" dirty="0">
                <a:latin typeface="Times New Roman" panose="02020603050405020304"/>
                <a:ea typeface="华文细黑"/>
                <a:cs typeface="Times New Roman" panose="02020603050405020304"/>
              </a:rPr>
              <a:t>月</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日，艾青和其他</a:t>
            </a:r>
            <a:r>
              <a:rPr lang="en-US" altLang="zh-CN" sz="2800" kern="100" dirty="0">
                <a:latin typeface="Times New Roman" panose="02020603050405020304"/>
                <a:ea typeface="华文细黑"/>
                <a:cs typeface="Courier New" panose="02070309020205020404"/>
              </a:rPr>
              <a:t>12</a:t>
            </a:r>
            <a:r>
              <a:rPr lang="zh-CN" altLang="zh-CN" sz="2800" kern="100" dirty="0">
                <a:latin typeface="Times New Roman" panose="02020603050405020304"/>
                <a:ea typeface="华文细黑"/>
                <a:cs typeface="Times New Roman" panose="02020603050405020304"/>
              </a:rPr>
              <a:t>名青年遭到逮捕，被判处有期徒刑</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年。《大堰河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我的保姆》即写于诗人在监狱的日子里。当他看见了漫天飞舞的雪花，联想到保姆落满白雪的坟头，挥笔写下了这首赞颂劳动人民、诅咒黑暗世界的诗。</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2718" y="297862"/>
            <a:ext cx="11478502" cy="686830"/>
          </a:xfrm>
          <a:prstGeom prst="rect">
            <a:avLst/>
          </a:prstGeom>
        </p:spPr>
        <p:txBody>
          <a:bodyPr wrap="square" lIns="121898" tIns="60948" rIns="121898" bIns="60948">
            <a:spAutoFit/>
          </a:bodyPr>
          <a:lstStyle/>
          <a:p>
            <a:pPr algn="just">
              <a:lnSpc>
                <a:spcPct val="150000"/>
              </a:lnSpc>
            </a:pPr>
            <a:r>
              <a:rPr lang="zh-CN" altLang="en-US"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三、文化常识</a:t>
            </a:r>
            <a:endParaRPr lang="zh-CN" altLang="en-US"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272718" y="915454"/>
            <a:ext cx="11732870" cy="4564815"/>
          </a:xfrm>
          <a:prstGeom prst="rect">
            <a:avLst/>
          </a:prstGeom>
        </p:spPr>
        <p:txBody>
          <a:bodyPr wrap="square" lIns="121898" tIns="60948" rIns="121898" bIns="60948">
            <a:spAutoFit/>
          </a:bodyPr>
          <a:lstStyle/>
          <a:p>
            <a:pPr algn="ctr">
              <a:lnSpc>
                <a:spcPct val="140000"/>
              </a:lnSpc>
            </a:pPr>
            <a:r>
              <a:rPr lang="zh-CN" altLang="zh-CN" sz="2800" b="1" kern="100" dirty="0">
                <a:solidFill>
                  <a:srgbClr val="C00000"/>
                </a:solidFill>
                <a:latin typeface="Times New Roman" panose="02020603050405020304"/>
                <a:ea typeface="华文细黑"/>
                <a:cs typeface="Times New Roman" panose="02020603050405020304"/>
              </a:rPr>
              <a:t>自由诗</a:t>
            </a:r>
            <a:endParaRPr lang="zh-CN" altLang="zh-CN" sz="2800" b="1" kern="100" dirty="0">
              <a:solidFill>
                <a:srgbClr val="C00000"/>
              </a:solidFill>
              <a:latin typeface="Times New Roman" panose="02020603050405020304"/>
              <a:ea typeface="华文细黑"/>
              <a:cs typeface="Times New Roman" panose="02020603050405020304"/>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自由诗，</a:t>
            </a:r>
            <a:r>
              <a:rPr lang="en-US" altLang="zh-CN" sz="2800" kern="100" dirty="0">
                <a:latin typeface="Times New Roman" panose="02020603050405020304"/>
                <a:ea typeface="华文细黑"/>
                <a:cs typeface="Courier New" panose="02070309020205020404"/>
              </a:rPr>
              <a:t>19</a:t>
            </a:r>
            <a:r>
              <a:rPr lang="zh-CN" altLang="zh-CN" sz="2800" kern="100" dirty="0">
                <a:latin typeface="Times New Roman" panose="02020603050405020304"/>
                <a:ea typeface="华文细黑"/>
                <a:cs typeface="Times New Roman" panose="02020603050405020304"/>
              </a:rPr>
              <a:t>世纪末</a:t>
            </a:r>
            <a:r>
              <a:rPr lang="en-US" altLang="zh-CN" sz="2800" kern="100" dirty="0">
                <a:latin typeface="Times New Roman" panose="02020603050405020304"/>
                <a:ea typeface="华文细黑"/>
                <a:cs typeface="Courier New" panose="02070309020205020404"/>
              </a:rPr>
              <a:t>20</a:t>
            </a:r>
            <a:r>
              <a:rPr lang="zh-CN" altLang="zh-CN" sz="2800" kern="100" dirty="0">
                <a:latin typeface="Times New Roman" panose="02020603050405020304"/>
                <a:ea typeface="华文细黑"/>
                <a:cs typeface="Times New Roman" panose="02020603050405020304"/>
              </a:rPr>
              <a:t>世纪初源于欧洲。诗体的一种，在节数、行数、字数、音韵等方面都较为自由。美国诗人惠特曼为创始人，他的诗歌《草叶集》就是用自由诗体的形式写的，中国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五四</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以后也流行这种诗体。自由诗又称新诗，这是相对旧体诗而言的。它在章节、音步、押韵等方面都比较自由、灵活，没有格律诗那样严格、固定的限制和约束。艾青的许多诗歌，长短不拘，形式不论，就属自由诗的范畴。</a:t>
            </a:r>
            <a:endParaRPr lang="zh-CN" altLang="zh-CN" sz="1050" kern="100" dirty="0">
              <a:effectLst/>
              <a:latin typeface="宋体" panose="02010600030101010101" pitchFamily="2" charset="-122"/>
              <a:cs typeface="Courier New" panose="02070309020205020404"/>
            </a:endParaRPr>
          </a:p>
        </p:txBody>
      </p:sp>
      <p:pic>
        <p:nvPicPr>
          <p:cNvPr id="4" name="图片 3">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b="1" dirty="0">
                <a:solidFill>
                  <a:schemeClr val="bg1"/>
                </a:solidFill>
                <a:latin typeface="华文细黑" pitchFamily="2" charset="-122"/>
                <a:ea typeface="华文细黑" pitchFamily="2" charset="-122"/>
                <a:cs typeface="Times New Roman" panose="02020603050405020304" pitchFamily="18" charset="0"/>
              </a:rPr>
              <a:t>读课文题点，析思路明答案</a:t>
            </a:r>
            <a:endParaRPr lang="en-US" altLang="zh-CN" sz="4000" b="1" dirty="0">
              <a:solidFill>
                <a:schemeClr val="bg1"/>
              </a:solidFill>
              <a:latin typeface="华文细黑" pitchFamily="2" charset="-122"/>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1917627"/>
            <a:ext cx="12190413" cy="2592288"/>
          </a:xfrm>
          <a:prstGeom prst="rect">
            <a:avLst/>
          </a:prstGeom>
          <a:solidFill>
            <a:schemeClr val="bg1">
              <a:lumMod val="95000"/>
            </a:schemeClr>
          </a:solidFill>
          <a:ln>
            <a:noFill/>
          </a:ln>
        </p:spPr>
        <p:style>
          <a:lnRef idx="1">
            <a:schemeClr val="accent3"/>
          </a:lnRef>
          <a:fillRef idx="2">
            <a:schemeClr val="accent3"/>
          </a:fillRef>
          <a:effectRef idx="1">
            <a:schemeClr val="accent3"/>
          </a:effectRef>
          <a:fontRef idx="minor">
            <a:schemeClr val="dk1"/>
          </a:fontRef>
        </p:style>
        <p:txBody>
          <a:bodyPr lIns="121917" tIns="60958" rIns="121917" bIns="60958" rtlCol="0" anchor="ctr"/>
          <a:lstStyle/>
          <a:p>
            <a:pPr algn="ctr"/>
            <a:endParaRPr lang="zh-CN" altLang="en-US" dirty="0"/>
          </a:p>
        </p:txBody>
      </p:sp>
      <p:sp>
        <p:nvSpPr>
          <p:cNvPr id="13" name="TextBox 12">
            <a:hlinkClick r:id="rId1" action="ppaction://hlinksldjump"/>
          </p:cNvPr>
          <p:cNvSpPr txBox="1"/>
          <p:nvPr userDrawn="1"/>
        </p:nvSpPr>
        <p:spPr>
          <a:xfrm>
            <a:off x="3463717" y="2781722"/>
            <a:ext cx="5262979" cy="1107996"/>
          </a:xfrm>
          <a:prstGeom prst="rect">
            <a:avLst/>
          </a:prstGeom>
          <a:noFill/>
        </p:spPr>
        <p:txBody>
          <a:bodyPr wrap="none" rtlCol="0">
            <a:spAutoFit/>
          </a:bodyPr>
          <a:lstStyle/>
          <a:p>
            <a:r>
              <a:rPr lang="zh-CN" altLang="en-US" sz="6600" b="1" dirty="0" smtClean="0">
                <a:solidFill>
                  <a:srgbClr val="3114AC"/>
                </a:solidFill>
                <a:latin typeface="微软雅黑" panose="020B0503020204020204" pitchFamily="34" charset="-122"/>
                <a:ea typeface="微软雅黑" panose="020B0503020204020204" pitchFamily="34" charset="-122"/>
              </a:rPr>
              <a:t>教师用书独有</a:t>
            </a:r>
            <a:endParaRPr lang="zh-CN" altLang="en-US" sz="6600" b="1" dirty="0">
              <a:solidFill>
                <a:srgbClr val="3114AC"/>
              </a:solidFill>
              <a:latin typeface="微软雅黑" panose="020B0503020204020204" pitchFamily="34" charset="-122"/>
              <a:ea typeface="微软雅黑" panose="020B0503020204020204" pitchFamily="34" charset="-122"/>
            </a:endParaRPr>
          </a:p>
        </p:txBody>
      </p:sp>
      <p:sp>
        <p:nvSpPr>
          <p:cNvPr id="6" name="TextBox 5">
            <a:hlinkClick r:id="rId2" action="ppaction://hlinksldjump"/>
          </p:cNvPr>
          <p:cNvSpPr txBox="1"/>
          <p:nvPr/>
        </p:nvSpPr>
        <p:spPr>
          <a:xfrm>
            <a:off x="10606413" y="6397923"/>
            <a:ext cx="1584000" cy="461665"/>
          </a:xfrm>
          <a:prstGeom prst="rect">
            <a:avLst/>
          </a:prstGeom>
          <a:solidFill>
            <a:srgbClr val="B4C7E7"/>
          </a:solidFill>
        </p:spPr>
        <p:txBody>
          <a:bodyPr wrap="square" rtlCol="0">
            <a:spAutoFit/>
          </a:bodyPr>
          <a:lstStyle/>
          <a:p>
            <a:pPr algn="ctr"/>
            <a:r>
              <a:rPr lang="zh-CN" altLang="en-US" dirty="0" smtClean="0">
                <a:solidFill>
                  <a:schemeClr val="bg1"/>
                </a:solidFill>
                <a:latin typeface="+mj-ea"/>
                <a:ea typeface="+mj-ea"/>
                <a:cs typeface="Times New Roman" panose="02020603050405020304" pitchFamily="18" charset="0"/>
              </a:rPr>
              <a:t>学习目标</a:t>
            </a:r>
            <a:endParaRPr lang="zh-CN" altLang="en-US" sz="2400" dirty="0" smtClean="0">
              <a:solidFill>
                <a:schemeClr val="bg1"/>
              </a:solidFill>
              <a:latin typeface="+mj-ea"/>
              <a:ea typeface="+mj-ea"/>
              <a:cs typeface="Times New Roman" panose="02020603050405020304" pitchFamily="18" charset="0"/>
            </a:endParaRPr>
          </a:p>
        </p:txBody>
      </p:sp>
      <p:sp>
        <p:nvSpPr>
          <p:cNvPr id="8" name="TextBox 7">
            <a:hlinkClick r:id="rId3" action="ppaction://hlinksldjump"/>
          </p:cNvPr>
          <p:cNvSpPr txBox="1"/>
          <p:nvPr/>
        </p:nvSpPr>
        <p:spPr>
          <a:xfrm>
            <a:off x="8927049" y="6397923"/>
            <a:ext cx="1584000" cy="461665"/>
          </a:xfrm>
          <a:prstGeom prst="rect">
            <a:avLst/>
          </a:prstGeom>
          <a:solidFill>
            <a:srgbClr val="B4C7E7"/>
          </a:solidFill>
        </p:spPr>
        <p:txBody>
          <a:bodyPr wrap="square" rtlCol="0">
            <a:spAutoFit/>
          </a:bodyPr>
          <a:lstStyle/>
          <a:p>
            <a:pPr algn="ctr"/>
            <a:r>
              <a:rPr lang="zh-CN" altLang="en-US" dirty="0" smtClean="0">
                <a:solidFill>
                  <a:schemeClr val="bg1"/>
                </a:solidFill>
                <a:latin typeface="+mj-ea"/>
                <a:ea typeface="+mj-ea"/>
                <a:cs typeface="Times New Roman" panose="02020603050405020304" pitchFamily="18" charset="0"/>
              </a:rPr>
              <a:t>课堂导语</a:t>
            </a:r>
            <a:endParaRPr lang="zh-CN" altLang="en-US" sz="2400" dirty="0" smtClean="0">
              <a:solidFill>
                <a:schemeClr val="bg1"/>
              </a:solidFill>
              <a:latin typeface="+mj-ea"/>
              <a:ea typeface="+mj-ea"/>
              <a:cs typeface="Times New Roman" panose="02020603050405020304" pitchFamily="18" charset="0"/>
            </a:endParaRPr>
          </a:p>
        </p:txBody>
      </p:sp>
      <p:sp>
        <p:nvSpPr>
          <p:cNvPr id="9" name="TextBox 8">
            <a:hlinkClick r:id="rId4" action="ppaction://hlinksldjump"/>
          </p:cNvPr>
          <p:cNvSpPr txBox="1"/>
          <p:nvPr/>
        </p:nvSpPr>
        <p:spPr>
          <a:xfrm>
            <a:off x="7247686" y="6397923"/>
            <a:ext cx="1584000"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脉络梳理</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06574" y="793392"/>
            <a:ext cx="11300822" cy="2062079"/>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Times New Roman" panose="02020603050405020304"/>
                <a:ea typeface="华文细黑"/>
                <a:cs typeface="Courier New" panose="02070309020205020404"/>
              </a:rPr>
              <a:t>学习目标</a:t>
            </a:r>
            <a:endParaRPr lang="en-US" altLang="zh-CN" sz="2800" b="1" kern="100" dirty="0" smtClean="0">
              <a:solidFill>
                <a:srgbClr val="0000FF"/>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体会诗歌深沉真挚的感情。</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揣摩诗歌的语言艺术，培养诗歌鉴赏力。</a:t>
            </a:r>
            <a:endParaRPr lang="zh-CN" altLang="zh-CN" sz="1050" kern="100" dirty="0">
              <a:effectLst/>
              <a:latin typeface="宋体" panose="02010600030101010101" pitchFamily="2" charset="-122"/>
              <a:cs typeface="Courier New" panose="02070309020205020404"/>
            </a:endParaRPr>
          </a:p>
        </p:txBody>
      </p:sp>
      <p:pic>
        <p:nvPicPr>
          <p:cNvPr id="3" name="图片 2">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06574" y="793392"/>
            <a:ext cx="11300822" cy="3354740"/>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Times New Roman" panose="02020603050405020304"/>
                <a:ea typeface="华文细黑"/>
                <a:cs typeface="Courier New" panose="02070309020205020404"/>
              </a:rPr>
              <a:t>课堂导</a:t>
            </a:r>
            <a:r>
              <a:rPr lang="zh-CN" altLang="en-US" sz="2800" b="1" kern="100" dirty="0">
                <a:solidFill>
                  <a:srgbClr val="0000FF"/>
                </a:solidFill>
                <a:latin typeface="Times New Roman" panose="02020603050405020304"/>
                <a:ea typeface="华文细黑"/>
                <a:cs typeface="Courier New" panose="02070309020205020404"/>
              </a:rPr>
              <a:t>语</a:t>
            </a:r>
            <a:endParaRPr lang="en-US" altLang="zh-CN" sz="2800" b="1" kern="100" dirty="0" smtClean="0">
              <a:solidFill>
                <a:srgbClr val="0000FF"/>
              </a:solidFill>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请大家想想母亲每天都为你和一家人做了哪些事情，一年到头都为家里做着什么。母爱是世界上最伟大的爱，歌唱母亲、歌颂母爱是诗歌永恒的主题。这节课我们一起来赏析现代著名诗人艾青献给他的养母</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大叶荷</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大堰河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的赞美诗：《大堰河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我的保姆》。</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a:hlinkClick r:id="rId1" action="ppaction://hlinksldjump"/>
          </p:cNvPr>
          <p:cNvSpPr txBox="1"/>
          <p:nvPr/>
        </p:nvSpPr>
        <p:spPr>
          <a:xfrm>
            <a:off x="3072172" y="2133650"/>
            <a:ext cx="6839457"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2800" b="1" dirty="0">
                <a:solidFill>
                  <a:srgbClr val="3114AC"/>
                </a:solidFill>
                <a:latin typeface="华文细黑" pitchFamily="2" charset="-122"/>
                <a:ea typeface="华文细黑" pitchFamily="2" charset="-122"/>
                <a:cs typeface="Times New Roman" panose="02020603050405020304" pitchFamily="18" charset="0"/>
              </a:rPr>
              <a:t>——</a:t>
            </a:r>
            <a:r>
              <a:rPr lang="zh-CN" altLang="en-US" sz="2800" b="1" dirty="0" smtClean="0">
                <a:solidFill>
                  <a:srgbClr val="3114AC"/>
                </a:solidFill>
                <a:latin typeface="华文细黑" pitchFamily="2" charset="-122"/>
                <a:ea typeface="华文细黑" pitchFamily="2" charset="-122"/>
                <a:cs typeface="Times New Roman" panose="02020603050405020304" pitchFamily="18" charset="0"/>
              </a:rPr>
              <a:t>读文本内容，学基础知常识</a:t>
            </a:r>
            <a:endParaRPr lang="zh-CN" altLang="en-US" sz="2800" b="1" dirty="0">
              <a:solidFill>
                <a:srgbClr val="3114AC"/>
              </a:solidFill>
              <a:latin typeface="华文细黑" pitchFamily="2" charset="-122"/>
              <a:ea typeface="华文细黑" pitchFamily="2" charset="-122"/>
              <a:cs typeface="Times New Roman" panose="02020603050405020304" pitchFamily="18" charset="0"/>
            </a:endParaRPr>
          </a:p>
        </p:txBody>
      </p:sp>
      <p:sp>
        <p:nvSpPr>
          <p:cNvPr id="20" name="TextBox 19">
            <a:hlinkClick r:id="rId2" action="ppaction://hlinksldjump"/>
          </p:cNvPr>
          <p:cNvSpPr txBox="1"/>
          <p:nvPr/>
        </p:nvSpPr>
        <p:spPr>
          <a:xfrm>
            <a:off x="3072172" y="3095598"/>
            <a:ext cx="6839458"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精读研析 </a:t>
            </a:r>
            <a:r>
              <a:rPr lang="en-US" altLang="zh-CN" sz="2800" b="1" dirty="0">
                <a:solidFill>
                  <a:srgbClr val="3114AC"/>
                </a:solidFill>
                <a:latin typeface="华文细黑" pitchFamily="2" charset="-122"/>
                <a:ea typeface="华文细黑" pitchFamily="2" charset="-122"/>
                <a:cs typeface="Times New Roman" panose="02020603050405020304" pitchFamily="18" charset="0"/>
              </a:rPr>
              <a:t>——</a:t>
            </a:r>
            <a:r>
              <a:rPr lang="zh-CN" altLang="en-US" sz="2800" b="1" dirty="0" smtClean="0">
                <a:solidFill>
                  <a:srgbClr val="3114AC"/>
                </a:solidFill>
                <a:latin typeface="华文细黑" pitchFamily="2" charset="-122"/>
                <a:ea typeface="华文细黑" pitchFamily="2" charset="-122"/>
                <a:cs typeface="Times New Roman" panose="02020603050405020304" pitchFamily="18" charset="0"/>
              </a:rPr>
              <a:t>读课文题点，析思路明答案</a:t>
            </a:r>
            <a:endParaRPr lang="zh-CN" altLang="en-US" sz="2800" b="1" dirty="0">
              <a:solidFill>
                <a:srgbClr val="3114AC"/>
              </a:solidFill>
              <a:latin typeface="华文细黑" pitchFamily="2" charset="-122"/>
              <a:ea typeface="华文细黑" pitchFamily="2" charset="-122"/>
              <a:cs typeface="Times New Roman" panose="02020603050405020304" pitchFamily="18" charset="0"/>
            </a:endParaRPr>
          </a:p>
        </p:txBody>
      </p:sp>
      <p:pic>
        <p:nvPicPr>
          <p:cNvPr id="1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2733675" cy="795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0" y="396912"/>
            <a:ext cx="2733675" cy="400110"/>
          </a:xfrm>
          <a:prstGeom prst="rect">
            <a:avLst/>
          </a:prstGeom>
          <a:solidFill>
            <a:schemeClr val="accent6">
              <a:lumMod val="75000"/>
              <a:alpha val="52000"/>
            </a:schemeClr>
          </a:solid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内容索引</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2" name="TextBox 11">
            <a:hlinkClick r:id="rId4" action="ppaction://hlinksldjump"/>
          </p:cNvPr>
          <p:cNvSpPr txBox="1"/>
          <p:nvPr/>
        </p:nvSpPr>
        <p:spPr>
          <a:xfrm>
            <a:off x="3072172" y="4057546"/>
            <a:ext cx="6767449" cy="523220"/>
          </a:xfrm>
          <a:prstGeom prst="rect">
            <a:avLst/>
          </a:prstGeom>
          <a:noFill/>
        </p:spPr>
        <p:txBody>
          <a:bodyPr wrap="square" rtlCol="0">
            <a:spAutoFit/>
          </a:bodyPr>
          <a:lstStyle/>
          <a:p>
            <a:r>
              <a:rPr lang="zh-CN" altLang="en-US" sz="2800" b="1" dirty="0" smtClean="0">
                <a:solidFill>
                  <a:srgbClr val="3114AC"/>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2800" b="1" dirty="0">
                <a:solidFill>
                  <a:srgbClr val="3114AC"/>
                </a:solidFill>
                <a:latin typeface="华文细黑" pitchFamily="2" charset="-122"/>
                <a:ea typeface="华文细黑" pitchFamily="2" charset="-122"/>
                <a:cs typeface="Times New Roman" panose="02020603050405020304" pitchFamily="18" charset="0"/>
              </a:rPr>
              <a:t>——</a:t>
            </a:r>
            <a:r>
              <a:rPr lang="zh-CN" altLang="en-US" sz="2800" b="1" dirty="0" smtClean="0">
                <a:solidFill>
                  <a:srgbClr val="3114AC"/>
                </a:solidFill>
                <a:latin typeface="华文细黑" pitchFamily="2" charset="-122"/>
                <a:ea typeface="华文细黑" pitchFamily="2" charset="-122"/>
                <a:cs typeface="Times New Roman" panose="02020603050405020304" pitchFamily="18" charset="0"/>
              </a:rPr>
              <a:t>读素材美文，积素养提技能</a:t>
            </a:r>
            <a:endParaRPr lang="zh-CN" altLang="en-US" sz="2800" b="1" dirty="0">
              <a:solidFill>
                <a:srgbClr val="3114AC"/>
              </a:solidFill>
              <a:latin typeface="华文细黑" pitchFamily="2" charset="-122"/>
              <a:ea typeface="华文细黑" pitchFamily="2" charset="-122"/>
              <a:cs typeface="Times New Roman" panose="02020603050405020304" pitchFamily="18" charset="0"/>
            </a:endParaRPr>
          </a:p>
        </p:txBody>
      </p:sp>
      <p:cxnSp>
        <p:nvCxnSpPr>
          <p:cNvPr id="23" name="直接连接符 22"/>
          <p:cNvCxnSpPr/>
          <p:nvPr/>
        </p:nvCxnSpPr>
        <p:spPr>
          <a:xfrm>
            <a:off x="3115508" y="3645818"/>
            <a:ext cx="66521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3115508" y="4724740"/>
            <a:ext cx="665210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115508" y="2709714"/>
            <a:ext cx="6652106"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78582" y="613346"/>
            <a:ext cx="11089232" cy="4616648"/>
          </a:xfrm>
          <a:prstGeom prst="rect">
            <a:avLst/>
          </a:prstGeom>
          <a:noFill/>
        </p:spPr>
        <p:txBody>
          <a:bodyPr wrap="square" rtlCol="0">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播放二胡曲：《遥远的思念》</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教师有感情地讲述：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是地主的儿子，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出生那年，父母找了一个算命先生给</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算命，那算命的先生说，只有送给一个穷苦的人家喂养，才能保全家无虞。于是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被送到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的保姆</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大堰河的家，从此</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就成了大堰河的儿子，</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吃着她的奶水长大，她爱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如爱她自己的儿子般</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。每天辛勤劳作之后，她总要把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抱在怀里，慈爱地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抚摸</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。当她的乳汁流干，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smtClean="0">
                <a:latin typeface="宋体" panose="02010600030101010101" pitchFamily="2" charset="-122"/>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550589" y="471071"/>
            <a:ext cx="11339923" cy="5262979"/>
          </a:xfrm>
          <a:prstGeom prst="rect">
            <a:avLst/>
          </a:prstGeom>
          <a:noFill/>
        </p:spPr>
        <p:txBody>
          <a:bodyPr wrap="square" rtlCol="0">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被亲生父母领回家时，她是那样依恋不舍。以后，在每个年节里，她总要为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她的乳儿</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做糯米糖，为的是乳儿能悄悄地来到她身边，叫她一声</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后来，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读书了，再后来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被父母送到法国留学</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1932</a:t>
            </a:r>
            <a:r>
              <a:rPr lang="zh-CN" altLang="zh-CN" sz="2800" kern="100" dirty="0">
                <a:latin typeface="Times New Roman" panose="02020603050405020304"/>
                <a:ea typeface="华文细黑"/>
                <a:cs typeface="Times New Roman" panose="02020603050405020304"/>
              </a:rPr>
              <a:t>年初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回到祖国，在上海加入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中国左翼美术家联盟</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，从事革命文艺活动，不久被捕，在监狱里</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又想起了乳母，看着铁窗外的大雪，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似乎看到了那被雪压着的草盖的坟墓</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为表达对乳母的深深怀念，</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写下一首诗</a:t>
            </a:r>
            <a:r>
              <a:rPr lang="en-US" altLang="zh-CN" sz="2800" kern="100" dirty="0">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是艾青！</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让我们一起欣赏艾青的《大堰河</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我的保姆》</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 name="图片 3">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406574" y="549474"/>
            <a:ext cx="11300822" cy="691768"/>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Times New Roman" panose="02020603050405020304"/>
                <a:ea typeface="华文细黑"/>
                <a:cs typeface="Courier New" panose="02070309020205020404"/>
              </a:rPr>
              <a:t>脉络梳理</a:t>
            </a:r>
            <a:endParaRPr lang="en-US" altLang="zh-CN" sz="2800" b="1" kern="100" dirty="0" smtClean="0">
              <a:solidFill>
                <a:srgbClr val="0000FF"/>
              </a:solidFill>
              <a:latin typeface="Times New Roman" panose="02020603050405020304"/>
              <a:ea typeface="华文细黑"/>
              <a:cs typeface="Courier New" panose="02070309020205020404"/>
            </a:endParaRPr>
          </a:p>
        </p:txBody>
      </p:sp>
      <p:pic>
        <p:nvPicPr>
          <p:cNvPr id="4" name="图片 3">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6255027"/>
            <a:ext cx="602973" cy="602973"/>
          </a:xfrm>
          <a:prstGeom prst="rect">
            <a:avLst/>
          </a:prstGeom>
        </p:spPr>
      </p:pic>
      <p:sp>
        <p:nvSpPr>
          <p:cNvPr id="3" name="TextBox 2"/>
          <p:cNvSpPr txBox="1"/>
          <p:nvPr/>
        </p:nvSpPr>
        <p:spPr>
          <a:xfrm>
            <a:off x="1342678" y="1978596"/>
            <a:ext cx="864096" cy="3539430"/>
          </a:xfrm>
          <a:prstGeom prst="rect">
            <a:avLst/>
          </a:prstGeom>
          <a:noFill/>
        </p:spPr>
        <p:txBody>
          <a:bodyPr wrap="square" rtlCol="0">
            <a:spAutoFit/>
          </a:bodyPr>
          <a:lstStyle/>
          <a:p>
            <a:pPr algn="ctr"/>
            <a:r>
              <a:rPr lang="zh-CN" altLang="zh-CN" sz="2800" kern="100" dirty="0">
                <a:latin typeface="Times New Roman" panose="02020603050405020304"/>
                <a:ea typeface="华文细黑"/>
                <a:cs typeface="Times New Roman" panose="02020603050405020304"/>
              </a:rPr>
              <a:t>大堰</a:t>
            </a:r>
            <a:r>
              <a:rPr lang="zh-CN" altLang="zh-CN" sz="2800" kern="100" dirty="0" smtClean="0">
                <a:latin typeface="Times New Roman" panose="02020603050405020304"/>
                <a:ea typeface="华文细黑"/>
                <a:cs typeface="Times New Roman" panose="02020603050405020304"/>
              </a:rPr>
              <a:t>河</a:t>
            </a:r>
            <a:endParaRPr lang="en-US" altLang="zh-CN" sz="2800" kern="100" dirty="0" smtClean="0">
              <a:latin typeface="Times New Roman" panose="02020603050405020304"/>
              <a:ea typeface="华文细黑"/>
              <a:cs typeface="Times New Roman" panose="02020603050405020304"/>
            </a:endParaRPr>
          </a:p>
          <a:p>
            <a:pPr algn="ctr"/>
            <a:r>
              <a:rPr lang="en-US" altLang="zh-CN" sz="2800" kern="100" dirty="0" smtClean="0">
                <a:latin typeface="Times New Roman" panose="02020603050405020304"/>
                <a:ea typeface="华文细黑"/>
              </a:rPr>
              <a:t>|</a:t>
            </a:r>
            <a:endParaRPr lang="en-US" altLang="zh-CN" sz="2800" kern="100" dirty="0" smtClean="0">
              <a:latin typeface="Times New Roman" panose="02020603050405020304"/>
              <a:ea typeface="华文细黑"/>
            </a:endParaRPr>
          </a:p>
          <a:p>
            <a:pPr algn="ctr"/>
            <a:r>
              <a:rPr lang="zh-CN" altLang="zh-CN" sz="2800" kern="100" dirty="0" smtClean="0">
                <a:latin typeface="Times New Roman" panose="02020603050405020304"/>
                <a:ea typeface="华文细黑"/>
                <a:cs typeface="Times New Roman" panose="02020603050405020304"/>
              </a:rPr>
              <a:t>我</a:t>
            </a:r>
            <a:r>
              <a:rPr lang="zh-CN" altLang="zh-CN" sz="2800" kern="100" dirty="0">
                <a:latin typeface="Times New Roman" panose="02020603050405020304"/>
                <a:ea typeface="华文细黑"/>
                <a:cs typeface="Times New Roman" panose="02020603050405020304"/>
              </a:rPr>
              <a:t>的保姆</a:t>
            </a:r>
            <a:endParaRPr lang="zh-CN" altLang="en-US" sz="2800" dirty="0"/>
          </a:p>
        </p:txBody>
      </p:sp>
      <p:sp>
        <p:nvSpPr>
          <p:cNvPr id="5" name="左大括号 4"/>
          <p:cNvSpPr/>
          <p:nvPr/>
        </p:nvSpPr>
        <p:spPr>
          <a:xfrm>
            <a:off x="2278782" y="1740879"/>
            <a:ext cx="360040" cy="399317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TextBox 5"/>
          <p:cNvSpPr txBox="1"/>
          <p:nvPr/>
        </p:nvSpPr>
        <p:spPr>
          <a:xfrm>
            <a:off x="2782838" y="1413570"/>
            <a:ext cx="7920880" cy="4616648"/>
          </a:xfrm>
          <a:prstGeom prst="rect">
            <a:avLst/>
          </a:prstGeom>
          <a:noFill/>
        </p:spPr>
        <p:txBody>
          <a:bodyPr wrap="square" rtlCol="0">
            <a:spAutoFit/>
          </a:bodyPr>
          <a:lstStyle/>
          <a:p>
            <a:pPr>
              <a:lnSpc>
                <a:spcPct val="150000"/>
              </a:lnSpc>
            </a:pPr>
            <a:r>
              <a:rPr lang="zh-CN" altLang="zh-CN" sz="2800" kern="100" dirty="0">
                <a:latin typeface="Times New Roman" panose="02020603050405020304"/>
                <a:ea typeface="华文细黑"/>
                <a:cs typeface="Times New Roman" panose="02020603050405020304"/>
              </a:rPr>
              <a:t>第一层</a:t>
            </a:r>
            <a:r>
              <a:rPr lang="en-US" altLang="zh-CN" sz="2800" kern="100" dirty="0">
                <a:latin typeface="Symbol" panose="05050102010706020507"/>
                <a:ea typeface="华文细黑"/>
                <a:cs typeface="Times New Roman" panose="02020603050405020304"/>
              </a:rPr>
              <a:t>(</a:t>
            </a:r>
            <a:r>
              <a:rPr lang="en-US" altLang="zh-CN" sz="2800" kern="100" dirty="0">
                <a:latin typeface="Times New Roman" panose="02020603050405020304"/>
                <a:ea typeface="华文细黑"/>
              </a:rPr>
              <a:t>1</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3</a:t>
            </a:r>
            <a:r>
              <a:rPr lang="zh-CN" altLang="zh-CN" sz="2800" kern="100" dirty="0">
                <a:latin typeface="Times New Roman" panose="02020603050405020304"/>
                <a:ea typeface="华文细黑"/>
                <a:cs typeface="Times New Roman" panose="02020603050405020304"/>
              </a:rPr>
              <a:t>节</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zh-CN" altLang="zh-CN" sz="2800" kern="100" dirty="0">
                <a:ea typeface="Times New Roman" panose="02020603050405020304"/>
              </a:rPr>
              <a:t> </a:t>
            </a:r>
            <a:r>
              <a:rPr lang="zh-CN" altLang="zh-CN" sz="2800" kern="100" dirty="0">
                <a:latin typeface="Times New Roman" panose="02020603050405020304"/>
                <a:ea typeface="华文细黑"/>
                <a:cs typeface="Times New Roman" panose="02020603050405020304"/>
              </a:rPr>
              <a:t>我与大堰河的关系　</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怀念</a:t>
            </a:r>
            <a:r>
              <a:rPr lang="zh-CN" altLang="zh-CN" sz="2800" kern="100" dirty="0">
                <a:ea typeface="Times New Roman" panose="02020603050405020304"/>
              </a:rPr>
              <a:t> </a:t>
            </a:r>
            <a:r>
              <a:rPr lang="zh-CN" altLang="zh-CN" sz="2800" kern="100" dirty="0">
                <a:latin typeface="Times New Roman" panose="02020603050405020304"/>
                <a:ea typeface="华文细黑"/>
                <a:cs typeface="Times New Roman" panose="02020603050405020304"/>
              </a:rPr>
              <a:t>痛悼</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宋体" panose="02010600030101010101" pitchFamily="2" charset="-122"/>
                <a:ea typeface="华文细黑"/>
                <a:cs typeface="Times New Roman" panose="02020603050405020304"/>
              </a:rPr>
              <a:t>↓     </a:t>
            </a:r>
            <a:endParaRPr lang="en-US" altLang="zh-CN" sz="2800" kern="100" dirty="0" smtClean="0">
              <a:latin typeface="Times New Roman" panose="02020603050405020304"/>
              <a:ea typeface="华文细黑"/>
            </a:endParaRPr>
          </a:p>
          <a:p>
            <a:pPr>
              <a:lnSpc>
                <a:spcPct val="150000"/>
              </a:lnSpc>
            </a:pPr>
            <a:r>
              <a:rPr lang="zh-CN" altLang="zh-CN" sz="2800" kern="100" dirty="0" smtClean="0">
                <a:latin typeface="Times New Roman" panose="02020603050405020304"/>
                <a:ea typeface="华文细黑"/>
                <a:cs typeface="Times New Roman" panose="02020603050405020304"/>
              </a:rPr>
              <a:t>第二</a:t>
            </a:r>
            <a:r>
              <a:rPr lang="zh-CN" altLang="zh-CN" sz="2800" kern="100" dirty="0">
                <a:latin typeface="Times New Roman" panose="02020603050405020304"/>
                <a:ea typeface="华文细黑"/>
                <a:cs typeface="Times New Roman" panose="02020603050405020304"/>
              </a:rPr>
              <a:t>层</a:t>
            </a:r>
            <a:r>
              <a:rPr lang="en-US" altLang="zh-CN" sz="2800" kern="100" dirty="0">
                <a:latin typeface="Symbol" panose="05050102010706020507"/>
                <a:ea typeface="华文细黑"/>
                <a:cs typeface="Times New Roman" panose="02020603050405020304"/>
              </a:rPr>
              <a:t>(</a:t>
            </a:r>
            <a:r>
              <a:rPr lang="en-US" altLang="zh-CN" sz="2800" kern="100" dirty="0">
                <a:latin typeface="Times New Roman" panose="02020603050405020304"/>
                <a:ea typeface="华文细黑"/>
              </a:rPr>
              <a:t>4</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8</a:t>
            </a:r>
            <a:r>
              <a:rPr lang="zh-CN" altLang="zh-CN" sz="2800" kern="100" dirty="0">
                <a:latin typeface="Times New Roman" panose="02020603050405020304"/>
                <a:ea typeface="华文细黑"/>
                <a:cs typeface="Times New Roman" panose="02020603050405020304"/>
              </a:rPr>
              <a:t>节</a:t>
            </a:r>
            <a:r>
              <a:rPr lang="en-US" altLang="zh-CN" sz="2800" kern="100" dirty="0">
                <a:latin typeface="Symbol" panose="05050102010706020507"/>
                <a:ea typeface="华文细黑"/>
                <a:cs typeface="Times New Roman" panose="02020603050405020304"/>
              </a:rPr>
              <a:t>)</a:t>
            </a:r>
            <a:r>
              <a:rPr lang="en-US" altLang="zh-CN" sz="2800" kern="100" dirty="0">
                <a:latin typeface="Times New Roman" panose="02020603050405020304"/>
                <a:ea typeface="华文细黑"/>
              </a:rPr>
              <a:t>  </a:t>
            </a:r>
            <a:r>
              <a:rPr lang="zh-CN" altLang="zh-CN" sz="2800" kern="100" dirty="0">
                <a:latin typeface="Times New Roman" panose="02020603050405020304"/>
                <a:ea typeface="华文细黑"/>
                <a:cs typeface="Times New Roman" panose="02020603050405020304"/>
              </a:rPr>
              <a:t>大堰河生前</a:t>
            </a:r>
            <a:r>
              <a:rPr lang="en-US" altLang="zh-CN" sz="2800" kern="100" dirty="0">
                <a:latin typeface="Times New Roman" panose="02020603050405020304"/>
                <a:ea typeface="华文细黑"/>
              </a:rPr>
              <a:t>  </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眷恋</a:t>
            </a:r>
            <a:r>
              <a:rPr lang="zh-CN" altLang="zh-CN" sz="2800" kern="100" dirty="0">
                <a:ea typeface="Times New Roman" panose="02020603050405020304"/>
              </a:rPr>
              <a:t> </a:t>
            </a:r>
            <a:r>
              <a:rPr lang="zh-CN" altLang="zh-CN" sz="2800" kern="100" dirty="0">
                <a:latin typeface="Times New Roman" panose="02020603050405020304"/>
                <a:ea typeface="华文细黑"/>
                <a:cs typeface="Times New Roman" panose="02020603050405020304"/>
              </a:rPr>
              <a:t>感激</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en-US" altLang="zh-CN" sz="2800" kern="100" dirty="0" smtClean="0">
                <a:latin typeface="宋体" panose="02010600030101010101" pitchFamily="2" charset="-122"/>
                <a:ea typeface="华文细黑"/>
                <a:cs typeface="Times New Roman" panose="02020603050405020304"/>
              </a:rPr>
              <a:t>                                      ↓</a:t>
            </a:r>
            <a:endParaRPr lang="en-US" altLang="zh-CN" sz="2800" kern="100" dirty="0" smtClean="0">
              <a:latin typeface="Times New Roman" panose="02020603050405020304"/>
              <a:ea typeface="华文细黑"/>
            </a:endParaRPr>
          </a:p>
          <a:p>
            <a:pPr>
              <a:lnSpc>
                <a:spcPct val="150000"/>
              </a:lnSpc>
            </a:pPr>
            <a:r>
              <a:rPr lang="zh-CN" altLang="zh-CN" sz="2800" kern="100" dirty="0" smtClean="0">
                <a:latin typeface="Times New Roman" panose="02020603050405020304"/>
                <a:ea typeface="华文细黑"/>
                <a:cs typeface="Times New Roman" panose="02020603050405020304"/>
              </a:rPr>
              <a:t>第三</a:t>
            </a:r>
            <a:r>
              <a:rPr lang="zh-CN" altLang="zh-CN" sz="2800" kern="100" dirty="0">
                <a:latin typeface="Times New Roman" panose="02020603050405020304"/>
                <a:ea typeface="华文细黑"/>
                <a:cs typeface="Times New Roman" panose="02020603050405020304"/>
              </a:rPr>
              <a:t>层</a:t>
            </a:r>
            <a:r>
              <a:rPr lang="en-US" altLang="zh-CN" sz="2800" kern="100" dirty="0">
                <a:latin typeface="Symbol" panose="05050102010706020507"/>
                <a:ea typeface="华文细黑"/>
                <a:cs typeface="Times New Roman" panose="02020603050405020304"/>
              </a:rPr>
              <a:t>(</a:t>
            </a:r>
            <a:r>
              <a:rPr lang="en-US" altLang="zh-CN" sz="2800" kern="100" dirty="0">
                <a:latin typeface="Times New Roman" panose="02020603050405020304"/>
                <a:ea typeface="华文细黑"/>
              </a:rPr>
              <a:t>9</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11</a:t>
            </a:r>
            <a:r>
              <a:rPr lang="zh-CN" altLang="zh-CN" sz="2800" kern="100" dirty="0">
                <a:latin typeface="Times New Roman" panose="02020603050405020304"/>
                <a:ea typeface="华文细黑"/>
                <a:cs typeface="Times New Roman" panose="02020603050405020304"/>
              </a:rPr>
              <a:t>节</a:t>
            </a:r>
            <a:r>
              <a:rPr lang="en-US" altLang="zh-CN" sz="2800" kern="100" dirty="0">
                <a:latin typeface="Symbol" panose="05050102010706020507"/>
                <a:ea typeface="华文细黑"/>
                <a:cs typeface="Times New Roman" panose="02020603050405020304"/>
              </a:rPr>
              <a:t>)</a:t>
            </a:r>
            <a:r>
              <a:rPr lang="en-US" altLang="zh-CN" sz="2800" kern="100" dirty="0">
                <a:latin typeface="Times New Roman" panose="02020603050405020304"/>
                <a:ea typeface="华文细黑"/>
              </a:rPr>
              <a:t>  </a:t>
            </a:r>
            <a:r>
              <a:rPr lang="zh-CN" altLang="zh-CN" sz="2800" kern="100" dirty="0">
                <a:latin typeface="Times New Roman" panose="02020603050405020304"/>
                <a:ea typeface="华文细黑"/>
                <a:cs typeface="Times New Roman" panose="02020603050405020304"/>
              </a:rPr>
              <a:t>大堰河死后</a:t>
            </a:r>
            <a:r>
              <a:rPr lang="en-US" altLang="zh-CN" sz="2800" kern="100" dirty="0">
                <a:latin typeface="Times New Roman" panose="02020603050405020304"/>
                <a:ea typeface="华文细黑"/>
              </a:rPr>
              <a:t>  </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同情</a:t>
            </a:r>
            <a:r>
              <a:rPr lang="zh-CN" altLang="zh-CN" sz="2800" kern="100" dirty="0">
                <a:ea typeface="Times New Roman" panose="02020603050405020304"/>
              </a:rPr>
              <a:t> </a:t>
            </a:r>
            <a:r>
              <a:rPr lang="zh-CN" altLang="zh-CN" sz="2800" kern="100" dirty="0">
                <a:latin typeface="Times New Roman" panose="02020603050405020304"/>
                <a:ea typeface="华文细黑"/>
                <a:cs typeface="Times New Roman" panose="02020603050405020304"/>
              </a:rPr>
              <a:t>控诉</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Times New Roman" panose="02020603050405020304"/>
            </a:endParaRPr>
          </a:p>
          <a:p>
            <a:pPr>
              <a:lnSpc>
                <a:spcPct val="150000"/>
              </a:lnSpc>
            </a:pPr>
            <a:r>
              <a:rPr lang="en-US"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宋体" panose="02010600030101010101" pitchFamily="2" charset="-122"/>
                <a:ea typeface="华文细黑"/>
                <a:cs typeface="Times New Roman" panose="02020603050405020304"/>
              </a:rPr>
              <a:t>↓</a:t>
            </a:r>
            <a:endParaRPr lang="en-US" altLang="zh-CN" sz="2800" kern="100" dirty="0" smtClean="0">
              <a:latin typeface="Times New Roman" panose="02020603050405020304"/>
              <a:ea typeface="华文细黑"/>
            </a:endParaRPr>
          </a:p>
          <a:p>
            <a:pPr>
              <a:lnSpc>
                <a:spcPct val="150000"/>
              </a:lnSpc>
            </a:pPr>
            <a:r>
              <a:rPr lang="zh-CN" altLang="zh-CN" sz="2800" kern="100" dirty="0" smtClean="0">
                <a:latin typeface="Times New Roman" panose="02020603050405020304"/>
                <a:ea typeface="华文细黑"/>
                <a:cs typeface="Times New Roman" panose="02020603050405020304"/>
              </a:rPr>
              <a:t>第四</a:t>
            </a:r>
            <a:r>
              <a:rPr lang="zh-CN" altLang="zh-CN" sz="2800" kern="100" dirty="0">
                <a:latin typeface="Times New Roman" panose="02020603050405020304"/>
                <a:ea typeface="华文细黑"/>
                <a:cs typeface="Times New Roman" panose="02020603050405020304"/>
              </a:rPr>
              <a:t>层</a:t>
            </a:r>
            <a:r>
              <a:rPr lang="en-US" altLang="zh-CN" sz="2800" kern="100" dirty="0">
                <a:latin typeface="Symbol" panose="05050102010706020507"/>
                <a:ea typeface="华文细黑"/>
                <a:cs typeface="Times New Roman" panose="02020603050405020304"/>
              </a:rPr>
              <a:t>(</a:t>
            </a:r>
            <a:r>
              <a:rPr lang="en-US" altLang="zh-CN" sz="2800" kern="100" dirty="0">
                <a:latin typeface="Times New Roman" panose="02020603050405020304"/>
                <a:ea typeface="华文细黑"/>
              </a:rPr>
              <a:t>12</a:t>
            </a:r>
            <a:r>
              <a:rPr lang="zh-CN" altLang="zh-CN" sz="2800" kern="100" dirty="0">
                <a:latin typeface="Times New Roman" panose="02020603050405020304"/>
                <a:ea typeface="华文细黑"/>
                <a:cs typeface="Times New Roman" panose="02020603050405020304"/>
              </a:rPr>
              <a:t>～</a:t>
            </a:r>
            <a:r>
              <a:rPr lang="en-US" altLang="zh-CN" sz="2800" kern="100" dirty="0">
                <a:latin typeface="Times New Roman" panose="02020603050405020304"/>
                <a:ea typeface="华文细黑"/>
              </a:rPr>
              <a:t>13</a:t>
            </a:r>
            <a:r>
              <a:rPr lang="zh-CN" altLang="zh-CN" sz="2800" kern="100" dirty="0">
                <a:latin typeface="Times New Roman" panose="02020603050405020304"/>
                <a:ea typeface="华文细黑"/>
                <a:cs typeface="Times New Roman" panose="02020603050405020304"/>
              </a:rPr>
              <a:t>节</a:t>
            </a:r>
            <a:r>
              <a:rPr lang="en-US" altLang="zh-CN" sz="2800" kern="100" dirty="0">
                <a:latin typeface="Symbol" panose="05050102010706020507"/>
                <a:ea typeface="华文细黑"/>
                <a:cs typeface="Times New Roman" panose="02020603050405020304"/>
              </a:rPr>
              <a:t>)</a:t>
            </a:r>
            <a:r>
              <a:rPr lang="en-US" altLang="zh-CN" sz="2800" kern="100" dirty="0">
                <a:latin typeface="Times New Roman" panose="02020603050405020304"/>
                <a:ea typeface="华文细黑"/>
              </a:rPr>
              <a:t>  </a:t>
            </a:r>
            <a:r>
              <a:rPr lang="zh-CN" altLang="zh-CN" sz="2800" kern="100" dirty="0">
                <a:latin typeface="Times New Roman" panose="02020603050405020304"/>
                <a:ea typeface="华文细黑"/>
                <a:cs typeface="Times New Roman" panose="02020603050405020304"/>
              </a:rPr>
              <a:t>直接赞美</a:t>
            </a:r>
            <a:r>
              <a:rPr lang="en-US" altLang="zh-CN" sz="2800" kern="100" dirty="0">
                <a:latin typeface="Times New Roman" panose="02020603050405020304"/>
                <a:ea typeface="华文细黑"/>
              </a:rPr>
              <a:t>  </a:t>
            </a:r>
            <a:r>
              <a:rPr lang="en-US" altLang="zh-CN" sz="2800" kern="100" dirty="0" smtClean="0">
                <a:latin typeface="Times New Roman" panose="02020603050405020304"/>
                <a:ea typeface="华文细黑"/>
              </a:rPr>
              <a:t>                 </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赞颂</a:t>
            </a:r>
            <a:r>
              <a:rPr lang="zh-CN" altLang="zh-CN" sz="2800" kern="100" dirty="0">
                <a:ea typeface="Times New Roman" panose="02020603050405020304"/>
              </a:rPr>
              <a:t> </a:t>
            </a:r>
            <a:r>
              <a:rPr lang="zh-CN" altLang="zh-CN" sz="2800" kern="100" dirty="0">
                <a:latin typeface="Times New Roman" panose="02020603050405020304"/>
                <a:ea typeface="华文细黑"/>
                <a:cs typeface="Times New Roman" panose="02020603050405020304"/>
              </a:rPr>
              <a:t>讴歌</a:t>
            </a:r>
            <a:r>
              <a:rPr lang="en-US" altLang="zh-CN" sz="2800" kern="100" dirty="0">
                <a:latin typeface="Symbol" panose="05050102010706020507"/>
                <a:ea typeface="华文细黑"/>
                <a:cs typeface="Times New Roman" panose="02020603050405020304"/>
              </a:rPr>
              <a:t>)</a:t>
            </a:r>
            <a:endParaRPr lang="zh-CN" altLang="en-US" sz="2800"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整体感知</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2" name="TextBox 1"/>
          <p:cNvSpPr txBox="1"/>
          <p:nvPr/>
        </p:nvSpPr>
        <p:spPr>
          <a:xfrm>
            <a:off x="262558" y="394995"/>
            <a:ext cx="11694272" cy="6297108"/>
          </a:xfrm>
          <a:prstGeom prst="rect">
            <a:avLst/>
          </a:prstGeom>
          <a:noFill/>
        </p:spPr>
        <p:txBody>
          <a:bodyPr wrap="square" rtlCol="0">
            <a:spAutoFit/>
          </a:bodyPr>
          <a:lstStyle/>
          <a:p>
            <a:pPr algn="just">
              <a:lnSpc>
                <a:spcPct val="140000"/>
              </a:lnSpc>
              <a:spcAft>
                <a:spcPts val="0"/>
              </a:spcAft>
            </a:pPr>
            <a:r>
              <a:rPr lang="zh-CN" altLang="zh-CN" kern="100" dirty="0">
                <a:latin typeface="Times New Roman" panose="02020603050405020304"/>
                <a:ea typeface="华文细黑"/>
                <a:cs typeface="Times New Roman" panose="02020603050405020304"/>
              </a:rPr>
              <a:t>下列对课文内容的理解和分析，不正确的两项</a:t>
            </a:r>
            <a:r>
              <a:rPr lang="zh-CN" altLang="zh-CN" kern="100" dirty="0" smtClean="0">
                <a:latin typeface="Times New Roman" panose="02020603050405020304"/>
                <a:ea typeface="华文细黑"/>
                <a:cs typeface="Times New Roman" panose="02020603050405020304"/>
              </a:rPr>
              <a:t>是</a:t>
            </a:r>
            <a:endParaRPr lang="en-US" altLang="zh-CN" kern="100" dirty="0" smtClean="0">
              <a:latin typeface="Times New Roman" panose="02020603050405020304"/>
              <a:ea typeface="华文细黑"/>
              <a:cs typeface="Courier New" panose="02070309020205020404"/>
            </a:endParaRPr>
          </a:p>
          <a:p>
            <a:pPr algn="just">
              <a:lnSpc>
                <a:spcPct val="140000"/>
              </a:lnSpc>
              <a:spcAft>
                <a:spcPts val="0"/>
              </a:spcAft>
            </a:pPr>
            <a:r>
              <a:rPr lang="en-US" altLang="zh-CN" kern="100" dirty="0" smtClean="0">
                <a:latin typeface="Times New Roman" panose="02020603050405020304"/>
                <a:ea typeface="华文细黑"/>
                <a:cs typeface="Courier New" panose="02070309020205020404"/>
              </a:rPr>
              <a:t>A</a:t>
            </a:r>
            <a:r>
              <a:rPr lang="en-US" altLang="zh-CN" kern="100" dirty="0">
                <a:latin typeface="Times New Roman" panose="02020603050405020304"/>
                <a:ea typeface="华文细黑"/>
                <a:cs typeface="Courier New" panose="02070309020205020404"/>
              </a:rPr>
              <a:t>.</a:t>
            </a:r>
            <a:r>
              <a:rPr lang="zh-CN" altLang="zh-CN" kern="100" dirty="0">
                <a:latin typeface="Times New Roman" panose="02020603050405020304"/>
                <a:ea typeface="华文细黑"/>
                <a:cs typeface="Times New Roman" panose="02020603050405020304"/>
              </a:rPr>
              <a:t>诗歌第</a:t>
            </a:r>
            <a:r>
              <a:rPr lang="en-US" altLang="zh-CN" kern="100" dirty="0">
                <a:latin typeface="Times New Roman" panose="02020603050405020304"/>
                <a:ea typeface="华文细黑"/>
                <a:cs typeface="Courier New" panose="02070309020205020404"/>
              </a:rPr>
              <a:t>10</a:t>
            </a:r>
            <a:r>
              <a:rPr lang="zh-CN" altLang="zh-CN" kern="100" dirty="0">
                <a:latin typeface="Times New Roman" panose="02020603050405020304"/>
                <a:ea typeface="华文细黑"/>
                <a:cs typeface="Times New Roman" panose="02020603050405020304"/>
              </a:rPr>
              <a:t>节，作者排列大堰河殡葬的凄惨，其主要目的在于突出大堰河死后的</a:t>
            </a:r>
            <a:r>
              <a:rPr lang="zh-CN" altLang="zh-CN" kern="100" dirty="0" smtClean="0">
                <a:latin typeface="Times New Roman" panose="02020603050405020304"/>
                <a:ea typeface="华文细黑"/>
                <a:cs typeface="Times New Roman" panose="02020603050405020304"/>
              </a:rPr>
              <a:t>凄凉</a:t>
            </a:r>
            <a:endParaRPr lang="en-US" altLang="zh-CN"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kern="100" dirty="0">
                <a:latin typeface="Times New Roman" panose="02020603050405020304"/>
                <a:ea typeface="华文细黑"/>
                <a:cs typeface="Times New Roman" panose="02020603050405020304"/>
              </a:rPr>
              <a:t> </a:t>
            </a:r>
            <a:r>
              <a:rPr lang="en-US" altLang="zh-CN" kern="100" dirty="0" smtClean="0">
                <a:latin typeface="Times New Roman" panose="02020603050405020304"/>
                <a:ea typeface="华文细黑"/>
                <a:cs typeface="Times New Roman" panose="02020603050405020304"/>
              </a:rPr>
              <a:t>   </a:t>
            </a:r>
            <a:r>
              <a:rPr lang="zh-CN" altLang="zh-CN" kern="100" dirty="0" smtClean="0">
                <a:latin typeface="Times New Roman" panose="02020603050405020304"/>
                <a:ea typeface="华文细黑"/>
                <a:cs typeface="Times New Roman" panose="02020603050405020304"/>
              </a:rPr>
              <a:t>境况</a:t>
            </a:r>
            <a:r>
              <a:rPr lang="zh-CN" altLang="zh-CN" kern="100" dirty="0">
                <a:latin typeface="Times New Roman" panose="02020603050405020304"/>
                <a:ea typeface="华文细黑"/>
                <a:cs typeface="Times New Roman" panose="02020603050405020304"/>
              </a:rPr>
              <a:t>。</a:t>
            </a:r>
            <a:endParaRPr lang="zh-CN" altLang="zh-CN" kern="100" dirty="0">
              <a:latin typeface="宋体" panose="02010600030101010101" pitchFamily="2" charset="-122"/>
              <a:cs typeface="Courier New" panose="02070309020205020404"/>
            </a:endParaRPr>
          </a:p>
          <a:p>
            <a:pPr algn="just">
              <a:lnSpc>
                <a:spcPct val="140000"/>
              </a:lnSpc>
              <a:spcAft>
                <a:spcPts val="0"/>
              </a:spcAft>
            </a:pPr>
            <a:r>
              <a:rPr lang="en-US" altLang="zh-CN" kern="100" dirty="0">
                <a:latin typeface="Times New Roman" panose="02020603050405020304"/>
                <a:ea typeface="华文细黑"/>
                <a:cs typeface="Courier New" panose="02070309020205020404"/>
              </a:rPr>
              <a:t>B.</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大堰河曾做了一个不能对人说的梦</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，之所以不能对别人说，是因为大堰河</a:t>
            </a:r>
            <a:r>
              <a:rPr lang="zh-CN" altLang="zh-CN" kern="100" dirty="0" smtClean="0">
                <a:latin typeface="Times New Roman" panose="02020603050405020304"/>
                <a:ea typeface="华文细黑"/>
                <a:cs typeface="Times New Roman" panose="02020603050405020304"/>
              </a:rPr>
              <a:t>认为</a:t>
            </a:r>
            <a:endParaRPr lang="en-US" altLang="zh-CN"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kern="100" dirty="0">
                <a:latin typeface="Times New Roman" panose="02020603050405020304"/>
                <a:ea typeface="华文细黑"/>
                <a:cs typeface="Times New Roman" panose="02020603050405020304"/>
              </a:rPr>
              <a:t> </a:t>
            </a:r>
            <a:r>
              <a:rPr lang="en-US" altLang="zh-CN" kern="100" dirty="0" smtClean="0">
                <a:latin typeface="Times New Roman" panose="02020603050405020304"/>
                <a:ea typeface="华文细黑"/>
                <a:cs typeface="Times New Roman" panose="02020603050405020304"/>
              </a:rPr>
              <a:t>   </a:t>
            </a:r>
            <a:r>
              <a:rPr lang="zh-CN" altLang="zh-CN" kern="100" dirty="0" smtClean="0">
                <a:latin typeface="Times New Roman" panose="02020603050405020304"/>
                <a:ea typeface="华文细黑"/>
                <a:cs typeface="Times New Roman" panose="02020603050405020304"/>
              </a:rPr>
              <a:t>自己</a:t>
            </a:r>
            <a:r>
              <a:rPr lang="zh-CN" altLang="zh-CN" kern="100" dirty="0">
                <a:latin typeface="Times New Roman" panose="02020603050405020304"/>
                <a:ea typeface="华文细黑"/>
                <a:cs typeface="Times New Roman" panose="02020603050405020304"/>
              </a:rPr>
              <a:t>的梦永远也不能实现。那种世俗的血缘关系，无形的阶级鸿沟，使她只能把</a:t>
            </a:r>
            <a:r>
              <a:rPr lang="zh-CN" altLang="zh-CN" kern="100" dirty="0" smtClean="0">
                <a:latin typeface="Times New Roman" panose="02020603050405020304"/>
                <a:ea typeface="华文细黑"/>
                <a:cs typeface="Times New Roman" panose="02020603050405020304"/>
              </a:rPr>
              <a:t>殷</a:t>
            </a:r>
            <a:endParaRPr lang="en-US" altLang="zh-CN"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kern="100" dirty="0">
                <a:latin typeface="Times New Roman" panose="02020603050405020304"/>
                <a:ea typeface="华文细黑"/>
                <a:cs typeface="Times New Roman" panose="02020603050405020304"/>
              </a:rPr>
              <a:t> </a:t>
            </a:r>
            <a:r>
              <a:rPr lang="en-US" altLang="zh-CN" kern="100" dirty="0" smtClean="0">
                <a:latin typeface="Times New Roman" panose="02020603050405020304"/>
                <a:ea typeface="华文细黑"/>
                <a:cs typeface="Times New Roman" panose="02020603050405020304"/>
              </a:rPr>
              <a:t>   </a:t>
            </a:r>
            <a:r>
              <a:rPr lang="zh-CN" altLang="zh-CN" kern="100" dirty="0" smtClean="0">
                <a:latin typeface="Times New Roman" panose="02020603050405020304"/>
                <a:ea typeface="华文细黑"/>
                <a:cs typeface="Times New Roman" panose="02020603050405020304"/>
              </a:rPr>
              <a:t>切</a:t>
            </a:r>
            <a:r>
              <a:rPr lang="zh-CN" altLang="zh-CN" kern="100" dirty="0">
                <a:latin typeface="Times New Roman" panose="02020603050405020304"/>
                <a:ea typeface="华文细黑"/>
                <a:cs typeface="Times New Roman" panose="02020603050405020304"/>
              </a:rPr>
              <a:t>的愿望埋在心里。乳儿的幸福就是她的心愿，她已经把自己的命运和乳儿的</a:t>
            </a:r>
            <a:r>
              <a:rPr lang="zh-CN" altLang="zh-CN" kern="100" dirty="0" smtClean="0">
                <a:latin typeface="Times New Roman" panose="02020603050405020304"/>
                <a:ea typeface="华文细黑"/>
                <a:cs typeface="Times New Roman" panose="02020603050405020304"/>
              </a:rPr>
              <a:t>命运</a:t>
            </a:r>
            <a:endParaRPr lang="en-US" altLang="zh-CN"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kern="100" dirty="0">
                <a:latin typeface="Times New Roman" panose="02020603050405020304"/>
                <a:ea typeface="华文细黑"/>
                <a:cs typeface="Times New Roman" panose="02020603050405020304"/>
              </a:rPr>
              <a:t> </a:t>
            </a:r>
            <a:r>
              <a:rPr lang="en-US" altLang="zh-CN" kern="100" dirty="0" smtClean="0">
                <a:latin typeface="Times New Roman" panose="02020603050405020304"/>
                <a:ea typeface="华文细黑"/>
                <a:cs typeface="Times New Roman" panose="02020603050405020304"/>
              </a:rPr>
              <a:t>   </a:t>
            </a:r>
            <a:r>
              <a:rPr lang="zh-CN" altLang="zh-CN" kern="100" dirty="0" smtClean="0">
                <a:latin typeface="Times New Roman" panose="02020603050405020304"/>
                <a:ea typeface="华文细黑"/>
                <a:cs typeface="Times New Roman" panose="02020603050405020304"/>
              </a:rPr>
              <a:t>紧紧</a:t>
            </a:r>
            <a:r>
              <a:rPr lang="zh-CN" altLang="zh-CN" kern="100" dirty="0">
                <a:latin typeface="Times New Roman" panose="02020603050405020304"/>
                <a:ea typeface="华文细黑"/>
                <a:cs typeface="Times New Roman" panose="02020603050405020304"/>
              </a:rPr>
              <a:t>联系在一起。</a:t>
            </a:r>
            <a:endParaRPr lang="zh-CN" altLang="zh-CN" kern="100" dirty="0">
              <a:latin typeface="宋体" panose="02010600030101010101" pitchFamily="2" charset="-122"/>
              <a:cs typeface="Courier New" panose="02070309020205020404"/>
            </a:endParaRPr>
          </a:p>
          <a:p>
            <a:pPr algn="just">
              <a:lnSpc>
                <a:spcPct val="140000"/>
              </a:lnSpc>
              <a:spcAft>
                <a:spcPts val="0"/>
              </a:spcAft>
            </a:pPr>
            <a:r>
              <a:rPr lang="en-US" altLang="zh-CN" kern="100" dirty="0">
                <a:latin typeface="Times New Roman" panose="02020603050405020304"/>
                <a:ea typeface="华文细黑"/>
                <a:cs typeface="Courier New" panose="02070309020205020404"/>
              </a:rPr>
              <a:t>C.</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我被生我的父母领回到自己的家里。</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这里的</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自己</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就是指代诗人自己。</a:t>
            </a:r>
            <a:endParaRPr lang="zh-CN" altLang="zh-CN" kern="100" dirty="0">
              <a:latin typeface="宋体" panose="02010600030101010101" pitchFamily="2" charset="-122"/>
              <a:cs typeface="Courier New" panose="02070309020205020404"/>
            </a:endParaRPr>
          </a:p>
          <a:p>
            <a:pPr algn="just">
              <a:lnSpc>
                <a:spcPct val="140000"/>
              </a:lnSpc>
              <a:spcAft>
                <a:spcPts val="0"/>
              </a:spcAft>
            </a:pPr>
            <a:r>
              <a:rPr lang="en-US" altLang="zh-CN" kern="100" dirty="0">
                <a:latin typeface="Times New Roman" panose="02020603050405020304"/>
                <a:ea typeface="华文细黑"/>
                <a:cs typeface="Courier New" panose="02070309020205020404"/>
              </a:rPr>
              <a:t>D.</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我做了生我的父母家里的新客了。</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既回到了</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家</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，却又只是</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客</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，矛盾</a:t>
            </a:r>
            <a:r>
              <a:rPr lang="zh-CN" altLang="zh-CN" kern="100" dirty="0" smtClean="0">
                <a:latin typeface="Times New Roman" panose="02020603050405020304"/>
                <a:ea typeface="华文细黑"/>
                <a:cs typeface="Times New Roman" panose="02020603050405020304"/>
              </a:rPr>
              <a:t>中</a:t>
            </a:r>
            <a:endParaRPr lang="en-US" altLang="zh-CN"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kern="100" dirty="0">
                <a:latin typeface="Times New Roman" panose="02020603050405020304"/>
                <a:ea typeface="华文细黑"/>
                <a:cs typeface="Times New Roman" panose="02020603050405020304"/>
              </a:rPr>
              <a:t> </a:t>
            </a:r>
            <a:r>
              <a:rPr lang="en-US" altLang="zh-CN" kern="100" dirty="0" smtClean="0">
                <a:latin typeface="Times New Roman" panose="02020603050405020304"/>
                <a:ea typeface="华文细黑"/>
                <a:cs typeface="Times New Roman" panose="02020603050405020304"/>
              </a:rPr>
              <a:t>   </a:t>
            </a:r>
            <a:r>
              <a:rPr lang="zh-CN" altLang="zh-CN" kern="100" dirty="0" smtClean="0">
                <a:latin typeface="Times New Roman" panose="02020603050405020304"/>
                <a:ea typeface="华文细黑"/>
                <a:cs typeface="Times New Roman" panose="02020603050405020304"/>
              </a:rPr>
              <a:t>包含</a:t>
            </a:r>
            <a:r>
              <a:rPr lang="zh-CN" altLang="zh-CN" kern="100" dirty="0">
                <a:latin typeface="Times New Roman" panose="02020603050405020304"/>
                <a:ea typeface="华文细黑"/>
                <a:cs typeface="Times New Roman" panose="02020603050405020304"/>
              </a:rPr>
              <a:t>着一种十分复杂的辛酸的情绪。诗的第</a:t>
            </a:r>
            <a:r>
              <a:rPr lang="en-US" altLang="zh-CN" kern="100" dirty="0">
                <a:latin typeface="Times New Roman" panose="02020603050405020304"/>
                <a:ea typeface="华文细黑"/>
                <a:cs typeface="Courier New" panose="02070309020205020404"/>
              </a:rPr>
              <a:t>6</a:t>
            </a:r>
            <a:r>
              <a:rPr lang="zh-CN" altLang="zh-CN" kern="100" dirty="0">
                <a:latin typeface="Times New Roman" panose="02020603050405020304"/>
                <a:ea typeface="华文细黑"/>
                <a:cs typeface="Times New Roman" panose="02020603050405020304"/>
              </a:rPr>
              <a:t>节都是围绕这个矛盾展开铺叙的。</a:t>
            </a:r>
            <a:endParaRPr lang="zh-CN" altLang="zh-CN" kern="100" dirty="0">
              <a:latin typeface="宋体" panose="02010600030101010101" pitchFamily="2" charset="-122"/>
              <a:cs typeface="Courier New" panose="02070309020205020404"/>
            </a:endParaRPr>
          </a:p>
          <a:p>
            <a:pPr algn="just">
              <a:lnSpc>
                <a:spcPct val="140000"/>
              </a:lnSpc>
              <a:spcAft>
                <a:spcPts val="0"/>
              </a:spcAft>
            </a:pPr>
            <a:r>
              <a:rPr lang="en-US" altLang="zh-CN" kern="100" dirty="0">
                <a:latin typeface="Times New Roman" panose="02020603050405020304"/>
                <a:ea typeface="华文细黑"/>
                <a:cs typeface="Courier New" panose="02070309020205020404"/>
              </a:rPr>
              <a:t>E.</a:t>
            </a:r>
            <a:r>
              <a:rPr lang="zh-CN" altLang="zh-CN" kern="100" dirty="0">
                <a:latin typeface="Times New Roman" panose="02020603050405020304"/>
                <a:ea typeface="华文细黑"/>
                <a:cs typeface="Times New Roman" panose="02020603050405020304"/>
              </a:rPr>
              <a:t>诗的第</a:t>
            </a:r>
            <a:r>
              <a:rPr lang="en-US" altLang="zh-CN" kern="100" dirty="0">
                <a:latin typeface="Times New Roman" panose="02020603050405020304"/>
                <a:ea typeface="华文细黑"/>
                <a:cs typeface="Courier New" panose="02070309020205020404"/>
              </a:rPr>
              <a:t>7</a:t>
            </a:r>
            <a:r>
              <a:rPr lang="zh-CN" altLang="zh-CN" kern="100" dirty="0">
                <a:latin typeface="Times New Roman" panose="02020603050405020304"/>
                <a:ea typeface="华文细黑"/>
                <a:cs typeface="Times New Roman" panose="02020603050405020304"/>
              </a:rPr>
              <a:t>节连用六个</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笑</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与第</a:t>
            </a:r>
            <a:r>
              <a:rPr lang="en-US" altLang="zh-CN" kern="100" dirty="0">
                <a:latin typeface="Times New Roman" panose="02020603050405020304"/>
                <a:ea typeface="华文细黑"/>
                <a:cs typeface="Courier New" panose="02070309020205020404"/>
              </a:rPr>
              <a:t>10</a:t>
            </a:r>
            <a:r>
              <a:rPr lang="zh-CN" altLang="zh-CN" kern="100" dirty="0">
                <a:latin typeface="Times New Roman" panose="02020603050405020304"/>
                <a:ea typeface="华文细黑"/>
                <a:cs typeface="Times New Roman" panose="02020603050405020304"/>
              </a:rPr>
              <a:t>节</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大堰河，含泪的去了</a:t>
            </a:r>
            <a:r>
              <a:rPr lang="en-US" altLang="zh-CN" kern="100" dirty="0">
                <a:latin typeface="宋体" panose="02010600030101010101" pitchFamily="2" charset="-122"/>
                <a:ea typeface="华文细黑"/>
                <a:cs typeface="Times New Roman" panose="02020603050405020304"/>
              </a:rPr>
              <a:t>”</a:t>
            </a:r>
            <a:r>
              <a:rPr lang="zh-CN" altLang="zh-CN" kern="100" dirty="0">
                <a:latin typeface="Times New Roman" panose="02020603050405020304"/>
                <a:ea typeface="华文细黑"/>
                <a:cs typeface="Times New Roman" panose="02020603050405020304"/>
              </a:rPr>
              <a:t>形成对比，让我们</a:t>
            </a:r>
            <a:r>
              <a:rPr lang="zh-CN" altLang="zh-CN" kern="100" dirty="0" smtClean="0">
                <a:latin typeface="Times New Roman" panose="02020603050405020304"/>
                <a:ea typeface="华文细黑"/>
                <a:cs typeface="Times New Roman" panose="02020603050405020304"/>
              </a:rPr>
              <a:t>感受</a:t>
            </a:r>
            <a:endParaRPr lang="en-US" altLang="zh-CN" kern="100" dirty="0" smtClean="0">
              <a:latin typeface="Times New Roman" panose="02020603050405020304"/>
              <a:ea typeface="华文细黑"/>
              <a:cs typeface="Times New Roman" panose="02020603050405020304"/>
            </a:endParaRPr>
          </a:p>
          <a:p>
            <a:pPr algn="just">
              <a:lnSpc>
                <a:spcPct val="140000"/>
              </a:lnSpc>
              <a:spcAft>
                <a:spcPts val="0"/>
              </a:spcAft>
            </a:pPr>
            <a:r>
              <a:rPr lang="en-US" altLang="zh-CN" kern="100" dirty="0">
                <a:latin typeface="Times New Roman" panose="02020603050405020304"/>
                <a:ea typeface="华文细黑"/>
                <a:cs typeface="Times New Roman" panose="02020603050405020304"/>
              </a:rPr>
              <a:t> </a:t>
            </a:r>
            <a:r>
              <a:rPr lang="en-US" altLang="zh-CN" kern="100" dirty="0" smtClean="0">
                <a:latin typeface="Times New Roman" panose="02020603050405020304"/>
                <a:ea typeface="华文细黑"/>
                <a:cs typeface="Times New Roman" panose="02020603050405020304"/>
              </a:rPr>
              <a:t>   </a:t>
            </a:r>
            <a:r>
              <a:rPr lang="zh-CN" altLang="zh-CN" kern="100" dirty="0" smtClean="0">
                <a:latin typeface="Times New Roman" panose="02020603050405020304"/>
                <a:ea typeface="华文细黑"/>
                <a:cs typeface="Times New Roman" panose="02020603050405020304"/>
              </a:rPr>
              <a:t>到</a:t>
            </a:r>
            <a:r>
              <a:rPr lang="zh-CN" altLang="zh-CN" kern="100" dirty="0">
                <a:latin typeface="Times New Roman" panose="02020603050405020304"/>
                <a:ea typeface="华文细黑"/>
                <a:cs typeface="Times New Roman" panose="02020603050405020304"/>
              </a:rPr>
              <a:t>一种辛酸，感受到一份沉重。</a:t>
            </a:r>
            <a:endParaRPr lang="zh-CN" altLang="zh-CN" kern="100" dirty="0">
              <a:effectLst/>
              <a:latin typeface="宋体" panose="02010600030101010101" pitchFamily="2" charset="-122"/>
              <a:cs typeface="Courier New" panose="02070309020205020404"/>
            </a:endParaRPr>
          </a:p>
        </p:txBody>
      </p:sp>
      <p:sp>
        <p:nvSpPr>
          <p:cNvPr id="17" name="TextBox 16">
            <a:hlinkClick r:id="rId1" action="ppaction://hlinksldjump"/>
          </p:cNvPr>
          <p:cNvSpPr txBox="1"/>
          <p:nvPr/>
        </p:nvSpPr>
        <p:spPr>
          <a:xfrm>
            <a:off x="10116542" y="6397923"/>
            <a:ext cx="977341" cy="461665"/>
          </a:xfrm>
          <a:prstGeom prst="rect">
            <a:avLst/>
          </a:prstGeom>
          <a:solidFill>
            <a:srgbClr val="B4C7E7"/>
          </a:solidFill>
        </p:spPr>
        <p:txBody>
          <a:bodyPr wrap="square" rtlCol="0">
            <a:spAutoFit/>
          </a:bodyPr>
          <a:lstStyle/>
          <a:p>
            <a:pPr lvl="0" algn="ctr"/>
            <a:r>
              <a:rPr lang="zh-CN" altLang="en-US"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zh-CN" altLang="en-US"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22" name="TextBox 21"/>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dirty="0">
                <a:solidFill>
                  <a:schemeClr val="bg1"/>
                </a:solidFill>
                <a:latin typeface="+mj-ea"/>
                <a:ea typeface="+mj-ea"/>
                <a:cs typeface="Times New Roman" panose="02020603050405020304" pitchFamily="18" charset="0"/>
              </a:rPr>
              <a:t>答案</a:t>
            </a:r>
            <a:endParaRPr lang="zh-CN" altLang="en-US" sz="2400" dirty="0" smtClean="0">
              <a:solidFill>
                <a:schemeClr val="bg1"/>
              </a:solidFill>
              <a:latin typeface="+mj-ea"/>
              <a:ea typeface="+mj-ea"/>
              <a:cs typeface="Times New Roman" panose="02020603050405020304" pitchFamily="18" charset="0"/>
            </a:endParaRPr>
          </a:p>
        </p:txBody>
      </p:sp>
      <p:sp>
        <p:nvSpPr>
          <p:cNvPr id="23" name="TextBox 22"/>
          <p:cNvSpPr txBox="1"/>
          <p:nvPr/>
        </p:nvSpPr>
        <p:spPr>
          <a:xfrm>
            <a:off x="190550" y="909514"/>
            <a:ext cx="570886" cy="630531"/>
          </a:xfrm>
          <a:prstGeom prst="rect">
            <a:avLst/>
          </a:prstGeom>
          <a:noFill/>
        </p:spPr>
        <p:txBody>
          <a:bodyPr wrap="square" rtlCol="0" anchor="ctr" anchorCtr="0">
            <a:spAutoFit/>
          </a:bodyPr>
          <a:lstStyle>
            <a:defPPr>
              <a:defRPr lang="zh-CN"/>
            </a:defPPr>
            <a:lvl1pPr algn="ctr">
              <a:defRPr sz="4500" b="1">
                <a:solidFill>
                  <a:srgbClr val="C00000"/>
                </a:solidFill>
                <a:latin typeface="华文细黑" pitchFamily="2" charset="-122"/>
                <a:ea typeface="华文细黑" pitchFamily="2" charset="-122"/>
              </a:defRPr>
            </a:lvl1pPr>
          </a:lstStyle>
          <a:p>
            <a:r>
              <a:rPr lang="zh-CN" altLang="en-US" dirty="0"/>
              <a:t>√</a:t>
            </a:r>
            <a:endParaRPr lang="zh-CN" altLang="en-US" dirty="0"/>
          </a:p>
        </p:txBody>
      </p:sp>
      <p:sp>
        <p:nvSpPr>
          <p:cNvPr id="24" name="TextBox 23"/>
          <p:cNvSpPr txBox="1"/>
          <p:nvPr/>
        </p:nvSpPr>
        <p:spPr>
          <a:xfrm>
            <a:off x="195728" y="3967758"/>
            <a:ext cx="570886" cy="630531"/>
          </a:xfrm>
          <a:prstGeom prst="rect">
            <a:avLst/>
          </a:prstGeom>
          <a:noFill/>
        </p:spPr>
        <p:txBody>
          <a:bodyPr wrap="square" rtlCol="0" anchor="ctr" anchorCtr="0">
            <a:spAutoFit/>
          </a:bodyPr>
          <a:lstStyle>
            <a:defPPr>
              <a:defRPr lang="zh-CN"/>
            </a:defPPr>
            <a:lvl1pPr algn="ctr">
              <a:defRPr sz="4500" b="1">
                <a:solidFill>
                  <a:srgbClr val="C00000"/>
                </a:solidFill>
                <a:latin typeface="华文细黑" pitchFamily="2" charset="-122"/>
                <a:ea typeface="华文细黑" pitchFamily="2" charset="-122"/>
              </a:defRPr>
            </a:lvl1pPr>
          </a:lstStyle>
          <a:p>
            <a:r>
              <a:rPr lang="zh-CN" altLang="en-US" dirty="0"/>
              <a:t>√</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500"/>
                                        <p:tgtEl>
                                          <p:spTgt spid="23"/>
                                        </p:tgtEl>
                                      </p:cBhvr>
                                    </p:animEffect>
                                  </p:childTnLst>
                                </p:cTn>
                              </p:par>
                              <p:par>
                                <p:cTn id="8" presetID="3" presetClass="entr" presetSubtype="10" fill="hold"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blinds(horizontal)">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500"/>
                                        <p:tgtEl>
                                          <p:spTgt spid="24"/>
                                        </p:tgtEl>
                                      </p:cBhvr>
                                    </p:animEffect>
                                    <p:set>
                                      <p:cBhvr>
                                        <p:cTn id="15" dur="1" fill="hold">
                                          <p:stCondLst>
                                            <p:cond delay="499"/>
                                          </p:stCondLst>
                                        </p:cTn>
                                        <p:tgtEl>
                                          <p:spTgt spid="24"/>
                                        </p:tgtEl>
                                        <p:attrNameLst>
                                          <p:attrName>style.visibility</p:attrName>
                                        </p:attrNameLst>
                                      </p:cBhvr>
                                      <p:to>
                                        <p:strVal val="hidden"/>
                                      </p:to>
                                    </p:set>
                                  </p:childTnLst>
                                </p:cTn>
                              </p:par>
                              <p:par>
                                <p:cTn id="16" presetID="10" presetClass="exit" presetSubtype="0" fill="hold" nodeType="withEffect">
                                  <p:stCondLst>
                                    <p:cond delay="0"/>
                                  </p:stCondLst>
                                  <p:childTnLst>
                                    <p:animEffect transition="out" filter="fade">
                                      <p:cBhvr>
                                        <p:cTn id="17" dur="500"/>
                                        <p:tgtEl>
                                          <p:spTgt spid="23"/>
                                        </p:tgtEl>
                                      </p:cBhvr>
                                    </p:animEffect>
                                    <p:set>
                                      <p:cBhvr>
                                        <p:cTn id="18"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矩形 1"/>
          <p:cNvSpPr/>
          <p:nvPr/>
        </p:nvSpPr>
        <p:spPr>
          <a:xfrm>
            <a:off x="622598" y="1125538"/>
            <a:ext cx="10945216" cy="3970318"/>
          </a:xfrm>
          <a:prstGeom prst="rect">
            <a:avLst/>
          </a:prstGeom>
          <a:noFill/>
        </p:spPr>
        <p:txBody>
          <a:bodyPr wrap="square">
            <a:spAutoFit/>
          </a:bodyPr>
          <a:lstStyle/>
          <a:p>
            <a:pPr algn="just">
              <a:lnSpc>
                <a:spcPct val="150000"/>
              </a:lnSpc>
              <a:spcAft>
                <a:spcPts val="0"/>
              </a:spcAft>
            </a:pPr>
            <a:r>
              <a:rPr lang="zh-CN" altLang="en-US" sz="2800" b="1" kern="100" dirty="0" smtClean="0">
                <a:solidFill>
                  <a:srgbClr val="0000FF"/>
                </a:solidFill>
                <a:latin typeface="华文细黑" pitchFamily="2" charset="-122"/>
                <a:ea typeface="华文细黑" pitchFamily="2" charset="-122"/>
                <a:cs typeface="Times New Roman" panose="02020603050405020304"/>
              </a:rPr>
              <a:t>解析</a:t>
            </a:r>
            <a:r>
              <a:rPr lang="zh-CN" altLang="zh-CN" sz="2800" kern="100" dirty="0" smtClean="0">
                <a:latin typeface="Times New Roman" panose="02020603050405020304"/>
                <a:ea typeface="宋体" panose="02010600030101010101" pitchFamily="2" charset="-122"/>
                <a:cs typeface="Times New Roman" panose="02020603050405020304"/>
              </a:rPr>
              <a:t>　 </a:t>
            </a:r>
            <a:r>
              <a:rPr lang="en-US" altLang="zh-CN" sz="2800" kern="100" dirty="0">
                <a:latin typeface="Times New Roman" panose="02020603050405020304"/>
                <a:ea typeface="华文细黑"/>
                <a:cs typeface="Courier New" panose="02070309020205020404"/>
              </a:rPr>
              <a:t>A</a:t>
            </a:r>
            <a:r>
              <a:rPr lang="zh-CN" altLang="zh-CN" sz="2800" kern="100" dirty="0">
                <a:latin typeface="Times New Roman" panose="02020603050405020304"/>
                <a:ea typeface="华文细黑"/>
                <a:cs typeface="Times New Roman" panose="02020603050405020304"/>
              </a:rPr>
              <a:t>项通过排比确实写出了大堰河死后的凄凉境况，但这绝非主要目的，其最终目的是通过大堰河死后的凄惨，来诅咒这个不公道的世界，控诉这个不平等的社会</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C</a:t>
            </a:r>
            <a:r>
              <a:rPr lang="zh-CN" altLang="zh-CN" sz="2800" kern="100" dirty="0">
                <a:latin typeface="Times New Roman" panose="02020603050405020304"/>
                <a:ea typeface="华文细黑"/>
                <a:cs typeface="Times New Roman" panose="02020603050405020304"/>
              </a:rPr>
              <a:t>项诗的第</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节写明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我做了生我的父母家里的新客了</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，所以这个</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自己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是指代</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父母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。家是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父母自己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的，不是</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在心里不认同亲生父母的家是自己的家。</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90550" y="477466"/>
            <a:ext cx="11478502"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诗人说</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大堰河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的名字是生她的村庄的名字，诗人只是根据谐音写了这三个字。但与这三个字同音的字还有很多，为什么诗人就选了这三个字呢？是否还有其他意思呢？</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课堂互动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5" name="矩形 4"/>
          <p:cNvSpPr/>
          <p:nvPr/>
        </p:nvSpPr>
        <p:spPr>
          <a:xfrm>
            <a:off x="190550" y="2277666"/>
            <a:ext cx="11539275" cy="4616648"/>
          </a:xfrm>
          <a:prstGeom prst="rect">
            <a:avLst/>
          </a:prstGeom>
          <a:noFill/>
        </p:spPr>
        <p:txBody>
          <a:bodyPr wrap="square">
            <a:spAutoFit/>
          </a:bodyPr>
          <a:lstStyle/>
          <a:p>
            <a:pPr algn="just">
              <a:lnSpc>
                <a:spcPct val="150000"/>
              </a:lnSpc>
              <a:spcAft>
                <a:spcPts val="0"/>
              </a:spcAft>
            </a:pPr>
            <a:r>
              <a:rPr lang="zh-CN" altLang="zh-CN" sz="2800" b="1" kern="100" dirty="0" smtClean="0">
                <a:solidFill>
                  <a:srgbClr val="0000FF"/>
                </a:solidFill>
                <a:latin typeface="华文细黑" pitchFamily="2" charset="-122"/>
                <a:ea typeface="华文细黑" pitchFamily="2" charset="-122"/>
                <a:cs typeface="Times New Roman" panose="02020603050405020304"/>
              </a:rPr>
              <a:t>答案</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诗人是特意选用</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河</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作为大堰河的名字的。第一，诗人的家乡在浙江，那一带是江南水乡，河是随处可见的。河多，也就是说像大堰河这样勤劳、善良又生活在社会底层的农村妇女是很多很多的。由</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我的大堰河般的保姆和她们的儿子</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可见，诗人歌颂大堰河，也是歌颂像大堰河一样的许许多多的劳动妇女</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solidFill>
                  <a:srgbClr val="C00000"/>
                </a:solidFill>
                <a:latin typeface="Times New Roman" panose="02020603050405020304"/>
                <a:ea typeface="华文细黑"/>
                <a:cs typeface="Times New Roman" panose="02020603050405020304"/>
              </a:rPr>
              <a:t>第二</a:t>
            </a:r>
            <a:r>
              <a:rPr lang="zh-CN" altLang="zh-CN" sz="2800" kern="100" dirty="0">
                <a:solidFill>
                  <a:srgbClr val="C00000"/>
                </a:solidFill>
                <a:latin typeface="Times New Roman" panose="02020603050405020304"/>
                <a:ea typeface="华文细黑"/>
                <a:cs typeface="Times New Roman" panose="02020603050405020304"/>
              </a:rPr>
              <a:t>，因为在人类产生之初，河流孕育了人类，诗人特意称大堰河为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河</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，是要表明是大堰河般的劳动人民哺育了自己。</a:t>
            </a:r>
            <a:endParaRPr lang="zh-CN" altLang="zh-CN" sz="1050" kern="100" dirty="0">
              <a:effectLst/>
              <a:latin typeface="宋体" panose="02010600030101010101" pitchFamily="2" charset="-122"/>
              <a:cs typeface="Courier New" panose="02070309020205020404"/>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5">
                                            <p:txEl>
                                              <p:pRg st="0" end="0"/>
                                            </p:txEl>
                                          </p:spTgt>
                                        </p:tgtEl>
                                      </p:cBhvr>
                                    </p:animEffect>
                                    <p:set>
                                      <p:cBhvr>
                                        <p:cTn id="17" dur="1" fill="hold">
                                          <p:stCondLst>
                                            <p:cond delay="499"/>
                                          </p:stCondLst>
                                        </p:cTn>
                                        <p:tgtEl>
                                          <p:spTgt spid="5">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5">
                                            <p:txEl>
                                              <p:pRg st="1" end="1"/>
                                            </p:txEl>
                                          </p:spTgt>
                                        </p:tgtEl>
                                      </p:cBhvr>
                                    </p:animEffect>
                                    <p:set>
                                      <p:cBhvr>
                                        <p:cTn id="20" dur="1" fill="hold">
                                          <p:stCondLst>
                                            <p:cond delay="499"/>
                                          </p:stCondLst>
                                        </p:cTn>
                                        <p:tgtEl>
                                          <p:spTgt spid="5">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5" grpId="0" uiExpand="1" build="allAtOnce"/>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101458"/>
            <a:ext cx="11478502" cy="2464240"/>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从构思上看，全诗前三个诗节，从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今天</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写起，</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睹雪思人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。重点读第</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节，作者选取了哪些景象？诗中哪些词语应该重读？按照重音边读边想象，让每处景象变成画面出现在自己面前，合起来看这一组镜头组成的画面，应是什么样的色彩、基调、氛围？</a:t>
            </a:r>
            <a:endParaRPr lang="zh-CN" altLang="zh-CN" sz="1050" kern="100" dirty="0">
              <a:effectLst/>
              <a:latin typeface="宋体" panose="02010600030101010101" pitchFamily="2" charset="-122"/>
              <a:cs typeface="Courier New" panose="02070309020205020404"/>
            </a:endParaRPr>
          </a:p>
        </p:txBody>
      </p:sp>
      <p:sp>
        <p:nvSpPr>
          <p:cNvPr id="5" name="矩形 4"/>
          <p:cNvSpPr/>
          <p:nvPr/>
        </p:nvSpPr>
        <p:spPr>
          <a:xfrm>
            <a:off x="334566" y="2493690"/>
            <a:ext cx="11737304" cy="4243213"/>
          </a:xfrm>
          <a:prstGeom prst="rect">
            <a:avLst/>
          </a:prstGeom>
          <a:noFill/>
        </p:spPr>
        <p:txBody>
          <a:bodyPr wrap="square">
            <a:spAutoFit/>
          </a:bodyPr>
          <a:lstStyle/>
          <a:p>
            <a:pPr algn="just">
              <a:lnSpc>
                <a:spcPct val="140000"/>
              </a:lnSpc>
              <a:spcAft>
                <a:spcPts val="0"/>
              </a:spcAft>
            </a:pPr>
            <a:r>
              <a:rPr lang="zh-CN" altLang="zh-CN" sz="2800" b="1" kern="100" dirty="0" smtClean="0">
                <a:solidFill>
                  <a:srgbClr val="0000FF"/>
                </a:solidFill>
                <a:latin typeface="华文细黑" pitchFamily="2" charset="-122"/>
                <a:ea typeface="华文细黑" pitchFamily="2" charset="-122"/>
                <a:cs typeface="Times New Roman" panose="02020603050405020304"/>
              </a:rPr>
              <a:t>答案</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景象：坟墓、故居、瓦菲、园地、石椅</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40000"/>
              </a:lnSpc>
              <a:spcAft>
                <a:spcPts val="0"/>
              </a:spcAft>
            </a:pPr>
            <a:r>
              <a:rPr lang="zh-CN" altLang="zh-CN" sz="2800" kern="100" dirty="0" smtClean="0">
                <a:solidFill>
                  <a:srgbClr val="C00000"/>
                </a:solidFill>
                <a:latin typeface="Times New Roman" panose="02020603050405020304"/>
                <a:ea typeface="华文细黑"/>
                <a:cs typeface="Times New Roman" panose="02020603050405020304"/>
              </a:rPr>
              <a:t>应</a:t>
            </a:r>
            <a:r>
              <a:rPr lang="zh-CN" altLang="zh-CN" sz="2800" kern="100" dirty="0">
                <a:solidFill>
                  <a:srgbClr val="C00000"/>
                </a:solidFill>
                <a:latin typeface="Times New Roman" panose="02020603050405020304"/>
                <a:ea typeface="华文细黑"/>
                <a:cs typeface="Times New Roman" panose="02020603050405020304"/>
              </a:rPr>
              <a:t>重读的修饰语：雪压、草盖、关闭、枯死、典押、一丈平方、长了青苔。</a:t>
            </a:r>
            <a:endParaRPr lang="zh-CN" altLang="zh-CN" sz="1050" kern="100" dirty="0">
              <a:solidFill>
                <a:srgbClr val="C00000"/>
              </a:solidFill>
              <a:latin typeface="宋体" panose="02010600030101010101" pitchFamily="2" charset="-122"/>
              <a:cs typeface="Courier New" panose="02070309020205020404"/>
            </a:endParaRPr>
          </a:p>
          <a:p>
            <a:pPr>
              <a:lnSpc>
                <a:spcPct val="140000"/>
              </a:lnSpc>
            </a:pPr>
            <a:r>
              <a:rPr lang="zh-CN" altLang="zh-CN" sz="2800" kern="100" dirty="0" smtClean="0">
                <a:solidFill>
                  <a:srgbClr val="C00000"/>
                </a:solidFill>
                <a:latin typeface="Times New Roman" panose="02020603050405020304"/>
                <a:ea typeface="华文细黑"/>
                <a:cs typeface="Times New Roman" panose="02020603050405020304"/>
              </a:rPr>
              <a:t>让</a:t>
            </a:r>
            <a:r>
              <a:rPr lang="zh-CN" altLang="zh-CN" sz="2800" kern="100" dirty="0">
                <a:solidFill>
                  <a:srgbClr val="C00000"/>
                </a:solidFill>
                <a:latin typeface="Times New Roman" panose="02020603050405020304"/>
                <a:ea typeface="华文细黑"/>
                <a:cs typeface="Times New Roman" panose="02020603050405020304"/>
              </a:rPr>
              <a:t>我们在头脑中形成画面，如</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雪花飘飘，落在一小块土地中的坟头上，坟上干枯的荒草盖上了白雪，直立的草茎在寒风中颤抖</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，由孤寂荒凉的坟头、破败的旧屋、易主的园地、冷落寂寞的石椅，组成一幅阴冷惨淡的画面，惨白的色彩，表达大堰河身世凄凉的基调，从而表达了诗人的悼念哀伤之情。</a:t>
            </a:r>
            <a:endParaRPr lang="zh-CN" altLang="zh-CN" sz="1050" kern="100" dirty="0">
              <a:solidFill>
                <a:srgbClr val="C00000"/>
              </a:solidFill>
              <a:effectLst/>
              <a:latin typeface="宋体" panose="02010600030101010101" pitchFamily="2" charset="-122"/>
              <a:cs typeface="Courier New" panose="02070309020205020404"/>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blinds(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5">
                                            <p:txEl>
                                              <p:pRg st="0" end="0"/>
                                            </p:txEl>
                                          </p:spTgt>
                                        </p:tgtEl>
                                      </p:cBhvr>
                                    </p:animEffect>
                                    <p:set>
                                      <p:cBhvr>
                                        <p:cTn id="22" dur="1" fill="hold">
                                          <p:stCondLst>
                                            <p:cond delay="499"/>
                                          </p:stCondLst>
                                        </p:cTn>
                                        <p:tgtEl>
                                          <p:spTgt spid="5">
                                            <p:txEl>
                                              <p:pRg st="0" end="0"/>
                                            </p:txEl>
                                          </p:spTgt>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xEl>
                                              <p:pRg st="1" end="1"/>
                                            </p:txEl>
                                          </p:spTgt>
                                        </p:tgtEl>
                                      </p:cBhvr>
                                    </p:animEffect>
                                    <p:set>
                                      <p:cBhvr>
                                        <p:cTn id="25" dur="1" fill="hold">
                                          <p:stCondLst>
                                            <p:cond delay="499"/>
                                          </p:stCondLst>
                                        </p:cTn>
                                        <p:tgtEl>
                                          <p:spTgt spid="5">
                                            <p:txEl>
                                              <p:pRg st="1" end="1"/>
                                            </p:txEl>
                                          </p:spTgt>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5">
                                            <p:txEl>
                                              <p:pRg st="2" end="2"/>
                                            </p:txEl>
                                          </p:spTgt>
                                        </p:tgtEl>
                                      </p:cBhvr>
                                    </p:animEffect>
                                    <p:set>
                                      <p:cBhvr>
                                        <p:cTn id="28" dur="1" fill="hold">
                                          <p:stCondLst>
                                            <p:cond delay="499"/>
                                          </p:stCondLst>
                                        </p:cTn>
                                        <p:tgtEl>
                                          <p:spTgt spid="5">
                                            <p:txEl>
                                              <p:pRg st="2" end="2"/>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656473"/>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大堰河是一个怎样的人？诗人对这一形象寄托了怎样的思想感情？</a:t>
            </a:r>
            <a:endParaRPr lang="zh-CN" altLang="zh-CN" sz="1050" kern="100" dirty="0">
              <a:effectLst/>
              <a:latin typeface="宋体" panose="02010600030101010101" pitchFamily="2" charset="-122"/>
              <a:cs typeface="Courier New" panose="02070309020205020404"/>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
        <p:nvSpPr>
          <p:cNvPr id="4" name="矩形 3"/>
          <p:cNvSpPr/>
          <p:nvPr/>
        </p:nvSpPr>
        <p:spPr>
          <a:xfrm>
            <a:off x="262558" y="1317654"/>
            <a:ext cx="11665296" cy="4776436"/>
          </a:xfrm>
          <a:prstGeom prst="rect">
            <a:avLst/>
          </a:prstGeom>
          <a:noFill/>
        </p:spPr>
        <p:txBody>
          <a:bodyPr wrap="square">
            <a:spAutoFit/>
          </a:bodyPr>
          <a:lstStyle/>
          <a:p>
            <a:pPr algn="just">
              <a:lnSpc>
                <a:spcPct val="150000"/>
              </a:lnSpc>
              <a:spcAft>
                <a:spcPts val="0"/>
              </a:spcAft>
            </a:pPr>
            <a:r>
              <a:rPr lang="zh-CN" altLang="zh-CN" sz="2800" b="1" kern="100" dirty="0" smtClean="0">
                <a:solidFill>
                  <a:srgbClr val="0000FF"/>
                </a:solidFill>
                <a:latin typeface="华文细黑" pitchFamily="2" charset="-122"/>
                <a:ea typeface="华文细黑" pitchFamily="2" charset="-122"/>
                <a:cs typeface="Times New Roman" panose="02020603050405020304"/>
              </a:rPr>
              <a:t>答案</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她命运悲苦，一生辛苦劳作，却不能改变贫穷的生活；她朴实善良，在艰难的生活里施与</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我</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温柔的母爱。大堰河是勤劳、坚忍的中国劳动妇女的缩影，是诗人心中真正的母亲的形象，是中国千万个劳动妇女与贫苦母亲的化身，正是她们的辛勤劳动和高尚的美德，哺育了我们的民族</a:t>
            </a:r>
            <a:r>
              <a:rPr lang="zh-CN" altLang="zh-CN" sz="2800" kern="100" dirty="0" smtClean="0">
                <a:solidFill>
                  <a:srgbClr val="C00000"/>
                </a:solidFill>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solidFill>
                  <a:srgbClr val="C00000"/>
                </a:solidFill>
                <a:latin typeface="Times New Roman" panose="02020603050405020304"/>
                <a:ea typeface="华文细黑"/>
                <a:cs typeface="Times New Roman" panose="02020603050405020304"/>
              </a:rPr>
              <a:t>诗人通过这一形象寄托了对旧中国广大劳动妇女悲惨命运的同情，对这</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不公道的世界</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的强烈抗议，对大地上所有像大堰河一样的劳动人民的赞美。</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blinds(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4">
                                            <p:txEl>
                                              <p:pRg st="0" end="0"/>
                                            </p:txEl>
                                          </p:spTgt>
                                        </p:tgtEl>
                                      </p:cBhvr>
                                    </p:animEffect>
                                    <p:set>
                                      <p:cBhvr>
                                        <p:cTn id="17" dur="1" fill="hold">
                                          <p:stCondLst>
                                            <p:cond delay="499"/>
                                          </p:stCondLst>
                                        </p:cTn>
                                        <p:tgtEl>
                                          <p:spTgt spid="4">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4">
                                            <p:txEl>
                                              <p:pRg st="1" end="1"/>
                                            </p:txEl>
                                          </p:spTgt>
                                        </p:tgtEl>
                                      </p:cBhvr>
                                    </p:animEffect>
                                    <p:set>
                                      <p:cBhvr>
                                        <p:cTn id="20" dur="1" fill="hold">
                                          <p:stCondLst>
                                            <p:cond delay="499"/>
                                          </p:stCondLst>
                                        </p:cTn>
                                        <p:tgtEl>
                                          <p:spTgt spid="4">
                                            <p:txEl>
                                              <p:pRg st="1" end="1"/>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4" grpId="0" uiExpand="1"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509946"/>
            <a:ext cx="11478502" cy="68760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这首诗主要运用了哪些艺术表现手法？分析其表达效果。</a:t>
            </a:r>
            <a:endParaRPr lang="zh-CN" altLang="zh-CN" sz="1050" kern="100" dirty="0">
              <a:effectLst/>
              <a:latin typeface="宋体" panose="02010600030101010101" pitchFamily="2" charset="-122"/>
              <a:cs typeface="Courier New" panose="02070309020205020404"/>
            </a:endParaRPr>
          </a:p>
        </p:txBody>
      </p:sp>
      <p:sp>
        <p:nvSpPr>
          <p:cNvPr id="7" name="TextBox 6">
            <a:hlinkClick r:id="rId1"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06574" y="189434"/>
            <a:ext cx="11521280" cy="6555641"/>
          </a:xfrm>
          <a:prstGeom prst="rect">
            <a:avLst/>
          </a:prstGeom>
          <a:noFill/>
        </p:spPr>
        <p:txBody>
          <a:bodyPr wrap="square" rtlCol="0">
            <a:spAutoFit/>
          </a:bodyPr>
          <a:lstStyle/>
          <a:p>
            <a:pPr algn="just">
              <a:lnSpc>
                <a:spcPct val="150000"/>
              </a:lnSpc>
              <a:spcAft>
                <a:spcPts val="0"/>
              </a:spcAft>
            </a:pPr>
            <a:r>
              <a:rPr lang="zh-CN" altLang="zh-CN" sz="2800" b="1" kern="100" dirty="0" smtClean="0">
                <a:solidFill>
                  <a:srgbClr val="0000FF"/>
                </a:solidFill>
                <a:latin typeface="华文细黑" pitchFamily="2" charset="-122"/>
                <a:ea typeface="华文细黑" pitchFamily="2" charset="-122"/>
                <a:cs typeface="Times New Roman" panose="02020603050405020304"/>
              </a:rPr>
              <a:t>答案</a:t>
            </a:r>
            <a:r>
              <a:rPr lang="zh-CN" altLang="zh-CN" sz="2800" kern="100" dirty="0" smtClean="0">
                <a:latin typeface="Times New Roman" panose="02020603050405020304"/>
                <a:ea typeface="宋体" panose="02010600030101010101" pitchFamily="2" charset="-122"/>
                <a:cs typeface="Times New Roman" panose="02020603050405020304"/>
              </a:rPr>
              <a:t>　</a:t>
            </a:r>
            <a:r>
              <a:rPr lang="en-US" altLang="zh-CN" sz="2800" kern="100" dirty="0" smtClean="0">
                <a:solidFill>
                  <a:srgbClr val="C00000"/>
                </a:solidFill>
                <a:latin typeface="Times New Roman" panose="02020603050405020304"/>
                <a:ea typeface="华文细黑"/>
                <a:cs typeface="Courier New" panose="02070309020205020404"/>
              </a:rPr>
              <a:t>(1)</a:t>
            </a:r>
            <a:r>
              <a:rPr lang="zh-CN" altLang="zh-CN" sz="2800" kern="100" dirty="0" smtClean="0">
                <a:solidFill>
                  <a:srgbClr val="C00000"/>
                </a:solidFill>
                <a:latin typeface="Times New Roman" panose="02020603050405020304"/>
                <a:ea typeface="华文细黑"/>
                <a:cs typeface="Times New Roman" panose="02020603050405020304"/>
              </a:rPr>
              <a:t>反复和排比的手法。诗的第</a:t>
            </a:r>
            <a:r>
              <a:rPr lang="en-US" altLang="zh-CN" sz="2800" kern="100" dirty="0" smtClean="0">
                <a:solidFill>
                  <a:srgbClr val="C00000"/>
                </a:solidFill>
                <a:latin typeface="Times New Roman" panose="02020603050405020304"/>
                <a:ea typeface="华文细黑"/>
                <a:cs typeface="Courier New" panose="02070309020205020404"/>
              </a:rPr>
              <a:t>1</a:t>
            </a:r>
            <a:r>
              <a:rPr lang="zh-CN" altLang="zh-CN" sz="2800" kern="100" dirty="0" smtClean="0">
                <a:solidFill>
                  <a:srgbClr val="C00000"/>
                </a:solidFill>
                <a:latin typeface="Times New Roman" panose="02020603050405020304"/>
                <a:ea typeface="华文细黑"/>
                <a:cs typeface="Times New Roman" panose="02020603050405020304"/>
              </a:rPr>
              <a:t>、</a:t>
            </a:r>
            <a:r>
              <a:rPr lang="en-US" altLang="zh-CN" sz="2800" kern="100" dirty="0" smtClean="0">
                <a:solidFill>
                  <a:srgbClr val="C00000"/>
                </a:solidFill>
                <a:latin typeface="Times New Roman" panose="02020603050405020304"/>
                <a:ea typeface="华文细黑"/>
                <a:cs typeface="Courier New" panose="02070309020205020404"/>
              </a:rPr>
              <a:t>3</a:t>
            </a:r>
            <a:r>
              <a:rPr lang="zh-CN" altLang="zh-CN" sz="2800" kern="100" dirty="0" smtClean="0">
                <a:solidFill>
                  <a:srgbClr val="C00000"/>
                </a:solidFill>
                <a:latin typeface="Times New Roman" panose="02020603050405020304"/>
                <a:ea typeface="华文细黑"/>
                <a:cs typeface="Times New Roman" panose="02020603050405020304"/>
              </a:rPr>
              <a:t>、</a:t>
            </a:r>
            <a:r>
              <a:rPr lang="en-US" altLang="zh-CN" sz="2800" kern="100" dirty="0" smtClean="0">
                <a:solidFill>
                  <a:srgbClr val="C00000"/>
                </a:solidFill>
                <a:latin typeface="Times New Roman" panose="02020603050405020304"/>
                <a:ea typeface="华文细黑"/>
                <a:cs typeface="Courier New" panose="02070309020205020404"/>
              </a:rPr>
              <a:t>4</a:t>
            </a:r>
            <a:r>
              <a:rPr lang="zh-CN" altLang="zh-CN" sz="2800" kern="100" dirty="0" smtClean="0">
                <a:solidFill>
                  <a:srgbClr val="C00000"/>
                </a:solidFill>
                <a:latin typeface="Times New Roman" panose="02020603050405020304"/>
                <a:ea typeface="华文细黑"/>
                <a:cs typeface="Times New Roman" panose="02020603050405020304"/>
              </a:rPr>
              <a:t>节和</a:t>
            </a:r>
            <a:r>
              <a:rPr lang="en-US" altLang="zh-CN" sz="2800" kern="100" dirty="0" smtClean="0">
                <a:solidFill>
                  <a:srgbClr val="C00000"/>
                </a:solidFill>
                <a:latin typeface="Times New Roman" panose="02020603050405020304"/>
                <a:ea typeface="华文细黑"/>
                <a:cs typeface="Courier New" panose="02070309020205020404"/>
              </a:rPr>
              <a:t>6</a:t>
            </a:r>
            <a:r>
              <a:rPr lang="zh-CN" altLang="zh-CN" sz="2800" kern="100" dirty="0" smtClean="0">
                <a:solidFill>
                  <a:srgbClr val="C00000"/>
                </a:solidFill>
                <a:latin typeface="Times New Roman" panose="02020603050405020304"/>
                <a:ea typeface="华文细黑"/>
                <a:cs typeface="Times New Roman" panose="02020603050405020304"/>
              </a:rPr>
              <a:t>～</a:t>
            </a:r>
            <a:r>
              <a:rPr lang="en-US" altLang="zh-CN" sz="2800" kern="100" dirty="0" smtClean="0">
                <a:solidFill>
                  <a:srgbClr val="C00000"/>
                </a:solidFill>
                <a:latin typeface="Times New Roman" panose="02020603050405020304"/>
                <a:ea typeface="华文细黑"/>
                <a:cs typeface="Courier New" panose="02070309020205020404"/>
              </a:rPr>
              <a:t>11</a:t>
            </a:r>
            <a:r>
              <a:rPr lang="zh-CN" altLang="zh-CN" sz="2800" kern="100" dirty="0" smtClean="0">
                <a:solidFill>
                  <a:srgbClr val="C00000"/>
                </a:solidFill>
                <a:latin typeface="Times New Roman" panose="02020603050405020304"/>
                <a:ea typeface="华文细黑"/>
                <a:cs typeface="Times New Roman" panose="02020603050405020304"/>
              </a:rPr>
              <a:t>节都采用了首尾诗句反复的手法，使诗歌一唱三叹，回环婉转。诗的第</a:t>
            </a:r>
            <a:r>
              <a:rPr lang="en-US" altLang="zh-CN" sz="2800" kern="100" dirty="0" smtClean="0">
                <a:solidFill>
                  <a:srgbClr val="C00000"/>
                </a:solidFill>
                <a:latin typeface="Times New Roman" panose="02020603050405020304"/>
                <a:ea typeface="华文细黑"/>
                <a:cs typeface="Courier New" panose="02070309020205020404"/>
              </a:rPr>
              <a:t>4</a:t>
            </a:r>
            <a:r>
              <a:rPr lang="zh-CN" altLang="zh-CN" sz="2800" kern="100" dirty="0" smtClean="0">
                <a:solidFill>
                  <a:srgbClr val="C00000"/>
                </a:solidFill>
                <a:latin typeface="Times New Roman" panose="02020603050405020304"/>
                <a:ea typeface="华文细黑"/>
                <a:cs typeface="Times New Roman" panose="02020603050405020304"/>
              </a:rPr>
              <a:t>节运用了</a:t>
            </a:r>
            <a:r>
              <a:rPr lang="en-US" altLang="zh-CN" sz="2800" kern="100" dirty="0" smtClean="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在</a:t>
            </a:r>
            <a:r>
              <a:rPr lang="en-US" altLang="zh-CN" sz="2800" kern="100" dirty="0" smtClean="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之后</a:t>
            </a:r>
            <a:r>
              <a:rPr lang="en-US" altLang="zh-CN" sz="2800" kern="100" dirty="0" smtClean="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这一状语格式，反复使用，多次强调，集中地描写了大堰河的勤劳朴实，并且在每个状语中都细致入微地描述了大堰河辛勤劳动的情景，运用了一系列富有表现力的动词。第</a:t>
            </a:r>
            <a:r>
              <a:rPr lang="en-US" altLang="zh-CN" sz="2800" kern="100" dirty="0" smtClean="0">
                <a:solidFill>
                  <a:srgbClr val="C00000"/>
                </a:solidFill>
                <a:latin typeface="Times New Roman" panose="02020603050405020304"/>
                <a:ea typeface="华文细黑"/>
                <a:cs typeface="Courier New" panose="02070309020205020404"/>
              </a:rPr>
              <a:t>10</a:t>
            </a:r>
            <a:r>
              <a:rPr lang="zh-CN" altLang="zh-CN" sz="2800" kern="100" dirty="0" smtClean="0">
                <a:solidFill>
                  <a:srgbClr val="C00000"/>
                </a:solidFill>
                <a:latin typeface="Times New Roman" panose="02020603050405020304"/>
                <a:ea typeface="华文细黑"/>
                <a:cs typeface="Times New Roman" panose="02020603050405020304"/>
              </a:rPr>
              <a:t>节中</a:t>
            </a:r>
            <a:r>
              <a:rPr lang="en-US" altLang="zh-CN" sz="2800" kern="100" dirty="0" smtClean="0">
                <a:solidFill>
                  <a:srgbClr val="C00000"/>
                </a:solidFill>
                <a:latin typeface="Times New Roman" panose="02020603050405020304"/>
                <a:ea typeface="华文细黑"/>
                <a:cs typeface="Courier New" panose="02070309020205020404"/>
              </a:rPr>
              <a:t>5</a:t>
            </a:r>
            <a:r>
              <a:rPr lang="zh-CN" altLang="zh-CN" sz="2800" kern="100" dirty="0" smtClean="0">
                <a:solidFill>
                  <a:srgbClr val="C00000"/>
                </a:solidFill>
                <a:latin typeface="Times New Roman" panose="02020603050405020304"/>
                <a:ea typeface="华文细黑"/>
                <a:cs typeface="Times New Roman" panose="02020603050405020304"/>
              </a:rPr>
              <a:t>个</a:t>
            </a:r>
            <a:r>
              <a:rPr lang="en-US" altLang="zh-CN" sz="2800" kern="100" dirty="0" smtClean="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同着</a:t>
            </a:r>
            <a:r>
              <a:rPr lang="en-US" altLang="zh-CN" sz="2800" kern="100" dirty="0" smtClean="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，这一排比也极为精彩。这些排比和反复手法的使用，大大地增强了诗歌的抒情性，使诗歌更具韵律感。</a:t>
            </a:r>
            <a:endParaRPr lang="zh-CN" altLang="zh-CN" sz="2800" kern="100" dirty="0" smtClean="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solidFill>
                  <a:srgbClr val="C00000"/>
                </a:solidFill>
                <a:latin typeface="Times New Roman" panose="02020603050405020304"/>
                <a:ea typeface="华文细黑"/>
                <a:cs typeface="Courier New" panose="02070309020205020404"/>
              </a:rPr>
              <a:t>(2)</a:t>
            </a:r>
            <a:r>
              <a:rPr lang="zh-CN" altLang="zh-CN" sz="2800" kern="100" dirty="0" smtClean="0">
                <a:solidFill>
                  <a:srgbClr val="C00000"/>
                </a:solidFill>
                <a:latin typeface="Times New Roman" panose="02020603050405020304"/>
                <a:ea typeface="华文细黑"/>
                <a:cs typeface="Times New Roman" panose="02020603050405020304"/>
              </a:rPr>
              <a:t>对比手法。第</a:t>
            </a:r>
            <a:r>
              <a:rPr lang="en-US" altLang="zh-CN" sz="2800" kern="100" dirty="0" smtClean="0">
                <a:solidFill>
                  <a:srgbClr val="C00000"/>
                </a:solidFill>
                <a:latin typeface="Times New Roman" panose="02020603050405020304"/>
                <a:ea typeface="华文细黑"/>
                <a:cs typeface="Courier New" panose="02070309020205020404"/>
              </a:rPr>
              <a:t>4</a:t>
            </a:r>
            <a:r>
              <a:rPr lang="zh-CN" altLang="zh-CN" sz="2800" kern="100" dirty="0" smtClean="0">
                <a:solidFill>
                  <a:srgbClr val="C00000"/>
                </a:solidFill>
                <a:latin typeface="Times New Roman" panose="02020603050405020304"/>
                <a:ea typeface="华文细黑"/>
                <a:cs typeface="Times New Roman" panose="02020603050405020304"/>
              </a:rPr>
              <a:t>、</a:t>
            </a:r>
            <a:r>
              <a:rPr lang="en-US" altLang="zh-CN" sz="2800" kern="100" dirty="0" smtClean="0">
                <a:solidFill>
                  <a:srgbClr val="C00000"/>
                </a:solidFill>
                <a:latin typeface="Times New Roman" panose="02020603050405020304"/>
                <a:ea typeface="华文细黑"/>
                <a:cs typeface="Courier New" panose="02070309020205020404"/>
              </a:rPr>
              <a:t>6</a:t>
            </a:r>
            <a:r>
              <a:rPr lang="zh-CN" altLang="zh-CN" sz="2800" kern="100" dirty="0" smtClean="0">
                <a:solidFill>
                  <a:srgbClr val="C00000"/>
                </a:solidFill>
                <a:latin typeface="Times New Roman" panose="02020603050405020304"/>
                <a:ea typeface="华文细黑"/>
                <a:cs typeface="Times New Roman" panose="02020603050405020304"/>
              </a:rPr>
              <a:t>两节中诗人把两个家庭的生活状况进行对比，把</a:t>
            </a:r>
            <a:r>
              <a:rPr lang="en-US" altLang="zh-CN" sz="2800" kern="100" dirty="0" smtClean="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我</a:t>
            </a:r>
            <a:r>
              <a:rPr lang="en-US" altLang="zh-CN" sz="2800" kern="100" dirty="0" smtClean="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在大堰河家里所受到的爱抚与在家里的</a:t>
            </a:r>
            <a:r>
              <a:rPr lang="en-US" altLang="zh-CN" sz="2800" kern="100" dirty="0" smtClean="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新客</a:t>
            </a:r>
            <a:r>
              <a:rPr lang="en-US" altLang="zh-CN" sz="2800" kern="100" dirty="0" smtClean="0">
                <a:solidFill>
                  <a:srgbClr val="C00000"/>
                </a:solidFill>
                <a:latin typeface="宋体" panose="02010600030101010101" pitchFamily="2" charset="-122"/>
                <a:ea typeface="华文细黑"/>
                <a:cs typeface="Times New Roman" panose="02020603050405020304"/>
              </a:rPr>
              <a:t>”</a:t>
            </a:r>
            <a:r>
              <a:rPr lang="zh-CN" altLang="zh-CN" sz="2800" kern="100" dirty="0" smtClean="0">
                <a:solidFill>
                  <a:srgbClr val="C00000"/>
                </a:solidFill>
                <a:latin typeface="Times New Roman" panose="02020603050405020304"/>
                <a:ea typeface="华文细黑"/>
                <a:cs typeface="Times New Roman" panose="02020603050405020304"/>
              </a:rPr>
              <a:t>地位进行对比；第</a:t>
            </a:r>
            <a:r>
              <a:rPr lang="en-US" altLang="zh-CN" sz="2800" kern="100" dirty="0" smtClean="0">
                <a:solidFill>
                  <a:srgbClr val="C00000"/>
                </a:solidFill>
                <a:latin typeface="Times New Roman" panose="02020603050405020304"/>
                <a:ea typeface="华文细黑"/>
                <a:cs typeface="Courier New" panose="02070309020205020404"/>
              </a:rPr>
              <a:t>7</a:t>
            </a:r>
            <a:r>
              <a:rPr lang="zh-CN" altLang="zh-CN" sz="2800" kern="100" dirty="0" smtClean="0">
                <a:solidFill>
                  <a:srgbClr val="C00000"/>
                </a:solidFill>
                <a:latin typeface="Times New Roman" panose="02020603050405020304"/>
                <a:ea typeface="华文细黑"/>
                <a:cs typeface="Times New Roman" panose="02020603050405020304"/>
              </a:rPr>
              <a:t>、</a:t>
            </a:r>
            <a:r>
              <a:rPr lang="en-US" altLang="zh-CN" sz="2800" kern="100" dirty="0" smtClean="0">
                <a:solidFill>
                  <a:srgbClr val="C00000"/>
                </a:solidFill>
                <a:latin typeface="Times New Roman" panose="02020603050405020304"/>
                <a:ea typeface="华文细黑"/>
                <a:cs typeface="Courier New" panose="02070309020205020404"/>
              </a:rPr>
              <a:t>10</a:t>
            </a:r>
            <a:r>
              <a:rPr lang="zh-CN" altLang="zh-CN" sz="2800" kern="100" dirty="0" smtClean="0">
                <a:solidFill>
                  <a:srgbClr val="C00000"/>
                </a:solidFill>
                <a:latin typeface="Times New Roman" panose="02020603050405020304"/>
                <a:ea typeface="华文细黑"/>
                <a:cs typeface="Times New Roman" panose="02020603050405020304"/>
              </a:rPr>
              <a:t>两节诗把大堰河生前的辛勤操劳与死后的凄苦悲凉进行对比；</a:t>
            </a:r>
            <a:endParaRPr lang="zh-CN" altLang="zh-CN" sz="280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29745" y="3076446"/>
            <a:ext cx="9930924"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预读先学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b="1" dirty="0" smtClean="0">
                <a:solidFill>
                  <a:schemeClr val="bg1"/>
                </a:solidFill>
                <a:latin typeface="华文细黑" pitchFamily="2" charset="-122"/>
                <a:ea typeface="华文细黑" pitchFamily="2" charset="-122"/>
                <a:cs typeface="Times New Roman" panose="02020603050405020304" pitchFamily="18" charset="0"/>
              </a:rPr>
              <a:t>读</a:t>
            </a:r>
            <a:r>
              <a:rPr lang="zh-CN" altLang="en-US" sz="4000" b="1" dirty="0">
                <a:solidFill>
                  <a:schemeClr val="bg1"/>
                </a:solidFill>
                <a:latin typeface="华文细黑" pitchFamily="2" charset="-122"/>
                <a:ea typeface="华文细黑" pitchFamily="2" charset="-122"/>
                <a:cs typeface="Times New Roman" panose="02020603050405020304" pitchFamily="18" charset="0"/>
              </a:rPr>
              <a:t>文本内容，学基础知常识</a:t>
            </a:r>
            <a:endParaRPr lang="zh-CN" altLang="en-US" sz="4000" b="1" dirty="0">
              <a:solidFill>
                <a:schemeClr val="bg1"/>
              </a:solidFill>
              <a:latin typeface="华文细黑" pitchFamily="2" charset="-122"/>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Box 1"/>
          <p:cNvSpPr txBox="1"/>
          <p:nvPr/>
        </p:nvSpPr>
        <p:spPr>
          <a:xfrm>
            <a:off x="406574" y="117426"/>
            <a:ext cx="11377264" cy="6476901"/>
          </a:xfrm>
          <a:prstGeom prst="rect">
            <a:avLst/>
          </a:prstGeom>
          <a:noFill/>
        </p:spPr>
        <p:txBody>
          <a:bodyPr wrap="square" rtlCol="0">
            <a:spAutoFit/>
          </a:bodyPr>
          <a:lstStyle/>
          <a:p>
            <a:pPr lvl="0" algn="just">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第</a:t>
            </a:r>
            <a:r>
              <a:rPr lang="en-US" altLang="zh-CN" sz="2800" kern="100" dirty="0">
                <a:solidFill>
                  <a:srgbClr val="C00000"/>
                </a:solidFill>
                <a:latin typeface="Times New Roman" panose="02020603050405020304"/>
                <a:ea typeface="华文细黑"/>
                <a:cs typeface="Courier New" panose="02070309020205020404"/>
              </a:rPr>
              <a:t>8</a:t>
            </a:r>
            <a:r>
              <a:rPr lang="zh-CN" altLang="zh-CN" sz="2800" kern="100" dirty="0">
                <a:solidFill>
                  <a:srgbClr val="C00000"/>
                </a:solidFill>
                <a:latin typeface="Times New Roman" panose="02020603050405020304"/>
                <a:ea typeface="华文细黑"/>
                <a:cs typeface="Times New Roman" panose="02020603050405020304"/>
              </a:rPr>
              <a:t>、</a:t>
            </a:r>
            <a:r>
              <a:rPr lang="en-US" altLang="zh-CN" sz="2800" kern="100" dirty="0">
                <a:solidFill>
                  <a:srgbClr val="C00000"/>
                </a:solidFill>
                <a:latin typeface="Times New Roman" panose="02020603050405020304"/>
                <a:ea typeface="华文细黑"/>
                <a:cs typeface="Courier New" panose="02070309020205020404"/>
              </a:rPr>
              <a:t>9</a:t>
            </a:r>
            <a:r>
              <a:rPr lang="zh-CN" altLang="zh-CN" sz="2800" kern="100" dirty="0">
                <a:solidFill>
                  <a:srgbClr val="C00000"/>
                </a:solidFill>
                <a:latin typeface="Times New Roman" panose="02020603050405020304"/>
                <a:ea typeface="华文细黑"/>
                <a:cs typeface="Times New Roman" panose="02020603050405020304"/>
              </a:rPr>
              <a:t>两节诗把美丽的梦境和凄惨的死亡进行对比。这些对比不仅写出了诗人对大堰河的热爱追念之情，而且还表现出诗人在实现阶级立场转变后产生的强烈的爱憎，这是诗人以此诗宣告与地主阶级决裂而投向劳动人民怀抱的思想基础。</a:t>
            </a:r>
            <a:endParaRPr lang="zh-CN" altLang="zh-CN" sz="2800" kern="100" dirty="0">
              <a:solidFill>
                <a:prstClr val="black"/>
              </a:solidFill>
              <a:latin typeface="宋体" panose="02010600030101010101" pitchFamily="2" charset="-122"/>
              <a:cs typeface="Courier New" panose="02070309020205020404"/>
            </a:endParaRPr>
          </a:p>
          <a:p>
            <a:pPr lvl="0" algn="just">
              <a:lnSpc>
                <a:spcPct val="150000"/>
              </a:lnSpc>
            </a:pPr>
            <a:r>
              <a:rPr lang="en-US" altLang="zh-CN" sz="2800" kern="100" dirty="0">
                <a:solidFill>
                  <a:srgbClr val="C00000"/>
                </a:solidFill>
                <a:latin typeface="Times New Roman" panose="02020603050405020304"/>
                <a:ea typeface="华文细黑"/>
                <a:cs typeface="Courier New" panose="02070309020205020404"/>
              </a:rPr>
              <a:t>(3)</a:t>
            </a:r>
            <a:r>
              <a:rPr lang="zh-CN" altLang="zh-CN" sz="2800" kern="100" dirty="0">
                <a:solidFill>
                  <a:srgbClr val="C00000"/>
                </a:solidFill>
                <a:latin typeface="Times New Roman" panose="02020603050405020304"/>
                <a:ea typeface="华文细黑"/>
                <a:cs typeface="Times New Roman" panose="02020603050405020304"/>
              </a:rPr>
              <a:t>细节描写。这首诗在叙事的基础上刻画人物形象，叙事时，诗人突出了大堰河劳动生活的细节，如诗的第</a:t>
            </a:r>
            <a:r>
              <a:rPr lang="en-US" altLang="zh-CN" sz="2800" kern="100" dirty="0">
                <a:solidFill>
                  <a:srgbClr val="C00000"/>
                </a:solidFill>
                <a:latin typeface="Times New Roman" panose="02020603050405020304"/>
                <a:ea typeface="华文细黑"/>
                <a:cs typeface="Courier New" panose="02070309020205020404"/>
              </a:rPr>
              <a:t>4</a:t>
            </a:r>
            <a:r>
              <a:rPr lang="zh-CN" altLang="zh-CN" sz="2800" kern="100" dirty="0">
                <a:solidFill>
                  <a:srgbClr val="C00000"/>
                </a:solidFill>
                <a:latin typeface="Times New Roman" panose="02020603050405020304"/>
                <a:ea typeface="华文细黑"/>
                <a:cs typeface="Times New Roman" panose="02020603050405020304"/>
              </a:rPr>
              <a:t>节，通过一串</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抱</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抚摸我</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前的劳动细节，表现了大堰河生活的辛劳和对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我</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的爱。又如第</a:t>
            </a:r>
            <a:r>
              <a:rPr lang="en-US" altLang="zh-CN" sz="2800" kern="100" dirty="0">
                <a:solidFill>
                  <a:srgbClr val="C00000"/>
                </a:solidFill>
                <a:latin typeface="Times New Roman" panose="02020603050405020304"/>
                <a:ea typeface="华文细黑"/>
                <a:cs typeface="Courier New" panose="02070309020205020404"/>
              </a:rPr>
              <a:t>10</a:t>
            </a:r>
            <a:r>
              <a:rPr lang="zh-CN" altLang="zh-CN" sz="2800" kern="100" dirty="0">
                <a:solidFill>
                  <a:srgbClr val="C00000"/>
                </a:solidFill>
                <a:latin typeface="Times New Roman" panose="02020603050405020304"/>
                <a:ea typeface="华文细黑"/>
                <a:cs typeface="Times New Roman" panose="02020603050405020304"/>
              </a:rPr>
              <a:t>节的细节描写表现了大堰河悲惨的命运，既蕴含诗人对不公平社会的愤慨，也含有对大堰河的深切悼念和歉疚之情。这些细节极富表现力，是诗人从生活体验中精心选择的结果。</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750"/>
                                        <p:tgtEl>
                                          <p:spTgt spid="2">
                                            <p:txEl>
                                              <p:pRg st="0" end="0"/>
                                            </p:txEl>
                                          </p:spTgt>
                                        </p:tgtEl>
                                      </p:cBhvr>
                                    </p:animEffect>
                                  </p:childTnLst>
                                </p:cTn>
                              </p:par>
                            </p:childTnLst>
                          </p:cTn>
                        </p:par>
                        <p:par>
                          <p:cTn id="8" fill="hold">
                            <p:stCondLst>
                              <p:cond delay="1000"/>
                            </p:stCondLst>
                            <p:childTnLst>
                              <p:par>
                                <p:cTn id="9" presetID="3" presetClass="entr" presetSubtype="10" fill="hold" nodeType="after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blinds(horizontal)">
                                      <p:cBhvr>
                                        <p:cTn id="11" dur="75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9000" y="1485578"/>
            <a:ext cx="11362742" cy="263076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《大堰河，我的保姆》是我们学习中遇到的很好的篇目，对成长期的我们的情感发展具有深远的影响。但是也有人说这首诗让我们感受到了诗人对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大堰河</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的爱和对</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亲生父母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的恨。诗人对亲生父母</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是对的么</a:t>
            </a:r>
            <a:r>
              <a:rPr lang="zh-CN" altLang="zh-CN" sz="2800" kern="100" dirty="0" smtClean="0">
                <a:latin typeface="Times New Roman" panose="02020603050405020304"/>
                <a:ea typeface="华文细黑"/>
                <a:cs typeface="Times New Roman" panose="02020603050405020304"/>
              </a:rPr>
              <a:t>？</a:t>
            </a:r>
            <a:r>
              <a:rPr lang="en-US" altLang="zh-CN" sz="2800" b="1" kern="100" dirty="0" smtClean="0">
                <a:solidFill>
                  <a:srgbClr val="C00000"/>
                </a:solidFill>
                <a:latin typeface="华文细黑" pitchFamily="2" charset="-122"/>
                <a:ea typeface="华文细黑" pitchFamily="2" charset="-122"/>
                <a:cs typeface="Times New Roman" panose="02020603050405020304"/>
              </a:rPr>
              <a:t>                      </a:t>
            </a:r>
            <a:endParaRPr lang="en-US" altLang="zh-CN" sz="2800" kern="100" dirty="0">
              <a:effectLst/>
              <a:latin typeface="Times New Roman" panose="02020603050405020304"/>
              <a:ea typeface="华文细黑"/>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问题争鸣</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8" name="矩形 7"/>
          <p:cNvSpPr>
            <a:spLocks noChangeAspect="1"/>
          </p:cNvSpPr>
          <p:nvPr/>
        </p:nvSpPr>
        <p:spPr>
          <a:xfrm>
            <a:off x="464180" y="765498"/>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争论话题</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550590" y="1182445"/>
            <a:ext cx="10945216" cy="2031325"/>
          </a:xfrm>
          <a:prstGeom prst="rect">
            <a:avLst/>
          </a:prstGeom>
        </p:spPr>
        <p:txBody>
          <a:bodyPr wrap="square">
            <a:spAutoFit/>
          </a:bodyPr>
          <a:lstStyle/>
          <a:p>
            <a:pPr lvl="0" algn="just">
              <a:lnSpc>
                <a:spcPct val="150000"/>
              </a:lnSpc>
            </a:pPr>
            <a:r>
              <a:rPr lang="zh-CN" altLang="zh-CN" sz="2800" kern="100" dirty="0" smtClean="0">
                <a:solidFill>
                  <a:prstClr val="black"/>
                </a:solidFill>
                <a:latin typeface="Times New Roman" panose="02020603050405020304"/>
                <a:ea typeface="华文细黑"/>
                <a:cs typeface="Times New Roman" panose="02020603050405020304"/>
              </a:rPr>
              <a:t>诗人</a:t>
            </a:r>
            <a:r>
              <a:rPr lang="zh-CN" altLang="zh-CN" sz="2800" kern="100" dirty="0">
                <a:solidFill>
                  <a:prstClr val="black"/>
                </a:solidFill>
                <a:latin typeface="Times New Roman" panose="02020603050405020304"/>
                <a:ea typeface="华文细黑"/>
                <a:cs typeface="Times New Roman" panose="02020603050405020304"/>
              </a:rPr>
              <a:t>在诗中表达对亲生父母的</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恨</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是错误的还是正确的？</a:t>
            </a:r>
            <a:endParaRPr lang="zh-CN" altLang="zh-CN" sz="1050" kern="100" dirty="0">
              <a:solidFill>
                <a:prstClr val="black"/>
              </a:solidFill>
              <a:latin typeface="宋体" panose="02010600030101010101" pitchFamily="2" charset="-122"/>
              <a:cs typeface="Courier New" panose="02070309020205020404"/>
            </a:endParaRPr>
          </a:p>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甲方观点：诗人在诗中表达对亲生父母的</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恨</a:t>
            </a:r>
            <a:r>
              <a:rPr lang="en-US" altLang="zh-CN" sz="2800" kern="100" dirty="0">
                <a:solidFill>
                  <a:prstClr val="black"/>
                </a:solidFill>
                <a:latin typeface="宋体" panose="02010600030101010101" pitchFamily="2" charset="-122"/>
                <a:ea typeface="华文细黑"/>
                <a:cs typeface="Times New Roman" panose="02020603050405020304"/>
              </a:rPr>
              <a:t>”</a:t>
            </a:r>
            <a:r>
              <a:rPr lang="zh-CN" altLang="zh-CN" sz="2800" kern="100" dirty="0">
                <a:solidFill>
                  <a:prstClr val="black"/>
                </a:solidFill>
                <a:latin typeface="Times New Roman" panose="02020603050405020304"/>
                <a:ea typeface="华文细黑"/>
                <a:cs typeface="Times New Roman" panose="02020603050405020304"/>
              </a:rPr>
              <a:t>是正确的。</a:t>
            </a:r>
            <a:endParaRPr lang="en-US" altLang="zh-CN" sz="2800" kern="100" dirty="0">
              <a:solidFill>
                <a:prstClr val="black"/>
              </a:solidFill>
              <a:latin typeface="Times New Roman" panose="02020603050405020304"/>
              <a:ea typeface="华文细黑"/>
              <a:cs typeface="Times New Roman" panose="02020603050405020304"/>
            </a:endParaRPr>
          </a:p>
          <a:p>
            <a:pPr lvl="0" algn="just">
              <a:lnSpc>
                <a:spcPct val="150000"/>
              </a:lnSpc>
            </a:pPr>
            <a:r>
              <a:rPr lang="zh-CN" altLang="zh-CN" sz="2800" kern="100" dirty="0">
                <a:solidFill>
                  <a:prstClr val="black"/>
                </a:solidFill>
                <a:latin typeface="Times New Roman" panose="02020603050405020304"/>
                <a:ea typeface="华文细黑"/>
                <a:cs typeface="Times New Roman" panose="02020603050405020304"/>
              </a:rPr>
              <a:t>甲方辩词：</a:t>
            </a:r>
            <a:endParaRPr lang="en-US" altLang="zh-CN" sz="2800" kern="100" dirty="0">
              <a:solidFill>
                <a:prstClr val="black"/>
              </a:solidFill>
              <a:latin typeface="Times New Roman" panose="02020603050405020304"/>
              <a:ea typeface="华文细黑"/>
              <a:cs typeface="Times New Roman" panose="02020603050405020304"/>
            </a:endParaRPr>
          </a:p>
        </p:txBody>
      </p:sp>
      <p:grpSp>
        <p:nvGrpSpPr>
          <p:cNvPr id="4" name="组合 3"/>
          <p:cNvGrpSpPr/>
          <p:nvPr/>
        </p:nvGrpSpPr>
        <p:grpSpPr>
          <a:xfrm>
            <a:off x="165" y="549474"/>
            <a:ext cx="2134602" cy="523196"/>
            <a:chOff x="164" y="300187"/>
            <a:chExt cx="2525446" cy="523196"/>
          </a:xfrm>
        </p:grpSpPr>
        <p:sp>
          <p:nvSpPr>
            <p:cNvPr id="5" name="五边形 4"/>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燕尾形 5"/>
            <p:cNvSpPr/>
            <p:nvPr/>
          </p:nvSpPr>
          <p:spPr>
            <a:xfrm>
              <a:off x="262557" y="317415"/>
              <a:ext cx="2263053"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390883" y="300187"/>
              <a:ext cx="1898393" cy="523196"/>
            </a:xfrm>
            <a:prstGeom prst="rect">
              <a:avLst/>
            </a:prstGeom>
          </p:spPr>
          <p:txBody>
            <a:bodyPr wrap="square" lIns="121898" tIns="60948" rIns="121898" bIns="60948">
              <a:spAutoFit/>
            </a:bodyPr>
            <a:lstStyle/>
            <a:p>
              <a:pPr lvl="0" algn="ctr"/>
              <a:r>
                <a:rPr lang="zh-CN" altLang="en-US" sz="2600" b="1" dirty="0" smtClean="0">
                  <a:solidFill>
                    <a:prstClr val="white"/>
                  </a:solidFill>
                  <a:latin typeface="微软雅黑" panose="020B0503020204020204" pitchFamily="34" charset="-122"/>
                  <a:ea typeface="微软雅黑" panose="020B0503020204020204" pitchFamily="34" charset="-122"/>
                  <a:cs typeface="Times New Roman" panose="02020603050405020304" pitchFamily="18" charset="0"/>
                </a:rPr>
                <a:t>辩论题目</a:t>
              </a:r>
              <a:endParaRPr lang="en-US" altLang="zh-CN" sz="2600" b="1" dirty="0">
                <a:solidFill>
                  <a:prstClr val="white"/>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9" name="矩形 8"/>
          <p:cNvSpPr/>
          <p:nvPr/>
        </p:nvSpPr>
        <p:spPr>
          <a:xfrm>
            <a:off x="579165" y="3128402"/>
            <a:ext cx="11276681" cy="2677656"/>
          </a:xfrm>
          <a:prstGeom prst="rect">
            <a:avLst/>
          </a:prstGeom>
          <a:noFill/>
        </p:spPr>
        <p:txBody>
          <a:bodyPr wrap="square">
            <a:spAutoFit/>
          </a:bodyPr>
          <a:lstStyle/>
          <a:p>
            <a:pPr algn="just">
              <a:lnSpc>
                <a:spcPct val="150000"/>
              </a:lnSpc>
              <a:spcAft>
                <a:spcPts val="0"/>
              </a:spcAft>
            </a:pPr>
            <a:r>
              <a:rPr lang="zh-CN" altLang="zh-CN" sz="2800" b="1" kern="100" dirty="0" smtClean="0">
                <a:solidFill>
                  <a:srgbClr val="0000FF"/>
                </a:solidFill>
                <a:latin typeface="华文细黑" pitchFamily="2" charset="-122"/>
                <a:ea typeface="华文细黑" pitchFamily="2" charset="-122"/>
                <a:cs typeface="Times New Roman" panose="02020603050405020304"/>
              </a:rPr>
              <a:t>答案</a:t>
            </a:r>
            <a:r>
              <a:rPr lang="zh-CN" altLang="zh-CN" sz="2800" kern="100" dirty="0" smtClean="0">
                <a:latin typeface="Times New Roman" panose="02020603050405020304"/>
                <a:ea typeface="宋体" panose="02010600030101010101" pitchFamily="2" charset="-122"/>
                <a:cs typeface="Times New Roman" panose="02020603050405020304"/>
              </a:rPr>
              <a:t>　</a:t>
            </a:r>
            <a:r>
              <a:rPr lang="en-US" altLang="zh-CN" sz="2800" kern="100" dirty="0">
                <a:solidFill>
                  <a:srgbClr val="C00000"/>
                </a:solidFill>
                <a:latin typeface="Times New Roman" panose="02020603050405020304"/>
                <a:ea typeface="华文细黑"/>
                <a:cs typeface="Courier New" panose="02070309020205020404"/>
              </a:rPr>
              <a:t> (</a:t>
            </a:r>
            <a:r>
              <a:rPr lang="zh-CN" altLang="zh-CN" sz="2800" kern="100" dirty="0">
                <a:solidFill>
                  <a:srgbClr val="C00000"/>
                </a:solidFill>
                <a:latin typeface="Times New Roman" panose="02020603050405020304"/>
                <a:ea typeface="华文细黑"/>
                <a:cs typeface="Times New Roman" panose="02020603050405020304"/>
              </a:rPr>
              <a:t>甲方</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《大堰河</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我的保姆》有自己特殊的节奏，读者一味沉浸在诗歌的气氛里，很容易被感染，并且不假思索地爱着诗人的爱，恨着诗人的恨。劳动人民是谁？大堰河</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我的保姆。旧世界是谁？</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我</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的亲生父母</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地主阶级。爱憎分明，这种</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恨</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是对的。</a:t>
            </a:r>
            <a:endParaRPr lang="zh-CN" altLang="zh-CN" sz="1050" kern="100" dirty="0">
              <a:effectLst/>
              <a:latin typeface="宋体" panose="02010600030101010101" pitchFamily="2" charset="-122"/>
              <a:cs typeface="Courier New" panose="02070309020205020404"/>
            </a:endParaRPr>
          </a:p>
        </p:txBody>
      </p:sp>
      <p:sp>
        <p:nvSpPr>
          <p:cNvPr id="10" name="TextBox 9"/>
          <p:cNvSpPr txBox="1"/>
          <p:nvPr/>
        </p:nvSpPr>
        <p:spPr>
          <a:xfrm>
            <a:off x="11213072" y="639792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9" grpId="0" build="allAtOnce"/>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55024" y="765498"/>
            <a:ext cx="11228814" cy="133809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乙方观点：诗人在诗中表达对亲生父母的</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恨</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是错误的。</a:t>
            </a:r>
            <a:endParaRPr lang="zh-CN" altLang="zh-CN" sz="2800" kern="100" dirty="0">
              <a:latin typeface="宋体" panose="02010600030101010101" pitchFamily="2" charset="-122"/>
              <a:cs typeface="Courier New" panose="02070309020205020404"/>
            </a:endParaRPr>
          </a:p>
          <a:p>
            <a:pPr>
              <a:lnSpc>
                <a:spcPct val="150000"/>
              </a:lnSpc>
            </a:pPr>
            <a:r>
              <a:rPr lang="zh-CN" altLang="zh-CN" sz="2800" kern="100" dirty="0">
                <a:latin typeface="Times New Roman" panose="02020603050405020304"/>
                <a:ea typeface="华文细黑"/>
                <a:cs typeface="Times New Roman" panose="02020603050405020304"/>
              </a:rPr>
              <a:t>乙方辩词：</a:t>
            </a:r>
            <a:endParaRPr lang="en-US" altLang="zh-CN" sz="2800" kern="100" dirty="0">
              <a:effectLst/>
              <a:latin typeface="Times New Roman" panose="02020603050405020304"/>
              <a:ea typeface="华文细黑"/>
              <a:cs typeface="Times New Roman" panose="02020603050405020304"/>
            </a:endParaRPr>
          </a:p>
        </p:txBody>
      </p:sp>
      <p:sp>
        <p:nvSpPr>
          <p:cNvPr id="7" name="TextBox 6"/>
          <p:cNvSpPr txBox="1"/>
          <p:nvPr/>
        </p:nvSpPr>
        <p:spPr>
          <a:xfrm>
            <a:off x="11213072" y="6397923"/>
            <a:ext cx="977341" cy="461665"/>
          </a:xfrm>
          <a:prstGeom prst="rect">
            <a:avLst/>
          </a:prstGeom>
          <a:solidFill>
            <a:srgbClr val="B4C7E7"/>
          </a:solidFill>
        </p:spPr>
        <p:txBody>
          <a:bodyPr wrap="square" rtlCol="0">
            <a:spAutoFit/>
          </a:bodyPr>
          <a:lstStyle/>
          <a:p>
            <a:r>
              <a:rPr lang="zh-CN" altLang="en-US" sz="2400" dirty="0" smtClean="0">
                <a:solidFill>
                  <a:schemeClr val="bg1"/>
                </a:solidFill>
                <a:latin typeface="+mj-ea"/>
                <a:ea typeface="+mj-ea"/>
                <a:cs typeface="Times New Roman" panose="02020603050405020304" pitchFamily="18" charset="0"/>
              </a:rPr>
              <a:t> 答案</a:t>
            </a:r>
            <a:endParaRPr lang="zh-CN" altLang="en-US" sz="2400" dirty="0" smtClean="0">
              <a:solidFill>
                <a:schemeClr val="bg1"/>
              </a:solidFill>
              <a:latin typeface="+mj-ea"/>
              <a:ea typeface="+mj-ea"/>
              <a:cs typeface="Times New Roman" panose="02020603050405020304" pitchFamily="18" charset="0"/>
            </a:endParaRPr>
          </a:p>
        </p:txBody>
      </p:sp>
      <p:pic>
        <p:nvPicPr>
          <p:cNvPr id="10" name="图片 9">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9027" y="5734050"/>
            <a:ext cx="602973" cy="602973"/>
          </a:xfrm>
          <a:prstGeom prst="rect">
            <a:avLst/>
          </a:prstGeom>
        </p:spPr>
      </p:pic>
      <p:sp>
        <p:nvSpPr>
          <p:cNvPr id="9" name="矩形 8"/>
          <p:cNvSpPr/>
          <p:nvPr/>
        </p:nvSpPr>
        <p:spPr>
          <a:xfrm>
            <a:off x="624885" y="2334573"/>
            <a:ext cx="11302969" cy="2031325"/>
          </a:xfrm>
          <a:prstGeom prst="rect">
            <a:avLst/>
          </a:prstGeom>
          <a:noFill/>
        </p:spPr>
        <p:txBody>
          <a:bodyPr wrap="square">
            <a:spAutoFit/>
          </a:bodyPr>
          <a:lstStyle/>
          <a:p>
            <a:pPr algn="just">
              <a:lnSpc>
                <a:spcPct val="150000"/>
              </a:lnSpc>
              <a:spcAft>
                <a:spcPts val="0"/>
              </a:spcAft>
            </a:pPr>
            <a:r>
              <a:rPr lang="zh-CN" altLang="zh-CN" sz="2800" b="1" kern="100" dirty="0" smtClean="0">
                <a:solidFill>
                  <a:srgbClr val="0000FF"/>
                </a:solidFill>
                <a:latin typeface="华文细黑" pitchFamily="2" charset="-122"/>
                <a:ea typeface="华文细黑" pitchFamily="2" charset="-122"/>
                <a:cs typeface="Times New Roman" panose="02020603050405020304"/>
              </a:rPr>
              <a:t>答案</a:t>
            </a:r>
            <a:r>
              <a:rPr lang="zh-CN" altLang="zh-CN" sz="2800" kern="100" dirty="0" smtClean="0">
                <a:latin typeface="Times New Roman" panose="02020603050405020304"/>
                <a:ea typeface="宋体" panose="02010600030101010101" pitchFamily="2" charset="-122"/>
                <a:cs typeface="Times New Roman" panose="02020603050405020304"/>
              </a:rPr>
              <a:t>　</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乙方</a:t>
            </a:r>
            <a:r>
              <a:rPr lang="en-US" altLang="zh-CN" sz="2800" kern="100" dirty="0">
                <a:solidFill>
                  <a:srgbClr val="C00000"/>
                </a:solidFill>
                <a:latin typeface="Times New Roman" panose="02020603050405020304"/>
                <a:ea typeface="华文细黑"/>
                <a:cs typeface="Courier New" panose="02070309020205020404"/>
              </a:rPr>
              <a:t>)</a:t>
            </a:r>
            <a:r>
              <a:rPr lang="zh-CN" altLang="zh-CN" sz="2800" kern="100" dirty="0">
                <a:solidFill>
                  <a:srgbClr val="C00000"/>
                </a:solidFill>
                <a:latin typeface="Times New Roman" panose="02020603050405020304"/>
                <a:ea typeface="华文细黑"/>
                <a:cs typeface="Times New Roman" panose="02020603050405020304"/>
              </a:rPr>
              <a:t>文学具有丰富性，你不能简单地只站在这一边或者那一边，</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我</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的亲生父母虽然是代表地主阶级，但那毕竟是生身父母，这种曲解父母之爱而简单生</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恨</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是错误的，不是真实情感的体现。</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9">
                                            <p:txEl>
                                              <p:pRg st="0" end="0"/>
                                            </p:txEl>
                                          </p:spTgt>
                                        </p:tgtEl>
                                      </p:cBhvr>
                                    </p:animEffect>
                                    <p:set>
                                      <p:cBhvr>
                                        <p:cTn id="12" dur="1" fill="hold">
                                          <p:stCondLst>
                                            <p:cond delay="499"/>
                                          </p:stCondLst>
                                        </p:cTn>
                                        <p:tgtEl>
                                          <p:spTgt spid="9">
                                            <p:txEl>
                                              <p:pRg st="0" end="0"/>
                                            </p:txEl>
                                          </p:spTgt>
                                        </p:tgtEl>
                                        <p:attrNameLst>
                                          <p:attrName>style.visibility</p:attrName>
                                        </p:attrNameLst>
                                      </p:cBhvr>
                                      <p:to>
                                        <p:strVal val="hidden"/>
                                      </p:to>
                                    </p:set>
                                  </p:childTnLst>
                                </p:cTn>
                              </p:par>
                            </p:childTnLst>
                          </p:cTn>
                        </p:par>
                      </p:childTnLst>
                    </p:cTn>
                  </p:par>
                </p:childTnLst>
              </p:cTn>
              <p:nextCondLst>
                <p:cond evt="onClick" delay="0">
                  <p:tgtEl>
                    <p:spTgt spid="7"/>
                  </p:tgtEl>
                </p:cond>
              </p:nextCondLst>
            </p:seq>
          </p:childTnLst>
        </p:cTn>
      </p:par>
    </p:tnLst>
    <p:bldLst>
      <p:bldP spid="9" grpId="0" build="allAtOnce"/>
      <p:bldP spid="9" grpId="1" build="allAtOnce"/>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0413" cy="685958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257985" y="3076446"/>
            <a:ext cx="9674443" cy="707886"/>
          </a:xfrm>
          <a:prstGeom prst="rect">
            <a:avLst/>
          </a:prstGeom>
        </p:spPr>
        <p:txBody>
          <a:bodyPr wrap="none">
            <a:spAutoFit/>
          </a:bodyPr>
          <a:lstStyle/>
          <a:p>
            <a:pPr algn="ctr"/>
            <a:r>
              <a:rPr lang="zh-CN" altLang="en-US"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多读厚积 </a:t>
            </a:r>
            <a:r>
              <a:rPr lang="en-US" altLang="zh-CN" sz="40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4000" b="1" dirty="0">
                <a:solidFill>
                  <a:schemeClr val="bg1"/>
                </a:solidFill>
                <a:latin typeface="华文细黑" pitchFamily="2" charset="-122"/>
                <a:ea typeface="华文细黑" pitchFamily="2" charset="-122"/>
                <a:cs typeface="Times New Roman" panose="02020603050405020304" pitchFamily="18" charset="0"/>
              </a:rPr>
              <a:t>读素材美文，积素养提技能</a:t>
            </a:r>
            <a:endParaRPr lang="en-US" altLang="zh-CN" sz="4000" b="1" dirty="0">
              <a:solidFill>
                <a:schemeClr val="bg1"/>
              </a:solidFill>
              <a:latin typeface="华文细黑" pitchFamily="2" charset="-122"/>
              <a:ea typeface="华文细黑" pitchFamily="2"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1950744"/>
            <a:ext cx="11228814" cy="327215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一生卑微又平凡的保姆却留给了乳儿伟大而崇高的母爱；作为乳儿，亦用自己如椽大笔对这样的母爱进行了歌颂和赞扬。大堰河是幸福的，因为乳儿用倾其一生的感激之情让我们千万学子记住了曾经的中国有这样一位母亲；艾青是幸福的，因为曾经有一个人完成了本应生身母亲要完成的使命。</a:t>
            </a:r>
            <a:endParaRPr lang="zh-CN" altLang="zh-CN" sz="1050" kern="100" dirty="0">
              <a:effectLst/>
              <a:latin typeface="宋体" panose="02010600030101010101" pitchFamily="2" charset="-122"/>
              <a:cs typeface="Courier New" panose="020703090202050204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素材运用</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11" name="矩形 10"/>
          <p:cNvSpPr/>
          <p:nvPr/>
        </p:nvSpPr>
        <p:spPr>
          <a:xfrm>
            <a:off x="339000" y="477466"/>
            <a:ext cx="11478502" cy="693051"/>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a:solidFill>
                  <a:srgbClr val="0000FF"/>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altLang="zh-CN" sz="2800" b="1" kern="100" dirty="0">
                <a:solidFill>
                  <a:srgbClr val="0000FF"/>
                </a:solidFill>
                <a:latin typeface="+mj-ea"/>
                <a:ea typeface="+mj-ea"/>
                <a:cs typeface="Courier New" panose="02070309020205020404"/>
              </a:rPr>
              <a:t>.</a:t>
            </a:r>
            <a:r>
              <a:rPr lang="zh-CN" altLang="zh-CN" sz="2800" b="1" kern="100" dirty="0">
                <a:solidFill>
                  <a:srgbClr val="0000FF"/>
                </a:solidFill>
                <a:latin typeface="+mj-ea"/>
                <a:ea typeface="+mj-ea"/>
                <a:cs typeface="Courier New" panose="02070309020205020404"/>
              </a:rPr>
              <a:t>课本素材</a:t>
            </a:r>
            <a:endParaRPr lang="en-US" altLang="zh-CN" sz="2800" b="1" kern="100" dirty="0">
              <a:solidFill>
                <a:srgbClr val="0000FF"/>
              </a:solidFill>
              <a:latin typeface="+mj-ea"/>
              <a:ea typeface="+mj-ea"/>
              <a:cs typeface="Courier New" panose="02070309020205020404"/>
            </a:endParaRPr>
          </a:p>
        </p:txBody>
      </p:sp>
      <p:sp>
        <p:nvSpPr>
          <p:cNvPr id="13" name="矩形 12"/>
          <p:cNvSpPr>
            <a:spLocks noChangeAspect="1"/>
          </p:cNvSpPr>
          <p:nvPr/>
        </p:nvSpPr>
        <p:spPr>
          <a:xfrm>
            <a:off x="435605" y="131474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点击</a:t>
            </a:r>
            <a:r>
              <a:rPr lang="zh-CN" altLang="en-US" sz="2600" b="1" dirty="0">
                <a:solidFill>
                  <a:schemeClr val="bg1"/>
                </a:solidFill>
                <a:latin typeface="+mj-ea"/>
                <a:ea typeface="+mj-ea"/>
                <a:cs typeface="Times New Roman" panose="02020603050405020304" pitchFamily="18" charset="0"/>
              </a:rPr>
              <a:t>文本</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954952"/>
            <a:ext cx="11478502" cy="5211146"/>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我的妈妈真像大堰河，她有着和大堰河一样的勤劳纯朴，一样的坚强乐观、无私奉献的精神，一样的大爱！夜晚学习疲惫时，桌边总会多一杯热气腾腾的牛奶；天气寒冷时，总会有一个热水袋悄悄地躺在我的脚下；困倦时，总会在快睡着的朦胧中看到一个温暖的身影在整理狼藉的书桌。妈妈，我知道是您呀！妈妈，您真像大堰河，您的皱纹，您的缕缕白发，还有您那饱含全天下母亲对孩子最无私、最坦诚的爱。妈妈，我真想趴在您的怀里好好哭一场，号啕一场，只有您知道我为什么哭。这哭是惭愧，是感激，是无言的歌颂！妈妈，敬您，爱您！</a:t>
            </a:r>
            <a:endParaRPr lang="zh-CN" altLang="zh-CN" sz="1050" kern="100" dirty="0">
              <a:effectLst/>
              <a:latin typeface="宋体" panose="02010600030101010101" pitchFamily="2" charset="-122"/>
              <a:cs typeface="Courier New" panose="02070309020205020404"/>
            </a:endParaRPr>
          </a:p>
        </p:txBody>
      </p:sp>
      <p:sp>
        <p:nvSpPr>
          <p:cNvPr id="13" name="矩形 12"/>
          <p:cNvSpPr>
            <a:spLocks noChangeAspect="1"/>
          </p:cNvSpPr>
          <p:nvPr/>
        </p:nvSpPr>
        <p:spPr>
          <a:xfrm>
            <a:off x="435605" y="405458"/>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运用示例</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812677"/>
            <a:ext cx="11588854" cy="5940063"/>
          </a:xfrm>
          <a:prstGeom prst="rect">
            <a:avLst/>
          </a:prstGeom>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宋体" panose="02010600030101010101" pitchFamily="2" charset="-122"/>
                <a:ea typeface="华文细黑"/>
                <a:cs typeface="Times New Roman" panose="02020603050405020304"/>
              </a:rPr>
              <a:t>恪守孝道的平凡女孩</a:t>
            </a:r>
            <a:endParaRPr lang="zh-CN" altLang="zh-CN" sz="2800" b="1" kern="100" dirty="0">
              <a:solidFill>
                <a:srgbClr val="C00000"/>
              </a:solidFill>
              <a:latin typeface="宋体" panose="02010600030101010101" pitchFamily="2" charset="-122"/>
              <a:ea typeface="华文细黑"/>
              <a:cs typeface="Times New Roman" panose="02020603050405020304"/>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五岁那年，爸爸遭遇车祸身亡，妈妈将孟佩杰送给养母刘芳英抚养。三年后养母因手术失败瘫痪在床，养父不堪生活压力，一走了之。绝望中，刘芳英企图自杀，但她放在枕头下的</a:t>
            </a:r>
            <a:r>
              <a:rPr lang="en-US" altLang="zh-CN" sz="2800" kern="100" dirty="0">
                <a:latin typeface="Times New Roman" panose="02020603050405020304"/>
                <a:ea typeface="华文细黑"/>
                <a:cs typeface="Courier New" panose="02070309020205020404"/>
              </a:rPr>
              <a:t>40</a:t>
            </a:r>
            <a:r>
              <a:rPr lang="zh-CN" altLang="zh-CN" sz="2800" kern="100" dirty="0">
                <a:latin typeface="Times New Roman" panose="02020603050405020304"/>
                <a:ea typeface="华文细黑"/>
                <a:cs typeface="Times New Roman" panose="02020603050405020304"/>
              </a:rPr>
              <a:t>多粒止痛片被孟佩杰发现。</a:t>
            </a:r>
            <a:r>
              <a:rPr lang="en-US" altLang="zh-CN" sz="2800" kern="100" spc="-100" dirty="0">
                <a:latin typeface="宋体" panose="02010600030101010101" pitchFamily="2" charset="-122"/>
                <a:ea typeface="华文细黑"/>
                <a:cs typeface="Times New Roman" panose="02020603050405020304"/>
              </a:rPr>
              <a:t>“</a:t>
            </a:r>
            <a:r>
              <a:rPr lang="zh-CN" altLang="zh-CN" sz="2800" kern="100" spc="-100" dirty="0">
                <a:latin typeface="Times New Roman" panose="02020603050405020304"/>
                <a:ea typeface="华文细黑"/>
                <a:cs typeface="Times New Roman" panose="02020603050405020304"/>
              </a:rPr>
              <a:t>妈，你别死，妈妈不死就是我的天，你活着就是我的心劲，有妈就有家。</a:t>
            </a:r>
            <a:r>
              <a:rPr lang="en-US" altLang="zh-CN" sz="2800" kern="100" spc="-100" dirty="0">
                <a:latin typeface="宋体" panose="02010600030101010101" pitchFamily="2" charset="-122"/>
                <a:ea typeface="华文细黑"/>
                <a:cs typeface="Times New Roman" panose="02020603050405020304"/>
              </a:rPr>
              <a:t>”</a:t>
            </a:r>
            <a:endParaRPr lang="zh-CN" altLang="zh-CN" sz="1050" kern="100" spc="-100" dirty="0">
              <a:latin typeface="宋体" panose="02010600030101010101" pitchFamily="2" charset="-122"/>
              <a:cs typeface="Courier New" panose="02070309020205020404"/>
            </a:endParaRPr>
          </a:p>
          <a:p>
            <a:pPr indent="720090" algn="just">
              <a:lnSpc>
                <a:spcPct val="150000"/>
              </a:lnSpc>
              <a:spcAft>
                <a:spcPts val="0"/>
              </a:spcAft>
            </a:pPr>
            <a:r>
              <a:rPr lang="zh-CN" altLang="zh-CN" sz="2800" kern="100" dirty="0">
                <a:latin typeface="Times New Roman" panose="02020603050405020304"/>
                <a:ea typeface="华文细黑"/>
                <a:cs typeface="Times New Roman" panose="02020603050405020304"/>
              </a:rPr>
              <a:t>从此，母女二人相依为命，家中唯一的收入来源是刘芳英微薄的病退工资。当别人家的孩子享受宠爱时，八岁的孟佩杰已独自上街买菜，放学回家给养母做饭。个头没有灶台高，她就站在小板凳上炒菜，摔了无数次却从没喊过疼</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9" name="矩形 8"/>
          <p:cNvSpPr/>
          <p:nvPr/>
        </p:nvSpPr>
        <p:spPr>
          <a:xfrm>
            <a:off x="339000" y="189434"/>
            <a:ext cx="11478502" cy="693051"/>
          </a:xfrm>
          <a:prstGeom prst="rect">
            <a:avLst/>
          </a:prstGeom>
        </p:spPr>
        <p:txBody>
          <a:bodyPr wrap="square" lIns="121898" tIns="60948" rIns="121898" bIns="60948">
            <a:spAutoFit/>
          </a:bodyPr>
          <a:lstStyle/>
          <a:p>
            <a:pPr lvl="0" algn="just">
              <a:lnSpc>
                <a:spcPct val="150000"/>
              </a:lnSpc>
              <a:tabLst>
                <a:tab pos="1890395" algn="l"/>
              </a:tabLst>
            </a:pPr>
            <a:r>
              <a:rPr lang="en-US" altLang="zh-CN" sz="2800" b="1" kern="100" dirty="0" smtClean="0">
                <a:solidFill>
                  <a:srgbClr val="0000FF"/>
                </a:solidFill>
                <a:latin typeface="Times New Roman" panose="02020603050405020304"/>
                <a:ea typeface="微软雅黑" panose="020B0503020204020204" pitchFamily="34" charset="-122"/>
                <a:cs typeface="Courier New" panose="02070309020205020404"/>
              </a:rPr>
              <a:t>2.</a:t>
            </a:r>
            <a:r>
              <a:rPr lang="zh-CN" altLang="zh-CN" sz="2800" b="1" kern="100" dirty="0" smtClean="0">
                <a:solidFill>
                  <a:srgbClr val="0000FF"/>
                </a:solidFill>
                <a:latin typeface="Times New Roman" panose="02020603050405020304"/>
                <a:ea typeface="微软雅黑" panose="020B0503020204020204" pitchFamily="34" charset="-122"/>
                <a:cs typeface="Courier New" panose="02070309020205020404"/>
              </a:rPr>
              <a:t>课</a:t>
            </a:r>
            <a:r>
              <a:rPr lang="zh-CN" altLang="en-US" sz="2800" b="1" kern="100" dirty="0">
                <a:solidFill>
                  <a:srgbClr val="0000FF"/>
                </a:solidFill>
                <a:latin typeface="Times New Roman" panose="02020603050405020304"/>
                <a:ea typeface="微软雅黑" panose="020B0503020204020204" pitchFamily="34" charset="-122"/>
                <a:cs typeface="Courier New" panose="02070309020205020404"/>
              </a:rPr>
              <a:t>外</a:t>
            </a:r>
            <a:r>
              <a:rPr lang="zh-CN" altLang="zh-CN" sz="2800" b="1" kern="100" dirty="0" smtClean="0">
                <a:solidFill>
                  <a:srgbClr val="0000FF"/>
                </a:solidFill>
                <a:latin typeface="Times New Roman" panose="02020603050405020304"/>
                <a:ea typeface="微软雅黑" panose="020B0503020204020204" pitchFamily="34" charset="-122"/>
                <a:cs typeface="Courier New" panose="02070309020205020404"/>
              </a:rPr>
              <a:t>素材</a:t>
            </a:r>
            <a:endParaRPr lang="en-US" altLang="zh-CN" sz="2800" b="1" kern="100" dirty="0">
              <a:solidFill>
                <a:srgbClr val="0000FF"/>
              </a:solidFill>
              <a:latin typeface="Times New Roman" panose="02020603050405020304"/>
              <a:ea typeface="微软雅黑" panose="020B0503020204020204" pitchFamily="34"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28840" y="438576"/>
            <a:ext cx="11478502" cy="4647402"/>
          </a:xfrm>
          <a:prstGeom prst="rect">
            <a:avLst/>
          </a:prstGeom>
        </p:spPr>
        <p:txBody>
          <a:bodyPr wrap="square" lIns="121898" tIns="60948" rIns="121898" bIns="60948">
            <a:spAutoFit/>
          </a:bodyPr>
          <a:lstStyle/>
          <a:p>
            <a:pPr lvl="0" indent="720090" algn="just">
              <a:lnSpc>
                <a:spcPct val="150000"/>
              </a:lnSpc>
            </a:pPr>
            <a:r>
              <a:rPr lang="en-US" altLang="zh-CN" sz="2800" kern="100" dirty="0">
                <a:solidFill>
                  <a:prstClr val="black"/>
                </a:solidFill>
                <a:latin typeface="Times New Roman" panose="02020603050405020304"/>
                <a:ea typeface="华文细黑"/>
                <a:cs typeface="Courier New" panose="02070309020205020404"/>
              </a:rPr>
              <a:t>2009</a:t>
            </a:r>
            <a:r>
              <a:rPr lang="zh-CN" altLang="zh-CN" sz="2800" kern="100" dirty="0">
                <a:solidFill>
                  <a:prstClr val="black"/>
                </a:solidFill>
                <a:latin typeface="Times New Roman" panose="02020603050405020304"/>
                <a:ea typeface="华文细黑"/>
                <a:cs typeface="Times New Roman" panose="02020603050405020304"/>
              </a:rPr>
              <a:t>年，孟佩杰考上了山西师范大学临汾学院。权衡之下，她决定带着养母去上大学，在学校附近租了间房子</a:t>
            </a:r>
            <a:r>
              <a:rPr lang="zh-CN" altLang="zh-CN" sz="2800" kern="100" dirty="0" smtClean="0">
                <a:solidFill>
                  <a:prstClr val="black"/>
                </a:solidFill>
                <a:latin typeface="Times New Roman" panose="02020603050405020304"/>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大</a:t>
            </a:r>
            <a:r>
              <a:rPr lang="zh-CN" altLang="zh-CN" sz="2800" kern="100" dirty="0">
                <a:latin typeface="Times New Roman" panose="02020603050405020304"/>
                <a:ea typeface="华文细黑"/>
                <a:cs typeface="Times New Roman" panose="02020603050405020304"/>
              </a:rPr>
              <a:t>一那年暑假，孟佩杰顶着炎炎烈日上街发广告传单，拿到工资后的第一件事就是买养母最爱吃的红烧肉。</a:t>
            </a:r>
            <a:endParaRPr lang="zh-CN" altLang="zh-CN" sz="1050" kern="100" dirty="0">
              <a:latin typeface="宋体" panose="02010600030101010101" pitchFamily="2" charset="-122"/>
              <a:cs typeface="Courier New" panose="02070309020205020404"/>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我只不过是做了每个女儿都会做的事。</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不少好心人提出过要提供帮助，都被孟佩杰婉拒了，她坚持自己照顾养母。</a:t>
            </a:r>
            <a:endParaRPr lang="zh-CN" altLang="zh-CN" sz="1050" kern="100" dirty="0">
              <a:latin typeface="宋体" panose="02010600030101010101" pitchFamily="2" charset="-122"/>
              <a:cs typeface="Courier New" panose="02070309020205020404"/>
            </a:endParaRPr>
          </a:p>
          <a:p>
            <a:pPr indent="720090" algn="just">
              <a:lnSpc>
                <a:spcPct val="150000"/>
              </a:lnSpc>
              <a:spcAft>
                <a:spcPts val="0"/>
              </a:spcAft>
            </a:pPr>
            <a:r>
              <a:rPr lang="en-US" altLang="zh-CN" sz="2800" kern="100" dirty="0">
                <a:latin typeface="Times New Roman" panose="02020603050405020304"/>
                <a:ea typeface="华文细黑"/>
                <a:cs typeface="Courier New" panose="02070309020205020404"/>
              </a:rPr>
              <a:t>2011</a:t>
            </a:r>
            <a:r>
              <a:rPr lang="zh-CN" altLang="zh-CN" sz="2800" kern="100" dirty="0">
                <a:latin typeface="Times New Roman" panose="02020603050405020304"/>
                <a:ea typeface="华文细黑"/>
                <a:cs typeface="Times New Roman" panose="02020603050405020304"/>
              </a:rPr>
              <a:t>年，孟佩杰成为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感动中国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十大人物之一</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39000" y="721384"/>
            <a:ext cx="11478502" cy="5293733"/>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en-US" sz="2800" b="1" kern="100" dirty="0" smtClean="0">
                <a:solidFill>
                  <a:srgbClr val="C00000"/>
                </a:solidFill>
                <a:latin typeface="华文细黑" pitchFamily="2" charset="-122"/>
                <a:ea typeface="华文细黑" pitchFamily="2" charset="-122"/>
                <a:cs typeface="Times New Roman" panose="02020603050405020304"/>
              </a:rPr>
              <a:t>选材感言</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a:latin typeface="Times New Roman" panose="02020603050405020304"/>
                <a:ea typeface="华文细黑"/>
                <a:cs typeface="Times New Roman" panose="02020603050405020304"/>
              </a:rPr>
              <a:t>童稚的年岁，她一力撑起几经风雨的家。她的存在，是养母生存的勇气，更是激起了千万人心中的涟漪。在贫困中，她任劳任怨，乐观开朗，用青春的朝气驱散种种不幸；在艰难里，她无怨无悔，坚守清贫，让传统的孝道充满着每个细节。大爱才可以无疆，无私才铸就崇高。虽然艰辛填满四千多个日子，可她的笑容依然灿烂如花。这一份爱，值得每一个学生思考：面对人生的选择，我们应该选择什么？当生活需要我们付出时，</a:t>
            </a:r>
            <a:r>
              <a:rPr lang="zh-CN" altLang="zh-CN" sz="2800" kern="100" dirty="0">
                <a:latin typeface="宋体" panose="02010600030101010101" pitchFamily="2" charset="-122"/>
                <a:ea typeface="Times New Roman" panose="02020603050405020304"/>
                <a:cs typeface="Courier New" panose="02070309020205020404"/>
              </a:rPr>
              <a:t> </a:t>
            </a:r>
            <a:r>
              <a:rPr lang="zh-CN" altLang="zh-CN" sz="2800" kern="100" dirty="0">
                <a:latin typeface="Times New Roman" panose="02020603050405020304"/>
                <a:ea typeface="华文细黑"/>
                <a:cs typeface="Times New Roman" panose="02020603050405020304"/>
              </a:rPr>
              <a:t>我们能否做到义无反顾？</a:t>
            </a:r>
            <a:endParaRPr lang="zh-CN" altLang="zh-CN" sz="1050" kern="100" dirty="0">
              <a:latin typeface="宋体" panose="02010600030101010101" pitchFamily="2" charset="-122"/>
              <a:cs typeface="Courier New" panose="02070309020205020404"/>
            </a:endParaRPr>
          </a:p>
          <a:p>
            <a:pPr algn="just">
              <a:lnSpc>
                <a:spcPct val="150000"/>
              </a:lnSpc>
              <a:spcAft>
                <a:spcPts val="0"/>
              </a:spcAft>
              <a:tabLst>
                <a:tab pos="2250440" algn="l"/>
              </a:tabLst>
            </a:pP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b="1" kern="100" dirty="0" smtClean="0">
                <a:solidFill>
                  <a:srgbClr val="C00000"/>
                </a:solidFill>
                <a:latin typeface="华文细黑" pitchFamily="2" charset="-122"/>
                <a:ea typeface="华文细黑" pitchFamily="2" charset="-122"/>
                <a:cs typeface="Times New Roman" panose="02020603050405020304"/>
              </a:rPr>
              <a:t>请你思考</a:t>
            </a:r>
            <a:r>
              <a:rPr lang="en-US" altLang="zh-CN" sz="2800" b="1" kern="100" dirty="0" smtClean="0">
                <a:solidFill>
                  <a:srgbClr val="C00000"/>
                </a:solidFill>
                <a:latin typeface="华文细黑" pitchFamily="2" charset="-122"/>
                <a:ea typeface="华文细黑" pitchFamily="2" charset="-122"/>
                <a:cs typeface="Times New Roman" panose="02020603050405020304"/>
              </a:rPr>
              <a:t>】</a:t>
            </a:r>
            <a:r>
              <a:rPr lang="zh-CN" altLang="zh-CN" sz="2800" kern="100" dirty="0">
                <a:latin typeface="Times New Roman" panose="02020603050405020304"/>
                <a:ea typeface="华文细黑"/>
                <a:cs typeface="Times New Roman" panose="02020603050405020304"/>
              </a:rPr>
              <a:t>你认为该素材能运用到哪类话题文章中？</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549474"/>
            <a:ext cx="11449272" cy="686830"/>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一、音正形准</a:t>
            </a:r>
            <a:endPar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 name="矩形 3"/>
          <p:cNvSpPr/>
          <p:nvPr/>
        </p:nvSpPr>
        <p:spPr>
          <a:xfrm>
            <a:off x="-14252" y="-16473"/>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语言</a:t>
            </a:r>
            <a:r>
              <a:rPr lang="zh-CN" altLang="en-US" b="1" dirty="0">
                <a:solidFill>
                  <a:srgbClr val="FFFF00"/>
                </a:solidFill>
                <a:latin typeface="微软雅黑" panose="020B0503020204020204" pitchFamily="34" charset="-122"/>
                <a:ea typeface="微软雅黑" panose="020B0503020204020204" pitchFamily="34" charset="-122"/>
              </a:rPr>
              <a:t>知识积累</a:t>
            </a:r>
            <a:endParaRPr lang="zh-CN" altLang="en-US" sz="1800" b="1"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262558" y="1288604"/>
            <a:ext cx="4824536"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1.</a:t>
            </a:r>
            <a:r>
              <a:rPr lang="zh-CN" altLang="en-US" sz="2800" b="1" kern="100" dirty="0">
                <a:latin typeface="Times New Roman" panose="02020603050405020304"/>
                <a:ea typeface="华文细黑"/>
                <a:cs typeface="Courier New" panose="02070309020205020404"/>
              </a:rPr>
              <a:t>给下列加</a:t>
            </a:r>
            <a:r>
              <a:rPr lang="zh-CN" altLang="en-US" sz="2800" b="1" kern="100" dirty="0" smtClean="0">
                <a:latin typeface="Times New Roman" panose="02020603050405020304"/>
                <a:ea typeface="华文细黑"/>
                <a:cs typeface="Courier New" panose="02070309020205020404"/>
              </a:rPr>
              <a:t>颜色的字注音</a:t>
            </a:r>
            <a:endParaRPr lang="en-US" altLang="zh-CN" sz="2800" b="1"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单音字</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凌</a:t>
            </a:r>
            <a:r>
              <a:rPr lang="zh-CN" altLang="zh-CN" sz="2800" kern="100" dirty="0">
                <a:solidFill>
                  <a:srgbClr val="0000FF"/>
                </a:solidFill>
                <a:latin typeface="Times New Roman" panose="02020603050405020304"/>
                <a:ea typeface="华文细黑"/>
                <a:cs typeface="Times New Roman" panose="02020603050405020304"/>
              </a:rPr>
              <a:t>侮</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②</a:t>
            </a:r>
            <a:r>
              <a:rPr lang="zh-CN" altLang="zh-CN" sz="2800" kern="100" dirty="0">
                <a:solidFill>
                  <a:srgbClr val="0000FF"/>
                </a:solidFill>
                <a:latin typeface="Times New Roman" panose="02020603050405020304"/>
                <a:ea typeface="华文细黑"/>
                <a:cs typeface="Times New Roman" panose="02020603050405020304"/>
              </a:rPr>
              <a:t>叱</a:t>
            </a:r>
            <a:r>
              <a:rPr lang="zh-CN" altLang="zh-CN" sz="2800" kern="100" dirty="0">
                <a:latin typeface="Times New Roman" panose="02020603050405020304"/>
                <a:ea typeface="华文细黑"/>
                <a:cs typeface="Times New Roman" panose="02020603050405020304"/>
              </a:rPr>
              <a:t>骂</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③</a:t>
            </a:r>
            <a:r>
              <a:rPr lang="zh-CN" altLang="zh-CN" sz="2800" kern="100" dirty="0" smtClean="0">
                <a:solidFill>
                  <a:srgbClr val="0000FF"/>
                </a:solidFill>
                <a:latin typeface="Times New Roman" panose="02020603050405020304"/>
                <a:ea typeface="华文细黑"/>
                <a:cs typeface="Times New Roman" panose="02020603050405020304"/>
              </a:rPr>
              <a:t>典</a:t>
            </a:r>
            <a:r>
              <a:rPr lang="zh-CN" altLang="zh-CN" sz="2800" kern="100" dirty="0" smtClean="0">
                <a:latin typeface="Times New Roman" panose="02020603050405020304"/>
                <a:ea typeface="华文细黑"/>
                <a:cs typeface="Times New Roman" panose="02020603050405020304"/>
              </a:rPr>
              <a:t>押</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团</a:t>
            </a:r>
            <a:r>
              <a:rPr lang="zh-CN" altLang="zh-CN" sz="2800" kern="100" dirty="0">
                <a:solidFill>
                  <a:srgbClr val="0000FF"/>
                </a:solidFill>
                <a:latin typeface="Times New Roman" panose="02020603050405020304"/>
                <a:ea typeface="华文细黑"/>
                <a:cs typeface="Times New Roman" panose="02020603050405020304"/>
              </a:rPr>
              <a:t>箕</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9" name="矩形 18"/>
          <p:cNvSpPr/>
          <p:nvPr/>
        </p:nvSpPr>
        <p:spPr>
          <a:xfrm>
            <a:off x="5951190" y="2665600"/>
            <a:ext cx="4824536"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⑤</a:t>
            </a:r>
            <a:r>
              <a:rPr lang="zh-CN" altLang="zh-CN" sz="2800" kern="100" dirty="0">
                <a:solidFill>
                  <a:srgbClr val="0000FF"/>
                </a:solidFill>
                <a:latin typeface="Times New Roman" panose="02020603050405020304"/>
                <a:ea typeface="华文细黑"/>
                <a:cs typeface="Times New Roman" panose="02020603050405020304"/>
              </a:rPr>
              <a:t>荆棘</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Courier New" panose="020703090202050204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火</a:t>
            </a:r>
            <a:r>
              <a:rPr lang="zh-CN" altLang="zh-CN" sz="2800" kern="100" dirty="0">
                <a:solidFill>
                  <a:srgbClr val="0000FF"/>
                </a:solidFill>
                <a:latin typeface="Times New Roman" panose="02020603050405020304"/>
                <a:ea typeface="华文细黑"/>
                <a:cs typeface="Times New Roman" panose="02020603050405020304"/>
              </a:rPr>
              <a:t>钵</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冰</a:t>
            </a:r>
            <a:r>
              <a:rPr lang="zh-CN" altLang="zh-CN" sz="2800" kern="100" dirty="0">
                <a:solidFill>
                  <a:srgbClr val="0000FF"/>
                </a:solidFill>
                <a:latin typeface="Times New Roman" panose="02020603050405020304"/>
                <a:ea typeface="华文细黑"/>
                <a:cs typeface="Times New Roman" panose="02020603050405020304"/>
              </a:rPr>
              <a:t>屑</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  	</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宋体" panose="02010600030101010101" pitchFamily="2" charset="-122"/>
                <a:ea typeface="华文细黑"/>
                <a:cs typeface="Times New Roman" panose="02020603050405020304"/>
              </a:rPr>
              <a:t>⑧</a:t>
            </a:r>
            <a:r>
              <a:rPr lang="zh-CN" altLang="zh-CN" sz="2800" kern="100" dirty="0">
                <a:solidFill>
                  <a:srgbClr val="0000FF"/>
                </a:solidFill>
                <a:latin typeface="Times New Roman" panose="02020603050405020304"/>
                <a:ea typeface="华文细黑"/>
                <a:cs typeface="Times New Roman" panose="02020603050405020304"/>
              </a:rPr>
              <a:t>忸怩</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a:latin typeface="Times New Roman" panose="02020603050405020304"/>
                <a:ea typeface="华文细黑"/>
                <a:cs typeface="Courier New" panose="02070309020205020404"/>
              </a:rPr>
              <a:t>)</a:t>
            </a:r>
            <a:endParaRPr lang="zh-CN" altLang="zh-CN" sz="1050" kern="100" dirty="0">
              <a:effectLst/>
              <a:latin typeface="宋体" panose="02010600030101010101" pitchFamily="2" charset="-122"/>
              <a:cs typeface="Courier New" panose="02070309020205020404"/>
            </a:endParaRPr>
          </a:p>
        </p:txBody>
      </p:sp>
      <p:sp>
        <p:nvSpPr>
          <p:cNvPr id="11" name="矩形 10"/>
          <p:cNvSpPr/>
          <p:nvPr/>
        </p:nvSpPr>
        <p:spPr>
          <a:xfrm>
            <a:off x="1517830" y="2675462"/>
            <a:ext cx="623889"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wǔ</a:t>
            </a:r>
            <a:endParaRPr lang="zh-CN" altLang="en-US" dirty="0"/>
          </a:p>
        </p:txBody>
      </p:sp>
      <p:sp>
        <p:nvSpPr>
          <p:cNvPr id="12" name="矩形 11"/>
          <p:cNvSpPr/>
          <p:nvPr/>
        </p:nvSpPr>
        <p:spPr>
          <a:xfrm>
            <a:off x="1584488" y="3313672"/>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chì</a:t>
            </a:r>
            <a:endParaRPr lang="zh-CN" altLang="en-US" dirty="0"/>
          </a:p>
        </p:txBody>
      </p:sp>
      <p:sp>
        <p:nvSpPr>
          <p:cNvPr id="13" name="矩形 12"/>
          <p:cNvSpPr/>
          <p:nvPr/>
        </p:nvSpPr>
        <p:spPr>
          <a:xfrm>
            <a:off x="1517830" y="3961744"/>
            <a:ext cx="822661" cy="523220"/>
          </a:xfrm>
          <a:prstGeom prst="rect">
            <a:avLst/>
          </a:prstGeom>
        </p:spPr>
        <p:txBody>
          <a:bodyPr wrap="none">
            <a:spAutoFit/>
          </a:bodyPr>
          <a:lstStyle/>
          <a:p>
            <a:r>
              <a:rPr lang="en-US" altLang="zh-CN" sz="2800" kern="100" dirty="0" err="1" smtClean="0">
                <a:solidFill>
                  <a:srgbClr val="C00000"/>
                </a:solidFill>
                <a:latin typeface="Times New Roman" panose="02020603050405020304"/>
                <a:ea typeface="华文细黑"/>
                <a:cs typeface="Courier New" panose="02070309020205020404"/>
              </a:rPr>
              <a:t>di</a:t>
            </a:r>
            <a:r>
              <a:rPr lang="en-US" altLang="zh-CN" sz="2800" kern="100" dirty="0" err="1" smtClean="0">
                <a:solidFill>
                  <a:srgbClr val="C00000"/>
                </a:solidFill>
                <a:latin typeface="宋体" panose="02010600030101010101" pitchFamily="2" charset="-122"/>
                <a:ea typeface="宋体" panose="02010600030101010101" pitchFamily="2" charset="-122"/>
                <a:cs typeface="Courier New" panose="02070309020205020404"/>
              </a:rPr>
              <a:t>ǎ</a:t>
            </a:r>
            <a:r>
              <a:rPr lang="en-US" altLang="zh-CN" sz="2800" kern="100" dirty="0" err="1" smtClean="0">
                <a:solidFill>
                  <a:srgbClr val="C00000"/>
                </a:solidFill>
                <a:latin typeface="Times New Roman" panose="02020603050405020304"/>
                <a:ea typeface="华文细黑"/>
                <a:cs typeface="Courier New" panose="02070309020205020404"/>
              </a:rPr>
              <a:t>n</a:t>
            </a:r>
            <a:endParaRPr lang="zh-CN" altLang="en-US" dirty="0"/>
          </a:p>
        </p:txBody>
      </p:sp>
      <p:sp>
        <p:nvSpPr>
          <p:cNvPr id="15" name="矩形 14"/>
          <p:cNvSpPr/>
          <p:nvPr/>
        </p:nvSpPr>
        <p:spPr>
          <a:xfrm>
            <a:off x="1679320" y="4650841"/>
            <a:ext cx="383438"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jī</a:t>
            </a:r>
            <a:endParaRPr lang="zh-CN" altLang="en-US" dirty="0"/>
          </a:p>
        </p:txBody>
      </p:sp>
      <p:sp>
        <p:nvSpPr>
          <p:cNvPr id="16" name="矩形 15"/>
          <p:cNvSpPr/>
          <p:nvPr/>
        </p:nvSpPr>
        <p:spPr>
          <a:xfrm>
            <a:off x="7247334" y="2828709"/>
            <a:ext cx="1031051"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jīnɡ</a:t>
            </a:r>
            <a:r>
              <a:rPr lang="en-US" altLang="zh-CN" sz="2800" kern="100" dirty="0">
                <a:solidFill>
                  <a:srgbClr val="C00000"/>
                </a:solidFill>
                <a:latin typeface="Times New Roman" panose="02020603050405020304"/>
                <a:ea typeface="华文细黑"/>
                <a:cs typeface="Courier New" panose="02070309020205020404"/>
              </a:rPr>
              <a:t> </a:t>
            </a:r>
            <a:r>
              <a:rPr lang="en-US" altLang="zh-CN" sz="2800" kern="100" dirty="0" err="1">
                <a:solidFill>
                  <a:srgbClr val="C00000"/>
                </a:solidFill>
                <a:latin typeface="Times New Roman" panose="02020603050405020304"/>
                <a:ea typeface="华文细黑"/>
                <a:cs typeface="Courier New" panose="02070309020205020404"/>
              </a:rPr>
              <a:t>jí</a:t>
            </a:r>
            <a:endParaRPr lang="zh-CN" altLang="en-US" dirty="0"/>
          </a:p>
        </p:txBody>
      </p:sp>
      <p:sp>
        <p:nvSpPr>
          <p:cNvPr id="17" name="矩形 16"/>
          <p:cNvSpPr/>
          <p:nvPr/>
        </p:nvSpPr>
        <p:spPr>
          <a:xfrm>
            <a:off x="7300297" y="3482638"/>
            <a:ext cx="598113"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bō</a:t>
            </a:r>
            <a:endParaRPr lang="zh-CN" altLang="en-US" dirty="0"/>
          </a:p>
        </p:txBody>
      </p:sp>
      <p:sp>
        <p:nvSpPr>
          <p:cNvPr id="18" name="矩形 17"/>
          <p:cNvSpPr/>
          <p:nvPr/>
        </p:nvSpPr>
        <p:spPr>
          <a:xfrm>
            <a:off x="7357442" y="4102249"/>
            <a:ext cx="622286" cy="523220"/>
          </a:xfrm>
          <a:prstGeom prst="rect">
            <a:avLst/>
          </a:prstGeom>
        </p:spPr>
        <p:txBody>
          <a:bodyPr wrap="none">
            <a:spAutoFit/>
          </a:bodyPr>
          <a:lstStyle/>
          <a:p>
            <a:r>
              <a:rPr lang="en-US" altLang="zh-CN" sz="2800" kern="100" dirty="0" err="1">
                <a:solidFill>
                  <a:srgbClr val="C00000"/>
                </a:solidFill>
                <a:latin typeface="Times New Roman" panose="02020603050405020304"/>
                <a:ea typeface="华文细黑"/>
                <a:cs typeface="Courier New" panose="02070309020205020404"/>
              </a:rPr>
              <a:t>xiè</a:t>
            </a:r>
            <a:endParaRPr lang="zh-CN" altLang="en-US" dirty="0"/>
          </a:p>
        </p:txBody>
      </p:sp>
      <p:sp>
        <p:nvSpPr>
          <p:cNvPr id="20" name="矩形 19"/>
          <p:cNvSpPr/>
          <p:nvPr/>
        </p:nvSpPr>
        <p:spPr>
          <a:xfrm>
            <a:off x="7199709" y="4597531"/>
            <a:ext cx="1011815" cy="656846"/>
          </a:xfrm>
          <a:prstGeom prst="rect">
            <a:avLst/>
          </a:prstGeom>
        </p:spPr>
        <p:txBody>
          <a:bodyPr wrap="none">
            <a:spAutoFit/>
          </a:bodyPr>
          <a:lstStyle/>
          <a:p>
            <a:pPr lvl="0" algn="just">
              <a:lnSpc>
                <a:spcPct val="150000"/>
              </a:lnSpc>
            </a:pPr>
            <a:r>
              <a:rPr lang="en-US" altLang="zh-CN" sz="2800" kern="100" dirty="0" err="1">
                <a:solidFill>
                  <a:srgbClr val="C00000"/>
                </a:solidFill>
                <a:latin typeface="Times New Roman" panose="02020603050405020304"/>
                <a:ea typeface="华文细黑"/>
                <a:cs typeface="Courier New" panose="02070309020205020404"/>
              </a:rPr>
              <a:t>niǔ</a:t>
            </a:r>
            <a:r>
              <a:rPr lang="en-US" altLang="zh-CN" sz="2800" kern="100" dirty="0">
                <a:solidFill>
                  <a:srgbClr val="C00000"/>
                </a:solidFill>
                <a:latin typeface="Times New Roman" panose="02020603050405020304"/>
                <a:ea typeface="华文细黑"/>
                <a:cs typeface="Courier New" panose="02070309020205020404"/>
              </a:rPr>
              <a:t> </a:t>
            </a:r>
            <a:r>
              <a:rPr lang="en-US" altLang="zh-CN" sz="2800" kern="100" dirty="0" err="1">
                <a:solidFill>
                  <a:srgbClr val="C00000"/>
                </a:solidFill>
                <a:latin typeface="Times New Roman" panose="02020603050405020304"/>
                <a:ea typeface="华文细黑"/>
                <a:cs typeface="Courier New" panose="02070309020205020404"/>
              </a:rPr>
              <a:t>ní</a:t>
            </a:r>
            <a:endParaRPr lang="zh-CN" altLang="zh-CN" sz="1050" kern="100" dirty="0">
              <a:solidFill>
                <a:srgbClr val="C00000"/>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blinds(horizontal)">
                                      <p:cBhvr>
                                        <p:cTn id="10" dur="500"/>
                                        <p:tgtEl>
                                          <p:spTgt spid="12"/>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linds(horizontal)">
                                      <p:cBhvr>
                                        <p:cTn id="13" dur="500"/>
                                        <p:tgtEl>
                                          <p:spTgt spid="13"/>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blinds(horizontal)">
                                      <p:cBhvr>
                                        <p:cTn id="16" dur="500"/>
                                        <p:tgtEl>
                                          <p:spTgt spid="15"/>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linds(horizontal)">
                                      <p:cBhvr>
                                        <p:cTn id="21" dur="500"/>
                                        <p:tgtEl>
                                          <p:spTgt spid="16"/>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linds(horizontal)">
                                      <p:cBhvr>
                                        <p:cTn id="24" dur="500"/>
                                        <p:tgtEl>
                                          <p:spTgt spid="1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blinds(horizontal)">
                                      <p:cBhvr>
                                        <p:cTn id="27" dur="500"/>
                                        <p:tgtEl>
                                          <p:spTgt spid="18"/>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blinds(horizontal)">
                                      <p:cBhvr>
                                        <p:cTn id="30" dur="500"/>
                                        <p:tgtEl>
                                          <p:spTgt spid="2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11"/>
                                        </p:tgtEl>
                                      </p:cBhvr>
                                    </p:animEffect>
                                    <p:set>
                                      <p:cBhvr>
                                        <p:cTn id="35" dur="1" fill="hold">
                                          <p:stCondLst>
                                            <p:cond delay="499"/>
                                          </p:stCondLst>
                                        </p:cTn>
                                        <p:tgtEl>
                                          <p:spTgt spid="11"/>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2"/>
                                        </p:tgtEl>
                                      </p:cBhvr>
                                    </p:animEffect>
                                    <p:set>
                                      <p:cBhvr>
                                        <p:cTn id="38" dur="1" fill="hold">
                                          <p:stCondLst>
                                            <p:cond delay="499"/>
                                          </p:stCondLst>
                                        </p:cTn>
                                        <p:tgtEl>
                                          <p:spTgt spid="12"/>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3"/>
                                        </p:tgtEl>
                                      </p:cBhvr>
                                    </p:animEffect>
                                    <p:set>
                                      <p:cBhvr>
                                        <p:cTn id="41" dur="1" fill="hold">
                                          <p:stCondLst>
                                            <p:cond delay="499"/>
                                          </p:stCondLst>
                                        </p:cTn>
                                        <p:tgtEl>
                                          <p:spTgt spid="13"/>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5"/>
                                        </p:tgtEl>
                                      </p:cBhvr>
                                    </p:animEffect>
                                    <p:set>
                                      <p:cBhvr>
                                        <p:cTn id="44" dur="1" fill="hold">
                                          <p:stCondLst>
                                            <p:cond delay="499"/>
                                          </p:stCondLst>
                                        </p:cTn>
                                        <p:tgtEl>
                                          <p:spTgt spid="15"/>
                                        </p:tgtEl>
                                        <p:attrNameLst>
                                          <p:attrName>style.visibility</p:attrName>
                                        </p:attrNameLst>
                                      </p:cBhvr>
                                      <p:to>
                                        <p:strVal val="hidden"/>
                                      </p:to>
                                    </p:set>
                                  </p:childTnLst>
                                </p:cTn>
                              </p:par>
                              <p:par>
                                <p:cTn id="45" presetID="10" presetClass="exit" presetSubtype="0" fill="hold" grpId="1" nodeType="withEffect">
                                  <p:stCondLst>
                                    <p:cond delay="0"/>
                                  </p:stCondLst>
                                  <p:childTnLst>
                                    <p:animEffect transition="out" filter="fad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par>
                                <p:cTn id="48" presetID="10" presetClass="exit" presetSubtype="0" fill="hold" grpId="1" nodeType="withEffect">
                                  <p:stCondLst>
                                    <p:cond delay="0"/>
                                  </p:stCondLst>
                                  <p:childTnLst>
                                    <p:animEffect transition="out" filter="fade">
                                      <p:cBhvr>
                                        <p:cTn id="49" dur="500"/>
                                        <p:tgtEl>
                                          <p:spTgt spid="17"/>
                                        </p:tgtEl>
                                      </p:cBhvr>
                                    </p:animEffect>
                                    <p:set>
                                      <p:cBhvr>
                                        <p:cTn id="50" dur="1" fill="hold">
                                          <p:stCondLst>
                                            <p:cond delay="499"/>
                                          </p:stCondLst>
                                        </p:cTn>
                                        <p:tgtEl>
                                          <p:spTgt spid="17"/>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18"/>
                                        </p:tgtEl>
                                      </p:cBhvr>
                                    </p:animEffect>
                                    <p:set>
                                      <p:cBhvr>
                                        <p:cTn id="53" dur="1" fill="hold">
                                          <p:stCondLst>
                                            <p:cond delay="499"/>
                                          </p:stCondLst>
                                        </p:cTn>
                                        <p:tgtEl>
                                          <p:spTgt spid="1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20"/>
                                        </p:tgtEl>
                                      </p:cBhvr>
                                    </p:animEffect>
                                    <p:set>
                                      <p:cBhvr>
                                        <p:cTn id="56" dur="1" fill="hold">
                                          <p:stCondLst>
                                            <p:cond delay="499"/>
                                          </p:stCondLst>
                                        </p:cTn>
                                        <p:tgtEl>
                                          <p:spTgt spid="20"/>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1" grpId="0"/>
      <p:bldP spid="11" grpId="1"/>
      <p:bldP spid="12" grpId="0"/>
      <p:bldP spid="12" grpId="1"/>
      <p:bldP spid="13" grpId="0"/>
      <p:bldP spid="13" grpId="1"/>
      <p:bldP spid="15" grpId="0"/>
      <p:bldP spid="15" grpId="1"/>
      <p:bldP spid="16" grpId="0"/>
      <p:bldP spid="16" grpId="1"/>
      <p:bldP spid="17" grpId="0"/>
      <p:bldP spid="17" grpId="1"/>
      <p:bldP spid="18" grpId="0"/>
      <p:bldP spid="18" grpId="1"/>
      <p:bldP spid="20" grpId="0"/>
      <p:bldP spid="20"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7558" y="-26590"/>
            <a:ext cx="12143880" cy="432000"/>
          </a:xfrm>
          <a:prstGeom prst="rect">
            <a:avLst/>
          </a:prstGeom>
          <a:solidFill>
            <a:srgbClr val="36B2E6"/>
          </a:solidFill>
          <a:ln>
            <a:solidFill>
              <a:schemeClr val="bg1"/>
            </a:solidFill>
          </a:ln>
          <a:effectLst>
            <a:outerShdw blurRad="63500" sx="102000" sy="102000" algn="ctr" rotWithShape="0">
              <a:prstClr val="black">
                <a:alpha val="40000"/>
              </a:prstClr>
            </a:outerShdw>
          </a:effectLst>
        </p:spPr>
        <p:style>
          <a:lnRef idx="1">
            <a:schemeClr val="accent3"/>
          </a:lnRef>
          <a:fillRef idx="3">
            <a:schemeClr val="accent3"/>
          </a:fillRef>
          <a:effectRef idx="2">
            <a:schemeClr val="accent3"/>
          </a:effectRef>
          <a:fontRef idx="minor">
            <a:schemeClr val="lt1"/>
          </a:fontRef>
        </p:style>
        <p:txBody>
          <a:bodyPr rtlCol="0" anchor="ctr"/>
          <a:lstStyle/>
          <a:p>
            <a:pPr algn="ctr"/>
            <a:endParaRPr lang="zh-CN" altLang="en-US" sz="18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5" name="矩形 4"/>
          <p:cNvSpPr/>
          <p:nvPr/>
        </p:nvSpPr>
        <p:spPr>
          <a:xfrm>
            <a:off x="-14252" y="-26590"/>
            <a:ext cx="12175690" cy="461665"/>
          </a:xfrm>
          <a:prstGeom prst="rect">
            <a:avLst/>
          </a:prstGeom>
        </p:spPr>
        <p:txBody>
          <a:bodyPr wrap="square">
            <a:spAutoFit/>
          </a:bodyPr>
          <a:lstStyle/>
          <a:p>
            <a:pPr algn="ctr">
              <a:defRPr/>
            </a:pPr>
            <a:r>
              <a:rPr lang="zh-CN" altLang="en-US" b="1" dirty="0" smtClean="0">
                <a:solidFill>
                  <a:srgbClr val="FFFF00"/>
                </a:solidFill>
                <a:latin typeface="微软雅黑" panose="020B0503020204020204" pitchFamily="34" charset="-122"/>
                <a:ea typeface="微软雅黑" panose="020B0503020204020204" pitchFamily="34" charset="-122"/>
              </a:rPr>
              <a:t>美文深读</a:t>
            </a:r>
            <a:endParaRPr lang="zh-CN" altLang="en-US" b="1" dirty="0">
              <a:solidFill>
                <a:srgbClr val="FFFF00"/>
              </a:solidFill>
              <a:latin typeface="微软雅黑" panose="020B0503020204020204" pitchFamily="34" charset="-122"/>
              <a:ea typeface="微软雅黑" panose="020B0503020204020204" pitchFamily="34" charset="-122"/>
            </a:endParaRPr>
          </a:p>
        </p:txBody>
      </p:sp>
      <p:sp>
        <p:nvSpPr>
          <p:cNvPr id="7" name="矩形 6"/>
          <p:cNvSpPr/>
          <p:nvPr/>
        </p:nvSpPr>
        <p:spPr>
          <a:xfrm>
            <a:off x="334566" y="720519"/>
            <a:ext cx="5400600" cy="769417"/>
          </a:xfrm>
          <a:prstGeom prst="rect">
            <a:avLst/>
          </a:prstGeom>
        </p:spPr>
        <p:txBody>
          <a:bodyPr wrap="square" lIns="121898" tIns="60948" rIns="121898" bIns="60948">
            <a:spAutoFit/>
          </a:bodyPr>
          <a:lstStyle/>
          <a:p>
            <a:pPr algn="just">
              <a:lnSpc>
                <a:spcPct val="150000"/>
              </a:lnSpc>
              <a:spcAft>
                <a:spcPts val="0"/>
              </a:spcAft>
              <a:tabLst>
                <a:tab pos="2250440" algn="l"/>
              </a:tabLst>
            </a:pPr>
            <a:r>
              <a:rPr lang="zh-CN" altLang="en-US" sz="2800" b="1" kern="100" dirty="0">
                <a:solidFill>
                  <a:srgbClr val="C00000"/>
                </a:solidFill>
                <a:latin typeface="+mj-ea"/>
                <a:ea typeface="+mj-ea"/>
                <a:cs typeface="Times New Roman" panose="02020603050405020304"/>
              </a:rPr>
              <a:t>核心亮点：拟题、</a:t>
            </a:r>
            <a:r>
              <a:rPr lang="zh-CN" altLang="en-US" sz="2800" b="1" kern="100" dirty="0" smtClean="0">
                <a:solidFill>
                  <a:srgbClr val="C00000"/>
                </a:solidFill>
                <a:latin typeface="+mj-ea"/>
                <a:ea typeface="+mj-ea"/>
                <a:cs typeface="Times New Roman" panose="02020603050405020304"/>
              </a:rPr>
              <a:t>点题</a:t>
            </a:r>
            <a:r>
              <a:rPr lang="en-US" altLang="zh-CN" sz="2800" b="1" kern="100"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r>
              <a:rPr lang="zh-CN" altLang="en-US" sz="2800" b="1" kern="100" dirty="0">
                <a:solidFill>
                  <a:srgbClr val="C00000"/>
                </a:solidFill>
                <a:latin typeface="+mj-ea"/>
                <a:cs typeface="Times New Roman" panose="02020603050405020304"/>
              </a:rPr>
              <a:t>三</a:t>
            </a:r>
            <a:r>
              <a:rPr lang="en-US" altLang="zh-CN" sz="2800" b="1" kern="100" dirty="0" smtClean="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zh-CN" altLang="zh-CN" sz="2800" b="1" kern="100" dirty="0">
              <a:solidFill>
                <a:srgbClr val="C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8" name="矩形 7"/>
          <p:cNvSpPr/>
          <p:nvPr/>
        </p:nvSpPr>
        <p:spPr>
          <a:xfrm>
            <a:off x="334566" y="1470477"/>
            <a:ext cx="11161240" cy="1948739"/>
          </a:xfrm>
          <a:prstGeom prst="rect">
            <a:avLst/>
          </a:prstGeom>
        </p:spPr>
        <p:txBody>
          <a:bodyPr wrap="square">
            <a:spAutoFit/>
          </a:bodyPr>
          <a:lstStyle/>
          <a:p>
            <a:pPr indent="457200" algn="just">
              <a:lnSpc>
                <a:spcPct val="150000"/>
              </a:lnSpc>
              <a:spcAft>
                <a:spcPts val="0"/>
              </a:spcAft>
            </a:pPr>
            <a:r>
              <a:rPr lang="zh-CN" altLang="zh-CN" sz="2800" b="1" kern="100" dirty="0" smtClean="0">
                <a:latin typeface="Times New Roman" panose="02020603050405020304"/>
                <a:ea typeface="华文细黑"/>
                <a:cs typeface="Times New Roman" panose="02020603050405020304"/>
              </a:rPr>
              <a:t>作文命题：</a:t>
            </a:r>
            <a:r>
              <a:rPr lang="zh-CN" altLang="zh-CN" sz="2800" kern="100" dirty="0">
                <a:latin typeface="Times New Roman" panose="02020603050405020304"/>
                <a:ea typeface="华文细黑"/>
                <a:cs typeface="Times New Roman" panose="02020603050405020304"/>
              </a:rPr>
              <a:t>母亲是伟大的，母爱是伟大的，母亲在每个人内心深处，一定都留下了感动至深的印记，请以</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梦中的母亲</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为话题，写一篇不少于</a:t>
            </a:r>
            <a:r>
              <a:rPr lang="en-US" altLang="zh-CN" sz="2800" kern="100" dirty="0">
                <a:latin typeface="Times New Roman" panose="02020603050405020304"/>
                <a:ea typeface="华文细黑"/>
                <a:cs typeface="Courier New" panose="02070309020205020404"/>
              </a:rPr>
              <a:t>800</a:t>
            </a:r>
            <a:r>
              <a:rPr lang="zh-CN" altLang="zh-CN" sz="2800" kern="100" dirty="0">
                <a:latin typeface="Times New Roman" panose="02020603050405020304"/>
                <a:ea typeface="华文细黑"/>
                <a:cs typeface="Times New Roman" panose="02020603050405020304"/>
              </a:rPr>
              <a:t>字的文章，自拟题目，除外诗歌，文体不限。</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0" y="261442"/>
            <a:ext cx="12190413" cy="504056"/>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18542" y="1197546"/>
            <a:ext cx="8208912" cy="5293753"/>
          </a:xfrm>
          <a:prstGeom prst="rect">
            <a:avLst/>
          </a:prstGeom>
        </p:spPr>
        <p:txBody>
          <a:bodyPr wrap="square" lIns="121917" tIns="60958" rIns="121917" bIns="60958">
            <a:spAutoFit/>
          </a:bodyPr>
          <a:lstStyle/>
          <a:p>
            <a:pPr algn="ctr">
              <a:lnSpc>
                <a:spcPct val="150000"/>
              </a:lnSpc>
              <a:spcAft>
                <a:spcPts val="0"/>
              </a:spcAft>
            </a:pPr>
            <a:r>
              <a:rPr lang="zh-CN" altLang="zh-CN" sz="2800" b="1" kern="100" dirty="0">
                <a:solidFill>
                  <a:srgbClr val="C00000"/>
                </a:solidFill>
                <a:latin typeface="Times New Roman" panose="02020603050405020304"/>
                <a:ea typeface="华文细黑"/>
                <a:cs typeface="Times New Roman" panose="02020603050405020304"/>
              </a:rPr>
              <a:t>梦里依稀慈母影</a:t>
            </a:r>
            <a:r>
              <a:rPr lang="en-US" altLang="zh-CN" sz="2800" b="1" kern="100" dirty="0">
                <a:solidFill>
                  <a:srgbClr val="C00000"/>
                </a:solidFill>
                <a:latin typeface="Times New Roman" panose="02020603050405020304"/>
                <a:ea typeface="华文细黑"/>
                <a:cs typeface="Courier New" panose="02070309020205020404"/>
              </a:rPr>
              <a:t>(1)(2)(3)</a:t>
            </a:r>
            <a:endParaRPr lang="zh-CN" altLang="zh-CN" sz="1050" b="1" kern="100" dirty="0">
              <a:solidFill>
                <a:srgbClr val="C00000"/>
              </a:solidFill>
              <a:latin typeface="宋体" panose="02010600030101010101" pitchFamily="2" charset="-122"/>
              <a:cs typeface="Courier New" panose="02070309020205020404"/>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夜里梦到母亲，我哭着醒来。</a:t>
            </a:r>
            <a:r>
              <a:rPr lang="zh-CN" altLang="zh-CN" sz="2800" u="wavyHeavy" kern="100" dirty="0">
                <a:uFill>
                  <a:solidFill>
                    <a:srgbClr val="FF0000"/>
                  </a:solidFill>
                </a:uFill>
                <a:latin typeface="Times New Roman" panose="02020603050405020304"/>
                <a:ea typeface="华文细黑"/>
                <a:cs typeface="Times New Roman" panose="02020603050405020304"/>
              </a:rPr>
              <a:t>醒来再想捉住这梦的时候，</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梦却早不知道飞到什么地方去了。</a:t>
            </a:r>
            <a:endParaRPr lang="zh-CN" altLang="zh-CN" sz="1050" kern="100" dirty="0">
              <a:latin typeface="宋体" panose="02010600030101010101" pitchFamily="2" charset="-122"/>
              <a:cs typeface="Courier New" panose="02070309020205020404"/>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我瞪大了眼睛看着黑暗，一直看到只觉得自己的眼睛在发亮。眼前飞动着梦的碎片，但当我想到把这些梦的碎片捉起来凑成一个整个的时候，连碎片也不知道飞到什么地方去了。</a:t>
            </a:r>
            <a:r>
              <a:rPr lang="zh-CN" altLang="zh-CN" sz="2800" u="wavyHeavy" kern="100" dirty="0">
                <a:uFill>
                  <a:solidFill>
                    <a:srgbClr val="FF0000"/>
                  </a:solidFill>
                </a:uFill>
                <a:latin typeface="Times New Roman" panose="02020603050405020304"/>
                <a:ea typeface="华文细黑"/>
                <a:cs typeface="Times New Roman" panose="02020603050405020304"/>
              </a:rPr>
              <a:t>眼前剩下的就只有母亲依稀的面影</a:t>
            </a:r>
            <a:r>
              <a:rPr lang="en-US" altLang="zh-CN" sz="2800" u="wavyHeavy" kern="100" dirty="0">
                <a:uFill>
                  <a:solidFill>
                    <a:srgbClr val="FF0000"/>
                  </a:solidFill>
                </a:uFill>
                <a:latin typeface="宋体" panose="02010600030101010101" pitchFamily="2" charset="-122"/>
                <a:ea typeface="华文细黑"/>
                <a:cs typeface="Times New Roman" panose="02020603050405020304"/>
              </a:rPr>
              <a:t>……</a:t>
            </a:r>
            <a:r>
              <a:rPr lang="en-US" altLang="zh-CN" sz="2800" kern="100" dirty="0">
                <a:latin typeface="Times New Roman" panose="02020603050405020304"/>
                <a:ea typeface="华文细黑"/>
                <a:cs typeface="Courier New" panose="02070309020205020404"/>
              </a:rPr>
              <a:t>(5)</a:t>
            </a:r>
            <a:endParaRPr lang="zh-CN" altLang="zh-CN" sz="1050" kern="100" dirty="0">
              <a:effectLst/>
              <a:latin typeface="宋体" panose="02010600030101010101" pitchFamily="2" charset="-122"/>
              <a:cs typeface="Courier New" panose="02070309020205020404"/>
            </a:endParaRPr>
          </a:p>
        </p:txBody>
      </p:sp>
      <p:cxnSp>
        <p:nvCxnSpPr>
          <p:cNvPr id="20" name="直接连接符 19"/>
          <p:cNvCxnSpPr/>
          <p:nvPr/>
        </p:nvCxnSpPr>
        <p:spPr>
          <a:xfrm>
            <a:off x="8399462" y="719884"/>
            <a:ext cx="0" cy="6094286"/>
          </a:xfrm>
          <a:prstGeom prst="line">
            <a:avLst/>
          </a:prstGeom>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8471470" y="1187737"/>
            <a:ext cx="3574927" cy="2677656"/>
          </a:xfrm>
          <a:prstGeom prst="rect">
            <a:avLst/>
          </a:prstGeom>
        </p:spPr>
        <p:txBody>
          <a:bodyPr wrap="square">
            <a:spAutoFit/>
          </a:bodyPr>
          <a:lstStyle/>
          <a:p>
            <a:pPr algn="just">
              <a:lnSpc>
                <a:spcPct val="150000"/>
              </a:lnSpc>
              <a:spcAft>
                <a:spcPts val="0"/>
              </a:spcAft>
              <a:tabLst>
                <a:tab pos="2250440" algn="l"/>
              </a:tabLst>
            </a:pPr>
            <a:r>
              <a:rPr lang="en-US" altLang="zh-CN" sz="2800" b="1" kern="100" dirty="0">
                <a:latin typeface="Times New Roman" panose="02020603050405020304"/>
                <a:ea typeface="华文细黑"/>
                <a:cs typeface="Courier New" panose="02070309020205020404"/>
              </a:rPr>
              <a:t>1.</a:t>
            </a:r>
            <a:r>
              <a:rPr lang="zh-CN" altLang="zh-CN" sz="2800" b="1" kern="100" dirty="0">
                <a:latin typeface="Times New Roman" panose="02020603050405020304"/>
                <a:ea typeface="华文细黑"/>
                <a:cs typeface="Times New Roman" panose="02020603050405020304"/>
              </a:rPr>
              <a:t>拟题精准</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作者拟题时运用了什么手法？关键词是什么？</a:t>
            </a:r>
            <a:endParaRPr lang="zh-CN" altLang="zh-CN" sz="1050" kern="100" dirty="0">
              <a:effectLst/>
              <a:latin typeface="宋体" panose="02010600030101010101" pitchFamily="2" charset="-122"/>
              <a:cs typeface="Courier New" panose="02070309020205020404"/>
            </a:endParaRPr>
          </a:p>
        </p:txBody>
      </p:sp>
      <p:sp>
        <p:nvSpPr>
          <p:cNvPr id="22" name="矩形 21"/>
          <p:cNvSpPr/>
          <p:nvPr/>
        </p:nvSpPr>
        <p:spPr>
          <a:xfrm>
            <a:off x="3394887" y="284095"/>
            <a:ext cx="1656223" cy="461665"/>
          </a:xfrm>
          <a:prstGeom prst="rect">
            <a:avLst/>
          </a:prstGeom>
        </p:spPr>
        <p:txBody>
          <a:bodyPr wrap="none">
            <a:spAutoFit/>
          </a:bodyPr>
          <a:lstStyle/>
          <a:p>
            <a:r>
              <a:rPr lang="en-US" altLang="zh-CN" b="1" dirty="0">
                <a:solidFill>
                  <a:schemeClr val="bg1"/>
                </a:solidFill>
                <a:latin typeface="微软雅黑" panose="020B0503020204020204" pitchFamily="34" charset="-122"/>
                <a:ea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rPr>
              <a:t>先读佳作</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9430822" y="284095"/>
            <a:ext cx="1656223" cy="461665"/>
          </a:xfrm>
          <a:prstGeom prst="rect">
            <a:avLst/>
          </a:prstGeom>
        </p:spPr>
        <p:txBody>
          <a:bodyPr wrap="none">
            <a:spAutoFit/>
          </a:bodyPr>
          <a:lstStyle/>
          <a:p>
            <a:r>
              <a:rPr lang="en-US" altLang="zh-CN" b="1" dirty="0">
                <a:solidFill>
                  <a:schemeClr val="bg1"/>
                </a:solidFill>
                <a:latin typeface="微软雅黑" panose="020B0503020204020204" pitchFamily="34" charset="-122"/>
                <a:ea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rPr>
              <a:t>思悟亮点</a:t>
            </a:r>
            <a:r>
              <a:rPr lang="en-US" altLang="zh-CN" b="1" dirty="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5" name="矩形 24"/>
          <p:cNvSpPr/>
          <p:nvPr/>
        </p:nvSpPr>
        <p:spPr>
          <a:xfrm>
            <a:off x="8471470" y="3815987"/>
            <a:ext cx="3574927" cy="2625823"/>
          </a:xfrm>
          <a:prstGeom prst="rect">
            <a:avLst/>
          </a:prstGeom>
        </p:spPr>
        <p:txBody>
          <a:bodyPr wrap="square" lIns="121898" tIns="60948" rIns="121898" bIns="60948">
            <a:spAutoFit/>
          </a:bodyPr>
          <a:lstStyle/>
          <a:p>
            <a:pPr>
              <a:lnSpc>
                <a:spcPct val="150000"/>
              </a:lnSpc>
            </a:pPr>
            <a:r>
              <a:rPr lang="zh-CN" altLang="en-US" sz="2800" b="1" kern="100" dirty="0" smtClean="0">
                <a:solidFill>
                  <a:srgbClr val="0000FF"/>
                </a:solidFill>
                <a:latin typeface="华文细黑" pitchFamily="2" charset="-122"/>
                <a:ea typeface="华文细黑" pitchFamily="2" charset="-122"/>
                <a:cs typeface="Times New Roman" panose="02020603050405020304"/>
              </a:rPr>
              <a:t>提示</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用典手法。借用了鲁迅先生</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梦里依稀慈母泪</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的诗句</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关键词</a:t>
            </a:r>
            <a:r>
              <a:rPr lang="zh-CN" altLang="zh-CN" sz="2800" kern="100" dirty="0">
                <a:solidFill>
                  <a:srgbClr val="C00000"/>
                </a:solidFill>
                <a:latin typeface="Times New Roman" panose="02020603050405020304"/>
                <a:ea typeface="华文细黑"/>
                <a:cs typeface="Times New Roman" panose="02020603050405020304"/>
              </a:rPr>
              <a:t>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影</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a:t>
            </a:r>
            <a:endParaRPr lang="zh-CN" altLang="zh-CN" sz="1050" kern="100" dirty="0">
              <a:effectLst/>
              <a:latin typeface="宋体" panose="02010600030101010101" pitchFamily="2" charset="-122"/>
              <a:cs typeface="Courier New" panose="02070309020205020404"/>
            </a:endParaRPr>
          </a:p>
        </p:txBody>
      </p:sp>
      <p:sp>
        <p:nvSpPr>
          <p:cNvPr id="26" name="TextBox 2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Effect transition="in" filter="blinds(horizontal)">
                                      <p:cBhvr>
                                        <p:cTn id="7" dur="500"/>
                                        <p:tgtEl>
                                          <p:spTgt spid="25">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5">
                                            <p:txEl>
                                              <p:pRg st="1" end="1"/>
                                            </p:txEl>
                                          </p:spTgt>
                                        </p:tgtEl>
                                        <p:attrNameLst>
                                          <p:attrName>style.visibility</p:attrName>
                                        </p:attrNameLst>
                                      </p:cBhvr>
                                      <p:to>
                                        <p:strVal val="visible"/>
                                      </p:to>
                                    </p:set>
                                    <p:animEffect transition="in" filter="blinds(horizontal)">
                                      <p:cBhvr>
                                        <p:cTn id="10" dur="500"/>
                                        <p:tgtEl>
                                          <p:spTgt spid="2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25">
                                            <p:txEl>
                                              <p:pRg st="0" end="0"/>
                                            </p:txEl>
                                          </p:spTgt>
                                        </p:tgtEl>
                                      </p:cBhvr>
                                    </p:animEffect>
                                    <p:set>
                                      <p:cBhvr>
                                        <p:cTn id="15" dur="1" fill="hold">
                                          <p:stCondLst>
                                            <p:cond delay="499"/>
                                          </p:stCondLst>
                                        </p:cTn>
                                        <p:tgtEl>
                                          <p:spTgt spid="25">
                                            <p:txEl>
                                              <p:pRg st="0" end="0"/>
                                            </p:txEl>
                                          </p:spTgt>
                                        </p:tgtEl>
                                        <p:attrNameLst>
                                          <p:attrName>style.visibility</p:attrName>
                                        </p:attrNameLst>
                                      </p:cBhvr>
                                      <p:to>
                                        <p:strVal val="hidden"/>
                                      </p:to>
                                    </p:set>
                                  </p:childTnLst>
                                </p:cTn>
                              </p:par>
                              <p:par>
                                <p:cTn id="16" presetID="10" presetClass="exit" presetSubtype="0" fill="hold" grpId="0" nodeType="withEffect">
                                  <p:stCondLst>
                                    <p:cond delay="0"/>
                                  </p:stCondLst>
                                  <p:childTnLst>
                                    <p:animEffect transition="out" filter="fade">
                                      <p:cBhvr>
                                        <p:cTn id="17" dur="500"/>
                                        <p:tgtEl>
                                          <p:spTgt spid="25">
                                            <p:txEl>
                                              <p:pRg st="1" end="1"/>
                                            </p:txEl>
                                          </p:spTgt>
                                        </p:tgtEl>
                                      </p:cBhvr>
                                    </p:animEffect>
                                    <p:set>
                                      <p:cBhvr>
                                        <p:cTn id="18" dur="1" fill="hold">
                                          <p:stCondLst>
                                            <p:cond delay="499"/>
                                          </p:stCondLst>
                                        </p:cTn>
                                        <p:tgtEl>
                                          <p:spTgt spid="25">
                                            <p:txEl>
                                              <p:pRg st="1" end="1"/>
                                            </p:txEl>
                                          </p:spTgt>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25" grpId="0" uiExpand="1" build="allAtOnce"/>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8582" y="117426"/>
            <a:ext cx="11010670" cy="738664"/>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本文题目有什么妙处？</a:t>
            </a:r>
            <a:endParaRPr lang="zh-CN" altLang="zh-CN" sz="1050" kern="100" dirty="0">
              <a:effectLst/>
              <a:latin typeface="宋体" panose="02010600030101010101" pitchFamily="2" charset="-122"/>
              <a:cs typeface="Courier New" panose="02070309020205020404"/>
            </a:endParaRPr>
          </a:p>
        </p:txBody>
      </p:sp>
      <p:sp>
        <p:nvSpPr>
          <p:cNvPr id="10" name="矩形 9"/>
          <p:cNvSpPr/>
          <p:nvPr/>
        </p:nvSpPr>
        <p:spPr>
          <a:xfrm>
            <a:off x="478582" y="837506"/>
            <a:ext cx="10972617" cy="769417"/>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华文细黑" pitchFamily="2" charset="-122"/>
                <a:ea typeface="华文细黑" pitchFamily="2" charset="-122"/>
                <a:cs typeface="Times New Roman" panose="02020603050405020304"/>
              </a:rPr>
              <a:t>提示</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概括文意，感情强烈，用语公正，用典合理。</a:t>
            </a:r>
            <a:endParaRPr lang="zh-CN" altLang="zh-CN" sz="1050" kern="100" dirty="0">
              <a:effectLst/>
              <a:latin typeface="宋体" panose="02010600030101010101" pitchFamily="2" charset="-122"/>
              <a:cs typeface="Courier New" panose="02070309020205020404"/>
            </a:endParaRPr>
          </a:p>
        </p:txBody>
      </p:sp>
      <p:sp>
        <p:nvSpPr>
          <p:cNvPr id="6" name="矩形 5"/>
          <p:cNvSpPr/>
          <p:nvPr/>
        </p:nvSpPr>
        <p:spPr>
          <a:xfrm>
            <a:off x="478582" y="1557586"/>
            <a:ext cx="11210490" cy="738664"/>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把本文题目改为</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寻梦</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或者</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母亲的面影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好吗？有什么不足？</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478582" y="2205658"/>
            <a:ext cx="11210490" cy="1415748"/>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华文细黑" pitchFamily="2" charset="-122"/>
                <a:ea typeface="华文细黑" pitchFamily="2" charset="-122"/>
                <a:cs typeface="Times New Roman" panose="02020603050405020304"/>
              </a:rPr>
              <a:t>提示</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可以</a:t>
            </a:r>
            <a:r>
              <a:rPr lang="zh-CN" altLang="zh-CN" sz="2800" kern="100" dirty="0" smtClean="0">
                <a:solidFill>
                  <a:srgbClr val="C00000"/>
                </a:solidFill>
                <a:latin typeface="Times New Roman" panose="02020603050405020304"/>
                <a:ea typeface="华文细黑"/>
                <a:cs typeface="Times New Roman" panose="02020603050405020304"/>
              </a:rPr>
              <a:t>。</a:t>
            </a:r>
            <a:endParaRPr lang="en-US" altLang="zh-CN" sz="2800" kern="100" dirty="0" smtClean="0">
              <a:solidFill>
                <a:srgbClr val="C00000"/>
              </a:solidFill>
              <a:latin typeface="Times New Roman" panose="02020603050405020304"/>
              <a:ea typeface="华文细黑"/>
              <a:cs typeface="Times New Roman" panose="02020603050405020304"/>
            </a:endParaRPr>
          </a:p>
          <a:p>
            <a:pPr algn="just">
              <a:lnSpc>
                <a:spcPct val="150000"/>
              </a:lnSpc>
              <a:spcAft>
                <a:spcPts val="0"/>
              </a:spcAft>
            </a:pPr>
            <a:r>
              <a:rPr lang="zh-CN" altLang="zh-CN" sz="2800" kern="100" dirty="0" smtClean="0">
                <a:solidFill>
                  <a:srgbClr val="C00000"/>
                </a:solidFill>
                <a:latin typeface="Times New Roman" panose="02020603050405020304"/>
                <a:ea typeface="华文细黑"/>
                <a:cs typeface="Times New Roman" panose="02020603050405020304"/>
              </a:rPr>
              <a:t>只是</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寻梦</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太过含蓄，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母亲的面影</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又太直白，缺乏韵味。</a:t>
            </a:r>
            <a:endParaRPr lang="zh-CN" altLang="zh-CN" sz="1050" kern="100" dirty="0">
              <a:effectLst/>
              <a:latin typeface="宋体" panose="02010600030101010101" pitchFamily="2" charset="-122"/>
              <a:cs typeface="Courier New" panose="02070309020205020404"/>
            </a:endParaRPr>
          </a:p>
        </p:txBody>
      </p:sp>
      <p:sp>
        <p:nvSpPr>
          <p:cNvPr id="9" name="矩形 8"/>
          <p:cNvSpPr/>
          <p:nvPr/>
        </p:nvSpPr>
        <p:spPr>
          <a:xfrm>
            <a:off x="478582" y="3501802"/>
            <a:ext cx="11220299" cy="1384995"/>
          </a:xfrm>
          <a:prstGeom prst="rect">
            <a:avLst/>
          </a:prstGeom>
        </p:spPr>
        <p:txBody>
          <a:bodyPr wrap="square">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zh-CN" sz="2800" b="1" kern="100" dirty="0">
                <a:latin typeface="Times New Roman" panose="02020603050405020304"/>
                <a:ea typeface="华文细黑"/>
                <a:cs typeface="Times New Roman" panose="02020603050405020304"/>
              </a:rPr>
              <a:t>点题巧妙</a:t>
            </a:r>
            <a:endParaRPr lang="zh-CN" altLang="zh-CN" sz="1050" b="1"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解释</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捉住</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对点题的表达效果。</a:t>
            </a:r>
            <a:endParaRPr lang="zh-CN" altLang="zh-CN" sz="1050" kern="100" dirty="0">
              <a:effectLst/>
              <a:latin typeface="宋体" panose="02010600030101010101" pitchFamily="2" charset="-122"/>
              <a:cs typeface="Courier New" panose="02070309020205020404"/>
            </a:endParaRPr>
          </a:p>
        </p:txBody>
      </p:sp>
      <p:sp>
        <p:nvSpPr>
          <p:cNvPr id="11" name="矩形 10"/>
          <p:cNvSpPr/>
          <p:nvPr/>
        </p:nvSpPr>
        <p:spPr>
          <a:xfrm>
            <a:off x="478582" y="4941962"/>
            <a:ext cx="10994466" cy="1415748"/>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华文细黑" pitchFamily="2" charset="-122"/>
                <a:ea typeface="华文细黑" pitchFamily="2" charset="-122"/>
                <a:cs typeface="Times New Roman" panose="02020603050405020304"/>
              </a:rPr>
              <a:t>提示</a:t>
            </a:r>
            <a:r>
              <a:rPr lang="zh-CN" altLang="zh-CN" sz="2800" kern="100" dirty="0" smtClean="0">
                <a:latin typeface="Times New Roman" panose="02020603050405020304"/>
                <a:ea typeface="宋体" panose="02010600030101010101" pitchFamily="2" charset="-122"/>
                <a:cs typeface="Times New Roman" panose="02020603050405020304"/>
              </a:rPr>
              <a:t>　</a:t>
            </a:r>
            <a:r>
              <a:rPr lang="zh-CN" altLang="zh-CN" sz="2800" kern="100" dirty="0">
                <a:solidFill>
                  <a:srgbClr val="C00000"/>
                </a:solidFill>
                <a:latin typeface="Times New Roman" panose="02020603050405020304"/>
                <a:ea typeface="华文细黑"/>
                <a:cs typeface="Times New Roman" panose="02020603050405020304"/>
              </a:rPr>
              <a:t>用</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捉住</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一词与下段梦中的</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飞动</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相呼应，体现了梦境的转瞬即逝，表达了作者对母亲的思念之情，更具表现力和感染力。</a:t>
            </a:r>
            <a:endParaRPr lang="zh-CN" altLang="zh-CN" sz="1050" kern="100" dirty="0">
              <a:effectLst/>
              <a:latin typeface="宋体" panose="02010600030101010101" pitchFamily="2" charset="-122"/>
              <a:cs typeface="Courier New" panose="02070309020205020404"/>
            </a:endParaRPr>
          </a:p>
        </p:txBody>
      </p:sp>
      <p:sp>
        <p:nvSpPr>
          <p:cNvPr id="12" name="TextBox 11"/>
          <p:cNvSpPr txBox="1"/>
          <p:nvPr/>
        </p:nvSpPr>
        <p:spPr>
          <a:xfrm>
            <a:off x="11203299" y="6397923"/>
            <a:ext cx="987114"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linds(horizontal)">
                                      <p:cBhvr>
                                        <p:cTn id="12" dur="500"/>
                                        <p:tgtEl>
                                          <p:spTgt spid="7">
                                            <p:txEl>
                                              <p:pRg st="0" end="0"/>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7">
                                            <p:txEl>
                                              <p:pRg st="1" end="1"/>
                                            </p:txEl>
                                          </p:spTgt>
                                        </p:tgtEl>
                                        <p:attrNameLst>
                                          <p:attrName>style.visibility</p:attrName>
                                        </p:attrNameLst>
                                      </p:cBhvr>
                                      <p:to>
                                        <p:strVal val="visible"/>
                                      </p:to>
                                    </p:set>
                                    <p:animEffect transition="in" filter="blinds(horizontal)">
                                      <p:cBhvr>
                                        <p:cTn id="15" dur="500"/>
                                        <p:tgtEl>
                                          <p:spTgt spid="7">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blinds(horizontal)">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xit" presetSubtype="0" fill="hold" grpId="1" nodeType="clickEffect">
                                  <p:stCondLst>
                                    <p:cond delay="0"/>
                                  </p:stCondLst>
                                  <p:childTnLst>
                                    <p:animEffect transition="out" filter="fade">
                                      <p:cBhvr>
                                        <p:cTn id="24" dur="500"/>
                                        <p:tgtEl>
                                          <p:spTgt spid="11"/>
                                        </p:tgtEl>
                                      </p:cBhvr>
                                    </p:animEffect>
                                    <p:set>
                                      <p:cBhvr>
                                        <p:cTn id="25" dur="1" fill="hold">
                                          <p:stCondLst>
                                            <p:cond delay="499"/>
                                          </p:stCondLst>
                                        </p:cTn>
                                        <p:tgtEl>
                                          <p:spTgt spid="11"/>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0"/>
                                        </p:tgtEl>
                                      </p:cBhvr>
                                    </p:animEffect>
                                    <p:set>
                                      <p:cBhvr>
                                        <p:cTn id="28" dur="1" fill="hold">
                                          <p:stCondLst>
                                            <p:cond delay="499"/>
                                          </p:stCondLst>
                                        </p:cTn>
                                        <p:tgtEl>
                                          <p:spTgt spid="10"/>
                                        </p:tgtEl>
                                        <p:attrNameLst>
                                          <p:attrName>style.visibility</p:attrName>
                                        </p:attrNameLst>
                                      </p:cBhvr>
                                      <p:to>
                                        <p:strVal val="hidden"/>
                                      </p:to>
                                    </p:set>
                                  </p:childTnLst>
                                </p:cTn>
                              </p:par>
                              <p:par>
                                <p:cTn id="29" presetID="10" presetClass="exit" presetSubtype="0" fill="hold" nodeType="withEffect">
                                  <p:stCondLst>
                                    <p:cond delay="0"/>
                                  </p:stCondLst>
                                  <p:childTnLst>
                                    <p:animEffect transition="out" filter="fade">
                                      <p:cBhvr>
                                        <p:cTn id="30" dur="500"/>
                                        <p:tgtEl>
                                          <p:spTgt spid="7">
                                            <p:txEl>
                                              <p:pRg st="0" end="0"/>
                                            </p:txEl>
                                          </p:spTgt>
                                        </p:tgtEl>
                                      </p:cBhvr>
                                    </p:animEffect>
                                    <p:set>
                                      <p:cBhvr>
                                        <p:cTn id="31" dur="1" fill="hold">
                                          <p:stCondLst>
                                            <p:cond delay="499"/>
                                          </p:stCondLst>
                                        </p:cTn>
                                        <p:tgtEl>
                                          <p:spTgt spid="7">
                                            <p:txEl>
                                              <p:pRg st="0" end="0"/>
                                            </p:txEl>
                                          </p:spTgt>
                                        </p:tgtEl>
                                        <p:attrNameLst>
                                          <p:attrName>style.visibility</p:attrName>
                                        </p:attrNameLst>
                                      </p:cBhvr>
                                      <p:to>
                                        <p:strVal val="hidden"/>
                                      </p:to>
                                    </p:set>
                                  </p:childTnLst>
                                </p:cTn>
                              </p:par>
                              <p:par>
                                <p:cTn id="32" presetID="10" presetClass="exit" presetSubtype="0" fill="hold" nodeType="withEffect">
                                  <p:stCondLst>
                                    <p:cond delay="0"/>
                                  </p:stCondLst>
                                  <p:childTnLst>
                                    <p:animEffect transition="out" filter="fade">
                                      <p:cBhvr>
                                        <p:cTn id="33" dur="500"/>
                                        <p:tgtEl>
                                          <p:spTgt spid="7">
                                            <p:txEl>
                                              <p:pRg st="1" end="1"/>
                                            </p:txEl>
                                          </p:spTgt>
                                        </p:tgtEl>
                                      </p:cBhvr>
                                    </p:animEffect>
                                    <p:set>
                                      <p:cBhvr>
                                        <p:cTn id="34" dur="1" fill="hold">
                                          <p:stCondLst>
                                            <p:cond delay="499"/>
                                          </p:stCondLst>
                                        </p:cTn>
                                        <p:tgtEl>
                                          <p:spTgt spid="7">
                                            <p:txEl>
                                              <p:pRg st="1" end="1"/>
                                            </p:txEl>
                                          </p:spTgt>
                                        </p:tgtEl>
                                        <p:attrNameLst>
                                          <p:attrName>style.visibility</p:attrName>
                                        </p:attrNameLst>
                                      </p:cBhvr>
                                      <p:to>
                                        <p:strVal val="hidden"/>
                                      </p:to>
                                    </p:set>
                                  </p:childTnLst>
                                </p:cTn>
                              </p:par>
                            </p:childTnLst>
                          </p:cTn>
                        </p:par>
                      </p:childTnLst>
                    </p:cTn>
                  </p:par>
                </p:childTnLst>
              </p:cTn>
              <p:nextCondLst>
                <p:cond evt="onClick" delay="0">
                  <p:tgtEl>
                    <p:spTgt spid="12"/>
                  </p:tgtEl>
                </p:cond>
              </p:nextCondLst>
            </p:seq>
          </p:childTnLst>
        </p:cTn>
      </p:par>
    </p:tnLst>
    <p:bldLst>
      <p:bldP spid="10" grpId="0"/>
      <p:bldP spid="10" grpId="1"/>
      <p:bldP spid="11" grpId="0"/>
      <p:bldP spid="11"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8399462" y="27677"/>
            <a:ext cx="0" cy="6799201"/>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18542" y="549474"/>
            <a:ext cx="8208912" cy="5940084"/>
          </a:xfrm>
          <a:prstGeom prst="rect">
            <a:avLst/>
          </a:prstGeom>
        </p:spPr>
        <p:txBody>
          <a:bodyPr wrap="square" lIns="121917" tIns="60958" rIns="121917" bIns="60958">
            <a:spAutoFit/>
          </a:bodyPr>
          <a:lstStyle/>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③</a:t>
            </a:r>
            <a:r>
              <a:rPr lang="zh-CN" altLang="zh-CN" sz="2800" u="wavyHeavy" kern="100" dirty="0">
                <a:uFill>
                  <a:solidFill>
                    <a:srgbClr val="FF0000"/>
                  </a:solidFill>
                </a:uFill>
                <a:latin typeface="Times New Roman" panose="02020603050405020304"/>
                <a:ea typeface="华文细黑"/>
                <a:cs typeface="Times New Roman" panose="02020603050405020304"/>
              </a:rPr>
              <a:t>在梦里向我走来的就是这面影。</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我只记得，当这面影才出现的时候，四周灰蒙蒙的，母亲仿佛从云堆里走下来，脸上的表情有点儿同平常不一样，像笑，又像哭，但终于向我走来了。</a:t>
            </a:r>
            <a:endParaRPr lang="zh-CN" altLang="zh-CN" sz="1050" kern="100" dirty="0">
              <a:latin typeface="宋体" panose="02010600030101010101" pitchFamily="2" charset="-122"/>
              <a:cs typeface="Courier New" panose="02070309020205020404"/>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我是在什么地方呢？这连我自己也有点儿弄不清楚。最初我觉得自己是在现在住的屋子里。母亲就这样一推屋角上的小门，走了进来，橘黄色的电灯罩的穗子就罩在母亲头上。于是我又想了开去，</a:t>
            </a:r>
            <a:r>
              <a:rPr lang="zh-CN" altLang="zh-CN" sz="2800" kern="100" dirty="0" smtClean="0">
                <a:latin typeface="Times New Roman" panose="02020603050405020304"/>
                <a:ea typeface="华文细黑"/>
                <a:cs typeface="Times New Roman" panose="02020603050405020304"/>
              </a:rPr>
              <a:t>想</a:t>
            </a:r>
            <a:r>
              <a:rPr lang="zh-CN" altLang="zh-CN" sz="2800" kern="100" dirty="0">
                <a:solidFill>
                  <a:prstClr val="black"/>
                </a:solidFill>
                <a:latin typeface="Times New Roman" panose="02020603050405020304"/>
                <a:ea typeface="华文细黑"/>
                <a:cs typeface="Times New Roman" panose="02020603050405020304"/>
              </a:rPr>
              <a:t>到哥廷根的全城：我每天去上课走过的两旁</a:t>
            </a:r>
            <a:r>
              <a:rPr lang="zh-CN" altLang="zh-CN" sz="2800" kern="100" dirty="0" smtClean="0">
                <a:solidFill>
                  <a:prstClr val="black"/>
                </a:solidFill>
                <a:latin typeface="Times New Roman" panose="02020603050405020304"/>
                <a:ea typeface="华文细黑"/>
                <a:cs typeface="Times New Roman" panose="02020603050405020304"/>
              </a:rPr>
              <a:t>有</a:t>
            </a:r>
            <a:r>
              <a:rPr lang="zh-CN" altLang="zh-CN" sz="2800" kern="100" dirty="0">
                <a:solidFill>
                  <a:prstClr val="black"/>
                </a:solidFill>
                <a:latin typeface="Times New Roman" panose="02020603050405020304"/>
                <a:ea typeface="华文细黑"/>
                <a:cs typeface="Times New Roman" panose="02020603050405020304"/>
              </a:rPr>
              <a:t>惊</a:t>
            </a:r>
            <a:endParaRPr lang="zh-CN" altLang="zh-CN" sz="1050" kern="100" dirty="0">
              <a:effectLst/>
              <a:latin typeface="宋体" panose="02010600030101010101" pitchFamily="2" charset="-122"/>
              <a:cs typeface="Courier New" panose="02070309020205020404"/>
            </a:endParaRPr>
          </a:p>
        </p:txBody>
      </p:sp>
      <p:sp>
        <p:nvSpPr>
          <p:cNvPr id="7" name="矩形 6"/>
          <p:cNvSpPr/>
          <p:nvPr/>
        </p:nvSpPr>
        <p:spPr>
          <a:xfrm>
            <a:off x="8471470" y="45418"/>
            <a:ext cx="3577642" cy="1816075"/>
          </a:xfrm>
          <a:prstGeom prst="rect">
            <a:avLst/>
          </a:prstGeom>
        </p:spPr>
        <p:txBody>
          <a:bodyPr wrap="square">
            <a:spAutoFit/>
          </a:bodyPr>
          <a:lstStyle/>
          <a:p>
            <a:pPr algn="just">
              <a:lnSpc>
                <a:spcPct val="150000"/>
              </a:lnSpc>
              <a:spcAft>
                <a:spcPts val="0"/>
              </a:spcAft>
            </a:pPr>
            <a:r>
              <a:rPr lang="en-US" altLang="zh-CN" sz="2600" kern="100" dirty="0">
                <a:latin typeface="Times New Roman" panose="02020603050405020304"/>
                <a:ea typeface="华文细黑"/>
                <a:cs typeface="Courier New" panose="02070309020205020404"/>
              </a:rPr>
              <a:t>(5)</a:t>
            </a:r>
            <a:r>
              <a:rPr lang="zh-CN" altLang="zh-CN" sz="2600" kern="100" dirty="0">
                <a:latin typeface="Times New Roman" panose="02020603050405020304"/>
                <a:ea typeface="华文细黑"/>
                <a:cs typeface="Times New Roman" panose="02020603050405020304"/>
              </a:rPr>
              <a:t>文中反复抒写</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母亲的面影</a:t>
            </a:r>
            <a:r>
              <a:rPr lang="en-US" altLang="zh-CN" sz="2600" kern="100" dirty="0">
                <a:latin typeface="宋体" panose="02010600030101010101" pitchFamily="2" charset="-122"/>
                <a:ea typeface="华文细黑"/>
                <a:cs typeface="Times New Roman" panose="02020603050405020304"/>
              </a:rPr>
              <a:t>”</a:t>
            </a:r>
            <a:r>
              <a:rPr lang="zh-CN" altLang="zh-CN" sz="2600" kern="100" dirty="0">
                <a:latin typeface="Times New Roman" panose="02020603050405020304"/>
                <a:ea typeface="华文细黑"/>
                <a:cs typeface="Times New Roman" panose="02020603050405020304"/>
              </a:rPr>
              <a:t>，对点题有什么作用？</a:t>
            </a:r>
            <a:endParaRPr lang="zh-CN" altLang="zh-CN" sz="2600" kern="100" dirty="0">
              <a:effectLst/>
              <a:latin typeface="宋体" panose="02010600030101010101" pitchFamily="2" charset="-122"/>
              <a:cs typeface="Courier New" panose="02070309020205020404"/>
            </a:endParaRPr>
          </a:p>
        </p:txBody>
      </p:sp>
      <p:sp>
        <p:nvSpPr>
          <p:cNvPr id="11" name="TextBox 10"/>
          <p:cNvSpPr txBox="1"/>
          <p:nvPr/>
        </p:nvSpPr>
        <p:spPr>
          <a:xfrm>
            <a:off x="11203299" y="6397923"/>
            <a:ext cx="987114"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2" name="矩形 11"/>
          <p:cNvSpPr/>
          <p:nvPr/>
        </p:nvSpPr>
        <p:spPr>
          <a:xfrm>
            <a:off x="8543478" y="1629594"/>
            <a:ext cx="3433626" cy="4924401"/>
          </a:xfrm>
          <a:prstGeom prst="rect">
            <a:avLst/>
          </a:prstGeom>
        </p:spPr>
        <p:txBody>
          <a:bodyPr wrap="square" lIns="121898" tIns="60948" rIns="121898" bIns="60948">
            <a:spAutoFit/>
          </a:bodyPr>
          <a:lstStyle/>
          <a:p>
            <a:pPr algn="just">
              <a:lnSpc>
                <a:spcPct val="150000"/>
              </a:lnSpc>
              <a:spcAft>
                <a:spcPts val="0"/>
              </a:spcAft>
            </a:pPr>
            <a:r>
              <a:rPr lang="zh-CN" altLang="en-US" sz="2600" b="1" kern="100" dirty="0" smtClean="0">
                <a:solidFill>
                  <a:srgbClr val="0000FF"/>
                </a:solidFill>
                <a:latin typeface="华文细黑" pitchFamily="2" charset="-122"/>
                <a:ea typeface="华文细黑" pitchFamily="2" charset="-122"/>
                <a:cs typeface="Times New Roman" panose="02020603050405020304"/>
              </a:rPr>
              <a:t>提示</a:t>
            </a:r>
            <a:r>
              <a:rPr lang="en-US" altLang="zh-CN" sz="2600" kern="100" dirty="0">
                <a:latin typeface="Times New Roman" panose="02020603050405020304"/>
                <a:ea typeface="宋体" panose="02010600030101010101" pitchFamily="2" charset="-122"/>
                <a:cs typeface="Times New Roman" panose="02020603050405020304"/>
              </a:rPr>
              <a:t> </a:t>
            </a:r>
            <a:r>
              <a:rPr lang="en-US" altLang="zh-CN" sz="2600" kern="100" dirty="0" smtClean="0">
                <a:latin typeface="Times New Roman" panose="02020603050405020304"/>
                <a:ea typeface="宋体" panose="02010600030101010101" pitchFamily="2" charset="-122"/>
                <a:cs typeface="Times New Roman" panose="02020603050405020304"/>
              </a:rPr>
              <a:t> </a:t>
            </a:r>
            <a:r>
              <a:rPr lang="zh-CN" altLang="zh-CN" sz="2600" kern="100" dirty="0" smtClean="0">
                <a:solidFill>
                  <a:srgbClr val="C00000"/>
                </a:solidFill>
                <a:latin typeface="Times New Roman" panose="02020603050405020304"/>
                <a:ea typeface="华文细黑"/>
                <a:cs typeface="Times New Roman" panose="02020603050405020304"/>
              </a:rPr>
              <a:t>反复</a:t>
            </a:r>
            <a:r>
              <a:rPr lang="zh-CN" altLang="zh-CN" sz="2600" kern="100" dirty="0">
                <a:solidFill>
                  <a:srgbClr val="C00000"/>
                </a:solidFill>
                <a:latin typeface="Times New Roman" panose="02020603050405020304"/>
                <a:ea typeface="华文细黑"/>
                <a:cs typeface="Times New Roman" panose="02020603050405020304"/>
              </a:rPr>
              <a:t>抒写</a:t>
            </a:r>
            <a:r>
              <a:rPr lang="en-US" altLang="zh-CN" sz="2600" kern="100" dirty="0">
                <a:solidFill>
                  <a:srgbClr val="C00000"/>
                </a:solidFill>
                <a:latin typeface="宋体" panose="02010600030101010101" pitchFamily="2" charset="-122"/>
                <a:ea typeface="华文细黑"/>
                <a:cs typeface="Times New Roman" panose="02020603050405020304"/>
              </a:rPr>
              <a:t>“</a:t>
            </a:r>
            <a:r>
              <a:rPr lang="zh-CN" altLang="zh-CN" sz="2600" kern="100" dirty="0">
                <a:solidFill>
                  <a:srgbClr val="C00000"/>
                </a:solidFill>
                <a:latin typeface="Times New Roman" panose="02020603050405020304"/>
                <a:ea typeface="华文细黑"/>
                <a:cs typeface="Times New Roman" panose="02020603050405020304"/>
              </a:rPr>
              <a:t>母亲的面影</a:t>
            </a:r>
            <a:r>
              <a:rPr lang="en-US" altLang="zh-CN" sz="2600" kern="100" dirty="0">
                <a:solidFill>
                  <a:srgbClr val="C00000"/>
                </a:solidFill>
                <a:latin typeface="宋体" panose="02010600030101010101" pitchFamily="2" charset="-122"/>
                <a:ea typeface="华文细黑"/>
                <a:cs typeface="Times New Roman" panose="02020603050405020304"/>
              </a:rPr>
              <a:t>”</a:t>
            </a:r>
            <a:r>
              <a:rPr lang="zh-CN" altLang="zh-CN" sz="2600" kern="100" dirty="0">
                <a:solidFill>
                  <a:srgbClr val="C00000"/>
                </a:solidFill>
                <a:latin typeface="Times New Roman" panose="02020603050405020304"/>
                <a:ea typeface="华文细黑"/>
                <a:cs typeface="Times New Roman" panose="02020603050405020304"/>
              </a:rPr>
              <a:t>，从表达上看，突出了作者对亲人、故土的深深思念，一咏三叹；结构上，贯穿全文，使文章结构完整，对抒发思念之情起到强化作用。</a:t>
            </a:r>
            <a:endParaRPr lang="zh-CN" altLang="zh-CN" sz="2600"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11"/>
                  </p:tgtEl>
                </p:cond>
              </p:nextCondLst>
            </p:seq>
          </p:childTnLst>
        </p:cTn>
      </p:par>
    </p:tnLst>
    <p:bldLst>
      <p:bldP spid="12" grpId="0"/>
      <p:bldP spid="12"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8399462" y="27677"/>
            <a:ext cx="0" cy="6799201"/>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18542" y="621482"/>
            <a:ext cx="8208912" cy="5940084"/>
          </a:xfrm>
          <a:prstGeom prst="rect">
            <a:avLst/>
          </a:prstGeom>
        </p:spPr>
        <p:txBody>
          <a:bodyPr wrap="square" lIns="121917" tIns="60958" rIns="121917" bIns="60958">
            <a:spAutoFit/>
          </a:bodyPr>
          <a:lstStyle/>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人</a:t>
            </a:r>
            <a:r>
              <a:rPr lang="zh-CN" altLang="zh-CN" sz="2800" kern="100" dirty="0">
                <a:latin typeface="Times New Roman" panose="02020603050405020304"/>
                <a:ea typeface="华文细黑"/>
                <a:cs typeface="Times New Roman" panose="02020603050405020304"/>
              </a:rPr>
              <a:t>的粗的橡树的古旧的城墙，斑驳陆离的灰黑色的老教堂，教堂顶上的高得有点儿古怪的尖塔，尖塔上面的晴空</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然而，我的眼前一闪，立刻闪出一片芦苇。芦苇的稀薄处还隐隐约约地射出了水的清光。这是故乡里屋后面的大苇坑。于是我立刻感觉到，不但我自己是在这苇坑的边上，</a:t>
            </a:r>
            <a:r>
              <a:rPr lang="zh-CN" altLang="zh-CN" sz="2800" u="wavyHeavy" kern="100" dirty="0">
                <a:uFill>
                  <a:solidFill>
                    <a:srgbClr val="FF0000"/>
                  </a:solidFill>
                </a:uFill>
                <a:latin typeface="Times New Roman" panose="02020603050405020304"/>
                <a:ea typeface="华文细黑"/>
                <a:cs typeface="Times New Roman" panose="02020603050405020304"/>
              </a:rPr>
              <a:t>连母亲的面影也是在这苇坑的边上向我走来了。</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我又想到，当我童年还没有离开故乡的时候，每个夏天的早晨，天还没亮</a:t>
            </a:r>
            <a:r>
              <a:rPr lang="zh-CN" altLang="zh-CN" sz="2800" kern="100" dirty="0" smtClean="0">
                <a:latin typeface="Times New Roman" panose="02020603050405020304"/>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8399462" y="4928"/>
            <a:ext cx="0" cy="6770752"/>
          </a:xfrm>
          <a:prstGeom prst="line">
            <a:avLst/>
          </a:prstGeom>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18542" y="664389"/>
            <a:ext cx="8208912" cy="5211166"/>
          </a:xfrm>
          <a:prstGeom prst="rect">
            <a:avLst/>
          </a:prstGeom>
        </p:spPr>
        <p:txBody>
          <a:bodyPr wrap="square" lIns="121917" tIns="60958" rIns="121917" bIns="60958">
            <a:spAutoFit/>
          </a:bodyPr>
          <a:lstStyle/>
          <a:p>
            <a:pPr algn="just">
              <a:lnSpc>
                <a:spcPct val="150000"/>
              </a:lnSpc>
            </a:pPr>
            <a:r>
              <a:rPr lang="zh-CN" altLang="zh-CN" sz="2800" kern="100" dirty="0" smtClean="0">
                <a:latin typeface="Times New Roman" panose="02020603050405020304"/>
                <a:ea typeface="华文细黑"/>
                <a:cs typeface="Times New Roman" panose="02020603050405020304"/>
              </a:rPr>
              <a:t>我就</a:t>
            </a:r>
            <a:r>
              <a:rPr lang="zh-CN" altLang="zh-CN" sz="2800" kern="100" dirty="0">
                <a:latin typeface="Times New Roman" panose="02020603050405020304"/>
                <a:ea typeface="华文细黑"/>
                <a:cs typeface="Times New Roman" panose="02020603050405020304"/>
              </a:rPr>
              <a:t>起来，沿了这苇坑走去，很小心地向水里面看着。当我看到暗黑的水面下有什么东西在发着白亮的时候，我伸下手去一摸，是一只白而且大的鸭蛋。我写不出当时快乐的心情。</a:t>
            </a:r>
            <a:r>
              <a:rPr lang="zh-CN" altLang="zh-CN" sz="2800" u="wavyHeavy" kern="100" dirty="0">
                <a:uFill>
                  <a:solidFill>
                    <a:srgbClr val="FF0000"/>
                  </a:solidFill>
                </a:uFill>
                <a:latin typeface="Times New Roman" panose="02020603050405020304"/>
                <a:ea typeface="华文细黑"/>
                <a:cs typeface="Times New Roman" panose="02020603050405020304"/>
              </a:rPr>
              <a:t>这时再抬头看，往往可以看到对岸空地里的大杨树顶上正有一抹淡红的朝阳</a:t>
            </a:r>
            <a:r>
              <a:rPr lang="en-US" altLang="zh-CN" sz="2800" u="wavyHeavy" kern="100" dirty="0">
                <a:uFill>
                  <a:solidFill>
                    <a:srgbClr val="FF0000"/>
                  </a:solidFill>
                </a:uFill>
                <a:latin typeface="Times New Roman" panose="02020603050405020304"/>
                <a:ea typeface="华文细黑"/>
                <a:cs typeface="Courier New" panose="02070309020205020404"/>
              </a:rPr>
              <a:t>——</a:t>
            </a:r>
            <a:r>
              <a:rPr lang="zh-CN" altLang="zh-CN" sz="2800" u="wavyHeavy" kern="100" dirty="0">
                <a:uFill>
                  <a:solidFill>
                    <a:srgbClr val="FF0000"/>
                  </a:solidFill>
                </a:uFill>
                <a:latin typeface="Times New Roman" panose="02020603050405020304"/>
                <a:ea typeface="华文细黑"/>
                <a:cs typeface="Times New Roman" panose="02020603050405020304"/>
              </a:rPr>
              <a:t>两年前的一个秋天，母亲就静卧在这杨树的下面，永远地，永远地。</a:t>
            </a:r>
            <a:r>
              <a:rPr lang="en-US" altLang="zh-CN" sz="2800" kern="100" dirty="0">
                <a:latin typeface="Times New Roman" panose="02020603050405020304"/>
                <a:ea typeface="华文细黑"/>
                <a:cs typeface="Courier New" panose="02070309020205020404"/>
              </a:rPr>
              <a:t>(6)</a:t>
            </a:r>
            <a:r>
              <a:rPr lang="zh-CN" altLang="zh-CN" sz="2800" kern="100" dirty="0">
                <a:latin typeface="Times New Roman" panose="02020603050405020304"/>
                <a:ea typeface="华文细黑"/>
                <a:cs typeface="Times New Roman" panose="02020603050405020304"/>
              </a:rPr>
              <a:t>现在又在靠近杨树的坑旁看到她生前八年没见面的儿子了。</a:t>
            </a:r>
            <a:endParaRPr lang="zh-CN" altLang="zh-CN" sz="1050" kern="100" dirty="0">
              <a:latin typeface="宋体" panose="02010600030101010101" pitchFamily="2" charset="-122"/>
              <a:cs typeface="Courier New" panose="02070309020205020404"/>
            </a:endParaRPr>
          </a:p>
        </p:txBody>
      </p:sp>
      <p:sp>
        <p:nvSpPr>
          <p:cNvPr id="7" name="矩形 6"/>
          <p:cNvSpPr/>
          <p:nvPr/>
        </p:nvSpPr>
        <p:spPr>
          <a:xfrm>
            <a:off x="8471470" y="255178"/>
            <a:ext cx="3577642" cy="1302408"/>
          </a:xfrm>
          <a:prstGeom prst="rect">
            <a:avLst/>
          </a:prstGeom>
        </p:spPr>
        <p:txBody>
          <a:bodyPr wrap="square">
            <a:spAutoFit/>
          </a:bodyPr>
          <a:lstStyle/>
          <a:p>
            <a:pPr algn="just">
              <a:lnSpc>
                <a:spcPct val="150000"/>
              </a:lnSpc>
              <a:spcAft>
                <a:spcPts val="0"/>
              </a:spcAft>
            </a:pPr>
            <a:r>
              <a:rPr lang="en-US" altLang="zh-CN" sz="2800" kern="100" dirty="0">
                <a:latin typeface="Times New Roman" panose="02020603050405020304"/>
                <a:ea typeface="华文细黑"/>
              </a:rPr>
              <a:t>(6)</a:t>
            </a:r>
            <a:r>
              <a:rPr lang="zh-CN" altLang="zh-CN" sz="2800" kern="100" dirty="0">
                <a:latin typeface="Times New Roman" panose="02020603050405020304"/>
                <a:ea typeface="华文细黑"/>
                <a:cs typeface="Times New Roman" panose="02020603050405020304"/>
              </a:rPr>
              <a:t>体会画线句子的在点题方面的作用。</a:t>
            </a:r>
            <a:endParaRPr lang="zh-CN" altLang="zh-CN" sz="1050" kern="100" dirty="0">
              <a:effectLst/>
              <a:latin typeface="宋体" panose="02010600030101010101" pitchFamily="2" charset="-122"/>
              <a:cs typeface="Courier New" panose="02070309020205020404"/>
            </a:endParaRPr>
          </a:p>
        </p:txBody>
      </p:sp>
      <p:sp>
        <p:nvSpPr>
          <p:cNvPr id="8" name="TextBox 7"/>
          <p:cNvSpPr txBox="1"/>
          <p:nvPr/>
        </p:nvSpPr>
        <p:spPr>
          <a:xfrm>
            <a:off x="11203299" y="6397923"/>
            <a:ext cx="987114"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mj-ea"/>
                <a:ea typeface="+mj-ea"/>
                <a:cs typeface="Times New Roman" panose="02020603050405020304" pitchFamily="18" charset="0"/>
              </a:rPr>
              <a:t>提示</a:t>
            </a:r>
            <a:endParaRPr lang="zh-CN" altLang="en-US" sz="2400" dirty="0" smtClean="0">
              <a:solidFill>
                <a:schemeClr val="bg1"/>
              </a:solidFill>
              <a:latin typeface="+mj-ea"/>
              <a:ea typeface="+mj-ea"/>
              <a:cs typeface="Times New Roman" panose="02020603050405020304" pitchFamily="18" charset="0"/>
            </a:endParaRPr>
          </a:p>
        </p:txBody>
      </p:sp>
      <p:sp>
        <p:nvSpPr>
          <p:cNvPr id="10" name="矩形 9"/>
          <p:cNvSpPr/>
          <p:nvPr/>
        </p:nvSpPr>
        <p:spPr>
          <a:xfrm>
            <a:off x="8615486" y="1485578"/>
            <a:ext cx="3195753" cy="5293733"/>
          </a:xfrm>
          <a:prstGeom prst="rect">
            <a:avLst/>
          </a:prstGeom>
        </p:spPr>
        <p:txBody>
          <a:bodyPr wrap="square" lIns="121898" tIns="60948" rIns="121898" bIns="60948">
            <a:spAutoFit/>
          </a:bodyPr>
          <a:lstStyle/>
          <a:p>
            <a:pPr algn="just">
              <a:lnSpc>
                <a:spcPct val="150000"/>
              </a:lnSpc>
              <a:spcAft>
                <a:spcPts val="0"/>
              </a:spcAft>
            </a:pPr>
            <a:r>
              <a:rPr lang="zh-CN" altLang="en-US" sz="2800" b="1" kern="100" dirty="0" smtClean="0">
                <a:solidFill>
                  <a:srgbClr val="0000FF"/>
                </a:solidFill>
                <a:latin typeface="华文细黑" pitchFamily="2" charset="-122"/>
                <a:ea typeface="华文细黑" pitchFamily="2" charset="-122"/>
                <a:cs typeface="Times New Roman" panose="02020603050405020304"/>
              </a:rPr>
              <a:t>提示</a:t>
            </a:r>
            <a:r>
              <a:rPr lang="zh-CN" altLang="zh-CN" sz="2800" kern="100" dirty="0" smtClean="0">
                <a:latin typeface="Times New Roman" panose="02020603050405020304"/>
                <a:ea typeface="宋体" panose="02010600030101010101" pitchFamily="2" charset="-122"/>
                <a:cs typeface="Times New Roman" panose="02020603050405020304"/>
              </a:rPr>
              <a:t>　</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大杨树顶上淡红的朝阳</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是</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我</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童年在母亲身边快乐生活的见证。而今物是人非，母亲已不在世。更烘托出</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我</a:t>
            </a:r>
            <a:r>
              <a:rPr lang="en-US" altLang="zh-CN" sz="2800" kern="100" dirty="0">
                <a:solidFill>
                  <a:srgbClr val="C00000"/>
                </a:solidFill>
                <a:latin typeface="宋体" panose="02010600030101010101" pitchFamily="2" charset="-122"/>
                <a:ea typeface="华文细黑"/>
                <a:cs typeface="Times New Roman" panose="02020603050405020304"/>
              </a:rPr>
              <a:t>”</a:t>
            </a:r>
            <a:r>
              <a:rPr lang="zh-CN" altLang="zh-CN" sz="2800" kern="100" dirty="0">
                <a:solidFill>
                  <a:srgbClr val="C00000"/>
                </a:solidFill>
                <a:latin typeface="Times New Roman" panose="02020603050405020304"/>
                <a:ea typeface="华文细黑"/>
                <a:cs typeface="Times New Roman" panose="02020603050405020304"/>
              </a:rPr>
              <a:t>痛苦的心情。</a:t>
            </a:r>
            <a:endParaRPr lang="zh-CN" altLang="zh-CN" sz="1050" kern="100" dirty="0">
              <a:solidFill>
                <a:srgbClr val="C00000"/>
              </a:solidFill>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8"/>
                  </p:tgtEl>
                </p:cond>
              </p:nextCondLst>
            </p:seq>
          </p:childTnLst>
        </p:cTn>
      </p:par>
    </p:tnLst>
    <p:bldLst>
      <p:bldP spid="10" grpId="0"/>
      <p:bldP spid="10"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8399462" y="4928"/>
            <a:ext cx="0" cy="6770752"/>
          </a:xfrm>
          <a:prstGeom prst="line">
            <a:avLst/>
          </a:prstGeom>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18542" y="593151"/>
            <a:ext cx="8208912" cy="4564835"/>
          </a:xfrm>
          <a:prstGeom prst="rect">
            <a:avLst/>
          </a:prstGeom>
        </p:spPr>
        <p:txBody>
          <a:bodyPr wrap="square" lIns="121917" tIns="60958" rIns="121917" bIns="60958">
            <a:spAutoFit/>
          </a:bodyPr>
          <a:lstStyle/>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⑥</a:t>
            </a:r>
            <a:r>
              <a:rPr lang="zh-CN" altLang="zh-CN" sz="2800" kern="100" dirty="0">
                <a:latin typeface="Times New Roman" panose="02020603050405020304"/>
                <a:ea typeface="华文细黑"/>
                <a:cs typeface="Times New Roman" panose="02020603050405020304"/>
              </a:rPr>
              <a:t>但随了这苇坑闪出的却是一枝白色灯笼似的小花，而且就在母亲的手里。我真想不出故乡里什么地方有过这样的花。我终于又想了回来，想到哥廷根，想到现在住的屋子。屋子正中的桌子上两天前房东曾给摆上这样一瓶花。那么，母亲毕竟是到哥廷根来过了，梦里的我也毕竟在哥廷根见过母亲了。</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8399462" y="4928"/>
            <a:ext cx="0" cy="6770752"/>
          </a:xfrm>
          <a:prstGeom prst="line">
            <a:avLst/>
          </a:prstGeom>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542" y="189434"/>
            <a:ext cx="8136904" cy="6586414"/>
          </a:xfrm>
          <a:prstGeom prst="rect">
            <a:avLst/>
          </a:prstGeom>
        </p:spPr>
        <p:txBody>
          <a:bodyPr wrap="square" lIns="121917" tIns="60958" rIns="121917" bIns="60958">
            <a:spAutoFit/>
          </a:bodyPr>
          <a:lstStyle/>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⑦</a:t>
            </a:r>
            <a:r>
              <a:rPr lang="zh-CN" altLang="zh-CN" sz="2800" kern="100" dirty="0">
                <a:latin typeface="Times New Roman" panose="02020603050405020304"/>
                <a:ea typeface="华文细黑"/>
                <a:cs typeface="Times New Roman" panose="02020603050405020304"/>
              </a:rPr>
              <a:t>想来想去，眼前的影子渐渐乱了起来。教堂尖塔的影子套上了故乡的大苇坑，在这不远的后面又现出一朵朵灯笼似的白花，</a:t>
            </a:r>
            <a:r>
              <a:rPr lang="zh-CN" altLang="zh-CN" sz="2800" u="wavyHeavy" kern="100" dirty="0">
                <a:uFill>
                  <a:solidFill>
                    <a:srgbClr val="FF0000"/>
                  </a:solidFill>
                </a:uFill>
                <a:latin typeface="Times New Roman" panose="02020603050405020304"/>
                <a:ea typeface="华文细黑"/>
                <a:cs typeface="Times New Roman" panose="02020603050405020304"/>
              </a:rPr>
              <a:t>在这一些的前面若隐若现的是母亲的面影。</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我终于也不知道究竟在什么地方看到母亲了。我努力压住思绪，使自己的心静了下来，窗外立刻传来潺潺的雨声，枕上也觉得微微有寒意。我起来拉开窗幔，一缕清光透进来。我向外怅望，希望发现母亲的足迹。但看到的却是每天看到的那一排窗户，现在都沉浸在静寂中，里面的梦该是甜蜜的吧！</a:t>
            </a:r>
            <a:endParaRPr lang="zh-CN" altLang="zh-CN" sz="1050" kern="100" dirty="0">
              <a:effectLst/>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8399462" y="4928"/>
            <a:ext cx="0" cy="6770752"/>
          </a:xfrm>
          <a:prstGeom prst="line">
            <a:avLst/>
          </a:prstGeom>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542" y="513408"/>
            <a:ext cx="8208912" cy="5293753"/>
          </a:xfrm>
          <a:prstGeom prst="rect">
            <a:avLst/>
          </a:prstGeom>
        </p:spPr>
        <p:txBody>
          <a:bodyPr wrap="square" lIns="121917" tIns="60958" rIns="121917" bIns="60958">
            <a:spAutoFit/>
          </a:bodyPr>
          <a:lstStyle/>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⑧</a:t>
            </a:r>
            <a:r>
              <a:rPr lang="zh-CN" altLang="zh-CN" sz="2800" kern="100" dirty="0">
                <a:latin typeface="Times New Roman" panose="02020603050405020304"/>
                <a:ea typeface="华文细黑"/>
                <a:cs typeface="Times New Roman" panose="02020603050405020304"/>
              </a:rPr>
              <a:t>但我的梦却早飞得连影都没有了，只在心头有一线白色的微痕，蜿蜒出去，从这异域的小城一直到故乡大杨树下母亲的墓边，还在暗暗地替母亲担着心：这样的雨夜怎能跋涉这样长的路来看自己的儿子呢？此外，眼前只是一片空，什么东西也看不到了</a:t>
            </a:r>
            <a:r>
              <a:rPr lang="zh-CN" altLang="zh-CN" sz="2800" kern="100" dirty="0" smtClean="0">
                <a:latin typeface="Times New Roman" panose="02020603050405020304"/>
                <a:ea typeface="华文细黑"/>
                <a:cs typeface="Times New Roman" panose="02020603050405020304"/>
              </a:rPr>
              <a:t>。</a:t>
            </a:r>
            <a:endParaRPr lang="en-US" altLang="zh-CN" sz="2800" kern="100" dirty="0" smtClean="0">
              <a:latin typeface="Times New Roman" panose="02020603050405020304"/>
              <a:ea typeface="华文细黑"/>
              <a:cs typeface="Times New Roman" panose="02020603050405020304"/>
            </a:endParaRPr>
          </a:p>
          <a:p>
            <a:pPr indent="720090"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⑨</a:t>
            </a:r>
            <a:r>
              <a:rPr lang="zh-CN" altLang="zh-CN" sz="2800" kern="100" dirty="0">
                <a:latin typeface="Times New Roman" panose="02020603050405020304"/>
                <a:ea typeface="华文细黑"/>
                <a:cs typeface="Times New Roman" panose="02020603050405020304"/>
              </a:rPr>
              <a:t>天哪！连一个清清楚楚的梦都不给我吗？</a:t>
            </a:r>
            <a:r>
              <a:rPr lang="zh-CN" altLang="zh-CN" sz="2800" u="wavyHeavy" kern="100" dirty="0">
                <a:uFill>
                  <a:solidFill>
                    <a:srgbClr val="FF0000"/>
                  </a:solidFill>
                </a:uFill>
                <a:latin typeface="Times New Roman" panose="02020603050405020304"/>
                <a:ea typeface="华文细黑"/>
                <a:cs typeface="Times New Roman" panose="02020603050405020304"/>
              </a:rPr>
              <a:t>我怅望灰天，在泪光里，幻出母亲的面影。</a:t>
            </a:r>
            <a:r>
              <a:rPr lang="en-US" altLang="zh-CN" sz="2800" kern="100" dirty="0">
                <a:latin typeface="Times New Roman" panose="02020603050405020304"/>
                <a:ea typeface="华文细黑"/>
                <a:cs typeface="Courier New" panose="02070309020205020404"/>
              </a:rPr>
              <a:t>(5</a:t>
            </a:r>
            <a:r>
              <a:rPr lang="en-US" altLang="zh-CN" sz="2800" kern="100" dirty="0" smtClean="0">
                <a:latin typeface="Times New Roman" panose="02020603050405020304"/>
                <a:ea typeface="华文细黑"/>
                <a:cs typeface="Courier New" panose="02070309020205020404"/>
              </a:rPr>
              <a:t>)</a:t>
            </a:r>
            <a:endParaRPr lang="zh-CN" altLang="zh-CN" sz="1050" kern="100" dirty="0">
              <a:latin typeface="宋体" panose="02010600030101010101" pitchFamily="2" charset="-122"/>
              <a:cs typeface="Courier New" panose="02070309020205020404"/>
            </a:endParaRPr>
          </a:p>
        </p:txBody>
      </p:sp>
      <p:pic>
        <p:nvPicPr>
          <p:cNvPr id="18" name="图片 17">
            <a:hlinkClick r:id="rId1" action="ppaction://hlinksldjump"/>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p:nvPr/>
        </p:nvPicPr>
        <p:blipFill>
          <a:blip r:embed="rId1">
            <a:extLst>
              <a:ext uri="{28A0092B-C50C-407E-A947-70E740481C1C}">
                <a14:useLocalDpi xmlns:a14="http://schemas.microsoft.com/office/drawing/2010/main" val="0"/>
              </a:ext>
            </a:extLst>
          </a:blip>
          <a:stretch>
            <a:fillRect/>
          </a:stretch>
        </p:blipFill>
        <p:spPr>
          <a:xfrm>
            <a:off x="-1091" y="-1"/>
            <a:ext cx="12189600" cy="6858000"/>
          </a:xfrm>
          <a:prstGeom prst="rect">
            <a:avLst/>
          </a:prstGeom>
        </p:spPr>
      </p:pic>
      <p:grpSp>
        <p:nvGrpSpPr>
          <p:cNvPr id="20" name="组合 19"/>
          <p:cNvGrpSpPr/>
          <p:nvPr/>
        </p:nvGrpSpPr>
        <p:grpSpPr>
          <a:xfrm>
            <a:off x="-10511" y="370763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5" name="矩形 14"/>
          <p:cNvSpPr/>
          <p:nvPr/>
        </p:nvSpPr>
        <p:spPr>
          <a:xfrm>
            <a:off x="3987002" y="3645818"/>
            <a:ext cx="4648455" cy="886749"/>
          </a:xfrm>
          <a:prstGeom prst="rect">
            <a:avLst/>
          </a:prstGeom>
        </p:spPr>
        <p:txBody>
          <a:bodyPr wrap="square" lIns="91410" tIns="45704" rIns="91410" bIns="45704">
            <a:spAutoFit/>
          </a:bodyPr>
          <a:lstStyle/>
          <a:p>
            <a:pPr algn="ctr">
              <a:lnSpc>
                <a:spcPct val="130000"/>
              </a:lnSpc>
              <a:defRPr/>
            </a:pPr>
            <a:r>
              <a:rPr lang="zh-CN" altLang="en-US" sz="4400" b="1" dirty="0" smtClean="0">
                <a:solidFill>
                  <a:srgbClr val="0000FF"/>
                </a:solidFill>
                <a:effectLst/>
                <a:latin typeface="微软雅黑" panose="020B0503020204020204" pitchFamily="34" charset="-122"/>
                <a:ea typeface="微软雅黑" panose="020B0503020204020204" pitchFamily="34" charset="-122"/>
              </a:rPr>
              <a:t>本课结束</a:t>
            </a:r>
            <a:endParaRPr lang="zh-CN" altLang="en-US" sz="4400" b="1" dirty="0">
              <a:solidFill>
                <a:srgbClr val="0000FF"/>
              </a:solidFill>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061352" y="509946"/>
            <a:ext cx="3125574" cy="76941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多音字</a:t>
            </a:r>
            <a:endParaRPr lang="zh-CN" altLang="zh-CN" sz="1050" kern="100" dirty="0">
              <a:effectLst/>
              <a:latin typeface="宋体" panose="02010600030101010101" pitchFamily="2" charset="-122"/>
              <a:cs typeface="Courier New" panose="02070309020205020404"/>
            </a:endParaRPr>
          </a:p>
        </p:txBody>
      </p:sp>
      <p:sp>
        <p:nvSpPr>
          <p:cNvPr id="4" name="矩形 3"/>
          <p:cNvSpPr/>
          <p:nvPr/>
        </p:nvSpPr>
        <p:spPr>
          <a:xfrm>
            <a:off x="1061352" y="1849667"/>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菲</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1931448" y="1815138"/>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2043048" y="1527106"/>
            <a:ext cx="2631292"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瓦</a:t>
            </a:r>
            <a:r>
              <a:rPr lang="zh-CN" altLang="zh-CN" sz="2800" kern="100" dirty="0">
                <a:solidFill>
                  <a:srgbClr val="0000FF"/>
                </a:solidFill>
                <a:latin typeface="Times New Roman" panose="02020603050405020304"/>
                <a:ea typeface="华文细黑"/>
                <a:cs typeface="Times New Roman" panose="02020603050405020304"/>
              </a:rPr>
              <a:t>菲</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菲</a:t>
            </a:r>
            <a:r>
              <a:rPr lang="zh-CN" altLang="zh-CN" sz="2800" kern="100" dirty="0" smtClean="0">
                <a:latin typeface="Times New Roman" panose="02020603050405020304"/>
                <a:ea typeface="华文细黑"/>
                <a:cs typeface="Times New Roman" panose="02020603050405020304"/>
              </a:rPr>
              <a:t>薄</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4" name="矩形 23"/>
          <p:cNvSpPr/>
          <p:nvPr/>
        </p:nvSpPr>
        <p:spPr>
          <a:xfrm>
            <a:off x="1061352" y="3753131"/>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泥</a:t>
            </a:r>
            <a:endParaRPr lang="en-US" altLang="zh-CN" sz="2800" kern="100" dirty="0" smtClean="0">
              <a:latin typeface="Times New Roman" panose="02020603050405020304"/>
              <a:ea typeface="华文细黑"/>
              <a:cs typeface="Times New Roman" panose="02020603050405020304"/>
            </a:endParaRPr>
          </a:p>
        </p:txBody>
      </p:sp>
      <p:sp>
        <p:nvSpPr>
          <p:cNvPr id="25" name="左大括号 24"/>
          <p:cNvSpPr/>
          <p:nvPr/>
        </p:nvSpPr>
        <p:spPr>
          <a:xfrm>
            <a:off x="1931448" y="3670230"/>
            <a:ext cx="169654" cy="941575"/>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矩形 25"/>
          <p:cNvSpPr/>
          <p:nvPr/>
        </p:nvSpPr>
        <p:spPr>
          <a:xfrm>
            <a:off x="2043048" y="3382198"/>
            <a:ext cx="2631292"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泥</a:t>
            </a:r>
            <a:r>
              <a:rPr lang="zh-CN" altLang="zh-CN" sz="2800" kern="100" dirty="0" smtClean="0">
                <a:latin typeface="Times New Roman" panose="02020603050405020304"/>
                <a:ea typeface="华文细黑"/>
                <a:cs typeface="Times New Roman" panose="02020603050405020304"/>
              </a:rPr>
              <a:t>潭</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拘</a:t>
            </a:r>
            <a:r>
              <a:rPr lang="zh-CN" altLang="zh-CN" sz="2800" kern="100" dirty="0">
                <a:solidFill>
                  <a:srgbClr val="0000FF"/>
                </a:solidFill>
                <a:latin typeface="Times New Roman" panose="02020603050405020304"/>
                <a:ea typeface="华文细黑"/>
                <a:cs typeface="Times New Roman" panose="02020603050405020304"/>
              </a:rPr>
              <a:t>泥</a:t>
            </a:r>
            <a:r>
              <a:rPr lang="en-US" altLang="zh-CN" sz="2800" kern="100" dirty="0" smtClean="0">
                <a:latin typeface="Symbol" panose="05050102010706020507"/>
                <a:ea typeface="华文细黑"/>
                <a:cs typeface="Times New Roman" panose="02020603050405020304"/>
              </a:rPr>
              <a:t>(</a:t>
            </a:r>
            <a:r>
              <a:rPr lang="zh-CN" altLang="zh-CN" sz="2800" kern="100" dirty="0" smtClean="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8" name="矩形 27"/>
          <p:cNvSpPr/>
          <p:nvPr/>
        </p:nvSpPr>
        <p:spPr>
          <a:xfrm>
            <a:off x="1114066" y="5344464"/>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③</a:t>
            </a:r>
            <a:r>
              <a:rPr lang="zh-CN" altLang="zh-CN" sz="2800" kern="100" dirty="0">
                <a:latin typeface="Times New Roman" panose="02020603050405020304"/>
                <a:ea typeface="华文细黑"/>
                <a:cs typeface="Times New Roman" panose="02020603050405020304"/>
              </a:rPr>
              <a:t>泊</a:t>
            </a:r>
            <a:endParaRPr lang="en-US" altLang="zh-CN" sz="2800" kern="100" dirty="0" smtClean="0">
              <a:latin typeface="Times New Roman" panose="02020603050405020304"/>
              <a:ea typeface="华文细黑"/>
              <a:cs typeface="Times New Roman" panose="02020603050405020304"/>
            </a:endParaRPr>
          </a:p>
        </p:txBody>
      </p:sp>
      <p:sp>
        <p:nvSpPr>
          <p:cNvPr id="29" name="左大括号 28"/>
          <p:cNvSpPr/>
          <p:nvPr/>
        </p:nvSpPr>
        <p:spPr>
          <a:xfrm>
            <a:off x="1984162" y="5276719"/>
            <a:ext cx="169654" cy="103573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0" name="矩形 29"/>
          <p:cNvSpPr/>
          <p:nvPr/>
        </p:nvSpPr>
        <p:spPr>
          <a:xfrm>
            <a:off x="2095762" y="5043706"/>
            <a:ext cx="2631292"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漂</a:t>
            </a:r>
            <a:r>
              <a:rPr lang="zh-CN" altLang="zh-CN" sz="2800" kern="100" dirty="0">
                <a:solidFill>
                  <a:srgbClr val="0000FF"/>
                </a:solidFill>
                <a:latin typeface="Times New Roman" panose="02020603050405020304"/>
                <a:ea typeface="华文细黑"/>
                <a:cs typeface="Times New Roman" panose="02020603050405020304"/>
              </a:rPr>
              <a:t>泊</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血</a:t>
            </a:r>
            <a:r>
              <a:rPr lang="zh-CN" altLang="zh-CN" sz="2800" kern="100" dirty="0">
                <a:solidFill>
                  <a:srgbClr val="0000FF"/>
                </a:solidFill>
                <a:latin typeface="Times New Roman" panose="02020603050405020304"/>
                <a:ea typeface="华文细黑"/>
                <a:cs typeface="Times New Roman" panose="02020603050405020304"/>
              </a:rPr>
              <a:t>泊</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16" name="矩形 15"/>
          <p:cNvSpPr/>
          <p:nvPr/>
        </p:nvSpPr>
        <p:spPr>
          <a:xfrm>
            <a:off x="5938014" y="1930352"/>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④</a:t>
            </a:r>
            <a:r>
              <a:rPr lang="zh-CN" altLang="zh-CN" sz="2800" kern="100" dirty="0">
                <a:latin typeface="Times New Roman" panose="02020603050405020304"/>
                <a:ea typeface="华文细黑"/>
                <a:cs typeface="Times New Roman" panose="02020603050405020304"/>
              </a:rPr>
              <a:t>臂</a:t>
            </a:r>
            <a:endParaRPr lang="en-US" altLang="zh-CN" sz="2800" kern="100" dirty="0" smtClean="0">
              <a:latin typeface="Times New Roman" panose="02020603050405020304"/>
              <a:ea typeface="华文细黑"/>
              <a:cs typeface="Times New Roman" panose="02020603050405020304"/>
            </a:endParaRPr>
          </a:p>
        </p:txBody>
      </p:sp>
      <p:sp>
        <p:nvSpPr>
          <p:cNvPr id="17" name="左大括号 16"/>
          <p:cNvSpPr/>
          <p:nvPr/>
        </p:nvSpPr>
        <p:spPr>
          <a:xfrm>
            <a:off x="6808110" y="1790599"/>
            <a:ext cx="169654" cy="103573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矩形 17"/>
          <p:cNvSpPr/>
          <p:nvPr/>
        </p:nvSpPr>
        <p:spPr>
          <a:xfrm>
            <a:off x="6919710" y="1557586"/>
            <a:ext cx="2631292"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手</a:t>
            </a:r>
            <a:r>
              <a:rPr lang="zh-CN" altLang="zh-CN" sz="2800" kern="100" dirty="0">
                <a:solidFill>
                  <a:srgbClr val="0000FF"/>
                </a:solidFill>
                <a:latin typeface="Times New Roman" panose="02020603050405020304"/>
                <a:ea typeface="华文细黑"/>
                <a:cs typeface="Times New Roman" panose="02020603050405020304"/>
              </a:rPr>
              <a:t>臂</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胳</a:t>
            </a:r>
            <a:r>
              <a:rPr lang="zh-CN" altLang="zh-CN" sz="2800" kern="100" dirty="0">
                <a:solidFill>
                  <a:srgbClr val="0000FF"/>
                </a:solidFill>
                <a:latin typeface="Times New Roman" panose="02020603050405020304"/>
                <a:ea typeface="华文细黑"/>
                <a:cs typeface="Times New Roman" panose="02020603050405020304"/>
              </a:rPr>
              <a:t>臂</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7" name="矩形 6"/>
          <p:cNvSpPr/>
          <p:nvPr/>
        </p:nvSpPr>
        <p:spPr>
          <a:xfrm>
            <a:off x="2926854" y="1557586"/>
            <a:ext cx="562975" cy="1384995"/>
          </a:xfrm>
          <a:prstGeom prst="rect">
            <a:avLst/>
          </a:prstGeom>
        </p:spPr>
        <p:txBody>
          <a:bodyPr wrap="none">
            <a:spAutoFit/>
          </a:bodyPr>
          <a:lstStyle/>
          <a:p>
            <a:pPr>
              <a:lnSpc>
                <a:spcPct val="150000"/>
              </a:lnSpc>
            </a:pPr>
            <a:r>
              <a:rPr lang="en-US" altLang="zh-CN" sz="2800" kern="100" dirty="0" err="1">
                <a:solidFill>
                  <a:srgbClr val="C00000"/>
                </a:solidFill>
                <a:latin typeface="IPAPANNEW"/>
                <a:ea typeface="华文细黑"/>
                <a:cs typeface="Times New Roman" panose="02020603050405020304"/>
              </a:rPr>
              <a:t>f</a:t>
            </a:r>
            <a:r>
              <a:rPr lang="en-US" altLang="zh-CN" sz="2800" kern="100" dirty="0" err="1" smtClean="0">
                <a:solidFill>
                  <a:srgbClr val="C00000"/>
                </a:solidFill>
                <a:latin typeface="Times New Roman" panose="02020603050405020304"/>
                <a:ea typeface="华文细黑"/>
                <a:cs typeface="Courier New" panose="02070309020205020404"/>
              </a:rPr>
              <a:t>ēi</a:t>
            </a:r>
            <a:endParaRPr lang="en-US" altLang="zh-CN" sz="2800" kern="100" dirty="0" smtClean="0">
              <a:solidFill>
                <a:srgbClr val="C00000"/>
              </a:solidFill>
              <a:latin typeface="IPAPANNEW"/>
              <a:ea typeface="华文细黑"/>
              <a:cs typeface="Times New Roman" panose="02020603050405020304"/>
            </a:endParaRPr>
          </a:p>
          <a:p>
            <a:pPr>
              <a:lnSpc>
                <a:spcPct val="150000"/>
              </a:lnSpc>
            </a:pPr>
            <a:r>
              <a:rPr lang="en-US" altLang="zh-CN" sz="2800" kern="100" dirty="0" err="1" smtClean="0">
                <a:solidFill>
                  <a:srgbClr val="C00000"/>
                </a:solidFill>
                <a:latin typeface="IPAPANNEW"/>
                <a:ea typeface="华文细黑"/>
                <a:cs typeface="Times New Roman" panose="02020603050405020304"/>
              </a:rPr>
              <a:t>f</a:t>
            </a:r>
            <a:r>
              <a:rPr lang="en-US" altLang="zh-CN" sz="2800" kern="100" dirty="0" err="1" smtClean="0">
                <a:solidFill>
                  <a:srgbClr val="C00000"/>
                </a:solidFill>
                <a:latin typeface="Times New Roman" panose="02020603050405020304"/>
                <a:ea typeface="华文细黑"/>
                <a:cs typeface="Courier New" panose="02070309020205020404"/>
              </a:rPr>
              <a:t>ě</a:t>
            </a:r>
            <a:r>
              <a:rPr lang="en-US" altLang="zh-CN" sz="2800" kern="100" dirty="0" err="1" smtClean="0">
                <a:solidFill>
                  <a:srgbClr val="C00000"/>
                </a:solidFill>
                <a:latin typeface="IPAPANNEW"/>
                <a:ea typeface="华文细黑"/>
                <a:cs typeface="IPAPANNEW"/>
              </a:rPr>
              <a:t>i</a:t>
            </a:r>
            <a:endParaRPr lang="zh-CN" altLang="en-US" dirty="0"/>
          </a:p>
        </p:txBody>
      </p:sp>
      <p:sp>
        <p:nvSpPr>
          <p:cNvPr id="9" name="矩形 8"/>
          <p:cNvSpPr/>
          <p:nvPr/>
        </p:nvSpPr>
        <p:spPr>
          <a:xfrm>
            <a:off x="3070870" y="3429794"/>
            <a:ext cx="463588" cy="1307089"/>
          </a:xfrm>
          <a:prstGeom prst="rect">
            <a:avLst/>
          </a:prstGeom>
        </p:spPr>
        <p:txBody>
          <a:bodyPr wrap="none">
            <a:spAutoFit/>
          </a:bodyPr>
          <a:lstStyle/>
          <a:p>
            <a:pPr lvl="0" algn="just">
              <a:lnSpc>
                <a:spcPct val="150000"/>
              </a:lnSpc>
            </a:pPr>
            <a:r>
              <a:rPr lang="en-US" altLang="zh-CN" sz="2800" kern="100" dirty="0" err="1">
                <a:solidFill>
                  <a:srgbClr val="C00000"/>
                </a:solidFill>
                <a:latin typeface="IPAPANNEW"/>
                <a:ea typeface="华文细黑"/>
                <a:cs typeface="Times New Roman" panose="02020603050405020304"/>
              </a:rPr>
              <a:t>ní</a:t>
            </a:r>
            <a:endParaRPr lang="en-US" altLang="zh-CN" sz="2800" kern="100" dirty="0">
              <a:solidFill>
                <a:srgbClr val="C00000"/>
              </a:solidFill>
              <a:latin typeface="IPAPANNEW"/>
              <a:ea typeface="华文细黑"/>
              <a:cs typeface="Times New Roman" panose="02020603050405020304"/>
            </a:endParaRPr>
          </a:p>
          <a:p>
            <a:pPr lvl="0" algn="just">
              <a:lnSpc>
                <a:spcPct val="150000"/>
              </a:lnSpc>
            </a:pPr>
            <a:r>
              <a:rPr lang="en-US" altLang="zh-CN" sz="2800" kern="100" dirty="0" err="1">
                <a:solidFill>
                  <a:srgbClr val="C00000"/>
                </a:solidFill>
                <a:latin typeface="Times New Roman" panose="02020603050405020304"/>
                <a:ea typeface="华文细黑"/>
                <a:cs typeface="Courier New" panose="02070309020205020404"/>
              </a:rPr>
              <a:t>nì</a:t>
            </a:r>
            <a:endParaRPr lang="zh-CN" altLang="en-US" dirty="0">
              <a:solidFill>
                <a:prstClr val="black"/>
              </a:solidFill>
            </a:endParaRPr>
          </a:p>
        </p:txBody>
      </p:sp>
      <p:sp>
        <p:nvSpPr>
          <p:cNvPr id="10" name="矩形 9"/>
          <p:cNvSpPr/>
          <p:nvPr/>
        </p:nvSpPr>
        <p:spPr>
          <a:xfrm>
            <a:off x="3142878" y="5043706"/>
            <a:ext cx="543739" cy="1313180"/>
          </a:xfrm>
          <a:prstGeom prst="rect">
            <a:avLst/>
          </a:prstGeom>
        </p:spPr>
        <p:txBody>
          <a:bodyPr wrap="none">
            <a:spAutoFit/>
          </a:bodyPr>
          <a:lstStyle/>
          <a:p>
            <a:pPr lvl="0" algn="just">
              <a:lnSpc>
                <a:spcPct val="150000"/>
              </a:lnSpc>
            </a:pPr>
            <a:r>
              <a:rPr lang="en-US" altLang="zh-CN" sz="2800" kern="100" dirty="0" err="1">
                <a:solidFill>
                  <a:srgbClr val="C00000"/>
                </a:solidFill>
                <a:latin typeface="Times New Roman" panose="02020603050405020304"/>
                <a:ea typeface="华文细黑"/>
                <a:cs typeface="Courier New" panose="02070309020205020404"/>
              </a:rPr>
              <a:t>bó</a:t>
            </a:r>
            <a:endParaRPr lang="en-US" altLang="zh-CN" sz="2800" kern="100" dirty="0">
              <a:solidFill>
                <a:srgbClr val="C00000"/>
              </a:solidFill>
              <a:latin typeface="Times New Roman" panose="02020603050405020304"/>
              <a:ea typeface="华文细黑"/>
              <a:cs typeface="Courier New" panose="02070309020205020404"/>
            </a:endParaRPr>
          </a:p>
          <a:p>
            <a:pPr lvl="0" algn="just">
              <a:lnSpc>
                <a:spcPct val="150000"/>
              </a:lnSpc>
            </a:pPr>
            <a:r>
              <a:rPr lang="en-US" altLang="zh-CN" sz="2800" kern="100" dirty="0" err="1">
                <a:solidFill>
                  <a:srgbClr val="C00000"/>
                </a:solidFill>
                <a:latin typeface="IPAPANNEW"/>
                <a:ea typeface="华文细黑"/>
                <a:cs typeface="Times New Roman" panose="02020603050405020304"/>
              </a:rPr>
              <a:t>p</a:t>
            </a:r>
            <a:r>
              <a:rPr lang="en-US" altLang="zh-CN" sz="2800" kern="100" dirty="0" err="1">
                <a:solidFill>
                  <a:srgbClr val="C00000"/>
                </a:solidFill>
                <a:latin typeface="Times New Roman" panose="02020603050405020304"/>
                <a:ea typeface="华文细黑"/>
                <a:cs typeface="Courier New" panose="02070309020205020404"/>
              </a:rPr>
              <a:t>ō</a:t>
            </a:r>
            <a:endParaRPr lang="zh-CN" altLang="en-US" dirty="0"/>
          </a:p>
        </p:txBody>
      </p:sp>
      <p:sp>
        <p:nvSpPr>
          <p:cNvPr id="11" name="矩形 10"/>
          <p:cNvSpPr/>
          <p:nvPr/>
        </p:nvSpPr>
        <p:spPr>
          <a:xfrm>
            <a:off x="7943623" y="1590172"/>
            <a:ext cx="622286" cy="1307089"/>
          </a:xfrm>
          <a:prstGeom prst="rect">
            <a:avLst/>
          </a:prstGeom>
        </p:spPr>
        <p:txBody>
          <a:bodyPr wrap="none">
            <a:spAutoFit/>
          </a:bodyPr>
          <a:lstStyle/>
          <a:p>
            <a:pPr lvl="0" algn="just">
              <a:lnSpc>
                <a:spcPct val="150000"/>
              </a:lnSpc>
            </a:pPr>
            <a:r>
              <a:rPr lang="en-US" altLang="zh-CN" sz="2800" kern="100" dirty="0" err="1">
                <a:solidFill>
                  <a:srgbClr val="C00000"/>
                </a:solidFill>
                <a:latin typeface="IPAPANNEW"/>
                <a:ea typeface="华文细黑"/>
                <a:cs typeface="Times New Roman" panose="02020603050405020304"/>
              </a:rPr>
              <a:t>bì</a:t>
            </a:r>
            <a:endParaRPr lang="en-US" altLang="zh-CN" sz="2800" kern="100" dirty="0">
              <a:solidFill>
                <a:srgbClr val="C00000"/>
              </a:solidFill>
              <a:latin typeface="IPAPANNEW"/>
              <a:ea typeface="华文细黑"/>
              <a:cs typeface="Times New Roman" panose="02020603050405020304"/>
            </a:endParaRPr>
          </a:p>
          <a:p>
            <a:pPr lvl="0" algn="just">
              <a:lnSpc>
                <a:spcPct val="150000"/>
              </a:lnSpc>
            </a:pPr>
            <a:r>
              <a:rPr lang="en-US" altLang="zh-CN" sz="2800" kern="100" dirty="0" err="1">
                <a:solidFill>
                  <a:srgbClr val="C00000"/>
                </a:solidFill>
                <a:latin typeface="Times New Roman" panose="02020603050405020304"/>
                <a:ea typeface="华文细黑"/>
                <a:cs typeface="Courier New" panose="02070309020205020404"/>
              </a:rPr>
              <a:t>bei</a:t>
            </a:r>
            <a:endParaRPr lang="zh-CN" altLang="en-US" dirty="0"/>
          </a:p>
        </p:txBody>
      </p:sp>
      <p:sp>
        <p:nvSpPr>
          <p:cNvPr id="20" name="矩形 19"/>
          <p:cNvSpPr/>
          <p:nvPr/>
        </p:nvSpPr>
        <p:spPr>
          <a:xfrm>
            <a:off x="6044518" y="3965463"/>
            <a:ext cx="1030225" cy="691768"/>
          </a:xfrm>
          <a:prstGeom prst="rect">
            <a:avLst/>
          </a:prstGeom>
        </p:spPr>
        <p:txBody>
          <a:bodyPr wrap="square" lIns="121898" tIns="60948" rIns="121898" bIns="60948">
            <a:spAutoFit/>
          </a:bodyPr>
          <a:lstStyle/>
          <a:p>
            <a:pPr algn="just">
              <a:lnSpc>
                <a:spcPct val="150000"/>
              </a:lnSpc>
            </a:pPr>
            <a:r>
              <a:rPr lang="en-US" altLang="zh-CN" sz="2800" kern="100" dirty="0">
                <a:latin typeface="宋体" panose="02010600030101010101" pitchFamily="2" charset="-122"/>
                <a:ea typeface="华文细黑"/>
                <a:cs typeface="Times New Roman" panose="02020603050405020304"/>
              </a:rPr>
              <a:t>⑤</a:t>
            </a:r>
            <a:r>
              <a:rPr lang="zh-CN" altLang="zh-CN" sz="2800" kern="100" dirty="0">
                <a:latin typeface="Times New Roman" panose="02020603050405020304"/>
                <a:ea typeface="华文细黑"/>
                <a:cs typeface="Times New Roman" panose="02020603050405020304"/>
              </a:rPr>
              <a:t>苔</a:t>
            </a:r>
            <a:endParaRPr lang="en-US" altLang="zh-CN" sz="2800" kern="100" dirty="0" smtClean="0">
              <a:latin typeface="Times New Roman" panose="02020603050405020304"/>
              <a:ea typeface="华文细黑"/>
              <a:cs typeface="Times New Roman" panose="02020603050405020304"/>
            </a:endParaRPr>
          </a:p>
        </p:txBody>
      </p:sp>
      <p:sp>
        <p:nvSpPr>
          <p:cNvPr id="21" name="左大括号 20"/>
          <p:cNvSpPr/>
          <p:nvPr/>
        </p:nvSpPr>
        <p:spPr>
          <a:xfrm>
            <a:off x="6914614" y="3825710"/>
            <a:ext cx="169654" cy="1035733"/>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矩形 21"/>
          <p:cNvSpPr/>
          <p:nvPr/>
        </p:nvSpPr>
        <p:spPr>
          <a:xfrm>
            <a:off x="7026214" y="3592697"/>
            <a:ext cx="2631292" cy="1415748"/>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solidFill>
                  <a:srgbClr val="0000FF"/>
                </a:solidFill>
                <a:latin typeface="Times New Roman" panose="02020603050405020304"/>
                <a:ea typeface="华文细黑"/>
                <a:cs typeface="Times New Roman" panose="02020603050405020304"/>
              </a:rPr>
              <a:t>苔</a:t>
            </a:r>
            <a:r>
              <a:rPr lang="zh-CN" altLang="zh-CN" sz="2800" kern="100" dirty="0" smtClean="0">
                <a:latin typeface="Times New Roman" panose="02020603050405020304"/>
                <a:ea typeface="华文细黑"/>
                <a:cs typeface="Times New Roman" panose="02020603050405020304"/>
              </a:rPr>
              <a:t>藓</a:t>
            </a:r>
            <a:r>
              <a:rPr lang="en-US" altLang="zh-CN" sz="2800" kern="100" dirty="0" smtClean="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舌</a:t>
            </a:r>
            <a:r>
              <a:rPr lang="zh-CN" altLang="zh-CN" sz="2800" kern="100" dirty="0">
                <a:solidFill>
                  <a:srgbClr val="0000FF"/>
                </a:solidFill>
                <a:latin typeface="Times New Roman" panose="02020603050405020304"/>
                <a:ea typeface="华文细黑"/>
                <a:cs typeface="Times New Roman" panose="02020603050405020304"/>
              </a:rPr>
              <a:t>苔</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23" name="矩形 22"/>
          <p:cNvSpPr/>
          <p:nvPr/>
        </p:nvSpPr>
        <p:spPr>
          <a:xfrm>
            <a:off x="8079783" y="3625283"/>
            <a:ext cx="562975" cy="1384995"/>
          </a:xfrm>
          <a:prstGeom prst="rect">
            <a:avLst/>
          </a:prstGeom>
        </p:spPr>
        <p:txBody>
          <a:bodyPr wrap="none">
            <a:spAutoFit/>
          </a:bodyPr>
          <a:lstStyle/>
          <a:p>
            <a:pPr lvl="0" algn="just">
              <a:lnSpc>
                <a:spcPct val="150000"/>
              </a:lnSpc>
            </a:pPr>
            <a:r>
              <a:rPr lang="en-US" altLang="zh-CN" sz="2800" kern="100" dirty="0" err="1">
                <a:solidFill>
                  <a:srgbClr val="C00000"/>
                </a:solidFill>
                <a:latin typeface="Times New Roman" panose="02020603050405020304"/>
                <a:ea typeface="华文细黑"/>
                <a:cs typeface="Courier New" panose="02070309020205020404"/>
              </a:rPr>
              <a:t>t</a:t>
            </a:r>
            <a:r>
              <a:rPr lang="en-US" altLang="zh-CN" sz="2800" kern="100" dirty="0" err="1">
                <a:solidFill>
                  <a:srgbClr val="C00000"/>
                </a:solidFill>
                <a:latin typeface="宋体" panose="02010600030101010101" pitchFamily="2" charset="-122"/>
                <a:ea typeface="宋体" panose="02010600030101010101" pitchFamily="2" charset="-122"/>
                <a:cs typeface="Courier New" panose="02070309020205020404"/>
              </a:rPr>
              <a:t>á</a:t>
            </a:r>
            <a:r>
              <a:rPr lang="en-US" altLang="zh-CN" sz="2800" kern="100" dirty="0" err="1">
                <a:solidFill>
                  <a:srgbClr val="C00000"/>
                </a:solidFill>
                <a:latin typeface="Times New Roman" panose="02020603050405020304"/>
                <a:ea typeface="华文细黑"/>
                <a:cs typeface="Courier New" panose="02070309020205020404"/>
              </a:rPr>
              <a:t>i</a:t>
            </a:r>
            <a:endParaRPr lang="en-US" altLang="zh-CN" sz="2800" kern="100" dirty="0">
              <a:solidFill>
                <a:srgbClr val="C00000"/>
              </a:solidFill>
              <a:latin typeface="Times New Roman" panose="02020603050405020304"/>
              <a:ea typeface="华文细黑"/>
              <a:cs typeface="Courier New" panose="02070309020205020404"/>
            </a:endParaRPr>
          </a:p>
          <a:p>
            <a:pPr lvl="0" algn="just">
              <a:lnSpc>
                <a:spcPct val="150000"/>
              </a:lnSpc>
            </a:pPr>
            <a:r>
              <a:rPr lang="en-US" altLang="zh-CN" sz="2800" kern="100" dirty="0" err="1">
                <a:solidFill>
                  <a:srgbClr val="C00000"/>
                </a:solidFill>
                <a:latin typeface="Times New Roman" panose="02020603050405020304"/>
                <a:ea typeface="华文细黑"/>
                <a:cs typeface="Courier New" panose="02070309020205020404"/>
              </a:rPr>
              <a:t>t</a:t>
            </a:r>
            <a:r>
              <a:rPr lang="en-US" altLang="zh-CN" sz="2800" kern="100" dirty="0" err="1">
                <a:solidFill>
                  <a:srgbClr val="C00000"/>
                </a:solidFill>
                <a:latin typeface="宋体" panose="02010600030101010101" pitchFamily="2" charset="-122"/>
                <a:ea typeface="宋体" panose="02010600030101010101" pitchFamily="2" charset="-122"/>
                <a:cs typeface="Courier New" panose="02070309020205020404"/>
              </a:rPr>
              <a:t>ā</a:t>
            </a:r>
            <a:r>
              <a:rPr lang="en-US" altLang="zh-CN" sz="2800" kern="100" dirty="0" err="1">
                <a:solidFill>
                  <a:srgbClr val="C00000"/>
                </a:solidFill>
                <a:latin typeface="Times New Roman" panose="02020603050405020304"/>
                <a:ea typeface="华文细黑"/>
                <a:cs typeface="Courier New" panose="02070309020205020404"/>
              </a:rPr>
              <a:t>i</a:t>
            </a:r>
            <a:endParaRPr lang="zh-CN" altLang="zh-CN" sz="105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blinds(horizontal)">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9"/>
                                        </p:tgtEl>
                                      </p:cBhvr>
                                    </p:animEffect>
                                    <p:set>
                                      <p:cBhvr>
                                        <p:cTn id="35" dur="1" fill="hold">
                                          <p:stCondLst>
                                            <p:cond delay="499"/>
                                          </p:stCondLst>
                                        </p:cTn>
                                        <p:tgtEl>
                                          <p:spTgt spid="9"/>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10"/>
                                        </p:tgtEl>
                                      </p:cBhvr>
                                    </p:animEffect>
                                    <p:set>
                                      <p:cBhvr>
                                        <p:cTn id="38" dur="1" fill="hold">
                                          <p:stCondLst>
                                            <p:cond delay="499"/>
                                          </p:stCondLst>
                                        </p:cTn>
                                        <p:tgtEl>
                                          <p:spTgt spid="10"/>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3"/>
                                        </p:tgtEl>
                                      </p:cBhvr>
                                    </p:animEffect>
                                    <p:set>
                                      <p:cBhvr>
                                        <p:cTn id="44" dur="1" fill="hold">
                                          <p:stCondLst>
                                            <p:cond delay="499"/>
                                          </p:stCondLst>
                                        </p:cTn>
                                        <p:tgtEl>
                                          <p:spTgt spid="23"/>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7" grpId="0"/>
      <p:bldP spid="7" grpId="1"/>
      <p:bldP spid="9" grpId="0"/>
      <p:bldP spid="9" grpId="1"/>
      <p:bldP spid="10" grpId="0"/>
      <p:bldP spid="10" grpId="1"/>
      <p:bldP spid="11" grpId="0"/>
      <p:bldP spid="11" grpId="1"/>
      <p:bldP spid="23" grpId="0"/>
      <p:bldP spid="23"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21360" y="693490"/>
            <a:ext cx="4205694" cy="687600"/>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panose="02020603050405020304"/>
                <a:ea typeface="华文细黑"/>
                <a:cs typeface="Courier New" panose="02070309020205020404"/>
              </a:rPr>
              <a:t>2.</a:t>
            </a:r>
            <a:r>
              <a:rPr lang="zh-CN" altLang="en-US" sz="2800" b="1" kern="100" dirty="0">
                <a:latin typeface="Times New Roman" panose="02020603050405020304"/>
                <a:ea typeface="华文细黑"/>
                <a:cs typeface="Courier New" panose="02070309020205020404"/>
              </a:rPr>
              <a:t>给下列形似字组词</a:t>
            </a:r>
            <a:endParaRPr lang="zh-CN" altLang="zh-CN" sz="1050" b="1" kern="100" dirty="0">
              <a:effectLst/>
              <a:latin typeface="宋体" panose="02010600030101010101" pitchFamily="2" charset="-122"/>
              <a:cs typeface="Courier New" panose="02070309020205020404"/>
            </a:endParaRPr>
          </a:p>
        </p:txBody>
      </p:sp>
      <p:sp>
        <p:nvSpPr>
          <p:cNvPr id="4" name="矩形 3"/>
          <p:cNvSpPr/>
          <p:nvPr/>
        </p:nvSpPr>
        <p:spPr>
          <a:xfrm>
            <a:off x="507401" y="2637706"/>
            <a:ext cx="639688" cy="769417"/>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(1</a:t>
            </a:r>
            <a:r>
              <a:rPr lang="en-US" altLang="zh-CN" sz="2800" kern="100" dirty="0" smtClean="0">
                <a:latin typeface="Times New Roman" panose="02020603050405020304"/>
                <a:ea typeface="华文细黑"/>
              </a:rPr>
              <a:t>)</a:t>
            </a:r>
            <a:endParaRPr lang="en-US" altLang="zh-CN" sz="2800" kern="100" dirty="0" smtClean="0">
              <a:latin typeface="Times New Roman" panose="02020603050405020304"/>
              <a:ea typeface="华文细黑"/>
              <a:cs typeface="Times New Roman" panose="02020603050405020304"/>
            </a:endParaRPr>
          </a:p>
        </p:txBody>
      </p:sp>
      <p:sp>
        <p:nvSpPr>
          <p:cNvPr id="8" name="左大括号 7"/>
          <p:cNvSpPr/>
          <p:nvPr/>
        </p:nvSpPr>
        <p:spPr>
          <a:xfrm>
            <a:off x="1073940" y="2298479"/>
            <a:ext cx="169654" cy="1516417"/>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185540" y="1989634"/>
            <a:ext cx="2631292"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堰</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揠</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偃</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Times New Roman" panose="02020603050405020304"/>
                <a:ea typeface="华文细黑"/>
                <a:cs typeface="Times New Roman" panose="02020603050405020304"/>
              </a:rPr>
              <a:t>         </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  </a:t>
            </a:r>
            <a:endParaRPr lang="zh-CN" altLang="zh-CN" sz="1050" kern="100" dirty="0">
              <a:latin typeface="宋体" panose="02010600030101010101" pitchFamily="2" charset="-122"/>
              <a:cs typeface="Courier New" panose="02070309020205020404"/>
            </a:endParaRPr>
          </a:p>
        </p:txBody>
      </p:sp>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55" name="矩形 54"/>
          <p:cNvSpPr/>
          <p:nvPr/>
        </p:nvSpPr>
        <p:spPr>
          <a:xfrm>
            <a:off x="507401" y="4714332"/>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(2)</a:t>
            </a:r>
            <a:endParaRPr lang="en-US" altLang="zh-CN" sz="2800" kern="100" dirty="0" smtClean="0">
              <a:latin typeface="Times New Roman" panose="02020603050405020304"/>
              <a:ea typeface="华文细黑"/>
              <a:cs typeface="Times New Roman" panose="02020603050405020304"/>
            </a:endParaRPr>
          </a:p>
        </p:txBody>
      </p:sp>
      <p:sp>
        <p:nvSpPr>
          <p:cNvPr id="56" name="左大括号 55"/>
          <p:cNvSpPr/>
          <p:nvPr/>
        </p:nvSpPr>
        <p:spPr>
          <a:xfrm>
            <a:off x="1073940" y="4478542"/>
            <a:ext cx="169654" cy="137856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57" name="矩形 56"/>
          <p:cNvSpPr/>
          <p:nvPr/>
        </p:nvSpPr>
        <p:spPr>
          <a:xfrm>
            <a:off x="1185540" y="4040849"/>
            <a:ext cx="2631292" cy="2062079"/>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掐</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陷</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谄</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9" name="矩形 58"/>
          <p:cNvSpPr/>
          <p:nvPr/>
        </p:nvSpPr>
        <p:spPr>
          <a:xfrm>
            <a:off x="6065139" y="2706045"/>
            <a:ext cx="639688" cy="691960"/>
          </a:xfrm>
          <a:prstGeom prst="rect">
            <a:avLst/>
          </a:prstGeom>
        </p:spPr>
        <p:txBody>
          <a:bodyPr wrap="square" lIns="121898" tIns="60948" rIns="121898" bIns="60948">
            <a:spAutoFit/>
          </a:bodyPr>
          <a:lstStyle/>
          <a:p>
            <a:pPr algn="just">
              <a:lnSpc>
                <a:spcPct val="150000"/>
              </a:lnSpc>
            </a:pPr>
            <a:r>
              <a:rPr lang="en-US" altLang="zh-CN" sz="2800" kern="100" dirty="0">
                <a:latin typeface="Times New Roman" panose="02020603050405020304"/>
                <a:ea typeface="华文细黑"/>
              </a:rPr>
              <a:t>(3)</a:t>
            </a:r>
            <a:endParaRPr lang="en-US" altLang="zh-CN" sz="2800" kern="100" dirty="0" smtClean="0">
              <a:latin typeface="Times New Roman" panose="02020603050405020304"/>
              <a:ea typeface="华文细黑"/>
              <a:cs typeface="Times New Roman" panose="02020603050405020304"/>
            </a:endParaRPr>
          </a:p>
        </p:txBody>
      </p:sp>
      <p:sp>
        <p:nvSpPr>
          <p:cNvPr id="60" name="左大括号 59"/>
          <p:cNvSpPr/>
          <p:nvPr/>
        </p:nvSpPr>
        <p:spPr>
          <a:xfrm>
            <a:off x="6631678" y="2450759"/>
            <a:ext cx="169654" cy="137856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8" name="矩形 67"/>
          <p:cNvSpPr/>
          <p:nvPr/>
        </p:nvSpPr>
        <p:spPr>
          <a:xfrm>
            <a:off x="6743278" y="2013066"/>
            <a:ext cx="263129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凌</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陵</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Symbol" panose="05050102010706020507"/>
              <a:ea typeface="华文细黑"/>
              <a:cs typeface="Times New Roman" panose="02020603050405020304"/>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棱</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16" name="矩形 15"/>
          <p:cNvSpPr/>
          <p:nvPr/>
        </p:nvSpPr>
        <p:spPr>
          <a:xfrm>
            <a:off x="6102888" y="4826066"/>
            <a:ext cx="639688" cy="691960"/>
          </a:xfrm>
          <a:prstGeom prst="rect">
            <a:avLst/>
          </a:prstGeom>
        </p:spPr>
        <p:txBody>
          <a:bodyPr wrap="square" lIns="121898" tIns="60948" rIns="121898" bIns="60948">
            <a:spAutoFit/>
          </a:bodyPr>
          <a:lstStyle/>
          <a:p>
            <a:pPr algn="just">
              <a:lnSpc>
                <a:spcPct val="150000"/>
              </a:lnSpc>
            </a:pPr>
            <a:r>
              <a:rPr lang="en-US" altLang="zh-CN" sz="2800" kern="100" dirty="0" smtClean="0">
                <a:latin typeface="Times New Roman" panose="02020603050405020304"/>
                <a:ea typeface="华文细黑"/>
              </a:rPr>
              <a:t>(</a:t>
            </a:r>
            <a:r>
              <a:rPr lang="en-US" altLang="zh-CN" sz="2800" kern="100" dirty="0">
                <a:latin typeface="Times New Roman" panose="02020603050405020304"/>
                <a:ea typeface="华文细黑"/>
              </a:rPr>
              <a:t>4</a:t>
            </a:r>
            <a:r>
              <a:rPr lang="en-US" altLang="zh-CN" sz="2800" kern="100" dirty="0" smtClean="0">
                <a:latin typeface="Times New Roman" panose="02020603050405020304"/>
                <a:ea typeface="华文细黑"/>
              </a:rPr>
              <a:t>)</a:t>
            </a:r>
            <a:endParaRPr lang="en-US" altLang="zh-CN" sz="2800" kern="100" dirty="0" smtClean="0">
              <a:latin typeface="Times New Roman" panose="02020603050405020304"/>
              <a:ea typeface="华文细黑"/>
              <a:cs typeface="Times New Roman" panose="02020603050405020304"/>
            </a:endParaRPr>
          </a:p>
        </p:txBody>
      </p:sp>
      <p:sp>
        <p:nvSpPr>
          <p:cNvPr id="18" name="左大括号 17"/>
          <p:cNvSpPr/>
          <p:nvPr/>
        </p:nvSpPr>
        <p:spPr>
          <a:xfrm>
            <a:off x="6669427" y="4570780"/>
            <a:ext cx="169654" cy="1378561"/>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矩形 18"/>
          <p:cNvSpPr/>
          <p:nvPr/>
        </p:nvSpPr>
        <p:spPr>
          <a:xfrm>
            <a:off x="6781027" y="4133087"/>
            <a:ext cx="2631292" cy="19794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忸</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纽</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smtClean="0">
                <a:latin typeface="Symbol" panose="05050102010706020507"/>
                <a:ea typeface="华文细黑"/>
                <a:cs typeface="Times New Roman" panose="02020603050405020304"/>
              </a:rPr>
              <a:t>)</a:t>
            </a:r>
            <a:endParaRPr lang="en-US" altLang="zh-CN" sz="2800" kern="100" dirty="0" smtClean="0">
              <a:latin typeface="Times New Roman" panose="02020603050405020304"/>
              <a:ea typeface="华文细黑"/>
            </a:endParaRPr>
          </a:p>
          <a:p>
            <a:pPr algn="just">
              <a:lnSpc>
                <a:spcPct val="150000"/>
              </a:lnSpc>
              <a:spcAft>
                <a:spcPts val="0"/>
              </a:spcAft>
            </a:pPr>
            <a:r>
              <a:rPr lang="zh-CN" altLang="zh-CN" sz="2800" kern="100" dirty="0" smtClean="0">
                <a:latin typeface="Times New Roman" panose="02020603050405020304"/>
                <a:ea typeface="华文细黑"/>
                <a:cs typeface="Times New Roman" panose="02020603050405020304"/>
              </a:rPr>
              <a:t>扭</a:t>
            </a:r>
            <a:r>
              <a:rPr lang="en-US" altLang="zh-CN" sz="2800" kern="100" dirty="0">
                <a:latin typeface="Symbol" panose="05050102010706020507"/>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　　</a:t>
            </a:r>
            <a:r>
              <a:rPr lang="en-US" altLang="zh-CN" sz="2800" kern="100" dirty="0">
                <a:latin typeface="Symbol" panose="05050102010706020507"/>
                <a:ea typeface="华文细黑"/>
                <a:cs typeface="Times New Roman" panose="02020603050405020304"/>
              </a:rPr>
              <a:t>)</a:t>
            </a:r>
            <a:endParaRPr lang="zh-CN" altLang="zh-CN" sz="1050" kern="100" dirty="0">
              <a:latin typeface="宋体" panose="02010600030101010101" pitchFamily="2" charset="-122"/>
              <a:cs typeface="Courier New" panose="02070309020205020404"/>
            </a:endParaRPr>
          </a:p>
        </p:txBody>
      </p:sp>
      <p:sp>
        <p:nvSpPr>
          <p:cNvPr id="5" name="矩形 4"/>
          <p:cNvSpPr/>
          <p:nvPr/>
        </p:nvSpPr>
        <p:spPr>
          <a:xfrm>
            <a:off x="1665937" y="1989634"/>
            <a:ext cx="1620957" cy="2031325"/>
          </a:xfrm>
          <a:prstGeom prst="rect">
            <a:avLst/>
          </a:prstGeom>
        </p:spPr>
        <p:txBody>
          <a:bodyPr wrap="none">
            <a:spAutoFit/>
          </a:bodyPr>
          <a:lstStyle/>
          <a:p>
            <a:pPr lvl="0" algn="just">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堤堰</a:t>
            </a:r>
            <a:endParaRPr lang="en-US" altLang="zh-CN" sz="2800" kern="100" dirty="0">
              <a:solidFill>
                <a:srgbClr val="C00000"/>
              </a:solidFill>
              <a:latin typeface="IPAPANNEW"/>
              <a:ea typeface="华文细黑"/>
              <a:cs typeface="Times New Roman" panose="02020603050405020304"/>
            </a:endParaRPr>
          </a:p>
          <a:p>
            <a:pPr lvl="0" algn="just">
              <a:lnSpc>
                <a:spcPct val="150000"/>
              </a:lnSpc>
            </a:pPr>
            <a:r>
              <a:rPr lang="zh-CN" altLang="zh-CN" sz="2800" kern="100" dirty="0">
                <a:solidFill>
                  <a:srgbClr val="C00000"/>
                </a:solidFill>
                <a:latin typeface="IPAPANNEW"/>
                <a:ea typeface="华文细黑"/>
                <a:cs typeface="Times New Roman" panose="02020603050405020304"/>
              </a:rPr>
              <a:t>揠苗助长</a:t>
            </a:r>
            <a:endParaRPr lang="en-US" altLang="zh-CN" sz="2800" kern="100" dirty="0">
              <a:solidFill>
                <a:srgbClr val="C00000"/>
              </a:solidFill>
              <a:latin typeface="IPAPANNEW"/>
              <a:ea typeface="华文细黑"/>
              <a:cs typeface="Times New Roman" panose="02020603050405020304"/>
            </a:endParaRPr>
          </a:p>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偃旗息鼓</a:t>
            </a:r>
            <a:endParaRPr lang="zh-CN" altLang="en-US" dirty="0"/>
          </a:p>
        </p:txBody>
      </p:sp>
      <p:sp>
        <p:nvSpPr>
          <p:cNvPr id="7" name="矩形 6"/>
          <p:cNvSpPr/>
          <p:nvPr/>
        </p:nvSpPr>
        <p:spPr>
          <a:xfrm>
            <a:off x="1664003" y="4077866"/>
            <a:ext cx="902811" cy="2031325"/>
          </a:xfrm>
          <a:prstGeom prst="rect">
            <a:avLst/>
          </a:prstGeom>
        </p:spPr>
        <p:txBody>
          <a:bodyPr wrap="none">
            <a:spAutoFit/>
          </a:bodyPr>
          <a:lstStyle/>
          <a:p>
            <a:pPr>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掐算</a:t>
            </a:r>
            <a:endParaRPr lang="en-US" altLang="zh-CN" sz="2800" kern="100" dirty="0" smtClean="0">
              <a:solidFill>
                <a:srgbClr val="C00000"/>
              </a:solidFill>
              <a:latin typeface="IPAPANNEW"/>
              <a:ea typeface="华文细黑"/>
              <a:cs typeface="Times New Roman" panose="02020603050405020304"/>
            </a:endParaRPr>
          </a:p>
          <a:p>
            <a:pPr>
              <a:lnSpc>
                <a:spcPct val="150000"/>
              </a:lnSpc>
            </a:pPr>
            <a:r>
              <a:rPr lang="zh-CN" altLang="zh-CN" sz="2800" kern="100" dirty="0" smtClean="0">
                <a:solidFill>
                  <a:srgbClr val="C00000"/>
                </a:solidFill>
                <a:latin typeface="IPAPANNEW"/>
                <a:ea typeface="华文细黑"/>
                <a:cs typeface="Times New Roman" panose="02020603050405020304"/>
              </a:rPr>
              <a:t>陷害</a:t>
            </a:r>
            <a:endParaRPr lang="en-US" altLang="zh-CN" sz="2800" kern="100" dirty="0" smtClean="0">
              <a:solidFill>
                <a:srgbClr val="C00000"/>
              </a:solidFill>
              <a:latin typeface="IPAPANNEW"/>
              <a:ea typeface="华文细黑"/>
              <a:cs typeface="Times New Roman" panose="02020603050405020304"/>
            </a:endParaRPr>
          </a:p>
          <a:p>
            <a:pPr>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谄媚</a:t>
            </a:r>
            <a:endParaRPr lang="zh-CN" altLang="en-US" dirty="0"/>
          </a:p>
        </p:txBody>
      </p:sp>
      <p:sp>
        <p:nvSpPr>
          <p:cNvPr id="9" name="矩形 8"/>
          <p:cNvSpPr/>
          <p:nvPr/>
        </p:nvSpPr>
        <p:spPr>
          <a:xfrm>
            <a:off x="7247334" y="2061642"/>
            <a:ext cx="902811" cy="2031325"/>
          </a:xfrm>
          <a:prstGeom prst="rect">
            <a:avLst/>
          </a:prstGeom>
        </p:spPr>
        <p:txBody>
          <a:bodyPr wrap="none">
            <a:spAutoFit/>
          </a:bodyPr>
          <a:lstStyle/>
          <a:p>
            <a:pPr>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凌空</a:t>
            </a:r>
            <a:endParaRPr lang="en-US" altLang="zh-CN" sz="2800" kern="100" dirty="0" smtClean="0">
              <a:solidFill>
                <a:srgbClr val="C00000"/>
              </a:solidFill>
              <a:latin typeface="IPAPANNEW"/>
              <a:ea typeface="华文细黑"/>
              <a:cs typeface="Times New Roman" panose="02020603050405020304"/>
            </a:endParaRPr>
          </a:p>
          <a:p>
            <a:pPr>
              <a:lnSpc>
                <a:spcPct val="150000"/>
              </a:lnSpc>
            </a:pPr>
            <a:r>
              <a:rPr lang="zh-CN" altLang="zh-CN" sz="2800" kern="100" dirty="0" smtClean="0">
                <a:solidFill>
                  <a:srgbClr val="C00000"/>
                </a:solidFill>
                <a:latin typeface="IPAPANNEW"/>
                <a:ea typeface="华文细黑"/>
                <a:cs typeface="Times New Roman" panose="02020603050405020304"/>
              </a:rPr>
              <a:t>陵墓</a:t>
            </a:r>
            <a:endParaRPr lang="en-US" altLang="zh-CN" sz="2800" kern="100" dirty="0" smtClean="0">
              <a:solidFill>
                <a:srgbClr val="C00000"/>
              </a:solidFill>
              <a:latin typeface="IPAPANNEW"/>
              <a:ea typeface="华文细黑"/>
              <a:cs typeface="Times New Roman" panose="02020603050405020304"/>
            </a:endParaRPr>
          </a:p>
          <a:p>
            <a:pPr>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棱角</a:t>
            </a:r>
            <a:endParaRPr lang="zh-CN" altLang="en-US" dirty="0"/>
          </a:p>
        </p:txBody>
      </p:sp>
      <p:sp>
        <p:nvSpPr>
          <p:cNvPr id="10" name="矩形 9"/>
          <p:cNvSpPr/>
          <p:nvPr/>
        </p:nvSpPr>
        <p:spPr>
          <a:xfrm>
            <a:off x="7304484" y="4133031"/>
            <a:ext cx="902811" cy="2031325"/>
          </a:xfrm>
          <a:prstGeom prst="rect">
            <a:avLst/>
          </a:prstGeom>
        </p:spPr>
        <p:txBody>
          <a:bodyPr wrap="none">
            <a:spAutoFit/>
          </a:bodyPr>
          <a:lstStyle/>
          <a:p>
            <a:pPr lvl="0" algn="just">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忸怩</a:t>
            </a:r>
            <a:endParaRPr lang="en-US" altLang="zh-CN" sz="2800" kern="100" dirty="0" smtClean="0">
              <a:solidFill>
                <a:srgbClr val="C00000"/>
              </a:solidFill>
              <a:latin typeface="IPAPANNEW"/>
              <a:ea typeface="华文细黑"/>
              <a:cs typeface="Times New Roman" panose="02020603050405020304"/>
            </a:endParaRPr>
          </a:p>
          <a:p>
            <a:pPr lvl="0" algn="just">
              <a:lnSpc>
                <a:spcPct val="150000"/>
              </a:lnSpc>
            </a:pPr>
            <a:r>
              <a:rPr lang="zh-CN" altLang="zh-CN" sz="2800" kern="100" dirty="0" smtClean="0">
                <a:solidFill>
                  <a:srgbClr val="C00000"/>
                </a:solidFill>
                <a:latin typeface="IPAPANNEW"/>
                <a:ea typeface="华文细黑"/>
                <a:cs typeface="Times New Roman" panose="02020603050405020304"/>
              </a:rPr>
              <a:t>纽扣</a:t>
            </a:r>
            <a:endParaRPr lang="en-US" altLang="zh-CN" sz="2800" kern="100" dirty="0" smtClean="0">
              <a:solidFill>
                <a:srgbClr val="C00000"/>
              </a:solidFill>
              <a:latin typeface="IPAPANNEW"/>
              <a:ea typeface="华文细黑"/>
              <a:cs typeface="Times New Roman" panose="02020603050405020304"/>
            </a:endParaRPr>
          </a:p>
          <a:p>
            <a:pPr lvl="0" algn="just">
              <a:lnSpc>
                <a:spcPct val="150000"/>
              </a:lnSpc>
            </a:pPr>
            <a:r>
              <a:rPr lang="zh-CN" altLang="zh-CN" sz="2800" kern="100" dirty="0" smtClean="0">
                <a:solidFill>
                  <a:srgbClr val="C00000"/>
                </a:solidFill>
                <a:latin typeface="Times New Roman" panose="02020603050405020304"/>
                <a:ea typeface="华文细黑"/>
                <a:cs typeface="Times New Roman" panose="02020603050405020304"/>
              </a:rPr>
              <a:t>扭曲</a:t>
            </a:r>
            <a:endParaRPr lang="zh-CN" altLang="zh-CN" sz="2800" kern="100" dirty="0">
              <a:solidFill>
                <a:prstClr val="black"/>
              </a:solidFill>
              <a:latin typeface="宋体" panose="02010600030101010101" pitchFamily="2" charset="-122"/>
              <a:cs typeface="Courier New" panose="020703090202050204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2"/>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5"/>
                                        </p:tgtEl>
                                      </p:cBhvr>
                                    </p:animEffect>
                                    <p:set>
                                      <p:cBhvr>
                                        <p:cTn id="33" dur="1" fill="hold">
                                          <p:stCondLst>
                                            <p:cond delay="499"/>
                                          </p:stCondLst>
                                        </p:cTn>
                                        <p:tgtEl>
                                          <p:spTgt spid="5"/>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2"/>
                  </p:tgtEl>
                </p:cond>
              </p:nextCondLst>
            </p:seq>
          </p:childTnLst>
        </p:cTn>
      </p:par>
    </p:tnLst>
    <p:bldLst>
      <p:bldP spid="5" grpId="0"/>
      <p:bldP spid="5" grpId="1"/>
      <p:bldP spid="7" grpId="0"/>
      <p:bldP spid="7" grpId="1"/>
      <p:bldP spid="9" grpId="0"/>
      <p:bldP spid="9" grpId="1"/>
      <p:bldP spid="10" grpId="0"/>
      <p:bldP spid="1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77344" y="2205658"/>
            <a:ext cx="11478502"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瓦菲</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典押</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______________________________________________________</a:t>
            </a:r>
            <a:endParaRPr lang="en-US" altLang="zh-CN" sz="2800"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Times New Roman" panose="02020603050405020304"/>
              </a:rPr>
              <a:t>___________________________________________________</a:t>
            </a:r>
            <a:endParaRPr lang="en-US" altLang="zh-CN" sz="2800" kern="100" dirty="0" smtClean="0">
              <a:latin typeface="Times New Roman" panose="02020603050405020304"/>
              <a:ea typeface="华文细黑"/>
              <a:cs typeface="Courier New" panose="020703090202050204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3)</a:t>
            </a:r>
            <a:r>
              <a:rPr lang="zh-CN" altLang="zh-CN" sz="2800" kern="100" dirty="0">
                <a:latin typeface="Times New Roman" panose="02020603050405020304"/>
                <a:ea typeface="华文细黑"/>
                <a:cs typeface="Times New Roman" panose="02020603050405020304"/>
              </a:rPr>
              <a:t>天伦</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a:t>
            </a:r>
            <a:r>
              <a:rPr lang="zh-CN"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4)</a:t>
            </a:r>
            <a:r>
              <a:rPr lang="zh-CN" altLang="zh-CN" sz="2800" kern="100" dirty="0">
                <a:latin typeface="Times New Roman" panose="02020603050405020304"/>
                <a:ea typeface="华文细黑"/>
                <a:cs typeface="Times New Roman" panose="02020603050405020304"/>
              </a:rPr>
              <a:t>忸怩</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___________________________</a:t>
            </a:r>
            <a:r>
              <a:rPr lang="zh-CN" altLang="zh-CN" sz="2800" u="sng" kern="100" dirty="0" smtClean="0">
                <a:latin typeface="Times New Roman" panose="02020603050405020304"/>
                <a:ea typeface="华文细黑"/>
                <a:cs typeface="Times New Roman" panose="02020603050405020304"/>
              </a:rPr>
              <a:t> </a:t>
            </a:r>
            <a:endParaRPr lang="en-US" altLang="zh-CN" sz="2800" u="sng" kern="100" dirty="0" smtClean="0">
              <a:latin typeface="Times New Roman" panose="02020603050405020304"/>
              <a:ea typeface="华文细黑"/>
              <a:cs typeface="Times New Roman" panose="02020603050405020304"/>
            </a:endParaRPr>
          </a:p>
          <a:p>
            <a:pPr algn="just">
              <a:lnSpc>
                <a:spcPct val="150000"/>
              </a:lnSpc>
              <a:spcAft>
                <a:spcPts val="0"/>
              </a:spcAft>
            </a:pPr>
            <a:r>
              <a:rPr lang="en-US" altLang="zh-CN" sz="2800" kern="100" dirty="0" smtClean="0">
                <a:latin typeface="Times New Roman" panose="02020603050405020304"/>
                <a:ea typeface="华文细黑"/>
                <a:cs typeface="Courier New" panose="02070309020205020404"/>
              </a:rPr>
              <a:t>(</a:t>
            </a:r>
            <a:r>
              <a:rPr lang="en-US" altLang="zh-CN" sz="2800" kern="100" dirty="0">
                <a:latin typeface="Times New Roman" panose="02020603050405020304"/>
                <a:ea typeface="华文细黑"/>
                <a:cs typeface="Courier New" panose="02070309020205020404"/>
              </a:rPr>
              <a:t>5)</a:t>
            </a:r>
            <a:r>
              <a:rPr lang="zh-CN" altLang="zh-CN" sz="2800" kern="100" dirty="0">
                <a:latin typeface="Times New Roman" panose="02020603050405020304"/>
                <a:ea typeface="华文细黑"/>
                <a:cs typeface="Times New Roman" panose="02020603050405020304"/>
              </a:rPr>
              <a:t>飘泊</a:t>
            </a:r>
            <a:r>
              <a:rPr lang="zh-CN" altLang="zh-CN" sz="2800" kern="100" dirty="0" smtClean="0">
                <a:latin typeface="Times New Roman" panose="02020603050405020304"/>
                <a:ea typeface="华文细黑"/>
                <a:cs typeface="Times New Roman" panose="02020603050405020304"/>
              </a:rPr>
              <a:t>：</a:t>
            </a:r>
            <a:r>
              <a:rPr lang="en-US" altLang="zh-CN" sz="2800" kern="100" dirty="0" smtClean="0">
                <a:latin typeface="Times New Roman" panose="02020603050405020304"/>
                <a:ea typeface="华文细黑"/>
                <a:cs typeface="Times New Roman" panose="02020603050405020304"/>
              </a:rPr>
              <a:t>________________________</a:t>
            </a:r>
            <a:endParaRPr lang="zh-CN" altLang="zh-CN" sz="1050" kern="100" dirty="0">
              <a:effectLst/>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1846734" y="2205658"/>
            <a:ext cx="6696744" cy="656077"/>
          </a:xfrm>
          <a:prstGeom prst="rect">
            <a:avLst/>
          </a:prstGeom>
        </p:spPr>
        <p:txBody>
          <a:bodyPr wrap="square">
            <a:spAutoFit/>
          </a:bodyPr>
          <a:lstStyle/>
          <a:p>
            <a:pPr lvl="0" algn="just">
              <a:lnSpc>
                <a:spcPct val="150000"/>
              </a:lnSpc>
            </a:pPr>
            <a:r>
              <a:rPr lang="zh-CN" altLang="zh-CN" sz="2800" kern="100" dirty="0">
                <a:solidFill>
                  <a:srgbClr val="C00000"/>
                </a:solidFill>
                <a:latin typeface="Times New Roman" panose="02020603050405020304"/>
                <a:ea typeface="华文细黑"/>
                <a:cs typeface="Times New Roman" panose="02020603050405020304"/>
              </a:rPr>
              <a:t>诗中指生长在瓦缝中的野草。</a:t>
            </a:r>
            <a:endParaRPr lang="zh-CN" altLang="zh-CN" sz="1050" kern="100" dirty="0">
              <a:solidFill>
                <a:srgbClr val="C00000"/>
              </a:solidFill>
              <a:latin typeface="宋体" panose="02010600030101010101" pitchFamily="2" charset="-122"/>
              <a:cs typeface="Courier New" panose="02070309020205020404"/>
            </a:endParaRPr>
          </a:p>
        </p:txBody>
      </p:sp>
      <p:sp>
        <p:nvSpPr>
          <p:cNvPr id="4" name="矩形 3"/>
          <p:cNvSpPr/>
          <p:nvPr/>
        </p:nvSpPr>
        <p:spPr>
          <a:xfrm>
            <a:off x="550591" y="2853730"/>
            <a:ext cx="11089232" cy="1384995"/>
          </a:xfrm>
          <a:prstGeom prst="rect">
            <a:avLst/>
          </a:prstGeom>
        </p:spPr>
        <p:txBody>
          <a:bodyPr wrap="square">
            <a:spAutoFit/>
          </a:bodyPr>
          <a:lstStyle/>
          <a:p>
            <a:pPr algn="just">
              <a:lnSpc>
                <a:spcPct val="150000"/>
              </a:lnSpc>
            </a:pPr>
            <a:r>
              <a:rPr lang="zh-CN" altLang="en-US" sz="2800" kern="100" dirty="0" smtClean="0">
                <a:solidFill>
                  <a:srgbClr val="C00000"/>
                </a:solidFill>
                <a:latin typeface="Times New Roman" panose="02020603050405020304"/>
                <a:ea typeface="华文细黑"/>
                <a:cs typeface="Times New Roman" panose="02020603050405020304"/>
              </a:rPr>
              <a:t>              典当</a:t>
            </a:r>
            <a:r>
              <a:rPr lang="zh-CN" altLang="en-US" sz="2800" kern="100" dirty="0">
                <a:solidFill>
                  <a:srgbClr val="C00000"/>
                </a:solidFill>
                <a:latin typeface="Times New Roman" panose="02020603050405020304"/>
                <a:ea typeface="华文细黑"/>
                <a:cs typeface="Times New Roman" panose="02020603050405020304"/>
              </a:rPr>
              <a:t>，在旧社会里，一方把土地、房屋等押给另一方使用，换取一笔钱，不付利息，议定年限，到期还款，收回原物。</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0" name="矩形 9"/>
          <p:cNvSpPr>
            <a:spLocks noChangeAspect="1"/>
          </p:cNvSpPr>
          <p:nvPr/>
        </p:nvSpPr>
        <p:spPr>
          <a:xfrm>
            <a:off x="464180" y="1569057"/>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理解运用</a:t>
            </a:r>
            <a:endParaRPr lang="zh-CN" altLang="en-US" sz="2600" b="1" dirty="0">
              <a:solidFill>
                <a:schemeClr val="bg1"/>
              </a:solidFill>
              <a:latin typeface="+mj-ea"/>
              <a:ea typeface="+mj-ea"/>
              <a:cs typeface="Times New Roman" panose="02020603050405020304" pitchFamily="18" charset="0"/>
            </a:endParaRPr>
          </a:p>
        </p:txBody>
      </p:sp>
      <p:sp>
        <p:nvSpPr>
          <p:cNvPr id="12" name="矩形 11"/>
          <p:cNvSpPr/>
          <p:nvPr/>
        </p:nvSpPr>
        <p:spPr>
          <a:xfrm>
            <a:off x="371728" y="559658"/>
            <a:ext cx="2339102" cy="738664"/>
          </a:xfrm>
          <a:prstGeom prst="rect">
            <a:avLst/>
          </a:prstGeom>
        </p:spPr>
        <p:txBody>
          <a:bodyPr wrap="none">
            <a:spAutoFit/>
          </a:bodyPr>
          <a:lstStyle/>
          <a:p>
            <a:pPr lvl="0" algn="just">
              <a:lnSpc>
                <a:spcPct val="150000"/>
              </a:lnSpc>
            </a:pPr>
            <a:r>
              <a:rPr lang="zh-CN"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rPr>
              <a:t>二、词语积累</a:t>
            </a:r>
            <a:endParaRPr lang="en-US" altLang="zh-CN" sz="2800" b="1" kern="100" dirty="0">
              <a:solidFill>
                <a:srgbClr val="0000FF"/>
              </a:solidFill>
              <a:latin typeface="微软雅黑" panose="020B0503020204020204" pitchFamily="34" charset="-122"/>
              <a:ea typeface="微软雅黑" panose="020B0503020204020204" pitchFamily="34" charset="-122"/>
              <a:cs typeface="Times New Roman" panose="02020603050405020304"/>
            </a:endParaRPr>
          </a:p>
        </p:txBody>
      </p:sp>
      <p:sp>
        <p:nvSpPr>
          <p:cNvPr id="8" name="矩形 7"/>
          <p:cNvSpPr/>
          <p:nvPr/>
        </p:nvSpPr>
        <p:spPr>
          <a:xfrm>
            <a:off x="1918742" y="4125491"/>
            <a:ext cx="4565991" cy="660181"/>
          </a:xfrm>
          <a:prstGeom prst="rect">
            <a:avLst/>
          </a:prstGeom>
        </p:spPr>
        <p:txBody>
          <a:bodyPr wrap="square">
            <a:spAutoFit/>
          </a:bodyPr>
          <a:lstStyle/>
          <a:p>
            <a:pPr algn="just">
              <a:lnSpc>
                <a:spcPct val="150000"/>
              </a:lnSpc>
            </a:pPr>
            <a:r>
              <a:rPr lang="zh-CN" altLang="en-US" sz="2800" kern="100" dirty="0">
                <a:solidFill>
                  <a:srgbClr val="C00000"/>
                </a:solidFill>
                <a:latin typeface="华文细黑"/>
                <a:ea typeface="华文细黑"/>
                <a:cs typeface="Times New Roman" panose="02020603050405020304"/>
              </a:rPr>
              <a:t>指父子、兄弟等关系。</a:t>
            </a:r>
            <a:endParaRPr lang="zh-CN" altLang="en-US" sz="2800" kern="100" dirty="0">
              <a:solidFill>
                <a:srgbClr val="C00000"/>
              </a:solidFill>
              <a:latin typeface="华文细黑"/>
              <a:ea typeface="华文细黑"/>
              <a:cs typeface="Times New Roman" panose="02020603050405020304"/>
            </a:endParaRPr>
          </a:p>
        </p:txBody>
      </p:sp>
      <p:sp>
        <p:nvSpPr>
          <p:cNvPr id="7" name="矩形 6"/>
          <p:cNvSpPr/>
          <p:nvPr/>
        </p:nvSpPr>
        <p:spPr>
          <a:xfrm>
            <a:off x="1888003" y="4797107"/>
            <a:ext cx="5575355" cy="738664"/>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形容不好意思或不大方的样子。</a:t>
            </a:r>
            <a:endParaRPr lang="zh-CN" altLang="en-US" sz="2800" kern="100" dirty="0">
              <a:solidFill>
                <a:srgbClr val="C00000"/>
              </a:solidFill>
              <a:latin typeface="Times New Roman" panose="02020603050405020304"/>
              <a:ea typeface="华文细黑"/>
              <a:cs typeface="Times New Roman" panose="02020603050405020304"/>
            </a:endParaRPr>
          </a:p>
        </p:txBody>
      </p:sp>
      <p:sp>
        <p:nvSpPr>
          <p:cNvPr id="11" name="矩形 10"/>
          <p:cNvSpPr/>
          <p:nvPr/>
        </p:nvSpPr>
        <p:spPr>
          <a:xfrm>
            <a:off x="1859056" y="5374010"/>
            <a:ext cx="5575355" cy="661015"/>
          </a:xfrm>
          <a:prstGeom prst="rect">
            <a:avLst/>
          </a:prstGeom>
        </p:spPr>
        <p:txBody>
          <a:bodyPr wrap="square">
            <a:spAutoFit/>
          </a:bodyPr>
          <a:lstStyle/>
          <a:p>
            <a:pPr lvl="0" algn="just">
              <a:lnSpc>
                <a:spcPct val="150000"/>
              </a:lnSpc>
            </a:pPr>
            <a:r>
              <a:rPr lang="zh-CN" altLang="en-US" sz="2800" kern="100" dirty="0">
                <a:solidFill>
                  <a:srgbClr val="C00000"/>
                </a:solidFill>
                <a:latin typeface="Times New Roman" panose="02020603050405020304"/>
                <a:ea typeface="华文细黑"/>
                <a:cs typeface="Times New Roman" panose="02020603050405020304"/>
              </a:rPr>
              <a:t>比喻流落在外，四处流浪。</a:t>
            </a:r>
            <a:endParaRPr lang="zh-CN" altLang="en-US" sz="2800" kern="100" dirty="0">
              <a:solidFill>
                <a:srgbClr val="C00000"/>
              </a:solidFill>
              <a:latin typeface="Times New Roman" panose="02020603050405020304"/>
              <a:ea typeface="华文细黑"/>
              <a:cs typeface="Times New Roman" panose="02020603050405020304"/>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2"/>
                                        </p:tgtEl>
                                      </p:cBhvr>
                                    </p:animEffect>
                                    <p:set>
                                      <p:cBhvr>
                                        <p:cTn id="32" dur="1" fill="hold">
                                          <p:stCondLst>
                                            <p:cond delay="499"/>
                                          </p:stCondLst>
                                        </p:cTn>
                                        <p:tgtEl>
                                          <p:spTgt spid="2"/>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4"/>
                                        </p:tgtEl>
                                      </p:cBhvr>
                                    </p:animEffect>
                                    <p:set>
                                      <p:cBhvr>
                                        <p:cTn id="35" dur="1" fill="hold">
                                          <p:stCondLst>
                                            <p:cond delay="499"/>
                                          </p:stCondLst>
                                        </p:cTn>
                                        <p:tgtEl>
                                          <p:spTgt spid="4"/>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8"/>
                                        </p:tgtEl>
                                      </p:cBhvr>
                                    </p:animEffect>
                                    <p:set>
                                      <p:cBhvr>
                                        <p:cTn id="38" dur="1" fill="hold">
                                          <p:stCondLst>
                                            <p:cond delay="499"/>
                                          </p:stCondLst>
                                        </p:cTn>
                                        <p:tgtEl>
                                          <p:spTgt spid="8"/>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1"/>
                                        </p:tgtEl>
                                      </p:cBhvr>
                                    </p:animEffect>
                                    <p:set>
                                      <p:cBhvr>
                                        <p:cTn id="41" dur="1" fill="hold">
                                          <p:stCondLst>
                                            <p:cond delay="499"/>
                                          </p:stCondLst>
                                        </p:cTn>
                                        <p:tgtEl>
                                          <p:spTgt spid="1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7"/>
                                        </p:tgtEl>
                                      </p:cBhvr>
                                    </p:animEffect>
                                    <p:set>
                                      <p:cBhvr>
                                        <p:cTn id="44"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P spid="8" grpId="0"/>
      <p:bldP spid="8" grpId="1"/>
      <p:bldP spid="7" grpId="0"/>
      <p:bldP spid="7" grpId="1"/>
      <p:bldP spid="11" grpId="0"/>
      <p:bldP spid="11"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05336" y="1026960"/>
            <a:ext cx="11478502" cy="5211146"/>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(1)</a:t>
            </a:r>
            <a:r>
              <a:rPr lang="zh-CN" altLang="zh-CN" sz="2800" kern="100" dirty="0">
                <a:latin typeface="Times New Roman" panose="02020603050405020304"/>
                <a:ea typeface="华文细黑"/>
                <a:cs typeface="Times New Roman" panose="02020603050405020304"/>
              </a:rPr>
              <a:t>娇美</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姣美</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都有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美丽、美好</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的意思。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娇美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形容女子、小孩、花朵等柔嫩、美丽可爱。</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姣美</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形容相貌美丽。</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晚会现场，身着白衣的谭君子平静地讲述着父亲的为人，清秀</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的脸上没有悲痛欲绝，甚至还带着一丝浅浅的笑容，似乎正沉浸在与父亲相处的欢乐时光中。</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花是暗香，不是很刺鼻的香，而且花朵不是很</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，很大，但是一片开起来很灿烂，也非常冰清玉洁。</a:t>
            </a:r>
            <a:endParaRPr lang="zh-CN" altLang="zh-CN" sz="1050" kern="100" dirty="0">
              <a:effectLst/>
              <a:latin typeface="宋体" panose="02010600030101010101" pitchFamily="2" charset="-122"/>
              <a:cs typeface="Courier New" panose="02070309020205020404"/>
            </a:endParaRPr>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
        <p:nvSpPr>
          <p:cNvPr id="2" name="矩形 1"/>
          <p:cNvSpPr/>
          <p:nvPr/>
        </p:nvSpPr>
        <p:spPr>
          <a:xfrm>
            <a:off x="758891" y="3573810"/>
            <a:ext cx="902811" cy="656077"/>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姣美</a:t>
            </a:r>
            <a:endParaRPr lang="zh-CN" altLang="zh-CN" sz="1050" kern="100" dirty="0">
              <a:solidFill>
                <a:srgbClr val="C00000"/>
              </a:solidFill>
              <a:effectLst/>
              <a:latin typeface="宋体" panose="02010600030101010101" pitchFamily="2" charset="-122"/>
              <a:cs typeface="Courier New" panose="02070309020205020404"/>
            </a:endParaRPr>
          </a:p>
        </p:txBody>
      </p:sp>
      <p:sp>
        <p:nvSpPr>
          <p:cNvPr id="5" name="矩形 4"/>
          <p:cNvSpPr/>
          <p:nvPr/>
        </p:nvSpPr>
        <p:spPr>
          <a:xfrm>
            <a:off x="8183438" y="4869954"/>
            <a:ext cx="902811" cy="660181"/>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娇美</a:t>
            </a:r>
            <a:endParaRPr lang="zh-CN" altLang="zh-CN" sz="1050" kern="100" dirty="0">
              <a:solidFill>
                <a:srgbClr val="C00000"/>
              </a:solidFill>
              <a:latin typeface="宋体" panose="02010600030101010101" pitchFamily="2" charset="-122"/>
              <a:cs typeface="Courier New" panose="02070309020205020404"/>
            </a:endParaRPr>
          </a:p>
        </p:txBody>
      </p:sp>
      <p:sp>
        <p:nvSpPr>
          <p:cNvPr id="7" name="矩形 6"/>
          <p:cNvSpPr>
            <a:spLocks noChangeAspect="1"/>
          </p:cNvSpPr>
          <p:nvPr/>
        </p:nvSpPr>
        <p:spPr>
          <a:xfrm>
            <a:off x="339000" y="333450"/>
            <a:ext cx="1742594"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mj-ea"/>
                <a:ea typeface="+mj-ea"/>
                <a:cs typeface="Times New Roman" panose="02020603050405020304" pitchFamily="18" charset="0"/>
              </a:rPr>
              <a:t>辨词</a:t>
            </a:r>
            <a:r>
              <a:rPr lang="zh-CN" altLang="en-US" sz="2600" b="1" dirty="0">
                <a:solidFill>
                  <a:schemeClr val="bg1"/>
                </a:solidFill>
                <a:latin typeface="+mj-ea"/>
                <a:ea typeface="+mj-ea"/>
                <a:cs typeface="Times New Roman" panose="02020603050405020304" pitchFamily="18" charset="0"/>
              </a:rPr>
              <a:t>填空</a:t>
            </a:r>
            <a:endParaRPr lang="zh-CN" altLang="en-US" sz="2600" b="1" dirty="0">
              <a:solidFill>
                <a:schemeClr val="bg1"/>
              </a:solidFill>
              <a:latin typeface="+mj-ea"/>
              <a:ea typeface="+mj-ea"/>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2" grpId="0"/>
      <p:bldP spid="2" grpId="1"/>
      <p:bldP spid="5" grpId="0"/>
      <p:bldP spid="5"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05336" y="477466"/>
            <a:ext cx="11478502"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panose="02020603050405020304"/>
                <a:ea typeface="华文细黑"/>
                <a:cs typeface="Courier New" panose="02070309020205020404"/>
              </a:rPr>
              <a:t>(2)</a:t>
            </a:r>
            <a:r>
              <a:rPr lang="zh-CN" altLang="zh-CN" sz="2800" kern="100" dirty="0">
                <a:latin typeface="Times New Roman" panose="02020603050405020304"/>
                <a:ea typeface="华文细黑"/>
                <a:cs typeface="Times New Roman" panose="02020603050405020304"/>
              </a:rPr>
              <a:t>叱骂</a:t>
            </a:r>
            <a:r>
              <a:rPr lang="en-US" altLang="zh-CN" sz="2800" kern="100" dirty="0">
                <a:latin typeface="Times New Roman" panose="02020603050405020304"/>
                <a:ea typeface="华文细黑"/>
                <a:cs typeface="Courier New" panose="02070309020205020404"/>
              </a:rPr>
              <a:t>·</a:t>
            </a:r>
            <a:r>
              <a:rPr lang="zh-CN" altLang="zh-CN" sz="2800" kern="100" dirty="0">
                <a:latin typeface="Times New Roman" panose="02020603050405020304"/>
                <a:ea typeface="华文细黑"/>
                <a:cs typeface="Times New Roman" panose="02020603050405020304"/>
              </a:rPr>
              <a:t>斥骂</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zh-CN" altLang="zh-CN" sz="2800" kern="100" dirty="0">
                <a:latin typeface="Times New Roman" panose="02020603050405020304"/>
                <a:ea typeface="华文细黑"/>
                <a:cs typeface="Times New Roman" panose="02020603050405020304"/>
              </a:rPr>
              <a:t>都有</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责备</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的意思。</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叱骂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指大声责骂，强调责骂时声音大。</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斥骂</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指责骂，强调责备。</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①</a:t>
            </a:r>
            <a:r>
              <a:rPr lang="zh-CN" altLang="zh-CN" sz="2800" kern="100" dirty="0">
                <a:latin typeface="Times New Roman" panose="02020603050405020304"/>
                <a:ea typeface="华文细黑"/>
                <a:cs typeface="Times New Roman" panose="02020603050405020304"/>
              </a:rPr>
              <a:t>这是我六十多年来第一次看见抄家，人们拿着东西进进出出，一些人在大声</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，有人摔破坛坛罐罐。</a:t>
            </a:r>
            <a:endParaRPr lang="zh-CN" altLang="zh-CN" sz="1050" kern="100" dirty="0">
              <a:latin typeface="宋体" panose="02010600030101010101" pitchFamily="2" charset="-122"/>
              <a:cs typeface="Courier New" panose="02070309020205020404"/>
            </a:endParaRPr>
          </a:p>
          <a:p>
            <a:pPr algn="just">
              <a:lnSpc>
                <a:spcPct val="150000"/>
              </a:lnSpc>
              <a:spcAft>
                <a:spcPts val="0"/>
              </a:spcAft>
            </a:pPr>
            <a:r>
              <a:rPr lang="en-US" altLang="zh-CN" sz="2800" kern="100" dirty="0">
                <a:latin typeface="宋体" panose="02010600030101010101" pitchFamily="2" charset="-122"/>
                <a:ea typeface="华文细黑"/>
                <a:cs typeface="Times New Roman" panose="02020603050405020304"/>
              </a:rPr>
              <a:t>②</a:t>
            </a:r>
            <a:r>
              <a:rPr lang="zh-CN" altLang="zh-CN" sz="2800" kern="100" dirty="0">
                <a:latin typeface="Times New Roman" panose="02020603050405020304"/>
                <a:ea typeface="华文细黑"/>
                <a:cs typeface="Times New Roman" panose="02020603050405020304"/>
              </a:rPr>
              <a:t>孔老夫子，怒到不让一个学生进门，这是极为罕见的，即使</a:t>
            </a:r>
            <a:r>
              <a:rPr lang="en-US" altLang="zh-CN" sz="2800" kern="100" dirty="0">
                <a:latin typeface="Times New Roman" panose="02020603050405020304"/>
                <a:ea typeface="华文细黑"/>
                <a:cs typeface="Courier New" panose="02070309020205020404"/>
              </a:rPr>
              <a:t>________</a:t>
            </a:r>
            <a:r>
              <a:rPr lang="zh-CN" altLang="zh-CN" sz="2800" kern="100" dirty="0">
                <a:latin typeface="Times New Roman" panose="02020603050405020304"/>
                <a:ea typeface="华文细黑"/>
                <a:cs typeface="Times New Roman" panose="02020603050405020304"/>
              </a:rPr>
              <a:t>宰予</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朽木不可雕</a:t>
            </a:r>
            <a:r>
              <a:rPr lang="en-US" altLang="zh-CN" sz="2800" kern="100" dirty="0">
                <a:latin typeface="宋体" panose="02010600030101010101" pitchFamily="2" charset="-122"/>
                <a:ea typeface="华文细黑"/>
                <a:cs typeface="Times New Roman" panose="02020603050405020304"/>
              </a:rPr>
              <a:t>”</a:t>
            </a:r>
            <a:r>
              <a:rPr lang="zh-CN" altLang="zh-CN" sz="2800" kern="100" dirty="0">
                <a:latin typeface="Times New Roman" panose="02020603050405020304"/>
                <a:ea typeface="华文细黑"/>
                <a:cs typeface="Times New Roman" panose="02020603050405020304"/>
              </a:rPr>
              <a:t>时，也没说过这么严厉的话。</a:t>
            </a:r>
            <a:endParaRPr lang="zh-CN" altLang="zh-CN" sz="1050" kern="100" dirty="0">
              <a:effectLst/>
              <a:latin typeface="宋体" panose="02010600030101010101" pitchFamily="2" charset="-122"/>
              <a:cs typeface="Courier New" panose="02070309020205020404"/>
            </a:endParaRPr>
          </a:p>
        </p:txBody>
      </p:sp>
      <p:sp>
        <p:nvSpPr>
          <p:cNvPr id="2" name="矩形 1"/>
          <p:cNvSpPr/>
          <p:nvPr/>
        </p:nvSpPr>
        <p:spPr>
          <a:xfrm>
            <a:off x="1727369" y="3012604"/>
            <a:ext cx="902811" cy="656077"/>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叱骂</a:t>
            </a:r>
            <a:endParaRPr lang="zh-CN" altLang="zh-CN" sz="1050" kern="100" dirty="0">
              <a:solidFill>
                <a:srgbClr val="C00000"/>
              </a:solidFill>
              <a:effectLst/>
              <a:latin typeface="宋体" panose="02010600030101010101" pitchFamily="2" charset="-122"/>
              <a:cs typeface="Courier New" panose="02070309020205020404"/>
            </a:endParaRPr>
          </a:p>
        </p:txBody>
      </p:sp>
      <p:sp>
        <p:nvSpPr>
          <p:cNvPr id="4" name="矩形 3"/>
          <p:cNvSpPr/>
          <p:nvPr/>
        </p:nvSpPr>
        <p:spPr>
          <a:xfrm>
            <a:off x="10487694" y="3645818"/>
            <a:ext cx="902811" cy="660181"/>
          </a:xfrm>
          <a:prstGeom prst="rect">
            <a:avLst/>
          </a:prstGeom>
        </p:spPr>
        <p:txBody>
          <a:bodyPr wrap="none">
            <a:spAutoFit/>
          </a:bodyPr>
          <a:lstStyle/>
          <a:p>
            <a:pPr algn="just">
              <a:lnSpc>
                <a:spcPct val="150000"/>
              </a:lnSpc>
              <a:spcAft>
                <a:spcPts val="0"/>
              </a:spcAft>
            </a:pPr>
            <a:r>
              <a:rPr lang="zh-CN" altLang="en-US" sz="2800" kern="100" dirty="0">
                <a:solidFill>
                  <a:srgbClr val="C00000"/>
                </a:solidFill>
                <a:latin typeface="Times New Roman" panose="02020603050405020304"/>
                <a:ea typeface="华文细黑"/>
                <a:cs typeface="Times New Roman" panose="02020603050405020304"/>
              </a:rPr>
              <a:t>斥骂</a:t>
            </a:r>
            <a:endParaRPr lang="zh-CN" altLang="zh-CN" sz="1050" kern="100" dirty="0">
              <a:solidFill>
                <a:srgbClr val="C00000"/>
              </a:solidFill>
              <a:latin typeface="宋体" panose="02010600030101010101" pitchFamily="2" charset="-122"/>
              <a:cs typeface="Courier New" panose="02070309020205020404"/>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9407574" y="6026030"/>
            <a:ext cx="2674827" cy="8295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4"/>
                                        </p:tgtEl>
                                      </p:cBhvr>
                                    </p:animEffect>
                                    <p:set>
                                      <p:cBhvr>
                                        <p:cTn id="20" dur="1" fill="hold">
                                          <p:stCondLst>
                                            <p:cond delay="499"/>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4" grpId="0"/>
      <p:bldP spid="4" grpId="1"/>
    </p:bldLst>
  </p:timing>
</p:sld>
</file>

<file path=ppt/theme/theme1.xml><?xml version="1.0" encoding="utf-8"?>
<a:theme xmlns:a="http://schemas.openxmlformats.org/drawingml/2006/main" name="7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8856</Words>
  <Application>WPS 演示</Application>
  <PresentationFormat>自定义</PresentationFormat>
  <Paragraphs>423</Paragraphs>
  <Slides>49</Slides>
  <Notes>0</Notes>
  <HiddenSlides>8</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49</vt:i4>
      </vt:variant>
    </vt:vector>
  </HeadingPairs>
  <TitlesOfParts>
    <vt:vector size="65" baseType="lpstr">
      <vt:lpstr>Arial</vt:lpstr>
      <vt:lpstr>宋体</vt:lpstr>
      <vt:lpstr>Wingdings</vt:lpstr>
      <vt:lpstr>微软雅黑</vt:lpstr>
      <vt:lpstr>Times New Roman</vt:lpstr>
      <vt:lpstr>华文细黑</vt:lpstr>
      <vt:lpstr>Times New Roman</vt:lpstr>
      <vt:lpstr>华文细黑</vt:lpstr>
      <vt:lpstr>Courier New</vt:lpstr>
      <vt:lpstr>Symbol</vt:lpstr>
      <vt:lpstr>IPAPANNEW</vt:lpstr>
      <vt:lpstr>Arial Unicode MS</vt:lpstr>
      <vt:lpstr>Calibri</vt:lpstr>
      <vt:lpstr>Segoe Print</vt:lpstr>
      <vt:lpstr>黑体</vt:lpstr>
      <vt:lpstr>7_Office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壹點KeTang</cp:lastModifiedBy>
  <cp:revision>4698</cp:revision>
  <dcterms:created xsi:type="dcterms:W3CDTF">2014-11-27T01:03:00Z</dcterms:created>
  <dcterms:modified xsi:type="dcterms:W3CDTF">2018-02-05T10:08:03Z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2052-10.1.0.7106</vt:lpwstr>
  </property>
</Properties>
</file>