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256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67" r:id="rId13"/>
    <p:sldId id="268" r:id="rId14"/>
    <p:sldId id="269" r:id="rId15"/>
    <p:sldId id="264" r:id="rId16"/>
    <p:sldId id="265" r:id="rId17"/>
    <p:sldId id="266" r:id="rId18"/>
    <p:sldId id="263" r:id="rId19"/>
    <p:sldId id="262" r:id="rId20"/>
    <p:sldId id="257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61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78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67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5.png" /><Relationship Id="rId6" Type="http://schemas.openxmlformats.org/officeDocument/2006/relationships/tags" Target="../tags/tag72.xml" /><Relationship Id="rId7" Type="http://schemas.openxmlformats.org/officeDocument/2006/relationships/image" Target="../media/image6.png" /><Relationship Id="rId8" Type="http://schemas.openxmlformats.org/officeDocument/2006/relationships/tags" Target="../tags/tag73.xml" /><Relationship Id="rId9" Type="http://schemas.openxmlformats.org/officeDocument/2006/relationships/image" Target="../media/image7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2.png" /><Relationship Id="rId8" Type="http://schemas.openxmlformats.org/officeDocument/2006/relationships/tags" Target="../tags/tag8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tags" Target="../tags/tag9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9.xml" /><Relationship Id="rId11" Type="http://schemas.openxmlformats.org/officeDocument/2006/relationships/image" Target="../media/image9.png" /><Relationship Id="rId12" Type="http://schemas.openxmlformats.org/officeDocument/2006/relationships/tags" Target="../tags/tag100.xml" /><Relationship Id="rId13" Type="http://schemas.openxmlformats.org/officeDocument/2006/relationships/image" Target="../media/image10.png" /><Relationship Id="rId14" Type="http://schemas.openxmlformats.org/officeDocument/2006/relationships/tags" Target="../tags/tag10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8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image" Target="../media/image12.png" /><Relationship Id="rId12" Type="http://schemas.openxmlformats.org/officeDocument/2006/relationships/tags" Target="../tags/tag111.xml" /><Relationship Id="rId13" Type="http://schemas.openxmlformats.org/officeDocument/2006/relationships/image" Target="../media/image13.png" /><Relationship Id="rId14" Type="http://schemas.openxmlformats.org/officeDocument/2006/relationships/tags" Target="../tags/tag112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11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2.xml" /><Relationship Id="rId11" Type="http://schemas.openxmlformats.org/officeDocument/2006/relationships/image" Target="../media/image14.png" /><Relationship Id="rId12" Type="http://schemas.openxmlformats.org/officeDocument/2006/relationships/tags" Target="../tags/tag123.xml" /><Relationship Id="rId13" Type="http://schemas.openxmlformats.org/officeDocument/2006/relationships/image" Target="../media/image15.png" /><Relationship Id="rId14" Type="http://schemas.openxmlformats.org/officeDocument/2006/relationships/tags" Target="../tags/tag124.xml" /><Relationship Id="rId15" Type="http://schemas.openxmlformats.org/officeDocument/2006/relationships/image" Target="../media/image16.png" /><Relationship Id="rId16" Type="http://schemas.openxmlformats.org/officeDocument/2006/relationships/tags" Target="../tags/tag125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7.png" /><Relationship Id="rId3" Type="http://schemas.openxmlformats.org/officeDocument/2006/relationships/tags" Target="../tags/tag127.xml" /><Relationship Id="rId4" Type="http://schemas.openxmlformats.org/officeDocument/2006/relationships/image" Target="../media/image18.png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8890" y="10160"/>
            <a:ext cx="12190730" cy="685736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 flipH="1">
            <a:off x="9008007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9007311" y="1405455"/>
            <a:ext cx="1366856" cy="4066773"/>
          </a:xfrm>
        </p:spPr>
        <p:txBody>
          <a:bodyPr vert="eaVert" lIns="90000" tIns="46800" rIns="0" bIns="4680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7412293" y="1532126"/>
            <a:ext cx="1558390" cy="37924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29411" y="1306738"/>
            <a:ext cx="1338944" cy="4459906"/>
          </a:xfrm>
        </p:spPr>
        <p:txBody>
          <a:bodyPr vert="eaVert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016999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7162723" y="1623527"/>
            <a:ext cx="1724699" cy="4002832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901418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2" name="图片 1" descr="图片4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2895" y="247015"/>
            <a:ext cx="116160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31086" y="5577371"/>
            <a:ext cx="2981233" cy="1284439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3970" y="-4445"/>
            <a:ext cx="48538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105" y="5558155"/>
            <a:ext cx="3025775" cy="130365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0380098" y="100000"/>
            <a:ext cx="1716939" cy="1110400"/>
            <a:chOff x="11111" y="4981"/>
            <a:chExt cx="6700" cy="4272"/>
          </a:xfrm>
        </p:grpSpPr>
        <p:pic>
          <p:nvPicPr>
            <p:cNvPr id="14" name="图片 13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5" name="图片 14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6" name="图片 15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10530079" y="5789639"/>
            <a:ext cx="1586151" cy="1025815"/>
            <a:chOff x="11111" y="4981"/>
            <a:chExt cx="6700" cy="4272"/>
          </a:xfrm>
        </p:grpSpPr>
        <p:pic>
          <p:nvPicPr>
            <p:cNvPr id="10" name="图片 9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1" name="图片 10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2" name="图片 11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grpSp>
        <p:nvGrpSpPr>
          <p:cNvPr id="6" name="组合 5"/>
          <p:cNvGrpSpPr/>
          <p:nvPr>
            <p:custDataLst>
              <p:tags r:id="rId10"/>
            </p:custDataLst>
          </p:nvPr>
        </p:nvGrpSpPr>
        <p:grpSpPr>
          <a:xfrm>
            <a:off x="10335895" y="5638800"/>
            <a:ext cx="1739900" cy="1103630"/>
            <a:chOff x="11111" y="4981"/>
            <a:chExt cx="6700" cy="4272"/>
          </a:xfrm>
        </p:grpSpPr>
        <p:pic>
          <p:nvPicPr>
            <p:cNvPr id="8" name="图片 7" descr="图片4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2" name="图片 11" descr="图片33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4" name="图片 13" descr="图片8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5899150"/>
            <a:ext cx="9114155" cy="572770"/>
          </a:xfrm>
          <a:prstGeom prst="rect">
            <a:avLst/>
          </a:prstGeom>
        </p:spPr>
      </p:pic>
      <p:pic>
        <p:nvPicPr>
          <p:cNvPr id="8" name="图片 7" descr="图片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-3810" y="386715"/>
            <a:ext cx="8846185" cy="572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293296" y="1519124"/>
            <a:ext cx="891586" cy="381975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2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9191705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7784699" y="1519125"/>
            <a:ext cx="1416337" cy="38197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40760" y="67043"/>
            <a:ext cx="3313067" cy="28311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5.xml" /><Relationship Id="rId21" Type="http://schemas.openxmlformats.org/officeDocument/2006/relationships/tags" Target="../tags/tag136.xml" /><Relationship Id="rId22" Type="http://schemas.openxmlformats.org/officeDocument/2006/relationships/tags" Target="../tags/tag137.xml" /><Relationship Id="rId23" Type="http://schemas.openxmlformats.org/officeDocument/2006/relationships/tags" Target="../tags/tag138.xml" /><Relationship Id="rId24" Type="http://schemas.openxmlformats.org/officeDocument/2006/relationships/tags" Target="../tags/tag139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0.png" /><Relationship Id="rId6" Type="http://schemas.openxmlformats.org/officeDocument/2006/relationships/tags" Target="../tags/tag149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1.png" /><Relationship Id="rId6" Type="http://schemas.openxmlformats.org/officeDocument/2006/relationships/tags" Target="../tags/tag15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2.png" /><Relationship Id="rId6" Type="http://schemas.openxmlformats.org/officeDocument/2006/relationships/tags" Target="../tags/tag1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3.png" /><Relationship Id="rId6" Type="http://schemas.openxmlformats.org/officeDocument/2006/relationships/tags" Target="../tags/tag1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4.png" /><Relationship Id="rId6" Type="http://schemas.openxmlformats.org/officeDocument/2006/relationships/tags" Target="../tags/tag1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5.png" /><Relationship Id="rId6" Type="http://schemas.openxmlformats.org/officeDocument/2006/relationships/tags" Target="../tags/tag1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6.png" /><Relationship Id="rId6" Type="http://schemas.openxmlformats.org/officeDocument/2006/relationships/tags" Target="../tags/tag1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7.png" /><Relationship Id="rId6" Type="http://schemas.openxmlformats.org/officeDocument/2006/relationships/tags" Target="../tags/tag1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8.png" /><Relationship Id="rId6" Type="http://schemas.openxmlformats.org/officeDocument/2006/relationships/tags" Target="../tags/tag1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39.png" /><Relationship Id="rId6" Type="http://schemas.openxmlformats.org/officeDocument/2006/relationships/tags" Target="../tags/tag1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2.png" /><Relationship Id="rId6" Type="http://schemas.openxmlformats.org/officeDocument/2006/relationships/tags" Target="../tags/tag14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0.png" /><Relationship Id="rId6" Type="http://schemas.openxmlformats.org/officeDocument/2006/relationships/tags" Target="../tags/tag15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1.png" /><Relationship Id="rId6" Type="http://schemas.openxmlformats.org/officeDocument/2006/relationships/tags" Target="../tags/tag16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2.png" /><Relationship Id="rId6" Type="http://schemas.openxmlformats.org/officeDocument/2006/relationships/tags" Target="../tags/tag16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3.png" /><Relationship Id="rId6" Type="http://schemas.openxmlformats.org/officeDocument/2006/relationships/tags" Target="../tags/tag16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4.png" /><Relationship Id="rId6" Type="http://schemas.openxmlformats.org/officeDocument/2006/relationships/tags" Target="../tags/tag1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5.png" /><Relationship Id="rId6" Type="http://schemas.openxmlformats.org/officeDocument/2006/relationships/tags" Target="../tags/tag16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46.png" /><Relationship Id="rId6" Type="http://schemas.openxmlformats.org/officeDocument/2006/relationships/tags" Target="../tags/tag16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7.png" /><Relationship Id="rId3" Type="http://schemas.openxmlformats.org/officeDocument/2006/relationships/image" Target="../media/image48.png" /><Relationship Id="rId4" Type="http://schemas.openxmlformats.org/officeDocument/2006/relationships/tags" Target="../tags/tag1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3.png" /><Relationship Id="rId6" Type="http://schemas.openxmlformats.org/officeDocument/2006/relationships/tags" Target="../tags/tag14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4.png" /><Relationship Id="rId6" Type="http://schemas.openxmlformats.org/officeDocument/2006/relationships/tags" Target="../tags/tag1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5.png" /><Relationship Id="rId6" Type="http://schemas.openxmlformats.org/officeDocument/2006/relationships/tags" Target="../tags/tag14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6.png" /><Relationship Id="rId6" Type="http://schemas.openxmlformats.org/officeDocument/2006/relationships/tags" Target="../tags/tag14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7.png" /><Relationship Id="rId6" Type="http://schemas.openxmlformats.org/officeDocument/2006/relationships/tags" Target="../tags/tag146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8.png" /><Relationship Id="rId6" Type="http://schemas.openxmlformats.org/officeDocument/2006/relationships/tags" Target="../tags/tag14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Relationship Id="rId4" Type="http://schemas.openxmlformats.org/officeDocument/2006/relationships/image" Target="../media/image21.png" /><Relationship Id="rId5" Type="http://schemas.openxmlformats.org/officeDocument/2006/relationships/image" Target="../media/image29.png" /><Relationship Id="rId6" Type="http://schemas.openxmlformats.org/officeDocument/2006/relationships/tags" Target="../tags/tag14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/>
        </p:nvSpPr>
        <p:spPr>
          <a:xfrm>
            <a:off x="5015865" y="271145"/>
            <a:ext cx="628650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2000" b="1">
                <a:ln w="44450">
                  <a:solidFill>
                    <a:schemeClr val="tx2">
                      <a:lumMod val="50000"/>
                      <a:lumOff val="50000"/>
                    </a:schemeClr>
                  </a:solidFill>
                </a:ln>
                <a:solidFill>
                  <a:srgbClr val="002060"/>
                </a:solidFill>
                <a:effectLst>
                  <a:outerShdw dist="63500" dir="5400000" algn="t" rotWithShape="0">
                    <a:srgbClr val="A8D91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文化常识</a:t>
            </a:r>
          </a:p>
        </p:txBody>
      </p:sp>
      <p:sp>
        <p:nvSpPr>
          <p:cNvPr id="8" name="矩形 7"/>
          <p:cNvSpPr/>
          <p:nvPr/>
        </p:nvSpPr>
        <p:spPr>
          <a:xfrm>
            <a:off x="4890453" y="2614056"/>
            <a:ext cx="6536055" cy="1630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0000" b="1">
                <a:ln w="34925">
                  <a:solidFill>
                    <a:schemeClr val="bg1">
                      <a:alpha val="81000"/>
                    </a:schemeClr>
                  </a:solidFill>
                </a:ln>
                <a:gradFill>
                  <a:gsLst>
                    <a:gs pos="0">
                      <a:srgbClr val="3DC9D3"/>
                    </a:gs>
                    <a:gs pos="100000">
                      <a:srgbClr val="25D6BF"/>
                    </a:gs>
                  </a:gsLst>
                  <a:lin ang="5400000" scaled="1"/>
                </a:gradFill>
                <a:effectLst>
                  <a:innerShdw blurRad="63500" dist="50800" dir="13500000">
                    <a:schemeClr val="tx1">
                      <a:lumMod val="65000"/>
                      <a:lumOff val="35000"/>
                      <a:alpha val="74000"/>
                    </a:schemeClr>
                  </a:innerShdw>
                </a:effectLst>
                <a:latin typeface="汉仪秀英体简" panose="02010609000101010101" charset="-122"/>
                <a:ea typeface="汉仪秀英体简" panose="02010609000101010101" charset="-122"/>
              </a:rPr>
              <a:t>易混一百组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践阼(祚、极、统、位、国、帝）、践政（莅）、践袭、践事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践阼(祚、极、统、位、国、帝）：国君即位，登基。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践政（莅）：当权。践袭：沿袭。践事：供职。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8910" y="1924685"/>
            <a:ext cx="5207635" cy="289687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道、路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道：①汉代少数民族聚居区，相当于县。②唐代原来是监察区，后成为行政区域（道－州、府－县）。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路：①宋代时期行政区域，相当于明清的省。（路－府、州、军、监－县、军、监）②元代的路相当于明清的府。元代实行行省制度。（行省—路—府、州—县，形成了四级地方行政制度）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1865" y="1878330"/>
            <a:ext cx="3662045" cy="34645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邻（比）、里（闾）、族、党、州、乡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五家为邻；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五邻为里，25家；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四里为族，100家；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五族为党，500家；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五党为州，2500家；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五州为乡，12500家。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9235" y="1870710"/>
            <a:ext cx="5129530" cy="31311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姓、氏</a:t>
            </a:r>
          </a:p>
          <a:p>
            <a:pPr marL="0" indent="0" algn="ctr">
              <a:buNone/>
            </a:pP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姓：以女子为传承中心，别婚姻，秦汉时期姓氏合而为一。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氏，以男子为传承中心，明贵贱。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3910" y="1944370"/>
            <a:ext cx="3810000" cy="28575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名、字、号</a:t>
            </a:r>
            <a:endParaRPr lang="zh-CN" altLang="en-US" sz="24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名：出生三个月后父亲命名。名供长辈称呼，自称时表谦卑，直呼时表轻蔑。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字：男子20行冠礼尊长。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取字；女子15行笄礼取字，词义相近或相反。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称字是对平辈或尊辈的礼貌或尊敬。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号：自称。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8225" y="1506220"/>
            <a:ext cx="3535045" cy="38207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伯、孟、仲、叔、季</a:t>
            </a:r>
            <a:endParaRPr lang="zh-CN" altLang="en-US" sz="32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伯：嫡长子。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孟，庶长子。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仲，老二。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叔，老三。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季，最小。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9630" y="2007235"/>
            <a:ext cx="3352800" cy="28575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孟、仲、季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孟，每季的第一个月。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仲，每季的第二个月。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季，每季的第三个月。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如孟春是1月，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仲夏是5月，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季秋是9月。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1030" y="1602740"/>
            <a:ext cx="3810000" cy="366712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孝悌、孝廉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孝：孝敬父母。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悌：敬爱兄长。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孝廉：是汉武帝时设立的察举制考试，以任用官员的一种科目，孝廉是"孝顺亲长、廉能正直"的意思。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8035" y="1650365"/>
            <a:ext cx="4067175" cy="31623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椿楦</a:t>
            </a:r>
          </a:p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椿：代指父亲。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楦：代指母亲。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椿萱并茂：父母健在。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42455" y="1506220"/>
            <a:ext cx="4232275" cy="35045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4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4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考妣</a:t>
            </a:r>
          </a:p>
          <a:p>
            <a:r>
              <a:rPr lang="zh-CN" altLang="en-US" sz="4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考：先父。</a:t>
            </a:r>
          </a:p>
          <a:p>
            <a:r>
              <a:rPr lang="zh-CN" altLang="en-US" sz="4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妣：先母。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9140" y="1652905"/>
            <a:ext cx="3342640" cy="434149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73405"/>
            <a:ext cx="5443855" cy="5767705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社稷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社：土地神。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稷：谷神。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后用社稷代指国家。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0" y="1562100"/>
            <a:ext cx="4302760" cy="34423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40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40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失恃、失怙</a:t>
            </a:r>
            <a:endParaRPr lang="zh-CN" altLang="en-US" sz="40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4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失恃：丧母。</a:t>
            </a:r>
          </a:p>
          <a:p>
            <a:r>
              <a:rPr lang="zh-CN" altLang="en-US" sz="40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失怙：丧父。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3680" y="2106930"/>
            <a:ext cx="5135880" cy="29959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36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丁忧、丁艰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丁忧：丁，遭遇。忧，居丧。丁忧指遭遇父母的丧事，又叫“丁艰”“丁家艰”。封建时代，朝廷官员在位期间，若父母去世，必须辞官回到祖籍，为父母守制三年（一般为二十七个月）。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丁艰：分丁内艰和丁外艰。丁内艰指母亲或祖母去世。丁外艰指父亲或祖父去世。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7050" y="1826260"/>
            <a:ext cx="4124325" cy="30930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泰山、泰水、东床</a:t>
            </a: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乘龙、令坦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泰山：岳父。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泰水：岳母。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东床、乘龙：女婿。</a:t>
            </a:r>
          </a:p>
          <a:p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令坦：对对方女婿敬称。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7960" y="1990090"/>
            <a:ext cx="5391785" cy="276606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丁男、丁女、丁口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丁男：又称男丁、丁，指成年男子。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丁女：到服役年龄的女子。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丁口，男女人口。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6665" y="1139190"/>
            <a:ext cx="2805430" cy="42183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6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姻亲、血亲</a:t>
            </a:r>
          </a:p>
          <a:p>
            <a:pPr marL="0" indent="0" algn="ctr">
              <a:buNone/>
            </a:pPr>
            <a:endParaRPr lang="zh-CN" altLang="en-US" sz="36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姻亲：由婚姻而结成的亲戚。</a:t>
            </a:r>
          </a:p>
          <a:p>
            <a:r>
              <a:rPr lang="zh-CN" altLang="en-US" sz="36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血亲：有血统关系的亲属。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75170" y="1842770"/>
            <a:ext cx="4616450" cy="31870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婚、姻、娅</a:t>
            </a:r>
          </a:p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婚：女方之父。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姻：男方之父。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娅：连襟，姐妹丈夫的互称。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9435" y="2038985"/>
            <a:ext cx="4539615" cy="27940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6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6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姑、舅、小姑（女妹）</a:t>
            </a:r>
            <a:endParaRPr lang="zh-CN" altLang="en-US" sz="36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36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姑：婆婆。</a:t>
            </a:r>
          </a:p>
          <a:p>
            <a:r>
              <a:rPr lang="zh-CN" altLang="en-US" sz="36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舅：公公。</a:t>
            </a:r>
          </a:p>
          <a:p>
            <a:r>
              <a:rPr lang="zh-CN" altLang="en-US" sz="36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小姑：丈夫之妹。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6720" y="1758950"/>
            <a:ext cx="4762500" cy="32289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2750" y="1536700"/>
            <a:ext cx="6286500" cy="1938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2000" b="1">
                <a:ln w="44450">
                  <a:solidFill>
                    <a:schemeClr val="tx2">
                      <a:lumMod val="50000"/>
                      <a:lumOff val="50000"/>
                    </a:schemeClr>
                  </a:solidFill>
                </a:ln>
                <a:solidFill>
                  <a:srgbClr val="002060"/>
                </a:solidFill>
                <a:effectLst>
                  <a:outerShdw dist="63500" dir="5400000" algn="t" rotWithShape="0">
                    <a:srgbClr val="A8D91E">
                      <a:alpha val="100000"/>
                    </a:srgbClr>
                  </a:outerShdw>
                </a:effectLst>
                <a:latin typeface="汉仪糯米团简" panose="00020600040101010101" charset="-122"/>
                <a:ea typeface="汉仪糯米团简" panose="00020600040101010101" charset="-122"/>
              </a:rPr>
              <a:t>文化常识</a:t>
            </a:r>
          </a:p>
        </p:txBody>
      </p:sp>
      <p:sp>
        <p:nvSpPr>
          <p:cNvPr id="8" name="矩形 7"/>
          <p:cNvSpPr/>
          <p:nvPr/>
        </p:nvSpPr>
        <p:spPr>
          <a:xfrm>
            <a:off x="2827338" y="3879611"/>
            <a:ext cx="6536055" cy="16300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10000" b="1">
                <a:ln w="34925">
                  <a:solidFill>
                    <a:schemeClr val="bg1">
                      <a:alpha val="81000"/>
                    </a:schemeClr>
                  </a:solidFill>
                </a:ln>
                <a:gradFill>
                  <a:gsLst>
                    <a:gs pos="0">
                      <a:srgbClr val="3DC9D3"/>
                    </a:gs>
                    <a:gs pos="100000">
                      <a:srgbClr val="25D6BF"/>
                    </a:gs>
                  </a:gsLst>
                  <a:lin ang="5400000" scaled="1"/>
                </a:gradFill>
                <a:effectLst>
                  <a:innerShdw blurRad="63500" dist="50800" dir="13500000">
                    <a:schemeClr val="tx1">
                      <a:lumMod val="65000"/>
                      <a:lumOff val="35000"/>
                      <a:alpha val="74000"/>
                    </a:schemeClr>
                  </a:innerShdw>
                </a:effectLst>
                <a:latin typeface="汉仪秀英体简" panose="02010609000101010101" charset="-122"/>
                <a:ea typeface="汉仪秀英体简" panose="02010609000101010101" charset="-122"/>
              </a:rPr>
              <a:t>易混一百组</a:t>
            </a: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18800" y="12204700"/>
            <a:ext cx="3175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校、庠</a:t>
            </a:r>
          </a:p>
          <a:p>
            <a:pPr marL="0" indent="0" algn="ctr">
              <a:buNone/>
            </a:pPr>
            <a:endParaRPr lang="zh-CN" altLang="en-US" sz="28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序：属于乡学，地方学校。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校：夏代学校名。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序：商代学校名。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庠：周代学校名。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93585" y="1905635"/>
            <a:ext cx="4403090" cy="29356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牺牲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牺牲：供祭祀用的纯色全体牲畜。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牺：色纯牲口。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牲：体全牲口。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8620" y="1824355"/>
            <a:ext cx="4646930" cy="30981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太牢、少牢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太牢：用牛、猪、羊各一祭祀。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少牢：用猪、羊各一祭祀。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4970" y="1778000"/>
            <a:ext cx="4778375" cy="283146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endParaRPr lang="zh-CN" altLang="en-US" sz="32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仓廪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仓：贮存谷的粮仓。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廪：贮存米的粮仓。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5135" y="1746885"/>
            <a:ext cx="4707890" cy="312293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endParaRPr lang="zh-CN" altLang="en-US" sz="2400">
              <a:solidFill>
                <a:srgbClr val="FF000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pPr marL="0" indent="0" algn="ctr">
              <a:buNone/>
            </a:pPr>
            <a:r>
              <a:rPr lang="zh-CN" altLang="en-US" sz="32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府库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府：贮存文书档案。</a:t>
            </a:r>
          </a:p>
          <a:p>
            <a:r>
              <a:rPr lang="zh-CN" altLang="en-US" sz="32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库：贮存金帛财货和武器。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4680" y="1920875"/>
            <a:ext cx="4321175" cy="324104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buNone/>
            </a:pPr>
            <a:r>
              <a:rPr lang="zh-CN" altLang="en-US" sz="28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封禅</a:t>
            </a:r>
            <a:endParaRPr lang="zh-CN" altLang="en-US" sz="2800">
              <a:solidFill>
                <a:srgbClr val="002060"/>
              </a:solidFill>
              <a:latin typeface="方正华隶简体" panose="03000509000000000000" charset="-122"/>
              <a:ea typeface="方正华隶简体" panose="03000509000000000000" charset="-122"/>
            </a:endParaRP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封：天子登泰山筑圆坛祭天。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禅：天子登泰山脚下梁父山筑方坛祭地。</a:t>
            </a:r>
          </a:p>
          <a:p>
            <a:r>
              <a:rPr lang="zh-CN" altLang="en-US" sz="28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封禅仪式在中岳嵩山和东岳泰山中都曾举行过，自秦皇开始，至宋真宗止，共有六帝十次封禅泰山，其中汉武帝五次封禅。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0840" y="1774190"/>
            <a:ext cx="5012690" cy="33235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" y="405765"/>
            <a:ext cx="5934710" cy="593471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530860"/>
            <a:ext cx="5443855" cy="5810250"/>
          </a:xfrm>
          <a:solidFill>
            <a:schemeClr val="bg2">
              <a:alpha val="63000"/>
            </a:schemeClr>
          </a:solidFill>
          <a:effectLst>
            <a:softEdge rad="215900"/>
          </a:effectLst>
        </p:spPr>
        <p:txBody>
          <a:bodyPr/>
          <a:lstStyle/>
          <a:p>
            <a:pPr marL="0" indent="0" algn="ctr">
              <a:lnSpc>
                <a:spcPct val="110000"/>
              </a:lnSpc>
              <a:buNone/>
            </a:pPr>
            <a:r>
              <a:rPr lang="zh-CN" altLang="en-US" sz="2400">
                <a:solidFill>
                  <a:srgbClr val="FF000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朝觐、朝聘、奉朝请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朝：诸侯春天拜见天子。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觐：诸侯秋天拜见天子。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朝聘：古代诸侯亲自或派使臣按期朝见天子。比年（每年）一小聘，使大夫；三年一大聘，使卿；五年一朝，则君自行。</a:t>
            </a:r>
          </a:p>
          <a:p>
            <a:pPr>
              <a:lnSpc>
                <a:spcPct val="110000"/>
              </a:lnSpc>
            </a:pPr>
            <a:r>
              <a:rPr lang="zh-CN" altLang="en-US" sz="2400">
                <a:solidFill>
                  <a:srgbClr val="002060"/>
                </a:solidFill>
                <a:latin typeface="方正华隶简体" panose="03000509000000000000" charset="-122"/>
                <a:ea typeface="方正华隶简体" panose="03000509000000000000" charset="-122"/>
              </a:rPr>
              <a:t>奉朝请：东汉设置，给予闲散大官的优惠待遇。古称春季的朝见为"朝"，秋季的朝见为"请"。奉朝请者，即有以加朝会的资格。隋罢奉朝请，另设朝散大夫、朝散郎，作为文散官的官号。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2635" y="4610100"/>
            <a:ext cx="2764155" cy="2764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4560" y="208915"/>
            <a:ext cx="1297305" cy="1297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7020" y="1640205"/>
            <a:ext cx="5104130" cy="327977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4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6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20202801">
      <a:dk1>
        <a:srgbClr val="000000"/>
      </a:dk1>
      <a:lt1>
        <a:srgbClr val="FFFFFF"/>
      </a:lt1>
      <a:dk2>
        <a:srgbClr val="EFF0E6"/>
      </a:dk2>
      <a:lt2>
        <a:srgbClr val="F4F5EF"/>
      </a:lt2>
      <a:accent1>
        <a:srgbClr val="FBBE6A"/>
      </a:accent1>
      <a:accent2>
        <a:srgbClr val="F5AF89"/>
      </a:accent2>
      <a:accent3>
        <a:srgbClr val="ED9DA4"/>
      </a:accent3>
      <a:accent4>
        <a:srgbClr val="E48DC0"/>
      </a:accent4>
      <a:accent5>
        <a:srgbClr val="E17FE0"/>
      </a:accent5>
      <a:accent6>
        <a:srgbClr val="D66AFB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108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5">
      <vt:lpstr>Arial</vt:lpstr>
      <vt:lpstr>微软雅黑</vt:lpstr>
      <vt:lpstr>隶书</vt:lpstr>
      <vt:lpstr>汉仪尚巍手书W</vt:lpstr>
      <vt:lpstr>汉仪糯米团简</vt:lpstr>
      <vt:lpstr>汉仪秀英体简</vt:lpstr>
      <vt:lpstr>方正华隶简体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2021-11-21T11:17:28.222</cp:lastPrinted>
  <dcterms:created xsi:type="dcterms:W3CDTF">2021-11-21T11:17:28Z</dcterms:created>
  <dcterms:modified xsi:type="dcterms:W3CDTF">2021-11-21T03:17:42Z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