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2.jpeg"/><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3.xml"/><Relationship Id="rId6" Type="http://schemas.openxmlformats.org/officeDocument/2006/relationships/image" Target="../media/image2.emf"/><Relationship Id="rId5" Type="http://schemas.openxmlformats.org/officeDocument/2006/relationships/package" Target="../embeddings/Document1.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 Target="slide10.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package" Target="../embeddings/Document2.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package" Target="../embeddings/Document3.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9" Type="http://schemas.openxmlformats.org/officeDocument/2006/relationships/package" Target="../embeddings/Document6.docx"/><Relationship Id="rId8" Type="http://schemas.openxmlformats.org/officeDocument/2006/relationships/image" Target="../media/image7.emf"/><Relationship Id="rId7" Type="http://schemas.openxmlformats.org/officeDocument/2006/relationships/package" Target="../embeddings/Document5.docx"/><Relationship Id="rId6" Type="http://schemas.openxmlformats.org/officeDocument/2006/relationships/image" Target="../media/image6.emf"/><Relationship Id="rId5" Type="http://schemas.openxmlformats.org/officeDocument/2006/relationships/package" Target="../embeddings/Document4.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4" Type="http://schemas.openxmlformats.org/officeDocument/2006/relationships/vmlDrawing" Target="../drawings/vmlDrawing4.vml"/><Relationship Id="rId13" Type="http://schemas.openxmlformats.org/officeDocument/2006/relationships/slideLayout" Target="../slideLayouts/slideLayout13.xml"/><Relationship Id="rId12" Type="http://schemas.openxmlformats.org/officeDocument/2006/relationships/image" Target="../media/image9.emf"/><Relationship Id="rId11" Type="http://schemas.openxmlformats.org/officeDocument/2006/relationships/package" Target="../embeddings/Document7.docx"/><Relationship Id="rId10" Type="http://schemas.openxmlformats.org/officeDocument/2006/relationships/image" Target="../media/image8.emf"/><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13.xml"/><Relationship Id="rId6" Type="http://schemas.openxmlformats.org/officeDocument/2006/relationships/image" Target="../media/image10.emf"/><Relationship Id="rId5" Type="http://schemas.openxmlformats.org/officeDocument/2006/relationships/package" Target="../embeddings/Document8.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package" Target="../embeddings/Document9.docx"/><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a:t>
            </a:r>
            <a:r>
              <a:rPr lang="en-US" altLang="zh-CN" b="1"/>
              <a:t>2</a:t>
            </a:r>
            <a:r>
              <a:rPr lang="zh-CN" altLang="zh-CN" b="1"/>
              <a:t>课时</a:t>
            </a:r>
            <a:r>
              <a:rPr lang="zh-CN" altLang="zh-CN"/>
              <a:t>　</a:t>
            </a:r>
            <a:r>
              <a:rPr lang="zh-CN" altLang="zh-CN" b="1"/>
              <a:t>一名物理学家的教育历程</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a54XKB3.eps" descr="id:2147493380;FounderCES"/>
          <p:cNvPicPr>
            <a:picLocks noChangeAspect="1"/>
          </p:cNvPicPr>
          <p:nvPr/>
        </p:nvPicPr>
        <p:blipFill>
          <a:blip r:embed="rId6"/>
          <a:stretch>
            <a:fillRect/>
          </a:stretch>
        </p:blipFill>
        <p:spPr>
          <a:xfrm>
            <a:off x="2737323" y="2075514"/>
            <a:ext cx="6717355" cy="29609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作者通过回忆童年的两件事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对鲤鱼世界的观察遐想和对爱因斯坦未竟事业的向往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展示了自己训练思维和磨炼心志的教育历程。这两件事引导作者走上了科学探索的道路。作者旨在通过这一过程的介绍让读者学会观察、学会思考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立志为科学献身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培养良好的科学素养。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884774"/>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文章开篇就说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童年的两件趣事极大地丰富了我对世界的理解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并且引导我走上成为一个理论物理学家的历程。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通过阅读课文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你能找出童年的两件趣事是什么吗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除了这两件趣事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作者还写了成长中的哪些事例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表现了作者什么样的性格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己</a:t>
            </a:r>
            <a:r>
              <a:rPr lang="zh-CN" altLang="zh-CN" sz="2200">
                <a:solidFill>
                  <a:srgbClr val="000000"/>
                </a:solidFill>
                <a:latin typeface="Times New Roman" panose="02020603050405020304" pitchFamily="18" charset="0"/>
                <a:cs typeface="Times New Roman" panose="02020603050405020304" pitchFamily="18" charset="0"/>
              </a:rPr>
              <a:t>动手建设实验室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验证爱因斯坦理论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探究反物质的事例。作者进行这样艰苦枯燥的工作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体现了他对科学的热爱以及踏实的态度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显露出一个科学工作者的潜能。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251715"/>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童年的两件趣事是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观看水池中的鲤鱼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想象鲤鱼世界。作者由人的观察角度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反思人类对宇宙的认知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充分发挥了自己的想象力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并且保持了这种奇特的想象力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由此奠定了他对高维空间理论探究的基础。</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作者少年时接触到爱因斯坦的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未竟事业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激发了他的探究兴趣。他把爱因斯坦的理论当成一个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侦探故事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来阅读、探究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对这一秘密刨根究底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表现了他的毅力和恒心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这也是成为科学家的基本素质。除了这两件趣事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作者还写了在高中时代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找遍周边地区大量的电子仓库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装配必需的硬件设备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学校的足球场中缠绕</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cs typeface="Times New Roman" panose="02020603050405020304" pitchFamily="18" charset="0"/>
              </a:rPr>
              <a:t>英里长的铜线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自己动手建设实验室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验证爱因斯坦理论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探究反物质的事例。作者进行这样艰苦枯燥的工作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体现了他对科学的热爱以及踏实的态度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显露出一个科学工作者的潜能。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7936"/>
            <a:ext cx="8128000" cy="41503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的想象十分有趣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他从鲤鱼的角度来反观世界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的认识是怎样的呢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作者想通过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对世界的认识来说明什么呢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的认识主要有以下几点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水池之外看不见的世界没有科学意义。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它们为睡莲自己能够运动而困惑不解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它们以神秘的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来掩盖自己的无知。</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它们认为是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可怖的事情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而不肯去探究原因。</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传奇故事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真实地证明了另一个世界的存在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而它们却认为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胡说八道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荒谬绝伦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违背它们的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96752"/>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自以为是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的人类和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有相似之处。</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一生就在我们自己的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超出了我们的理解力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的自然存在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科学家发明像力这样一些概念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是因为他们只愿意承认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那些看得见摸得着的事物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不肯改变思考问题的方式。</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不能在实验室里便利地验证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他们就加以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鄙视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表现出思想上的保守和固执。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68781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Arial" panose="020B0604020202020204" pitchFamily="34" charset="0"/>
                <a:ea typeface="黑体" panose="02010609060101010101" pitchFamily="2" charset="-122"/>
                <a:cs typeface="Times New Roman" panose="02020603050405020304" pitchFamily="18" charset="0"/>
              </a:rPr>
              <a:t>知识窗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科普文写作常用的三种手法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运用形象化的比喻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引人入胜。</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运用拟人化的手法也能使科学小品富有情趣。</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把科学知识和故事结合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让读者通过想象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在阅读故事中认识和掌握科学知识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增加趣味性。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分析文体特征和表现手法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本文在材料处理上有什么特点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本文布局谋篇重点突出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详略得当。在整体上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作者并没有按从童年到小学到初中到高中的时间顺序叙事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而是通过童年的两件趣事和高中时建立实验室的事例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突出他成长为一名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并不旁及其他成长的经验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如高中阶段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作者看了许多统一场理论方面的书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并常常去斯坦福大学的物理图书馆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相关的理论书籍是怎样启发、引导他研究的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这里肯定有许多精彩的故事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但是作者只是一笔带过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重点放在制造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自己的原子对撞机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其中具体的数据叙述得很详尽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让人体会到作者严谨、踏实的性格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以及内在的成为物理学家所需要的基本素质。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96752"/>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体会科学精神和品质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在作者心中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理论物理学家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应该是怎样的人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理论物理学家的工作是抽象、枯燥的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受实验条件限制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自己的学说很难得到实验的验证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甚至可能到死也得不到成功。这样的人必须耐得住寂寞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必须有奉献精神。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课文中作者叙述自己阅读多维空间历险故事和统一场理论书籍两小段内容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教育历程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的叙述有什么作用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这两个小事例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主要起补充和衔接作用。历险故事加深作者对高维空间的想象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而阅读统一场理论书籍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既表现高中阶段作者的求知热情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也衔接起由理论到实验的探究过程。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作者建立实验室的事例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对我们有怎样的启示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科学是建立在基础实验之上的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科学理论要经过实验的检验才能得到论证。启示我们要注重实验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理论和实践相结合。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0"/>
            <a:ext cx="8128000" cy="57734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从加来道雄的成长经历中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我们可以看出哪些方面的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对成为优秀科学家至关重要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想象力。科学是需要想象力的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想象力能带来创造力。作者正是从对鲤鱼世界的想象中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认识到人类观察空间的局限性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间接感悟到高维空间存在的可能。由感性的想象上升到理性的创造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体现了创新意识和探索精神。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兴趣。一个真正的科学工作者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对科学的探究兴趣不可或缺。作者在自己的成长经历中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记叙了自己对爱因斯坦遗留的未完成问题的痴迷探究。正是这种孜孜以求的精神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才引导作者一步步走进了理论物理的殿堂。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实验精神。有了想象力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那只是成为科学家的最基础的条件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不去踏踏实实地做实验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就不能得到基本数据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假说就不能确立。作者叙述自己建造云室、制造电子感应加速器等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都是在向我们说明实验精神的重要。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如何让描述生动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科普文除要求严谨的科学知识外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还要求语言描述生动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如课文中描述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被放回水池后的情景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设身处地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之感。描述生动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就是在描写和叙述时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用生动形象的语言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将人物、事件、景物存在与变化的具体状态做精细的描绘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力求造成一种如见其人、如闻其声、如临其境的感觉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使读者受到艺术感染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留下难以忘怀的印象。其基本方法如下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添加修饰成分。给叙述性的句子增加恰当的修饰性成分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使其更加生动、形象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表意明确。如文中鲤鱼科学家说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突然之间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不知怎的我就被拉出了咱们的宇宙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池水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投进了一个冥冥世界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那里有令人目眩的强光和我从未见过的奇形怪状的物体。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2032000" y="1628800"/>
          <a:ext cx="8128000" cy="1767103"/>
        </p:xfrm>
        <a:graphic>
          <a:graphicData uri="http://schemas.openxmlformats.org/presentationml/2006/ole">
            <mc:AlternateContent xmlns:mc="http://schemas.openxmlformats.org/markup-compatibility/2006">
              <mc:Choice xmlns:v="urn:schemas-microsoft-com:vml" Requires="v">
                <p:oleObj spid="_x0000_s1031" name="文档" r:id="rId5" imgW="3843020" imgH="836930" progId="Word.Document.12">
                  <p:embed/>
                </p:oleObj>
              </mc:Choice>
              <mc:Fallback>
                <p:oleObj name="文档" r:id="rId5" imgW="3843020" imgH="836930" progId="Word.Document.12">
                  <p:embed/>
                  <p:pic>
                    <p:nvPicPr>
                      <p:cNvPr id="0" name="图片 1030"/>
                      <p:cNvPicPr/>
                      <p:nvPr/>
                    </p:nvPicPr>
                    <p:blipFill>
                      <a:blip r:embed="rId6"/>
                      <a:stretch>
                        <a:fillRect/>
                      </a:stretch>
                    </p:blipFill>
                    <p:spPr>
                      <a:xfrm>
                        <a:off x="2032000" y="1628800"/>
                        <a:ext cx="8128000" cy="1767103"/>
                      </a:xfrm>
                      <a:prstGeom prst="rect">
                        <a:avLst/>
                      </a:prstGeom>
                    </p:spPr>
                  </p:pic>
                </p:oleObj>
              </mc:Fallback>
            </mc:AlternateContent>
          </a:graphicData>
        </a:graphic>
      </p:graphicFrame>
      <p:sp>
        <p:nvSpPr>
          <p:cNvPr id="7" name="矩形 6"/>
          <p:cNvSpPr>
            <a:spLocks noChangeAspect="1"/>
          </p:cNvSpPr>
          <p:nvPr/>
        </p:nvSpPr>
        <p:spPr>
          <a:xfrm>
            <a:off x="2032000" y="3465471"/>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加来道雄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日裔美国理论物理学家。他的著作广受赞誉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《构想未来》《超越爱因斯坦和超空间》《平行宇宙》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均被《纽约时报》和《华盛顿邮报》提名为当年的最佳科学读物之一。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8000"/>
            <a:ext cx="8128000" cy="25266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运用修辞手法。运用恰当的修辞手法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使描写形象、生动起来。比喻、拟人等常见的修辞手法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都能使语言生动、形象。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写感觉用想象。运用想象写感觉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通常借助通感的修辞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使语句生动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具体可感。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描绘心理活动。细致刻画人物的心理活动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也能使描写更加生动形象。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291038"/>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鲤鱼科学家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的幻想十分有趣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如果我们以动物的眼光来观察人类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是不是也很有意思呢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假如有一位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狗、猫、鸡、燕子等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专门研究人类的某些行为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它写了一篇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科普文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《人类行为之谜》。你替这位动物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做一回代笔人怎么样</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56792"/>
            <a:ext cx="8128000" cy="415036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作为和人最密切的狗类一员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我的观点也许能代表我们这个族类对人的看法。虽然他们的许多行为在我们看来奇奇怪怪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但我们已经试图寻找答案并获得了部分答案。比如他们叫的声调不同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表达的意思就不同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他们喊出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那是在寻找我们或想与我们交流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那是他们想独自待一会儿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不让我们跟随监督。但我们思考了很久却没有解决的问题也很多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比如我们柔软的脚掌可以走任何道路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而他们柔软的脚掌却需要套上一个他们叫作鞋子的东西。由此看来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他们在进化和适应能力方面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显然比我们落后。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64639"/>
            <a:ext cx="6070716" cy="171450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与本课相关的是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平行宇宙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多维空间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平行宇宙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是指在已知宇宙之外还可能存在的相似的其他宇宙。有学者描述平行宇宙时用了这样的比喻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它们可能处于同一空间体系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zh-CN" altLang="zh-CN" sz="2200" smtClean="0">
                <a:solidFill>
                  <a:srgbClr val="000000"/>
                </a:solidFill>
                <a:latin typeface="Times New Roman" panose="02020603050405020304" pitchFamily="18" charset="0"/>
                <a:cs typeface="Times New Roman" panose="02020603050405020304" pitchFamily="18" charset="0"/>
              </a:rPr>
              <a:t>时间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53XKB3.eps" descr="id:2147493321;FounderCES"/>
          <p:cNvPicPr/>
          <p:nvPr/>
        </p:nvPicPr>
        <p:blipFill>
          <a:blip r:embed="rId5"/>
          <a:stretch>
            <a:fillRect/>
          </a:stretch>
        </p:blipFill>
        <p:spPr>
          <a:xfrm>
            <a:off x="8102715" y="1268760"/>
            <a:ext cx="2072455" cy="1368152"/>
          </a:xfrm>
          <a:prstGeom prst="rect">
            <a:avLst/>
          </a:prstGeom>
        </p:spPr>
      </p:pic>
      <p:sp>
        <p:nvSpPr>
          <p:cNvPr id="3" name="矩形 2"/>
          <p:cNvSpPr>
            <a:spLocks noChangeAspect="1"/>
          </p:cNvSpPr>
          <p:nvPr/>
        </p:nvSpPr>
        <p:spPr>
          <a:xfrm>
            <a:off x="2032000" y="2780928"/>
            <a:ext cx="8128000" cy="374396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体系不同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就好像同在一条铁路线上疾驰的先后两列火车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它们有可能处于同一时间体系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但空间体系不同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就好像同时行驶在立交桥上下两层通道中的小汽车。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多维空间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我们所认识的世界简单与复杂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与我们所选择的空间维数有关。在一个一维空间中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只能容纳点和线的运动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在一个二维空间中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已经可以有面的存在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只有三维空间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才允许有运动的立体物。这立体的存在物可以是生命体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也可以是物体。但三维空间并不是可以容纳一切的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有些更高的存在很可能不是三维空间的框架所能容纳的。即使加上时间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构成四维时空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也还是有一些现象不能说明。</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68760"/>
            <a:ext cx="8128000" cy="496189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高维空间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现代理论物理学认为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统一四种力的前景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在于高维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如十维或更高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空间理论的确立。比如对于古人来讲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风暴是怎样产生的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风暴会袭击什么地方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什么时候袭来、什么时候结束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他们是一无所知的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因为他们生活在平坦的大地上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只能靠肉眼从近似于二维平面的角度来观察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即使有简单的预报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也都是靠经验来推测的。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现在有了气象卫星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从太空这样的三维角度观察地球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在地面上看起来神秘莫测的风暴被看得一清二楚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人们可以精准地预报风暴的动向。同样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理论物理学家认为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传统的四维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三维空间加上时间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不能解释宇宙中的四种力。当他们超越四维而在更高维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如十维或更高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中寻求统一这四种力时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就能得到一种简单、漂亮的解决模型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科学家认为宇宙应该是简单、和谐的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18234"/>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916832"/>
          <a:ext cx="8128000" cy="4021046"/>
        </p:xfrm>
        <a:graphic>
          <a:graphicData uri="http://schemas.openxmlformats.org/presentationml/2006/ole">
            <mc:AlternateContent xmlns:mc="http://schemas.openxmlformats.org/markup-compatibility/2006">
              <mc:Choice xmlns:v="urn:schemas-microsoft-com:vml" Requires="v">
                <p:oleObj spid="_x0000_s2054" name="文档" r:id="rId5" imgW="3899535" imgH="1931035" progId="Word.Document.12">
                  <p:embed/>
                </p:oleObj>
              </mc:Choice>
              <mc:Fallback>
                <p:oleObj name="文档" r:id="rId5" imgW="3899535" imgH="1931035" progId="Word.Document.12">
                  <p:embed/>
                  <p:pic>
                    <p:nvPicPr>
                      <p:cNvPr id="0" name="图片 2053"/>
                      <p:cNvPicPr/>
                      <p:nvPr/>
                    </p:nvPicPr>
                    <p:blipFill>
                      <a:blip r:embed="rId6"/>
                      <a:stretch>
                        <a:fillRect/>
                      </a:stretch>
                    </p:blipFill>
                    <p:spPr>
                      <a:xfrm>
                        <a:off x="2032000" y="1916832"/>
                        <a:ext cx="8128000" cy="402104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62250"/>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060848"/>
          <a:ext cx="8128000" cy="3125646"/>
        </p:xfrm>
        <a:graphic>
          <a:graphicData uri="http://schemas.openxmlformats.org/presentationml/2006/ole">
            <mc:AlternateContent xmlns:mc="http://schemas.openxmlformats.org/markup-compatibility/2006">
              <mc:Choice xmlns:v="urn:schemas-microsoft-com:vml" Requires="v">
                <p:oleObj spid="_x0000_s3078" name="文档" r:id="rId5" imgW="3899535" imgH="1499870" progId="Word.Document.12">
                  <p:embed/>
                </p:oleObj>
              </mc:Choice>
              <mc:Fallback>
                <p:oleObj name="文档" r:id="rId5" imgW="3899535" imgH="1499870" progId="Word.Document.12">
                  <p:embed/>
                  <p:pic>
                    <p:nvPicPr>
                      <p:cNvPr id="0" name="图片 3077"/>
                      <p:cNvPicPr/>
                      <p:nvPr/>
                    </p:nvPicPr>
                    <p:blipFill>
                      <a:blip r:embed="rId6"/>
                      <a:stretch>
                        <a:fillRect/>
                      </a:stretch>
                    </p:blipFill>
                    <p:spPr>
                      <a:xfrm>
                        <a:off x="2032000" y="2060848"/>
                        <a:ext cx="8128000" cy="312564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1"/>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杜撰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没有根据地编造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高深莫测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究竟高深到什么程度无法揣测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形容估摸不透。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畏葸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畏惧。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刨根</a:t>
            </a:r>
            <a:r>
              <a:rPr lang="zh-CN" altLang="zh-CN" sz="2200">
                <a:solidFill>
                  <a:srgbClr val="000000"/>
                </a:solidFill>
                <a:latin typeface="NEU-BZ-S92"/>
                <a:ea typeface="方正宋黑_GBK" panose="03000509000000000000" pitchFamily="65" charset="-122"/>
                <a:cs typeface="Times New Roman" panose="02020603050405020304" pitchFamily="18" charset="0"/>
              </a:rPr>
              <a:t>究底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比喻追究底细。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72456" y="1937380"/>
          <a:ext cx="8128000" cy="821517"/>
        </p:xfrm>
        <a:graphic>
          <a:graphicData uri="http://schemas.openxmlformats.org/presentationml/2006/ole">
            <mc:AlternateContent xmlns:mc="http://schemas.openxmlformats.org/markup-compatibility/2006">
              <mc:Choice xmlns:v="urn:schemas-microsoft-com:vml" Requires="v">
                <p:oleObj spid="_x0000_s4114" name="文档" r:id="rId5" imgW="3843020" imgH="389255" progId="Word.Document.12">
                  <p:embed/>
                </p:oleObj>
              </mc:Choice>
              <mc:Fallback>
                <p:oleObj name="文档" r:id="rId5" imgW="3843020" imgH="389255" progId="Word.Document.12">
                  <p:embed/>
                  <p:pic>
                    <p:nvPicPr>
                      <p:cNvPr id="0" name="图片 4113"/>
                      <p:cNvPicPr/>
                      <p:nvPr/>
                    </p:nvPicPr>
                    <p:blipFill>
                      <a:blip r:embed="rId6"/>
                      <a:stretch>
                        <a:fillRect/>
                      </a:stretch>
                    </p:blipFill>
                    <p:spPr>
                      <a:xfrm>
                        <a:off x="2072456" y="1937380"/>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72456" y="3155516"/>
          <a:ext cx="8128000" cy="821517"/>
        </p:xfrm>
        <a:graphic>
          <a:graphicData uri="http://schemas.openxmlformats.org/presentationml/2006/ole">
            <mc:AlternateContent xmlns:mc="http://schemas.openxmlformats.org/markup-compatibility/2006">
              <mc:Choice xmlns:v="urn:schemas-microsoft-com:vml" Requires="v">
                <p:oleObj spid="_x0000_s4115" name="文档" r:id="rId7" imgW="3843020" imgH="389255" progId="Word.Document.12">
                  <p:embed/>
                </p:oleObj>
              </mc:Choice>
              <mc:Fallback>
                <p:oleObj name="文档" r:id="rId7" imgW="3843020" imgH="389255" progId="Word.Document.12">
                  <p:embed/>
                  <p:pic>
                    <p:nvPicPr>
                      <p:cNvPr id="0" name="图片 4114"/>
                      <p:cNvPicPr/>
                      <p:nvPr/>
                    </p:nvPicPr>
                    <p:blipFill>
                      <a:blip r:embed="rId8"/>
                      <a:stretch>
                        <a:fillRect/>
                      </a:stretch>
                    </p:blipFill>
                    <p:spPr>
                      <a:xfrm>
                        <a:off x="2072456" y="3155516"/>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72456" y="4394200"/>
          <a:ext cx="8128000" cy="821517"/>
        </p:xfrm>
        <a:graphic>
          <a:graphicData uri="http://schemas.openxmlformats.org/presentationml/2006/ole">
            <mc:AlternateContent xmlns:mc="http://schemas.openxmlformats.org/markup-compatibility/2006">
              <mc:Choice xmlns:v="urn:schemas-microsoft-com:vml" Requires="v">
                <p:oleObj spid="_x0000_s4116" name="文档" r:id="rId9" imgW="3843020" imgH="389255" progId="Word.Document.12">
                  <p:embed/>
                </p:oleObj>
              </mc:Choice>
              <mc:Fallback>
                <p:oleObj name="文档" r:id="rId9" imgW="3843020" imgH="389255" progId="Word.Document.12">
                  <p:embed/>
                  <p:pic>
                    <p:nvPicPr>
                      <p:cNvPr id="0" name="图片 4115"/>
                      <p:cNvPicPr/>
                      <p:nvPr/>
                    </p:nvPicPr>
                    <p:blipFill>
                      <a:blip r:embed="rId10"/>
                      <a:stretch>
                        <a:fillRect/>
                      </a:stretch>
                    </p:blipFill>
                    <p:spPr>
                      <a:xfrm>
                        <a:off x="2072456" y="4394200"/>
                        <a:ext cx="8128000" cy="821517"/>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2072456" y="5630582"/>
          <a:ext cx="8128000" cy="821517"/>
        </p:xfrm>
        <a:graphic>
          <a:graphicData uri="http://schemas.openxmlformats.org/presentationml/2006/ole">
            <mc:AlternateContent xmlns:mc="http://schemas.openxmlformats.org/markup-compatibility/2006">
              <mc:Choice xmlns:v="urn:schemas-microsoft-com:vml" Requires="v">
                <p:oleObj spid="_x0000_s4117" name="文档" r:id="rId11" imgW="3843020" imgH="389255" progId="Word.Document.12">
                  <p:embed/>
                </p:oleObj>
              </mc:Choice>
              <mc:Fallback>
                <p:oleObj name="文档" r:id="rId11" imgW="3843020" imgH="389255" progId="Word.Document.12">
                  <p:embed/>
                  <p:pic>
                    <p:nvPicPr>
                      <p:cNvPr id="0" name="图片 4116"/>
                      <p:cNvPicPr/>
                      <p:nvPr/>
                    </p:nvPicPr>
                    <p:blipFill>
                      <a:blip r:embed="rId12"/>
                      <a:stretch>
                        <a:fillRect/>
                      </a:stretch>
                    </p:blipFill>
                    <p:spPr>
                      <a:xfrm>
                        <a:off x="2072456" y="5630582"/>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301702"/>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五彩斑斓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五彩缤纷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五光十色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nvGraphicFramePr>
        <p:xfrm>
          <a:off x="2032000" y="2178032"/>
          <a:ext cx="8128000" cy="3558869"/>
        </p:xfrm>
        <a:graphic>
          <a:graphicData uri="http://schemas.openxmlformats.org/presentationml/2006/ole">
            <mc:AlternateContent xmlns:mc="http://schemas.openxmlformats.org/markup-compatibility/2006">
              <mc:Choice xmlns:v="urn:schemas-microsoft-com:vml" Requires="v">
                <p:oleObj spid="_x0000_s5126" name="文档" r:id="rId5" imgW="3928110" imgH="1722120" progId="Word.Document.12">
                  <p:embed/>
                </p:oleObj>
              </mc:Choice>
              <mc:Fallback>
                <p:oleObj name="文档" r:id="rId5" imgW="3928110" imgH="1722120" progId="Word.Document.12">
                  <p:embed/>
                  <p:pic>
                    <p:nvPicPr>
                      <p:cNvPr id="0" name="图片 5125"/>
                      <p:cNvPicPr/>
                      <p:nvPr/>
                    </p:nvPicPr>
                    <p:blipFill>
                      <a:blip r:embed="rId6"/>
                      <a:stretch>
                        <a:fillRect/>
                      </a:stretch>
                    </p:blipFill>
                    <p:spPr>
                      <a:xfrm>
                        <a:off x="2032000" y="2178032"/>
                        <a:ext cx="8128000" cy="355886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2032000" y="2056483"/>
          <a:ext cx="8128000" cy="2999033"/>
        </p:xfrm>
        <a:graphic>
          <a:graphicData uri="http://schemas.openxmlformats.org/presentationml/2006/ole">
            <mc:AlternateContent xmlns:mc="http://schemas.openxmlformats.org/markup-compatibility/2006">
              <mc:Choice xmlns:v="urn:schemas-microsoft-com:vml" Requires="v">
                <p:oleObj spid="_x0000_s6150" name="文档" r:id="rId5" imgW="3913505" imgH="1445260" progId="Word.Document.12">
                  <p:embed/>
                </p:oleObj>
              </mc:Choice>
              <mc:Fallback>
                <p:oleObj name="文档" r:id="rId5" imgW="3913505" imgH="1445260" progId="Word.Document.12">
                  <p:embed/>
                  <p:pic>
                    <p:nvPicPr>
                      <p:cNvPr id="0" name="图片 6149"/>
                      <p:cNvPicPr/>
                      <p:nvPr/>
                    </p:nvPicPr>
                    <p:blipFill>
                      <a:blip r:embed="rId6"/>
                      <a:stretch>
                        <a:fillRect/>
                      </a:stretch>
                    </p:blipFill>
                    <p:spPr>
                      <a:xfrm>
                        <a:off x="2032000" y="2056483"/>
                        <a:ext cx="8128000" cy="2999033"/>
                      </a:xfrm>
                      <a:prstGeom prst="rect">
                        <a:avLst/>
                      </a:prstGeom>
                    </p:spPr>
                  </p:pic>
                </p:oleObj>
              </mc:Fallback>
            </mc:AlternateContent>
          </a:graphicData>
        </a:graphic>
      </p:graphicFrame>
      <p:sp>
        <p:nvSpPr>
          <p:cNvPr id="12" name="矩形 11"/>
          <p:cNvSpPr/>
          <p:nvPr/>
        </p:nvSpPr>
        <p:spPr>
          <a:xfrm>
            <a:off x="4326455" y="2472348"/>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889294" y="3562727"/>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5230833" y="3954339"/>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4212</Words>
  <Application>WPS 演示</Application>
  <PresentationFormat>宽屏</PresentationFormat>
  <Paragraphs>272</Paragraphs>
  <Slides>22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9</vt:i4>
      </vt:variant>
      <vt:variant>
        <vt:lpstr>幻灯片标题</vt:lpstr>
      </vt:variant>
      <vt:variant>
        <vt:i4>22</vt:i4>
      </vt:variant>
    </vt:vector>
  </HeadingPairs>
  <TitlesOfParts>
    <vt:vector size="45" baseType="lpstr">
      <vt:lpstr>Arial</vt:lpstr>
      <vt:lpstr>宋体</vt:lpstr>
      <vt:lpstr>Wingdings</vt:lpstr>
      <vt:lpstr>黑体</vt:lpstr>
      <vt:lpstr>微软雅黑</vt:lpstr>
      <vt:lpstr>Times New Roman</vt:lpstr>
      <vt:lpstr>NEU-BZ-S92</vt:lpstr>
      <vt:lpstr>Segoe Print</vt:lpstr>
      <vt:lpstr>方正书宋_GBK</vt:lpstr>
      <vt:lpstr>方正宋黑_GBK</vt:lpstr>
      <vt:lpstr>楷体</vt:lpstr>
      <vt:lpstr>仿宋</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第2课时　一名物理学家的教育历程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